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688" r:id="rId2"/>
  </p:sldMasterIdLst>
  <p:notesMasterIdLst>
    <p:notesMasterId r:id="rId155"/>
  </p:notesMasterIdLst>
  <p:handoutMasterIdLst>
    <p:handoutMasterId r:id="rId156"/>
  </p:handoutMasterIdLst>
  <p:sldIdLst>
    <p:sldId id="256" r:id="rId3"/>
    <p:sldId id="259" r:id="rId4"/>
    <p:sldId id="260" r:id="rId5"/>
    <p:sldId id="258" r:id="rId6"/>
    <p:sldId id="257"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403"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404"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 id="347" r:id="rId96"/>
    <p:sldId id="348" r:id="rId97"/>
    <p:sldId id="349" r:id="rId98"/>
    <p:sldId id="350" r:id="rId99"/>
    <p:sldId id="351" r:id="rId100"/>
    <p:sldId id="352" r:id="rId101"/>
    <p:sldId id="353" r:id="rId102"/>
    <p:sldId id="354" r:id="rId103"/>
    <p:sldId id="355" r:id="rId104"/>
    <p:sldId id="356" r:id="rId105"/>
    <p:sldId id="357" r:id="rId106"/>
    <p:sldId id="405"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406"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872" r:id="rId154"/>
  </p:sldIdLst>
  <p:sldSz cx="12192000" cy="6858000"/>
  <p:notesSz cx="7010400" cy="92964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333399"/>
    <a:srgbClr val="0000FF"/>
    <a:srgbClr val="000099"/>
    <a:srgbClr val="000066"/>
    <a:srgbClr val="FFFF66"/>
    <a:srgbClr val="66FF66"/>
    <a:srgbClr val="0000CC"/>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54" autoAdjust="0"/>
    <p:restoredTop sz="87280" autoAdjust="0"/>
  </p:normalViewPr>
  <p:slideViewPr>
    <p:cSldViewPr>
      <p:cViewPr varScale="1">
        <p:scale>
          <a:sx n="146" d="100"/>
          <a:sy n="146" d="100"/>
        </p:scale>
        <p:origin x="2364" y="12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56" d="100"/>
          <a:sy n="56" d="100"/>
        </p:scale>
        <p:origin x="-1830" y="-96"/>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59" Type="http://schemas.openxmlformats.org/officeDocument/2006/relationships/theme" Target="theme/theme1.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slide" Target="slides/slide147.xml"/><Relationship Id="rId5" Type="http://schemas.openxmlformats.org/officeDocument/2006/relationships/slide" Target="slides/slide3.xml"/><Relationship Id="rId95" Type="http://schemas.openxmlformats.org/officeDocument/2006/relationships/slide" Target="slides/slide93.xml"/><Relationship Id="rId160" Type="http://schemas.openxmlformats.org/officeDocument/2006/relationships/tableStyles" Target="tableStyles.xml"/><Relationship Id="rId22" Type="http://schemas.openxmlformats.org/officeDocument/2006/relationships/slide" Target="slides/slide20.xml"/><Relationship Id="rId43" Type="http://schemas.openxmlformats.org/officeDocument/2006/relationships/slide" Target="slides/slide41.xml"/><Relationship Id="rId64" Type="http://schemas.openxmlformats.org/officeDocument/2006/relationships/slide" Target="slides/slide62.xml"/><Relationship Id="rId118" Type="http://schemas.openxmlformats.org/officeDocument/2006/relationships/slide" Target="slides/slide116.xml"/><Relationship Id="rId139" Type="http://schemas.openxmlformats.org/officeDocument/2006/relationships/slide" Target="slides/slide137.xml"/><Relationship Id="rId80" Type="http://schemas.openxmlformats.org/officeDocument/2006/relationships/slide" Target="slides/slide78.xml"/><Relationship Id="rId85" Type="http://schemas.openxmlformats.org/officeDocument/2006/relationships/slide" Target="slides/slide83.xml"/><Relationship Id="rId150" Type="http://schemas.openxmlformats.org/officeDocument/2006/relationships/slide" Target="slides/slide148.xml"/><Relationship Id="rId155" Type="http://schemas.openxmlformats.org/officeDocument/2006/relationships/notesMaster" Target="notesMasters/notesMaster1.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slide" Target="slides/slide138.xml"/><Relationship Id="rId145" Type="http://schemas.openxmlformats.org/officeDocument/2006/relationships/slide" Target="slides/slide143.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51" Type="http://schemas.openxmlformats.org/officeDocument/2006/relationships/slide" Target="slides/slide149.xml"/><Relationship Id="rId156" Type="http://schemas.openxmlformats.org/officeDocument/2006/relationships/handoutMaster" Target="handoutMasters/handoutMaster1.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157" Type="http://schemas.openxmlformats.org/officeDocument/2006/relationships/presProps" Target="presProps.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slide" Target="slides/slide15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 Id="rId27" Type="http://schemas.openxmlformats.org/officeDocument/2006/relationships/slide" Target="slides/slide25.xml"/><Relationship Id="rId48" Type="http://schemas.openxmlformats.org/officeDocument/2006/relationships/slide" Target="slides/slide46.xml"/><Relationship Id="rId69" Type="http://schemas.openxmlformats.org/officeDocument/2006/relationships/slide" Target="slides/slide67.xml"/><Relationship Id="rId113" Type="http://schemas.openxmlformats.org/officeDocument/2006/relationships/slide" Target="slides/slide111.xml"/><Relationship Id="rId134" Type="http://schemas.openxmlformats.org/officeDocument/2006/relationships/slide" Target="slides/slide13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5603"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5604"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5605"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E4C64EE1-592A-45A9-9E8D-8A110C604C90}" type="slidenum">
              <a:rPr lang="zh-CN" altLang="en-US"/>
              <a:pPr/>
              <a:t>‹#›</a:t>
            </a:fld>
            <a:endParaRPr lang="en-US" altLang="zh-CN"/>
          </a:p>
        </p:txBody>
      </p:sp>
    </p:spTree>
    <p:extLst>
      <p:ext uri="{BB962C8B-B14F-4D97-AF65-F5344CB8AC3E}">
        <p14:creationId xmlns:p14="http://schemas.microsoft.com/office/powerpoint/2010/main" val="34312776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355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3556" name="Rectangle 4"/>
          <p:cNvSpPr>
            <a:spLocks noGrp="1" noRot="1" noChangeAspect="1" noChangeArrowheads="1" noTextEdit="1"/>
          </p:cNvSpPr>
          <p:nvPr>
            <p:ph type="sldImg" idx="2"/>
          </p:nvPr>
        </p:nvSpPr>
        <p:spPr bwMode="auto">
          <a:xfrm>
            <a:off x="406400" y="696913"/>
            <a:ext cx="619760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355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endParaRPr lang="en-US" altLang="zh-CN"/>
          </a:p>
          <a:p>
            <a:pPr lvl="1"/>
            <a:r>
              <a:rPr lang="en-US" altLang="zh-CN"/>
              <a:t>5656</a:t>
            </a:r>
          </a:p>
          <a:p>
            <a:pPr lvl="2"/>
            <a:r>
              <a:rPr lang="zh-CN" altLang="en-US"/>
              <a:t>第三级</a:t>
            </a:r>
            <a:endParaRPr lang="en-US" altLang="zh-CN"/>
          </a:p>
          <a:p>
            <a:pPr lvl="3"/>
            <a:r>
              <a:rPr lang="zh-CN" altLang="en-US"/>
              <a:t>第四级</a:t>
            </a:r>
            <a:endParaRPr lang="en-US" altLang="zh-CN"/>
          </a:p>
          <a:p>
            <a:pPr lvl="4"/>
            <a:r>
              <a:rPr lang="zh-CN" altLang="en-US"/>
              <a:t>第五级</a:t>
            </a:r>
            <a:endParaRPr lang="en-US" altLang="zh-CN"/>
          </a:p>
        </p:txBody>
      </p:sp>
      <p:sp>
        <p:nvSpPr>
          <p:cNvPr id="2355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355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8DA2099C-E03D-4BEA-80BD-EC59252D8E32}" type="slidenum">
              <a:rPr lang="zh-CN" altLang="en-US"/>
              <a:pPr/>
              <a:t>‹#›</a:t>
            </a:fld>
            <a:endParaRPr lang="en-US" altLang="zh-CN"/>
          </a:p>
        </p:txBody>
      </p:sp>
    </p:spTree>
    <p:extLst>
      <p:ext uri="{BB962C8B-B14F-4D97-AF65-F5344CB8AC3E}">
        <p14:creationId xmlns:p14="http://schemas.microsoft.com/office/powerpoint/2010/main" val="21592848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宋体" pitchFamily="2" charset="-122"/>
        <a:ea typeface="宋体" pitchFamily="2" charset="-122"/>
        <a:cs typeface="+mn-cs"/>
      </a:defRPr>
    </a:lvl1pPr>
    <a:lvl2pPr marL="457200" algn="l" rtl="0" fontAlgn="base">
      <a:spcBef>
        <a:spcPct val="30000"/>
      </a:spcBef>
      <a:spcAft>
        <a:spcPct val="0"/>
      </a:spcAft>
      <a:defRPr sz="1200" kern="1200">
        <a:solidFill>
          <a:schemeClr val="tx1"/>
        </a:solidFill>
        <a:latin typeface="宋体" pitchFamily="2" charset="-122"/>
        <a:ea typeface="宋体" pitchFamily="2" charset="-122"/>
        <a:cs typeface="+mn-cs"/>
      </a:defRPr>
    </a:lvl2pPr>
    <a:lvl3pPr marL="914400" algn="l" rtl="0" fontAlgn="base">
      <a:spcBef>
        <a:spcPct val="30000"/>
      </a:spcBef>
      <a:spcAft>
        <a:spcPct val="0"/>
      </a:spcAft>
      <a:defRPr sz="1200" kern="1200">
        <a:solidFill>
          <a:schemeClr val="tx1"/>
        </a:solidFill>
        <a:latin typeface="宋体" pitchFamily="2" charset="-122"/>
        <a:ea typeface="宋体" pitchFamily="2" charset="-122"/>
        <a:cs typeface="+mn-cs"/>
      </a:defRPr>
    </a:lvl3pPr>
    <a:lvl4pPr marL="1371600" algn="l" rtl="0" fontAlgn="base">
      <a:spcBef>
        <a:spcPct val="30000"/>
      </a:spcBef>
      <a:spcAft>
        <a:spcPct val="0"/>
      </a:spcAft>
      <a:defRPr sz="1200" kern="1200">
        <a:solidFill>
          <a:schemeClr val="tx1"/>
        </a:solidFill>
        <a:latin typeface="宋体" pitchFamily="2" charset="-122"/>
        <a:ea typeface="宋体" pitchFamily="2" charset="-122"/>
        <a:cs typeface="+mn-cs"/>
      </a:defRPr>
    </a:lvl4pPr>
    <a:lvl5pPr marL="1828800" algn="l" rtl="0" fontAlgn="base">
      <a:spcBef>
        <a:spcPct val="30000"/>
      </a:spcBef>
      <a:spcAft>
        <a:spcPct val="0"/>
      </a:spcAft>
      <a:defRPr sz="1200" kern="1200">
        <a:solidFill>
          <a:schemeClr val="tx1"/>
        </a:solidFill>
        <a:latin typeface="宋体" pitchFamily="2" charset="-122"/>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6C443-04BC-4639-B5F7-E14A7E3E0041}" type="slidenum">
              <a:rPr lang="zh-CN" altLang="en-US"/>
              <a:pPr/>
              <a:t>1</a:t>
            </a:fld>
            <a:endParaRPr lang="en-US" altLang="zh-CN"/>
          </a:p>
        </p:txBody>
      </p:sp>
      <p:sp>
        <p:nvSpPr>
          <p:cNvPr id="24578" name="Rectangle 2"/>
          <p:cNvSpPr>
            <a:spLocks noGrp="1" noRot="1" noChangeAspect="1" noChangeArrowheads="1" noTextEdit="1"/>
          </p:cNvSpPr>
          <p:nvPr>
            <p:ph type="sldImg"/>
          </p:nvPr>
        </p:nvSpPr>
        <p:spPr>
          <a:xfrm>
            <a:off x="406400" y="696913"/>
            <a:ext cx="6197600" cy="3486150"/>
          </a:xfrm>
          <a:ln/>
        </p:spPr>
      </p:sp>
      <p:sp>
        <p:nvSpPr>
          <p:cNvPr id="24579" name="Rectangle 3"/>
          <p:cNvSpPr>
            <a:spLocks noGrp="1" noChangeArrowheads="1"/>
          </p:cNvSpPr>
          <p:nvPr>
            <p:ph type="body" idx="1"/>
          </p:nvPr>
        </p:nvSpPr>
        <p:spPr/>
        <p:txBody>
          <a:bodyPr/>
          <a:lstStyle/>
          <a:p>
            <a:r>
              <a:rPr lang="zh-CN" altLang="en-US" dirty="0"/>
              <a:t>物理层解决两个结点间的连接</a:t>
            </a:r>
            <a:endParaRPr lang="en-US" altLang="zh-CN" dirty="0"/>
          </a:p>
          <a:p>
            <a:r>
              <a:rPr lang="zh-CN" altLang="en-US" dirty="0"/>
              <a:t>数据链路层解决网内连接（出现冲突怎么办的问题）</a:t>
            </a:r>
            <a:endParaRPr lang="en-US" altLang="zh-CN" dirty="0"/>
          </a:p>
          <a:p>
            <a:r>
              <a:rPr lang="zh-CN" altLang="en-US" dirty="0"/>
              <a:t>网络层解决网间连接</a:t>
            </a:r>
            <a:endParaRPr lang="en-US" altLang="zh-CN" dirty="0"/>
          </a:p>
          <a:p>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252E80-6973-44D5-9C73-662524EBBFDA}" type="slidenum">
              <a:rPr lang="en-US" altLang="zh-CN"/>
              <a:pPr/>
              <a:t>12</a:t>
            </a:fld>
            <a:endParaRPr lang="en-US" altLang="zh-CN"/>
          </a:p>
        </p:txBody>
      </p:sp>
      <p:sp>
        <p:nvSpPr>
          <p:cNvPr id="354306" name="Rectangle 2"/>
          <p:cNvSpPr>
            <a:spLocks noGrp="1" noRot="1" noChangeAspect="1" noChangeArrowheads="1" noTextEdit="1"/>
          </p:cNvSpPr>
          <p:nvPr>
            <p:ph type="sldImg"/>
          </p:nvPr>
        </p:nvSpPr>
        <p:spPr>
          <a:xfrm>
            <a:off x="406400" y="696913"/>
            <a:ext cx="6197600" cy="3486150"/>
          </a:xfrm>
          <a:ln/>
        </p:spPr>
      </p:sp>
      <p:sp>
        <p:nvSpPr>
          <p:cNvPr id="354307" name="Rectangle 3"/>
          <p:cNvSpPr>
            <a:spLocks noGrp="1" noChangeArrowheads="1"/>
          </p:cNvSpPr>
          <p:nvPr>
            <p:ph type="body" idx="1"/>
          </p:nvPr>
        </p:nvSpPr>
        <p:spPr/>
        <p:txBody>
          <a:bodyPr/>
          <a:lstStyle/>
          <a:p>
            <a:r>
              <a:rPr lang="en-US" altLang="zh-CN" dirty="0"/>
              <a:t>Maximum Transfer Unit</a:t>
            </a: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B92C36-7BE9-436E-BC04-D86DDBD15518}" type="slidenum">
              <a:rPr lang="en-US" altLang="zh-CN"/>
              <a:pPr/>
              <a:t>136</a:t>
            </a:fld>
            <a:endParaRPr lang="en-US" altLang="zh-CN"/>
          </a:p>
        </p:txBody>
      </p:sp>
      <p:sp>
        <p:nvSpPr>
          <p:cNvPr id="622594" name="Rectangle 2"/>
          <p:cNvSpPr>
            <a:spLocks noGrp="1" noRot="1" noChangeAspect="1" noChangeArrowheads="1" noTextEdit="1"/>
          </p:cNvSpPr>
          <p:nvPr>
            <p:ph type="sldImg"/>
          </p:nvPr>
        </p:nvSpPr>
        <p:spPr>
          <a:xfrm>
            <a:off x="406400" y="696913"/>
            <a:ext cx="6197600" cy="3486150"/>
          </a:xfrm>
          <a:ln/>
        </p:spPr>
      </p:sp>
      <p:sp>
        <p:nvSpPr>
          <p:cNvPr id="6225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B3AEA1-BF7E-4FCA-A58C-152EA4B730D3}" type="slidenum">
              <a:rPr lang="en-US" altLang="zh-CN"/>
              <a:pPr/>
              <a:t>137</a:t>
            </a:fld>
            <a:endParaRPr lang="en-US" altLang="zh-CN"/>
          </a:p>
        </p:txBody>
      </p:sp>
      <p:sp>
        <p:nvSpPr>
          <p:cNvPr id="623618" name="Rectangle 2"/>
          <p:cNvSpPr>
            <a:spLocks noGrp="1" noRot="1" noChangeAspect="1" noChangeArrowheads="1" noTextEdit="1"/>
          </p:cNvSpPr>
          <p:nvPr>
            <p:ph type="sldImg"/>
          </p:nvPr>
        </p:nvSpPr>
        <p:spPr>
          <a:xfrm>
            <a:off x="406400" y="696913"/>
            <a:ext cx="6197600" cy="3486150"/>
          </a:xfrm>
          <a:ln/>
        </p:spPr>
      </p:sp>
      <p:sp>
        <p:nvSpPr>
          <p:cNvPr id="6236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1E8102-EBA1-483F-877B-3FD493D63082}" type="slidenum">
              <a:rPr lang="en-US" altLang="zh-CN"/>
              <a:pPr/>
              <a:t>138</a:t>
            </a:fld>
            <a:endParaRPr lang="en-US" altLang="zh-CN"/>
          </a:p>
        </p:txBody>
      </p:sp>
      <p:sp>
        <p:nvSpPr>
          <p:cNvPr id="624642" name="Rectangle 2"/>
          <p:cNvSpPr>
            <a:spLocks noGrp="1" noRot="1" noChangeAspect="1" noChangeArrowheads="1" noTextEdit="1"/>
          </p:cNvSpPr>
          <p:nvPr>
            <p:ph type="sldImg"/>
          </p:nvPr>
        </p:nvSpPr>
        <p:spPr>
          <a:xfrm>
            <a:off x="406400" y="696913"/>
            <a:ext cx="6197600" cy="3486150"/>
          </a:xfrm>
          <a:ln/>
        </p:spPr>
      </p:sp>
      <p:sp>
        <p:nvSpPr>
          <p:cNvPr id="6246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63C3FE-962C-4719-A005-AF19FFC28E78}" type="slidenum">
              <a:rPr lang="en-US" altLang="zh-CN"/>
              <a:pPr/>
              <a:t>139</a:t>
            </a:fld>
            <a:endParaRPr lang="en-US" altLang="zh-CN"/>
          </a:p>
        </p:txBody>
      </p:sp>
      <p:sp>
        <p:nvSpPr>
          <p:cNvPr id="628738" name="Rectangle 2"/>
          <p:cNvSpPr>
            <a:spLocks noGrp="1" noRot="1" noChangeAspect="1" noChangeArrowheads="1" noTextEdit="1"/>
          </p:cNvSpPr>
          <p:nvPr>
            <p:ph type="sldImg"/>
          </p:nvPr>
        </p:nvSpPr>
        <p:spPr>
          <a:xfrm>
            <a:off x="406400" y="696913"/>
            <a:ext cx="6197600" cy="3486150"/>
          </a:xfrm>
          <a:ln/>
        </p:spPr>
      </p:sp>
      <p:sp>
        <p:nvSpPr>
          <p:cNvPr id="6287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63C3FE-962C-4719-A005-AF19FFC28E78}" type="slidenum">
              <a:rPr lang="en-US" altLang="zh-CN"/>
              <a:pPr/>
              <a:t>140</a:t>
            </a:fld>
            <a:endParaRPr lang="en-US" altLang="zh-CN"/>
          </a:p>
        </p:txBody>
      </p:sp>
      <p:sp>
        <p:nvSpPr>
          <p:cNvPr id="628738" name="Rectangle 2"/>
          <p:cNvSpPr>
            <a:spLocks noGrp="1" noRot="1" noChangeAspect="1" noChangeArrowheads="1" noTextEdit="1"/>
          </p:cNvSpPr>
          <p:nvPr>
            <p:ph type="sldImg"/>
          </p:nvPr>
        </p:nvSpPr>
        <p:spPr>
          <a:xfrm>
            <a:off x="406400" y="696913"/>
            <a:ext cx="6197600" cy="3486150"/>
          </a:xfrm>
          <a:ln/>
        </p:spPr>
      </p:sp>
      <p:sp>
        <p:nvSpPr>
          <p:cNvPr id="6287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63C3FE-962C-4719-A005-AF19FFC28E78}" type="slidenum">
              <a:rPr lang="en-US" altLang="zh-CN"/>
              <a:pPr/>
              <a:t>141</a:t>
            </a:fld>
            <a:endParaRPr lang="en-US" altLang="zh-CN"/>
          </a:p>
        </p:txBody>
      </p:sp>
      <p:sp>
        <p:nvSpPr>
          <p:cNvPr id="628738" name="Rectangle 2"/>
          <p:cNvSpPr>
            <a:spLocks noGrp="1" noRot="1" noChangeAspect="1" noChangeArrowheads="1" noTextEdit="1"/>
          </p:cNvSpPr>
          <p:nvPr>
            <p:ph type="sldImg"/>
          </p:nvPr>
        </p:nvSpPr>
        <p:spPr>
          <a:xfrm>
            <a:off x="406400" y="696913"/>
            <a:ext cx="6197600" cy="3486150"/>
          </a:xfrm>
          <a:ln/>
        </p:spPr>
      </p:sp>
      <p:sp>
        <p:nvSpPr>
          <p:cNvPr id="6287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63C3FE-962C-4719-A005-AF19FFC28E78}" type="slidenum">
              <a:rPr lang="en-US" altLang="zh-CN"/>
              <a:pPr/>
              <a:t>142</a:t>
            </a:fld>
            <a:endParaRPr lang="en-US" altLang="zh-CN"/>
          </a:p>
        </p:txBody>
      </p:sp>
      <p:sp>
        <p:nvSpPr>
          <p:cNvPr id="628738" name="Rectangle 2"/>
          <p:cNvSpPr>
            <a:spLocks noGrp="1" noRot="1" noChangeAspect="1" noChangeArrowheads="1" noTextEdit="1"/>
          </p:cNvSpPr>
          <p:nvPr>
            <p:ph type="sldImg"/>
          </p:nvPr>
        </p:nvSpPr>
        <p:spPr>
          <a:xfrm>
            <a:off x="406400" y="696913"/>
            <a:ext cx="6197600" cy="3486150"/>
          </a:xfrm>
          <a:ln/>
        </p:spPr>
      </p:sp>
      <p:sp>
        <p:nvSpPr>
          <p:cNvPr id="6287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A7FB81-BDD7-42D9-843C-A916B4CE5230}" type="slidenum">
              <a:rPr lang="en-US" altLang="zh-CN"/>
              <a:pPr/>
              <a:t>143</a:t>
            </a:fld>
            <a:endParaRPr lang="en-US" altLang="zh-CN"/>
          </a:p>
        </p:txBody>
      </p:sp>
      <p:sp>
        <p:nvSpPr>
          <p:cNvPr id="629762" name="Rectangle 2"/>
          <p:cNvSpPr>
            <a:spLocks noGrp="1" noRot="1" noChangeAspect="1" noChangeArrowheads="1" noTextEdit="1"/>
          </p:cNvSpPr>
          <p:nvPr>
            <p:ph type="sldImg"/>
          </p:nvPr>
        </p:nvSpPr>
        <p:spPr>
          <a:xfrm>
            <a:off x="406400" y="696913"/>
            <a:ext cx="6197600" cy="3486150"/>
          </a:xfrm>
          <a:ln/>
        </p:spPr>
      </p:sp>
      <p:sp>
        <p:nvSpPr>
          <p:cNvPr id="6297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2EFBDB-76E6-4824-A501-1F8DD4703EAB}" type="slidenum">
              <a:rPr lang="en-US" altLang="zh-CN"/>
              <a:pPr/>
              <a:t>144</a:t>
            </a:fld>
            <a:endParaRPr lang="en-US" altLang="zh-CN"/>
          </a:p>
        </p:txBody>
      </p:sp>
      <p:sp>
        <p:nvSpPr>
          <p:cNvPr id="630786" name="Rectangle 2"/>
          <p:cNvSpPr>
            <a:spLocks noGrp="1" noRot="1" noChangeAspect="1" noChangeArrowheads="1" noTextEdit="1"/>
          </p:cNvSpPr>
          <p:nvPr>
            <p:ph type="sldImg"/>
          </p:nvPr>
        </p:nvSpPr>
        <p:spPr>
          <a:xfrm>
            <a:off x="406400" y="696913"/>
            <a:ext cx="6197600" cy="3486150"/>
          </a:xfrm>
          <a:ln/>
        </p:spPr>
      </p:sp>
      <p:sp>
        <p:nvSpPr>
          <p:cNvPr id="6307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1EB9BC-338E-4706-B8F9-BBBAF48146D7}" type="slidenum">
              <a:rPr lang="en-US" altLang="zh-CN"/>
              <a:pPr/>
              <a:t>148</a:t>
            </a:fld>
            <a:endParaRPr lang="en-US" altLang="zh-CN"/>
          </a:p>
        </p:txBody>
      </p:sp>
      <p:sp>
        <p:nvSpPr>
          <p:cNvPr id="632834" name="Rectangle 2"/>
          <p:cNvSpPr>
            <a:spLocks noGrp="1" noRot="1" noChangeAspect="1" noChangeArrowheads="1" noTextEdit="1"/>
          </p:cNvSpPr>
          <p:nvPr>
            <p:ph type="sldImg"/>
          </p:nvPr>
        </p:nvSpPr>
        <p:spPr>
          <a:xfrm>
            <a:off x="406400" y="696913"/>
            <a:ext cx="6197600" cy="3486150"/>
          </a:xfrm>
          <a:ln/>
        </p:spPr>
      </p:sp>
      <p:sp>
        <p:nvSpPr>
          <p:cNvPr id="6328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A2D293-5FDA-402D-91A0-0EFB1E1DA569}" type="slidenum">
              <a:rPr lang="en-US" altLang="zh-CN"/>
              <a:pPr/>
              <a:t>13</a:t>
            </a:fld>
            <a:endParaRPr lang="en-US" altLang="zh-CN"/>
          </a:p>
        </p:txBody>
      </p:sp>
      <p:sp>
        <p:nvSpPr>
          <p:cNvPr id="355330" name="Rectangle 2"/>
          <p:cNvSpPr>
            <a:spLocks noGrp="1" noRot="1" noChangeAspect="1" noChangeArrowheads="1" noTextEdit="1"/>
          </p:cNvSpPr>
          <p:nvPr>
            <p:ph type="sldImg"/>
          </p:nvPr>
        </p:nvSpPr>
        <p:spPr>
          <a:xfrm>
            <a:off x="406400" y="696913"/>
            <a:ext cx="6197600" cy="3486150"/>
          </a:xfrm>
          <a:ln/>
        </p:spPr>
      </p:sp>
      <p:sp>
        <p:nvSpPr>
          <p:cNvPr id="3553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C29F1B-2E46-4695-9C2A-20BD8928D849}" type="slidenum">
              <a:rPr lang="en-US" altLang="zh-CN"/>
              <a:pPr/>
              <a:t>149</a:t>
            </a:fld>
            <a:endParaRPr lang="en-US" altLang="zh-CN"/>
          </a:p>
        </p:txBody>
      </p:sp>
      <p:sp>
        <p:nvSpPr>
          <p:cNvPr id="633858" name="Rectangle 2"/>
          <p:cNvSpPr>
            <a:spLocks noGrp="1" noRot="1" noChangeAspect="1" noChangeArrowheads="1" noTextEdit="1"/>
          </p:cNvSpPr>
          <p:nvPr>
            <p:ph type="sldImg"/>
          </p:nvPr>
        </p:nvSpPr>
        <p:spPr>
          <a:xfrm>
            <a:off x="406400" y="696913"/>
            <a:ext cx="6197600" cy="3486150"/>
          </a:xfrm>
          <a:ln/>
        </p:spPr>
      </p:sp>
      <p:sp>
        <p:nvSpPr>
          <p:cNvPr id="6338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DA2099C-E03D-4BEA-80BD-EC59252D8E32}" type="slidenum">
              <a:rPr lang="zh-CN" altLang="en-US" smtClean="0"/>
              <a:pPr/>
              <a:t>152</a:t>
            </a:fld>
            <a:endParaRPr lang="en-US" altLang="zh-CN"/>
          </a:p>
        </p:txBody>
      </p:sp>
    </p:spTree>
    <p:extLst>
      <p:ext uri="{BB962C8B-B14F-4D97-AF65-F5344CB8AC3E}">
        <p14:creationId xmlns:p14="http://schemas.microsoft.com/office/powerpoint/2010/main" val="2198170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B46A1C-6327-4B2D-A0C2-5A05E8D730FC}" type="slidenum">
              <a:rPr lang="en-US" altLang="zh-CN"/>
              <a:pPr/>
              <a:t>14</a:t>
            </a:fld>
            <a:endParaRPr lang="en-US" altLang="zh-CN"/>
          </a:p>
        </p:txBody>
      </p:sp>
      <p:sp>
        <p:nvSpPr>
          <p:cNvPr id="357378" name="Rectangle 2"/>
          <p:cNvSpPr>
            <a:spLocks noGrp="1" noRot="1" noChangeAspect="1" noChangeArrowheads="1" noTextEdit="1"/>
          </p:cNvSpPr>
          <p:nvPr>
            <p:ph type="sldImg"/>
          </p:nvPr>
        </p:nvSpPr>
        <p:spPr>
          <a:xfrm>
            <a:off x="406400" y="696913"/>
            <a:ext cx="6197600" cy="3486150"/>
          </a:xfrm>
          <a:ln/>
        </p:spPr>
      </p:sp>
      <p:sp>
        <p:nvSpPr>
          <p:cNvPr id="3573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B544E2-5A09-4AD6-B324-CC272D85EE58}" type="slidenum">
              <a:rPr lang="en-US" altLang="zh-CN"/>
              <a:pPr/>
              <a:t>15</a:t>
            </a:fld>
            <a:endParaRPr lang="en-US" altLang="zh-CN"/>
          </a:p>
        </p:txBody>
      </p:sp>
      <p:sp>
        <p:nvSpPr>
          <p:cNvPr id="359426" name="Rectangle 2"/>
          <p:cNvSpPr>
            <a:spLocks noGrp="1" noRot="1" noChangeAspect="1" noChangeArrowheads="1" noTextEdit="1"/>
          </p:cNvSpPr>
          <p:nvPr>
            <p:ph type="sldImg"/>
          </p:nvPr>
        </p:nvSpPr>
        <p:spPr>
          <a:xfrm>
            <a:off x="406400" y="696913"/>
            <a:ext cx="6197600" cy="3486150"/>
          </a:xfrm>
          <a:ln/>
        </p:spPr>
      </p:sp>
      <p:sp>
        <p:nvSpPr>
          <p:cNvPr id="3594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2FACAD-76CA-46DF-8D6C-9BC40F876ECD}" type="slidenum">
              <a:rPr lang="en-US" altLang="zh-CN"/>
              <a:pPr/>
              <a:t>16</a:t>
            </a:fld>
            <a:endParaRPr lang="en-US" altLang="zh-CN"/>
          </a:p>
        </p:txBody>
      </p:sp>
      <p:sp>
        <p:nvSpPr>
          <p:cNvPr id="361474" name="Rectangle 2"/>
          <p:cNvSpPr>
            <a:spLocks noGrp="1" noRot="1" noChangeAspect="1" noChangeArrowheads="1" noTextEdit="1"/>
          </p:cNvSpPr>
          <p:nvPr>
            <p:ph type="sldImg"/>
          </p:nvPr>
        </p:nvSpPr>
        <p:spPr>
          <a:xfrm>
            <a:off x="406400" y="696913"/>
            <a:ext cx="6197600" cy="3486150"/>
          </a:xfrm>
          <a:ln/>
        </p:spPr>
      </p:sp>
      <p:sp>
        <p:nvSpPr>
          <p:cNvPr id="3614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F8F3EA-580F-4C3A-8506-B02FBF0339A3}" type="slidenum">
              <a:rPr lang="en-US" altLang="zh-CN"/>
              <a:pPr/>
              <a:t>17</a:t>
            </a:fld>
            <a:endParaRPr lang="en-US" altLang="zh-CN"/>
          </a:p>
        </p:txBody>
      </p:sp>
      <p:sp>
        <p:nvSpPr>
          <p:cNvPr id="366594" name="Rectangle 2"/>
          <p:cNvSpPr>
            <a:spLocks noGrp="1" noRot="1" noChangeAspect="1" noChangeArrowheads="1" noTextEdit="1"/>
          </p:cNvSpPr>
          <p:nvPr>
            <p:ph type="sldImg"/>
          </p:nvPr>
        </p:nvSpPr>
        <p:spPr>
          <a:xfrm>
            <a:off x="406400" y="696913"/>
            <a:ext cx="6197600" cy="3486150"/>
          </a:xfrm>
          <a:ln/>
        </p:spPr>
      </p:sp>
      <p:sp>
        <p:nvSpPr>
          <p:cNvPr id="366595"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4C8782-3716-4943-AC75-F19C86AD589B}" type="slidenum">
              <a:rPr lang="en-US" altLang="zh-CN"/>
              <a:pPr/>
              <a:t>18</a:t>
            </a:fld>
            <a:endParaRPr lang="en-US" altLang="zh-CN"/>
          </a:p>
        </p:txBody>
      </p:sp>
      <p:sp>
        <p:nvSpPr>
          <p:cNvPr id="225282" name="Rectangle 2"/>
          <p:cNvSpPr>
            <a:spLocks noGrp="1" noRot="1" noChangeAspect="1" noChangeArrowheads="1" noTextEdit="1"/>
          </p:cNvSpPr>
          <p:nvPr>
            <p:ph type="sldImg"/>
          </p:nvPr>
        </p:nvSpPr>
        <p:spPr>
          <a:xfrm>
            <a:off x="406400" y="696913"/>
            <a:ext cx="6197600" cy="3486150"/>
          </a:xfrm>
          <a:ln/>
        </p:spPr>
      </p:sp>
      <p:sp>
        <p:nvSpPr>
          <p:cNvPr id="2252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17D223-512F-4F38-8970-D3F9C4A5245D}" type="slidenum">
              <a:rPr lang="en-US" altLang="zh-CN"/>
              <a:pPr/>
              <a:t>19</a:t>
            </a:fld>
            <a:endParaRPr lang="en-US" altLang="zh-CN"/>
          </a:p>
        </p:txBody>
      </p:sp>
      <p:sp>
        <p:nvSpPr>
          <p:cNvPr id="226306" name="Rectangle 2"/>
          <p:cNvSpPr>
            <a:spLocks noGrp="1" noRot="1" noChangeAspect="1" noChangeArrowheads="1" noTextEdit="1"/>
          </p:cNvSpPr>
          <p:nvPr>
            <p:ph type="sldImg"/>
          </p:nvPr>
        </p:nvSpPr>
        <p:spPr>
          <a:xfrm>
            <a:off x="406400" y="696913"/>
            <a:ext cx="6197600" cy="3486150"/>
          </a:xfrm>
          <a:ln/>
        </p:spPr>
      </p:sp>
      <p:sp>
        <p:nvSpPr>
          <p:cNvPr id="2263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A8B5D2-9005-4922-8A98-E99E4005537D}" type="slidenum">
              <a:rPr lang="en-US" altLang="zh-CN"/>
              <a:pPr/>
              <a:t>20</a:t>
            </a:fld>
            <a:endParaRPr lang="en-US" altLang="zh-CN"/>
          </a:p>
        </p:txBody>
      </p:sp>
      <p:sp>
        <p:nvSpPr>
          <p:cNvPr id="227330" name="Rectangle 2"/>
          <p:cNvSpPr>
            <a:spLocks noGrp="1" noRot="1" noChangeAspect="1" noChangeArrowheads="1" noTextEdit="1"/>
          </p:cNvSpPr>
          <p:nvPr>
            <p:ph type="sldImg"/>
          </p:nvPr>
        </p:nvSpPr>
        <p:spPr>
          <a:xfrm>
            <a:off x="406400" y="696913"/>
            <a:ext cx="6197600" cy="3486150"/>
          </a:xfrm>
          <a:ln/>
        </p:spPr>
      </p:sp>
      <p:sp>
        <p:nvSpPr>
          <p:cNvPr id="2273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5C71B9-B9B7-416C-92EF-9F685DAA2BB6}" type="slidenum">
              <a:rPr lang="en-US" altLang="zh-CN"/>
              <a:pPr/>
              <a:t>21</a:t>
            </a:fld>
            <a:endParaRPr lang="en-US" altLang="zh-CN"/>
          </a:p>
        </p:txBody>
      </p:sp>
      <p:sp>
        <p:nvSpPr>
          <p:cNvPr id="228354" name="Rectangle 2"/>
          <p:cNvSpPr>
            <a:spLocks noGrp="1" noRot="1" noChangeAspect="1" noChangeArrowheads="1" noTextEdit="1"/>
          </p:cNvSpPr>
          <p:nvPr>
            <p:ph type="sldImg"/>
          </p:nvPr>
        </p:nvSpPr>
        <p:spPr>
          <a:xfrm>
            <a:off x="406400" y="696913"/>
            <a:ext cx="6197600" cy="3486150"/>
          </a:xfrm>
          <a:ln/>
        </p:spPr>
      </p:sp>
      <p:sp>
        <p:nvSpPr>
          <p:cNvPr id="2283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F096E9-7F23-447C-A93B-AD8E1A7E551C}" type="slidenum">
              <a:rPr lang="en-US" altLang="zh-CN"/>
              <a:pPr/>
              <a:t>2</a:t>
            </a:fld>
            <a:endParaRPr lang="en-US" altLang="zh-CN"/>
          </a:p>
        </p:txBody>
      </p:sp>
      <p:sp>
        <p:nvSpPr>
          <p:cNvPr id="210946" name="Rectangle 2"/>
          <p:cNvSpPr>
            <a:spLocks noGrp="1" noRot="1" noChangeAspect="1" noChangeArrowheads="1" noTextEdit="1"/>
          </p:cNvSpPr>
          <p:nvPr>
            <p:ph type="sldImg"/>
          </p:nvPr>
        </p:nvSpPr>
        <p:spPr>
          <a:xfrm>
            <a:off x="406400" y="696913"/>
            <a:ext cx="6197600" cy="3486150"/>
          </a:xfrm>
          <a:ln/>
        </p:spPr>
      </p:sp>
      <p:sp>
        <p:nvSpPr>
          <p:cNvPr id="2109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1B7475-8258-4B1E-BE13-051A3C5CE9CB}" type="slidenum">
              <a:rPr lang="en-US" altLang="zh-CN"/>
              <a:pPr/>
              <a:t>22</a:t>
            </a:fld>
            <a:endParaRPr lang="en-US" altLang="zh-CN"/>
          </a:p>
        </p:txBody>
      </p:sp>
      <p:sp>
        <p:nvSpPr>
          <p:cNvPr id="229378" name="Rectangle 2"/>
          <p:cNvSpPr>
            <a:spLocks noGrp="1" noRot="1" noChangeAspect="1" noChangeArrowheads="1" noTextEdit="1"/>
          </p:cNvSpPr>
          <p:nvPr>
            <p:ph type="sldImg"/>
          </p:nvPr>
        </p:nvSpPr>
        <p:spPr>
          <a:xfrm>
            <a:off x="406400" y="696913"/>
            <a:ext cx="6197600" cy="3486150"/>
          </a:xfrm>
          <a:ln/>
        </p:spPr>
      </p:sp>
      <p:sp>
        <p:nvSpPr>
          <p:cNvPr id="2293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90FEA6-FD87-4628-B0E6-7432726E0B70}" type="slidenum">
              <a:rPr lang="en-US" altLang="zh-CN"/>
              <a:pPr/>
              <a:t>23</a:t>
            </a:fld>
            <a:endParaRPr lang="en-US" altLang="zh-CN"/>
          </a:p>
        </p:txBody>
      </p:sp>
      <p:sp>
        <p:nvSpPr>
          <p:cNvPr id="230402" name="Rectangle 2"/>
          <p:cNvSpPr>
            <a:spLocks noGrp="1" noRot="1" noChangeAspect="1" noChangeArrowheads="1" noTextEdit="1"/>
          </p:cNvSpPr>
          <p:nvPr>
            <p:ph type="sldImg"/>
          </p:nvPr>
        </p:nvSpPr>
        <p:spPr>
          <a:xfrm>
            <a:off x="406400" y="696913"/>
            <a:ext cx="6197600" cy="3486150"/>
          </a:xfrm>
          <a:ln/>
        </p:spPr>
      </p:sp>
      <p:sp>
        <p:nvSpPr>
          <p:cNvPr id="2304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53E3EE-EB70-4640-B185-356CDB3FB609}" type="slidenum">
              <a:rPr lang="en-US" altLang="zh-CN"/>
              <a:pPr/>
              <a:t>24</a:t>
            </a:fld>
            <a:endParaRPr lang="en-US" altLang="zh-CN"/>
          </a:p>
        </p:txBody>
      </p:sp>
      <p:sp>
        <p:nvSpPr>
          <p:cNvPr id="231426" name="Rectangle 2"/>
          <p:cNvSpPr>
            <a:spLocks noGrp="1" noRot="1" noChangeAspect="1" noChangeArrowheads="1" noTextEdit="1"/>
          </p:cNvSpPr>
          <p:nvPr>
            <p:ph type="sldImg"/>
          </p:nvPr>
        </p:nvSpPr>
        <p:spPr>
          <a:xfrm>
            <a:off x="406400" y="696913"/>
            <a:ext cx="6197600" cy="3486150"/>
          </a:xfrm>
          <a:ln/>
        </p:spPr>
      </p:sp>
      <p:sp>
        <p:nvSpPr>
          <p:cNvPr id="2314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53E3EE-EB70-4640-B185-356CDB3FB609}" type="slidenum">
              <a:rPr lang="en-US" altLang="zh-CN"/>
              <a:pPr/>
              <a:t>25</a:t>
            </a:fld>
            <a:endParaRPr lang="en-US" altLang="zh-CN"/>
          </a:p>
        </p:txBody>
      </p:sp>
      <p:sp>
        <p:nvSpPr>
          <p:cNvPr id="231426" name="Rectangle 2"/>
          <p:cNvSpPr>
            <a:spLocks noGrp="1" noRot="1" noChangeAspect="1" noChangeArrowheads="1" noTextEdit="1"/>
          </p:cNvSpPr>
          <p:nvPr>
            <p:ph type="sldImg"/>
          </p:nvPr>
        </p:nvSpPr>
        <p:spPr>
          <a:xfrm>
            <a:off x="406400" y="696913"/>
            <a:ext cx="6197600" cy="3486150"/>
          </a:xfrm>
          <a:ln/>
        </p:spPr>
      </p:sp>
      <p:sp>
        <p:nvSpPr>
          <p:cNvPr id="2314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BA564C-AC6C-42C6-802B-3C5EF338E672}" type="slidenum">
              <a:rPr lang="en-US" altLang="zh-CN"/>
              <a:pPr/>
              <a:t>28</a:t>
            </a:fld>
            <a:endParaRPr lang="en-US" altLang="zh-CN"/>
          </a:p>
        </p:txBody>
      </p:sp>
      <p:sp>
        <p:nvSpPr>
          <p:cNvPr id="268290" name="Rectangle 2"/>
          <p:cNvSpPr>
            <a:spLocks noGrp="1" noRot="1" noChangeAspect="1" noChangeArrowheads="1" noTextEdit="1"/>
          </p:cNvSpPr>
          <p:nvPr>
            <p:ph type="sldImg"/>
          </p:nvPr>
        </p:nvSpPr>
        <p:spPr>
          <a:xfrm>
            <a:off x="406400" y="696913"/>
            <a:ext cx="6197600" cy="3486150"/>
          </a:xfrm>
          <a:ln/>
        </p:spPr>
      </p:sp>
      <p:sp>
        <p:nvSpPr>
          <p:cNvPr id="2682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DDBA34-E3EB-4921-81A7-8B5036FE2CE7}" type="slidenum">
              <a:rPr lang="en-US" altLang="zh-CN"/>
              <a:pPr/>
              <a:t>29</a:t>
            </a:fld>
            <a:endParaRPr lang="en-US" altLang="zh-CN"/>
          </a:p>
        </p:txBody>
      </p:sp>
      <p:sp>
        <p:nvSpPr>
          <p:cNvPr id="269314" name="Rectangle 2"/>
          <p:cNvSpPr>
            <a:spLocks noGrp="1" noRot="1" noChangeAspect="1" noChangeArrowheads="1" noTextEdit="1"/>
          </p:cNvSpPr>
          <p:nvPr>
            <p:ph type="sldImg"/>
          </p:nvPr>
        </p:nvSpPr>
        <p:spPr>
          <a:xfrm>
            <a:off x="406400" y="696913"/>
            <a:ext cx="6197600" cy="3486150"/>
          </a:xfrm>
          <a:ln/>
        </p:spPr>
      </p:sp>
      <p:sp>
        <p:nvSpPr>
          <p:cNvPr id="2693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73F0BE-C178-4662-B691-FBBF9EA529B1}" type="slidenum">
              <a:rPr lang="en-US" altLang="zh-CN"/>
              <a:pPr/>
              <a:t>30</a:t>
            </a:fld>
            <a:endParaRPr lang="en-US" altLang="zh-CN"/>
          </a:p>
        </p:txBody>
      </p:sp>
      <p:sp>
        <p:nvSpPr>
          <p:cNvPr id="382978" name="Rectangle 2"/>
          <p:cNvSpPr>
            <a:spLocks noGrp="1" noRot="1" noChangeAspect="1" noChangeArrowheads="1" noTextEdit="1"/>
          </p:cNvSpPr>
          <p:nvPr>
            <p:ph type="sldImg"/>
          </p:nvPr>
        </p:nvSpPr>
        <p:spPr>
          <a:xfrm>
            <a:off x="406400" y="696913"/>
            <a:ext cx="6197600" cy="3486150"/>
          </a:xfrm>
          <a:ln/>
        </p:spPr>
      </p:sp>
      <p:sp>
        <p:nvSpPr>
          <p:cNvPr id="3829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73F0BE-C178-4662-B691-FBBF9EA529B1}" type="slidenum">
              <a:rPr lang="en-US" altLang="zh-CN"/>
              <a:pPr/>
              <a:t>31</a:t>
            </a:fld>
            <a:endParaRPr lang="en-US" altLang="zh-CN"/>
          </a:p>
        </p:txBody>
      </p:sp>
      <p:sp>
        <p:nvSpPr>
          <p:cNvPr id="382978" name="Rectangle 2"/>
          <p:cNvSpPr>
            <a:spLocks noGrp="1" noRot="1" noChangeAspect="1" noChangeArrowheads="1" noTextEdit="1"/>
          </p:cNvSpPr>
          <p:nvPr>
            <p:ph type="sldImg"/>
          </p:nvPr>
        </p:nvSpPr>
        <p:spPr>
          <a:xfrm>
            <a:off x="406400" y="696913"/>
            <a:ext cx="6197600" cy="3486150"/>
          </a:xfrm>
          <a:ln/>
        </p:spPr>
      </p:sp>
      <p:sp>
        <p:nvSpPr>
          <p:cNvPr id="3829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EDDC99-6124-4174-A067-D83ACE86F7BF}" type="slidenum">
              <a:rPr lang="en-US" altLang="zh-CN"/>
              <a:pPr/>
              <a:t>32</a:t>
            </a:fld>
            <a:endParaRPr lang="en-US" altLang="zh-CN"/>
          </a:p>
        </p:txBody>
      </p:sp>
      <p:sp>
        <p:nvSpPr>
          <p:cNvPr id="384002" name="Rectangle 2"/>
          <p:cNvSpPr>
            <a:spLocks noGrp="1" noRot="1" noChangeAspect="1" noChangeArrowheads="1" noTextEdit="1"/>
          </p:cNvSpPr>
          <p:nvPr>
            <p:ph type="sldImg"/>
          </p:nvPr>
        </p:nvSpPr>
        <p:spPr>
          <a:xfrm>
            <a:off x="406400" y="696913"/>
            <a:ext cx="6197600" cy="3486150"/>
          </a:xfrm>
          <a:ln/>
        </p:spPr>
      </p:sp>
      <p:sp>
        <p:nvSpPr>
          <p:cNvPr id="3840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962793-8C13-4F0D-A8E0-D9C36FB1495E}" type="slidenum">
              <a:rPr lang="en-US" altLang="zh-CN"/>
              <a:pPr/>
              <a:t>33</a:t>
            </a:fld>
            <a:endParaRPr lang="en-US" altLang="zh-CN"/>
          </a:p>
        </p:txBody>
      </p:sp>
      <p:sp>
        <p:nvSpPr>
          <p:cNvPr id="270338" name="Rectangle 2"/>
          <p:cNvSpPr>
            <a:spLocks noGrp="1" noRot="1" noChangeAspect="1" noChangeArrowheads="1" noTextEdit="1"/>
          </p:cNvSpPr>
          <p:nvPr>
            <p:ph type="sldImg"/>
          </p:nvPr>
        </p:nvSpPr>
        <p:spPr>
          <a:xfrm>
            <a:off x="406400" y="696913"/>
            <a:ext cx="6197600" cy="3486150"/>
          </a:xfrm>
          <a:ln/>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0C6788-D75C-48D7-8923-E1027DD39E6F}" type="slidenum">
              <a:rPr lang="en-US" altLang="zh-CN"/>
              <a:pPr/>
              <a:t>3</a:t>
            </a:fld>
            <a:endParaRPr lang="en-US" altLang="zh-CN"/>
          </a:p>
        </p:txBody>
      </p:sp>
      <p:sp>
        <p:nvSpPr>
          <p:cNvPr id="211970" name="Rectangle 2"/>
          <p:cNvSpPr>
            <a:spLocks noGrp="1" noRot="1" noChangeAspect="1" noChangeArrowheads="1" noTextEdit="1"/>
          </p:cNvSpPr>
          <p:nvPr>
            <p:ph type="sldImg"/>
          </p:nvPr>
        </p:nvSpPr>
        <p:spPr>
          <a:xfrm>
            <a:off x="406400" y="696913"/>
            <a:ext cx="6197600" cy="3486150"/>
          </a:xfrm>
          <a:ln/>
        </p:spPr>
      </p:sp>
      <p:sp>
        <p:nvSpPr>
          <p:cNvPr id="2119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775844-E2AD-47A7-8C37-16C1609E0AA8}" type="slidenum">
              <a:rPr lang="en-US" altLang="zh-CN"/>
              <a:pPr/>
              <a:t>34</a:t>
            </a:fld>
            <a:endParaRPr lang="en-US" altLang="zh-CN"/>
          </a:p>
        </p:txBody>
      </p:sp>
      <p:sp>
        <p:nvSpPr>
          <p:cNvPr id="271362" name="Rectangle 2"/>
          <p:cNvSpPr>
            <a:spLocks noGrp="1" noRot="1" noChangeAspect="1" noChangeArrowheads="1" noTextEdit="1"/>
          </p:cNvSpPr>
          <p:nvPr>
            <p:ph type="sldImg"/>
          </p:nvPr>
        </p:nvSpPr>
        <p:spPr>
          <a:xfrm>
            <a:off x="406400" y="696913"/>
            <a:ext cx="6197600" cy="3486150"/>
          </a:xfrm>
          <a:ln/>
        </p:spPr>
      </p:sp>
      <p:sp>
        <p:nvSpPr>
          <p:cNvPr id="2713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0539F9-71BD-4772-9EC1-F0432404C425}" type="slidenum">
              <a:rPr lang="en-US" altLang="zh-CN"/>
              <a:pPr/>
              <a:t>35</a:t>
            </a:fld>
            <a:endParaRPr lang="en-US" altLang="zh-CN"/>
          </a:p>
        </p:txBody>
      </p:sp>
      <p:sp>
        <p:nvSpPr>
          <p:cNvPr id="272386" name="Rectangle 2"/>
          <p:cNvSpPr>
            <a:spLocks noGrp="1" noRot="1" noChangeAspect="1" noChangeArrowheads="1" noTextEdit="1"/>
          </p:cNvSpPr>
          <p:nvPr>
            <p:ph type="sldImg"/>
          </p:nvPr>
        </p:nvSpPr>
        <p:spPr>
          <a:xfrm>
            <a:off x="406400" y="696913"/>
            <a:ext cx="6197600" cy="3486150"/>
          </a:xfrm>
          <a:ln/>
        </p:spPr>
      </p:sp>
      <p:sp>
        <p:nvSpPr>
          <p:cNvPr id="2723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3ADA55-691A-4E86-895A-9F9E24C5A5B9}" type="slidenum">
              <a:rPr lang="en-US" altLang="zh-CN"/>
              <a:pPr/>
              <a:t>36</a:t>
            </a:fld>
            <a:endParaRPr lang="en-US" altLang="zh-CN"/>
          </a:p>
        </p:txBody>
      </p:sp>
      <p:sp>
        <p:nvSpPr>
          <p:cNvPr id="273410" name="Rectangle 2"/>
          <p:cNvSpPr>
            <a:spLocks noGrp="1" noRot="1" noChangeAspect="1" noChangeArrowheads="1" noTextEdit="1"/>
          </p:cNvSpPr>
          <p:nvPr>
            <p:ph type="sldImg"/>
          </p:nvPr>
        </p:nvSpPr>
        <p:spPr>
          <a:xfrm>
            <a:off x="406400" y="696913"/>
            <a:ext cx="6197600" cy="3486150"/>
          </a:xfrm>
          <a:ln/>
        </p:spPr>
      </p:sp>
      <p:sp>
        <p:nvSpPr>
          <p:cNvPr id="2734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0311A6-5B95-476D-AE86-04505C22B924}" type="slidenum">
              <a:rPr lang="en-US" altLang="zh-CN"/>
              <a:pPr/>
              <a:t>37</a:t>
            </a:fld>
            <a:endParaRPr lang="en-US" altLang="zh-CN"/>
          </a:p>
        </p:txBody>
      </p:sp>
      <p:sp>
        <p:nvSpPr>
          <p:cNvPr id="274434" name="Rectangle 2"/>
          <p:cNvSpPr>
            <a:spLocks noGrp="1" noRot="1" noChangeAspect="1" noChangeArrowheads="1" noTextEdit="1"/>
          </p:cNvSpPr>
          <p:nvPr>
            <p:ph type="sldImg"/>
          </p:nvPr>
        </p:nvSpPr>
        <p:spPr>
          <a:xfrm>
            <a:off x="406400" y="696913"/>
            <a:ext cx="6197600" cy="3486150"/>
          </a:xfrm>
          <a:ln/>
        </p:spPr>
      </p:sp>
      <p:sp>
        <p:nvSpPr>
          <p:cNvPr id="2744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A30E75-2978-4627-8828-58B3CE8FB509}" type="slidenum">
              <a:rPr lang="en-US" altLang="zh-CN"/>
              <a:pPr/>
              <a:t>38</a:t>
            </a:fld>
            <a:endParaRPr lang="en-US" altLang="zh-CN"/>
          </a:p>
        </p:txBody>
      </p:sp>
      <p:sp>
        <p:nvSpPr>
          <p:cNvPr id="387074" name="Rectangle 2"/>
          <p:cNvSpPr>
            <a:spLocks noGrp="1" noRot="1" noChangeAspect="1" noChangeArrowheads="1" noTextEdit="1"/>
          </p:cNvSpPr>
          <p:nvPr>
            <p:ph type="sldImg"/>
          </p:nvPr>
        </p:nvSpPr>
        <p:spPr>
          <a:xfrm>
            <a:off x="406400" y="696913"/>
            <a:ext cx="6197600" cy="3486150"/>
          </a:xfrm>
          <a:ln/>
        </p:spPr>
      </p:sp>
      <p:sp>
        <p:nvSpPr>
          <p:cNvPr id="3870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A337CC-83E8-4AF4-950B-DFB2EE386280}" type="slidenum">
              <a:rPr lang="en-US" altLang="zh-CN"/>
              <a:pPr/>
              <a:t>40</a:t>
            </a:fld>
            <a:endParaRPr lang="en-US" altLang="zh-CN"/>
          </a:p>
        </p:txBody>
      </p:sp>
      <p:sp>
        <p:nvSpPr>
          <p:cNvPr id="275458" name="Rectangle 2"/>
          <p:cNvSpPr>
            <a:spLocks noGrp="1" noRot="1" noChangeAspect="1" noChangeArrowheads="1" noTextEdit="1"/>
          </p:cNvSpPr>
          <p:nvPr>
            <p:ph type="sldImg"/>
          </p:nvPr>
        </p:nvSpPr>
        <p:spPr>
          <a:xfrm>
            <a:off x="406400" y="696913"/>
            <a:ext cx="6197600" cy="3486150"/>
          </a:xfrm>
          <a:ln/>
        </p:spPr>
      </p:sp>
      <p:sp>
        <p:nvSpPr>
          <p:cNvPr id="2754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890811-7C5B-4030-AFF1-DB10B30568E5}" type="slidenum">
              <a:rPr lang="en-US" altLang="zh-CN"/>
              <a:pPr/>
              <a:t>41</a:t>
            </a:fld>
            <a:endParaRPr lang="en-US" altLang="zh-CN"/>
          </a:p>
        </p:txBody>
      </p:sp>
      <p:sp>
        <p:nvSpPr>
          <p:cNvPr id="276482" name="Rectangle 2"/>
          <p:cNvSpPr>
            <a:spLocks noGrp="1" noRot="1" noChangeAspect="1" noChangeArrowheads="1" noTextEdit="1"/>
          </p:cNvSpPr>
          <p:nvPr>
            <p:ph type="sldImg"/>
          </p:nvPr>
        </p:nvSpPr>
        <p:spPr>
          <a:xfrm>
            <a:off x="406400" y="696913"/>
            <a:ext cx="6197600" cy="3486150"/>
          </a:xfrm>
          <a:ln/>
        </p:spPr>
      </p:sp>
      <p:sp>
        <p:nvSpPr>
          <p:cNvPr id="2764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D57173-B50A-447E-9F11-0FDBD8F2B3DB}" type="slidenum">
              <a:rPr lang="en-US" altLang="zh-CN"/>
              <a:pPr/>
              <a:t>42</a:t>
            </a:fld>
            <a:endParaRPr lang="en-US" altLang="zh-CN"/>
          </a:p>
        </p:txBody>
      </p:sp>
      <p:sp>
        <p:nvSpPr>
          <p:cNvPr id="390146" name="Rectangle 2"/>
          <p:cNvSpPr>
            <a:spLocks noGrp="1" noRot="1" noChangeAspect="1" noChangeArrowheads="1" noTextEdit="1"/>
          </p:cNvSpPr>
          <p:nvPr>
            <p:ph type="sldImg"/>
          </p:nvPr>
        </p:nvSpPr>
        <p:spPr>
          <a:xfrm>
            <a:off x="406400" y="696913"/>
            <a:ext cx="6197600" cy="3486150"/>
          </a:xfrm>
          <a:ln/>
        </p:spPr>
      </p:sp>
      <p:sp>
        <p:nvSpPr>
          <p:cNvPr id="3901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459D9D-7009-49E2-A824-FE6A04D81D73}" type="slidenum">
              <a:rPr lang="en-US" altLang="zh-CN"/>
              <a:pPr/>
              <a:t>45</a:t>
            </a:fld>
            <a:endParaRPr lang="en-US" altLang="zh-CN"/>
          </a:p>
        </p:txBody>
      </p:sp>
      <p:sp>
        <p:nvSpPr>
          <p:cNvPr id="535554" name="Rectangle 2"/>
          <p:cNvSpPr>
            <a:spLocks noGrp="1" noRot="1" noChangeAspect="1" noChangeArrowheads="1" noTextEdit="1"/>
          </p:cNvSpPr>
          <p:nvPr>
            <p:ph type="sldImg"/>
          </p:nvPr>
        </p:nvSpPr>
        <p:spPr>
          <a:xfrm>
            <a:off x="406400" y="696913"/>
            <a:ext cx="6197600" cy="3486150"/>
          </a:xfrm>
          <a:ln/>
        </p:spPr>
      </p:sp>
      <p:sp>
        <p:nvSpPr>
          <p:cNvPr id="5355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F374EC-B35B-4AC5-860F-C1A98EF6234B}" type="slidenum">
              <a:rPr lang="en-US" altLang="zh-CN"/>
              <a:pPr/>
              <a:t>47</a:t>
            </a:fld>
            <a:endParaRPr lang="en-US" altLang="zh-CN"/>
          </a:p>
        </p:txBody>
      </p:sp>
      <p:sp>
        <p:nvSpPr>
          <p:cNvPr id="537602" name="Rectangle 2"/>
          <p:cNvSpPr>
            <a:spLocks noGrp="1" noRot="1" noChangeAspect="1" noChangeArrowheads="1" noTextEdit="1"/>
          </p:cNvSpPr>
          <p:nvPr>
            <p:ph type="sldImg"/>
          </p:nvPr>
        </p:nvSpPr>
        <p:spPr>
          <a:xfrm>
            <a:off x="406400" y="696913"/>
            <a:ext cx="6197600" cy="3486150"/>
          </a:xfrm>
          <a:ln/>
        </p:spPr>
      </p:sp>
      <p:sp>
        <p:nvSpPr>
          <p:cNvPr id="5376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1CFF83-2EF9-483C-A911-D7DE687E2379}" type="slidenum">
              <a:rPr lang="en-US" altLang="zh-CN"/>
              <a:pPr/>
              <a:t>4</a:t>
            </a:fld>
            <a:endParaRPr lang="en-US" altLang="zh-CN"/>
          </a:p>
        </p:txBody>
      </p:sp>
      <p:sp>
        <p:nvSpPr>
          <p:cNvPr id="281602" name="Rectangle 2"/>
          <p:cNvSpPr>
            <a:spLocks noGrp="1" noRot="1" noChangeAspect="1" noChangeArrowheads="1" noTextEdit="1"/>
          </p:cNvSpPr>
          <p:nvPr>
            <p:ph type="sldImg"/>
          </p:nvPr>
        </p:nvSpPr>
        <p:spPr>
          <a:xfrm>
            <a:off x="406400" y="696913"/>
            <a:ext cx="6197600" cy="3486150"/>
          </a:xfrm>
          <a:ln/>
        </p:spPr>
      </p:sp>
      <p:sp>
        <p:nvSpPr>
          <p:cNvPr id="2816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EF0CBD-1AA7-4522-A388-EB5CE0DD1CD5}" type="slidenum">
              <a:rPr lang="en-US" altLang="zh-CN"/>
              <a:pPr/>
              <a:t>48</a:t>
            </a:fld>
            <a:endParaRPr lang="en-US" altLang="zh-CN"/>
          </a:p>
        </p:txBody>
      </p:sp>
      <p:sp>
        <p:nvSpPr>
          <p:cNvPr id="538626" name="Rectangle 2"/>
          <p:cNvSpPr>
            <a:spLocks noGrp="1" noRot="1" noChangeAspect="1" noChangeArrowheads="1" noTextEdit="1"/>
          </p:cNvSpPr>
          <p:nvPr>
            <p:ph type="sldImg"/>
          </p:nvPr>
        </p:nvSpPr>
        <p:spPr>
          <a:xfrm>
            <a:off x="406400" y="696913"/>
            <a:ext cx="6197600" cy="3486150"/>
          </a:xfrm>
          <a:ln/>
        </p:spPr>
      </p:sp>
      <p:sp>
        <p:nvSpPr>
          <p:cNvPr id="5386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87D7B2-53A1-40A1-BAF8-C3B15609EF66}" type="slidenum">
              <a:rPr lang="en-US" altLang="zh-CN"/>
              <a:pPr/>
              <a:t>49</a:t>
            </a:fld>
            <a:endParaRPr lang="en-US" altLang="zh-CN"/>
          </a:p>
        </p:txBody>
      </p:sp>
      <p:sp>
        <p:nvSpPr>
          <p:cNvPr id="539650" name="Rectangle 2"/>
          <p:cNvSpPr>
            <a:spLocks noGrp="1" noRot="1" noChangeAspect="1" noChangeArrowheads="1" noTextEdit="1"/>
          </p:cNvSpPr>
          <p:nvPr>
            <p:ph type="sldImg"/>
          </p:nvPr>
        </p:nvSpPr>
        <p:spPr>
          <a:xfrm>
            <a:off x="406400" y="696913"/>
            <a:ext cx="6197600" cy="3486150"/>
          </a:xfrm>
          <a:ln/>
        </p:spPr>
      </p:sp>
      <p:sp>
        <p:nvSpPr>
          <p:cNvPr id="5396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B9F178-7FE9-4527-B54D-E8B9AD71CCAA}" type="slidenum">
              <a:rPr lang="en-US" altLang="zh-CN"/>
              <a:pPr/>
              <a:t>50</a:t>
            </a:fld>
            <a:endParaRPr lang="en-US" altLang="zh-CN"/>
          </a:p>
        </p:txBody>
      </p:sp>
      <p:sp>
        <p:nvSpPr>
          <p:cNvPr id="540674" name="Rectangle 2"/>
          <p:cNvSpPr>
            <a:spLocks noGrp="1" noRot="1" noChangeAspect="1" noChangeArrowheads="1" noTextEdit="1"/>
          </p:cNvSpPr>
          <p:nvPr>
            <p:ph type="sldImg"/>
          </p:nvPr>
        </p:nvSpPr>
        <p:spPr>
          <a:xfrm>
            <a:off x="406400" y="696913"/>
            <a:ext cx="6197600" cy="3486150"/>
          </a:xfrm>
          <a:ln/>
        </p:spPr>
      </p:sp>
      <p:sp>
        <p:nvSpPr>
          <p:cNvPr id="5406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981C7A-24C8-4E99-B7B3-CD037A63F747}" type="slidenum">
              <a:rPr lang="en-US" altLang="zh-CN"/>
              <a:pPr/>
              <a:t>51</a:t>
            </a:fld>
            <a:endParaRPr lang="en-US" altLang="zh-CN"/>
          </a:p>
        </p:txBody>
      </p:sp>
      <p:sp>
        <p:nvSpPr>
          <p:cNvPr id="541698" name="Rectangle 2"/>
          <p:cNvSpPr>
            <a:spLocks noGrp="1" noRot="1" noChangeAspect="1" noChangeArrowheads="1" noTextEdit="1"/>
          </p:cNvSpPr>
          <p:nvPr>
            <p:ph type="sldImg"/>
          </p:nvPr>
        </p:nvSpPr>
        <p:spPr>
          <a:xfrm>
            <a:off x="406400" y="696913"/>
            <a:ext cx="6197600" cy="3486150"/>
          </a:xfrm>
          <a:ln/>
        </p:spPr>
      </p:sp>
      <p:sp>
        <p:nvSpPr>
          <p:cNvPr id="5416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C0B1AC-F8B9-4286-976C-46A8CF84E10F}" type="slidenum">
              <a:rPr lang="en-US" altLang="zh-CN"/>
              <a:pPr/>
              <a:t>52</a:t>
            </a:fld>
            <a:endParaRPr lang="en-US" altLang="zh-CN"/>
          </a:p>
        </p:txBody>
      </p:sp>
      <p:sp>
        <p:nvSpPr>
          <p:cNvPr id="542722" name="Rectangle 2"/>
          <p:cNvSpPr>
            <a:spLocks noGrp="1" noRot="1" noChangeAspect="1" noChangeArrowheads="1" noTextEdit="1"/>
          </p:cNvSpPr>
          <p:nvPr>
            <p:ph type="sldImg"/>
          </p:nvPr>
        </p:nvSpPr>
        <p:spPr>
          <a:xfrm>
            <a:off x="406400" y="696913"/>
            <a:ext cx="6197600" cy="3486150"/>
          </a:xfrm>
          <a:ln/>
        </p:spPr>
      </p:sp>
      <p:sp>
        <p:nvSpPr>
          <p:cNvPr id="5427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E8929C-4AFA-4BA9-AE74-3214336624EE}" type="slidenum">
              <a:rPr lang="en-US" altLang="zh-CN"/>
              <a:pPr/>
              <a:t>53</a:t>
            </a:fld>
            <a:endParaRPr lang="en-US" altLang="zh-CN"/>
          </a:p>
        </p:txBody>
      </p:sp>
      <p:sp>
        <p:nvSpPr>
          <p:cNvPr id="543746" name="Rectangle 2"/>
          <p:cNvSpPr>
            <a:spLocks noGrp="1" noRot="1" noChangeAspect="1" noChangeArrowheads="1" noTextEdit="1"/>
          </p:cNvSpPr>
          <p:nvPr>
            <p:ph type="sldImg"/>
          </p:nvPr>
        </p:nvSpPr>
        <p:spPr>
          <a:xfrm>
            <a:off x="406400" y="696913"/>
            <a:ext cx="6197600" cy="3486150"/>
          </a:xfrm>
          <a:ln/>
        </p:spPr>
      </p:sp>
      <p:sp>
        <p:nvSpPr>
          <p:cNvPr id="5437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FC72FE-2D02-4FC4-BFE2-1FD47B83F519}" type="slidenum">
              <a:rPr lang="en-US" altLang="zh-CN"/>
              <a:pPr/>
              <a:t>54</a:t>
            </a:fld>
            <a:endParaRPr lang="en-US" altLang="zh-CN"/>
          </a:p>
        </p:txBody>
      </p:sp>
      <p:sp>
        <p:nvSpPr>
          <p:cNvPr id="544770" name="Rectangle 2"/>
          <p:cNvSpPr>
            <a:spLocks noGrp="1" noRot="1" noChangeAspect="1" noChangeArrowheads="1" noTextEdit="1"/>
          </p:cNvSpPr>
          <p:nvPr>
            <p:ph type="sldImg"/>
          </p:nvPr>
        </p:nvSpPr>
        <p:spPr>
          <a:xfrm>
            <a:off x="406400" y="696913"/>
            <a:ext cx="6197600" cy="3486150"/>
          </a:xfrm>
          <a:ln/>
        </p:spPr>
      </p:sp>
      <p:sp>
        <p:nvSpPr>
          <p:cNvPr id="5447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32F0BA-FE4B-4D5C-B2EB-58BF0F4DEE3A}" type="slidenum">
              <a:rPr lang="en-US" altLang="zh-CN"/>
              <a:pPr/>
              <a:t>55</a:t>
            </a:fld>
            <a:endParaRPr lang="en-US" altLang="zh-CN"/>
          </a:p>
        </p:txBody>
      </p:sp>
      <p:sp>
        <p:nvSpPr>
          <p:cNvPr id="545794" name="Rectangle 2"/>
          <p:cNvSpPr>
            <a:spLocks noGrp="1" noRot="1" noChangeAspect="1" noChangeArrowheads="1" noTextEdit="1"/>
          </p:cNvSpPr>
          <p:nvPr>
            <p:ph type="sldImg"/>
          </p:nvPr>
        </p:nvSpPr>
        <p:spPr>
          <a:xfrm>
            <a:off x="406400" y="696913"/>
            <a:ext cx="6197600" cy="3486150"/>
          </a:xfrm>
          <a:ln/>
        </p:spPr>
      </p:sp>
      <p:sp>
        <p:nvSpPr>
          <p:cNvPr id="5457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9DC4EA-4834-48E0-9A88-1AF478D3EE78}" type="slidenum">
              <a:rPr lang="en-US" altLang="zh-CN"/>
              <a:pPr/>
              <a:t>56</a:t>
            </a:fld>
            <a:endParaRPr lang="en-US" altLang="zh-CN"/>
          </a:p>
        </p:txBody>
      </p:sp>
      <p:sp>
        <p:nvSpPr>
          <p:cNvPr id="546818" name="Rectangle 2"/>
          <p:cNvSpPr>
            <a:spLocks noGrp="1" noRot="1" noChangeAspect="1" noChangeArrowheads="1" noTextEdit="1"/>
          </p:cNvSpPr>
          <p:nvPr>
            <p:ph type="sldImg"/>
          </p:nvPr>
        </p:nvSpPr>
        <p:spPr>
          <a:xfrm>
            <a:off x="406400" y="696913"/>
            <a:ext cx="6197600" cy="3486150"/>
          </a:xfrm>
          <a:ln/>
        </p:spPr>
      </p:sp>
      <p:sp>
        <p:nvSpPr>
          <p:cNvPr id="5468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6FAFFB-2CAB-449A-B47F-171712BF55B7}" type="slidenum">
              <a:rPr lang="en-US" altLang="zh-CN"/>
              <a:pPr/>
              <a:t>57</a:t>
            </a:fld>
            <a:endParaRPr lang="en-US" altLang="zh-CN"/>
          </a:p>
        </p:txBody>
      </p:sp>
      <p:sp>
        <p:nvSpPr>
          <p:cNvPr id="547842" name="Rectangle 2"/>
          <p:cNvSpPr>
            <a:spLocks noGrp="1" noRot="1" noChangeAspect="1" noChangeArrowheads="1" noTextEdit="1"/>
          </p:cNvSpPr>
          <p:nvPr>
            <p:ph type="sldImg"/>
          </p:nvPr>
        </p:nvSpPr>
        <p:spPr>
          <a:xfrm>
            <a:off x="406400" y="696913"/>
            <a:ext cx="6197600" cy="3486150"/>
          </a:xfrm>
          <a:ln/>
        </p:spPr>
      </p:sp>
      <p:sp>
        <p:nvSpPr>
          <p:cNvPr id="5478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C6CEFC-6879-4C1F-830F-899A57AC4D3E}" type="slidenum">
              <a:rPr lang="en-US" altLang="zh-CN"/>
              <a:pPr/>
              <a:t>7</a:t>
            </a:fld>
            <a:endParaRPr lang="en-US" altLang="zh-CN"/>
          </a:p>
        </p:txBody>
      </p:sp>
      <p:sp>
        <p:nvSpPr>
          <p:cNvPr id="206850" name="Rectangle 2"/>
          <p:cNvSpPr>
            <a:spLocks noGrp="1" noRot="1" noChangeAspect="1" noChangeArrowheads="1" noTextEdit="1"/>
          </p:cNvSpPr>
          <p:nvPr>
            <p:ph type="sldImg"/>
          </p:nvPr>
        </p:nvSpPr>
        <p:spPr>
          <a:xfrm>
            <a:off x="406400" y="696913"/>
            <a:ext cx="6197600" cy="3486150"/>
          </a:xfrm>
          <a:ln/>
        </p:spPr>
      </p:sp>
      <p:sp>
        <p:nvSpPr>
          <p:cNvPr id="2068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CE9D61-D98F-4F22-954A-82CCAADEF852}" type="slidenum">
              <a:rPr lang="en-US" altLang="zh-CN"/>
              <a:pPr/>
              <a:t>58</a:t>
            </a:fld>
            <a:endParaRPr lang="en-US" altLang="zh-CN"/>
          </a:p>
        </p:txBody>
      </p:sp>
      <p:sp>
        <p:nvSpPr>
          <p:cNvPr id="636930" name="Rectangle 2"/>
          <p:cNvSpPr>
            <a:spLocks noGrp="1" noRot="1" noChangeAspect="1" noChangeArrowheads="1" noTextEdit="1"/>
          </p:cNvSpPr>
          <p:nvPr>
            <p:ph type="sldImg"/>
          </p:nvPr>
        </p:nvSpPr>
        <p:spPr>
          <a:xfrm>
            <a:off x="406400" y="696913"/>
            <a:ext cx="6197600" cy="3486150"/>
          </a:xfrm>
          <a:ln/>
        </p:spPr>
      </p:sp>
      <p:sp>
        <p:nvSpPr>
          <p:cNvPr id="6369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F40855-6124-4D1D-B4C0-33846E201992}" type="slidenum">
              <a:rPr lang="en-US" altLang="zh-CN"/>
              <a:pPr/>
              <a:t>59</a:t>
            </a:fld>
            <a:endParaRPr lang="en-US" altLang="zh-CN"/>
          </a:p>
        </p:txBody>
      </p:sp>
      <p:sp>
        <p:nvSpPr>
          <p:cNvPr id="548866" name="Rectangle 2"/>
          <p:cNvSpPr>
            <a:spLocks noGrp="1" noRot="1" noChangeAspect="1" noChangeArrowheads="1" noTextEdit="1"/>
          </p:cNvSpPr>
          <p:nvPr>
            <p:ph type="sldImg"/>
          </p:nvPr>
        </p:nvSpPr>
        <p:spPr>
          <a:xfrm>
            <a:off x="406400" y="696913"/>
            <a:ext cx="6197600" cy="3486150"/>
          </a:xfrm>
          <a:ln/>
        </p:spPr>
      </p:sp>
      <p:sp>
        <p:nvSpPr>
          <p:cNvPr id="5488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269F7E-9E13-451D-B92F-BFAEF68B867E}" type="slidenum">
              <a:rPr lang="en-US" altLang="zh-CN"/>
              <a:pPr/>
              <a:t>60</a:t>
            </a:fld>
            <a:endParaRPr lang="en-US" altLang="zh-CN"/>
          </a:p>
        </p:txBody>
      </p:sp>
      <p:sp>
        <p:nvSpPr>
          <p:cNvPr id="549890" name="Rectangle 2"/>
          <p:cNvSpPr>
            <a:spLocks noGrp="1" noRot="1" noChangeAspect="1" noChangeArrowheads="1" noTextEdit="1"/>
          </p:cNvSpPr>
          <p:nvPr>
            <p:ph type="sldImg"/>
          </p:nvPr>
        </p:nvSpPr>
        <p:spPr>
          <a:xfrm>
            <a:off x="406400" y="696913"/>
            <a:ext cx="6197600" cy="3486150"/>
          </a:xfrm>
          <a:ln/>
        </p:spPr>
      </p:sp>
      <p:sp>
        <p:nvSpPr>
          <p:cNvPr id="5498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B408A4-A3C3-4E9C-A32F-7580D7024A16}" type="slidenum">
              <a:rPr lang="en-US" altLang="zh-CN"/>
              <a:pPr/>
              <a:t>61</a:t>
            </a:fld>
            <a:endParaRPr lang="en-US" altLang="zh-CN"/>
          </a:p>
        </p:txBody>
      </p:sp>
      <p:sp>
        <p:nvSpPr>
          <p:cNvPr id="550914" name="Rectangle 2"/>
          <p:cNvSpPr>
            <a:spLocks noGrp="1" noRot="1" noChangeAspect="1" noChangeArrowheads="1" noTextEdit="1"/>
          </p:cNvSpPr>
          <p:nvPr>
            <p:ph type="sldImg"/>
          </p:nvPr>
        </p:nvSpPr>
        <p:spPr>
          <a:xfrm>
            <a:off x="406400" y="696913"/>
            <a:ext cx="6197600" cy="3486150"/>
          </a:xfrm>
          <a:ln/>
        </p:spPr>
      </p:sp>
      <p:sp>
        <p:nvSpPr>
          <p:cNvPr id="5509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92E54C-9112-4E84-A725-1808945DA13E}" type="slidenum">
              <a:rPr lang="en-US" altLang="zh-CN"/>
              <a:pPr/>
              <a:t>62</a:t>
            </a:fld>
            <a:endParaRPr lang="en-US" altLang="zh-CN"/>
          </a:p>
        </p:txBody>
      </p:sp>
      <p:sp>
        <p:nvSpPr>
          <p:cNvPr id="551938" name="Rectangle 2"/>
          <p:cNvSpPr>
            <a:spLocks noGrp="1" noRot="1" noChangeAspect="1" noChangeArrowheads="1" noTextEdit="1"/>
          </p:cNvSpPr>
          <p:nvPr>
            <p:ph type="sldImg"/>
          </p:nvPr>
        </p:nvSpPr>
        <p:spPr>
          <a:xfrm>
            <a:off x="406400" y="696913"/>
            <a:ext cx="6197600" cy="3486150"/>
          </a:xfrm>
          <a:ln/>
        </p:spPr>
      </p:sp>
      <p:sp>
        <p:nvSpPr>
          <p:cNvPr id="551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960A73-AC79-4459-806B-8774E0E461FF}" type="slidenum">
              <a:rPr lang="en-US" altLang="zh-CN"/>
              <a:pPr/>
              <a:t>63</a:t>
            </a:fld>
            <a:endParaRPr lang="en-US" altLang="zh-CN"/>
          </a:p>
        </p:txBody>
      </p:sp>
      <p:sp>
        <p:nvSpPr>
          <p:cNvPr id="552962" name="Rectangle 2"/>
          <p:cNvSpPr>
            <a:spLocks noGrp="1" noRot="1" noChangeAspect="1" noChangeArrowheads="1" noTextEdit="1"/>
          </p:cNvSpPr>
          <p:nvPr>
            <p:ph type="sldImg"/>
          </p:nvPr>
        </p:nvSpPr>
        <p:spPr>
          <a:xfrm>
            <a:off x="406400" y="696913"/>
            <a:ext cx="6197600" cy="3486150"/>
          </a:xfrm>
          <a:ln/>
        </p:spPr>
      </p:sp>
      <p:sp>
        <p:nvSpPr>
          <p:cNvPr id="5529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02CC29-53F3-4D08-A819-C2203B45D86F}" type="slidenum">
              <a:rPr lang="en-US" altLang="zh-CN"/>
              <a:pPr/>
              <a:t>64</a:t>
            </a:fld>
            <a:endParaRPr lang="en-US" altLang="zh-CN"/>
          </a:p>
        </p:txBody>
      </p:sp>
      <p:sp>
        <p:nvSpPr>
          <p:cNvPr id="553986" name="Rectangle 2"/>
          <p:cNvSpPr>
            <a:spLocks noGrp="1" noRot="1" noChangeAspect="1" noChangeArrowheads="1" noTextEdit="1"/>
          </p:cNvSpPr>
          <p:nvPr>
            <p:ph type="sldImg"/>
          </p:nvPr>
        </p:nvSpPr>
        <p:spPr>
          <a:xfrm>
            <a:off x="406400" y="696913"/>
            <a:ext cx="6197600" cy="3486150"/>
          </a:xfrm>
          <a:ln/>
        </p:spPr>
      </p:sp>
      <p:sp>
        <p:nvSpPr>
          <p:cNvPr id="5539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FD9DDA-E199-47C0-AC7A-BC232ABB9C5B}" type="slidenum">
              <a:rPr lang="en-US" altLang="zh-CN"/>
              <a:pPr/>
              <a:t>65</a:t>
            </a:fld>
            <a:endParaRPr lang="en-US" altLang="zh-CN"/>
          </a:p>
        </p:txBody>
      </p:sp>
      <p:sp>
        <p:nvSpPr>
          <p:cNvPr id="555010" name="Rectangle 2"/>
          <p:cNvSpPr>
            <a:spLocks noGrp="1" noRot="1" noChangeAspect="1" noChangeArrowheads="1" noTextEdit="1"/>
          </p:cNvSpPr>
          <p:nvPr>
            <p:ph type="sldImg"/>
          </p:nvPr>
        </p:nvSpPr>
        <p:spPr>
          <a:xfrm>
            <a:off x="406400" y="696913"/>
            <a:ext cx="6197600" cy="3486150"/>
          </a:xfrm>
          <a:ln/>
        </p:spPr>
      </p:sp>
      <p:sp>
        <p:nvSpPr>
          <p:cNvPr id="5550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C13532-1921-4187-94F9-FAE94BDE7BAF}" type="slidenum">
              <a:rPr lang="en-US" altLang="zh-CN"/>
              <a:pPr/>
              <a:t>66</a:t>
            </a:fld>
            <a:endParaRPr lang="en-US" altLang="zh-CN"/>
          </a:p>
        </p:txBody>
      </p:sp>
      <p:sp>
        <p:nvSpPr>
          <p:cNvPr id="556034" name="Rectangle 2"/>
          <p:cNvSpPr>
            <a:spLocks noGrp="1" noRot="1" noChangeAspect="1" noChangeArrowheads="1" noTextEdit="1"/>
          </p:cNvSpPr>
          <p:nvPr>
            <p:ph type="sldImg"/>
          </p:nvPr>
        </p:nvSpPr>
        <p:spPr>
          <a:xfrm>
            <a:off x="406400" y="696913"/>
            <a:ext cx="6197600" cy="3486150"/>
          </a:xfrm>
          <a:ln/>
        </p:spPr>
      </p:sp>
      <p:sp>
        <p:nvSpPr>
          <p:cNvPr id="5560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EE071C-9478-4B30-84DD-72CAF98625CD}" type="slidenum">
              <a:rPr lang="en-US" altLang="zh-CN"/>
              <a:pPr/>
              <a:t>67</a:t>
            </a:fld>
            <a:endParaRPr lang="en-US" altLang="zh-CN"/>
          </a:p>
        </p:txBody>
      </p:sp>
      <p:sp>
        <p:nvSpPr>
          <p:cNvPr id="557058" name="Rectangle 2"/>
          <p:cNvSpPr>
            <a:spLocks noGrp="1" noRot="1" noChangeAspect="1" noChangeArrowheads="1" noTextEdit="1"/>
          </p:cNvSpPr>
          <p:nvPr>
            <p:ph type="sldImg"/>
          </p:nvPr>
        </p:nvSpPr>
        <p:spPr>
          <a:xfrm>
            <a:off x="406400" y="696913"/>
            <a:ext cx="6197600" cy="3486150"/>
          </a:xfrm>
          <a:ln/>
        </p:spPr>
      </p:sp>
      <p:sp>
        <p:nvSpPr>
          <p:cNvPr id="5570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C6CEFC-6879-4C1F-830F-899A57AC4D3E}" type="slidenum">
              <a:rPr lang="en-US" altLang="zh-CN"/>
              <a:pPr/>
              <a:t>8</a:t>
            </a:fld>
            <a:endParaRPr lang="en-US" altLang="zh-CN"/>
          </a:p>
        </p:txBody>
      </p:sp>
      <p:sp>
        <p:nvSpPr>
          <p:cNvPr id="206850" name="Rectangle 2"/>
          <p:cNvSpPr>
            <a:spLocks noGrp="1" noRot="1" noChangeAspect="1" noChangeArrowheads="1" noTextEdit="1"/>
          </p:cNvSpPr>
          <p:nvPr>
            <p:ph type="sldImg"/>
          </p:nvPr>
        </p:nvSpPr>
        <p:spPr>
          <a:xfrm>
            <a:off x="406400" y="696913"/>
            <a:ext cx="6197600" cy="3486150"/>
          </a:xfrm>
          <a:ln/>
        </p:spPr>
      </p:sp>
      <p:sp>
        <p:nvSpPr>
          <p:cNvPr id="2068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AB362C-5B1E-44ED-A2B2-BA40BEAFCB5A}" type="slidenum">
              <a:rPr lang="en-US" altLang="zh-CN"/>
              <a:pPr/>
              <a:t>68</a:t>
            </a:fld>
            <a:endParaRPr lang="en-US" altLang="zh-CN"/>
          </a:p>
        </p:txBody>
      </p:sp>
      <p:sp>
        <p:nvSpPr>
          <p:cNvPr id="558082" name="Rectangle 2"/>
          <p:cNvSpPr>
            <a:spLocks noGrp="1" noRot="1" noChangeAspect="1" noChangeArrowheads="1" noTextEdit="1"/>
          </p:cNvSpPr>
          <p:nvPr>
            <p:ph type="sldImg"/>
          </p:nvPr>
        </p:nvSpPr>
        <p:spPr>
          <a:xfrm>
            <a:off x="406400" y="696913"/>
            <a:ext cx="6197600" cy="3486150"/>
          </a:xfrm>
          <a:ln/>
        </p:spPr>
      </p:sp>
      <p:sp>
        <p:nvSpPr>
          <p:cNvPr id="5580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B37C88-982C-4E5E-BC0A-492DC5EE0167}" type="slidenum">
              <a:rPr lang="en-US" altLang="zh-CN"/>
              <a:pPr/>
              <a:t>69</a:t>
            </a:fld>
            <a:endParaRPr lang="en-US" altLang="zh-CN"/>
          </a:p>
        </p:txBody>
      </p:sp>
      <p:sp>
        <p:nvSpPr>
          <p:cNvPr id="559106" name="Rectangle 2"/>
          <p:cNvSpPr>
            <a:spLocks noGrp="1" noRot="1" noChangeAspect="1" noChangeArrowheads="1" noTextEdit="1"/>
          </p:cNvSpPr>
          <p:nvPr>
            <p:ph type="sldImg"/>
          </p:nvPr>
        </p:nvSpPr>
        <p:spPr>
          <a:xfrm>
            <a:off x="406400" y="696913"/>
            <a:ext cx="6197600" cy="3486150"/>
          </a:xfrm>
          <a:ln/>
        </p:spPr>
      </p:sp>
      <p:sp>
        <p:nvSpPr>
          <p:cNvPr id="5591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52487D-B56A-4B89-9120-596031E30687}" type="slidenum">
              <a:rPr lang="en-US" altLang="zh-CN"/>
              <a:pPr/>
              <a:t>70</a:t>
            </a:fld>
            <a:endParaRPr lang="en-US" altLang="zh-CN"/>
          </a:p>
        </p:txBody>
      </p:sp>
      <p:sp>
        <p:nvSpPr>
          <p:cNvPr id="560130" name="Rectangle 2"/>
          <p:cNvSpPr>
            <a:spLocks noGrp="1" noRot="1" noChangeAspect="1" noChangeArrowheads="1" noTextEdit="1"/>
          </p:cNvSpPr>
          <p:nvPr>
            <p:ph type="sldImg"/>
          </p:nvPr>
        </p:nvSpPr>
        <p:spPr>
          <a:xfrm>
            <a:off x="406400" y="696913"/>
            <a:ext cx="6197600" cy="3486150"/>
          </a:xfrm>
          <a:ln/>
        </p:spPr>
      </p:sp>
      <p:sp>
        <p:nvSpPr>
          <p:cNvPr id="5601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C5C232-EDCE-4F05-8485-93B1EC3672A4}" type="slidenum">
              <a:rPr lang="en-US" altLang="zh-CN"/>
              <a:pPr/>
              <a:t>71</a:t>
            </a:fld>
            <a:endParaRPr lang="en-US" altLang="zh-CN"/>
          </a:p>
        </p:txBody>
      </p:sp>
      <p:sp>
        <p:nvSpPr>
          <p:cNvPr id="561154" name="Rectangle 2"/>
          <p:cNvSpPr>
            <a:spLocks noGrp="1" noRot="1" noChangeAspect="1" noChangeArrowheads="1" noTextEdit="1"/>
          </p:cNvSpPr>
          <p:nvPr>
            <p:ph type="sldImg"/>
          </p:nvPr>
        </p:nvSpPr>
        <p:spPr>
          <a:xfrm>
            <a:off x="406400" y="696913"/>
            <a:ext cx="6197600" cy="3486150"/>
          </a:xfrm>
          <a:ln/>
        </p:spPr>
      </p:sp>
      <p:sp>
        <p:nvSpPr>
          <p:cNvPr id="5611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A95C74-F4E2-42DB-AFDA-5978FA1E1E59}" type="slidenum">
              <a:rPr lang="en-US" altLang="zh-CN"/>
              <a:pPr/>
              <a:t>75</a:t>
            </a:fld>
            <a:endParaRPr lang="en-US" altLang="zh-CN"/>
          </a:p>
        </p:txBody>
      </p:sp>
      <p:sp>
        <p:nvSpPr>
          <p:cNvPr id="567298" name="Rectangle 2"/>
          <p:cNvSpPr>
            <a:spLocks noGrp="1" noRot="1" noChangeAspect="1" noChangeArrowheads="1" noTextEdit="1"/>
          </p:cNvSpPr>
          <p:nvPr>
            <p:ph type="sldImg"/>
          </p:nvPr>
        </p:nvSpPr>
        <p:spPr>
          <a:xfrm>
            <a:off x="406400" y="696913"/>
            <a:ext cx="6197600" cy="3486150"/>
          </a:xfrm>
          <a:ln/>
        </p:spPr>
      </p:sp>
      <p:sp>
        <p:nvSpPr>
          <p:cNvPr id="567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A95C74-F4E2-42DB-AFDA-5978FA1E1E59}" type="slidenum">
              <a:rPr lang="en-US" altLang="zh-CN"/>
              <a:pPr/>
              <a:t>76</a:t>
            </a:fld>
            <a:endParaRPr lang="en-US" altLang="zh-CN"/>
          </a:p>
        </p:txBody>
      </p:sp>
      <p:sp>
        <p:nvSpPr>
          <p:cNvPr id="567298" name="Rectangle 2"/>
          <p:cNvSpPr>
            <a:spLocks noGrp="1" noRot="1" noChangeAspect="1" noChangeArrowheads="1" noTextEdit="1"/>
          </p:cNvSpPr>
          <p:nvPr>
            <p:ph type="sldImg"/>
          </p:nvPr>
        </p:nvSpPr>
        <p:spPr>
          <a:xfrm>
            <a:off x="406400" y="696913"/>
            <a:ext cx="6197600" cy="3486150"/>
          </a:xfrm>
          <a:ln/>
        </p:spPr>
      </p:sp>
      <p:sp>
        <p:nvSpPr>
          <p:cNvPr id="567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44C8E6-5B9D-426D-8C0C-A635F5C86548}" type="slidenum">
              <a:rPr lang="en-US" altLang="zh-CN"/>
              <a:pPr/>
              <a:t>77</a:t>
            </a:fld>
            <a:endParaRPr lang="en-US" altLang="zh-CN"/>
          </a:p>
        </p:txBody>
      </p:sp>
      <p:sp>
        <p:nvSpPr>
          <p:cNvPr id="568322" name="Rectangle 2"/>
          <p:cNvSpPr>
            <a:spLocks noGrp="1" noRot="1" noChangeAspect="1" noChangeArrowheads="1" noTextEdit="1"/>
          </p:cNvSpPr>
          <p:nvPr>
            <p:ph type="sldImg"/>
          </p:nvPr>
        </p:nvSpPr>
        <p:spPr>
          <a:xfrm>
            <a:off x="406400" y="696913"/>
            <a:ext cx="6197600" cy="3486150"/>
          </a:xfrm>
          <a:ln/>
        </p:spPr>
      </p:sp>
      <p:sp>
        <p:nvSpPr>
          <p:cNvPr id="5683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BBF3F0-30C1-47B9-A983-67F8D02615EB}" type="slidenum">
              <a:rPr lang="en-US" altLang="zh-CN"/>
              <a:pPr/>
              <a:t>78</a:t>
            </a:fld>
            <a:endParaRPr lang="en-US" altLang="zh-CN"/>
          </a:p>
        </p:txBody>
      </p:sp>
      <p:sp>
        <p:nvSpPr>
          <p:cNvPr id="569346" name="Rectangle 2"/>
          <p:cNvSpPr>
            <a:spLocks noGrp="1" noRot="1" noChangeAspect="1" noChangeArrowheads="1" noTextEdit="1"/>
          </p:cNvSpPr>
          <p:nvPr>
            <p:ph type="sldImg"/>
          </p:nvPr>
        </p:nvSpPr>
        <p:spPr>
          <a:xfrm>
            <a:off x="406400" y="696913"/>
            <a:ext cx="6197600" cy="3486150"/>
          </a:xfrm>
          <a:ln/>
        </p:spPr>
      </p:sp>
      <p:sp>
        <p:nvSpPr>
          <p:cNvPr id="5693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53B12F-3D3E-4B2D-93E4-A9033C14F221}" type="slidenum">
              <a:rPr lang="en-US" altLang="zh-CN"/>
              <a:pPr/>
              <a:t>79</a:t>
            </a:fld>
            <a:endParaRPr lang="en-US" altLang="zh-CN"/>
          </a:p>
        </p:txBody>
      </p:sp>
      <p:sp>
        <p:nvSpPr>
          <p:cNvPr id="570370" name="Rectangle 2"/>
          <p:cNvSpPr>
            <a:spLocks noGrp="1" noRot="1" noChangeAspect="1" noChangeArrowheads="1" noTextEdit="1"/>
          </p:cNvSpPr>
          <p:nvPr>
            <p:ph type="sldImg"/>
          </p:nvPr>
        </p:nvSpPr>
        <p:spPr>
          <a:xfrm>
            <a:off x="406400" y="696913"/>
            <a:ext cx="6197600" cy="3486150"/>
          </a:xfrm>
          <a:ln/>
        </p:spPr>
      </p:sp>
      <p:sp>
        <p:nvSpPr>
          <p:cNvPr id="5703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DC7CA7-1711-4127-BF0C-3D232C104BEA}" type="slidenum">
              <a:rPr lang="en-US" altLang="zh-CN"/>
              <a:pPr/>
              <a:t>80</a:t>
            </a:fld>
            <a:endParaRPr lang="en-US" altLang="zh-CN"/>
          </a:p>
        </p:txBody>
      </p:sp>
      <p:sp>
        <p:nvSpPr>
          <p:cNvPr id="571394" name="Rectangle 2"/>
          <p:cNvSpPr>
            <a:spLocks noGrp="1" noRot="1" noChangeAspect="1" noChangeArrowheads="1" noTextEdit="1"/>
          </p:cNvSpPr>
          <p:nvPr>
            <p:ph type="sldImg"/>
          </p:nvPr>
        </p:nvSpPr>
        <p:spPr>
          <a:xfrm>
            <a:off x="406400" y="696913"/>
            <a:ext cx="6197600" cy="3486150"/>
          </a:xfrm>
          <a:ln/>
        </p:spPr>
      </p:sp>
      <p:sp>
        <p:nvSpPr>
          <p:cNvPr id="5713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E1AB2F-27EA-44E8-8531-631701F7469F}" type="slidenum">
              <a:rPr lang="en-US" altLang="zh-CN"/>
              <a:pPr/>
              <a:t>9</a:t>
            </a:fld>
            <a:endParaRPr lang="en-US" altLang="zh-CN"/>
          </a:p>
        </p:txBody>
      </p:sp>
      <p:sp>
        <p:nvSpPr>
          <p:cNvPr id="285698" name="Rectangle 2"/>
          <p:cNvSpPr>
            <a:spLocks noGrp="1" noRot="1" noChangeAspect="1" noChangeArrowheads="1" noTextEdit="1"/>
          </p:cNvSpPr>
          <p:nvPr>
            <p:ph type="sldImg"/>
          </p:nvPr>
        </p:nvSpPr>
        <p:spPr>
          <a:xfrm>
            <a:off x="406400" y="696913"/>
            <a:ext cx="6197600" cy="3486150"/>
          </a:xfrm>
          <a:ln/>
        </p:spPr>
      </p:sp>
      <p:sp>
        <p:nvSpPr>
          <p:cNvPr id="2856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650342-7E00-4C99-AF7A-4F17CDB16AC3}" type="slidenum">
              <a:rPr lang="en-US" altLang="zh-CN"/>
              <a:pPr/>
              <a:t>81</a:t>
            </a:fld>
            <a:endParaRPr lang="en-US" altLang="zh-CN"/>
          </a:p>
        </p:txBody>
      </p:sp>
      <p:sp>
        <p:nvSpPr>
          <p:cNvPr id="572418" name="Rectangle 2"/>
          <p:cNvSpPr>
            <a:spLocks noGrp="1" noRot="1" noChangeAspect="1" noChangeArrowheads="1" noTextEdit="1"/>
          </p:cNvSpPr>
          <p:nvPr>
            <p:ph type="sldImg"/>
          </p:nvPr>
        </p:nvSpPr>
        <p:spPr>
          <a:xfrm>
            <a:off x="406400" y="696913"/>
            <a:ext cx="6197600" cy="3486150"/>
          </a:xfrm>
          <a:ln/>
        </p:spPr>
      </p:sp>
      <p:sp>
        <p:nvSpPr>
          <p:cNvPr id="5724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162BEF-985B-4930-8DB2-BD43E1EFC44A}" type="slidenum">
              <a:rPr lang="en-US" altLang="zh-CN"/>
              <a:pPr/>
              <a:t>85</a:t>
            </a:fld>
            <a:endParaRPr lang="en-US" altLang="zh-CN"/>
          </a:p>
        </p:txBody>
      </p:sp>
      <p:sp>
        <p:nvSpPr>
          <p:cNvPr id="576514" name="Rectangle 2"/>
          <p:cNvSpPr>
            <a:spLocks noGrp="1" noRot="1" noChangeAspect="1" noChangeArrowheads="1" noTextEdit="1"/>
          </p:cNvSpPr>
          <p:nvPr>
            <p:ph type="sldImg"/>
          </p:nvPr>
        </p:nvSpPr>
        <p:spPr>
          <a:xfrm>
            <a:off x="406400" y="696913"/>
            <a:ext cx="6197600" cy="3486150"/>
          </a:xfrm>
          <a:ln/>
        </p:spPr>
      </p:sp>
      <p:sp>
        <p:nvSpPr>
          <p:cNvPr id="5765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EDDC0F-B4C9-4DD2-ADFC-CB74058A1097}" type="slidenum">
              <a:rPr lang="en-US" altLang="zh-CN"/>
              <a:pPr/>
              <a:t>87</a:t>
            </a:fld>
            <a:endParaRPr lang="en-US" altLang="zh-CN"/>
          </a:p>
        </p:txBody>
      </p:sp>
      <p:sp>
        <p:nvSpPr>
          <p:cNvPr id="580610" name="Rectangle 2"/>
          <p:cNvSpPr>
            <a:spLocks noGrp="1" noRot="1" noChangeAspect="1" noChangeArrowheads="1" noTextEdit="1"/>
          </p:cNvSpPr>
          <p:nvPr>
            <p:ph type="sldImg"/>
          </p:nvPr>
        </p:nvSpPr>
        <p:spPr>
          <a:xfrm>
            <a:off x="406400" y="696913"/>
            <a:ext cx="6197600" cy="3486150"/>
          </a:xfrm>
          <a:ln/>
        </p:spPr>
      </p:sp>
      <p:sp>
        <p:nvSpPr>
          <p:cNvPr id="5806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F7FCF8-3519-4F34-B319-5FB46AA1627D}" type="slidenum">
              <a:rPr lang="en-US" altLang="zh-CN"/>
              <a:pPr/>
              <a:t>92</a:t>
            </a:fld>
            <a:endParaRPr lang="en-US" altLang="zh-CN"/>
          </a:p>
        </p:txBody>
      </p:sp>
      <p:sp>
        <p:nvSpPr>
          <p:cNvPr id="583682" name="Rectangle 2"/>
          <p:cNvSpPr>
            <a:spLocks noGrp="1" noRot="1" noChangeAspect="1" noChangeArrowheads="1" noTextEdit="1"/>
          </p:cNvSpPr>
          <p:nvPr>
            <p:ph type="sldImg"/>
          </p:nvPr>
        </p:nvSpPr>
        <p:spPr>
          <a:xfrm>
            <a:off x="406400" y="696913"/>
            <a:ext cx="6197600" cy="3486150"/>
          </a:xfrm>
          <a:ln/>
        </p:spPr>
      </p:sp>
      <p:sp>
        <p:nvSpPr>
          <p:cNvPr id="583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F7FCF8-3519-4F34-B319-5FB46AA1627D}" type="slidenum">
              <a:rPr lang="en-US" altLang="zh-CN"/>
              <a:pPr/>
              <a:t>93</a:t>
            </a:fld>
            <a:endParaRPr lang="en-US" altLang="zh-CN"/>
          </a:p>
        </p:txBody>
      </p:sp>
      <p:sp>
        <p:nvSpPr>
          <p:cNvPr id="583682" name="Rectangle 2"/>
          <p:cNvSpPr>
            <a:spLocks noGrp="1" noRot="1" noChangeAspect="1" noChangeArrowheads="1" noTextEdit="1"/>
          </p:cNvSpPr>
          <p:nvPr>
            <p:ph type="sldImg"/>
          </p:nvPr>
        </p:nvSpPr>
        <p:spPr>
          <a:xfrm>
            <a:off x="406400" y="696913"/>
            <a:ext cx="6197600" cy="3486150"/>
          </a:xfrm>
          <a:ln/>
        </p:spPr>
      </p:sp>
      <p:sp>
        <p:nvSpPr>
          <p:cNvPr id="583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744C04-5BD3-4663-9C92-AAE7EB6E95F9}" type="slidenum">
              <a:rPr lang="en-US" altLang="zh-CN"/>
              <a:pPr/>
              <a:t>94</a:t>
            </a:fld>
            <a:endParaRPr lang="en-US" altLang="zh-CN"/>
          </a:p>
        </p:txBody>
      </p:sp>
      <p:sp>
        <p:nvSpPr>
          <p:cNvPr id="584706" name="Rectangle 2"/>
          <p:cNvSpPr>
            <a:spLocks noGrp="1" noRot="1" noChangeAspect="1" noChangeArrowheads="1" noTextEdit="1"/>
          </p:cNvSpPr>
          <p:nvPr>
            <p:ph type="sldImg"/>
          </p:nvPr>
        </p:nvSpPr>
        <p:spPr>
          <a:xfrm>
            <a:off x="406400" y="696913"/>
            <a:ext cx="6197600" cy="3486150"/>
          </a:xfrm>
          <a:ln/>
        </p:spPr>
      </p:sp>
      <p:sp>
        <p:nvSpPr>
          <p:cNvPr id="5847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79F452-52E0-4145-9924-C3F8A6A4895C}" type="slidenum">
              <a:rPr lang="en-US" altLang="zh-CN"/>
              <a:pPr/>
              <a:t>95</a:t>
            </a:fld>
            <a:endParaRPr lang="en-US" altLang="zh-CN"/>
          </a:p>
        </p:txBody>
      </p:sp>
      <p:sp>
        <p:nvSpPr>
          <p:cNvPr id="585730" name="Rectangle 2"/>
          <p:cNvSpPr>
            <a:spLocks noGrp="1" noRot="1" noChangeAspect="1" noChangeArrowheads="1" noTextEdit="1"/>
          </p:cNvSpPr>
          <p:nvPr>
            <p:ph type="sldImg"/>
          </p:nvPr>
        </p:nvSpPr>
        <p:spPr>
          <a:xfrm>
            <a:off x="406400" y="696913"/>
            <a:ext cx="6197600" cy="3486150"/>
          </a:xfrm>
          <a:ln/>
        </p:spPr>
      </p:sp>
      <p:sp>
        <p:nvSpPr>
          <p:cNvPr id="5857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5DA0FF-9276-4E79-92F6-5BBD1FA82657}" type="slidenum">
              <a:rPr lang="en-US" altLang="zh-CN"/>
              <a:pPr/>
              <a:t>96</a:t>
            </a:fld>
            <a:endParaRPr lang="en-US" altLang="zh-CN"/>
          </a:p>
        </p:txBody>
      </p:sp>
      <p:sp>
        <p:nvSpPr>
          <p:cNvPr id="586754" name="Rectangle 2"/>
          <p:cNvSpPr>
            <a:spLocks noGrp="1" noRot="1" noChangeAspect="1" noChangeArrowheads="1" noTextEdit="1"/>
          </p:cNvSpPr>
          <p:nvPr>
            <p:ph type="sldImg"/>
          </p:nvPr>
        </p:nvSpPr>
        <p:spPr>
          <a:xfrm>
            <a:off x="406400" y="696913"/>
            <a:ext cx="6197600" cy="3486150"/>
          </a:xfrm>
          <a:ln/>
        </p:spPr>
      </p:sp>
      <p:sp>
        <p:nvSpPr>
          <p:cNvPr id="5867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964D90-FA1A-4DEF-8D5A-2DAD41D12E0D}" type="slidenum">
              <a:rPr lang="en-US" altLang="zh-CN"/>
              <a:pPr/>
              <a:t>97</a:t>
            </a:fld>
            <a:endParaRPr lang="en-US" altLang="zh-CN"/>
          </a:p>
        </p:txBody>
      </p:sp>
      <p:sp>
        <p:nvSpPr>
          <p:cNvPr id="587778" name="Rectangle 2"/>
          <p:cNvSpPr>
            <a:spLocks noGrp="1" noRot="1" noChangeAspect="1" noChangeArrowheads="1" noTextEdit="1"/>
          </p:cNvSpPr>
          <p:nvPr>
            <p:ph type="sldImg"/>
          </p:nvPr>
        </p:nvSpPr>
        <p:spPr>
          <a:xfrm>
            <a:off x="406400" y="696913"/>
            <a:ext cx="6197600" cy="3486150"/>
          </a:xfrm>
          <a:ln/>
        </p:spPr>
      </p:sp>
      <p:sp>
        <p:nvSpPr>
          <p:cNvPr id="5877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C86362-2BFE-4816-8F9F-E3C55AB1E25B}" type="slidenum">
              <a:rPr lang="en-US" altLang="zh-CN"/>
              <a:pPr/>
              <a:t>98</a:t>
            </a:fld>
            <a:endParaRPr lang="en-US" altLang="zh-CN"/>
          </a:p>
        </p:txBody>
      </p:sp>
      <p:sp>
        <p:nvSpPr>
          <p:cNvPr id="588802" name="Rectangle 2"/>
          <p:cNvSpPr>
            <a:spLocks noGrp="1" noRot="1" noChangeAspect="1" noChangeArrowheads="1" noTextEdit="1"/>
          </p:cNvSpPr>
          <p:nvPr>
            <p:ph type="sldImg"/>
          </p:nvPr>
        </p:nvSpPr>
        <p:spPr>
          <a:xfrm>
            <a:off x="406400" y="696913"/>
            <a:ext cx="6197600" cy="3486150"/>
          </a:xfrm>
          <a:ln/>
        </p:spPr>
      </p:sp>
      <p:sp>
        <p:nvSpPr>
          <p:cNvPr id="5888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17D2FE-0E7A-4EDE-9D17-387B81330F85}" type="slidenum">
              <a:rPr lang="en-US" altLang="zh-CN"/>
              <a:pPr/>
              <a:t>10</a:t>
            </a:fld>
            <a:endParaRPr lang="en-US" altLang="zh-CN"/>
          </a:p>
        </p:txBody>
      </p:sp>
      <p:sp>
        <p:nvSpPr>
          <p:cNvPr id="207874" name="Rectangle 2"/>
          <p:cNvSpPr>
            <a:spLocks noGrp="1" noRot="1" noChangeAspect="1" noChangeArrowheads="1" noTextEdit="1"/>
          </p:cNvSpPr>
          <p:nvPr>
            <p:ph type="sldImg"/>
          </p:nvPr>
        </p:nvSpPr>
        <p:spPr>
          <a:xfrm>
            <a:off x="406400" y="696913"/>
            <a:ext cx="6197600" cy="3486150"/>
          </a:xfrm>
          <a:ln/>
        </p:spPr>
      </p:sp>
      <p:sp>
        <p:nvSpPr>
          <p:cNvPr id="2078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09238F-588A-4A2A-822C-8C35042B2489}" type="slidenum">
              <a:rPr lang="en-US" altLang="zh-CN"/>
              <a:pPr/>
              <a:t>99</a:t>
            </a:fld>
            <a:endParaRPr lang="en-US" altLang="zh-CN"/>
          </a:p>
        </p:txBody>
      </p:sp>
      <p:sp>
        <p:nvSpPr>
          <p:cNvPr id="589826" name="Rectangle 2"/>
          <p:cNvSpPr>
            <a:spLocks noGrp="1" noRot="1" noChangeAspect="1" noChangeArrowheads="1" noTextEdit="1"/>
          </p:cNvSpPr>
          <p:nvPr>
            <p:ph type="sldImg"/>
          </p:nvPr>
        </p:nvSpPr>
        <p:spPr>
          <a:xfrm>
            <a:off x="406400" y="696913"/>
            <a:ext cx="6197600" cy="3486150"/>
          </a:xfrm>
          <a:ln/>
        </p:spPr>
      </p:sp>
      <p:sp>
        <p:nvSpPr>
          <p:cNvPr id="5898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3010FF-8411-43B0-A697-3FE178B0CD83}" type="slidenum">
              <a:rPr lang="en-US" altLang="zh-CN"/>
              <a:pPr/>
              <a:t>100</a:t>
            </a:fld>
            <a:endParaRPr lang="en-US" altLang="zh-CN"/>
          </a:p>
        </p:txBody>
      </p:sp>
      <p:sp>
        <p:nvSpPr>
          <p:cNvPr id="590850" name="Rectangle 2"/>
          <p:cNvSpPr>
            <a:spLocks noGrp="1" noRot="1" noChangeAspect="1" noChangeArrowheads="1" noTextEdit="1"/>
          </p:cNvSpPr>
          <p:nvPr>
            <p:ph type="sldImg"/>
          </p:nvPr>
        </p:nvSpPr>
        <p:spPr>
          <a:xfrm>
            <a:off x="406400" y="696913"/>
            <a:ext cx="6197600" cy="3486150"/>
          </a:xfrm>
          <a:ln/>
        </p:spPr>
      </p:sp>
      <p:sp>
        <p:nvSpPr>
          <p:cNvPr id="5908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8BF7CA-2326-41D3-82FE-E47014FD3E68}" type="slidenum">
              <a:rPr lang="en-US" altLang="zh-CN"/>
              <a:pPr/>
              <a:t>101</a:t>
            </a:fld>
            <a:endParaRPr lang="en-US" altLang="zh-CN"/>
          </a:p>
        </p:txBody>
      </p:sp>
      <p:sp>
        <p:nvSpPr>
          <p:cNvPr id="591874" name="Rectangle 2"/>
          <p:cNvSpPr>
            <a:spLocks noGrp="1" noRot="1" noChangeAspect="1" noChangeArrowheads="1" noTextEdit="1"/>
          </p:cNvSpPr>
          <p:nvPr>
            <p:ph type="sldImg"/>
          </p:nvPr>
        </p:nvSpPr>
        <p:spPr>
          <a:xfrm>
            <a:off x="406400" y="696913"/>
            <a:ext cx="6197600" cy="3486150"/>
          </a:xfrm>
          <a:ln/>
        </p:spPr>
      </p:sp>
      <p:sp>
        <p:nvSpPr>
          <p:cNvPr id="5918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9B5FC3-5281-403B-AC83-5E159A36EF53}" type="slidenum">
              <a:rPr lang="en-US" altLang="zh-CN"/>
              <a:pPr/>
              <a:t>102</a:t>
            </a:fld>
            <a:endParaRPr lang="en-US" altLang="zh-CN"/>
          </a:p>
        </p:txBody>
      </p:sp>
      <p:sp>
        <p:nvSpPr>
          <p:cNvPr id="592898" name="Rectangle 2"/>
          <p:cNvSpPr>
            <a:spLocks noGrp="1" noRot="1" noChangeAspect="1" noChangeArrowheads="1" noTextEdit="1"/>
          </p:cNvSpPr>
          <p:nvPr>
            <p:ph type="sldImg"/>
          </p:nvPr>
        </p:nvSpPr>
        <p:spPr>
          <a:xfrm>
            <a:off x="406400" y="696913"/>
            <a:ext cx="6197600" cy="3486150"/>
          </a:xfrm>
          <a:ln/>
        </p:spPr>
      </p:sp>
      <p:sp>
        <p:nvSpPr>
          <p:cNvPr id="5928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EFA457-3FA2-48C3-A01D-71E8C9467C6E}" type="slidenum">
              <a:rPr lang="en-US" altLang="zh-CN"/>
              <a:pPr/>
              <a:t>103</a:t>
            </a:fld>
            <a:endParaRPr lang="en-US" altLang="zh-CN"/>
          </a:p>
        </p:txBody>
      </p:sp>
      <p:sp>
        <p:nvSpPr>
          <p:cNvPr id="593922" name="Rectangle 2"/>
          <p:cNvSpPr>
            <a:spLocks noGrp="1" noRot="1" noChangeAspect="1" noChangeArrowheads="1" noTextEdit="1"/>
          </p:cNvSpPr>
          <p:nvPr>
            <p:ph type="sldImg"/>
          </p:nvPr>
        </p:nvSpPr>
        <p:spPr>
          <a:xfrm>
            <a:off x="406400" y="696913"/>
            <a:ext cx="6197600" cy="3486150"/>
          </a:xfrm>
          <a:ln/>
        </p:spPr>
      </p:sp>
      <p:sp>
        <p:nvSpPr>
          <p:cNvPr id="5939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EFA457-3FA2-48C3-A01D-71E8C9467C6E}" type="slidenum">
              <a:rPr lang="en-US" altLang="zh-CN"/>
              <a:pPr/>
              <a:t>104</a:t>
            </a:fld>
            <a:endParaRPr lang="en-US" altLang="zh-CN"/>
          </a:p>
        </p:txBody>
      </p:sp>
      <p:sp>
        <p:nvSpPr>
          <p:cNvPr id="593922" name="Rectangle 2"/>
          <p:cNvSpPr>
            <a:spLocks noGrp="1" noRot="1" noChangeAspect="1" noChangeArrowheads="1" noTextEdit="1"/>
          </p:cNvSpPr>
          <p:nvPr>
            <p:ph type="sldImg"/>
          </p:nvPr>
        </p:nvSpPr>
        <p:spPr>
          <a:xfrm>
            <a:off x="406400" y="696913"/>
            <a:ext cx="6197600" cy="3486150"/>
          </a:xfrm>
          <a:ln/>
        </p:spPr>
      </p:sp>
      <p:sp>
        <p:nvSpPr>
          <p:cNvPr id="5939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CC8F95-1A45-4C17-9E4D-B22B48F20B08}" type="slidenum">
              <a:rPr lang="en-US" altLang="zh-CN"/>
              <a:pPr/>
              <a:t>108</a:t>
            </a:fld>
            <a:endParaRPr lang="en-US" altLang="zh-CN"/>
          </a:p>
        </p:txBody>
      </p:sp>
      <p:sp>
        <p:nvSpPr>
          <p:cNvPr id="645122" name="Rectangle 2"/>
          <p:cNvSpPr>
            <a:spLocks noGrp="1" noRot="1" noChangeAspect="1" noChangeArrowheads="1" noTextEdit="1"/>
          </p:cNvSpPr>
          <p:nvPr>
            <p:ph type="sldImg"/>
          </p:nvPr>
        </p:nvSpPr>
        <p:spPr>
          <a:xfrm>
            <a:off x="406400" y="696913"/>
            <a:ext cx="6197600" cy="3486150"/>
          </a:xfrm>
          <a:ln/>
        </p:spPr>
      </p:sp>
      <p:sp>
        <p:nvSpPr>
          <p:cNvPr id="6451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97E903-FEAD-46E2-AE3E-691652B75F85}" type="slidenum">
              <a:rPr lang="en-US" altLang="zh-CN"/>
              <a:pPr/>
              <a:t>109</a:t>
            </a:fld>
            <a:endParaRPr lang="en-US" altLang="zh-CN"/>
          </a:p>
        </p:txBody>
      </p:sp>
      <p:sp>
        <p:nvSpPr>
          <p:cNvPr id="595970" name="Rectangle 2"/>
          <p:cNvSpPr>
            <a:spLocks noGrp="1" noRot="1" noChangeAspect="1" noChangeArrowheads="1" noTextEdit="1"/>
          </p:cNvSpPr>
          <p:nvPr>
            <p:ph type="sldImg"/>
          </p:nvPr>
        </p:nvSpPr>
        <p:spPr>
          <a:xfrm>
            <a:off x="406400" y="696913"/>
            <a:ext cx="6197600" cy="3486150"/>
          </a:xfrm>
          <a:ln/>
        </p:spPr>
      </p:sp>
      <p:sp>
        <p:nvSpPr>
          <p:cNvPr id="5959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367229-1359-4959-A6A7-D9E3B35A8962}" type="slidenum">
              <a:rPr lang="en-US" altLang="zh-CN"/>
              <a:pPr/>
              <a:t>110</a:t>
            </a:fld>
            <a:endParaRPr lang="en-US" altLang="zh-CN"/>
          </a:p>
        </p:txBody>
      </p:sp>
      <p:sp>
        <p:nvSpPr>
          <p:cNvPr id="596994" name="Rectangle 2"/>
          <p:cNvSpPr>
            <a:spLocks noGrp="1" noRot="1" noChangeAspect="1" noChangeArrowheads="1" noTextEdit="1"/>
          </p:cNvSpPr>
          <p:nvPr>
            <p:ph type="sldImg"/>
          </p:nvPr>
        </p:nvSpPr>
        <p:spPr>
          <a:xfrm>
            <a:off x="406400" y="696913"/>
            <a:ext cx="6197600" cy="3486150"/>
          </a:xfrm>
          <a:ln/>
        </p:spPr>
      </p:sp>
      <p:sp>
        <p:nvSpPr>
          <p:cNvPr id="5969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BE5D66-098C-4A68-BC6F-A65947489FDD}" type="slidenum">
              <a:rPr lang="en-US" altLang="zh-CN"/>
              <a:pPr/>
              <a:t>111</a:t>
            </a:fld>
            <a:endParaRPr lang="en-US" altLang="zh-CN"/>
          </a:p>
        </p:txBody>
      </p:sp>
      <p:sp>
        <p:nvSpPr>
          <p:cNvPr id="598018" name="Rectangle 2"/>
          <p:cNvSpPr>
            <a:spLocks noGrp="1" noRot="1" noChangeAspect="1" noChangeArrowheads="1" noTextEdit="1"/>
          </p:cNvSpPr>
          <p:nvPr>
            <p:ph type="sldImg"/>
          </p:nvPr>
        </p:nvSpPr>
        <p:spPr>
          <a:xfrm>
            <a:off x="406400" y="696913"/>
            <a:ext cx="6197600" cy="3486150"/>
          </a:xfrm>
          <a:ln/>
        </p:spPr>
      </p:sp>
      <p:sp>
        <p:nvSpPr>
          <p:cNvPr id="5980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BFE9EE-CEC3-4872-A28F-42834A86EDCB}" type="slidenum">
              <a:rPr lang="en-US" altLang="zh-CN"/>
              <a:pPr/>
              <a:t>11</a:t>
            </a:fld>
            <a:endParaRPr lang="en-US" altLang="zh-CN"/>
          </a:p>
        </p:txBody>
      </p:sp>
      <p:sp>
        <p:nvSpPr>
          <p:cNvPr id="208898" name="Rectangle 2"/>
          <p:cNvSpPr>
            <a:spLocks noGrp="1" noRot="1" noChangeAspect="1" noChangeArrowheads="1" noTextEdit="1"/>
          </p:cNvSpPr>
          <p:nvPr>
            <p:ph type="sldImg"/>
          </p:nvPr>
        </p:nvSpPr>
        <p:spPr>
          <a:xfrm>
            <a:off x="406400" y="696913"/>
            <a:ext cx="6197600" cy="3486150"/>
          </a:xfrm>
          <a:ln/>
        </p:spPr>
      </p:sp>
      <p:sp>
        <p:nvSpPr>
          <p:cNvPr id="2088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3B1676-1EA2-4AB0-919C-95CF5C7F2233}" type="slidenum">
              <a:rPr lang="en-US" altLang="zh-CN"/>
              <a:pPr/>
              <a:t>121</a:t>
            </a:fld>
            <a:endParaRPr lang="en-US" altLang="zh-CN"/>
          </a:p>
        </p:txBody>
      </p:sp>
      <p:sp>
        <p:nvSpPr>
          <p:cNvPr id="607234" name="Rectangle 2"/>
          <p:cNvSpPr>
            <a:spLocks noGrp="1" noRot="1" noChangeAspect="1" noChangeArrowheads="1" noTextEdit="1"/>
          </p:cNvSpPr>
          <p:nvPr>
            <p:ph type="sldImg"/>
          </p:nvPr>
        </p:nvSpPr>
        <p:spPr>
          <a:xfrm>
            <a:off x="406400" y="696913"/>
            <a:ext cx="6197600" cy="3486150"/>
          </a:xfrm>
          <a:ln/>
        </p:spPr>
      </p:sp>
      <p:sp>
        <p:nvSpPr>
          <p:cNvPr id="6072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3B1676-1EA2-4AB0-919C-95CF5C7F2233}" type="slidenum">
              <a:rPr lang="en-US" altLang="zh-CN"/>
              <a:pPr/>
              <a:t>122</a:t>
            </a:fld>
            <a:endParaRPr lang="en-US" altLang="zh-CN"/>
          </a:p>
        </p:txBody>
      </p:sp>
      <p:sp>
        <p:nvSpPr>
          <p:cNvPr id="607234" name="Rectangle 2"/>
          <p:cNvSpPr>
            <a:spLocks noGrp="1" noRot="1" noChangeAspect="1" noChangeArrowheads="1" noTextEdit="1"/>
          </p:cNvSpPr>
          <p:nvPr>
            <p:ph type="sldImg"/>
          </p:nvPr>
        </p:nvSpPr>
        <p:spPr>
          <a:xfrm>
            <a:off x="406400" y="696913"/>
            <a:ext cx="6197600" cy="3486150"/>
          </a:xfrm>
          <a:ln/>
        </p:spPr>
      </p:sp>
      <p:sp>
        <p:nvSpPr>
          <p:cNvPr id="6072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3B1676-1EA2-4AB0-919C-95CF5C7F2233}" type="slidenum">
              <a:rPr lang="en-US" altLang="zh-CN"/>
              <a:pPr/>
              <a:t>123</a:t>
            </a:fld>
            <a:endParaRPr lang="en-US" altLang="zh-CN"/>
          </a:p>
        </p:txBody>
      </p:sp>
      <p:sp>
        <p:nvSpPr>
          <p:cNvPr id="607234" name="Rectangle 2"/>
          <p:cNvSpPr>
            <a:spLocks noGrp="1" noRot="1" noChangeAspect="1" noChangeArrowheads="1" noTextEdit="1"/>
          </p:cNvSpPr>
          <p:nvPr>
            <p:ph type="sldImg"/>
          </p:nvPr>
        </p:nvSpPr>
        <p:spPr>
          <a:xfrm>
            <a:off x="406400" y="696913"/>
            <a:ext cx="6197600" cy="3486150"/>
          </a:xfrm>
          <a:ln/>
        </p:spPr>
      </p:sp>
      <p:sp>
        <p:nvSpPr>
          <p:cNvPr id="6072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DED837-0D9D-40CD-B12A-1F6DEE479D79}" type="slidenum">
              <a:rPr lang="en-US" altLang="zh-CN"/>
              <a:pPr/>
              <a:t>126</a:t>
            </a:fld>
            <a:endParaRPr lang="en-US" altLang="zh-CN"/>
          </a:p>
        </p:txBody>
      </p:sp>
      <p:sp>
        <p:nvSpPr>
          <p:cNvPr id="615426" name="Rectangle 2"/>
          <p:cNvSpPr>
            <a:spLocks noGrp="1" noRot="1" noChangeAspect="1" noChangeArrowheads="1" noTextEdit="1"/>
          </p:cNvSpPr>
          <p:nvPr>
            <p:ph type="sldImg"/>
          </p:nvPr>
        </p:nvSpPr>
        <p:spPr>
          <a:xfrm>
            <a:off x="406400" y="696913"/>
            <a:ext cx="6197600" cy="3486150"/>
          </a:xfrm>
          <a:ln/>
        </p:spPr>
      </p:sp>
      <p:sp>
        <p:nvSpPr>
          <p:cNvPr id="6154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6C5C3D-30BD-4184-AD6F-5F910A1E3EB6}" type="slidenum">
              <a:rPr lang="en-US" altLang="zh-CN"/>
              <a:pPr/>
              <a:t>127</a:t>
            </a:fld>
            <a:endParaRPr lang="en-US" altLang="zh-CN"/>
          </a:p>
        </p:txBody>
      </p:sp>
      <p:sp>
        <p:nvSpPr>
          <p:cNvPr id="616450" name="Rectangle 2"/>
          <p:cNvSpPr>
            <a:spLocks noGrp="1" noRot="1" noChangeAspect="1" noChangeArrowheads="1" noTextEdit="1"/>
          </p:cNvSpPr>
          <p:nvPr>
            <p:ph type="sldImg"/>
          </p:nvPr>
        </p:nvSpPr>
        <p:spPr>
          <a:xfrm>
            <a:off x="406400" y="696913"/>
            <a:ext cx="6197600" cy="3486150"/>
          </a:xfrm>
          <a:ln/>
        </p:spPr>
      </p:sp>
      <p:sp>
        <p:nvSpPr>
          <p:cNvPr id="6164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4CE576-B746-4E76-BA73-2B21B853916C}" type="slidenum">
              <a:rPr lang="en-US" altLang="zh-CN"/>
              <a:pPr/>
              <a:t>128</a:t>
            </a:fld>
            <a:endParaRPr lang="en-US" altLang="zh-CN"/>
          </a:p>
        </p:txBody>
      </p:sp>
      <p:sp>
        <p:nvSpPr>
          <p:cNvPr id="617474" name="Rectangle 2"/>
          <p:cNvSpPr>
            <a:spLocks noGrp="1" noRot="1" noChangeAspect="1" noChangeArrowheads="1" noTextEdit="1"/>
          </p:cNvSpPr>
          <p:nvPr>
            <p:ph type="sldImg"/>
          </p:nvPr>
        </p:nvSpPr>
        <p:spPr>
          <a:xfrm>
            <a:off x="406400" y="696913"/>
            <a:ext cx="6197600" cy="3486150"/>
          </a:xfrm>
          <a:ln/>
        </p:spPr>
      </p:sp>
      <p:sp>
        <p:nvSpPr>
          <p:cNvPr id="6174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5B423B-6F7D-469A-A530-3C2FEE889A10}" type="slidenum">
              <a:rPr lang="en-US" altLang="zh-CN"/>
              <a:pPr/>
              <a:t>129</a:t>
            </a:fld>
            <a:endParaRPr lang="en-US" altLang="zh-CN"/>
          </a:p>
        </p:txBody>
      </p:sp>
      <p:sp>
        <p:nvSpPr>
          <p:cNvPr id="618498" name="Rectangle 2"/>
          <p:cNvSpPr>
            <a:spLocks noGrp="1" noRot="1" noChangeAspect="1" noChangeArrowheads="1" noTextEdit="1"/>
          </p:cNvSpPr>
          <p:nvPr>
            <p:ph type="sldImg"/>
          </p:nvPr>
        </p:nvSpPr>
        <p:spPr>
          <a:xfrm>
            <a:off x="406400" y="696913"/>
            <a:ext cx="6197600" cy="3486150"/>
          </a:xfrm>
          <a:ln/>
        </p:spPr>
      </p:sp>
      <p:sp>
        <p:nvSpPr>
          <p:cNvPr id="6184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6DF038-7A9D-4B1C-877F-6BCEBB4797C5}" type="slidenum">
              <a:rPr lang="en-US" altLang="zh-CN"/>
              <a:pPr/>
              <a:t>131</a:t>
            </a:fld>
            <a:endParaRPr lang="en-US" altLang="zh-CN"/>
          </a:p>
        </p:txBody>
      </p:sp>
      <p:sp>
        <p:nvSpPr>
          <p:cNvPr id="619522" name="Rectangle 2"/>
          <p:cNvSpPr>
            <a:spLocks noGrp="1" noRot="1" noChangeAspect="1" noChangeArrowheads="1" noTextEdit="1"/>
          </p:cNvSpPr>
          <p:nvPr>
            <p:ph type="sldImg"/>
          </p:nvPr>
        </p:nvSpPr>
        <p:spPr>
          <a:xfrm>
            <a:off x="406400" y="696913"/>
            <a:ext cx="6197600" cy="3486150"/>
          </a:xfrm>
          <a:ln/>
        </p:spPr>
      </p:sp>
      <p:sp>
        <p:nvSpPr>
          <p:cNvPr id="619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2FA62A-5031-4DA5-880B-6FA2C93EAB4F}" type="slidenum">
              <a:rPr lang="en-US" altLang="zh-CN"/>
              <a:pPr/>
              <a:t>134</a:t>
            </a:fld>
            <a:endParaRPr lang="en-US" altLang="zh-CN"/>
          </a:p>
        </p:txBody>
      </p:sp>
      <p:sp>
        <p:nvSpPr>
          <p:cNvPr id="620546" name="Rectangle 2"/>
          <p:cNvSpPr>
            <a:spLocks noGrp="1" noRot="1" noChangeAspect="1" noChangeArrowheads="1" noTextEdit="1"/>
          </p:cNvSpPr>
          <p:nvPr>
            <p:ph type="sldImg"/>
          </p:nvPr>
        </p:nvSpPr>
        <p:spPr>
          <a:xfrm>
            <a:off x="406400" y="696913"/>
            <a:ext cx="6197600" cy="3486150"/>
          </a:xfrm>
          <a:ln/>
        </p:spPr>
      </p:sp>
      <p:sp>
        <p:nvSpPr>
          <p:cNvPr id="6205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16434A-CB1C-4951-A81B-B63DE3DA5681}" type="slidenum">
              <a:rPr lang="en-US" altLang="zh-CN"/>
              <a:pPr/>
              <a:t>135</a:t>
            </a:fld>
            <a:endParaRPr lang="en-US" altLang="zh-CN"/>
          </a:p>
        </p:txBody>
      </p:sp>
      <p:sp>
        <p:nvSpPr>
          <p:cNvPr id="621570" name="Rectangle 2"/>
          <p:cNvSpPr>
            <a:spLocks noGrp="1" noRot="1" noChangeAspect="1" noChangeArrowheads="1" noTextEdit="1"/>
          </p:cNvSpPr>
          <p:nvPr>
            <p:ph type="sldImg"/>
          </p:nvPr>
        </p:nvSpPr>
        <p:spPr>
          <a:xfrm>
            <a:off x="406400" y="696913"/>
            <a:ext cx="6197600" cy="3486150"/>
          </a:xfrm>
          <a:ln/>
        </p:spPr>
      </p:sp>
      <p:sp>
        <p:nvSpPr>
          <p:cNvPr id="621571"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1_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normAutofit/>
          </a:bodyPr>
          <a:lstStyle>
            <a:lvl1pPr>
              <a:defRPr sz="4000">
                <a:solidFill>
                  <a:srgbClr val="000099"/>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p:txBody>
          <a:bodyPr>
            <a:normAutofit/>
          </a:bodyPr>
          <a:lstStyle>
            <a:lvl1pPr>
              <a:lnSpc>
                <a:spcPct val="100000"/>
              </a:lnSpc>
              <a:spcAft>
                <a:spcPts val="0"/>
              </a:spcAft>
              <a:defRPr sz="2800" b="0">
                <a:solidFill>
                  <a:srgbClr val="000099"/>
                </a:solidFill>
              </a:defRPr>
            </a:lvl1pPr>
            <a:lvl2pPr>
              <a:lnSpc>
                <a:spcPct val="100000"/>
              </a:lnSpc>
              <a:spcAft>
                <a:spcPts val="0"/>
              </a:spcAft>
              <a:defRPr sz="2400">
                <a:solidFill>
                  <a:srgbClr val="000099"/>
                </a:solidFill>
              </a:defRPr>
            </a:lvl2pPr>
            <a:lvl3pPr>
              <a:lnSpc>
                <a:spcPct val="100000"/>
              </a:lnSpc>
              <a:spcAft>
                <a:spcPts val="0"/>
              </a:spcAft>
              <a:defRPr sz="2000">
                <a:solidFill>
                  <a:srgbClr val="000099"/>
                </a:solidFill>
              </a:defRPr>
            </a:lvl3pPr>
            <a:lvl4pPr>
              <a:lnSpc>
                <a:spcPct val="100000"/>
              </a:lnSpc>
              <a:spcAft>
                <a:spcPts val="0"/>
              </a:spcAft>
              <a:defRPr sz="1800">
                <a:solidFill>
                  <a:srgbClr val="000099"/>
                </a:solidFill>
                <a:latin typeface="+mn-ea"/>
                <a:ea typeface="+mn-ea"/>
              </a:defRPr>
            </a:lvl4pPr>
            <a:lvl5pPr>
              <a:lnSpc>
                <a:spcPct val="100000"/>
              </a:lnSpc>
              <a:spcAft>
                <a:spcPts val="0"/>
              </a:spcAft>
              <a:defRPr sz="1800">
                <a:solidFill>
                  <a:srgbClr val="000099"/>
                </a:solidFill>
                <a:latin typeface="+mn-ea"/>
                <a:ea typeface="+mn-ea"/>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Tree>
    <p:extLst>
      <p:ext uri="{BB962C8B-B14F-4D97-AF65-F5344CB8AC3E}">
        <p14:creationId xmlns:p14="http://schemas.microsoft.com/office/powerpoint/2010/main" val="1714515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cols">
    <p:spTree>
      <p:nvGrpSpPr>
        <p:cNvPr id="1" name=""/>
        <p:cNvGrpSpPr/>
        <p:nvPr/>
      </p:nvGrpSpPr>
      <p:grpSpPr>
        <a:xfrm>
          <a:off x="0" y="0"/>
          <a:ext cx="0" cy="0"/>
          <a:chOff x="0" y="0"/>
          <a:chExt cx="0" cy="0"/>
        </a:xfrm>
      </p:grpSpPr>
      <p:sp>
        <p:nvSpPr>
          <p:cNvPr id="3" name="文本占位符 2"/>
          <p:cNvSpPr>
            <a:spLocks noGrp="1"/>
          </p:cNvSpPr>
          <p:nvPr>
            <p:ph type="body" sz="half" idx="1"/>
          </p:nvPr>
        </p:nvSpPr>
        <p:spPr>
          <a:xfrm>
            <a:off x="527052" y="1340768"/>
            <a:ext cx="5492748" cy="511256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340768"/>
            <a:ext cx="5492748" cy="511256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标题 4"/>
          <p:cNvSpPr>
            <a:spLocks noGrp="1"/>
          </p:cNvSpPr>
          <p:nvPr>
            <p:ph type="title"/>
          </p:nvPr>
        </p:nvSpPr>
        <p:spPr/>
        <p:txBody>
          <a:bodyPr/>
          <a:lstStyle>
            <a:lvl1pPr algn="l">
              <a:defRPr>
                <a:solidFill>
                  <a:srgbClr val="000099"/>
                </a:solidFill>
              </a:defRPr>
            </a:lvl1pPr>
          </a:lstStyle>
          <a:p>
            <a:r>
              <a:rPr lang="zh-CN" altLang="en-US"/>
              <a:t>单击此处编辑母版标题样式</a:t>
            </a:r>
          </a:p>
        </p:txBody>
      </p:sp>
    </p:spTree>
    <p:extLst>
      <p:ext uri="{BB962C8B-B14F-4D97-AF65-F5344CB8AC3E}">
        <p14:creationId xmlns:p14="http://schemas.microsoft.com/office/powerpoint/2010/main" val="3612281200"/>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col">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527051" y="1536412"/>
            <a:ext cx="11137899" cy="4844916"/>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lstStyle>
            <a:lvl1pPr algn="l">
              <a:defRPr>
                <a:solidFill>
                  <a:srgbClr val="000099"/>
                </a:solidFill>
              </a:defRPr>
            </a:lvl1pPr>
          </a:lstStyle>
          <a:p>
            <a:r>
              <a:rPr lang="zh-CN" altLang="en-US"/>
              <a:t>单击此处编辑母版标题样式</a:t>
            </a:r>
            <a:endParaRPr lang="en-US" dirty="0"/>
          </a:p>
        </p:txBody>
      </p:sp>
    </p:spTree>
    <p:extLst>
      <p:ext uri="{BB962C8B-B14F-4D97-AF65-F5344CB8AC3E}">
        <p14:creationId xmlns:p14="http://schemas.microsoft.com/office/powerpoint/2010/main" val="2149897801"/>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78165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pic">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49A9F1-19D8-4D9A-90B8-DF0CAC7948DC}"/>
              </a:ext>
            </a:extLst>
          </p:cNvPr>
          <p:cNvSpPr>
            <a:spLocks noGrp="1"/>
          </p:cNvSpPr>
          <p:nvPr>
            <p:ph type="title"/>
          </p:nvPr>
        </p:nvSpPr>
        <p:spPr/>
        <p:txBody>
          <a:bodyPr/>
          <a:lstStyle>
            <a:lvl1pPr algn="l">
              <a:defRPr>
                <a:solidFill>
                  <a:srgbClr val="000099"/>
                </a:solidFill>
              </a:defRPr>
            </a:lvl1pPr>
          </a:lstStyle>
          <a:p>
            <a:r>
              <a:rPr lang="zh-CN" altLang="en-US"/>
              <a:t>单击此处编辑母版标题样式</a:t>
            </a:r>
          </a:p>
        </p:txBody>
      </p:sp>
      <p:sp>
        <p:nvSpPr>
          <p:cNvPr id="6" name="图片占位符 5">
            <a:extLst>
              <a:ext uri="{FF2B5EF4-FFF2-40B4-BE49-F238E27FC236}">
                <a16:creationId xmlns:a16="http://schemas.microsoft.com/office/drawing/2014/main" id="{3A0C849F-5E91-49CE-B5EE-F647C5539FFD}"/>
              </a:ext>
            </a:extLst>
          </p:cNvPr>
          <p:cNvSpPr>
            <a:spLocks noGrp="1"/>
          </p:cNvSpPr>
          <p:nvPr>
            <p:ph type="pic" sz="quarter" idx="10"/>
          </p:nvPr>
        </p:nvSpPr>
        <p:spPr>
          <a:xfrm>
            <a:off x="1990775" y="1484784"/>
            <a:ext cx="8425705" cy="4177059"/>
          </a:xfrm>
        </p:spPr>
        <p:txBody>
          <a:bodyPr/>
          <a:lstStyle>
            <a:lvl1pPr marL="0" indent="0">
              <a:buNone/>
              <a:defRPr/>
            </a:lvl1pPr>
          </a:lstStyle>
          <a:p>
            <a:r>
              <a:rPr lang="zh-CN" altLang="en-US"/>
              <a:t>单击图标添加图片</a:t>
            </a:r>
            <a:endParaRPr lang="zh-CN" altLang="en-US" dirty="0"/>
          </a:p>
        </p:txBody>
      </p:sp>
      <p:sp>
        <p:nvSpPr>
          <p:cNvPr id="8" name="文本占位符 7">
            <a:extLst>
              <a:ext uri="{FF2B5EF4-FFF2-40B4-BE49-F238E27FC236}">
                <a16:creationId xmlns:a16="http://schemas.microsoft.com/office/drawing/2014/main" id="{46A74C92-B00D-44F7-8326-C15FA927943D}"/>
              </a:ext>
            </a:extLst>
          </p:cNvPr>
          <p:cNvSpPr>
            <a:spLocks noGrp="1"/>
          </p:cNvSpPr>
          <p:nvPr>
            <p:ph type="body" sz="quarter" idx="11"/>
          </p:nvPr>
        </p:nvSpPr>
        <p:spPr>
          <a:xfrm>
            <a:off x="2063427" y="5949652"/>
            <a:ext cx="8280400" cy="4318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zh-CN" altLang="en-US"/>
              <a:t>编辑母版文本样式</a:t>
            </a:r>
          </a:p>
        </p:txBody>
      </p:sp>
    </p:spTree>
    <p:extLst>
      <p:ext uri="{BB962C8B-B14F-4D97-AF65-F5344CB8AC3E}">
        <p14:creationId xmlns:p14="http://schemas.microsoft.com/office/powerpoint/2010/main" val="32905277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hapter_splash">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2D4AB853-C682-47C1-B33C-657DE30757A9}"/>
              </a:ext>
            </a:extLst>
          </p:cNvPr>
          <p:cNvSpPr>
            <a:spLocks noGrp="1"/>
          </p:cNvSpPr>
          <p:nvPr>
            <p:ph type="title"/>
          </p:nvPr>
        </p:nvSpPr>
        <p:spPr>
          <a:xfrm>
            <a:off x="527052" y="2852936"/>
            <a:ext cx="11137899" cy="1296144"/>
          </a:xfrm>
        </p:spPr>
        <p:txBody>
          <a:bodyPr>
            <a:noAutofit/>
          </a:bodyPr>
          <a:lstStyle>
            <a:lvl1pPr algn="ctr">
              <a:defRPr sz="6000">
                <a:solidFill>
                  <a:srgbClr val="000099"/>
                </a:solidFill>
              </a:defRPr>
            </a:lvl1pPr>
          </a:lstStyle>
          <a:p>
            <a:r>
              <a:rPr lang="zh-CN" altLang="en-US"/>
              <a:t>单击此处编辑母版标题样式</a:t>
            </a:r>
            <a:endParaRPr lang="en-US" dirty="0"/>
          </a:p>
        </p:txBody>
      </p:sp>
      <p:sp>
        <p:nvSpPr>
          <p:cNvPr id="9" name="Rectangle 8" descr="Gold bar">
            <a:extLst>
              <a:ext uri="{FF2B5EF4-FFF2-40B4-BE49-F238E27FC236}">
                <a16:creationId xmlns:a16="http://schemas.microsoft.com/office/drawing/2014/main" id="{EC856B10-B2B3-4937-9D53-A7E638CD77D6}"/>
              </a:ext>
            </a:extLst>
          </p:cNvPr>
          <p:cNvSpPr>
            <a:spLocks noChangeArrowheads="1"/>
          </p:cNvSpPr>
          <p:nvPr userDrawn="1"/>
        </p:nvSpPr>
        <p:spPr bwMode="auto">
          <a:xfrm>
            <a:off x="304802" y="4149080"/>
            <a:ext cx="3827585" cy="201613"/>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ndParaRPr>
          </a:p>
        </p:txBody>
      </p:sp>
      <p:sp>
        <p:nvSpPr>
          <p:cNvPr id="10" name="Rectangle 9" descr="Orange bar">
            <a:extLst>
              <a:ext uri="{FF2B5EF4-FFF2-40B4-BE49-F238E27FC236}">
                <a16:creationId xmlns:a16="http://schemas.microsoft.com/office/drawing/2014/main" id="{7A621C23-F3F0-461C-BC8B-CDCB0483B472}"/>
              </a:ext>
            </a:extLst>
          </p:cNvPr>
          <p:cNvSpPr>
            <a:spLocks noChangeArrowheads="1"/>
          </p:cNvSpPr>
          <p:nvPr userDrawn="1"/>
        </p:nvSpPr>
        <p:spPr bwMode="auto">
          <a:xfrm>
            <a:off x="4132387" y="4149080"/>
            <a:ext cx="3825631" cy="201613"/>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ndParaRPr>
          </a:p>
        </p:txBody>
      </p:sp>
      <p:sp>
        <p:nvSpPr>
          <p:cNvPr id="11" name="Rectangle 10" descr="Slate bar">
            <a:extLst>
              <a:ext uri="{FF2B5EF4-FFF2-40B4-BE49-F238E27FC236}">
                <a16:creationId xmlns:a16="http://schemas.microsoft.com/office/drawing/2014/main" id="{3430577D-88FB-42D7-973C-EACA1B7666D5}"/>
              </a:ext>
            </a:extLst>
          </p:cNvPr>
          <p:cNvSpPr>
            <a:spLocks noChangeArrowheads="1"/>
          </p:cNvSpPr>
          <p:nvPr userDrawn="1"/>
        </p:nvSpPr>
        <p:spPr bwMode="auto">
          <a:xfrm>
            <a:off x="7958016" y="4149080"/>
            <a:ext cx="3827584" cy="201613"/>
          </a:xfrm>
          <a:prstGeom prst="rect">
            <a:avLst/>
          </a:prstGeom>
          <a:solidFill>
            <a:srgbClr val="333399"/>
          </a:soli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333399"/>
              </a:solidFill>
              <a:effectLst/>
              <a:uLnTx/>
              <a:uFillTx/>
            </a:endParaRPr>
          </a:p>
        </p:txBody>
      </p:sp>
    </p:spTree>
    <p:extLst>
      <p:ext uri="{BB962C8B-B14F-4D97-AF65-F5344CB8AC3E}">
        <p14:creationId xmlns:p14="http://schemas.microsoft.com/office/powerpoint/2010/main" val="1163091254"/>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outlines">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22F473D1-9F65-420A-9356-8226D357A38F}"/>
              </a:ext>
            </a:extLst>
          </p:cNvPr>
          <p:cNvSpPr>
            <a:spLocks noGrp="1"/>
          </p:cNvSpPr>
          <p:nvPr>
            <p:ph type="title"/>
          </p:nvPr>
        </p:nvSpPr>
        <p:spPr>
          <a:xfrm>
            <a:off x="609601" y="188640"/>
            <a:ext cx="11158415" cy="792088"/>
          </a:xfrm>
        </p:spPr>
        <p:txBody>
          <a:bodyPr>
            <a:normAutofit/>
          </a:bodyPr>
          <a:lstStyle>
            <a:lvl1pPr algn="l">
              <a:defRPr sz="4400" b="1">
                <a:solidFill>
                  <a:srgbClr val="333399"/>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dirty="0"/>
          </a:p>
        </p:txBody>
      </p:sp>
      <p:sp>
        <p:nvSpPr>
          <p:cNvPr id="7" name="内容占位符 2">
            <a:extLst>
              <a:ext uri="{FF2B5EF4-FFF2-40B4-BE49-F238E27FC236}">
                <a16:creationId xmlns:a16="http://schemas.microsoft.com/office/drawing/2014/main" id="{21D0F0CA-8AD2-4246-9A61-C9C6D7F89D64}"/>
              </a:ext>
            </a:extLst>
          </p:cNvPr>
          <p:cNvSpPr>
            <a:spLocks noGrp="1"/>
          </p:cNvSpPr>
          <p:nvPr>
            <p:ph idx="1"/>
          </p:nvPr>
        </p:nvSpPr>
        <p:spPr>
          <a:xfrm>
            <a:off x="609601" y="1196754"/>
            <a:ext cx="11158415" cy="4934173"/>
          </a:xfrm>
        </p:spPr>
        <p:txBody>
          <a:bodyPr/>
          <a:lstStyle>
            <a:lvl1pPr>
              <a:lnSpc>
                <a:spcPct val="110000"/>
              </a:lnSpc>
              <a:spcBef>
                <a:spcPts val="738"/>
              </a:spcBef>
              <a:defRPr sz="3200" b="0">
                <a:solidFill>
                  <a:srgbClr val="000099"/>
                </a:solidFill>
                <a:latin typeface="+mn-ea"/>
                <a:ea typeface="+mn-ea"/>
              </a:defRPr>
            </a:lvl1pPr>
            <a:lvl2pPr>
              <a:lnSpc>
                <a:spcPct val="110000"/>
              </a:lnSpc>
              <a:spcBef>
                <a:spcPts val="738"/>
              </a:spcBef>
              <a:defRPr sz="2800" b="0">
                <a:solidFill>
                  <a:srgbClr val="000099"/>
                </a:solidFill>
                <a:latin typeface="+mn-ea"/>
                <a:ea typeface="+mn-ea"/>
              </a:defRPr>
            </a:lvl2pPr>
            <a:lvl3pPr>
              <a:lnSpc>
                <a:spcPct val="110000"/>
              </a:lnSpc>
              <a:spcBef>
                <a:spcPts val="738"/>
              </a:spcBef>
              <a:defRPr sz="2400" b="0">
                <a:solidFill>
                  <a:srgbClr val="000099"/>
                </a:solidFill>
                <a:latin typeface="+mn-ea"/>
                <a:ea typeface="+mn-ea"/>
              </a:defRPr>
            </a:lvl3pPr>
            <a:lvl4pPr>
              <a:lnSpc>
                <a:spcPct val="110000"/>
              </a:lnSpc>
              <a:spcBef>
                <a:spcPts val="738"/>
              </a:spcBef>
              <a:defRPr sz="2400" b="0">
                <a:solidFill>
                  <a:srgbClr val="000099"/>
                </a:solidFill>
                <a:latin typeface="+mn-ea"/>
                <a:ea typeface="+mn-ea"/>
              </a:defRPr>
            </a:lvl4pPr>
            <a:lvl5pPr>
              <a:lnSpc>
                <a:spcPct val="110000"/>
              </a:lnSpc>
              <a:spcBef>
                <a:spcPts val="738"/>
              </a:spcBef>
              <a:defRPr sz="2462" b="0">
                <a:solidFill>
                  <a:srgbClr val="000099"/>
                </a:solidFill>
                <a:latin typeface="+mn-ea"/>
                <a:ea typeface="+mn-ea"/>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8" name="Line 8">
            <a:extLst>
              <a:ext uri="{FF2B5EF4-FFF2-40B4-BE49-F238E27FC236}">
                <a16:creationId xmlns:a16="http://schemas.microsoft.com/office/drawing/2014/main" id="{A8D5CD42-9079-4B1E-895A-85B4688151FB}"/>
              </a:ext>
            </a:extLst>
          </p:cNvPr>
          <p:cNvSpPr>
            <a:spLocks noChangeShapeType="1"/>
          </p:cNvSpPr>
          <p:nvPr userDrawn="1"/>
        </p:nvSpPr>
        <p:spPr bwMode="auto">
          <a:xfrm>
            <a:off x="609601" y="1052736"/>
            <a:ext cx="1115841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Rectangle 7" descr="Gold bar">
            <a:extLst>
              <a:ext uri="{FF2B5EF4-FFF2-40B4-BE49-F238E27FC236}">
                <a16:creationId xmlns:a16="http://schemas.microsoft.com/office/drawing/2014/main" id="{2CC5EC15-8C7D-448E-89B3-541D1EE7B701}"/>
              </a:ext>
            </a:extLst>
          </p:cNvPr>
          <p:cNvSpPr>
            <a:spLocks noChangeArrowheads="1"/>
          </p:cNvSpPr>
          <p:nvPr userDrawn="1"/>
        </p:nvSpPr>
        <p:spPr bwMode="auto">
          <a:xfrm>
            <a:off x="0" y="0"/>
            <a:ext cx="304800" cy="2286000"/>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954" b="0" i="0" u="none" strike="noStrike" kern="0" cap="none" spc="0" normalizeH="0" baseline="0" noProof="0">
              <a:ln>
                <a:noFill/>
              </a:ln>
              <a:solidFill>
                <a:srgbClr val="000000"/>
              </a:solidFill>
              <a:effectLst/>
              <a:uLnTx/>
              <a:uFillTx/>
              <a:latin typeface="Times New Roman" pitchFamily="18" charset="0"/>
              <a:ea typeface="宋体" pitchFamily="2" charset="-122"/>
            </a:endParaRPr>
          </a:p>
        </p:txBody>
      </p:sp>
      <p:sp>
        <p:nvSpPr>
          <p:cNvPr id="13" name="Rectangle 9" descr="Orange bar">
            <a:extLst>
              <a:ext uri="{FF2B5EF4-FFF2-40B4-BE49-F238E27FC236}">
                <a16:creationId xmlns:a16="http://schemas.microsoft.com/office/drawing/2014/main" id="{07F839C5-4FA0-48A5-A0F8-C608635C94C5}"/>
              </a:ext>
            </a:extLst>
          </p:cNvPr>
          <p:cNvSpPr>
            <a:spLocks noChangeArrowheads="1"/>
          </p:cNvSpPr>
          <p:nvPr userDrawn="1"/>
        </p:nvSpPr>
        <p:spPr bwMode="auto">
          <a:xfrm>
            <a:off x="0" y="2286000"/>
            <a:ext cx="304800" cy="2286000"/>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954" b="0" i="0" u="none" strike="noStrike" kern="0" cap="none" spc="0" normalizeH="0" baseline="0" noProof="0">
              <a:ln>
                <a:noFill/>
              </a:ln>
              <a:solidFill>
                <a:srgbClr val="000000"/>
              </a:solidFill>
              <a:effectLst/>
              <a:uLnTx/>
              <a:uFillTx/>
              <a:latin typeface="Times New Roman" pitchFamily="18" charset="0"/>
              <a:ea typeface="宋体" pitchFamily="2" charset="-122"/>
            </a:endParaRPr>
          </a:p>
        </p:txBody>
      </p:sp>
      <p:sp>
        <p:nvSpPr>
          <p:cNvPr id="14" name="Rectangle 10" descr="Slate bar">
            <a:extLst>
              <a:ext uri="{FF2B5EF4-FFF2-40B4-BE49-F238E27FC236}">
                <a16:creationId xmlns:a16="http://schemas.microsoft.com/office/drawing/2014/main" id="{1294C67E-DF23-47C0-BFF1-B4CCF81EBB13}"/>
              </a:ext>
            </a:extLst>
          </p:cNvPr>
          <p:cNvSpPr>
            <a:spLocks noChangeArrowheads="1"/>
          </p:cNvSpPr>
          <p:nvPr userDrawn="1"/>
        </p:nvSpPr>
        <p:spPr bwMode="auto">
          <a:xfrm>
            <a:off x="0" y="4572000"/>
            <a:ext cx="304800" cy="2286000"/>
          </a:xfrm>
          <a:prstGeom prst="rect">
            <a:avLst/>
          </a:prstGeom>
          <a:solidFill>
            <a:srgbClr val="333399"/>
          </a:solidFill>
          <a:ln>
            <a:noFill/>
          </a:ln>
          <a:effectLst/>
        </p:spPr>
        <p:txBody>
          <a:bodyPr wrap="none" anchor="ctr"/>
          <a:lstStyle/>
          <a:p>
            <a:pPr algn="ctr" eaLnBrk="1" hangingPunct="1"/>
            <a:endParaRPr lang="zh-CN" altLang="en-US" sz="2954">
              <a:solidFill>
                <a:srgbClr val="000000"/>
              </a:solidFill>
              <a:latin typeface="Times New Roman" pitchFamily="18" charset="0"/>
              <a:ea typeface="宋体" pitchFamily="2" charset="-122"/>
            </a:endParaRPr>
          </a:p>
        </p:txBody>
      </p:sp>
    </p:spTree>
    <p:extLst>
      <p:ext uri="{BB962C8B-B14F-4D97-AF65-F5344CB8AC3E}">
        <p14:creationId xmlns:p14="http://schemas.microsoft.com/office/powerpoint/2010/main" val="1656696615"/>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with bottom bar">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D03AE97-95A3-4070-A859-B359C6905406}"/>
              </a:ext>
            </a:extLst>
          </p:cNvPr>
          <p:cNvSpPr txBox="1"/>
          <p:nvPr userDrawn="1"/>
        </p:nvSpPr>
        <p:spPr>
          <a:xfrm>
            <a:off x="4223792" y="6623920"/>
            <a:ext cx="3456384" cy="276999"/>
          </a:xfrm>
          <a:prstGeom prst="rect">
            <a:avLst/>
          </a:prstGeom>
          <a:noFill/>
        </p:spPr>
        <p:txBody>
          <a:bodyPr wrap="square" rtlCol="0">
            <a:spAutoFit/>
          </a:bodyPr>
          <a:lstStyle/>
          <a:p>
            <a:pPr algn="ctr"/>
            <a:r>
              <a:rPr lang="zh-CN" altLang="en-US" sz="1200" dirty="0">
                <a:solidFill>
                  <a:srgbClr val="FFFF00"/>
                </a:solidFill>
              </a:rPr>
              <a:t>补充内容</a:t>
            </a:r>
          </a:p>
        </p:txBody>
      </p:sp>
    </p:spTree>
    <p:extLst>
      <p:ext uri="{BB962C8B-B14F-4D97-AF65-F5344CB8AC3E}">
        <p14:creationId xmlns:p14="http://schemas.microsoft.com/office/powerpoint/2010/main" val="34361345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12" name="TextBox 11"/>
          <p:cNvSpPr txBox="1"/>
          <p:nvPr/>
        </p:nvSpPr>
        <p:spPr>
          <a:xfrm>
            <a:off x="1343472" y="3463888"/>
            <a:ext cx="5476820" cy="646331"/>
          </a:xfrm>
          <a:prstGeom prst="rect">
            <a:avLst/>
          </a:prstGeom>
          <a:noFill/>
        </p:spPr>
        <p:txBody>
          <a:bodyPr wrap="none" rtlCol="0">
            <a:spAutoFit/>
          </a:bodyPr>
          <a:lstStyle/>
          <a:p>
            <a:pPr algn="ctr"/>
            <a:r>
              <a:rPr lang="en-US" altLang="zh-CN" sz="360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COMPUTER NETWORKS</a:t>
            </a:r>
          </a:p>
        </p:txBody>
      </p:sp>
      <p:sp>
        <p:nvSpPr>
          <p:cNvPr id="5" name="标题 4">
            <a:extLst>
              <a:ext uri="{FF2B5EF4-FFF2-40B4-BE49-F238E27FC236}">
                <a16:creationId xmlns:a16="http://schemas.microsoft.com/office/drawing/2014/main" id="{58C8AA5D-82B6-4594-943C-747A43909815}"/>
              </a:ext>
            </a:extLst>
          </p:cNvPr>
          <p:cNvSpPr>
            <a:spLocks noGrp="1"/>
          </p:cNvSpPr>
          <p:nvPr>
            <p:ph type="title"/>
          </p:nvPr>
        </p:nvSpPr>
        <p:spPr>
          <a:xfrm>
            <a:off x="457348" y="1219258"/>
            <a:ext cx="10515600" cy="1325563"/>
          </a:xfrm>
          <a:prstGeom prst="rect">
            <a:avLst/>
          </a:prstGeom>
        </p:spPr>
        <p:txBody>
          <a:bodyPr/>
          <a:lstStyle>
            <a:lvl1pPr>
              <a:defRPr sz="4800" b="1">
                <a:solidFill>
                  <a:schemeClr val="accent1">
                    <a:lumMod val="75000"/>
                  </a:schemeClr>
                </a:solidFill>
              </a:defRPr>
            </a:lvl1pPr>
          </a:lstStyle>
          <a:p>
            <a:r>
              <a:rPr lang="zh-CN" altLang="en-US"/>
              <a:t>单击此处编辑母版标题样式</a:t>
            </a:r>
            <a:endParaRPr lang="zh-CN" altLang="en-US" dirty="0"/>
          </a:p>
        </p:txBody>
      </p:sp>
      <p:sp>
        <p:nvSpPr>
          <p:cNvPr id="8" name="副标题 2">
            <a:extLst>
              <a:ext uri="{FF2B5EF4-FFF2-40B4-BE49-F238E27FC236}">
                <a16:creationId xmlns:a16="http://schemas.microsoft.com/office/drawing/2014/main" id="{436024A2-ACB5-478F-B908-AFD43BBB8C4D}"/>
              </a:ext>
            </a:extLst>
          </p:cNvPr>
          <p:cNvSpPr txBox="1">
            <a:spLocks/>
          </p:cNvSpPr>
          <p:nvPr userDrawn="1"/>
        </p:nvSpPr>
        <p:spPr>
          <a:xfrm>
            <a:off x="114624" y="4725144"/>
            <a:ext cx="6075783" cy="1805464"/>
          </a:xfrm>
        </p:spPr>
        <p:txBody>
          <a:bodyPr>
            <a:noAutofit/>
          </a:bodyPr>
          <a:lst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gn="r">
              <a:buFont typeface="Arial" panose="020B0604020202020204" pitchFamily="34" charset="0"/>
              <a:buNone/>
            </a:pPr>
            <a:r>
              <a:rPr lang="en-US" altLang="zh-CN" sz="2000" b="0" dirty="0">
                <a:solidFill>
                  <a:schemeClr val="accent1">
                    <a:lumMod val="75000"/>
                  </a:schemeClr>
                </a:solidFill>
                <a:latin typeface="Arial" panose="020B0604020202020204" pitchFamily="34" charset="0"/>
                <a:cs typeface="Arial" panose="020B0604020202020204" pitchFamily="34" charset="0"/>
              </a:rPr>
              <a:t>School of CS</a:t>
            </a:r>
          </a:p>
          <a:p>
            <a:pPr marL="0" indent="0" algn="r">
              <a:buFont typeface="Arial" panose="020B0604020202020204" pitchFamily="34" charset="0"/>
              <a:buNone/>
            </a:pPr>
            <a:r>
              <a:rPr lang="en-US" altLang="zh-CN" sz="2000" b="0" dirty="0">
                <a:solidFill>
                  <a:schemeClr val="accent1">
                    <a:lumMod val="75000"/>
                  </a:schemeClr>
                </a:solidFill>
                <a:latin typeface="Arial" panose="020B0604020202020204" pitchFamily="34" charset="0"/>
                <a:cs typeface="Arial" panose="020B0604020202020204" pitchFamily="34" charset="0"/>
              </a:rPr>
              <a:t>Jicheng Hu</a:t>
            </a:r>
          </a:p>
          <a:p>
            <a:pPr marL="0" indent="0" algn="r">
              <a:buFont typeface="Arial" panose="020B0604020202020204" pitchFamily="34" charset="0"/>
              <a:buNone/>
            </a:pPr>
            <a:r>
              <a:rPr lang="en-US" altLang="zh-CN" sz="2000" b="0" dirty="0" err="1">
                <a:solidFill>
                  <a:schemeClr val="accent1">
                    <a:lumMod val="75000"/>
                  </a:schemeClr>
                </a:solidFill>
                <a:latin typeface="Arial" panose="020B0604020202020204" pitchFamily="34" charset="0"/>
                <a:cs typeface="Arial" panose="020B0604020202020204" pitchFamily="34" charset="0"/>
              </a:rPr>
              <a:t>jicheng</a:t>
            </a:r>
            <a:r>
              <a:rPr lang="en-US" altLang="zh-CN" sz="2000" b="0" dirty="0">
                <a:solidFill>
                  <a:schemeClr val="accent1">
                    <a:lumMod val="75000"/>
                  </a:schemeClr>
                </a:solidFill>
                <a:latin typeface="Arial" panose="020B0604020202020204" pitchFamily="34" charset="0"/>
                <a:cs typeface="Arial" panose="020B0604020202020204" pitchFamily="34" charset="0"/>
              </a:rPr>
              <a:t> @ yahoo . com</a:t>
            </a:r>
          </a:p>
          <a:p>
            <a:pPr marL="0" indent="0" algn="r">
              <a:buFont typeface="Arial" panose="020B0604020202020204" pitchFamily="34" charset="0"/>
              <a:buNone/>
            </a:pPr>
            <a:r>
              <a:rPr lang="en-US" altLang="zh-CN" sz="2000" b="0" dirty="0">
                <a:solidFill>
                  <a:schemeClr val="accent1">
                    <a:lumMod val="75000"/>
                  </a:schemeClr>
                </a:solidFill>
                <a:latin typeface="Arial" panose="020B0604020202020204" pitchFamily="34" charset="0"/>
                <a:cs typeface="Arial" panose="020B0604020202020204" pitchFamily="34" charset="0"/>
              </a:rPr>
              <a:t>https://gitee.com/wuhanuniversity/computer-network</a:t>
            </a:r>
          </a:p>
        </p:txBody>
      </p:sp>
    </p:spTree>
    <p:extLst>
      <p:ext uri="{BB962C8B-B14F-4D97-AF65-F5344CB8AC3E}">
        <p14:creationId xmlns:p14="http://schemas.microsoft.com/office/powerpoint/2010/main" val="16431701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75849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12" name="TextBox 11"/>
          <p:cNvSpPr txBox="1"/>
          <p:nvPr/>
        </p:nvSpPr>
        <p:spPr>
          <a:xfrm>
            <a:off x="1343472" y="3463888"/>
            <a:ext cx="5476820" cy="646331"/>
          </a:xfrm>
          <a:prstGeom prst="rect">
            <a:avLst/>
          </a:prstGeom>
          <a:noFill/>
        </p:spPr>
        <p:txBody>
          <a:bodyPr wrap="none" rtlCol="0">
            <a:spAutoFit/>
          </a:bodyPr>
          <a:lstStyle/>
          <a:p>
            <a:pPr algn="ctr"/>
            <a:r>
              <a:rPr lang="en-US" altLang="zh-CN" sz="360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COMPUTER NETWORKS</a:t>
            </a:r>
          </a:p>
        </p:txBody>
      </p:sp>
      <p:sp>
        <p:nvSpPr>
          <p:cNvPr id="5" name="标题 4">
            <a:extLst>
              <a:ext uri="{FF2B5EF4-FFF2-40B4-BE49-F238E27FC236}">
                <a16:creationId xmlns:a16="http://schemas.microsoft.com/office/drawing/2014/main" id="{58C8AA5D-82B6-4594-943C-747A43909815}"/>
              </a:ext>
            </a:extLst>
          </p:cNvPr>
          <p:cNvSpPr>
            <a:spLocks noGrp="1"/>
          </p:cNvSpPr>
          <p:nvPr>
            <p:ph type="title"/>
          </p:nvPr>
        </p:nvSpPr>
        <p:spPr>
          <a:xfrm>
            <a:off x="457348" y="1219258"/>
            <a:ext cx="10515600" cy="1325563"/>
          </a:xfrm>
          <a:prstGeom prst="rect">
            <a:avLst/>
          </a:prstGeom>
        </p:spPr>
        <p:txBody>
          <a:bodyPr/>
          <a:lstStyle>
            <a:lvl1pPr>
              <a:defRPr sz="4800" b="1">
                <a:solidFill>
                  <a:schemeClr val="accent1">
                    <a:lumMod val="75000"/>
                  </a:schemeClr>
                </a:solidFill>
              </a:defRPr>
            </a:lvl1pPr>
          </a:lstStyle>
          <a:p>
            <a:r>
              <a:rPr lang="zh-CN" altLang="en-US"/>
              <a:t>单击此处编辑母版标题样式</a:t>
            </a:r>
            <a:endParaRPr lang="zh-CN" altLang="en-US" dirty="0"/>
          </a:p>
        </p:txBody>
      </p:sp>
      <p:sp>
        <p:nvSpPr>
          <p:cNvPr id="8" name="副标题 2">
            <a:extLst>
              <a:ext uri="{FF2B5EF4-FFF2-40B4-BE49-F238E27FC236}">
                <a16:creationId xmlns:a16="http://schemas.microsoft.com/office/drawing/2014/main" id="{436024A2-ACB5-478F-B908-AFD43BBB8C4D}"/>
              </a:ext>
            </a:extLst>
          </p:cNvPr>
          <p:cNvSpPr txBox="1">
            <a:spLocks/>
          </p:cNvSpPr>
          <p:nvPr userDrawn="1"/>
        </p:nvSpPr>
        <p:spPr>
          <a:xfrm>
            <a:off x="114624" y="4725144"/>
            <a:ext cx="6075783" cy="1805464"/>
          </a:xfrm>
        </p:spPr>
        <p:txBody>
          <a:bodyPr>
            <a:noAutofit/>
          </a:bodyPr>
          <a:lst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gn="r">
              <a:buFont typeface="Arial" panose="020B0604020202020204" pitchFamily="34" charset="0"/>
              <a:buNone/>
            </a:pPr>
            <a:r>
              <a:rPr lang="en-US" altLang="zh-CN" sz="2000" b="0" dirty="0">
                <a:solidFill>
                  <a:schemeClr val="accent1">
                    <a:lumMod val="75000"/>
                  </a:schemeClr>
                </a:solidFill>
                <a:latin typeface="Arial" panose="020B0604020202020204" pitchFamily="34" charset="0"/>
                <a:cs typeface="Arial" panose="020B0604020202020204" pitchFamily="34" charset="0"/>
              </a:rPr>
              <a:t>School of CS</a:t>
            </a:r>
          </a:p>
          <a:p>
            <a:pPr marL="0" indent="0" algn="r">
              <a:buFont typeface="Arial" panose="020B0604020202020204" pitchFamily="34" charset="0"/>
              <a:buNone/>
            </a:pPr>
            <a:r>
              <a:rPr lang="en-US" altLang="zh-CN" sz="2000" b="0" dirty="0">
                <a:solidFill>
                  <a:schemeClr val="accent1">
                    <a:lumMod val="75000"/>
                  </a:schemeClr>
                </a:solidFill>
                <a:latin typeface="Arial" panose="020B0604020202020204" pitchFamily="34" charset="0"/>
                <a:cs typeface="Arial" panose="020B0604020202020204" pitchFamily="34" charset="0"/>
              </a:rPr>
              <a:t>Jicheng Hu</a:t>
            </a:r>
          </a:p>
          <a:p>
            <a:pPr marL="0" indent="0" algn="r">
              <a:buFont typeface="Arial" panose="020B0604020202020204" pitchFamily="34" charset="0"/>
              <a:buNone/>
            </a:pPr>
            <a:r>
              <a:rPr lang="en-US" altLang="zh-CN" sz="2000" b="0" dirty="0" err="1">
                <a:solidFill>
                  <a:schemeClr val="accent1">
                    <a:lumMod val="75000"/>
                  </a:schemeClr>
                </a:solidFill>
                <a:latin typeface="Arial" panose="020B0604020202020204" pitchFamily="34" charset="0"/>
                <a:cs typeface="Arial" panose="020B0604020202020204" pitchFamily="34" charset="0"/>
              </a:rPr>
              <a:t>jicheng</a:t>
            </a:r>
            <a:r>
              <a:rPr lang="en-US" altLang="zh-CN" sz="2000" b="0" dirty="0">
                <a:solidFill>
                  <a:schemeClr val="accent1">
                    <a:lumMod val="75000"/>
                  </a:schemeClr>
                </a:solidFill>
                <a:latin typeface="Arial" panose="020B0604020202020204" pitchFamily="34" charset="0"/>
                <a:cs typeface="Arial" panose="020B0604020202020204" pitchFamily="34" charset="0"/>
              </a:rPr>
              <a:t> @ yahoo . com</a:t>
            </a:r>
          </a:p>
          <a:p>
            <a:pPr marL="0" indent="0" algn="r">
              <a:buFont typeface="Arial" panose="020B0604020202020204" pitchFamily="34" charset="0"/>
              <a:buNone/>
            </a:pPr>
            <a:r>
              <a:rPr lang="en-US" altLang="zh-CN" sz="2000" b="0" dirty="0">
                <a:solidFill>
                  <a:schemeClr val="accent1">
                    <a:lumMod val="75000"/>
                  </a:schemeClr>
                </a:solidFill>
                <a:latin typeface="Arial" panose="020B0604020202020204" pitchFamily="34" charset="0"/>
                <a:cs typeface="Arial" panose="020B0604020202020204" pitchFamily="34" charset="0"/>
              </a:rPr>
              <a:t>https://gitee.com/wuhanuniversity/computer-network</a:t>
            </a:r>
          </a:p>
        </p:txBody>
      </p:sp>
    </p:spTree>
    <p:extLst>
      <p:ext uri="{BB962C8B-B14F-4D97-AF65-F5344CB8AC3E}">
        <p14:creationId xmlns:p14="http://schemas.microsoft.com/office/powerpoint/2010/main" val="3045125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normAutofit/>
          </a:bodyPr>
          <a:lstStyle>
            <a:lvl1pPr>
              <a:defRPr sz="4000">
                <a:solidFill>
                  <a:srgbClr val="000099"/>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p:txBody>
          <a:bodyPr>
            <a:normAutofit/>
          </a:bodyPr>
          <a:lstStyle>
            <a:lvl1pPr>
              <a:lnSpc>
                <a:spcPct val="100000"/>
              </a:lnSpc>
              <a:spcAft>
                <a:spcPts val="0"/>
              </a:spcAft>
              <a:defRPr sz="2800" b="0">
                <a:solidFill>
                  <a:srgbClr val="000099"/>
                </a:solidFill>
              </a:defRPr>
            </a:lvl1pPr>
            <a:lvl2pPr>
              <a:lnSpc>
                <a:spcPct val="100000"/>
              </a:lnSpc>
              <a:spcAft>
                <a:spcPts val="0"/>
              </a:spcAft>
              <a:defRPr sz="2400">
                <a:solidFill>
                  <a:srgbClr val="000099"/>
                </a:solidFill>
              </a:defRPr>
            </a:lvl2pPr>
            <a:lvl3pPr>
              <a:lnSpc>
                <a:spcPct val="100000"/>
              </a:lnSpc>
              <a:spcAft>
                <a:spcPts val="0"/>
              </a:spcAft>
              <a:defRPr sz="2000">
                <a:solidFill>
                  <a:srgbClr val="000099"/>
                </a:solidFill>
              </a:defRPr>
            </a:lvl3pPr>
            <a:lvl4pPr>
              <a:lnSpc>
                <a:spcPct val="100000"/>
              </a:lnSpc>
              <a:spcAft>
                <a:spcPts val="0"/>
              </a:spcAft>
              <a:defRPr sz="1800">
                <a:solidFill>
                  <a:srgbClr val="000099"/>
                </a:solidFill>
              </a:defRPr>
            </a:lvl4pPr>
            <a:lvl5pPr>
              <a:lnSpc>
                <a:spcPct val="100000"/>
              </a:lnSpc>
              <a:spcAft>
                <a:spcPts val="0"/>
              </a:spcAft>
              <a:defRPr sz="1800">
                <a:solidFill>
                  <a:srgbClr val="000099"/>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Tree>
    <p:extLst>
      <p:ext uri="{BB962C8B-B14F-4D97-AF65-F5344CB8AC3E}">
        <p14:creationId xmlns:p14="http://schemas.microsoft.com/office/powerpoint/2010/main" val="18385487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5" y="260336"/>
            <a:ext cx="11137511" cy="720679"/>
          </a:xfrm>
        </p:spPr>
        <p:txBody>
          <a:bodyPr>
            <a:normAutofit/>
          </a:bodyPr>
          <a:lstStyle>
            <a:lvl1pPr>
              <a:defRPr sz="2399">
                <a:solidFill>
                  <a:schemeClr val="accent1"/>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a:xfrm>
            <a:off x="527035" y="1196679"/>
            <a:ext cx="11137511" cy="5111656"/>
          </a:xfrm>
        </p:spPr>
        <p:txBody>
          <a:bodyPr>
            <a:normAutofit/>
          </a:bodyPr>
          <a:lstStyle>
            <a:lvl1pPr>
              <a:lnSpc>
                <a:spcPct val="100000"/>
              </a:lnSpc>
              <a:spcAft>
                <a:spcPts val="0"/>
              </a:spcAft>
              <a:defRPr sz="2099" b="0">
                <a:solidFill>
                  <a:schemeClr val="tx1"/>
                </a:solidFill>
              </a:defRPr>
            </a:lvl1pPr>
            <a:lvl2pPr>
              <a:lnSpc>
                <a:spcPct val="100000"/>
              </a:lnSpc>
              <a:spcAft>
                <a:spcPts val="0"/>
              </a:spcAft>
              <a:defRPr sz="1799">
                <a:solidFill>
                  <a:schemeClr val="tx1"/>
                </a:solidFill>
              </a:defRPr>
            </a:lvl2pPr>
            <a:lvl3pPr>
              <a:lnSpc>
                <a:spcPct val="100000"/>
              </a:lnSpc>
              <a:spcAft>
                <a:spcPts val="0"/>
              </a:spcAft>
              <a:defRPr sz="1499">
                <a:solidFill>
                  <a:schemeClr val="tx1"/>
                </a:solidFill>
              </a:defRPr>
            </a:lvl3pPr>
            <a:lvl4pPr>
              <a:lnSpc>
                <a:spcPct val="100000"/>
              </a:lnSpc>
              <a:spcAft>
                <a:spcPts val="0"/>
              </a:spcAft>
              <a:defRPr sz="1349">
                <a:solidFill>
                  <a:schemeClr val="tx1"/>
                </a:solidFill>
              </a:defRPr>
            </a:lvl4pPr>
            <a:lvl5pPr>
              <a:lnSpc>
                <a:spcPct val="100000"/>
              </a:lnSpc>
              <a:spcAft>
                <a:spcPts val="0"/>
              </a:spcAft>
              <a:defRPr sz="1349">
                <a:solidFill>
                  <a:schemeClr val="tx1"/>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日期占位符 1"/>
          <p:cNvSpPr/>
          <p:nvPr/>
        </p:nvSpPr>
        <p:spPr>
          <a:xfrm>
            <a:off x="40639"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050" dirty="0">
              <a:solidFill>
                <a:schemeClr val="accent2"/>
              </a:solidFill>
            </a:endParaRPr>
          </a:p>
          <a:p>
            <a:pPr lvl="0"/>
            <a:r>
              <a:rPr lang="en-US" altLang="zh-CN" sz="1050" dirty="0">
                <a:solidFill>
                  <a:schemeClr val="accent2"/>
                </a:solidFill>
              </a:rPr>
              <a:t>Fall 2019</a:t>
            </a:r>
          </a:p>
        </p:txBody>
      </p:sp>
    </p:spTree>
    <p:extLst>
      <p:ext uri="{BB962C8B-B14F-4D97-AF65-F5344CB8AC3E}">
        <p14:creationId xmlns:p14="http://schemas.microsoft.com/office/powerpoint/2010/main" val="22843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reserve="1">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8" y="2404534"/>
            <a:ext cx="8448857" cy="1646302"/>
          </a:xfrm>
        </p:spPr>
        <p:txBody>
          <a:bodyPr anchor="b">
            <a:noAutofit/>
          </a:bodyPr>
          <a:lstStyle>
            <a:lvl1pPr algn="r">
              <a:defRPr sz="405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5"/>
            <a:ext cx="7766936" cy="1096899"/>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1262785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2_cols_chine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ea"/>
                <a:ea typeface="+mj-ea"/>
              </a:defRPr>
            </a:lvl1pPr>
          </a:lstStyle>
          <a:p>
            <a:r>
              <a:rPr lang="zh-CN" altLang="en-US"/>
              <a:t>单击此处编辑母版标题样式</a:t>
            </a:r>
            <a:endParaRPr lang="en-US"/>
          </a:p>
        </p:txBody>
      </p:sp>
      <p:sp>
        <p:nvSpPr>
          <p:cNvPr id="3" name="Content Placeholder 2"/>
          <p:cNvSpPr>
            <a:spLocks noGrp="1"/>
          </p:cNvSpPr>
          <p:nvPr>
            <p:ph sz="half" idx="1"/>
          </p:nvPr>
        </p:nvSpPr>
        <p:spPr>
          <a:xfrm>
            <a:off x="711200" y="1600200"/>
            <a:ext cx="5080000" cy="4648200"/>
          </a:xfrm>
        </p:spPr>
        <p:txBody>
          <a:bodyPr/>
          <a:lstStyle>
            <a:lvl1pPr>
              <a:defRPr sz="2800">
                <a:latin typeface="+mn-ea"/>
                <a:ea typeface="+mn-ea"/>
              </a:defRPr>
            </a:lvl1pPr>
            <a:lvl2pPr>
              <a:defRPr sz="24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994400" y="1600200"/>
            <a:ext cx="5080000" cy="4648200"/>
          </a:xfrm>
        </p:spPr>
        <p:txBody>
          <a:bodyPr/>
          <a:lstStyle>
            <a:lvl1pPr>
              <a:defRPr sz="2800">
                <a:latin typeface="+mn-ea"/>
                <a:ea typeface="+mn-ea"/>
              </a:defRPr>
            </a:lvl1pPr>
            <a:lvl2pPr>
              <a:defRPr sz="24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497162553"/>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BAR">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en-US" altLang="zh-CN" dirty="0"/>
              <a:t>Add title here</a:t>
            </a:r>
            <a:endParaRPr lang="zh-CN" altLang="en-US" dirty="0"/>
          </a:p>
        </p:txBody>
      </p:sp>
      <p:sp>
        <p:nvSpPr>
          <p:cNvPr id="3" name="内容占位符 2"/>
          <p:cNvSpPr>
            <a:spLocks noGrp="1"/>
          </p:cNvSpPr>
          <p:nvPr>
            <p:ph sz="half" idx="1" hasCustomPrompt="1"/>
          </p:nvPr>
        </p:nvSpPr>
        <p:spPr>
          <a:xfrm>
            <a:off x="527050" y="1125538"/>
            <a:ext cx="5473700" cy="5183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内容占位符 3"/>
          <p:cNvSpPr>
            <a:spLocks noGrp="1"/>
          </p:cNvSpPr>
          <p:nvPr>
            <p:ph sz="half" idx="2" hasCustomPrompt="1"/>
          </p:nvPr>
        </p:nvSpPr>
        <p:spPr>
          <a:xfrm>
            <a:off x="6191250" y="1125538"/>
            <a:ext cx="5473700" cy="5183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Tree>
    <p:extLst>
      <p:ext uri="{BB962C8B-B14F-4D97-AF65-F5344CB8AC3E}">
        <p14:creationId xmlns:p14="http://schemas.microsoft.com/office/powerpoint/2010/main" val="3455628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E">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vl1pPr>
          </a:lstStyle>
          <a:p>
            <a:r>
              <a:rPr lang="en-US" altLang="zh-CN" dirty="0"/>
              <a:t>Add title here</a:t>
            </a:r>
            <a:endParaRPr lang="zh-CN" altLang="en-US" dirty="0"/>
          </a:p>
        </p:txBody>
      </p:sp>
      <p:sp>
        <p:nvSpPr>
          <p:cNvPr id="3" name="文本占位符 2"/>
          <p:cNvSpPr>
            <a:spLocks noGrp="1"/>
          </p:cNvSpPr>
          <p:nvPr>
            <p:ph type="body" idx="1" hasCustomPrompt="1"/>
          </p:nvPr>
        </p:nvSpPr>
        <p:spPr>
          <a:xfrm>
            <a:off x="527051" y="1125538"/>
            <a:ext cx="5473700" cy="639762"/>
          </a:xfrm>
        </p:spPr>
        <p:txBody>
          <a:bodyPr anchor="ctr" anchorCtr="0">
            <a:noAutofit/>
          </a:bodyPr>
          <a:lstStyle>
            <a:lvl1pPr marL="0" indent="0">
              <a:buNone/>
              <a:defRPr sz="2400" b="0">
                <a:solidFill>
                  <a:srgbClr val="0000F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a:t>Add title here</a:t>
            </a:r>
            <a:endParaRPr lang="zh-CN" altLang="en-US" dirty="0"/>
          </a:p>
        </p:txBody>
      </p:sp>
      <p:sp>
        <p:nvSpPr>
          <p:cNvPr id="4" name="内容占位符 3"/>
          <p:cNvSpPr>
            <a:spLocks noGrp="1"/>
          </p:cNvSpPr>
          <p:nvPr>
            <p:ph sz="half" idx="2" hasCustomPrompt="1"/>
          </p:nvPr>
        </p:nvSpPr>
        <p:spPr>
          <a:xfrm>
            <a:off x="527051" y="1844825"/>
            <a:ext cx="5469467" cy="4463901"/>
          </a:xfrm>
        </p:spPr>
        <p:txBody>
          <a:bodyPr>
            <a:normAutofit/>
          </a:bodyPr>
          <a:lstStyle>
            <a:lvl1pPr>
              <a:defRPr sz="2000">
                <a:solidFill>
                  <a:srgbClr val="0000FF"/>
                </a:solidFill>
              </a:defRPr>
            </a:lvl1pPr>
            <a:lvl2pPr>
              <a:defRPr sz="1800">
                <a:solidFill>
                  <a:srgbClr val="0000FF"/>
                </a:solidFill>
              </a:defRPr>
            </a:lvl2pPr>
            <a:lvl3pPr>
              <a:defRPr sz="1600">
                <a:solidFill>
                  <a:srgbClr val="0000FF"/>
                </a:solidFill>
              </a:defRPr>
            </a:lvl3pPr>
            <a:lvl4pPr>
              <a:defRPr sz="1400">
                <a:solidFill>
                  <a:srgbClr val="0000FF"/>
                </a:solidFill>
              </a:defRPr>
            </a:lvl4pPr>
            <a:lvl5pPr>
              <a:defRPr sz="1400">
                <a:solidFill>
                  <a:srgbClr val="0000FF"/>
                </a:solidFill>
              </a:defRPr>
            </a:lvl5pPr>
            <a:lvl6pPr>
              <a:defRPr sz="1600"/>
            </a:lvl6pPr>
            <a:lvl7pPr>
              <a:defRPr sz="1600"/>
            </a:lvl7pPr>
            <a:lvl8pPr>
              <a:defRPr sz="1600"/>
            </a:lvl8pPr>
            <a:lvl9pPr>
              <a:defRPr sz="16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5" name="文本占位符 4"/>
          <p:cNvSpPr>
            <a:spLocks noGrp="1"/>
          </p:cNvSpPr>
          <p:nvPr>
            <p:ph type="body" sz="quarter" idx="3" hasCustomPrompt="1"/>
          </p:nvPr>
        </p:nvSpPr>
        <p:spPr>
          <a:xfrm>
            <a:off x="6191250" y="1125538"/>
            <a:ext cx="5473700" cy="639762"/>
          </a:xfrm>
        </p:spPr>
        <p:txBody>
          <a:bodyPr anchor="ctr" anchorCtr="0">
            <a:noAutofit/>
          </a:bodyPr>
          <a:lstStyle>
            <a:lvl1pPr marL="0" indent="0">
              <a:buNone/>
              <a:defRPr sz="2400" b="0">
                <a:solidFill>
                  <a:srgbClr val="0000F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a:t>Add title here</a:t>
            </a:r>
            <a:endParaRPr lang="zh-CN" altLang="en-US" dirty="0"/>
          </a:p>
        </p:txBody>
      </p:sp>
      <p:sp>
        <p:nvSpPr>
          <p:cNvPr id="6" name="内容占位符 5"/>
          <p:cNvSpPr>
            <a:spLocks noGrp="1"/>
          </p:cNvSpPr>
          <p:nvPr>
            <p:ph sz="quarter" idx="4" hasCustomPrompt="1"/>
          </p:nvPr>
        </p:nvSpPr>
        <p:spPr>
          <a:xfrm>
            <a:off x="6193367" y="1844825"/>
            <a:ext cx="5471584" cy="4463901"/>
          </a:xfrm>
        </p:spPr>
        <p:txBody>
          <a:bodyPr>
            <a:normAutofit/>
          </a:bodyPr>
          <a:lstStyle>
            <a:lvl1pPr>
              <a:defRPr sz="2000">
                <a:solidFill>
                  <a:srgbClr val="0000FF"/>
                </a:solidFill>
              </a:defRPr>
            </a:lvl1pPr>
            <a:lvl2pPr>
              <a:defRPr sz="1800">
                <a:solidFill>
                  <a:srgbClr val="0000FF"/>
                </a:solidFill>
              </a:defRPr>
            </a:lvl2pPr>
            <a:lvl3pPr>
              <a:defRPr sz="1600">
                <a:solidFill>
                  <a:srgbClr val="0000FF"/>
                </a:solidFill>
              </a:defRPr>
            </a:lvl3pPr>
            <a:lvl4pPr>
              <a:defRPr sz="1400">
                <a:solidFill>
                  <a:srgbClr val="0000FF"/>
                </a:solidFill>
              </a:defRPr>
            </a:lvl4pPr>
            <a:lvl5pPr>
              <a:defRPr sz="1400">
                <a:solidFill>
                  <a:srgbClr val="0000FF"/>
                </a:solidFill>
              </a:defRPr>
            </a:lvl5pPr>
            <a:lvl6pPr>
              <a:defRPr sz="1600"/>
            </a:lvl6pPr>
            <a:lvl7pPr>
              <a:defRPr sz="1600"/>
            </a:lvl7pPr>
            <a:lvl8pPr>
              <a:defRPr sz="1600"/>
            </a:lvl8pPr>
            <a:lvl9pPr>
              <a:defRPr sz="16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a:p>
            <a:pPr lvl="0"/>
            <a:endParaRPr lang="zh-CN" altLang="en-US" dirty="0"/>
          </a:p>
        </p:txBody>
      </p:sp>
    </p:spTree>
    <p:extLst>
      <p:ext uri="{BB962C8B-B14F-4D97-AF65-F5344CB8AC3E}">
        <p14:creationId xmlns:p14="http://schemas.microsoft.com/office/powerpoint/2010/main" val="3713775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TEXT-TITL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51" y="273051"/>
            <a:ext cx="11137900" cy="708025"/>
          </a:xfrm>
        </p:spPr>
        <p:txBody>
          <a:bodyPr vert="horz" lIns="91440" tIns="45720" rIns="91440" bIns="45720" rtlCol="0" anchor="ctr">
            <a:normAutofit/>
          </a:bodyPr>
          <a:lstStyle>
            <a:lvl1pPr>
              <a:defRPr lang="zh-CN" altLang="en-US"/>
            </a:lvl1pPr>
          </a:lstStyle>
          <a:p>
            <a:pPr marL="0" lvl="0"/>
            <a:r>
              <a:rPr lang="en-US" altLang="zh-CN" dirty="0"/>
              <a:t>Add title here</a:t>
            </a:r>
            <a:endParaRPr lang="zh-CN" altLang="en-US" dirty="0"/>
          </a:p>
        </p:txBody>
      </p:sp>
      <p:sp>
        <p:nvSpPr>
          <p:cNvPr id="3" name="内容占位符 2"/>
          <p:cNvSpPr>
            <a:spLocks noGrp="1"/>
          </p:cNvSpPr>
          <p:nvPr>
            <p:ph idx="1" hasCustomPrompt="1"/>
          </p:nvPr>
        </p:nvSpPr>
        <p:spPr>
          <a:xfrm>
            <a:off x="527382" y="1125538"/>
            <a:ext cx="6898217" cy="5183187"/>
          </a:xfrm>
          <a:ln>
            <a:solidFill>
              <a:schemeClr val="tx2"/>
            </a:solidFill>
          </a:ln>
        </p:spPr>
        <p:txBody>
          <a:bodyPr>
            <a:normAutofit/>
          </a:bodyPr>
          <a:lstStyle>
            <a:lvl1pPr>
              <a:defRPr sz="2800">
                <a:solidFill>
                  <a:srgbClr val="0000FF"/>
                </a:solidFill>
              </a:defRPr>
            </a:lvl1pPr>
            <a:lvl2pPr>
              <a:defRPr sz="2400">
                <a:solidFill>
                  <a:srgbClr val="0000FF"/>
                </a:solidFill>
              </a:defRPr>
            </a:lvl2pPr>
            <a:lvl3pPr>
              <a:defRPr sz="2000">
                <a:solidFill>
                  <a:srgbClr val="0000FF"/>
                </a:solidFill>
              </a:defRPr>
            </a:lvl3pPr>
            <a:lvl4pPr>
              <a:defRPr sz="1800">
                <a:solidFill>
                  <a:srgbClr val="0000FF"/>
                </a:solidFill>
              </a:defRPr>
            </a:lvl4pPr>
            <a:lvl5pPr>
              <a:defRPr sz="1800">
                <a:solidFill>
                  <a:srgbClr val="0000FF"/>
                </a:solidFill>
              </a:defRPr>
            </a:lvl5pPr>
            <a:lvl6pPr>
              <a:defRPr sz="2000"/>
            </a:lvl6pPr>
            <a:lvl7pPr>
              <a:defRPr sz="2000"/>
            </a:lvl7pPr>
            <a:lvl8pPr>
              <a:defRPr sz="2000"/>
            </a:lvl8pPr>
            <a:lvl9pPr>
              <a:defRPr sz="20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文本占位符 3"/>
          <p:cNvSpPr>
            <a:spLocks noGrp="1"/>
          </p:cNvSpPr>
          <p:nvPr>
            <p:ph type="body" sz="half" idx="2" hasCustomPrompt="1"/>
          </p:nvPr>
        </p:nvSpPr>
        <p:spPr>
          <a:xfrm>
            <a:off x="7536161" y="1125538"/>
            <a:ext cx="4093633" cy="5183187"/>
          </a:xfrm>
        </p:spPr>
        <p:txBody>
          <a:bodyPr>
            <a:normAutofit/>
          </a:bodyPr>
          <a:lstStyle>
            <a:lvl1pPr marL="0" indent="0">
              <a:buNone/>
              <a:defRPr sz="1800">
                <a:solidFill>
                  <a:srgbClr val="0000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dirty="0"/>
              <a:t>Add title here</a:t>
            </a:r>
            <a:endParaRPr lang="zh-CN" altLang="en-US" dirty="0"/>
          </a:p>
        </p:txBody>
      </p:sp>
    </p:spTree>
    <p:extLst>
      <p:ext uri="{BB962C8B-B14F-4D97-AF65-F5344CB8AC3E}">
        <p14:creationId xmlns:p14="http://schemas.microsoft.com/office/powerpoint/2010/main" val="2642797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PIC">
    <p:spTree>
      <p:nvGrpSpPr>
        <p:cNvPr id="1" name=""/>
        <p:cNvGrpSpPr/>
        <p:nvPr/>
      </p:nvGrpSpPr>
      <p:grpSpPr>
        <a:xfrm>
          <a:off x="0" y="0"/>
          <a:ext cx="0" cy="0"/>
          <a:chOff x="0" y="0"/>
          <a:chExt cx="0" cy="0"/>
        </a:xfrm>
      </p:grpSpPr>
      <p:sp>
        <p:nvSpPr>
          <p:cNvPr id="3" name="图片占位符 2"/>
          <p:cNvSpPr>
            <a:spLocks noGrp="1"/>
          </p:cNvSpPr>
          <p:nvPr>
            <p:ph type="pic" idx="1" hasCustomPrompt="1"/>
          </p:nvPr>
        </p:nvSpPr>
        <p:spPr>
          <a:xfrm>
            <a:off x="527050" y="1125538"/>
            <a:ext cx="11137900" cy="5111774"/>
          </a:xfrm>
          <a:ln>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dirty="0"/>
              <a:t>Add picture</a:t>
            </a:r>
            <a:endParaRPr lang="zh-CN" altLang="en-US" dirty="0"/>
          </a:p>
        </p:txBody>
      </p:sp>
      <p:sp>
        <p:nvSpPr>
          <p:cNvPr id="5" name="标题 1">
            <a:extLst>
              <a:ext uri="{FF2B5EF4-FFF2-40B4-BE49-F238E27FC236}">
                <a16:creationId xmlns:a16="http://schemas.microsoft.com/office/drawing/2014/main" id="{554597FA-412F-407F-B867-7B99C25207AE}"/>
              </a:ext>
            </a:extLst>
          </p:cNvPr>
          <p:cNvSpPr txBox="1"/>
          <p:nvPr userDrawn="1"/>
        </p:nvSpPr>
        <p:spPr>
          <a:xfrm>
            <a:off x="527052" y="260351"/>
            <a:ext cx="11137899" cy="72072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1" kern="1200">
                <a:solidFill>
                  <a:schemeClr val="accent1"/>
                </a:solidFill>
                <a:latin typeface="+mj-lt"/>
                <a:ea typeface="+mj-ea"/>
                <a:cs typeface="+mj-cs"/>
              </a:defRPr>
            </a:lvl1pPr>
          </a:lstStyle>
          <a:p>
            <a:r>
              <a:rPr lang="en-US" altLang="zh-CN" dirty="0">
                <a:solidFill>
                  <a:srgbClr val="000099"/>
                </a:solidFill>
                <a:latin typeface="+mn-ea"/>
                <a:ea typeface="+mn-ea"/>
              </a:rPr>
              <a:t>Add title here</a:t>
            </a:r>
            <a:endParaRPr lang="zh-CN" altLang="en-US" sz="3200" dirty="0">
              <a:solidFill>
                <a:srgbClr val="000099"/>
              </a:solidFill>
              <a:latin typeface="+mn-ea"/>
              <a:ea typeface="+mn-ea"/>
            </a:endParaRPr>
          </a:p>
        </p:txBody>
      </p:sp>
    </p:spTree>
    <p:extLst>
      <p:ext uri="{BB962C8B-B14F-4D97-AF65-F5344CB8AC3E}">
        <p14:creationId xmlns:p14="http://schemas.microsoft.com/office/powerpoint/2010/main" val="1471602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3748327"/>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000">
                <a:solidFill>
                  <a:srgbClr val="000099"/>
                </a:solidFill>
                <a:latin typeface="+mj-ea"/>
                <a:ea typeface="+mj-ea"/>
              </a:defRPr>
            </a:lvl1pPr>
          </a:lstStyle>
          <a:p>
            <a:r>
              <a:rPr lang="zh-CN" altLang="en-US"/>
              <a:t>单击此处编辑母版标题样式</a:t>
            </a:r>
            <a:endParaRPr lang="en-US" dirty="0"/>
          </a:p>
        </p:txBody>
      </p:sp>
    </p:spTree>
    <p:extLst>
      <p:ext uri="{BB962C8B-B14F-4D97-AF65-F5344CB8AC3E}">
        <p14:creationId xmlns:p14="http://schemas.microsoft.com/office/powerpoint/2010/main" val="1682420283"/>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image" Target="../media/image1.emf"/><Relationship Id="rId5" Type="http://schemas.openxmlformats.org/officeDocument/2006/relationships/theme" Target="../theme/theme2.xml"/><Relationship Id="rId4"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23" name="直接连接符 22"/>
          <p:cNvCxnSpPr/>
          <p:nvPr/>
        </p:nvCxnSpPr>
        <p:spPr>
          <a:xfrm>
            <a:off x="-168696" y="6760418"/>
            <a:ext cx="10585176" cy="0"/>
          </a:xfrm>
          <a:prstGeom prst="line">
            <a:avLst/>
          </a:prstGeom>
          <a:ln w="190500" cap="rnd">
            <a:solidFill>
              <a:schemeClr val="accent1"/>
            </a:solidFill>
            <a:roun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0416480" y="6760418"/>
            <a:ext cx="1248471" cy="0"/>
          </a:xfrm>
          <a:prstGeom prst="line">
            <a:avLst/>
          </a:prstGeom>
          <a:ln w="190500" cap="rnd">
            <a:solidFill>
              <a:schemeClr val="accent3"/>
            </a:solidFill>
            <a:round/>
          </a:ln>
        </p:spPr>
        <p:style>
          <a:lnRef idx="1">
            <a:schemeClr val="accent1"/>
          </a:lnRef>
          <a:fillRef idx="0">
            <a:schemeClr val="accent1"/>
          </a:fillRef>
          <a:effectRef idx="0">
            <a:schemeClr val="accent1"/>
          </a:effectRef>
          <a:fontRef idx="minor">
            <a:schemeClr val="tx1"/>
          </a:fontRef>
        </p:style>
      </p:cxnSp>
      <p:sp>
        <p:nvSpPr>
          <p:cNvPr id="2" name="标题占位符 1"/>
          <p:cNvSpPr>
            <a:spLocks noGrp="1"/>
          </p:cNvSpPr>
          <p:nvPr>
            <p:ph type="title"/>
          </p:nvPr>
        </p:nvSpPr>
        <p:spPr>
          <a:xfrm>
            <a:off x="527052" y="260351"/>
            <a:ext cx="11137899" cy="720724"/>
          </a:xfrm>
          <a:prstGeom prst="rect">
            <a:avLst/>
          </a:prstGeom>
        </p:spPr>
        <p:txBody>
          <a:bodyPr vert="horz" lIns="91440" tIns="45720" rIns="91440" bIns="45720" rtlCol="0" anchor="ctr">
            <a:normAutofit/>
          </a:bodyPr>
          <a:lstStyle/>
          <a:p>
            <a:r>
              <a:rPr lang="en-US" altLang="zh-CN" dirty="0"/>
              <a:t>Add title here</a:t>
            </a:r>
            <a:endParaRPr lang="zh-CN" altLang="en-US" dirty="0"/>
          </a:p>
        </p:txBody>
      </p:sp>
      <p:sp>
        <p:nvSpPr>
          <p:cNvPr id="3" name="文本占位符 2"/>
          <p:cNvSpPr>
            <a:spLocks noGrp="1"/>
          </p:cNvSpPr>
          <p:nvPr>
            <p:ph type="body" idx="1"/>
          </p:nvPr>
        </p:nvSpPr>
        <p:spPr>
          <a:xfrm>
            <a:off x="527052" y="1196752"/>
            <a:ext cx="11137899" cy="5111972"/>
          </a:xfrm>
          <a:prstGeom prst="rect">
            <a:avLst/>
          </a:prstGeom>
        </p:spPr>
        <p:txBody>
          <a:bodyPr vert="horz" lIns="91440" tIns="45720" rIns="91440" bIns="45720" rtlCol="0">
            <a:normAutofit/>
          </a:bodyPr>
          <a:lstStyle/>
          <a:p>
            <a:pPr lvl="0"/>
            <a:r>
              <a:rPr lang="en-US" altLang="zh-CN" dirty="0"/>
              <a:t>Add text here</a:t>
            </a:r>
            <a:endParaRPr lang="zh-CN" altLang="en-US" dirty="0"/>
          </a:p>
          <a:p>
            <a:pPr lvl="1"/>
            <a:r>
              <a:rPr lang="en-US" altLang="zh-CN" dirty="0"/>
              <a:t>Add text here</a:t>
            </a:r>
          </a:p>
          <a:p>
            <a:pPr lvl="2"/>
            <a:r>
              <a:rPr lang="en-US" altLang="zh-CN" dirty="0"/>
              <a:t>Add text here</a:t>
            </a:r>
          </a:p>
        </p:txBody>
      </p:sp>
      <p:cxnSp>
        <p:nvCxnSpPr>
          <p:cNvPr id="26" name="直接连接符 25"/>
          <p:cNvCxnSpPr/>
          <p:nvPr/>
        </p:nvCxnSpPr>
        <p:spPr>
          <a:xfrm>
            <a:off x="11952263" y="6760418"/>
            <a:ext cx="480441" cy="0"/>
          </a:xfrm>
          <a:prstGeom prst="line">
            <a:avLst/>
          </a:prstGeom>
          <a:ln w="1905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9" name="日期占位符 1"/>
          <p:cNvSpPr/>
          <p:nvPr/>
        </p:nvSpPr>
        <p:spPr>
          <a:xfrm>
            <a:off x="0" y="6605644"/>
            <a:ext cx="2094920" cy="285669"/>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ltLang="zh-CN" sz="1400" dirty="0">
                <a:solidFill>
                  <a:schemeClr val="accent4"/>
                </a:solidFill>
              </a:rPr>
              <a:t>SPRING 2020</a:t>
            </a:r>
          </a:p>
        </p:txBody>
      </p:sp>
      <p:sp>
        <p:nvSpPr>
          <p:cNvPr id="10" name="灯片编号占位符 5"/>
          <p:cNvSpPr txBox="1">
            <a:spLocks/>
          </p:cNvSpPr>
          <p:nvPr/>
        </p:nvSpPr>
        <p:spPr>
          <a:xfrm>
            <a:off x="1271464" y="6706561"/>
            <a:ext cx="2364415" cy="168065"/>
          </a:xfrm>
          <a:prstGeom prst="rect">
            <a:avLst/>
          </a:prstGeom>
        </p:spPr>
        <p:txBody>
          <a:bodyPr vert="horz" lIns="91440" tIns="0" rIns="91440" bIns="45720" rtlCol="0" anchor="ctr"/>
          <a:lstStyle>
            <a:defPPr>
              <a:defRPr lang="zh-CN"/>
            </a:defPPr>
            <a:lvl1pPr marL="0" algn="r" defTabSz="914400" rtl="0" eaLnBrk="1" latinLnBrk="0" hangingPunct="1">
              <a:defRPr lang="en-US" altLang="zh-CN" sz="11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49F4BA8F-7B64-4198-9505-0CB5D4D3B366}" type="slidenum">
              <a:rPr lang="en-US" altLang="zh-CN" smtClean="0"/>
              <a:pPr algn="l"/>
              <a:t>‹#›</a:t>
            </a:fld>
            <a:endParaRPr lang="zh-CN" altLang="en-US" dirty="0"/>
          </a:p>
        </p:txBody>
      </p:sp>
      <p:sp>
        <p:nvSpPr>
          <p:cNvPr id="11" name="灯片编号占位符 5">
            <a:extLst>
              <a:ext uri="{FF2B5EF4-FFF2-40B4-BE49-F238E27FC236}">
                <a16:creationId xmlns:a16="http://schemas.microsoft.com/office/drawing/2014/main" id="{E3B20BC5-73B8-432B-8243-DF1F4DD19DEB}"/>
              </a:ext>
            </a:extLst>
          </p:cNvPr>
          <p:cNvSpPr txBox="1">
            <a:spLocks/>
          </p:cNvSpPr>
          <p:nvPr/>
        </p:nvSpPr>
        <p:spPr>
          <a:xfrm>
            <a:off x="9979985" y="6700693"/>
            <a:ext cx="2364415" cy="168065"/>
          </a:xfrm>
          <a:prstGeom prst="rect">
            <a:avLst/>
          </a:prstGeom>
        </p:spPr>
        <p:txBody>
          <a:bodyPr vert="horz" lIns="91440" tIns="0" rIns="91440" bIns="45720" rtlCol="0" anchor="ctr"/>
          <a:lstStyle>
            <a:defPPr>
              <a:defRPr lang="zh-CN"/>
            </a:defPPr>
            <a:lvl1pPr marL="0" algn="r" defTabSz="914400" rtl="0" eaLnBrk="1" latinLnBrk="0" hangingPunct="1">
              <a:defRPr lang="en-US" altLang="zh-CN" sz="11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F4BA8F-7B64-4198-9505-0CB5D4D3B366}" type="slidenum">
              <a:rPr lang="en-US" altLang="zh-CN" smtClean="0"/>
              <a:pPr/>
              <a:t>‹#›</a:t>
            </a:fld>
            <a:endParaRPr lang="zh-CN" altLang="en-US" dirty="0"/>
          </a:p>
        </p:txBody>
      </p:sp>
      <p:cxnSp>
        <p:nvCxnSpPr>
          <p:cNvPr id="12" name="直接连接符 11">
            <a:extLst>
              <a:ext uri="{FF2B5EF4-FFF2-40B4-BE49-F238E27FC236}">
                <a16:creationId xmlns:a16="http://schemas.microsoft.com/office/drawing/2014/main" id="{0EE7D057-80B6-4CD9-BFFD-AB4A5A788A19}"/>
              </a:ext>
            </a:extLst>
          </p:cNvPr>
          <p:cNvCxnSpPr/>
          <p:nvPr/>
        </p:nvCxnSpPr>
        <p:spPr>
          <a:xfrm>
            <a:off x="-168696" y="6760418"/>
            <a:ext cx="10585176" cy="0"/>
          </a:xfrm>
          <a:prstGeom prst="line">
            <a:avLst/>
          </a:prstGeom>
          <a:ln w="190500" cap="rnd">
            <a:solidFill>
              <a:schemeClr val="accent1"/>
            </a:solidFill>
            <a:round/>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857A9084-A1CB-46D6-8906-97C85C2BD46E}"/>
              </a:ext>
            </a:extLst>
          </p:cNvPr>
          <p:cNvCxnSpPr/>
          <p:nvPr/>
        </p:nvCxnSpPr>
        <p:spPr>
          <a:xfrm>
            <a:off x="10416480" y="6760418"/>
            <a:ext cx="1248471" cy="0"/>
          </a:xfrm>
          <a:prstGeom prst="line">
            <a:avLst/>
          </a:prstGeom>
          <a:ln w="190500" cap="rnd">
            <a:solidFill>
              <a:schemeClr val="accent3"/>
            </a:solidFill>
            <a:round/>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B5EFF824-3986-4BDC-A30D-5EE54B14EB18}"/>
              </a:ext>
            </a:extLst>
          </p:cNvPr>
          <p:cNvCxnSpPr/>
          <p:nvPr/>
        </p:nvCxnSpPr>
        <p:spPr>
          <a:xfrm>
            <a:off x="11952263" y="6760418"/>
            <a:ext cx="480441" cy="0"/>
          </a:xfrm>
          <a:prstGeom prst="line">
            <a:avLst/>
          </a:prstGeom>
          <a:ln w="1905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5" name="日期占位符 1">
            <a:extLst>
              <a:ext uri="{FF2B5EF4-FFF2-40B4-BE49-F238E27FC236}">
                <a16:creationId xmlns:a16="http://schemas.microsoft.com/office/drawing/2014/main" id="{5B954646-CB62-4413-95CB-D384EB336F8C}"/>
              </a:ext>
            </a:extLst>
          </p:cNvPr>
          <p:cNvSpPr/>
          <p:nvPr/>
        </p:nvSpPr>
        <p:spPr>
          <a:xfrm>
            <a:off x="0" y="6605644"/>
            <a:ext cx="2094920" cy="285669"/>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ltLang="zh-CN" sz="1400" dirty="0">
                <a:solidFill>
                  <a:schemeClr val="accent4"/>
                </a:solidFill>
              </a:rPr>
              <a:t>SPRING 2020</a:t>
            </a:r>
          </a:p>
        </p:txBody>
      </p:sp>
      <p:sp>
        <p:nvSpPr>
          <p:cNvPr id="16" name="灯片编号占位符 5">
            <a:extLst>
              <a:ext uri="{FF2B5EF4-FFF2-40B4-BE49-F238E27FC236}">
                <a16:creationId xmlns:a16="http://schemas.microsoft.com/office/drawing/2014/main" id="{57B3F8F7-1D33-4598-9912-03752737F81A}"/>
              </a:ext>
            </a:extLst>
          </p:cNvPr>
          <p:cNvSpPr txBox="1">
            <a:spLocks/>
          </p:cNvSpPr>
          <p:nvPr/>
        </p:nvSpPr>
        <p:spPr>
          <a:xfrm>
            <a:off x="9827585" y="6689935"/>
            <a:ext cx="2364415" cy="168065"/>
          </a:xfrm>
          <a:prstGeom prst="rect">
            <a:avLst/>
          </a:prstGeom>
        </p:spPr>
        <p:txBody>
          <a:bodyPr vert="horz" lIns="91440" tIns="0" rIns="91440" bIns="45720" rtlCol="0" anchor="ctr"/>
          <a:lstStyle>
            <a:defPPr>
              <a:defRPr lang="zh-CN"/>
            </a:defPPr>
            <a:lvl1pPr marL="0" algn="r" defTabSz="914400" rtl="0" eaLnBrk="1" latinLnBrk="0" hangingPunct="1">
              <a:defRPr lang="en-US" altLang="zh-CN" sz="11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F4BA8F-7B64-4198-9505-0CB5D4D3B366}" type="slidenum">
              <a:rPr lang="en-US" altLang="zh-CN" smtClean="0"/>
              <a:pPr/>
              <a:t>‹#›</a:t>
            </a:fld>
            <a:endParaRPr lang="zh-CN" altLang="en-US" dirty="0"/>
          </a:p>
        </p:txBody>
      </p:sp>
      <p:sp>
        <p:nvSpPr>
          <p:cNvPr id="17" name="灯片编号占位符 5">
            <a:extLst>
              <a:ext uri="{FF2B5EF4-FFF2-40B4-BE49-F238E27FC236}">
                <a16:creationId xmlns:a16="http://schemas.microsoft.com/office/drawing/2014/main" id="{0C1EA3CA-C010-467B-B9A1-1821FA4A265E}"/>
              </a:ext>
            </a:extLst>
          </p:cNvPr>
          <p:cNvSpPr txBox="1">
            <a:spLocks/>
          </p:cNvSpPr>
          <p:nvPr/>
        </p:nvSpPr>
        <p:spPr>
          <a:xfrm>
            <a:off x="1283313" y="6715275"/>
            <a:ext cx="564215" cy="147551"/>
          </a:xfrm>
          <a:prstGeom prst="rect">
            <a:avLst/>
          </a:prstGeom>
        </p:spPr>
        <p:txBody>
          <a:bodyPr vert="horz" lIns="91440" tIns="0" rIns="91440" bIns="45720" rtlCol="0" anchor="ctr"/>
          <a:lstStyle>
            <a:defPPr>
              <a:defRPr lang="zh-CN"/>
            </a:defPPr>
            <a:lvl1pPr marL="0" algn="r" defTabSz="914400" rtl="0" eaLnBrk="1" latinLnBrk="0" hangingPunct="1">
              <a:defRPr lang="en-US" altLang="zh-CN" sz="11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49F4BA8F-7B64-4198-9505-0CB5D4D3B366}" type="slidenum">
              <a:rPr lang="en-US" altLang="zh-CN" smtClean="0"/>
              <a:pPr algn="ctr"/>
              <a:t>‹#›</a:t>
            </a:fld>
            <a:endParaRPr lang="zh-CN" altLang="en-US" dirty="0"/>
          </a:p>
        </p:txBody>
      </p:sp>
      <p:cxnSp>
        <p:nvCxnSpPr>
          <p:cNvPr id="18" name="直接连接符 17">
            <a:extLst>
              <a:ext uri="{FF2B5EF4-FFF2-40B4-BE49-F238E27FC236}">
                <a16:creationId xmlns:a16="http://schemas.microsoft.com/office/drawing/2014/main" id="{7AECFC9D-379E-4134-9713-BB7B3841E7D3}"/>
              </a:ext>
            </a:extLst>
          </p:cNvPr>
          <p:cNvCxnSpPr/>
          <p:nvPr/>
        </p:nvCxnSpPr>
        <p:spPr>
          <a:xfrm>
            <a:off x="-168696" y="6760418"/>
            <a:ext cx="10585176" cy="0"/>
          </a:xfrm>
          <a:prstGeom prst="line">
            <a:avLst/>
          </a:prstGeom>
          <a:ln w="190500" cap="rnd">
            <a:solidFill>
              <a:schemeClr val="accent1"/>
            </a:solidFill>
            <a:round/>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9C8465BC-3234-4268-9033-0B3E9F4699E4}"/>
              </a:ext>
            </a:extLst>
          </p:cNvPr>
          <p:cNvCxnSpPr/>
          <p:nvPr/>
        </p:nvCxnSpPr>
        <p:spPr>
          <a:xfrm>
            <a:off x="10416480" y="6760418"/>
            <a:ext cx="1248471" cy="0"/>
          </a:xfrm>
          <a:prstGeom prst="line">
            <a:avLst/>
          </a:prstGeom>
          <a:ln w="190500" cap="rnd">
            <a:solidFill>
              <a:schemeClr val="accent3"/>
            </a:solidFill>
            <a:round/>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20291339-81F2-4447-9CE0-1A291ED8AEDA}"/>
              </a:ext>
            </a:extLst>
          </p:cNvPr>
          <p:cNvCxnSpPr/>
          <p:nvPr/>
        </p:nvCxnSpPr>
        <p:spPr>
          <a:xfrm>
            <a:off x="11952263" y="6760418"/>
            <a:ext cx="480441" cy="0"/>
          </a:xfrm>
          <a:prstGeom prst="line">
            <a:avLst/>
          </a:prstGeom>
          <a:ln w="1905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日期占位符 1">
            <a:extLst>
              <a:ext uri="{FF2B5EF4-FFF2-40B4-BE49-F238E27FC236}">
                <a16:creationId xmlns:a16="http://schemas.microsoft.com/office/drawing/2014/main" id="{53EC80F4-4AEE-408E-89DA-4658A52C5D1C}"/>
              </a:ext>
            </a:extLst>
          </p:cNvPr>
          <p:cNvSpPr/>
          <p:nvPr/>
        </p:nvSpPr>
        <p:spPr>
          <a:xfrm>
            <a:off x="299881" y="6605644"/>
            <a:ext cx="2094920" cy="285669"/>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ltLang="zh-CN" sz="1400" dirty="0">
                <a:solidFill>
                  <a:schemeClr val="accent4"/>
                </a:solidFill>
              </a:rPr>
              <a:t>SPRING 2021</a:t>
            </a:r>
          </a:p>
        </p:txBody>
      </p:sp>
      <p:sp>
        <p:nvSpPr>
          <p:cNvPr id="22" name="灯片编号占位符 5">
            <a:extLst>
              <a:ext uri="{FF2B5EF4-FFF2-40B4-BE49-F238E27FC236}">
                <a16:creationId xmlns:a16="http://schemas.microsoft.com/office/drawing/2014/main" id="{FEAC7AA6-6089-47E7-9EC9-2D8430E002FA}"/>
              </a:ext>
            </a:extLst>
          </p:cNvPr>
          <p:cNvSpPr txBox="1">
            <a:spLocks/>
          </p:cNvSpPr>
          <p:nvPr/>
        </p:nvSpPr>
        <p:spPr>
          <a:xfrm>
            <a:off x="1643353" y="6689935"/>
            <a:ext cx="2364415" cy="168065"/>
          </a:xfrm>
          <a:prstGeom prst="rect">
            <a:avLst/>
          </a:prstGeom>
        </p:spPr>
        <p:txBody>
          <a:bodyPr vert="horz" lIns="91440" tIns="0" rIns="91440" bIns="45720" rtlCol="0" anchor="ctr"/>
          <a:lstStyle>
            <a:defPPr>
              <a:defRPr lang="zh-CN"/>
            </a:defPPr>
            <a:lvl1pPr marL="0" algn="r" defTabSz="914400" rtl="0" eaLnBrk="1" latinLnBrk="0" hangingPunct="1">
              <a:defRPr lang="en-US" altLang="zh-CN" sz="11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49F4BA8F-7B64-4198-9505-0CB5D4D3B366}" type="slidenum">
              <a:rPr lang="en-US" altLang="zh-CN" smtClean="0"/>
              <a:pPr algn="l"/>
              <a:t>‹#›</a:t>
            </a:fld>
            <a:endParaRPr lang="zh-CN" altLang="en-US" dirty="0"/>
          </a:p>
        </p:txBody>
      </p:sp>
      <p:sp>
        <p:nvSpPr>
          <p:cNvPr id="24" name="灯片编号占位符 5">
            <a:extLst>
              <a:ext uri="{FF2B5EF4-FFF2-40B4-BE49-F238E27FC236}">
                <a16:creationId xmlns:a16="http://schemas.microsoft.com/office/drawing/2014/main" id="{B10508AB-E608-4AEC-A562-2784DE6F54C0}"/>
              </a:ext>
            </a:extLst>
          </p:cNvPr>
          <p:cNvSpPr txBox="1">
            <a:spLocks/>
          </p:cNvSpPr>
          <p:nvPr/>
        </p:nvSpPr>
        <p:spPr>
          <a:xfrm>
            <a:off x="9840416" y="6694761"/>
            <a:ext cx="2364415" cy="168065"/>
          </a:xfrm>
          <a:prstGeom prst="rect">
            <a:avLst/>
          </a:prstGeom>
        </p:spPr>
        <p:txBody>
          <a:bodyPr vert="horz" lIns="91440" tIns="0" rIns="91440" bIns="45720" rtlCol="0" anchor="ctr"/>
          <a:lstStyle>
            <a:defPPr>
              <a:defRPr lang="zh-CN"/>
            </a:defPPr>
            <a:lvl1pPr marL="0" algn="r" defTabSz="914400" rtl="0" eaLnBrk="1" latinLnBrk="0" hangingPunct="1">
              <a:defRPr lang="en-US" altLang="zh-CN" sz="11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F4BA8F-7B64-4198-9505-0CB5D4D3B366}" type="slidenum">
              <a:rPr lang="en-US" altLang="zh-CN" smtClean="0"/>
              <a:pPr/>
              <a:t>‹#›</a:t>
            </a:fld>
            <a:endParaRPr lang="zh-CN" altLang="en-US" dirty="0"/>
          </a:p>
        </p:txBody>
      </p:sp>
    </p:spTree>
    <p:extLst>
      <p:ext uri="{BB962C8B-B14F-4D97-AF65-F5344CB8AC3E}">
        <p14:creationId xmlns:p14="http://schemas.microsoft.com/office/powerpoint/2010/main" val="2922376945"/>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93" r:id="rId17"/>
  </p:sldLayoutIdLst>
  <p:hf hdr="0" dt="0"/>
  <p:txStyles>
    <p:titleStyle>
      <a:lvl1pPr algn="l" defTabSz="914400" rtl="0" eaLnBrk="1" latinLnBrk="0" hangingPunct="1">
        <a:spcBef>
          <a:spcPct val="0"/>
        </a:spcBef>
        <a:buNone/>
        <a:defRPr sz="4000" b="1" kern="1200" baseline="0">
          <a:solidFill>
            <a:srgbClr val="000099"/>
          </a:solidFill>
          <a:latin typeface="+mj-ea"/>
          <a:ea typeface="+mj-ea"/>
          <a:cs typeface="+mj-cs"/>
        </a:defRPr>
      </a:lvl1pPr>
    </p:titleStyle>
    <p:bodyStyle>
      <a:lvl1pPr marL="342900" marR="0" indent="-342900" algn="l" defTabSz="914400" rtl="0" eaLnBrk="1" fontAlgn="base" latinLnBrk="0" hangingPunct="1">
        <a:lnSpc>
          <a:spcPct val="100000"/>
        </a:lnSpc>
        <a:spcBef>
          <a:spcPct val="20000"/>
        </a:spcBef>
        <a:spcAft>
          <a:spcPct val="0"/>
        </a:spcAft>
        <a:buClrTx/>
        <a:buSzPct val="70000"/>
        <a:buFont typeface="Wingdings" panose="05000000000000000000" pitchFamily="2" charset="2"/>
        <a:buChar char="v"/>
        <a:defRPr sz="2800" b="0" kern="1200" baseline="0">
          <a:solidFill>
            <a:srgbClr val="000099"/>
          </a:solidFill>
          <a:latin typeface="+mn-ea"/>
          <a:ea typeface="+mn-ea"/>
          <a:cs typeface="+mn-cs"/>
        </a:defRPr>
      </a:lvl1pPr>
      <a:lvl2pPr marL="742950" marR="0" indent="-285750" algn="l" defTabSz="914400" rtl="0" eaLnBrk="1" fontAlgn="base" latinLnBrk="0" hangingPunct="1">
        <a:lnSpc>
          <a:spcPct val="100000"/>
        </a:lnSpc>
        <a:spcBef>
          <a:spcPct val="20000"/>
        </a:spcBef>
        <a:spcAft>
          <a:spcPct val="0"/>
        </a:spcAft>
        <a:buClrTx/>
        <a:buSzTx/>
        <a:buFontTx/>
        <a:buChar char="–"/>
        <a:defRPr sz="2400" kern="1200" baseline="0">
          <a:solidFill>
            <a:srgbClr val="000099"/>
          </a:solidFill>
          <a:latin typeface="+mn-ea"/>
          <a:ea typeface="+mn-ea"/>
          <a:cs typeface="+mn-cs"/>
        </a:defRPr>
      </a:lvl2pPr>
      <a:lvl3pPr marL="1143000" marR="0" indent="-228600" algn="l" defTabSz="914400" rtl="0" eaLnBrk="1" fontAlgn="base" latinLnBrk="0" hangingPunct="1">
        <a:lnSpc>
          <a:spcPct val="100000"/>
        </a:lnSpc>
        <a:spcBef>
          <a:spcPct val="20000"/>
        </a:spcBef>
        <a:spcAft>
          <a:spcPct val="0"/>
        </a:spcAft>
        <a:buClrTx/>
        <a:buSzTx/>
        <a:buFont typeface="Comic Sans MS" panose="030F0702030302020204" pitchFamily="66" charset="0"/>
        <a:buChar char="»"/>
        <a:defRPr sz="2000" kern="1200" baseline="0">
          <a:solidFill>
            <a:srgbClr val="000099"/>
          </a:solidFill>
          <a:latin typeface="+mn-ea"/>
          <a:ea typeface="+mn-ea"/>
          <a:cs typeface="+mn-cs"/>
        </a:defRPr>
      </a:lvl3pPr>
      <a:lvl4pPr marL="1600200" marR="0" indent="-228600" algn="l" defTabSz="914400" rtl="0" eaLnBrk="1" fontAlgn="base" latinLnBrk="0" hangingPunct="1">
        <a:lnSpc>
          <a:spcPct val="100000"/>
        </a:lnSpc>
        <a:spcBef>
          <a:spcPct val="20000"/>
        </a:spcBef>
        <a:spcAft>
          <a:spcPct val="0"/>
        </a:spcAft>
        <a:buClrTx/>
        <a:buSzTx/>
        <a:buFontTx/>
        <a:buChar char="–"/>
        <a:defRPr sz="1800" kern="1200" baseline="0">
          <a:solidFill>
            <a:srgbClr val="000099"/>
          </a:solidFill>
          <a:latin typeface="Comic Sans MS" panose="030F0702030302020204" pitchFamily="66" charset="0"/>
          <a:ea typeface="微软雅黑" panose="020B0503020204020204" pitchFamily="34" charset="-122"/>
          <a:cs typeface="+mn-cs"/>
        </a:defRPr>
      </a:lvl4pPr>
      <a:lvl5pPr marL="2057400" marR="0" indent="-228600" algn="l" defTabSz="914400" rtl="0" eaLnBrk="1" fontAlgn="base" latinLnBrk="0" hangingPunct="1">
        <a:lnSpc>
          <a:spcPct val="100000"/>
        </a:lnSpc>
        <a:spcBef>
          <a:spcPct val="20000"/>
        </a:spcBef>
        <a:spcAft>
          <a:spcPct val="0"/>
        </a:spcAft>
        <a:buClrTx/>
        <a:buSzTx/>
        <a:buFont typeface="Comic Sans MS" panose="030F0702030302020204" pitchFamily="66" charset="0"/>
        <a:buChar char="»"/>
        <a:defRPr sz="1800" kern="1200" baseline="0">
          <a:solidFill>
            <a:srgbClr val="000099"/>
          </a:solidFill>
          <a:latin typeface="Comic Sans MS" panose="030F0702030302020204" pitchFamily="66" charset="0"/>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3" y="845559"/>
            <a:ext cx="5791887" cy="5543109"/>
            <a:chOff x="-744761" y="-143009"/>
            <a:chExt cx="7094267" cy="7094268"/>
          </a:xfrm>
        </p:grpSpPr>
        <p:pic>
          <p:nvPicPr>
            <p:cNvPr id="17" name="图片 16"/>
            <p:cNvPicPr>
              <a:picLocks noChangeAspect="1"/>
            </p:cNvPicPr>
            <p:nvPr userDrawn="1"/>
          </p:nvPicPr>
          <p:blipFill>
            <a:blip r:embed="rId6"/>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grpSp>
    </p:spTree>
    <p:extLst>
      <p:ext uri="{BB962C8B-B14F-4D97-AF65-F5344CB8AC3E}">
        <p14:creationId xmlns:p14="http://schemas.microsoft.com/office/powerpoint/2010/main" val="1265406421"/>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Lst>
  <p:txStyles>
    <p:titleStyle>
      <a:lvl1pPr algn="l" defTabSz="685577" rtl="0" eaLnBrk="1" latinLnBrk="0" hangingPunct="1">
        <a:lnSpc>
          <a:spcPct val="90000"/>
        </a:lnSpc>
        <a:spcBef>
          <a:spcPct val="0"/>
        </a:spcBef>
        <a:buNone/>
        <a:defRPr sz="3299" kern="1200">
          <a:solidFill>
            <a:srgbClr val="002060"/>
          </a:solidFill>
          <a:latin typeface="微软雅黑" panose="020B0503020204020204" pitchFamily="34" charset="-122"/>
          <a:ea typeface="微软雅黑" panose="020B0503020204020204" pitchFamily="34" charset="-122"/>
          <a:cs typeface="+mj-cs"/>
        </a:defRPr>
      </a:lvl1pPr>
    </p:titleStyle>
    <p:bodyStyle>
      <a:lvl1pPr marL="171395" indent="-171395" algn="l" defTabSz="685577" rtl="0" eaLnBrk="1" latinLnBrk="0" hangingPunct="1">
        <a:lnSpc>
          <a:spcPct val="90000"/>
        </a:lnSpc>
        <a:spcBef>
          <a:spcPts val="750"/>
        </a:spcBef>
        <a:buFont typeface="Arial" panose="020B0604020202020204" pitchFamily="34" charset="0"/>
        <a:buChar char="•"/>
        <a:defRPr sz="2099" kern="1200">
          <a:solidFill>
            <a:srgbClr val="002060"/>
          </a:solidFill>
          <a:latin typeface="微软雅黑" panose="020B0503020204020204" pitchFamily="34" charset="-122"/>
          <a:ea typeface="微软雅黑" panose="020B0503020204020204" pitchFamily="34" charset="-122"/>
          <a:cs typeface="+mn-cs"/>
        </a:defRPr>
      </a:lvl1pPr>
      <a:lvl2pPr marL="514183" indent="-171395" algn="l" defTabSz="685577" rtl="0" eaLnBrk="1" latinLnBrk="0" hangingPunct="1">
        <a:lnSpc>
          <a:spcPct val="90000"/>
        </a:lnSpc>
        <a:spcBef>
          <a:spcPts val="375"/>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2pPr>
      <a:lvl3pPr marL="856972" indent="-171395" algn="l" defTabSz="685577" rtl="0" eaLnBrk="1" latinLnBrk="0" hangingPunct="1">
        <a:lnSpc>
          <a:spcPct val="90000"/>
        </a:lnSpc>
        <a:spcBef>
          <a:spcPts val="375"/>
        </a:spcBef>
        <a:buFont typeface="Arial" panose="020B0604020202020204" pitchFamily="34" charset="0"/>
        <a:buChar char="•"/>
        <a:defRPr sz="1499" kern="1200">
          <a:solidFill>
            <a:srgbClr val="002060"/>
          </a:solidFill>
          <a:latin typeface="微软雅黑" panose="020B0503020204020204" pitchFamily="34" charset="-122"/>
          <a:ea typeface="微软雅黑" panose="020B0503020204020204" pitchFamily="34" charset="-122"/>
          <a:cs typeface="+mn-cs"/>
        </a:defRPr>
      </a:lvl3pPr>
      <a:lvl4pPr marL="1199760" indent="-171395" algn="l" defTabSz="685577" rtl="0" eaLnBrk="1" latinLnBrk="0" hangingPunct="1">
        <a:lnSpc>
          <a:spcPct val="90000"/>
        </a:lnSpc>
        <a:spcBef>
          <a:spcPts val="375"/>
        </a:spcBef>
        <a:buFont typeface="Arial" panose="020B0604020202020204" pitchFamily="34" charset="0"/>
        <a:buChar char="•"/>
        <a:defRPr sz="1349" kern="1200">
          <a:solidFill>
            <a:srgbClr val="002060"/>
          </a:solidFill>
          <a:latin typeface="微软雅黑" panose="020B0503020204020204" pitchFamily="34" charset="-122"/>
          <a:ea typeface="微软雅黑" panose="020B0503020204020204" pitchFamily="34" charset="-122"/>
          <a:cs typeface="+mn-cs"/>
        </a:defRPr>
      </a:lvl4pPr>
      <a:lvl5pPr marL="1542548" indent="-171395" algn="l" defTabSz="685577" rtl="0" eaLnBrk="1" latinLnBrk="0" hangingPunct="1">
        <a:lnSpc>
          <a:spcPct val="90000"/>
        </a:lnSpc>
        <a:spcBef>
          <a:spcPts val="375"/>
        </a:spcBef>
        <a:buFont typeface="Arial" panose="020B0604020202020204" pitchFamily="34" charset="0"/>
        <a:buChar char="•"/>
        <a:defRPr sz="1349" kern="1200">
          <a:solidFill>
            <a:srgbClr val="002060"/>
          </a:solidFill>
          <a:latin typeface="微软雅黑" panose="020B0503020204020204" pitchFamily="34" charset="-122"/>
          <a:ea typeface="微软雅黑" panose="020B0503020204020204" pitchFamily="34" charset="-122"/>
          <a:cs typeface="+mn-cs"/>
        </a:defRPr>
      </a:lvl5pPr>
      <a:lvl6pPr marL="1885337"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6pPr>
      <a:lvl7pPr marL="2228126"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7pPr>
      <a:lvl8pPr marL="2571549"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8pPr>
      <a:lvl9pPr marL="2914337"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9pPr>
    </p:bodyStyle>
    <p:otherStyle>
      <a:defPPr>
        <a:defRPr lang="zh-CN"/>
      </a:defPPr>
      <a:lvl1pPr marL="0" algn="l" defTabSz="685577" rtl="0" eaLnBrk="1" latinLnBrk="0" hangingPunct="1">
        <a:defRPr sz="1349" kern="1200">
          <a:solidFill>
            <a:schemeClr val="tx1"/>
          </a:solidFill>
          <a:latin typeface="+mn-lt"/>
          <a:ea typeface="+mn-ea"/>
          <a:cs typeface="+mn-cs"/>
        </a:defRPr>
      </a:lvl1pPr>
      <a:lvl2pPr marL="342788" algn="l" defTabSz="685577" rtl="0" eaLnBrk="1" latinLnBrk="0" hangingPunct="1">
        <a:defRPr sz="1349" kern="1200">
          <a:solidFill>
            <a:schemeClr val="tx1"/>
          </a:solidFill>
          <a:latin typeface="+mn-lt"/>
          <a:ea typeface="+mn-ea"/>
          <a:cs typeface="+mn-cs"/>
        </a:defRPr>
      </a:lvl2pPr>
      <a:lvl3pPr marL="685577" algn="l" defTabSz="685577" rtl="0" eaLnBrk="1" latinLnBrk="0" hangingPunct="1">
        <a:defRPr sz="1349" kern="1200">
          <a:solidFill>
            <a:schemeClr val="tx1"/>
          </a:solidFill>
          <a:latin typeface="+mn-lt"/>
          <a:ea typeface="+mn-ea"/>
          <a:cs typeface="+mn-cs"/>
        </a:defRPr>
      </a:lvl3pPr>
      <a:lvl4pPr marL="1028366" algn="l" defTabSz="685577" rtl="0" eaLnBrk="1" latinLnBrk="0" hangingPunct="1">
        <a:defRPr sz="1349" kern="1200">
          <a:solidFill>
            <a:schemeClr val="tx1"/>
          </a:solidFill>
          <a:latin typeface="+mn-lt"/>
          <a:ea typeface="+mn-ea"/>
          <a:cs typeface="+mn-cs"/>
        </a:defRPr>
      </a:lvl4pPr>
      <a:lvl5pPr marL="1371155" algn="l" defTabSz="685577" rtl="0" eaLnBrk="1" latinLnBrk="0" hangingPunct="1">
        <a:defRPr sz="1349" kern="1200">
          <a:solidFill>
            <a:schemeClr val="tx1"/>
          </a:solidFill>
          <a:latin typeface="+mn-lt"/>
          <a:ea typeface="+mn-ea"/>
          <a:cs typeface="+mn-cs"/>
        </a:defRPr>
      </a:lvl5pPr>
      <a:lvl6pPr marL="1713943" algn="l" defTabSz="685577" rtl="0" eaLnBrk="1" latinLnBrk="0" hangingPunct="1">
        <a:defRPr sz="1349" kern="1200">
          <a:solidFill>
            <a:schemeClr val="tx1"/>
          </a:solidFill>
          <a:latin typeface="+mn-lt"/>
          <a:ea typeface="+mn-ea"/>
          <a:cs typeface="+mn-cs"/>
        </a:defRPr>
      </a:lvl6pPr>
      <a:lvl7pPr marL="2056731" algn="l" defTabSz="685577" rtl="0" eaLnBrk="1" latinLnBrk="0" hangingPunct="1">
        <a:defRPr sz="1349" kern="1200">
          <a:solidFill>
            <a:schemeClr val="tx1"/>
          </a:solidFill>
          <a:latin typeface="+mn-lt"/>
          <a:ea typeface="+mn-ea"/>
          <a:cs typeface="+mn-cs"/>
        </a:defRPr>
      </a:lvl7pPr>
      <a:lvl8pPr marL="2400155" algn="l" defTabSz="685577" rtl="0" eaLnBrk="1" latinLnBrk="0" hangingPunct="1">
        <a:defRPr sz="1349" kern="1200">
          <a:solidFill>
            <a:schemeClr val="tx1"/>
          </a:solidFill>
          <a:latin typeface="+mn-lt"/>
          <a:ea typeface="+mn-ea"/>
          <a:cs typeface="+mn-cs"/>
        </a:defRPr>
      </a:lvl8pPr>
      <a:lvl9pPr marL="2742944" algn="l" defTabSz="685577" rtl="0" eaLnBrk="1" latinLnBrk="0" hangingPunct="1">
        <a:defRPr sz="134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9.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9.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1.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1.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1.xml"/></Relationships>
</file>

<file path=ppt/slides/_rels/slide10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gif"/><Relationship Id="rId1" Type="http://schemas.openxmlformats.org/officeDocument/2006/relationships/slideLayout" Target="../slideLayouts/slideLayout1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6.wmf"/><Relationship Id="rId1" Type="http://schemas.openxmlformats.org/officeDocument/2006/relationships/slideLayout" Target="../slideLayouts/slideLayout11.xml"/><Relationship Id="rId4" Type="http://schemas.openxmlformats.org/officeDocument/2006/relationships/image" Target="../media/image7.wmf"/></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1.xml"/></Relationships>
</file>

<file path=ppt/slides/_rels/slide109.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87.xml"/><Relationship Id="rId1" Type="http://schemas.openxmlformats.org/officeDocument/2006/relationships/slideLayout" Target="../slideLayouts/slideLayout8.xml"/><Relationship Id="rId4" Type="http://schemas.openxmlformats.org/officeDocument/2006/relationships/image" Target="../media/image6.w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1.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6.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1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9.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90.xml"/><Relationship Id="rId1" Type="http://schemas.openxmlformats.org/officeDocument/2006/relationships/slideLayout" Target="../slideLayouts/slideLayout11.xml"/></Relationships>
</file>

<file path=ppt/slides/_rels/slide12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91.xml"/><Relationship Id="rId1" Type="http://schemas.openxmlformats.org/officeDocument/2006/relationships/slideLayout" Target="../slideLayouts/slideLayout11.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93.xml"/><Relationship Id="rId1" Type="http://schemas.openxmlformats.org/officeDocument/2006/relationships/slideLayout" Target="../slideLayouts/slideLayout8.xml"/></Relationships>
</file>

<file path=ppt/slides/_rels/slide12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94.xml"/><Relationship Id="rId1" Type="http://schemas.openxmlformats.org/officeDocument/2006/relationships/slideLayout" Target="../slideLayouts/slideLayout8.xml"/></Relationships>
</file>

<file path=ppt/slides/_rels/slide12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95.xml"/><Relationship Id="rId1" Type="http://schemas.openxmlformats.org/officeDocument/2006/relationships/slideLayout" Target="../slideLayouts/slideLayout8.xml"/></Relationships>
</file>

<file path=ppt/slides/_rels/slide12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96.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9.xml"/></Relationships>
</file>

<file path=ppt/slides/_rels/slide132.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gif"/><Relationship Id="rId1" Type="http://schemas.openxmlformats.org/officeDocument/2006/relationships/slideLayout" Target="../slideLayouts/slideLayout15.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1.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1.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1.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1.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1.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11.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1.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11.xml"/></Relationships>
</file>

<file path=ppt/slides/_rels/slide14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07.xml"/><Relationship Id="rId1" Type="http://schemas.openxmlformats.org/officeDocument/2006/relationships/slideLayout" Target="../slideLayouts/slideLayout9.xml"/><Relationship Id="rId4" Type="http://schemas.openxmlformats.org/officeDocument/2006/relationships/image" Target="../media/image9.wmf"/></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1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11.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3.wm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gif"/><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3.wm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gif"/><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gif"/><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6.xml"/><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6.wmf"/><Relationship Id="rId1" Type="http://schemas.openxmlformats.org/officeDocument/2006/relationships/slideLayout" Target="../slideLayouts/slideLayout9.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1.xml"/><Relationship Id="rId1" Type="http://schemas.openxmlformats.org/officeDocument/2006/relationships/slideLayout" Target="../slideLayouts/slideLayout1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1.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1.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1.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9.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9.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9.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9.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zh-CN" altLang="en-US" dirty="0">
                <a:latin typeface="+mn-lt"/>
              </a:rPr>
              <a:t>第 </a:t>
            </a:r>
            <a:r>
              <a:rPr lang="en-US" altLang="zh-CN" dirty="0">
                <a:latin typeface="+mn-lt"/>
              </a:rPr>
              <a:t>3 </a:t>
            </a:r>
            <a:r>
              <a:rPr lang="zh-CN" altLang="en-US" dirty="0">
                <a:latin typeface="+mn-lt"/>
              </a:rPr>
              <a:t>章  </a:t>
            </a:r>
            <a:r>
              <a:rPr lang="zh-CN" altLang="zh-CN" dirty="0"/>
              <a:t>数据链路层</a:t>
            </a:r>
            <a:endParaRPr lang="zh-CN" altLang="en-US" dirty="0">
              <a:latin typeface="+mn-lt"/>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常常在两个对等的数据链路层之间画出一个数字管道，而在这条数字管道上传输的数据单位是帧。</a:t>
            </a:r>
          </a:p>
          <a:p>
            <a:endParaRPr lang="zh-CN" altLang="en-US" dirty="0"/>
          </a:p>
          <a:p>
            <a:endParaRPr lang="zh-CN" altLang="en-US" dirty="0"/>
          </a:p>
          <a:p>
            <a:r>
              <a:rPr lang="zh-CN" altLang="zh-CN" dirty="0"/>
              <a:t>数据链路层不必考虑物理层如何实现比特传输的细节。甚至还可以更简单地设想好像是沿着两个数据链路层之间的水平方向把帧直接发送到对方</a:t>
            </a:r>
            <a:r>
              <a:rPr lang="zh-CN" altLang="en-US" dirty="0"/>
              <a:t>。</a:t>
            </a:r>
          </a:p>
        </p:txBody>
      </p:sp>
      <p:sp>
        <p:nvSpPr>
          <p:cNvPr id="126978" name="Rectangle 2"/>
          <p:cNvSpPr>
            <a:spLocks noGrp="1" noChangeArrowheads="1"/>
          </p:cNvSpPr>
          <p:nvPr>
            <p:ph type="title"/>
          </p:nvPr>
        </p:nvSpPr>
        <p:spPr/>
        <p:txBody>
          <a:bodyPr/>
          <a:lstStyle/>
          <a:p>
            <a:pPr algn="ctr"/>
            <a:r>
              <a:rPr lang="zh-CN" altLang="en-US" dirty="0"/>
              <a:t>数据链路层像个数字管道 </a:t>
            </a:r>
          </a:p>
        </p:txBody>
      </p:sp>
      <p:grpSp>
        <p:nvGrpSpPr>
          <p:cNvPr id="126991" name="Group 15"/>
          <p:cNvGrpSpPr>
            <a:grpSpLocks/>
          </p:cNvGrpSpPr>
          <p:nvPr/>
        </p:nvGrpSpPr>
        <p:grpSpPr bwMode="auto">
          <a:xfrm>
            <a:off x="2118123" y="2565400"/>
            <a:ext cx="8268758" cy="863600"/>
            <a:chOff x="567" y="2251"/>
            <a:chExt cx="4808" cy="544"/>
          </a:xfrm>
        </p:grpSpPr>
        <p:sp>
          <p:nvSpPr>
            <p:cNvPr id="126980" name="Oval 4"/>
            <p:cNvSpPr>
              <a:spLocks noChangeArrowheads="1"/>
            </p:cNvSpPr>
            <p:nvPr/>
          </p:nvSpPr>
          <p:spPr bwMode="auto">
            <a:xfrm>
              <a:off x="567" y="2251"/>
              <a:ext cx="499" cy="499"/>
            </a:xfrm>
            <a:prstGeom prst="ellipse">
              <a:avLst/>
            </a:prstGeom>
            <a:solidFill>
              <a:srgbClr val="FFFF00"/>
            </a:solidFill>
            <a:ln w="9525">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微软雅黑" panose="020B0503020204020204" pitchFamily="34" charset="-122"/>
                  <a:ea typeface="微软雅黑" panose="020B0503020204020204" pitchFamily="34" charset="-122"/>
                </a:rPr>
                <a:t>结点</a:t>
              </a:r>
            </a:p>
          </p:txBody>
        </p:sp>
        <p:sp>
          <p:nvSpPr>
            <p:cNvPr id="126982" name="Oval 6"/>
            <p:cNvSpPr>
              <a:spLocks noChangeArrowheads="1"/>
            </p:cNvSpPr>
            <p:nvPr/>
          </p:nvSpPr>
          <p:spPr bwMode="auto">
            <a:xfrm>
              <a:off x="4876" y="2251"/>
              <a:ext cx="499" cy="499"/>
            </a:xfrm>
            <a:prstGeom prst="ellipse">
              <a:avLst/>
            </a:prstGeom>
            <a:solidFill>
              <a:srgbClr val="FFFF00"/>
            </a:solidFill>
            <a:ln w="9525">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微软雅黑" panose="020B0503020204020204" pitchFamily="34" charset="-122"/>
                  <a:ea typeface="微软雅黑" panose="020B0503020204020204" pitchFamily="34" charset="-122"/>
                </a:rPr>
                <a:t>结点</a:t>
              </a:r>
            </a:p>
          </p:txBody>
        </p:sp>
        <p:sp>
          <p:nvSpPr>
            <p:cNvPr id="126984" name="Line 8"/>
            <p:cNvSpPr>
              <a:spLocks noChangeShapeType="1"/>
            </p:cNvSpPr>
            <p:nvPr/>
          </p:nvSpPr>
          <p:spPr bwMode="auto">
            <a:xfrm>
              <a:off x="1066" y="2523"/>
              <a:ext cx="3810" cy="0"/>
            </a:xfrm>
            <a:prstGeom prst="line">
              <a:avLst/>
            </a:prstGeom>
            <a:noFill/>
            <a:ln w="571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微软雅黑" panose="020B0503020204020204" pitchFamily="34" charset="-122"/>
                <a:ea typeface="微软雅黑" panose="020B0503020204020204" pitchFamily="34" charset="-122"/>
              </a:endParaRPr>
            </a:p>
          </p:txBody>
        </p:sp>
        <p:sp>
          <p:nvSpPr>
            <p:cNvPr id="126983" name="AutoShape 7"/>
            <p:cNvSpPr>
              <a:spLocks noChangeArrowheads="1"/>
            </p:cNvSpPr>
            <p:nvPr/>
          </p:nvSpPr>
          <p:spPr bwMode="auto">
            <a:xfrm rot="16200000">
              <a:off x="2676" y="686"/>
              <a:ext cx="544" cy="3674"/>
            </a:xfrm>
            <a:prstGeom prst="can">
              <a:avLst>
                <a:gd name="adj" fmla="val 22418"/>
              </a:avLst>
            </a:prstGeom>
            <a:gradFill rotWithShape="1">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微软雅黑" panose="020B0503020204020204" pitchFamily="34" charset="-122"/>
                <a:ea typeface="微软雅黑" panose="020B0503020204020204" pitchFamily="34" charset="-122"/>
              </a:endParaRPr>
            </a:p>
          </p:txBody>
        </p:sp>
        <p:sp>
          <p:nvSpPr>
            <p:cNvPr id="126985" name="Rectangle 9"/>
            <p:cNvSpPr>
              <a:spLocks noChangeArrowheads="1"/>
            </p:cNvSpPr>
            <p:nvPr/>
          </p:nvSpPr>
          <p:spPr bwMode="auto">
            <a:xfrm>
              <a:off x="1383" y="2387"/>
              <a:ext cx="1043" cy="272"/>
            </a:xfrm>
            <a:prstGeom prst="rect">
              <a:avLst/>
            </a:prstGeom>
            <a:solidFill>
              <a:srgbClr val="FF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微软雅黑" panose="020B0503020204020204" pitchFamily="34" charset="-122"/>
                  <a:ea typeface="微软雅黑" panose="020B0503020204020204" pitchFamily="34" charset="-122"/>
                </a:rPr>
                <a:t>帧</a:t>
              </a:r>
            </a:p>
          </p:txBody>
        </p:sp>
        <p:sp>
          <p:nvSpPr>
            <p:cNvPr id="126986" name="Line 10"/>
            <p:cNvSpPr>
              <a:spLocks noChangeShapeType="1"/>
            </p:cNvSpPr>
            <p:nvPr/>
          </p:nvSpPr>
          <p:spPr bwMode="auto">
            <a:xfrm>
              <a:off x="1066" y="2523"/>
              <a:ext cx="117" cy="0"/>
            </a:xfrm>
            <a:prstGeom prst="line">
              <a:avLst/>
            </a:prstGeom>
            <a:noFill/>
            <a:ln w="571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微软雅黑" panose="020B0503020204020204" pitchFamily="34" charset="-122"/>
                <a:ea typeface="微软雅黑" panose="020B0503020204020204" pitchFamily="34" charset="-122"/>
              </a:endParaRPr>
            </a:p>
          </p:txBody>
        </p:sp>
        <p:sp>
          <p:nvSpPr>
            <p:cNvPr id="126988" name="Rectangle 12"/>
            <p:cNvSpPr>
              <a:spLocks noChangeArrowheads="1"/>
            </p:cNvSpPr>
            <p:nvPr/>
          </p:nvSpPr>
          <p:spPr bwMode="auto">
            <a:xfrm>
              <a:off x="3243" y="2387"/>
              <a:ext cx="1043" cy="272"/>
            </a:xfrm>
            <a:prstGeom prst="rect">
              <a:avLst/>
            </a:prstGeom>
            <a:solidFill>
              <a:srgbClr val="FF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srgbClr val="000099"/>
                  </a:solidFill>
                  <a:latin typeface="微软雅黑" panose="020B0503020204020204" pitchFamily="34" charset="-122"/>
                  <a:ea typeface="微软雅黑" panose="020B0503020204020204" pitchFamily="34" charset="-122"/>
                </a:rPr>
                <a:t>帧</a:t>
              </a:r>
            </a:p>
          </p:txBody>
        </p:sp>
        <p:sp>
          <p:nvSpPr>
            <p:cNvPr id="126989" name="Line 13"/>
            <p:cNvSpPr>
              <a:spLocks noChangeShapeType="1"/>
            </p:cNvSpPr>
            <p:nvPr/>
          </p:nvSpPr>
          <p:spPr bwMode="auto">
            <a:xfrm>
              <a:off x="2426" y="2523"/>
              <a:ext cx="273" cy="0"/>
            </a:xfrm>
            <a:prstGeom prst="line">
              <a:avLst/>
            </a:prstGeom>
            <a:noFill/>
            <a:ln w="76200">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微软雅黑" panose="020B0503020204020204" pitchFamily="34" charset="-122"/>
                <a:ea typeface="微软雅黑" panose="020B0503020204020204" pitchFamily="34" charset="-122"/>
              </a:endParaRPr>
            </a:p>
          </p:txBody>
        </p:sp>
        <p:sp>
          <p:nvSpPr>
            <p:cNvPr id="126990" name="Line 14"/>
            <p:cNvSpPr>
              <a:spLocks noChangeShapeType="1"/>
            </p:cNvSpPr>
            <p:nvPr/>
          </p:nvSpPr>
          <p:spPr bwMode="auto">
            <a:xfrm>
              <a:off x="4285" y="2523"/>
              <a:ext cx="273" cy="0"/>
            </a:xfrm>
            <a:prstGeom prst="line">
              <a:avLst/>
            </a:prstGeom>
            <a:noFill/>
            <a:ln w="76200">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6314569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69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69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9"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7" name="Rectangle 37"/>
          <p:cNvSpPr>
            <a:spLocks noGrp="1" noChangeArrowheads="1"/>
          </p:cNvSpPr>
          <p:nvPr>
            <p:ph type="title"/>
          </p:nvPr>
        </p:nvSpPr>
        <p:spPr/>
        <p:txBody>
          <a:bodyPr/>
          <a:lstStyle/>
          <a:p>
            <a:pPr algn="ctr"/>
            <a:r>
              <a:rPr lang="zh-CN" altLang="en-US"/>
              <a:t>以太网 </a:t>
            </a:r>
            <a:r>
              <a:rPr lang="en-US" altLang="zh-CN"/>
              <a:t>V2 </a:t>
            </a:r>
            <a:r>
              <a:rPr lang="zh-CN" altLang="en-US"/>
              <a:t>的 </a:t>
            </a:r>
            <a:r>
              <a:rPr lang="en-US" altLang="zh-CN"/>
              <a:t>MAC </a:t>
            </a:r>
            <a:r>
              <a:rPr lang="zh-CN" altLang="en-US"/>
              <a:t>帧格式</a:t>
            </a:r>
          </a:p>
        </p:txBody>
      </p:sp>
      <p:sp>
        <p:nvSpPr>
          <p:cNvPr id="450599" name="Text Box 39"/>
          <p:cNvSpPr txBox="1">
            <a:spLocks noChangeArrowheads="1"/>
          </p:cNvSpPr>
          <p:nvPr/>
        </p:nvSpPr>
        <p:spPr bwMode="auto">
          <a:xfrm>
            <a:off x="2822588" y="1138239"/>
            <a:ext cx="6667210" cy="830997"/>
          </a:xfrm>
          <a:prstGeom prst="rect">
            <a:avLst/>
          </a:prstGeom>
          <a:solidFill>
            <a:srgbClr val="66FF66"/>
          </a:solidFill>
          <a:ln w="9525">
            <a:solidFill>
              <a:srgbClr val="333399"/>
            </a:solidFill>
            <a:miter lim="800000"/>
            <a:headEnd/>
            <a:tailEnd/>
          </a:ln>
          <a:effectLst/>
        </p:spPr>
        <p:txBody>
          <a:bodyPr wrap="none">
            <a:spAutoFit/>
          </a:bodyPr>
          <a:lstStyle>
            <a:defPPr>
              <a:defRPr lang="en-US"/>
            </a:defPPr>
            <a:lvl1pPr algn="ctr">
              <a:defRPr sz="2400" b="1">
                <a:solidFill>
                  <a:srgbClr val="000099"/>
                </a:solidFill>
                <a:latin typeface="+mn-lt"/>
                <a:ea typeface="黑体" pitchFamily="2" charset="-122"/>
              </a:defRPr>
            </a:lvl1pPr>
          </a:lstStyle>
          <a:p>
            <a:r>
              <a:rPr lang="zh-CN" altLang="en-US" dirty="0">
                <a:solidFill>
                  <a:srgbClr val="000066"/>
                </a:solidFill>
              </a:rPr>
              <a:t>当传输媒体的误码率为 </a:t>
            </a:r>
            <a:r>
              <a:rPr lang="en-US" altLang="zh-CN" dirty="0">
                <a:solidFill>
                  <a:srgbClr val="000066"/>
                </a:solidFill>
              </a:rPr>
              <a:t>1</a:t>
            </a:r>
            <a:r>
              <a:rPr lang="en-US" altLang="zh-CN" dirty="0">
                <a:solidFill>
                  <a:srgbClr val="000066"/>
                </a:solidFill>
                <a:sym typeface="Symbol" pitchFamily="18" charset="2"/>
              </a:rPr>
              <a:t></a:t>
            </a:r>
            <a:r>
              <a:rPr lang="en-US" altLang="zh-CN" dirty="0">
                <a:solidFill>
                  <a:srgbClr val="000066"/>
                </a:solidFill>
              </a:rPr>
              <a:t>10</a:t>
            </a:r>
            <a:r>
              <a:rPr lang="en-US" altLang="zh-CN" baseline="30000" dirty="0">
                <a:solidFill>
                  <a:srgbClr val="000066"/>
                </a:solidFill>
                <a:sym typeface="Symbol" pitchFamily="18" charset="2"/>
              </a:rPr>
              <a:t></a:t>
            </a:r>
            <a:r>
              <a:rPr lang="en-US" altLang="zh-CN" baseline="30000" dirty="0">
                <a:solidFill>
                  <a:srgbClr val="000066"/>
                </a:solidFill>
              </a:rPr>
              <a:t>8</a:t>
            </a:r>
            <a:r>
              <a:rPr lang="en-US" altLang="zh-CN" dirty="0">
                <a:solidFill>
                  <a:srgbClr val="000066"/>
                </a:solidFill>
              </a:rPr>
              <a:t> </a:t>
            </a:r>
            <a:r>
              <a:rPr lang="zh-CN" altLang="en-US" dirty="0">
                <a:solidFill>
                  <a:srgbClr val="000066"/>
                </a:solidFill>
              </a:rPr>
              <a:t>时，</a:t>
            </a:r>
          </a:p>
          <a:p>
            <a:r>
              <a:rPr lang="en-US" altLang="zh-CN" dirty="0">
                <a:solidFill>
                  <a:srgbClr val="000066"/>
                </a:solidFill>
              </a:rPr>
              <a:t>MAC </a:t>
            </a:r>
            <a:r>
              <a:rPr lang="zh-CN" altLang="en-US" dirty="0">
                <a:solidFill>
                  <a:srgbClr val="000066"/>
                </a:solidFill>
              </a:rPr>
              <a:t>子层可使未检测到的差错小于 </a:t>
            </a:r>
            <a:r>
              <a:rPr lang="en-US" altLang="zh-CN" dirty="0">
                <a:solidFill>
                  <a:srgbClr val="000066"/>
                </a:solidFill>
              </a:rPr>
              <a:t>1</a:t>
            </a:r>
            <a:r>
              <a:rPr lang="en-US" altLang="zh-CN" dirty="0">
                <a:solidFill>
                  <a:srgbClr val="000066"/>
                </a:solidFill>
                <a:sym typeface="Symbol" pitchFamily="18" charset="2"/>
              </a:rPr>
              <a:t></a:t>
            </a:r>
            <a:r>
              <a:rPr lang="en-US" altLang="zh-CN" dirty="0">
                <a:solidFill>
                  <a:srgbClr val="000066"/>
                </a:solidFill>
              </a:rPr>
              <a:t>10</a:t>
            </a:r>
            <a:r>
              <a:rPr lang="en-US" altLang="zh-CN" baseline="30000" dirty="0">
                <a:solidFill>
                  <a:srgbClr val="000066"/>
                </a:solidFill>
                <a:sym typeface="Symbol" pitchFamily="18" charset="2"/>
              </a:rPr>
              <a:t></a:t>
            </a:r>
            <a:r>
              <a:rPr lang="en-US" altLang="zh-CN" baseline="30000" dirty="0">
                <a:solidFill>
                  <a:srgbClr val="000066"/>
                </a:solidFill>
              </a:rPr>
              <a:t>14</a:t>
            </a:r>
            <a:r>
              <a:rPr lang="zh-CN" altLang="en-US" dirty="0">
                <a:solidFill>
                  <a:srgbClr val="000066"/>
                </a:solidFill>
              </a:rPr>
              <a:t>。 </a:t>
            </a:r>
          </a:p>
        </p:txBody>
      </p:sp>
      <p:sp>
        <p:nvSpPr>
          <p:cNvPr id="450600" name="Text Box 40"/>
          <p:cNvSpPr txBox="1">
            <a:spLocks noChangeArrowheads="1"/>
          </p:cNvSpPr>
          <p:nvPr/>
        </p:nvSpPr>
        <p:spPr bwMode="auto">
          <a:xfrm>
            <a:off x="2990427" y="5301209"/>
            <a:ext cx="6647974" cy="1200329"/>
          </a:xfrm>
          <a:prstGeom prst="rect">
            <a:avLst/>
          </a:prstGeom>
          <a:solidFill>
            <a:srgbClr val="FFC000"/>
          </a:solidFill>
          <a:ln w="9525">
            <a:solidFill>
              <a:srgbClr val="333399"/>
            </a:solidFill>
            <a:miter lim="800000"/>
            <a:headEnd/>
            <a:tailEnd/>
          </a:ln>
          <a:effectLst/>
        </p:spPr>
        <p:txBody>
          <a:bodyPr wrap="none">
            <a:spAutoFit/>
          </a:bodyPr>
          <a:lstStyle>
            <a:defPPr>
              <a:defRPr lang="en-US"/>
            </a:defPPr>
            <a:lvl1pPr algn="ctr">
              <a:defRPr sz="2400" b="1">
                <a:solidFill>
                  <a:srgbClr val="000099"/>
                </a:solidFill>
                <a:latin typeface="+mn-lt"/>
                <a:ea typeface="黑体" pitchFamily="2" charset="-122"/>
              </a:defRPr>
            </a:lvl1pPr>
          </a:lstStyle>
          <a:p>
            <a:r>
              <a:rPr lang="zh-CN" altLang="en-US" dirty="0"/>
              <a:t>当数据字段的长度小于 </a:t>
            </a:r>
            <a:r>
              <a:rPr lang="en-US" altLang="zh-CN" dirty="0"/>
              <a:t>46 </a:t>
            </a:r>
            <a:r>
              <a:rPr lang="zh-CN" altLang="en-US" dirty="0"/>
              <a:t>字节时，</a:t>
            </a:r>
          </a:p>
          <a:p>
            <a:r>
              <a:rPr lang="zh-CN" altLang="en-US" dirty="0"/>
              <a:t>应在数据字段的后面加入整数字节的</a:t>
            </a:r>
            <a:r>
              <a:rPr lang="zh-CN" altLang="en-US" dirty="0">
                <a:solidFill>
                  <a:srgbClr val="FF0000"/>
                </a:solidFill>
              </a:rPr>
              <a:t>填充字段，</a:t>
            </a:r>
          </a:p>
          <a:p>
            <a:r>
              <a:rPr lang="zh-CN" altLang="en-US" dirty="0"/>
              <a:t>以保证以太网的 </a:t>
            </a:r>
            <a:r>
              <a:rPr lang="en-US" altLang="zh-CN" dirty="0"/>
              <a:t>MAC </a:t>
            </a:r>
            <a:r>
              <a:rPr lang="zh-CN" altLang="en-US" dirty="0"/>
              <a:t>帧长不小于 </a:t>
            </a:r>
            <a:r>
              <a:rPr lang="en-US" altLang="zh-CN" dirty="0"/>
              <a:t>64 </a:t>
            </a:r>
            <a:r>
              <a:rPr lang="zh-CN" altLang="en-US" dirty="0"/>
              <a:t>字节。 </a:t>
            </a:r>
          </a:p>
        </p:txBody>
      </p:sp>
      <p:grpSp>
        <p:nvGrpSpPr>
          <p:cNvPr id="40" name="组合 39"/>
          <p:cNvGrpSpPr/>
          <p:nvPr/>
        </p:nvGrpSpPr>
        <p:grpSpPr>
          <a:xfrm>
            <a:off x="1631504" y="2971800"/>
            <a:ext cx="9414782" cy="2254250"/>
            <a:chOff x="488504" y="2971800"/>
            <a:chExt cx="9414782" cy="2254250"/>
          </a:xfrm>
        </p:grpSpPr>
        <p:sp>
          <p:nvSpPr>
            <p:cNvPr id="41"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2"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 name="Rectangle 4"/>
            <p:cNvSpPr>
              <a:spLocks noChangeArrowheads="1"/>
            </p:cNvSpPr>
            <p:nvPr/>
          </p:nvSpPr>
          <p:spPr bwMode="auto">
            <a:xfrm>
              <a:off x="1676797" y="4730750"/>
              <a:ext cx="6954838" cy="488950"/>
            </a:xfrm>
            <a:prstGeom prst="rect">
              <a:avLst/>
            </a:prstGeom>
            <a:noFill/>
            <a:ln w="28575">
              <a:solidFill>
                <a:srgbClr val="000099"/>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a:solidFill>
                    <a:srgbClr val="000099"/>
                  </a:solidFill>
                  <a:latin typeface="+mn-lt"/>
                  <a:ea typeface="黑体" pitchFamily="2" charset="-122"/>
                </a:rPr>
                <a:t>MAC </a:t>
              </a:r>
              <a:r>
                <a:rPr kumimoji="1" lang="zh-CN" altLang="en-US" sz="2000" b="1" dirty="0">
                  <a:solidFill>
                    <a:srgbClr val="000099"/>
                  </a:solidFill>
                  <a:latin typeface="+mn-lt"/>
                  <a:ea typeface="黑体" pitchFamily="2" charset="-122"/>
                </a:rPr>
                <a:t>帧</a:t>
              </a:r>
            </a:p>
          </p:txBody>
        </p:sp>
        <p:sp>
          <p:nvSpPr>
            <p:cNvPr id="45"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a:solidFill>
                    <a:srgbClr val="000099"/>
                  </a:solidFill>
                  <a:latin typeface="+mn-lt"/>
                  <a:ea typeface="黑体" pitchFamily="2" charset="-122"/>
                </a:rPr>
                <a:t>物理层</a:t>
              </a:r>
            </a:p>
          </p:txBody>
        </p:sp>
        <p:sp>
          <p:nvSpPr>
            <p:cNvPr id="46"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a:solidFill>
                    <a:srgbClr val="000099"/>
                  </a:solidFill>
                  <a:latin typeface="+mn-lt"/>
                  <a:ea typeface="黑体" pitchFamily="2" charset="-122"/>
                </a:rPr>
                <a:t>MAC </a:t>
              </a:r>
              <a:r>
                <a:rPr kumimoji="1" lang="zh-CN" altLang="en-US" b="1">
                  <a:solidFill>
                    <a:srgbClr val="000099"/>
                  </a:solidFill>
                  <a:latin typeface="+mn-lt"/>
                  <a:ea typeface="黑体" pitchFamily="2" charset="-122"/>
                </a:rPr>
                <a:t>层</a:t>
              </a:r>
            </a:p>
          </p:txBody>
        </p:sp>
        <p:sp>
          <p:nvSpPr>
            <p:cNvPr id="47" name="Line 8"/>
            <p:cNvSpPr>
              <a:spLocks noChangeShapeType="1"/>
            </p:cNvSpPr>
            <p:nvPr/>
          </p:nvSpPr>
          <p:spPr bwMode="auto">
            <a:xfrm flipH="1">
              <a:off x="1675077" y="4221163"/>
              <a:ext cx="1720" cy="51435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8" name="Line 9"/>
            <p:cNvSpPr>
              <a:spLocks noChangeShapeType="1"/>
            </p:cNvSpPr>
            <p:nvPr/>
          </p:nvSpPr>
          <p:spPr bwMode="auto">
            <a:xfrm>
              <a:off x="8619596" y="4292600"/>
              <a:ext cx="12039" cy="4318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9"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dirty="0">
                  <a:solidFill>
                    <a:srgbClr val="000099"/>
                  </a:solidFill>
                  <a:latin typeface="+mn-lt"/>
                  <a:ea typeface="黑体" pitchFamily="2" charset="-122"/>
                </a:rPr>
                <a:t>IP </a:t>
              </a:r>
              <a:r>
                <a:rPr kumimoji="1" lang="zh-CN" altLang="en-US" b="1" dirty="0">
                  <a:solidFill>
                    <a:srgbClr val="000099"/>
                  </a:solidFill>
                  <a:latin typeface="+mn-lt"/>
                  <a:ea typeface="黑体" pitchFamily="2" charset="-122"/>
                </a:rPr>
                <a:t>层</a:t>
              </a:r>
            </a:p>
          </p:txBody>
        </p:sp>
        <p:sp>
          <p:nvSpPr>
            <p:cNvPr id="50" name="Line 11"/>
            <p:cNvSpPr>
              <a:spLocks noChangeShapeType="1"/>
            </p:cNvSpPr>
            <p:nvPr/>
          </p:nvSpPr>
          <p:spPr bwMode="auto">
            <a:xfrm flipV="1">
              <a:off x="8879285" y="3505202"/>
              <a:ext cx="889132" cy="0"/>
            </a:xfrm>
            <a:prstGeom prst="line">
              <a:avLst/>
            </a:prstGeom>
            <a:noFill/>
            <a:ln w="19050">
              <a:solidFill>
                <a:srgbClr val="000099"/>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51" name="Group 15"/>
            <p:cNvGrpSpPr>
              <a:grpSpLocks/>
            </p:cNvGrpSpPr>
            <p:nvPr/>
          </p:nvGrpSpPr>
          <p:grpSpPr bwMode="auto">
            <a:xfrm>
              <a:off x="1133344" y="3490915"/>
              <a:ext cx="7565363" cy="1385888"/>
              <a:chOff x="659" y="2199"/>
              <a:chExt cx="4399" cy="873"/>
            </a:xfrm>
          </p:grpSpPr>
          <p:sp>
            <p:nvSpPr>
              <p:cNvPr id="55"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56" name="Group 17"/>
              <p:cNvGrpSpPr>
                <a:grpSpLocks/>
              </p:cNvGrpSpPr>
              <p:nvPr/>
            </p:nvGrpSpPr>
            <p:grpSpPr bwMode="auto">
              <a:xfrm>
                <a:off x="659" y="2199"/>
                <a:ext cx="4399" cy="489"/>
                <a:chOff x="659" y="2199"/>
                <a:chExt cx="4399" cy="489"/>
              </a:xfrm>
            </p:grpSpPr>
            <p:sp>
              <p:nvSpPr>
                <p:cNvPr id="57"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58" name="Line 19"/>
                <p:cNvSpPr>
                  <a:spLocks noChangeShapeType="1"/>
                </p:cNvSpPr>
                <p:nvPr/>
              </p:nvSpPr>
              <p:spPr bwMode="auto">
                <a:xfrm>
                  <a:off x="156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 name="Line 20"/>
                <p:cNvSpPr>
                  <a:spLocks noChangeShapeType="1"/>
                </p:cNvSpPr>
                <p:nvPr/>
              </p:nvSpPr>
              <p:spPr bwMode="auto">
                <a:xfrm>
                  <a:off x="2139"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Line 21"/>
                <p:cNvSpPr>
                  <a:spLocks noChangeShapeType="1"/>
                </p:cNvSpPr>
                <p:nvPr/>
              </p:nvSpPr>
              <p:spPr bwMode="auto">
                <a:xfrm>
                  <a:off x="2715"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 name="Line 22"/>
                <p:cNvSpPr>
                  <a:spLocks noChangeShapeType="1"/>
                </p:cNvSpPr>
                <p:nvPr/>
              </p:nvSpPr>
              <p:spPr bwMode="auto">
                <a:xfrm>
                  <a:off x="468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dirty="0">
                      <a:solidFill>
                        <a:srgbClr val="000099"/>
                      </a:solidFill>
                      <a:latin typeface="+mn-lt"/>
                      <a:ea typeface="黑体" pitchFamily="2" charset="-122"/>
                    </a:rPr>
                    <a:t>目的地址</a:t>
                  </a:r>
                </a:p>
              </p:txBody>
            </p:sp>
            <p:sp>
              <p:nvSpPr>
                <p:cNvPr id="63"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a:solidFill>
                        <a:srgbClr val="000099"/>
                      </a:solidFill>
                      <a:latin typeface="+mn-lt"/>
                      <a:ea typeface="黑体" pitchFamily="2" charset="-122"/>
                    </a:rPr>
                    <a:t>源地址</a:t>
                  </a:r>
                </a:p>
              </p:txBody>
            </p:sp>
            <p:sp>
              <p:nvSpPr>
                <p:cNvPr id="64"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dirty="0">
                      <a:solidFill>
                        <a:srgbClr val="000099"/>
                      </a:solidFill>
                      <a:latin typeface="+mn-lt"/>
                      <a:ea typeface="黑体" pitchFamily="2" charset="-122"/>
                    </a:rPr>
                    <a:t>类型</a:t>
                  </a:r>
                </a:p>
              </p:txBody>
            </p:sp>
            <p:sp>
              <p:nvSpPr>
                <p:cNvPr id="65"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dirty="0">
                      <a:solidFill>
                        <a:srgbClr val="000099"/>
                      </a:solidFill>
                      <a:latin typeface="+mn-lt"/>
                      <a:ea typeface="黑体" pitchFamily="2" charset="-122"/>
                    </a:rPr>
                    <a:t>数        据</a:t>
                  </a:r>
                </a:p>
              </p:txBody>
            </p:sp>
            <p:sp>
              <p:nvSpPr>
                <p:cNvPr id="66"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dirty="0">
                      <a:solidFill>
                        <a:srgbClr val="000099"/>
                      </a:solidFill>
                      <a:latin typeface="+mn-lt"/>
                      <a:ea typeface="黑体" pitchFamily="2" charset="-122"/>
                    </a:rPr>
                    <a:t>FCS</a:t>
                  </a:r>
                </a:p>
              </p:txBody>
            </p:sp>
            <p:sp>
              <p:nvSpPr>
                <p:cNvPr id="67"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dirty="0">
                      <a:solidFill>
                        <a:srgbClr val="000099"/>
                      </a:solidFill>
                      <a:latin typeface="+mn-lt"/>
                      <a:ea typeface="黑体" pitchFamily="2" charset="-122"/>
                    </a:rPr>
                    <a:t>6</a:t>
                  </a:r>
                </a:p>
              </p:txBody>
            </p:sp>
            <p:sp>
              <p:nvSpPr>
                <p:cNvPr id="68"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a:solidFill>
                        <a:srgbClr val="000099"/>
                      </a:solidFill>
                      <a:latin typeface="+mn-lt"/>
                      <a:ea typeface="黑体" pitchFamily="2" charset="-122"/>
                    </a:rPr>
                    <a:t>6</a:t>
                  </a:r>
                </a:p>
              </p:txBody>
            </p:sp>
            <p:sp>
              <p:nvSpPr>
                <p:cNvPr id="69"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a:solidFill>
                        <a:srgbClr val="000099"/>
                      </a:solidFill>
                      <a:latin typeface="+mn-lt"/>
                      <a:ea typeface="黑体" pitchFamily="2" charset="-122"/>
                    </a:rPr>
                    <a:t>2</a:t>
                  </a:r>
                </a:p>
              </p:txBody>
            </p:sp>
            <p:sp>
              <p:nvSpPr>
                <p:cNvPr id="70"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a:solidFill>
                        <a:srgbClr val="000099"/>
                      </a:solidFill>
                      <a:latin typeface="+mn-lt"/>
                      <a:ea typeface="黑体" pitchFamily="2" charset="-122"/>
                    </a:rPr>
                    <a:t>4</a:t>
                  </a:r>
                </a:p>
              </p:txBody>
            </p:sp>
            <p:sp>
              <p:nvSpPr>
                <p:cNvPr id="71"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dirty="0">
                      <a:solidFill>
                        <a:srgbClr val="000099"/>
                      </a:solidFill>
                      <a:latin typeface="+mn-lt"/>
                      <a:ea typeface="黑体" pitchFamily="2" charset="-122"/>
                    </a:rPr>
                    <a:t>字节</a:t>
                  </a:r>
                  <a:endParaRPr kumimoji="1" lang="zh-CN" altLang="en-US" sz="1600" b="1" dirty="0">
                    <a:solidFill>
                      <a:srgbClr val="000099"/>
                    </a:solidFill>
                    <a:latin typeface="+mn-lt"/>
                    <a:ea typeface="黑体" pitchFamily="2" charset="-122"/>
                  </a:endParaRPr>
                </a:p>
              </p:txBody>
            </p:sp>
            <p:sp>
              <p:nvSpPr>
                <p:cNvPr id="72"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46 ~ 1500</a:t>
                  </a:r>
                </a:p>
              </p:txBody>
            </p:sp>
          </p:grpSp>
        </p:grpSp>
        <p:grpSp>
          <p:nvGrpSpPr>
            <p:cNvPr id="52" name="Group 34"/>
            <p:cNvGrpSpPr>
              <a:grpSpLocks/>
            </p:cNvGrpSpPr>
            <p:nvPr/>
          </p:nvGrpSpPr>
          <p:grpSpPr bwMode="auto">
            <a:xfrm>
              <a:off x="4669235" y="2971800"/>
              <a:ext cx="3384550" cy="990600"/>
              <a:chOff x="2715" y="1872"/>
              <a:chExt cx="1968" cy="624"/>
            </a:xfrm>
          </p:grpSpPr>
          <p:sp>
            <p:nvSpPr>
              <p:cNvPr id="53"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4"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headEnd/>
                <a:tailEnd/>
              </a:ln>
              <a:effectLst>
                <a:outerShdw dist="35921" dir="2700000" algn="ctr" rotWithShape="0">
                  <a:schemeClr val="bg2"/>
                </a:outerShdw>
              </a:effectLst>
            </p:spPr>
            <p:txBody>
              <a:bodyPr wrap="none" anchor="ctr"/>
              <a:lstStyle/>
              <a:p>
                <a:pPr algn="ctr" defTabSz="762000"/>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grpSp>
      </p:grpSp>
      <p:sp>
        <p:nvSpPr>
          <p:cNvPr id="450598" name="AutoShape 38"/>
          <p:cNvSpPr>
            <a:spLocks noChangeArrowheads="1"/>
          </p:cNvSpPr>
          <p:nvPr/>
        </p:nvSpPr>
        <p:spPr bwMode="auto">
          <a:xfrm>
            <a:off x="4536150" y="2133602"/>
            <a:ext cx="2963201" cy="504825"/>
          </a:xfrm>
          <a:prstGeom prst="wedgeRoundRectCallout">
            <a:avLst>
              <a:gd name="adj1" fmla="val 116454"/>
              <a:gd name="adj2" fmla="val 310380"/>
              <a:gd name="adj3" fmla="val 166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400" b="1">
                <a:solidFill>
                  <a:srgbClr val="000099"/>
                </a:solidFill>
                <a:latin typeface="+mn-lt"/>
                <a:ea typeface="黑体" pitchFamily="2" charset="-122"/>
              </a:rPr>
              <a:t>FCS </a:t>
            </a:r>
            <a:r>
              <a:rPr lang="zh-CN" altLang="en-US" sz="2400" b="1">
                <a:solidFill>
                  <a:srgbClr val="000099"/>
                </a:solidFill>
                <a:latin typeface="+mn-lt"/>
                <a:ea typeface="黑体" pitchFamily="2" charset="-122"/>
              </a:rPr>
              <a:t>字段 </a:t>
            </a:r>
            <a:r>
              <a:rPr lang="en-US" altLang="zh-CN" sz="2400" b="1">
                <a:solidFill>
                  <a:srgbClr val="000099"/>
                </a:solidFill>
                <a:latin typeface="+mn-lt"/>
                <a:ea typeface="黑体" pitchFamily="2" charset="-122"/>
              </a:rPr>
              <a:t>4 </a:t>
            </a:r>
            <a:r>
              <a:rPr lang="zh-CN" altLang="en-US" sz="2400" b="1">
                <a:solidFill>
                  <a:srgbClr val="000099"/>
                </a:solidFill>
                <a:latin typeface="+mn-lt"/>
                <a:ea typeface="黑体" pitchFamily="2" charset="-122"/>
              </a:rPr>
              <a:t>字节</a:t>
            </a:r>
          </a:p>
        </p:txBody>
      </p:sp>
    </p:spTree>
    <p:extLst>
      <p:ext uri="{BB962C8B-B14F-4D97-AF65-F5344CB8AC3E}">
        <p14:creationId xmlns:p14="http://schemas.microsoft.com/office/powerpoint/2010/main" val="7821531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9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06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9" grpId="0" animBg="1"/>
      <p:bldP spid="450600"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621" name="Rectangle 37"/>
          <p:cNvSpPr>
            <a:spLocks noGrp="1" noChangeArrowheads="1"/>
          </p:cNvSpPr>
          <p:nvPr>
            <p:ph type="title"/>
          </p:nvPr>
        </p:nvSpPr>
        <p:spPr/>
        <p:txBody>
          <a:bodyPr/>
          <a:lstStyle/>
          <a:p>
            <a:pPr algn="ctr"/>
            <a:r>
              <a:rPr lang="zh-CN" altLang="en-US"/>
              <a:t>以太网 </a:t>
            </a:r>
            <a:r>
              <a:rPr lang="en-US" altLang="zh-CN"/>
              <a:t>V2 </a:t>
            </a:r>
            <a:r>
              <a:rPr lang="zh-CN" altLang="en-US"/>
              <a:t>的 </a:t>
            </a:r>
            <a:r>
              <a:rPr lang="en-US" altLang="zh-CN"/>
              <a:t>MAC </a:t>
            </a:r>
            <a:r>
              <a:rPr lang="zh-CN" altLang="en-US"/>
              <a:t>帧格式</a:t>
            </a:r>
          </a:p>
        </p:txBody>
      </p:sp>
      <p:sp>
        <p:nvSpPr>
          <p:cNvPr id="451639" name="Text Box 55"/>
          <p:cNvSpPr txBox="1">
            <a:spLocks noChangeArrowheads="1"/>
          </p:cNvSpPr>
          <p:nvPr/>
        </p:nvSpPr>
        <p:spPr bwMode="auto">
          <a:xfrm>
            <a:off x="1775521" y="1211269"/>
            <a:ext cx="9016929" cy="1200329"/>
          </a:xfrm>
          <a:prstGeom prst="rect">
            <a:avLst/>
          </a:prstGeom>
          <a:solidFill>
            <a:srgbClr val="66FF66"/>
          </a:solidFill>
          <a:ln w="9525">
            <a:solidFill>
              <a:srgbClr val="333399"/>
            </a:solidFill>
            <a:miter lim="800000"/>
            <a:headEnd/>
            <a:tailEnd/>
          </a:ln>
          <a:effectLst/>
        </p:spPr>
        <p:txBody>
          <a:bodyPr wrap="square">
            <a:spAutoFit/>
          </a:bodyPr>
          <a:lstStyle>
            <a:defPPr>
              <a:defRPr lang="en-US"/>
            </a:defPPr>
            <a:lvl1pPr algn="ctr">
              <a:defRPr sz="2400" b="1">
                <a:solidFill>
                  <a:srgbClr val="000099"/>
                </a:solidFill>
                <a:latin typeface="+mn-lt"/>
                <a:ea typeface="黑体" pitchFamily="2" charset="-122"/>
              </a:defRPr>
            </a:lvl1pPr>
          </a:lstStyle>
          <a:p>
            <a:pPr algn="l"/>
            <a:r>
              <a:rPr lang="zh-CN" altLang="en-US" dirty="0">
                <a:solidFill>
                  <a:srgbClr val="000066"/>
                </a:solidFill>
              </a:rPr>
              <a:t>在帧的前面插入（硬件生成）的 </a:t>
            </a:r>
            <a:r>
              <a:rPr lang="en-US" altLang="zh-CN" dirty="0">
                <a:solidFill>
                  <a:srgbClr val="000066"/>
                </a:solidFill>
              </a:rPr>
              <a:t>8 </a:t>
            </a:r>
            <a:r>
              <a:rPr lang="zh-CN" altLang="en-US" dirty="0">
                <a:solidFill>
                  <a:srgbClr val="000066"/>
                </a:solidFill>
              </a:rPr>
              <a:t>字节中，第一个字段共 </a:t>
            </a:r>
            <a:r>
              <a:rPr lang="en-US" altLang="zh-CN" dirty="0">
                <a:solidFill>
                  <a:srgbClr val="000066"/>
                </a:solidFill>
              </a:rPr>
              <a:t>7 </a:t>
            </a:r>
            <a:r>
              <a:rPr lang="zh-CN" altLang="en-US" dirty="0">
                <a:solidFill>
                  <a:srgbClr val="000066"/>
                </a:solidFill>
              </a:rPr>
              <a:t>个字节，是前同步码，用来迅速实现 </a:t>
            </a:r>
            <a:r>
              <a:rPr lang="en-US" altLang="zh-CN" dirty="0">
                <a:solidFill>
                  <a:srgbClr val="000066"/>
                </a:solidFill>
              </a:rPr>
              <a:t>MAC </a:t>
            </a:r>
            <a:r>
              <a:rPr lang="zh-CN" altLang="en-US" dirty="0">
                <a:solidFill>
                  <a:srgbClr val="000066"/>
                </a:solidFill>
              </a:rPr>
              <a:t>帧的比特同步。第二个字段 </a:t>
            </a:r>
            <a:r>
              <a:rPr lang="en-US" altLang="zh-CN" dirty="0">
                <a:solidFill>
                  <a:srgbClr val="000066"/>
                </a:solidFill>
              </a:rPr>
              <a:t>1 </a:t>
            </a:r>
            <a:r>
              <a:rPr lang="zh-CN" altLang="en-US" dirty="0">
                <a:solidFill>
                  <a:srgbClr val="000066"/>
                </a:solidFill>
              </a:rPr>
              <a:t>个字节是帧开始定界符，表示后面的信息就是 </a:t>
            </a:r>
            <a:r>
              <a:rPr lang="en-US" altLang="zh-CN" dirty="0">
                <a:solidFill>
                  <a:srgbClr val="000066"/>
                </a:solidFill>
              </a:rPr>
              <a:t>MAC </a:t>
            </a:r>
            <a:r>
              <a:rPr lang="zh-CN" altLang="en-US" dirty="0">
                <a:solidFill>
                  <a:srgbClr val="000066"/>
                </a:solidFill>
              </a:rPr>
              <a:t>帧。 </a:t>
            </a:r>
          </a:p>
        </p:txBody>
      </p:sp>
      <p:sp>
        <p:nvSpPr>
          <p:cNvPr id="451640" name="Text Box 56"/>
          <p:cNvSpPr txBox="1">
            <a:spLocks noChangeArrowheads="1"/>
          </p:cNvSpPr>
          <p:nvPr/>
        </p:nvSpPr>
        <p:spPr bwMode="auto">
          <a:xfrm>
            <a:off x="6759328" y="5373217"/>
            <a:ext cx="4033121" cy="1200329"/>
          </a:xfrm>
          <a:prstGeom prst="rect">
            <a:avLst/>
          </a:prstGeom>
          <a:solidFill>
            <a:srgbClr val="FFFF66"/>
          </a:solidFill>
          <a:ln w="9525">
            <a:solidFill>
              <a:srgbClr val="333399"/>
            </a:solidFill>
            <a:miter lim="800000"/>
            <a:headEnd/>
            <a:tailEnd/>
          </a:ln>
          <a:effectLst/>
        </p:spPr>
        <p:txBody>
          <a:bodyPr wrap="square">
            <a:spAutoFit/>
          </a:bodyPr>
          <a:lstStyle/>
          <a:p>
            <a:pPr algn="ctr"/>
            <a:r>
              <a:rPr lang="zh-CN" altLang="en-US" sz="2400" b="1" dirty="0">
                <a:solidFill>
                  <a:srgbClr val="000099"/>
                </a:solidFill>
                <a:latin typeface="+mn-lt"/>
                <a:ea typeface="黑体" pitchFamily="2" charset="-122"/>
              </a:rPr>
              <a:t>为了达到比特同步，</a:t>
            </a:r>
          </a:p>
          <a:p>
            <a:pPr algn="ctr"/>
            <a:r>
              <a:rPr lang="zh-CN" altLang="en-US" sz="2400" b="1" dirty="0">
                <a:solidFill>
                  <a:srgbClr val="000099"/>
                </a:solidFill>
                <a:latin typeface="+mn-lt"/>
                <a:ea typeface="黑体" pitchFamily="2" charset="-122"/>
              </a:rPr>
              <a:t>在传输媒体上实际传送的</a:t>
            </a:r>
          </a:p>
          <a:p>
            <a:pPr algn="ctr"/>
            <a:r>
              <a:rPr lang="zh-CN" altLang="en-US" sz="2400" b="1" dirty="0">
                <a:solidFill>
                  <a:srgbClr val="000099"/>
                </a:solidFill>
                <a:latin typeface="+mn-lt"/>
                <a:ea typeface="黑体" pitchFamily="2" charset="-122"/>
              </a:rPr>
              <a:t>要比 </a:t>
            </a:r>
            <a:r>
              <a:rPr lang="en-US" altLang="zh-CN" sz="2400" b="1" dirty="0">
                <a:solidFill>
                  <a:srgbClr val="000099"/>
                </a:solidFill>
                <a:latin typeface="+mn-lt"/>
                <a:ea typeface="黑体" pitchFamily="2" charset="-122"/>
              </a:rPr>
              <a:t>MAC </a:t>
            </a:r>
            <a:r>
              <a:rPr lang="zh-CN" altLang="en-US" sz="2400" b="1" dirty="0">
                <a:solidFill>
                  <a:srgbClr val="000099"/>
                </a:solidFill>
                <a:latin typeface="+mn-lt"/>
                <a:ea typeface="黑体" pitchFamily="2" charset="-122"/>
              </a:rPr>
              <a:t>帧还多 </a:t>
            </a:r>
            <a:r>
              <a:rPr lang="en-US" altLang="zh-CN" sz="2400" b="1" dirty="0">
                <a:solidFill>
                  <a:srgbClr val="000099"/>
                </a:solidFill>
                <a:latin typeface="+mn-lt"/>
                <a:ea typeface="黑体" pitchFamily="2" charset="-122"/>
              </a:rPr>
              <a:t>8 </a:t>
            </a:r>
            <a:r>
              <a:rPr lang="zh-CN" altLang="en-US" sz="2400" b="1" dirty="0">
                <a:solidFill>
                  <a:srgbClr val="000099"/>
                </a:solidFill>
                <a:latin typeface="+mn-lt"/>
                <a:ea typeface="黑体" pitchFamily="2" charset="-122"/>
              </a:rPr>
              <a:t>个字节</a:t>
            </a:r>
          </a:p>
        </p:txBody>
      </p:sp>
      <p:grpSp>
        <p:nvGrpSpPr>
          <p:cNvPr id="56" name="组合 55"/>
          <p:cNvGrpSpPr/>
          <p:nvPr/>
        </p:nvGrpSpPr>
        <p:grpSpPr>
          <a:xfrm>
            <a:off x="1631504" y="2971800"/>
            <a:ext cx="9414782" cy="2254250"/>
            <a:chOff x="488504" y="2971800"/>
            <a:chExt cx="9414782" cy="2254250"/>
          </a:xfrm>
        </p:grpSpPr>
        <p:sp>
          <p:nvSpPr>
            <p:cNvPr id="57"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8"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 name="Rectangle 4"/>
            <p:cNvSpPr>
              <a:spLocks noChangeArrowheads="1"/>
            </p:cNvSpPr>
            <p:nvPr/>
          </p:nvSpPr>
          <p:spPr bwMode="auto">
            <a:xfrm>
              <a:off x="1676797" y="4730750"/>
              <a:ext cx="6954838" cy="488950"/>
            </a:xfrm>
            <a:prstGeom prst="rect">
              <a:avLst/>
            </a:prstGeom>
            <a:noFill/>
            <a:ln w="28575">
              <a:solidFill>
                <a:srgbClr val="000099"/>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a:solidFill>
                    <a:srgbClr val="000099"/>
                  </a:solidFill>
                  <a:latin typeface="+mn-lt"/>
                  <a:ea typeface="黑体" pitchFamily="2" charset="-122"/>
                </a:rPr>
                <a:t>MAC </a:t>
              </a:r>
              <a:r>
                <a:rPr kumimoji="1" lang="zh-CN" altLang="en-US" sz="2000" b="1" dirty="0">
                  <a:solidFill>
                    <a:srgbClr val="000099"/>
                  </a:solidFill>
                  <a:latin typeface="+mn-lt"/>
                  <a:ea typeface="黑体" pitchFamily="2" charset="-122"/>
                </a:rPr>
                <a:t>帧</a:t>
              </a:r>
            </a:p>
          </p:txBody>
        </p:sp>
        <p:sp>
          <p:nvSpPr>
            <p:cNvPr id="61"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a:solidFill>
                    <a:srgbClr val="000099"/>
                  </a:solidFill>
                  <a:latin typeface="+mn-lt"/>
                  <a:ea typeface="黑体" pitchFamily="2" charset="-122"/>
                </a:rPr>
                <a:t>物理层</a:t>
              </a:r>
            </a:p>
          </p:txBody>
        </p:sp>
        <p:sp>
          <p:nvSpPr>
            <p:cNvPr id="62"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a:solidFill>
                    <a:srgbClr val="000099"/>
                  </a:solidFill>
                  <a:latin typeface="+mn-lt"/>
                  <a:ea typeface="黑体" pitchFamily="2" charset="-122"/>
                </a:rPr>
                <a:t>MAC </a:t>
              </a:r>
              <a:r>
                <a:rPr kumimoji="1" lang="zh-CN" altLang="en-US" b="1">
                  <a:solidFill>
                    <a:srgbClr val="000099"/>
                  </a:solidFill>
                  <a:latin typeface="+mn-lt"/>
                  <a:ea typeface="黑体" pitchFamily="2" charset="-122"/>
                </a:rPr>
                <a:t>层</a:t>
              </a:r>
            </a:p>
          </p:txBody>
        </p:sp>
        <p:sp>
          <p:nvSpPr>
            <p:cNvPr id="63" name="Line 8"/>
            <p:cNvSpPr>
              <a:spLocks noChangeShapeType="1"/>
            </p:cNvSpPr>
            <p:nvPr/>
          </p:nvSpPr>
          <p:spPr bwMode="auto">
            <a:xfrm flipH="1">
              <a:off x="1675077" y="4221163"/>
              <a:ext cx="1720" cy="51435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4" name="Line 9"/>
            <p:cNvSpPr>
              <a:spLocks noChangeShapeType="1"/>
            </p:cNvSpPr>
            <p:nvPr/>
          </p:nvSpPr>
          <p:spPr bwMode="auto">
            <a:xfrm>
              <a:off x="8619596" y="4292600"/>
              <a:ext cx="12039" cy="4318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5"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dirty="0">
                  <a:solidFill>
                    <a:srgbClr val="000099"/>
                  </a:solidFill>
                  <a:latin typeface="+mn-lt"/>
                  <a:ea typeface="黑体" pitchFamily="2" charset="-122"/>
                </a:rPr>
                <a:t>IP </a:t>
              </a:r>
              <a:r>
                <a:rPr kumimoji="1" lang="zh-CN" altLang="en-US" b="1" dirty="0">
                  <a:solidFill>
                    <a:srgbClr val="000099"/>
                  </a:solidFill>
                  <a:latin typeface="+mn-lt"/>
                  <a:ea typeface="黑体" pitchFamily="2" charset="-122"/>
                </a:rPr>
                <a:t>层</a:t>
              </a:r>
            </a:p>
          </p:txBody>
        </p:sp>
        <p:sp>
          <p:nvSpPr>
            <p:cNvPr id="66" name="Line 11"/>
            <p:cNvSpPr>
              <a:spLocks noChangeShapeType="1"/>
            </p:cNvSpPr>
            <p:nvPr/>
          </p:nvSpPr>
          <p:spPr bwMode="auto">
            <a:xfrm flipV="1">
              <a:off x="8879285" y="3505202"/>
              <a:ext cx="889132" cy="0"/>
            </a:xfrm>
            <a:prstGeom prst="line">
              <a:avLst/>
            </a:prstGeom>
            <a:noFill/>
            <a:ln w="19050">
              <a:solidFill>
                <a:srgbClr val="000099"/>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67" name="Group 15"/>
            <p:cNvGrpSpPr>
              <a:grpSpLocks/>
            </p:cNvGrpSpPr>
            <p:nvPr/>
          </p:nvGrpSpPr>
          <p:grpSpPr bwMode="auto">
            <a:xfrm>
              <a:off x="1133344" y="3490915"/>
              <a:ext cx="7565363" cy="1385888"/>
              <a:chOff x="659" y="2199"/>
              <a:chExt cx="4399" cy="873"/>
            </a:xfrm>
          </p:grpSpPr>
          <p:sp>
            <p:nvSpPr>
              <p:cNvPr id="71"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72" name="Group 17"/>
              <p:cNvGrpSpPr>
                <a:grpSpLocks/>
              </p:cNvGrpSpPr>
              <p:nvPr/>
            </p:nvGrpSpPr>
            <p:grpSpPr bwMode="auto">
              <a:xfrm>
                <a:off x="659" y="2199"/>
                <a:ext cx="4399" cy="489"/>
                <a:chOff x="659" y="2199"/>
                <a:chExt cx="4399" cy="489"/>
              </a:xfrm>
            </p:grpSpPr>
            <p:sp>
              <p:nvSpPr>
                <p:cNvPr id="73"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74" name="Line 19"/>
                <p:cNvSpPr>
                  <a:spLocks noChangeShapeType="1"/>
                </p:cNvSpPr>
                <p:nvPr/>
              </p:nvSpPr>
              <p:spPr bwMode="auto">
                <a:xfrm>
                  <a:off x="156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5" name="Line 20"/>
                <p:cNvSpPr>
                  <a:spLocks noChangeShapeType="1"/>
                </p:cNvSpPr>
                <p:nvPr/>
              </p:nvSpPr>
              <p:spPr bwMode="auto">
                <a:xfrm>
                  <a:off x="2139"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6" name="Line 21"/>
                <p:cNvSpPr>
                  <a:spLocks noChangeShapeType="1"/>
                </p:cNvSpPr>
                <p:nvPr/>
              </p:nvSpPr>
              <p:spPr bwMode="auto">
                <a:xfrm>
                  <a:off x="2715"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7" name="Line 22"/>
                <p:cNvSpPr>
                  <a:spLocks noChangeShapeType="1"/>
                </p:cNvSpPr>
                <p:nvPr/>
              </p:nvSpPr>
              <p:spPr bwMode="auto">
                <a:xfrm>
                  <a:off x="468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8"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dirty="0">
                      <a:solidFill>
                        <a:srgbClr val="000099"/>
                      </a:solidFill>
                      <a:latin typeface="+mn-lt"/>
                      <a:ea typeface="黑体" pitchFamily="2" charset="-122"/>
                    </a:rPr>
                    <a:t>目的地址</a:t>
                  </a:r>
                </a:p>
              </p:txBody>
            </p:sp>
            <p:sp>
              <p:nvSpPr>
                <p:cNvPr id="79"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a:solidFill>
                        <a:srgbClr val="000099"/>
                      </a:solidFill>
                      <a:latin typeface="+mn-lt"/>
                      <a:ea typeface="黑体" pitchFamily="2" charset="-122"/>
                    </a:rPr>
                    <a:t>源地址</a:t>
                  </a:r>
                </a:p>
              </p:txBody>
            </p:sp>
            <p:sp>
              <p:nvSpPr>
                <p:cNvPr id="80"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dirty="0">
                      <a:solidFill>
                        <a:srgbClr val="000099"/>
                      </a:solidFill>
                      <a:latin typeface="+mn-lt"/>
                      <a:ea typeface="黑体" pitchFamily="2" charset="-122"/>
                    </a:rPr>
                    <a:t>类型</a:t>
                  </a:r>
                </a:p>
              </p:txBody>
            </p:sp>
            <p:sp>
              <p:nvSpPr>
                <p:cNvPr id="81"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dirty="0">
                      <a:solidFill>
                        <a:srgbClr val="000099"/>
                      </a:solidFill>
                      <a:latin typeface="+mn-lt"/>
                      <a:ea typeface="黑体" pitchFamily="2" charset="-122"/>
                    </a:rPr>
                    <a:t>数        据</a:t>
                  </a:r>
                </a:p>
              </p:txBody>
            </p:sp>
            <p:sp>
              <p:nvSpPr>
                <p:cNvPr id="82"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dirty="0">
                      <a:solidFill>
                        <a:srgbClr val="000099"/>
                      </a:solidFill>
                      <a:latin typeface="+mn-lt"/>
                      <a:ea typeface="黑体" pitchFamily="2" charset="-122"/>
                    </a:rPr>
                    <a:t>FCS</a:t>
                  </a:r>
                </a:p>
              </p:txBody>
            </p:sp>
            <p:sp>
              <p:nvSpPr>
                <p:cNvPr id="83"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dirty="0">
                      <a:solidFill>
                        <a:srgbClr val="000099"/>
                      </a:solidFill>
                      <a:latin typeface="+mn-lt"/>
                      <a:ea typeface="黑体" pitchFamily="2" charset="-122"/>
                    </a:rPr>
                    <a:t>6</a:t>
                  </a:r>
                </a:p>
              </p:txBody>
            </p:sp>
            <p:sp>
              <p:nvSpPr>
                <p:cNvPr id="84"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a:solidFill>
                        <a:srgbClr val="000099"/>
                      </a:solidFill>
                      <a:latin typeface="+mn-lt"/>
                      <a:ea typeface="黑体" pitchFamily="2" charset="-122"/>
                    </a:rPr>
                    <a:t>6</a:t>
                  </a:r>
                </a:p>
              </p:txBody>
            </p:sp>
            <p:sp>
              <p:nvSpPr>
                <p:cNvPr id="85"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a:solidFill>
                        <a:srgbClr val="000099"/>
                      </a:solidFill>
                      <a:latin typeface="+mn-lt"/>
                      <a:ea typeface="黑体" pitchFamily="2" charset="-122"/>
                    </a:rPr>
                    <a:t>2</a:t>
                  </a:r>
                </a:p>
              </p:txBody>
            </p:sp>
            <p:sp>
              <p:nvSpPr>
                <p:cNvPr id="86"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a:solidFill>
                        <a:srgbClr val="000099"/>
                      </a:solidFill>
                      <a:latin typeface="+mn-lt"/>
                      <a:ea typeface="黑体" pitchFamily="2" charset="-122"/>
                    </a:rPr>
                    <a:t>4</a:t>
                  </a:r>
                </a:p>
              </p:txBody>
            </p:sp>
            <p:sp>
              <p:nvSpPr>
                <p:cNvPr id="87"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dirty="0">
                      <a:solidFill>
                        <a:srgbClr val="000099"/>
                      </a:solidFill>
                      <a:latin typeface="+mn-lt"/>
                      <a:ea typeface="黑体" pitchFamily="2" charset="-122"/>
                    </a:rPr>
                    <a:t>字节</a:t>
                  </a:r>
                  <a:endParaRPr kumimoji="1" lang="zh-CN" altLang="en-US" sz="1600" b="1" dirty="0">
                    <a:solidFill>
                      <a:srgbClr val="000099"/>
                    </a:solidFill>
                    <a:latin typeface="+mn-lt"/>
                    <a:ea typeface="黑体" pitchFamily="2" charset="-122"/>
                  </a:endParaRPr>
                </a:p>
              </p:txBody>
            </p:sp>
            <p:sp>
              <p:nvSpPr>
                <p:cNvPr id="88"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46 ~ 1500</a:t>
                  </a:r>
                </a:p>
              </p:txBody>
            </p:sp>
          </p:grpSp>
        </p:grpSp>
        <p:grpSp>
          <p:nvGrpSpPr>
            <p:cNvPr id="68" name="Group 34"/>
            <p:cNvGrpSpPr>
              <a:grpSpLocks/>
            </p:cNvGrpSpPr>
            <p:nvPr/>
          </p:nvGrpSpPr>
          <p:grpSpPr bwMode="auto">
            <a:xfrm>
              <a:off x="4669235" y="2971800"/>
              <a:ext cx="3384550" cy="990600"/>
              <a:chOff x="2715" y="1872"/>
              <a:chExt cx="1968" cy="624"/>
            </a:xfrm>
          </p:grpSpPr>
          <p:sp>
            <p:nvSpPr>
              <p:cNvPr id="69"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0"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headEnd/>
                <a:tailEnd/>
              </a:ln>
              <a:effectLst>
                <a:outerShdw dist="35921" dir="2700000" algn="ctr" rotWithShape="0">
                  <a:schemeClr val="bg2"/>
                </a:outerShdw>
              </a:effectLst>
            </p:spPr>
            <p:txBody>
              <a:bodyPr wrap="none" anchor="ctr"/>
              <a:lstStyle/>
              <a:p>
                <a:pPr algn="ctr" defTabSz="762000"/>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grpSp>
      </p:grpSp>
      <p:grpSp>
        <p:nvGrpSpPr>
          <p:cNvPr id="451622" name="Group 38"/>
          <p:cNvGrpSpPr>
            <a:grpSpLocks/>
          </p:cNvGrpSpPr>
          <p:nvPr/>
        </p:nvGrpSpPr>
        <p:grpSpPr bwMode="auto">
          <a:xfrm>
            <a:off x="1271986" y="4221165"/>
            <a:ext cx="4915165" cy="2462214"/>
            <a:chOff x="75" y="2659"/>
            <a:chExt cx="2858" cy="1551"/>
          </a:xfrm>
        </p:grpSpPr>
        <p:sp>
          <p:nvSpPr>
            <p:cNvPr id="451623" name="Rectangle 39"/>
            <p:cNvSpPr>
              <a:spLocks noChangeArrowheads="1"/>
            </p:cNvSpPr>
            <p:nvPr/>
          </p:nvSpPr>
          <p:spPr bwMode="auto">
            <a:xfrm>
              <a:off x="123" y="3606"/>
              <a:ext cx="2757" cy="262"/>
            </a:xfrm>
            <a:prstGeom prst="rect">
              <a:avLst/>
            </a:prstGeom>
            <a:solidFill>
              <a:srgbClr val="FFFF99"/>
            </a:solidFill>
            <a:ln w="19050">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51624" name="Rectangle 40"/>
            <p:cNvSpPr>
              <a:spLocks noChangeArrowheads="1"/>
            </p:cNvSpPr>
            <p:nvPr/>
          </p:nvSpPr>
          <p:spPr bwMode="auto">
            <a:xfrm>
              <a:off x="75" y="3633"/>
              <a:ext cx="285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dirty="0">
                  <a:solidFill>
                    <a:srgbClr val="000099"/>
                  </a:solidFill>
                  <a:latin typeface="+mn-lt"/>
                  <a:ea typeface="黑体" pitchFamily="2" charset="-122"/>
                </a:rPr>
                <a:t>10101010101010     101010101010 10101011</a:t>
              </a:r>
            </a:p>
          </p:txBody>
        </p:sp>
        <p:sp>
          <p:nvSpPr>
            <p:cNvPr id="451625" name="Line 41"/>
            <p:cNvSpPr>
              <a:spLocks noChangeShapeType="1"/>
            </p:cNvSpPr>
            <p:nvPr/>
          </p:nvSpPr>
          <p:spPr bwMode="auto">
            <a:xfrm>
              <a:off x="2252" y="3604"/>
              <a:ext cx="0" cy="27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51626" name="Rectangle 42"/>
            <p:cNvSpPr>
              <a:spLocks noChangeArrowheads="1"/>
            </p:cNvSpPr>
            <p:nvPr/>
          </p:nvSpPr>
          <p:spPr bwMode="auto">
            <a:xfrm>
              <a:off x="841" y="3892"/>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dirty="0">
                  <a:solidFill>
                    <a:srgbClr val="000099"/>
                  </a:solidFill>
                  <a:latin typeface="+mn-lt"/>
                  <a:ea typeface="黑体" pitchFamily="2" charset="-122"/>
                </a:rPr>
                <a:t>前同步码</a:t>
              </a:r>
            </a:p>
          </p:txBody>
        </p:sp>
        <p:sp>
          <p:nvSpPr>
            <p:cNvPr id="451627" name="Rectangle 43"/>
            <p:cNvSpPr>
              <a:spLocks noChangeArrowheads="1"/>
            </p:cNvSpPr>
            <p:nvPr/>
          </p:nvSpPr>
          <p:spPr bwMode="auto">
            <a:xfrm>
              <a:off x="2294" y="3874"/>
              <a:ext cx="512" cy="33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lnSpc>
                  <a:spcPct val="80000"/>
                </a:lnSpc>
              </a:pPr>
              <a:r>
                <a:rPr kumimoji="1" lang="zh-CN" altLang="en-US" b="1" dirty="0">
                  <a:solidFill>
                    <a:srgbClr val="000099"/>
                  </a:solidFill>
                  <a:latin typeface="+mn-lt"/>
                  <a:ea typeface="黑体" pitchFamily="2" charset="-122"/>
                </a:rPr>
                <a:t>帧开始</a:t>
              </a:r>
            </a:p>
            <a:p>
              <a:pPr defTabSz="762000">
                <a:lnSpc>
                  <a:spcPct val="80000"/>
                </a:lnSpc>
              </a:pPr>
              <a:r>
                <a:rPr kumimoji="1" lang="zh-CN" altLang="en-US" b="1" dirty="0">
                  <a:solidFill>
                    <a:srgbClr val="000099"/>
                  </a:solidFill>
                  <a:latin typeface="+mn-lt"/>
                  <a:ea typeface="黑体" pitchFamily="2" charset="-122"/>
                </a:rPr>
                <a:t>定界符</a:t>
              </a:r>
            </a:p>
          </p:txBody>
        </p:sp>
        <p:sp>
          <p:nvSpPr>
            <p:cNvPr id="451628" name="Rectangle 44"/>
            <p:cNvSpPr>
              <a:spLocks noChangeArrowheads="1"/>
            </p:cNvSpPr>
            <p:nvPr/>
          </p:nvSpPr>
          <p:spPr bwMode="auto">
            <a:xfrm>
              <a:off x="884" y="3394"/>
              <a:ext cx="4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a:solidFill>
                    <a:srgbClr val="000099"/>
                  </a:solidFill>
                  <a:latin typeface="+mn-lt"/>
                  <a:ea typeface="黑体" pitchFamily="2" charset="-122"/>
                </a:rPr>
                <a:t>7 </a:t>
              </a:r>
              <a:r>
                <a:rPr kumimoji="1" lang="zh-CN" altLang="en-US" b="1">
                  <a:solidFill>
                    <a:srgbClr val="000099"/>
                  </a:solidFill>
                  <a:latin typeface="+mn-lt"/>
                  <a:ea typeface="黑体" pitchFamily="2" charset="-122"/>
                </a:rPr>
                <a:t>字节</a:t>
              </a:r>
            </a:p>
          </p:txBody>
        </p:sp>
        <p:sp>
          <p:nvSpPr>
            <p:cNvPr id="451629" name="Rectangle 45"/>
            <p:cNvSpPr>
              <a:spLocks noChangeArrowheads="1"/>
            </p:cNvSpPr>
            <p:nvPr/>
          </p:nvSpPr>
          <p:spPr bwMode="auto">
            <a:xfrm>
              <a:off x="2266" y="3380"/>
              <a:ext cx="4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dirty="0">
                  <a:solidFill>
                    <a:srgbClr val="000099"/>
                  </a:solidFill>
                  <a:latin typeface="+mn-lt"/>
                  <a:ea typeface="黑体" pitchFamily="2" charset="-122"/>
                </a:rPr>
                <a:t>1 </a:t>
              </a:r>
              <a:r>
                <a:rPr kumimoji="1" lang="zh-CN" altLang="en-US" b="1" dirty="0">
                  <a:solidFill>
                    <a:srgbClr val="000099"/>
                  </a:solidFill>
                  <a:latin typeface="+mn-lt"/>
                  <a:ea typeface="黑体" pitchFamily="2" charset="-122"/>
                </a:rPr>
                <a:t>字节</a:t>
              </a:r>
            </a:p>
          </p:txBody>
        </p:sp>
        <p:sp>
          <p:nvSpPr>
            <p:cNvPr id="451630" name="Line 46"/>
            <p:cNvSpPr>
              <a:spLocks noChangeShapeType="1"/>
            </p:cNvSpPr>
            <p:nvPr/>
          </p:nvSpPr>
          <p:spPr bwMode="auto">
            <a:xfrm flipV="1">
              <a:off x="131" y="3294"/>
              <a:ext cx="184" cy="310"/>
            </a:xfrm>
            <a:prstGeom prst="line">
              <a:avLst/>
            </a:prstGeom>
            <a:noFill/>
            <a:ln w="12700">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51631" name="Line 47"/>
            <p:cNvSpPr>
              <a:spLocks noChangeShapeType="1"/>
            </p:cNvSpPr>
            <p:nvPr/>
          </p:nvSpPr>
          <p:spPr bwMode="auto">
            <a:xfrm>
              <a:off x="969" y="3302"/>
              <a:ext cx="1911" cy="302"/>
            </a:xfrm>
            <a:prstGeom prst="line">
              <a:avLst/>
            </a:prstGeom>
            <a:noFill/>
            <a:ln w="12700">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51632" name="Text Box 48"/>
            <p:cNvSpPr txBox="1">
              <a:spLocks noChangeArrowheads="1"/>
            </p:cNvSpPr>
            <p:nvPr/>
          </p:nvSpPr>
          <p:spPr bwMode="auto">
            <a:xfrm>
              <a:off x="1158" y="3613"/>
              <a:ext cx="25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2000" b="1" dirty="0">
                  <a:solidFill>
                    <a:srgbClr val="000099"/>
                  </a:solidFill>
                  <a:latin typeface="+mn-lt"/>
                  <a:ea typeface="黑体" pitchFamily="2" charset="-122"/>
                </a:rPr>
                <a:t>…</a:t>
              </a:r>
            </a:p>
          </p:txBody>
        </p:sp>
        <p:grpSp>
          <p:nvGrpSpPr>
            <p:cNvPr id="451633" name="Group 49"/>
            <p:cNvGrpSpPr>
              <a:grpSpLocks/>
            </p:cNvGrpSpPr>
            <p:nvPr/>
          </p:nvGrpSpPr>
          <p:grpSpPr bwMode="auto">
            <a:xfrm>
              <a:off x="158" y="2659"/>
              <a:ext cx="817" cy="625"/>
              <a:chOff x="158" y="2659"/>
              <a:chExt cx="817" cy="625"/>
            </a:xfrm>
          </p:grpSpPr>
          <p:grpSp>
            <p:nvGrpSpPr>
              <p:cNvPr id="451634" name="Group 50"/>
              <p:cNvGrpSpPr>
                <a:grpSpLocks/>
              </p:cNvGrpSpPr>
              <p:nvPr/>
            </p:nvGrpSpPr>
            <p:grpSpPr bwMode="auto">
              <a:xfrm>
                <a:off x="333" y="2976"/>
                <a:ext cx="642" cy="308"/>
                <a:chOff x="333" y="2976"/>
                <a:chExt cx="642" cy="308"/>
              </a:xfrm>
            </p:grpSpPr>
            <p:sp>
              <p:nvSpPr>
                <p:cNvPr id="451635" name="Rectangle 51"/>
                <p:cNvSpPr>
                  <a:spLocks noChangeArrowheads="1"/>
                </p:cNvSpPr>
                <p:nvPr/>
              </p:nvSpPr>
              <p:spPr bwMode="auto">
                <a:xfrm>
                  <a:off x="333" y="2976"/>
                  <a:ext cx="642" cy="308"/>
                </a:xfrm>
                <a:prstGeom prst="rect">
                  <a:avLst/>
                </a:prstGeom>
                <a:solidFill>
                  <a:srgbClr val="FFFF99"/>
                </a:solidFill>
                <a:ln w="28575">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51636" name="Rectangle 52"/>
                <p:cNvSpPr>
                  <a:spLocks noChangeArrowheads="1"/>
                </p:cNvSpPr>
                <p:nvPr/>
              </p:nvSpPr>
              <p:spPr bwMode="auto">
                <a:xfrm>
                  <a:off x="419" y="3034"/>
                  <a:ext cx="4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a:solidFill>
                        <a:srgbClr val="000099"/>
                      </a:solidFill>
                      <a:latin typeface="+mn-lt"/>
                      <a:ea typeface="黑体" pitchFamily="2" charset="-122"/>
                    </a:rPr>
                    <a:t>8 </a:t>
                  </a:r>
                  <a:r>
                    <a:rPr kumimoji="1" lang="zh-CN" altLang="en-US" b="1">
                      <a:solidFill>
                        <a:srgbClr val="000099"/>
                      </a:solidFill>
                      <a:latin typeface="+mn-lt"/>
                      <a:ea typeface="黑体" pitchFamily="2" charset="-122"/>
                    </a:rPr>
                    <a:t>字节</a:t>
                  </a:r>
                </a:p>
              </p:txBody>
            </p:sp>
          </p:grpSp>
          <p:sp>
            <p:nvSpPr>
              <p:cNvPr id="451637" name="AutoShape 53"/>
              <p:cNvSpPr>
                <a:spLocks noChangeArrowheads="1"/>
              </p:cNvSpPr>
              <p:nvPr/>
            </p:nvSpPr>
            <p:spPr bwMode="auto">
              <a:xfrm>
                <a:off x="171" y="2679"/>
                <a:ext cx="400" cy="241"/>
              </a:xfrm>
              <a:prstGeom prst="wedgeRoundRectCallout">
                <a:avLst>
                  <a:gd name="adj1" fmla="val 48000"/>
                  <a:gd name="adj2" fmla="val 139880"/>
                  <a:gd name="adj3" fmla="val 16667"/>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a:endParaRPr kumimoji="1" lang="zh-CN" altLang="zh-CN" b="1">
                  <a:solidFill>
                    <a:srgbClr val="000099"/>
                  </a:solidFill>
                  <a:latin typeface="+mn-lt"/>
                  <a:ea typeface="黑体" pitchFamily="2" charset="-122"/>
                </a:endParaRPr>
              </a:p>
            </p:txBody>
          </p:sp>
          <p:sp>
            <p:nvSpPr>
              <p:cNvPr id="451638" name="Rectangle 54"/>
              <p:cNvSpPr>
                <a:spLocks noChangeArrowheads="1"/>
              </p:cNvSpPr>
              <p:nvPr/>
            </p:nvSpPr>
            <p:spPr bwMode="auto">
              <a:xfrm>
                <a:off x="158" y="2659"/>
                <a:ext cx="467"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a:r>
                  <a:rPr kumimoji="1" lang="zh-CN" altLang="en-US" sz="2000" b="1" dirty="0">
                    <a:solidFill>
                      <a:srgbClr val="000099"/>
                    </a:solidFill>
                    <a:latin typeface="+mn-lt"/>
                    <a:ea typeface="黑体" pitchFamily="2" charset="-122"/>
                  </a:rPr>
                  <a:t>插入</a:t>
                </a:r>
              </a:p>
            </p:txBody>
          </p:sp>
        </p:grpSp>
      </p:grpSp>
    </p:spTree>
    <p:extLst>
      <p:ext uri="{BB962C8B-B14F-4D97-AF65-F5344CB8AC3E}">
        <p14:creationId xmlns:p14="http://schemas.microsoft.com/office/powerpoint/2010/main" val="6532103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51640"/>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451622"/>
                                        </p:tgtEl>
                                        <p:attrNameLst>
                                          <p:attrName>style.visibility</p:attrName>
                                        </p:attrNameLst>
                                      </p:cBhvr>
                                      <p:to>
                                        <p:strVal val="visible"/>
                                      </p:to>
                                    </p:set>
                                  </p:childTnLst>
                                </p:cTn>
                              </p:par>
                            </p:childTnLst>
                          </p:cTn>
                        </p:par>
                        <p:par>
                          <p:cTn id="10" fill="hold" nodeType="afterGroup">
                            <p:stCondLst>
                              <p:cond delay="0"/>
                            </p:stCondLst>
                            <p:childTnLst>
                              <p:par>
                                <p:cTn id="11" presetID="35" presetClass="emph" presetSubtype="0" repeatCount="3000" fill="hold" nodeType="afterEffect">
                                  <p:stCondLst>
                                    <p:cond delay="0"/>
                                  </p:stCondLst>
                                  <p:childTnLst>
                                    <p:anim calcmode="discrete" valueType="str">
                                      <p:cBhvr>
                                        <p:cTn id="12" dur="1000" fill="hold"/>
                                        <p:tgtEl>
                                          <p:spTgt spid="451622"/>
                                        </p:tgtEl>
                                        <p:attrNameLst>
                                          <p:attrName>style.visibility</p:attrName>
                                        </p:attrNameLst>
                                      </p:cBhvr>
                                      <p:tavLst>
                                        <p:tav tm="0">
                                          <p:val>
                                            <p:strVal val="hidden"/>
                                          </p:val>
                                        </p:tav>
                                        <p:tav tm="50000">
                                          <p:val>
                                            <p:strVal val="visible"/>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516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639" grpId="0" animBg="1"/>
      <p:bldP spid="451640"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Rectangle 2"/>
          <p:cNvSpPr>
            <a:spLocks noGrp="1" noChangeArrowheads="1"/>
          </p:cNvSpPr>
          <p:nvPr>
            <p:ph idx="1"/>
          </p:nvPr>
        </p:nvSpPr>
        <p:spPr/>
        <p:txBody>
          <a:bodyPr/>
          <a:lstStyle/>
          <a:p>
            <a:r>
              <a:rPr lang="zh-CN" altLang="en-US" dirty="0"/>
              <a:t>数据字段的长度与长度字段的值不一致；</a:t>
            </a:r>
          </a:p>
          <a:p>
            <a:r>
              <a:rPr lang="zh-CN" altLang="en-US" dirty="0"/>
              <a:t>帧的长度不是整数个字节；</a:t>
            </a:r>
          </a:p>
          <a:p>
            <a:r>
              <a:rPr lang="zh-CN" altLang="en-US" dirty="0"/>
              <a:t>用收到的帧检验序列 </a:t>
            </a:r>
            <a:r>
              <a:rPr lang="en-US" altLang="zh-CN" dirty="0"/>
              <a:t>FCS </a:t>
            </a:r>
            <a:r>
              <a:rPr lang="zh-CN" altLang="en-US" dirty="0"/>
              <a:t>查出有差错；</a:t>
            </a:r>
          </a:p>
          <a:p>
            <a:r>
              <a:rPr lang="zh-CN" altLang="en-US" dirty="0"/>
              <a:t>数据字段的长度不在 </a:t>
            </a:r>
            <a:r>
              <a:rPr lang="en-US" altLang="zh-CN" dirty="0"/>
              <a:t>46 ~ 1500 </a:t>
            </a:r>
            <a:r>
              <a:rPr lang="zh-CN" altLang="en-US" dirty="0"/>
              <a:t>字节之间。</a:t>
            </a:r>
          </a:p>
          <a:p>
            <a:r>
              <a:rPr lang="zh-CN" altLang="en-US" dirty="0"/>
              <a:t>有效的 </a:t>
            </a:r>
            <a:r>
              <a:rPr lang="en-US" altLang="zh-CN" dirty="0"/>
              <a:t>MAC </a:t>
            </a:r>
            <a:r>
              <a:rPr lang="zh-CN" altLang="en-US" dirty="0"/>
              <a:t>帧长度为 </a:t>
            </a:r>
            <a:r>
              <a:rPr lang="en-US" altLang="zh-CN" dirty="0"/>
              <a:t>64 ~ 1518 </a:t>
            </a:r>
            <a:r>
              <a:rPr lang="zh-CN" altLang="en-US" dirty="0"/>
              <a:t>字节之间。</a:t>
            </a:r>
          </a:p>
        </p:txBody>
      </p:sp>
      <p:sp>
        <p:nvSpPr>
          <p:cNvPr id="452611" name="Rectangle 3"/>
          <p:cNvSpPr>
            <a:spLocks noGrp="1" noChangeArrowheads="1"/>
          </p:cNvSpPr>
          <p:nvPr>
            <p:ph type="title"/>
          </p:nvPr>
        </p:nvSpPr>
        <p:spPr/>
        <p:txBody>
          <a:bodyPr/>
          <a:lstStyle/>
          <a:p>
            <a:pPr algn="ctr"/>
            <a:r>
              <a:rPr lang="zh-CN" altLang="en-US"/>
              <a:t>无效的 </a:t>
            </a:r>
            <a:r>
              <a:rPr lang="en-US" altLang="zh-CN"/>
              <a:t>MAC </a:t>
            </a:r>
            <a:r>
              <a:rPr lang="zh-CN" altLang="en-US"/>
              <a:t>帧 </a:t>
            </a:r>
          </a:p>
        </p:txBody>
      </p:sp>
      <p:sp>
        <p:nvSpPr>
          <p:cNvPr id="2" name="矩形 1"/>
          <p:cNvSpPr/>
          <p:nvPr/>
        </p:nvSpPr>
        <p:spPr>
          <a:xfrm>
            <a:off x="2132352" y="4509120"/>
            <a:ext cx="8019737" cy="1077218"/>
          </a:xfrm>
          <a:prstGeom prst="rect">
            <a:avLst/>
          </a:prstGeom>
          <a:solidFill>
            <a:srgbClr val="000066"/>
          </a:solidFill>
        </p:spPr>
        <p:txBody>
          <a:bodyPr wrap="square">
            <a:spAutoFit/>
          </a:bodyPr>
          <a:lstStyle/>
          <a:p>
            <a:r>
              <a:rPr lang="zh-CN" altLang="en-US" sz="3200" b="1" dirty="0">
                <a:solidFill>
                  <a:schemeClr val="bg1"/>
                </a:solidFill>
                <a:latin typeface="+mn-lt"/>
                <a:ea typeface="黑体" pitchFamily="2" charset="-122"/>
              </a:rPr>
              <a:t>对于检查出的无效 </a:t>
            </a:r>
            <a:r>
              <a:rPr lang="en-US" altLang="zh-CN" sz="3200" b="1" dirty="0">
                <a:solidFill>
                  <a:schemeClr val="bg1"/>
                </a:solidFill>
                <a:latin typeface="+mn-lt"/>
                <a:ea typeface="黑体" pitchFamily="2" charset="-122"/>
              </a:rPr>
              <a:t>MAC </a:t>
            </a:r>
            <a:r>
              <a:rPr lang="zh-CN" altLang="en-US" sz="3200" b="1" dirty="0">
                <a:solidFill>
                  <a:schemeClr val="bg1"/>
                </a:solidFill>
                <a:latin typeface="+mn-lt"/>
                <a:ea typeface="黑体" pitchFamily="2" charset="-122"/>
              </a:rPr>
              <a:t>帧就简单地丢弃。以太网不负责重传丢弃的帧。 </a:t>
            </a:r>
          </a:p>
        </p:txBody>
      </p:sp>
    </p:spTree>
    <p:extLst>
      <p:ext uri="{BB962C8B-B14F-4D97-AF65-F5344CB8AC3E}">
        <p14:creationId xmlns:p14="http://schemas.microsoft.com/office/powerpoint/2010/main" val="94014766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p:cNvSpPr>
            <a:spLocks noGrp="1" noChangeArrowheads="1"/>
          </p:cNvSpPr>
          <p:nvPr>
            <p:ph idx="1"/>
          </p:nvPr>
        </p:nvSpPr>
        <p:spPr/>
        <p:txBody>
          <a:bodyPr/>
          <a:lstStyle/>
          <a:p>
            <a:pPr marL="0" indent="0">
              <a:buNone/>
            </a:pPr>
            <a:r>
              <a:rPr lang="zh-CN" altLang="zh-CN" sz="2800" dirty="0"/>
              <a:t>与以太网</a:t>
            </a:r>
            <a:r>
              <a:rPr lang="en-US" altLang="zh-CN" sz="2800" dirty="0"/>
              <a:t>V2 MAC </a:t>
            </a:r>
            <a:r>
              <a:rPr lang="zh-CN" altLang="zh-CN" sz="2800" dirty="0"/>
              <a:t>帧格式</a:t>
            </a:r>
            <a:r>
              <a:rPr lang="zh-CN" altLang="en-US" sz="2800" dirty="0"/>
              <a:t>相似，</a:t>
            </a:r>
            <a:r>
              <a:rPr lang="zh-CN" altLang="zh-CN" sz="2800" dirty="0"/>
              <a:t>区别</a:t>
            </a:r>
            <a:r>
              <a:rPr lang="zh-CN" altLang="en-US" sz="2800" dirty="0"/>
              <a:t>在于：</a:t>
            </a:r>
            <a:endParaRPr lang="en-US" altLang="zh-CN" sz="2800" dirty="0"/>
          </a:p>
          <a:p>
            <a:r>
              <a:rPr lang="en-US" altLang="zh-CN" sz="2800" dirty="0"/>
              <a:t>(1) IEEE 802.3 </a:t>
            </a:r>
            <a:r>
              <a:rPr lang="zh-CN" altLang="zh-CN" sz="2800" dirty="0"/>
              <a:t>规定的</a:t>
            </a:r>
            <a:r>
              <a:rPr lang="en-US" altLang="zh-CN" sz="2800" dirty="0"/>
              <a:t> MAC </a:t>
            </a:r>
            <a:r>
              <a:rPr lang="zh-CN" altLang="zh-CN" sz="2800" dirty="0"/>
              <a:t>帧的第三个字段是“</a:t>
            </a:r>
            <a:r>
              <a:rPr lang="zh-CN" altLang="zh-CN" sz="2800" dirty="0">
                <a:solidFill>
                  <a:srgbClr val="FF0000"/>
                </a:solidFill>
              </a:rPr>
              <a:t>长度</a:t>
            </a:r>
            <a:r>
              <a:rPr lang="en-US" altLang="zh-CN" sz="2800" dirty="0">
                <a:solidFill>
                  <a:srgbClr val="FF0000"/>
                </a:solidFill>
              </a:rPr>
              <a:t> / </a:t>
            </a:r>
            <a:r>
              <a:rPr lang="zh-CN" altLang="zh-CN" sz="2800" dirty="0">
                <a:solidFill>
                  <a:srgbClr val="FF0000"/>
                </a:solidFill>
              </a:rPr>
              <a:t>类型</a:t>
            </a:r>
            <a:r>
              <a:rPr lang="zh-CN" altLang="zh-CN" sz="2800" dirty="0"/>
              <a:t>”。</a:t>
            </a:r>
            <a:endParaRPr lang="en-US" altLang="zh-CN" sz="2800" dirty="0"/>
          </a:p>
          <a:p>
            <a:pPr lvl="1"/>
            <a:r>
              <a:rPr lang="zh-CN" altLang="zh-CN" sz="2400" dirty="0"/>
              <a:t>当这个字段值大于</a:t>
            </a:r>
            <a:r>
              <a:rPr lang="en-US" altLang="zh-CN" sz="2400" dirty="0"/>
              <a:t> 0x0600 </a:t>
            </a:r>
            <a:r>
              <a:rPr lang="zh-CN" altLang="zh-CN" sz="2400" dirty="0"/>
              <a:t>时（相当于十进制的</a:t>
            </a:r>
            <a:r>
              <a:rPr lang="en-US" altLang="zh-CN" sz="2400" dirty="0"/>
              <a:t> 1536</a:t>
            </a:r>
            <a:r>
              <a:rPr lang="zh-CN" altLang="zh-CN" sz="2400" dirty="0"/>
              <a:t>），就表示“类型”。这样的帧和以太网</a:t>
            </a:r>
            <a:r>
              <a:rPr lang="en-US" altLang="zh-CN" sz="2400" dirty="0"/>
              <a:t> V2 MAC </a:t>
            </a:r>
            <a:r>
              <a:rPr lang="zh-CN" altLang="zh-CN" sz="2400" dirty="0"/>
              <a:t>帧完全一样。</a:t>
            </a:r>
            <a:endParaRPr lang="en-US" altLang="zh-CN" sz="2400" dirty="0"/>
          </a:p>
          <a:p>
            <a:pPr lvl="1"/>
            <a:r>
              <a:rPr lang="zh-CN" altLang="zh-CN" sz="2400" dirty="0"/>
              <a:t>当这个字段值小于</a:t>
            </a:r>
            <a:r>
              <a:rPr lang="en-US" altLang="zh-CN" sz="2400" dirty="0"/>
              <a:t> 0x0600 </a:t>
            </a:r>
            <a:r>
              <a:rPr lang="zh-CN" altLang="zh-CN" sz="2400" dirty="0"/>
              <a:t>时才表示“长度”</a:t>
            </a:r>
            <a:r>
              <a:rPr lang="zh-CN" altLang="en-US" sz="2400" dirty="0"/>
              <a:t>。</a:t>
            </a:r>
            <a:endParaRPr lang="en-US" altLang="zh-CN" sz="2400" dirty="0"/>
          </a:p>
          <a:p>
            <a:r>
              <a:rPr lang="en-US" altLang="zh-CN" sz="2800" dirty="0"/>
              <a:t>(2) </a:t>
            </a:r>
            <a:r>
              <a:rPr lang="zh-CN" altLang="zh-CN" sz="2800" dirty="0"/>
              <a:t>当“长度</a:t>
            </a:r>
            <a:r>
              <a:rPr lang="en-US" altLang="zh-CN" sz="2800" dirty="0"/>
              <a:t>/</a:t>
            </a:r>
            <a:r>
              <a:rPr lang="zh-CN" altLang="zh-CN" sz="2800" dirty="0"/>
              <a:t>类型”字段值小于</a:t>
            </a:r>
            <a:r>
              <a:rPr lang="en-US" altLang="zh-CN" sz="2800" dirty="0"/>
              <a:t> 0x0600 </a:t>
            </a:r>
            <a:r>
              <a:rPr lang="zh-CN" altLang="zh-CN" sz="2800" dirty="0"/>
              <a:t>时，数据字段必须装入上面的逻辑链路控制</a:t>
            </a:r>
            <a:r>
              <a:rPr lang="en-US" altLang="zh-CN" sz="2800" dirty="0"/>
              <a:t> LLC </a:t>
            </a:r>
            <a:r>
              <a:rPr lang="zh-CN" altLang="zh-CN" sz="2800" dirty="0"/>
              <a:t>子层的</a:t>
            </a:r>
            <a:r>
              <a:rPr lang="en-US" altLang="zh-CN" sz="2800" dirty="0"/>
              <a:t> LLC </a:t>
            </a:r>
            <a:r>
              <a:rPr lang="zh-CN" altLang="zh-CN" sz="2800" dirty="0"/>
              <a:t>帧。</a:t>
            </a:r>
            <a:endParaRPr lang="zh-CN" altLang="en-US" sz="2800" dirty="0"/>
          </a:p>
        </p:txBody>
      </p:sp>
      <p:sp>
        <p:nvSpPr>
          <p:cNvPr id="453635" name="Rectangle 3"/>
          <p:cNvSpPr>
            <a:spLocks noGrp="1" noChangeArrowheads="1"/>
          </p:cNvSpPr>
          <p:nvPr>
            <p:ph type="title"/>
          </p:nvPr>
        </p:nvSpPr>
        <p:spPr/>
        <p:txBody>
          <a:bodyPr/>
          <a:lstStyle/>
          <a:p>
            <a:pPr algn="ctr"/>
            <a:r>
              <a:rPr lang="en-US" altLang="zh-CN" dirty="0"/>
              <a:t>IEEE 802.3 MAC </a:t>
            </a:r>
            <a:r>
              <a:rPr lang="zh-CN" altLang="en-US" dirty="0"/>
              <a:t>帧格式</a:t>
            </a:r>
          </a:p>
        </p:txBody>
      </p:sp>
      <p:sp>
        <p:nvSpPr>
          <p:cNvPr id="2" name="矩形 1"/>
          <p:cNvSpPr/>
          <p:nvPr/>
        </p:nvSpPr>
        <p:spPr>
          <a:xfrm>
            <a:off x="1775520" y="5157193"/>
            <a:ext cx="8856984" cy="999697"/>
          </a:xfrm>
          <a:prstGeom prst="rect">
            <a:avLst/>
          </a:prstGeom>
          <a:solidFill>
            <a:srgbClr val="66FF66"/>
          </a:solidFill>
          <a:ln>
            <a:solidFill>
              <a:srgbClr val="000099"/>
            </a:solidFill>
          </a:ln>
        </p:spPr>
        <p:txBody>
          <a:bodyPr wrap="square">
            <a:spAutoFit/>
          </a:bodyPr>
          <a:lstStyle/>
          <a:p>
            <a:pPr>
              <a:lnSpc>
                <a:spcPct val="110000"/>
              </a:lnSpc>
            </a:pPr>
            <a:r>
              <a:rPr lang="zh-CN" altLang="zh-CN" sz="2800" b="1" dirty="0">
                <a:solidFill>
                  <a:srgbClr val="000066"/>
                </a:solidFill>
                <a:latin typeface="+mn-lt"/>
                <a:ea typeface="黑体" pitchFamily="2" charset="-122"/>
              </a:rPr>
              <a:t>现在市场上流行的都是以太网</a:t>
            </a:r>
            <a:r>
              <a:rPr lang="en-US" altLang="zh-CN" sz="2800" b="1" dirty="0">
                <a:solidFill>
                  <a:srgbClr val="000066"/>
                </a:solidFill>
                <a:latin typeface="+mn-lt"/>
                <a:ea typeface="黑体" pitchFamily="2" charset="-122"/>
              </a:rPr>
              <a:t>V2 </a:t>
            </a:r>
            <a:r>
              <a:rPr lang="zh-CN" altLang="zh-CN" sz="2800" b="1" dirty="0">
                <a:solidFill>
                  <a:srgbClr val="000066"/>
                </a:solidFill>
                <a:latin typeface="+mn-lt"/>
                <a:ea typeface="黑体" pitchFamily="2" charset="-122"/>
              </a:rPr>
              <a:t>的</a:t>
            </a:r>
            <a:r>
              <a:rPr lang="en-US" altLang="zh-CN" sz="2800" b="1" dirty="0">
                <a:solidFill>
                  <a:srgbClr val="000066"/>
                </a:solidFill>
                <a:latin typeface="+mn-lt"/>
                <a:ea typeface="黑体" pitchFamily="2" charset="-122"/>
              </a:rPr>
              <a:t> MAC </a:t>
            </a:r>
            <a:r>
              <a:rPr lang="zh-CN" altLang="zh-CN" sz="2800" b="1" dirty="0">
                <a:solidFill>
                  <a:srgbClr val="000066"/>
                </a:solidFill>
                <a:latin typeface="+mn-lt"/>
                <a:ea typeface="黑体" pitchFamily="2" charset="-122"/>
              </a:rPr>
              <a:t>帧，但大家也常常把它称为</a:t>
            </a:r>
            <a:r>
              <a:rPr lang="en-US" altLang="zh-CN" sz="2800" b="1" dirty="0">
                <a:solidFill>
                  <a:srgbClr val="000066"/>
                </a:solidFill>
                <a:latin typeface="+mn-lt"/>
                <a:ea typeface="黑体" pitchFamily="2" charset="-122"/>
              </a:rPr>
              <a:t> IEEE 802.3 </a:t>
            </a:r>
            <a:r>
              <a:rPr lang="zh-CN" altLang="zh-CN" sz="2800" b="1" dirty="0">
                <a:solidFill>
                  <a:srgbClr val="000066"/>
                </a:solidFill>
                <a:latin typeface="+mn-lt"/>
                <a:ea typeface="黑体" pitchFamily="2" charset="-122"/>
              </a:rPr>
              <a:t>标准的</a:t>
            </a:r>
            <a:r>
              <a:rPr lang="en-US" altLang="zh-CN" sz="2800" b="1" dirty="0">
                <a:solidFill>
                  <a:srgbClr val="000066"/>
                </a:solidFill>
                <a:latin typeface="+mn-lt"/>
                <a:ea typeface="黑体" pitchFamily="2" charset="-122"/>
              </a:rPr>
              <a:t> MAC </a:t>
            </a:r>
            <a:r>
              <a:rPr lang="zh-CN" altLang="zh-CN" sz="2800" b="1" dirty="0">
                <a:solidFill>
                  <a:srgbClr val="000066"/>
                </a:solidFill>
                <a:latin typeface="+mn-lt"/>
                <a:ea typeface="黑体" pitchFamily="2" charset="-122"/>
              </a:rPr>
              <a:t>帧</a:t>
            </a:r>
            <a:r>
              <a:rPr lang="zh-CN" altLang="en-US" sz="2800" b="1" dirty="0">
                <a:solidFill>
                  <a:srgbClr val="000066"/>
                </a:solidFill>
                <a:latin typeface="+mn-lt"/>
                <a:ea typeface="黑体" pitchFamily="2" charset="-122"/>
              </a:rPr>
              <a:t>。</a:t>
            </a:r>
          </a:p>
        </p:txBody>
      </p:sp>
    </p:spTree>
    <p:extLst>
      <p:ext uri="{BB962C8B-B14F-4D97-AF65-F5344CB8AC3E}">
        <p14:creationId xmlns:p14="http://schemas.microsoft.com/office/powerpoint/2010/main" val="41796919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p:cNvSpPr>
            <a:spLocks noGrp="1" noChangeArrowheads="1"/>
          </p:cNvSpPr>
          <p:nvPr>
            <p:ph idx="1"/>
          </p:nvPr>
        </p:nvSpPr>
        <p:spPr/>
        <p:txBody>
          <a:bodyPr/>
          <a:lstStyle/>
          <a:p>
            <a:r>
              <a:rPr lang="zh-CN" altLang="en-US" dirty="0"/>
              <a:t>帧间最小间隔为 </a:t>
            </a:r>
            <a:r>
              <a:rPr lang="en-US" altLang="zh-CN" dirty="0"/>
              <a:t>9.6 </a:t>
            </a:r>
            <a:r>
              <a:rPr lang="en-US" altLang="zh-CN" dirty="0">
                <a:sym typeface="Symbol" pitchFamily="18" charset="2"/>
              </a:rPr>
              <a:t></a:t>
            </a:r>
            <a:r>
              <a:rPr lang="en-US" altLang="zh-CN" dirty="0"/>
              <a:t>s</a:t>
            </a:r>
            <a:r>
              <a:rPr lang="zh-CN" altLang="en-US" dirty="0"/>
              <a:t>，相当于 </a:t>
            </a:r>
            <a:r>
              <a:rPr lang="en-US" altLang="zh-CN" dirty="0"/>
              <a:t>96 bit </a:t>
            </a:r>
            <a:r>
              <a:rPr lang="zh-CN" altLang="en-US" dirty="0"/>
              <a:t>的发送时间。</a:t>
            </a:r>
          </a:p>
          <a:p>
            <a:r>
              <a:rPr lang="zh-CN" altLang="en-US" dirty="0"/>
              <a:t>一个站在检测到总线开始空闲后，还要等待 </a:t>
            </a:r>
            <a:r>
              <a:rPr lang="en-US" altLang="zh-CN" dirty="0"/>
              <a:t>9.6 </a:t>
            </a:r>
            <a:r>
              <a:rPr lang="en-US" altLang="zh-CN" dirty="0">
                <a:sym typeface="Symbol" pitchFamily="18" charset="2"/>
              </a:rPr>
              <a:t></a:t>
            </a:r>
            <a:r>
              <a:rPr lang="en-US" altLang="zh-CN" dirty="0"/>
              <a:t>s </a:t>
            </a:r>
            <a:r>
              <a:rPr lang="zh-CN" altLang="en-US" dirty="0"/>
              <a:t>才能再次发送数据。</a:t>
            </a:r>
          </a:p>
          <a:p>
            <a:r>
              <a:rPr lang="zh-CN" altLang="en-US" dirty="0"/>
              <a:t>这样做是为了使刚刚收到数据帧的站的接收缓存来得及清理，做好接收下一帧的准备。 </a:t>
            </a:r>
          </a:p>
        </p:txBody>
      </p:sp>
      <p:sp>
        <p:nvSpPr>
          <p:cNvPr id="453635" name="Rectangle 3"/>
          <p:cNvSpPr>
            <a:spLocks noGrp="1" noChangeArrowheads="1"/>
          </p:cNvSpPr>
          <p:nvPr>
            <p:ph type="title"/>
          </p:nvPr>
        </p:nvSpPr>
        <p:spPr/>
        <p:txBody>
          <a:bodyPr/>
          <a:lstStyle/>
          <a:p>
            <a:pPr algn="ctr"/>
            <a:r>
              <a:rPr lang="zh-CN" altLang="en-US"/>
              <a:t>帧间最小间隔 </a:t>
            </a:r>
          </a:p>
        </p:txBody>
      </p:sp>
    </p:spTree>
    <p:extLst>
      <p:ext uri="{BB962C8B-B14F-4D97-AF65-F5344CB8AC3E}">
        <p14:creationId xmlns:p14="http://schemas.microsoft.com/office/powerpoint/2010/main" val="298722223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D4C85A5A-BC38-4CA9-87C4-B4F28D048207}"/>
              </a:ext>
            </a:extLst>
          </p:cNvPr>
          <p:cNvSpPr txBox="1"/>
          <p:nvPr/>
        </p:nvSpPr>
        <p:spPr>
          <a:xfrm>
            <a:off x="609601" y="1272206"/>
            <a:ext cx="6857963" cy="457188"/>
          </a:xfrm>
          <a:prstGeom prst="rect">
            <a:avLst/>
          </a:prstGeom>
          <a:solidFill>
            <a:schemeClr val="accent5">
              <a:lumMod val="40000"/>
              <a:lumOff val="60000"/>
            </a:schemeClr>
          </a:solidFill>
        </p:spPr>
        <p:txBody>
          <a:bodyPr wrap="square" rtlCol="0">
            <a:spAutoFit/>
          </a:bodyPr>
          <a:lstStyle/>
          <a:p>
            <a:endParaRPr lang="zh-CN" altLang="en-US" dirty="0"/>
          </a:p>
        </p:txBody>
      </p:sp>
      <p:sp>
        <p:nvSpPr>
          <p:cNvPr id="7" name="文本框 6">
            <a:extLst>
              <a:ext uri="{FF2B5EF4-FFF2-40B4-BE49-F238E27FC236}">
                <a16:creationId xmlns:a16="http://schemas.microsoft.com/office/drawing/2014/main" id="{3CE171F7-58F0-4349-A99A-684B717B134E}"/>
              </a:ext>
            </a:extLst>
          </p:cNvPr>
          <p:cNvSpPr txBox="1"/>
          <p:nvPr/>
        </p:nvSpPr>
        <p:spPr>
          <a:xfrm>
            <a:off x="609601" y="1902414"/>
            <a:ext cx="6857963" cy="457188"/>
          </a:xfrm>
          <a:prstGeom prst="rect">
            <a:avLst/>
          </a:prstGeom>
          <a:solidFill>
            <a:schemeClr val="accent5">
              <a:lumMod val="40000"/>
              <a:lumOff val="60000"/>
            </a:schemeClr>
          </a:solidFill>
        </p:spPr>
        <p:txBody>
          <a:bodyPr wrap="square" rtlCol="0">
            <a:spAutoFit/>
          </a:bodyPr>
          <a:lstStyle/>
          <a:p>
            <a:endParaRPr lang="zh-CN" altLang="en-US" dirty="0"/>
          </a:p>
        </p:txBody>
      </p:sp>
      <p:sp>
        <p:nvSpPr>
          <p:cNvPr id="6" name="文本框 5">
            <a:extLst>
              <a:ext uri="{FF2B5EF4-FFF2-40B4-BE49-F238E27FC236}">
                <a16:creationId xmlns:a16="http://schemas.microsoft.com/office/drawing/2014/main" id="{7910BF77-7E48-4390-99B7-F08D2801FA91}"/>
              </a:ext>
            </a:extLst>
          </p:cNvPr>
          <p:cNvSpPr txBox="1"/>
          <p:nvPr/>
        </p:nvSpPr>
        <p:spPr>
          <a:xfrm>
            <a:off x="609601" y="2521900"/>
            <a:ext cx="6857963" cy="457188"/>
          </a:xfrm>
          <a:prstGeom prst="rect">
            <a:avLst/>
          </a:prstGeom>
          <a:solidFill>
            <a:schemeClr val="accent5">
              <a:lumMod val="40000"/>
              <a:lumOff val="60000"/>
            </a:schemeClr>
          </a:solidFill>
        </p:spPr>
        <p:txBody>
          <a:bodyPr wrap="square" rtlCol="0">
            <a:spAutoFit/>
          </a:bodyPr>
          <a:lstStyle/>
          <a:p>
            <a:endParaRPr lang="zh-CN" altLang="en-US" dirty="0"/>
          </a:p>
        </p:txBody>
      </p:sp>
      <p:pic>
        <p:nvPicPr>
          <p:cNvPr id="1030" name="Picture 6" descr="Image result for progress bar gif">
            <a:extLst>
              <a:ext uri="{FF2B5EF4-FFF2-40B4-BE49-F238E27FC236}">
                <a16:creationId xmlns:a16="http://schemas.microsoft.com/office/drawing/2014/main" id="{DA69176B-0FB1-47C7-9E93-DB66000DCA95}"/>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42608" y="3182896"/>
            <a:ext cx="7992888" cy="476250"/>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zh-CN" altLang="zh-CN" dirty="0"/>
              <a:t>第</a:t>
            </a:r>
            <a:r>
              <a:rPr lang="en-US" altLang="zh-CN" dirty="0"/>
              <a:t> 3 </a:t>
            </a:r>
            <a:r>
              <a:rPr lang="zh-CN" altLang="zh-CN" dirty="0"/>
              <a:t>章</a:t>
            </a:r>
            <a:r>
              <a:rPr lang="en-US" altLang="zh-CN" dirty="0"/>
              <a:t>  </a:t>
            </a:r>
            <a:r>
              <a:rPr lang="zh-CN" altLang="zh-CN" dirty="0"/>
              <a:t>数据链路层</a:t>
            </a:r>
            <a:endParaRPr lang="zh-CN" altLang="en-US" dirty="0"/>
          </a:p>
        </p:txBody>
      </p:sp>
      <p:sp>
        <p:nvSpPr>
          <p:cNvPr id="3" name="内容占位符 2"/>
          <p:cNvSpPr>
            <a:spLocks noGrp="1"/>
          </p:cNvSpPr>
          <p:nvPr>
            <p:ph idx="1"/>
          </p:nvPr>
        </p:nvSpPr>
        <p:spPr/>
        <p:txBody>
          <a:bodyPr/>
          <a:lstStyle/>
          <a:p>
            <a:r>
              <a:rPr lang="en-US" altLang="zh-CN" dirty="0"/>
              <a:t>3.1  </a:t>
            </a:r>
            <a:r>
              <a:rPr lang="zh-CN" altLang="zh-CN" dirty="0"/>
              <a:t>使用点对点信道的数据链路层</a:t>
            </a:r>
          </a:p>
          <a:p>
            <a:r>
              <a:rPr lang="en-US" altLang="zh-CN" dirty="0"/>
              <a:t>3.2  </a:t>
            </a:r>
            <a:r>
              <a:rPr lang="zh-CN" altLang="zh-CN" dirty="0"/>
              <a:t>点对点协议</a:t>
            </a:r>
            <a:r>
              <a:rPr lang="en-US" altLang="zh-CN" dirty="0"/>
              <a:t> PPP</a:t>
            </a:r>
            <a:endParaRPr lang="zh-CN" altLang="zh-CN" dirty="0"/>
          </a:p>
          <a:p>
            <a:r>
              <a:rPr lang="en-US" altLang="zh-CN" dirty="0"/>
              <a:t>3.3  </a:t>
            </a:r>
            <a:r>
              <a:rPr lang="zh-CN" altLang="zh-CN" dirty="0"/>
              <a:t>使用广播信道的数据链路层</a:t>
            </a:r>
          </a:p>
          <a:p>
            <a:r>
              <a:rPr lang="en-US" altLang="zh-CN" dirty="0"/>
              <a:t>3.4  </a:t>
            </a:r>
            <a:r>
              <a:rPr lang="zh-CN" altLang="zh-CN" dirty="0"/>
              <a:t>扩展的以太网</a:t>
            </a:r>
          </a:p>
          <a:p>
            <a:r>
              <a:rPr lang="en-US" altLang="zh-CN" dirty="0"/>
              <a:t>3.5  </a:t>
            </a:r>
            <a:r>
              <a:rPr lang="zh-CN" altLang="zh-CN" dirty="0"/>
              <a:t>高速以太网</a:t>
            </a:r>
          </a:p>
        </p:txBody>
      </p:sp>
      <p:pic>
        <p:nvPicPr>
          <p:cNvPr id="1028" name="Picture 4" descr="Image result for progress bar gif">
            <a:extLst>
              <a:ext uri="{FF2B5EF4-FFF2-40B4-BE49-F238E27FC236}">
                <a16:creationId xmlns:a16="http://schemas.microsoft.com/office/drawing/2014/main" id="{12AE2916-3433-4797-8D5D-19B4991A977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76120" y="2930960"/>
            <a:ext cx="792088" cy="792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715128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3.4  </a:t>
            </a:r>
            <a:r>
              <a:rPr lang="zh-CN" altLang="zh-CN" dirty="0"/>
              <a:t>扩展的以太网</a:t>
            </a:r>
            <a:endParaRPr lang="zh-CN" altLang="en-US" dirty="0"/>
          </a:p>
        </p:txBody>
      </p:sp>
      <p:sp>
        <p:nvSpPr>
          <p:cNvPr id="3" name="内容占位符 2"/>
          <p:cNvSpPr>
            <a:spLocks noGrp="1"/>
          </p:cNvSpPr>
          <p:nvPr>
            <p:ph idx="1"/>
          </p:nvPr>
        </p:nvSpPr>
        <p:spPr/>
        <p:txBody>
          <a:bodyPr/>
          <a:lstStyle/>
          <a:p>
            <a:r>
              <a:rPr lang="en-US" altLang="zh-CN" dirty="0"/>
              <a:t>3.4.1  </a:t>
            </a:r>
            <a:r>
              <a:rPr lang="zh-CN" altLang="zh-CN" dirty="0"/>
              <a:t>在物理层扩展以太网</a:t>
            </a:r>
          </a:p>
          <a:p>
            <a:r>
              <a:rPr lang="en-US" altLang="zh-CN" dirty="0"/>
              <a:t>3.4.2  </a:t>
            </a:r>
            <a:r>
              <a:rPr lang="zh-CN" altLang="zh-CN" dirty="0"/>
              <a:t>在数据链路层扩展以太网</a:t>
            </a:r>
          </a:p>
          <a:p>
            <a:r>
              <a:rPr lang="en-US" altLang="zh-CN" dirty="0"/>
              <a:t>3.4.3  </a:t>
            </a:r>
            <a:r>
              <a:rPr lang="zh-CN" altLang="zh-CN" dirty="0"/>
              <a:t>虚拟局域网</a:t>
            </a:r>
          </a:p>
        </p:txBody>
      </p:sp>
    </p:spTree>
    <p:extLst>
      <p:ext uri="{BB962C8B-B14F-4D97-AF65-F5344CB8AC3E}">
        <p14:creationId xmlns:p14="http://schemas.microsoft.com/office/powerpoint/2010/main" val="413524100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6" name="Rectangle 4"/>
          <p:cNvSpPr>
            <a:spLocks noGrp="1" noChangeArrowheads="1"/>
          </p:cNvSpPr>
          <p:nvPr>
            <p:ph idx="1"/>
          </p:nvPr>
        </p:nvSpPr>
        <p:spPr>
          <a:noFill/>
          <a:ln/>
        </p:spPr>
        <p:txBody>
          <a:bodyPr/>
          <a:lstStyle/>
          <a:p>
            <a:r>
              <a:rPr lang="zh-CN" altLang="en-US" dirty="0">
                <a:solidFill>
                  <a:srgbClr val="FF0000"/>
                </a:solidFill>
              </a:rPr>
              <a:t>使用光纤扩展</a:t>
            </a:r>
            <a:endParaRPr lang="en-US" altLang="zh-CN" dirty="0">
              <a:solidFill>
                <a:srgbClr val="FF0000"/>
              </a:solidFill>
            </a:endParaRPr>
          </a:p>
          <a:p>
            <a:pPr lvl="1"/>
            <a:r>
              <a:rPr lang="zh-CN" altLang="en-US" dirty="0"/>
              <a:t>主机使用光纤</a:t>
            </a:r>
            <a:r>
              <a:rPr lang="zh-CN" altLang="zh-CN" dirty="0"/>
              <a:t>（通常是一对光纤）</a:t>
            </a:r>
            <a:r>
              <a:rPr lang="zh-CN" altLang="en-US" dirty="0"/>
              <a:t>和一对光纤调制解调器连接到集线器。 </a:t>
            </a:r>
            <a:endParaRPr lang="en-US" altLang="zh-CN" dirty="0"/>
          </a:p>
          <a:p>
            <a:pPr lvl="1"/>
            <a:r>
              <a:rPr lang="zh-CN" altLang="zh-CN" dirty="0"/>
              <a:t>很容易使主机和几公里以外的集线器相连接</a:t>
            </a:r>
            <a:r>
              <a:rPr lang="zh-CN" altLang="en-US" dirty="0"/>
              <a:t>。</a:t>
            </a:r>
          </a:p>
        </p:txBody>
      </p:sp>
      <p:sp>
        <p:nvSpPr>
          <p:cNvPr id="653314" name="Rectangle 2"/>
          <p:cNvSpPr>
            <a:spLocks noGrp="1" noChangeArrowheads="1"/>
          </p:cNvSpPr>
          <p:nvPr>
            <p:ph type="title"/>
          </p:nvPr>
        </p:nvSpPr>
        <p:spPr/>
        <p:txBody>
          <a:bodyPr/>
          <a:lstStyle/>
          <a:p>
            <a:r>
              <a:rPr lang="en-US" altLang="zh-CN" dirty="0"/>
              <a:t>3.4.1  </a:t>
            </a:r>
            <a:r>
              <a:rPr lang="zh-CN" altLang="en-US" dirty="0"/>
              <a:t>在物理层扩展以太网</a:t>
            </a:r>
          </a:p>
        </p:txBody>
      </p:sp>
      <p:sp>
        <p:nvSpPr>
          <p:cNvPr id="653318" name="Text Box 6"/>
          <p:cNvSpPr txBox="1">
            <a:spLocks noChangeArrowheads="1"/>
          </p:cNvSpPr>
          <p:nvPr/>
        </p:nvSpPr>
        <p:spPr bwMode="auto">
          <a:xfrm>
            <a:off x="9188186" y="2716213"/>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sz="2800">
              <a:solidFill>
                <a:schemeClr val="folHlink"/>
              </a:solidFill>
              <a:ea typeface="黑体" pitchFamily="2" charset="-122"/>
            </a:endParaRPr>
          </a:p>
        </p:txBody>
      </p:sp>
      <p:sp>
        <p:nvSpPr>
          <p:cNvPr id="3" name="矩形 2"/>
          <p:cNvSpPr/>
          <p:nvPr/>
        </p:nvSpPr>
        <p:spPr>
          <a:xfrm>
            <a:off x="2270992" y="5631632"/>
            <a:ext cx="8217497" cy="461665"/>
          </a:xfrm>
          <a:prstGeom prst="rect">
            <a:avLst/>
          </a:prstGeom>
        </p:spPr>
        <p:txBody>
          <a:bodyPr wrap="square">
            <a:spAutoFit/>
          </a:bodyPr>
          <a:lstStyle/>
          <a:p>
            <a:pPr algn="ctr"/>
            <a:r>
              <a:rPr lang="zh-CN" altLang="zh-CN" sz="2400" b="1" dirty="0">
                <a:latin typeface="+mn-lt"/>
                <a:ea typeface="黑体" pitchFamily="2" charset="-122"/>
              </a:rPr>
              <a:t>主机使用光纤和一对光纤调制解调器连接到集线器</a:t>
            </a:r>
            <a:endParaRPr lang="zh-CN" altLang="en-US" sz="2400" b="1" dirty="0">
              <a:latin typeface="+mn-lt"/>
              <a:ea typeface="黑体" pitchFamily="2" charset="-122"/>
            </a:endParaRPr>
          </a:p>
        </p:txBody>
      </p:sp>
      <p:grpSp>
        <p:nvGrpSpPr>
          <p:cNvPr id="5" name="组合 4"/>
          <p:cNvGrpSpPr/>
          <p:nvPr/>
        </p:nvGrpSpPr>
        <p:grpSpPr>
          <a:xfrm>
            <a:off x="2351585" y="3399384"/>
            <a:ext cx="8128345" cy="2168095"/>
            <a:chOff x="1414830" y="3421145"/>
            <a:chExt cx="8128345" cy="2168095"/>
          </a:xfrm>
        </p:grpSpPr>
        <p:pic>
          <p:nvPicPr>
            <p:cNvPr id="653317"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1151086">
              <a:off x="8299293" y="4124085"/>
              <a:ext cx="1243882"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3319" name="Text Box 7"/>
            <p:cNvSpPr txBox="1">
              <a:spLocks noChangeArrowheads="1"/>
            </p:cNvSpPr>
            <p:nvPr/>
          </p:nvSpPr>
          <p:spPr bwMode="auto">
            <a:xfrm>
              <a:off x="8378631" y="3421145"/>
              <a:ext cx="1112805"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2400" b="1" dirty="0">
                  <a:solidFill>
                    <a:srgbClr val="000099"/>
                  </a:solidFill>
                  <a:latin typeface="+mn-lt"/>
                  <a:ea typeface="黑体" pitchFamily="2" charset="-122"/>
                </a:rPr>
                <a:t>以太网</a:t>
              </a:r>
            </a:p>
            <a:p>
              <a:pPr>
                <a:lnSpc>
                  <a:spcPct val="90000"/>
                </a:lnSpc>
              </a:pPr>
              <a:r>
                <a:rPr lang="zh-CN" altLang="en-US" sz="2400" b="1" dirty="0">
                  <a:solidFill>
                    <a:srgbClr val="000099"/>
                  </a:solidFill>
                  <a:latin typeface="+mn-lt"/>
                  <a:ea typeface="黑体" pitchFamily="2" charset="-122"/>
                </a:rPr>
                <a:t>集线器</a:t>
              </a:r>
            </a:p>
          </p:txBody>
        </p:sp>
        <p:sp>
          <p:nvSpPr>
            <p:cNvPr id="653320" name="Line 8"/>
            <p:cNvSpPr>
              <a:spLocks noChangeShapeType="1"/>
            </p:cNvSpPr>
            <p:nvPr/>
          </p:nvSpPr>
          <p:spPr bwMode="auto">
            <a:xfrm>
              <a:off x="1844248" y="4598748"/>
              <a:ext cx="6767254" cy="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53321" name="Text Box 9"/>
            <p:cNvSpPr txBox="1">
              <a:spLocks noChangeArrowheads="1"/>
            </p:cNvSpPr>
            <p:nvPr/>
          </p:nvSpPr>
          <p:spPr bwMode="auto">
            <a:xfrm>
              <a:off x="4733900" y="4054236"/>
              <a:ext cx="90601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FF0000"/>
                  </a:solidFill>
                  <a:latin typeface="+mn-lt"/>
                  <a:ea typeface="黑体" pitchFamily="2" charset="-122"/>
                </a:rPr>
                <a:t>光纤</a:t>
              </a:r>
            </a:p>
          </p:txBody>
        </p:sp>
        <p:sp>
          <p:nvSpPr>
            <p:cNvPr id="653322" name="Text Box 10"/>
            <p:cNvSpPr txBox="1">
              <a:spLocks noChangeArrowheads="1"/>
            </p:cNvSpPr>
            <p:nvPr/>
          </p:nvSpPr>
          <p:spPr bwMode="auto">
            <a:xfrm>
              <a:off x="6942896" y="4832110"/>
              <a:ext cx="1731564"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zh-CN" altLang="en-US" sz="2400" b="1" dirty="0">
                  <a:solidFill>
                    <a:srgbClr val="000099"/>
                  </a:solidFill>
                  <a:latin typeface="+mn-lt"/>
                  <a:ea typeface="黑体" pitchFamily="2" charset="-122"/>
                </a:rPr>
                <a:t>光纤</a:t>
              </a:r>
            </a:p>
            <a:p>
              <a:pPr algn="ctr">
                <a:lnSpc>
                  <a:spcPct val="90000"/>
                </a:lnSpc>
              </a:pPr>
              <a:r>
                <a:rPr lang="zh-CN" altLang="en-US" sz="2400" b="1" dirty="0">
                  <a:solidFill>
                    <a:srgbClr val="000099"/>
                  </a:solidFill>
                  <a:latin typeface="+mn-lt"/>
                  <a:ea typeface="黑体" pitchFamily="2" charset="-122"/>
                </a:rPr>
                <a:t>调制解调器</a:t>
              </a:r>
            </a:p>
          </p:txBody>
        </p:sp>
        <p:pic>
          <p:nvPicPr>
            <p:cNvPr id="653323" name="Picture 1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98175" y="4027249"/>
              <a:ext cx="692147" cy="725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3324" name="Picture 1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59701" y="4400311"/>
              <a:ext cx="626070"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653325" name="Picture 1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74109" y="4400311"/>
              <a:ext cx="624418"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653326" name="Text Box 14"/>
            <p:cNvSpPr txBox="1">
              <a:spLocks noChangeArrowheads="1"/>
            </p:cNvSpPr>
            <p:nvPr/>
          </p:nvSpPr>
          <p:spPr bwMode="auto">
            <a:xfrm>
              <a:off x="1671438" y="4789248"/>
              <a:ext cx="1731564"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zh-CN" altLang="en-US" sz="2400" b="1" dirty="0">
                  <a:solidFill>
                    <a:srgbClr val="000099"/>
                  </a:solidFill>
                  <a:latin typeface="+mn-lt"/>
                  <a:ea typeface="黑体" pitchFamily="2" charset="-122"/>
                </a:rPr>
                <a:t>光纤</a:t>
              </a:r>
            </a:p>
            <a:p>
              <a:pPr algn="ctr">
                <a:lnSpc>
                  <a:spcPct val="90000"/>
                </a:lnSpc>
              </a:pPr>
              <a:r>
                <a:rPr lang="zh-CN" altLang="en-US" sz="2400" b="1" dirty="0">
                  <a:solidFill>
                    <a:srgbClr val="000099"/>
                  </a:solidFill>
                  <a:latin typeface="+mn-lt"/>
                  <a:ea typeface="黑体" pitchFamily="2" charset="-122"/>
                </a:rPr>
                <a:t>调制解调器</a:t>
              </a:r>
            </a:p>
          </p:txBody>
        </p:sp>
        <p:sp>
          <p:nvSpPr>
            <p:cNvPr id="17" name="Text Box 7"/>
            <p:cNvSpPr txBox="1">
              <a:spLocks noChangeArrowheads="1"/>
            </p:cNvSpPr>
            <p:nvPr/>
          </p:nvSpPr>
          <p:spPr bwMode="auto">
            <a:xfrm>
              <a:off x="1414830" y="3580332"/>
              <a:ext cx="803425"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2400" b="1" dirty="0">
                  <a:solidFill>
                    <a:srgbClr val="000099"/>
                  </a:solidFill>
                  <a:latin typeface="+mn-lt"/>
                  <a:ea typeface="黑体" pitchFamily="2" charset="-122"/>
                </a:rPr>
                <a:t>主机</a:t>
              </a:r>
            </a:p>
          </p:txBody>
        </p:sp>
      </p:grpSp>
    </p:spTree>
    <p:extLst>
      <p:ext uri="{BB962C8B-B14F-4D97-AF65-F5344CB8AC3E}">
        <p14:creationId xmlns:p14="http://schemas.microsoft.com/office/powerpoint/2010/main" val="264608055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098" name="Rectangle 2"/>
          <p:cNvSpPr>
            <a:spLocks noGrp="1" noChangeArrowheads="1"/>
          </p:cNvSpPr>
          <p:nvPr>
            <p:ph idx="1"/>
          </p:nvPr>
        </p:nvSpPr>
        <p:spPr/>
        <p:txBody>
          <a:bodyPr/>
          <a:lstStyle/>
          <a:p>
            <a:r>
              <a:rPr lang="zh-CN" altLang="en-US" dirty="0">
                <a:solidFill>
                  <a:srgbClr val="FF0000"/>
                </a:solidFill>
              </a:rPr>
              <a:t>使用集线器扩展</a:t>
            </a:r>
            <a:endParaRPr lang="en-US" altLang="zh-CN" dirty="0">
              <a:solidFill>
                <a:srgbClr val="FF0000"/>
              </a:solidFill>
            </a:endParaRPr>
          </a:p>
          <a:p>
            <a:pPr lvl="1"/>
            <a:r>
              <a:rPr lang="zh-CN" altLang="en-US" dirty="0"/>
              <a:t>使用多个集线器可连成更大的、</a:t>
            </a:r>
            <a:r>
              <a:rPr lang="zh-CN" altLang="zh-CN" dirty="0"/>
              <a:t>多级</a:t>
            </a:r>
            <a:r>
              <a:rPr lang="zh-CN" altLang="en-US" dirty="0"/>
              <a:t>星形</a:t>
            </a:r>
            <a:r>
              <a:rPr lang="zh-CN" altLang="zh-CN" dirty="0"/>
              <a:t>结构的以太网</a:t>
            </a:r>
            <a:r>
              <a:rPr lang="zh-CN" altLang="en-US" dirty="0"/>
              <a:t>。</a:t>
            </a:r>
            <a:endParaRPr lang="en-US" altLang="zh-CN" dirty="0"/>
          </a:p>
          <a:p>
            <a:pPr lvl="1"/>
            <a:r>
              <a:rPr lang="zh-CN" altLang="zh-CN" dirty="0"/>
              <a:t>例如，一个学院的三个系各有一个</a:t>
            </a:r>
            <a:r>
              <a:rPr lang="en-US" altLang="zh-CN" dirty="0"/>
              <a:t> 10BASE-T </a:t>
            </a:r>
            <a:r>
              <a:rPr lang="zh-CN" altLang="zh-CN" dirty="0"/>
              <a:t>以太网</a:t>
            </a:r>
            <a:r>
              <a:rPr lang="zh-CN" altLang="en-US" dirty="0"/>
              <a:t>，</a:t>
            </a:r>
            <a:r>
              <a:rPr lang="zh-CN" altLang="zh-CN" dirty="0"/>
              <a:t>可通过一个主干集线器把各系的以太网连接起来，成为一个更大的以太网</a:t>
            </a:r>
            <a:r>
              <a:rPr lang="zh-CN" altLang="en-US" dirty="0"/>
              <a:t>。</a:t>
            </a:r>
            <a:endParaRPr lang="zh-CN" altLang="en-US" dirty="0">
              <a:solidFill>
                <a:srgbClr val="0000FF"/>
              </a:solidFill>
            </a:endParaRPr>
          </a:p>
        </p:txBody>
      </p:sp>
      <p:sp>
        <p:nvSpPr>
          <p:cNvPr id="644101" name="Rectangle 5"/>
          <p:cNvSpPr>
            <a:spLocks noGrp="1" noChangeArrowheads="1"/>
          </p:cNvSpPr>
          <p:nvPr>
            <p:ph type="title"/>
          </p:nvPr>
        </p:nvSpPr>
        <p:spPr/>
        <p:txBody>
          <a:bodyPr/>
          <a:lstStyle/>
          <a:p>
            <a:r>
              <a:rPr lang="en-US" altLang="zh-CN" dirty="0"/>
              <a:t>3.4.1  </a:t>
            </a:r>
            <a:r>
              <a:rPr lang="zh-CN" altLang="en-US" dirty="0"/>
              <a:t>在物理层扩展以太网</a:t>
            </a:r>
          </a:p>
        </p:txBody>
      </p:sp>
    </p:spTree>
    <p:extLst>
      <p:ext uri="{BB962C8B-B14F-4D97-AF65-F5344CB8AC3E}">
        <p14:creationId xmlns:p14="http://schemas.microsoft.com/office/powerpoint/2010/main" val="110240478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合 44"/>
          <p:cNvGrpSpPr/>
          <p:nvPr/>
        </p:nvGrpSpPr>
        <p:grpSpPr>
          <a:xfrm>
            <a:off x="2495600" y="116632"/>
            <a:ext cx="7416824" cy="2736304"/>
            <a:chOff x="1162682" y="1927687"/>
            <a:chExt cx="7819909" cy="3403695"/>
          </a:xfrm>
        </p:grpSpPr>
        <p:sp>
          <p:nvSpPr>
            <p:cNvPr id="46" name="Text Box 43"/>
            <p:cNvSpPr txBox="1">
              <a:spLocks noChangeArrowheads="1"/>
            </p:cNvSpPr>
            <p:nvPr/>
          </p:nvSpPr>
          <p:spPr bwMode="auto">
            <a:xfrm>
              <a:off x="3620302" y="1927687"/>
              <a:ext cx="2804250" cy="574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C00000"/>
                  </a:solidFill>
                  <a:latin typeface="Times New Roman" pitchFamily="18" charset="0"/>
                  <a:ea typeface="黑体" pitchFamily="2" charset="-122"/>
                </a:rPr>
                <a:t>三个独立的碰撞域</a:t>
              </a:r>
            </a:p>
          </p:txBody>
        </p:sp>
        <p:sp>
          <p:nvSpPr>
            <p:cNvPr id="47" name="AutoShape 77"/>
            <p:cNvSpPr>
              <a:spLocks/>
            </p:cNvSpPr>
            <p:nvPr/>
          </p:nvSpPr>
          <p:spPr bwMode="auto">
            <a:xfrm rot="5400000" flipV="1">
              <a:off x="4872443" y="-442162"/>
              <a:ext cx="415925" cy="6163733"/>
            </a:xfrm>
            <a:prstGeom prst="leftBrace">
              <a:avLst>
                <a:gd name="adj1" fmla="val 113995"/>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8" name="组合 47"/>
            <p:cNvGrpSpPr/>
            <p:nvPr/>
          </p:nvGrpSpPr>
          <p:grpSpPr>
            <a:xfrm>
              <a:off x="1162682" y="2787352"/>
              <a:ext cx="7819909" cy="2544030"/>
              <a:chOff x="1012116" y="2787352"/>
              <a:chExt cx="8333372" cy="2730585"/>
            </a:xfrm>
          </p:grpSpPr>
          <p:sp>
            <p:nvSpPr>
              <p:cNvPr id="49" name="AutoShape 44"/>
              <p:cNvSpPr>
                <a:spLocks noChangeArrowheads="1"/>
              </p:cNvSpPr>
              <p:nvPr/>
            </p:nvSpPr>
            <p:spPr bwMode="auto">
              <a:xfrm>
                <a:off x="1012116" y="2787352"/>
                <a:ext cx="2672844" cy="2730585"/>
              </a:xfrm>
              <a:prstGeom prst="roundRect">
                <a:avLst>
                  <a:gd name="adj" fmla="val 16667"/>
                </a:avLst>
              </a:prstGeom>
              <a:solidFill>
                <a:srgbClr val="FF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50" name="Line 45"/>
              <p:cNvSpPr>
                <a:spLocks noChangeShapeType="1"/>
              </p:cNvSpPr>
              <p:nvPr/>
            </p:nvSpPr>
            <p:spPr bwMode="auto">
              <a:xfrm flipH="1">
                <a:off x="1431354" y="4102593"/>
                <a:ext cx="667796" cy="78372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pic>
            <p:nvPicPr>
              <p:cNvPr id="51" name="Picture 4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69538" y="4685321"/>
                <a:ext cx="502089"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2" name="Line 47"/>
              <p:cNvSpPr>
                <a:spLocks noChangeShapeType="1"/>
              </p:cNvSpPr>
              <p:nvPr/>
            </p:nvSpPr>
            <p:spPr bwMode="auto">
              <a:xfrm>
                <a:off x="2476960" y="4249542"/>
                <a:ext cx="185591" cy="61144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53" name="Line 48"/>
              <p:cNvSpPr>
                <a:spLocks noChangeShapeType="1"/>
              </p:cNvSpPr>
              <p:nvPr/>
            </p:nvSpPr>
            <p:spPr bwMode="auto">
              <a:xfrm>
                <a:off x="2662552" y="4224207"/>
                <a:ext cx="657855" cy="61144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54" name="Line 49"/>
              <p:cNvSpPr>
                <a:spLocks noChangeShapeType="1"/>
              </p:cNvSpPr>
              <p:nvPr/>
            </p:nvSpPr>
            <p:spPr bwMode="auto">
              <a:xfrm flipH="1">
                <a:off x="2054410" y="4114416"/>
                <a:ext cx="178963" cy="79048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pic>
            <p:nvPicPr>
              <p:cNvPr id="55" name="Picture 5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9223"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6" name="Picture 5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27249"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7" name="Picture 5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5276" y="4685321"/>
                <a:ext cx="502089"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8" name="Text Box 53"/>
              <p:cNvSpPr txBox="1">
                <a:spLocks noChangeArrowheads="1"/>
              </p:cNvSpPr>
              <p:nvPr/>
            </p:nvSpPr>
            <p:spPr bwMode="auto">
              <a:xfrm>
                <a:off x="2000672" y="2996952"/>
                <a:ext cx="927010" cy="534194"/>
              </a:xfrm>
              <a:prstGeom prst="rect">
                <a:avLst/>
              </a:prstGeom>
              <a:solidFill>
                <a:schemeClr val="bg1"/>
              </a:solidFill>
              <a:ln>
                <a:noFill/>
              </a:ln>
              <a:effectLst/>
            </p:spPr>
            <p:txBody>
              <a:bodyPr wrap="square">
                <a:spAutoFit/>
              </a:bodyPr>
              <a:lstStyle/>
              <a:p>
                <a:r>
                  <a:rPr kumimoji="1" lang="zh-CN" altLang="en-US" sz="2000" b="1" dirty="0">
                    <a:solidFill>
                      <a:srgbClr val="0000CC"/>
                    </a:solidFill>
                    <a:latin typeface="+mn-lt"/>
                    <a:ea typeface="黑体" pitchFamily="2" charset="-122"/>
                  </a:rPr>
                  <a:t> 一系 </a:t>
                </a:r>
              </a:p>
            </p:txBody>
          </p:sp>
          <p:pic>
            <p:nvPicPr>
              <p:cNvPr id="59" name="Picture 5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0497188">
                <a:off x="1850590" y="3719176"/>
                <a:ext cx="1156631" cy="653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 name="AutoShape 55"/>
              <p:cNvSpPr>
                <a:spLocks noChangeArrowheads="1"/>
              </p:cNvSpPr>
              <p:nvPr/>
            </p:nvSpPr>
            <p:spPr bwMode="auto">
              <a:xfrm>
                <a:off x="3842381" y="2787352"/>
                <a:ext cx="2671186" cy="2730585"/>
              </a:xfrm>
              <a:prstGeom prst="roundRect">
                <a:avLst>
                  <a:gd name="adj" fmla="val 16667"/>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61" name="Line 56"/>
              <p:cNvSpPr>
                <a:spLocks noChangeShapeType="1"/>
              </p:cNvSpPr>
              <p:nvPr/>
            </p:nvSpPr>
            <p:spPr bwMode="auto">
              <a:xfrm flipH="1">
                <a:off x="4259960" y="4102593"/>
                <a:ext cx="669454" cy="78372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pic>
            <p:nvPicPr>
              <p:cNvPr id="62" name="Picture 5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98145" y="4685321"/>
                <a:ext cx="502090"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63" name="Line 58"/>
              <p:cNvSpPr>
                <a:spLocks noChangeShapeType="1"/>
              </p:cNvSpPr>
              <p:nvPr/>
            </p:nvSpPr>
            <p:spPr bwMode="auto">
              <a:xfrm>
                <a:off x="5305568" y="4249542"/>
                <a:ext cx="185591" cy="61144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64" name="Line 59"/>
              <p:cNvSpPr>
                <a:spLocks noChangeShapeType="1"/>
              </p:cNvSpPr>
              <p:nvPr/>
            </p:nvSpPr>
            <p:spPr bwMode="auto">
              <a:xfrm>
                <a:off x="5491160" y="4224207"/>
                <a:ext cx="659511" cy="61144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65" name="Line 60"/>
              <p:cNvSpPr>
                <a:spLocks noChangeShapeType="1"/>
              </p:cNvSpPr>
              <p:nvPr/>
            </p:nvSpPr>
            <p:spPr bwMode="auto">
              <a:xfrm flipH="1">
                <a:off x="4883017" y="4114416"/>
                <a:ext cx="180621" cy="79048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pic>
            <p:nvPicPr>
              <p:cNvPr id="66" name="Picture 6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27830"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67" name="Picture 6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55857"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68" name="Picture 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83884" y="4685321"/>
                <a:ext cx="502090"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69" name="Text Box 64"/>
              <p:cNvSpPr txBox="1">
                <a:spLocks noChangeArrowheads="1"/>
              </p:cNvSpPr>
              <p:nvPr/>
            </p:nvSpPr>
            <p:spPr bwMode="auto">
              <a:xfrm>
                <a:off x="4849891" y="2996952"/>
                <a:ext cx="922225" cy="534194"/>
              </a:xfrm>
              <a:prstGeom prst="rect">
                <a:avLst/>
              </a:prstGeom>
              <a:solidFill>
                <a:schemeClr val="bg1"/>
              </a:solidFill>
              <a:ln>
                <a:noFill/>
              </a:ln>
              <a:effectLst/>
            </p:spPr>
            <p:txBody>
              <a:bodyPr wrap="square">
                <a:spAutoFit/>
              </a:bodyPr>
              <a:lstStyle/>
              <a:p>
                <a:r>
                  <a:rPr kumimoji="1" lang="zh-CN" altLang="en-US" sz="2000" b="1" dirty="0">
                    <a:solidFill>
                      <a:srgbClr val="0000CC"/>
                    </a:solidFill>
                    <a:latin typeface="+mn-lt"/>
                    <a:ea typeface="黑体" pitchFamily="2" charset="-122"/>
                  </a:rPr>
                  <a:t> 二系 </a:t>
                </a:r>
              </a:p>
            </p:txBody>
          </p:sp>
          <p:pic>
            <p:nvPicPr>
              <p:cNvPr id="70" name="Picture 6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0497188">
                <a:off x="4679198" y="3719176"/>
                <a:ext cx="1156631" cy="653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 name="AutoShape 66"/>
              <p:cNvSpPr>
                <a:spLocks noChangeArrowheads="1"/>
              </p:cNvSpPr>
              <p:nvPr/>
            </p:nvSpPr>
            <p:spPr bwMode="auto">
              <a:xfrm>
                <a:off x="6674302" y="2787352"/>
                <a:ext cx="2671186" cy="2730585"/>
              </a:xfrm>
              <a:prstGeom prst="roundRect">
                <a:avLst>
                  <a:gd name="adj" fmla="val 16667"/>
                </a:avLst>
              </a:prstGeom>
              <a:solidFill>
                <a:schemeClr val="accent6">
                  <a:lumMod val="60000"/>
                  <a:lumOff val="40000"/>
                </a:schemeClr>
              </a:solidFill>
              <a:ln>
                <a:noFill/>
              </a:ln>
              <a:effectLst/>
              <a:extLst>
                <a:ext uri="{91240B29-F687-4F45-9708-019B960494DF}">
                  <a14:hiddenLine xmlns:a14="http://schemas.microsoft.com/office/drawing/2010/main" w="9525">
                    <a:solidFill>
                      <a:srgbClr val="FFCC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72" name="Line 67"/>
              <p:cNvSpPr>
                <a:spLocks noChangeShapeType="1"/>
              </p:cNvSpPr>
              <p:nvPr/>
            </p:nvSpPr>
            <p:spPr bwMode="auto">
              <a:xfrm flipH="1">
                <a:off x="7093539" y="4102593"/>
                <a:ext cx="667797" cy="78372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pic>
            <p:nvPicPr>
              <p:cNvPr id="73" name="Picture 6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31723"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74" name="Line 69"/>
              <p:cNvSpPr>
                <a:spLocks noChangeShapeType="1"/>
              </p:cNvSpPr>
              <p:nvPr/>
            </p:nvSpPr>
            <p:spPr bwMode="auto">
              <a:xfrm>
                <a:off x="8137489" y="4249542"/>
                <a:ext cx="187249" cy="61144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75" name="Line 70"/>
              <p:cNvSpPr>
                <a:spLocks noChangeShapeType="1"/>
              </p:cNvSpPr>
              <p:nvPr/>
            </p:nvSpPr>
            <p:spPr bwMode="auto">
              <a:xfrm>
                <a:off x="8324738" y="4224207"/>
                <a:ext cx="657854" cy="61144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76" name="Line 71"/>
              <p:cNvSpPr>
                <a:spLocks noChangeShapeType="1"/>
              </p:cNvSpPr>
              <p:nvPr/>
            </p:nvSpPr>
            <p:spPr bwMode="auto">
              <a:xfrm flipH="1">
                <a:off x="7714939" y="4114416"/>
                <a:ext cx="180620" cy="79048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pic>
            <p:nvPicPr>
              <p:cNvPr id="77" name="Picture 7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59751"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78" name="Picture 7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87778" y="4685321"/>
                <a:ext cx="502090"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79" name="Picture 7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17461"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80" name="Text Box 75"/>
              <p:cNvSpPr txBox="1">
                <a:spLocks noChangeArrowheads="1"/>
              </p:cNvSpPr>
              <p:nvPr/>
            </p:nvSpPr>
            <p:spPr bwMode="auto">
              <a:xfrm>
                <a:off x="7630443" y="2996952"/>
                <a:ext cx="959426" cy="534194"/>
              </a:xfrm>
              <a:prstGeom prst="rect">
                <a:avLst/>
              </a:prstGeom>
              <a:solidFill>
                <a:schemeClr val="bg1"/>
              </a:solidFill>
              <a:ln>
                <a:noFill/>
              </a:ln>
              <a:effectLst/>
            </p:spPr>
            <p:txBody>
              <a:bodyPr wrap="square">
                <a:spAutoFit/>
              </a:bodyPr>
              <a:lstStyle/>
              <a:p>
                <a:r>
                  <a:rPr kumimoji="1" lang="zh-CN" altLang="en-US" sz="2000" b="1" dirty="0">
                    <a:solidFill>
                      <a:srgbClr val="0000CC"/>
                    </a:solidFill>
                    <a:latin typeface="+mn-lt"/>
                    <a:ea typeface="黑体" pitchFamily="2" charset="-122"/>
                  </a:rPr>
                  <a:t> 三系 </a:t>
                </a:r>
              </a:p>
            </p:txBody>
          </p:sp>
          <p:pic>
            <p:nvPicPr>
              <p:cNvPr id="81" name="Picture 7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0497188">
                <a:off x="7512777" y="3719176"/>
                <a:ext cx="1154972" cy="653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nvGrpSpPr>
          <p:cNvPr id="5" name="组合 4"/>
          <p:cNvGrpSpPr/>
          <p:nvPr/>
        </p:nvGrpSpPr>
        <p:grpSpPr>
          <a:xfrm>
            <a:off x="2423593" y="3399384"/>
            <a:ext cx="7488831" cy="2776373"/>
            <a:chOff x="1280592" y="3399383"/>
            <a:chExt cx="7488831" cy="2776373"/>
          </a:xfrm>
        </p:grpSpPr>
        <p:grpSp>
          <p:nvGrpSpPr>
            <p:cNvPr id="3" name="组合 2"/>
            <p:cNvGrpSpPr/>
            <p:nvPr/>
          </p:nvGrpSpPr>
          <p:grpSpPr>
            <a:xfrm>
              <a:off x="1280592" y="3823082"/>
              <a:ext cx="7488831" cy="2352674"/>
              <a:chOff x="53314" y="2681288"/>
              <a:chExt cx="9658350" cy="3078162"/>
            </a:xfrm>
          </p:grpSpPr>
          <p:sp>
            <p:nvSpPr>
              <p:cNvPr id="455722" name="AutoShape 42"/>
              <p:cNvSpPr>
                <a:spLocks noChangeArrowheads="1"/>
              </p:cNvSpPr>
              <p:nvPr/>
            </p:nvSpPr>
            <p:spPr bwMode="auto">
              <a:xfrm>
                <a:off x="53314" y="2681288"/>
                <a:ext cx="9658350" cy="3078162"/>
              </a:xfrm>
              <a:prstGeom prst="roundRect">
                <a:avLst>
                  <a:gd name="adj" fmla="val 16667"/>
                </a:avLst>
              </a:prstGeom>
              <a:solidFill>
                <a:srgbClr val="66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55723" name="Line 43"/>
              <p:cNvSpPr>
                <a:spLocks noChangeShapeType="1"/>
              </p:cNvSpPr>
              <p:nvPr/>
            </p:nvSpPr>
            <p:spPr bwMode="auto">
              <a:xfrm flipH="1">
                <a:off x="2135981" y="3351214"/>
                <a:ext cx="2326879" cy="9620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24" name="Line 44"/>
              <p:cNvSpPr>
                <a:spLocks noChangeShapeType="1"/>
              </p:cNvSpPr>
              <p:nvPr/>
            </p:nvSpPr>
            <p:spPr bwMode="auto">
              <a:xfrm>
                <a:off x="5207530" y="3359151"/>
                <a:ext cx="2894410" cy="9191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25" name="Line 45"/>
              <p:cNvSpPr>
                <a:spLocks noChangeShapeType="1"/>
              </p:cNvSpPr>
              <p:nvPr/>
            </p:nvSpPr>
            <p:spPr bwMode="auto">
              <a:xfrm>
                <a:off x="4825735" y="3406776"/>
                <a:ext cx="227013" cy="8921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26" name="Text Box 46"/>
              <p:cNvSpPr txBox="1">
                <a:spLocks noChangeArrowheads="1"/>
              </p:cNvSpPr>
              <p:nvPr/>
            </p:nvSpPr>
            <p:spPr bwMode="auto">
              <a:xfrm>
                <a:off x="662120" y="4076700"/>
                <a:ext cx="903865" cy="523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CC"/>
                    </a:solidFill>
                    <a:latin typeface="+mn-lt"/>
                    <a:ea typeface="黑体" pitchFamily="2" charset="-122"/>
                  </a:rPr>
                  <a:t>一系</a:t>
                </a:r>
              </a:p>
            </p:txBody>
          </p:sp>
          <p:sp>
            <p:nvSpPr>
              <p:cNvPr id="455727" name="Text Box 47"/>
              <p:cNvSpPr txBox="1">
                <a:spLocks noChangeArrowheads="1"/>
              </p:cNvSpPr>
              <p:nvPr/>
            </p:nvSpPr>
            <p:spPr bwMode="auto">
              <a:xfrm>
                <a:off x="6822415" y="4076700"/>
                <a:ext cx="903865" cy="523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三系</a:t>
                </a:r>
              </a:p>
            </p:txBody>
          </p:sp>
          <p:sp>
            <p:nvSpPr>
              <p:cNvPr id="455728" name="Text Box 48"/>
              <p:cNvSpPr txBox="1">
                <a:spLocks noChangeArrowheads="1"/>
              </p:cNvSpPr>
              <p:nvPr/>
            </p:nvSpPr>
            <p:spPr bwMode="auto">
              <a:xfrm>
                <a:off x="3702711" y="4076700"/>
                <a:ext cx="903865" cy="523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二系</a:t>
                </a:r>
              </a:p>
            </p:txBody>
          </p:sp>
          <p:sp>
            <p:nvSpPr>
              <p:cNvPr id="455729" name="Text Box 49"/>
              <p:cNvSpPr txBox="1">
                <a:spLocks noChangeArrowheads="1"/>
              </p:cNvSpPr>
              <p:nvPr/>
            </p:nvSpPr>
            <p:spPr bwMode="auto">
              <a:xfrm>
                <a:off x="1857726" y="2825174"/>
                <a:ext cx="2281813" cy="604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400" b="1" dirty="0">
                    <a:solidFill>
                      <a:srgbClr val="0000CC"/>
                    </a:solidFill>
                    <a:latin typeface="+mn-lt"/>
                    <a:ea typeface="黑体" pitchFamily="2" charset="-122"/>
                  </a:rPr>
                  <a:t>主干集线器</a:t>
                </a:r>
              </a:p>
            </p:txBody>
          </p:sp>
          <p:sp>
            <p:nvSpPr>
              <p:cNvPr id="455731" name="Line 51"/>
              <p:cNvSpPr>
                <a:spLocks noChangeShapeType="1"/>
              </p:cNvSpPr>
              <p:nvPr/>
            </p:nvSpPr>
            <p:spPr bwMode="auto">
              <a:xfrm flipH="1">
                <a:off x="945886" y="4446589"/>
                <a:ext cx="720593" cy="68103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5732" name="Picture 5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3840"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455733" name="Line 53"/>
              <p:cNvSpPr>
                <a:spLocks noChangeShapeType="1"/>
              </p:cNvSpPr>
              <p:nvPr/>
            </p:nvSpPr>
            <p:spPr bwMode="auto">
              <a:xfrm>
                <a:off x="2072350" y="4575176"/>
                <a:ext cx="201215" cy="5302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34" name="Line 54"/>
              <p:cNvSpPr>
                <a:spLocks noChangeShapeType="1"/>
              </p:cNvSpPr>
              <p:nvPr/>
            </p:nvSpPr>
            <p:spPr bwMode="auto">
              <a:xfrm>
                <a:off x="2273564" y="4552951"/>
                <a:ext cx="710275" cy="5302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35" name="Line 55"/>
              <p:cNvSpPr>
                <a:spLocks noChangeShapeType="1"/>
              </p:cNvSpPr>
              <p:nvPr/>
            </p:nvSpPr>
            <p:spPr bwMode="auto">
              <a:xfrm flipH="1">
                <a:off x="1616604" y="4457700"/>
                <a:ext cx="194337"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5736" name="Picture 5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41438"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37" name="Picture 5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19036"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38" name="Picture 5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96634"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39" name="Picture 5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102812">
                <a:off x="1398192" y="4114800"/>
                <a:ext cx="1246848"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5740" name="Line 60"/>
              <p:cNvSpPr>
                <a:spLocks noChangeShapeType="1"/>
              </p:cNvSpPr>
              <p:nvPr/>
            </p:nvSpPr>
            <p:spPr bwMode="auto">
              <a:xfrm flipH="1">
                <a:off x="3996797" y="4446589"/>
                <a:ext cx="720593" cy="68103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5741" name="Picture 6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14750"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455742" name="Line 62"/>
              <p:cNvSpPr>
                <a:spLocks noChangeShapeType="1"/>
              </p:cNvSpPr>
              <p:nvPr/>
            </p:nvSpPr>
            <p:spPr bwMode="auto">
              <a:xfrm>
                <a:off x="5123260" y="4575176"/>
                <a:ext cx="201215" cy="5302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43" name="Line 63"/>
              <p:cNvSpPr>
                <a:spLocks noChangeShapeType="1"/>
              </p:cNvSpPr>
              <p:nvPr/>
            </p:nvSpPr>
            <p:spPr bwMode="auto">
              <a:xfrm>
                <a:off x="5324475" y="4552951"/>
                <a:ext cx="708554" cy="5302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44" name="Line 64"/>
              <p:cNvSpPr>
                <a:spLocks noChangeShapeType="1"/>
              </p:cNvSpPr>
              <p:nvPr/>
            </p:nvSpPr>
            <p:spPr bwMode="auto">
              <a:xfrm flipH="1">
                <a:off x="4667515" y="4457700"/>
                <a:ext cx="194337"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5745" name="Picture 6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92348"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46" name="Picture 6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69946"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47" name="Picture 6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47544"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48" name="Picture 6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102812">
                <a:off x="4449102" y="4114800"/>
                <a:ext cx="1245129"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5749" name="Line 69"/>
              <p:cNvSpPr>
                <a:spLocks noChangeShapeType="1"/>
              </p:cNvSpPr>
              <p:nvPr/>
            </p:nvSpPr>
            <p:spPr bwMode="auto">
              <a:xfrm flipH="1">
                <a:off x="7049427" y="4446589"/>
                <a:ext cx="720592" cy="68103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5750" name="Picture 7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67381"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455751" name="Line 71"/>
              <p:cNvSpPr>
                <a:spLocks noChangeShapeType="1"/>
              </p:cNvSpPr>
              <p:nvPr/>
            </p:nvSpPr>
            <p:spPr bwMode="auto">
              <a:xfrm>
                <a:off x="8175890" y="4575176"/>
                <a:ext cx="201216" cy="5302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52" name="Line 72"/>
              <p:cNvSpPr>
                <a:spLocks noChangeShapeType="1"/>
              </p:cNvSpPr>
              <p:nvPr/>
            </p:nvSpPr>
            <p:spPr bwMode="auto">
              <a:xfrm>
                <a:off x="8377107" y="4552951"/>
                <a:ext cx="710273" cy="5302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53" name="Line 73"/>
              <p:cNvSpPr>
                <a:spLocks noChangeShapeType="1"/>
              </p:cNvSpPr>
              <p:nvPr/>
            </p:nvSpPr>
            <p:spPr bwMode="auto">
              <a:xfrm flipH="1">
                <a:off x="7720146" y="4457700"/>
                <a:ext cx="194336"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5754" name="Picture 7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44979"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55" name="Picture 7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22577"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56" name="Picture 7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00175"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57" name="Picture 7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102812">
                <a:off x="7501731" y="4114800"/>
                <a:ext cx="1246850"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5758" name="Picture 7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102812">
                <a:off x="4081067" y="2840039"/>
                <a:ext cx="1666478" cy="757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82" name="Text Box 50"/>
            <p:cNvSpPr txBox="1">
              <a:spLocks noChangeArrowheads="1"/>
            </p:cNvSpPr>
            <p:nvPr/>
          </p:nvSpPr>
          <p:spPr bwMode="auto">
            <a:xfrm>
              <a:off x="3621403" y="3399383"/>
              <a:ext cx="264687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C00000"/>
                  </a:solidFill>
                  <a:latin typeface="+mn-lt"/>
                  <a:ea typeface="黑体" pitchFamily="2" charset="-122"/>
                </a:rPr>
                <a:t>一个更大的碰撞域</a:t>
              </a:r>
            </a:p>
          </p:txBody>
        </p:sp>
      </p:grpSp>
      <p:sp>
        <p:nvSpPr>
          <p:cNvPr id="6" name="矩形 5"/>
          <p:cNvSpPr/>
          <p:nvPr/>
        </p:nvSpPr>
        <p:spPr>
          <a:xfrm>
            <a:off x="4535318" y="2852937"/>
            <a:ext cx="3121367" cy="461665"/>
          </a:xfrm>
          <a:prstGeom prst="rect">
            <a:avLst/>
          </a:prstGeom>
        </p:spPr>
        <p:txBody>
          <a:bodyPr wrap="square">
            <a:spAutoFit/>
          </a:bodyPr>
          <a:lstStyle/>
          <a:p>
            <a:pPr algn="ctr"/>
            <a:r>
              <a:rPr lang="zh-CN" altLang="zh-CN" sz="2400" b="1" dirty="0">
                <a:latin typeface="+mn-lt"/>
                <a:ea typeface="黑体" pitchFamily="2" charset="-122"/>
              </a:rPr>
              <a:t>三个独立的以太网</a:t>
            </a:r>
            <a:endParaRPr lang="en-US" altLang="zh-CN" sz="2400" b="1" dirty="0">
              <a:latin typeface="+mn-lt"/>
              <a:ea typeface="黑体" pitchFamily="2" charset="-122"/>
            </a:endParaRPr>
          </a:p>
        </p:txBody>
      </p:sp>
      <p:sp>
        <p:nvSpPr>
          <p:cNvPr id="85" name="矩形 84"/>
          <p:cNvSpPr/>
          <p:nvPr/>
        </p:nvSpPr>
        <p:spPr>
          <a:xfrm>
            <a:off x="4523773" y="6135688"/>
            <a:ext cx="3137397" cy="461665"/>
          </a:xfrm>
          <a:prstGeom prst="rect">
            <a:avLst/>
          </a:prstGeom>
        </p:spPr>
        <p:txBody>
          <a:bodyPr wrap="square">
            <a:spAutoFit/>
          </a:bodyPr>
          <a:lstStyle/>
          <a:p>
            <a:pPr algn="ctr"/>
            <a:r>
              <a:rPr lang="zh-CN" altLang="zh-CN" sz="2400" b="1" dirty="0">
                <a:latin typeface="+mn-lt"/>
                <a:ea typeface="黑体" pitchFamily="2" charset="-122"/>
              </a:rPr>
              <a:t>一个扩展的以太网</a:t>
            </a:r>
            <a:endParaRPr lang="zh-CN" altLang="en-US" sz="2400" b="1" dirty="0">
              <a:latin typeface="+mn-lt"/>
              <a:ea typeface="黑体" pitchFamily="2" charset="-122"/>
            </a:endParaRPr>
          </a:p>
        </p:txBody>
      </p:sp>
    </p:spTree>
    <p:extLst>
      <p:ext uri="{BB962C8B-B14F-4D97-AF65-F5344CB8AC3E}">
        <p14:creationId xmlns:p14="http://schemas.microsoft.com/office/powerpoint/2010/main" val="1293355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1" name="Rectangle 3"/>
          <p:cNvSpPr>
            <a:spLocks noGrp="1" noChangeArrowheads="1"/>
          </p:cNvSpPr>
          <p:nvPr>
            <p:ph idx="1"/>
          </p:nvPr>
        </p:nvSpPr>
        <p:spPr/>
        <p:txBody>
          <a:bodyPr/>
          <a:lstStyle/>
          <a:p>
            <a:r>
              <a:rPr lang="zh-CN" altLang="zh-CN" dirty="0"/>
              <a:t>数据链路层协议有许多种，但有三个基本问题则是共同的。这三个基本问题是</a:t>
            </a:r>
            <a:r>
              <a:rPr lang="zh-CN" altLang="en-US" dirty="0"/>
              <a:t>：</a:t>
            </a:r>
            <a:endParaRPr lang="en-US" altLang="zh-CN" dirty="0"/>
          </a:p>
          <a:p>
            <a:pPr lvl="1">
              <a:buNone/>
            </a:pPr>
            <a:r>
              <a:rPr lang="en-US" altLang="zh-CN" dirty="0"/>
              <a:t>1. </a:t>
            </a:r>
            <a:r>
              <a:rPr lang="zh-CN" altLang="en-US" dirty="0"/>
              <a:t>封装成帧</a:t>
            </a:r>
          </a:p>
          <a:p>
            <a:pPr lvl="1">
              <a:buNone/>
            </a:pPr>
            <a:r>
              <a:rPr lang="en-US" altLang="zh-CN" dirty="0"/>
              <a:t>2. </a:t>
            </a:r>
            <a:r>
              <a:rPr lang="zh-CN" altLang="en-US" dirty="0"/>
              <a:t>透明传输</a:t>
            </a:r>
          </a:p>
          <a:p>
            <a:pPr lvl="1">
              <a:buNone/>
            </a:pPr>
            <a:r>
              <a:rPr lang="en-US" altLang="zh-CN" dirty="0"/>
              <a:t>3. </a:t>
            </a:r>
            <a:r>
              <a:rPr lang="zh-CN" altLang="en-US" dirty="0"/>
              <a:t>差错控制 </a:t>
            </a:r>
          </a:p>
          <a:p>
            <a:pPr>
              <a:buFont typeface="Wingdings" pitchFamily="2" charset="2"/>
              <a:buNone/>
            </a:pPr>
            <a:endParaRPr lang="en-US" altLang="zh-CN" dirty="0"/>
          </a:p>
        </p:txBody>
      </p:sp>
      <p:sp>
        <p:nvSpPr>
          <p:cNvPr id="130050" name="Rectangle 2"/>
          <p:cNvSpPr>
            <a:spLocks noGrp="1" noChangeArrowheads="1"/>
          </p:cNvSpPr>
          <p:nvPr>
            <p:ph type="title"/>
          </p:nvPr>
        </p:nvSpPr>
        <p:spPr/>
        <p:txBody>
          <a:bodyPr/>
          <a:lstStyle/>
          <a:p>
            <a:r>
              <a:rPr lang="en-US" altLang="zh-CN" dirty="0"/>
              <a:t>3.1.2  </a:t>
            </a:r>
            <a:r>
              <a:rPr lang="zh-CN" altLang="en-US" dirty="0"/>
              <a:t>三个基本问题 </a:t>
            </a:r>
          </a:p>
        </p:txBody>
      </p:sp>
    </p:spTree>
    <p:extLst>
      <p:ext uri="{BB962C8B-B14F-4D97-AF65-F5344CB8AC3E}">
        <p14:creationId xmlns:p14="http://schemas.microsoft.com/office/powerpoint/2010/main" val="144569263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2"/>
          <p:cNvSpPr>
            <a:spLocks noGrp="1" noChangeArrowheads="1"/>
          </p:cNvSpPr>
          <p:nvPr>
            <p:ph idx="1"/>
          </p:nvPr>
        </p:nvSpPr>
        <p:spPr/>
        <p:txBody>
          <a:bodyPr/>
          <a:lstStyle/>
          <a:p>
            <a:pPr>
              <a:lnSpc>
                <a:spcPct val="110000"/>
              </a:lnSpc>
            </a:pPr>
            <a:r>
              <a:rPr lang="zh-CN" altLang="en-US" dirty="0">
                <a:solidFill>
                  <a:srgbClr val="FF0000"/>
                </a:solidFill>
              </a:rPr>
              <a:t>优点</a:t>
            </a:r>
          </a:p>
          <a:p>
            <a:pPr lvl="1">
              <a:lnSpc>
                <a:spcPct val="110000"/>
              </a:lnSpc>
            </a:pPr>
            <a:r>
              <a:rPr lang="zh-CN" altLang="en-US" dirty="0">
                <a:ea typeface="黑体" pitchFamily="2" charset="-122"/>
              </a:rPr>
              <a:t>使原来属于不同碰撞域的</a:t>
            </a:r>
            <a:r>
              <a:rPr lang="zh-CN" altLang="en-US" dirty="0"/>
              <a:t>以太网</a:t>
            </a:r>
            <a:r>
              <a:rPr lang="zh-CN" altLang="en-US" dirty="0">
                <a:ea typeface="黑体" pitchFamily="2" charset="-122"/>
              </a:rPr>
              <a:t>上的计算机能够进行跨碰撞域的通信。</a:t>
            </a:r>
          </a:p>
          <a:p>
            <a:pPr lvl="1">
              <a:lnSpc>
                <a:spcPct val="110000"/>
              </a:lnSpc>
            </a:pPr>
            <a:r>
              <a:rPr lang="zh-CN" altLang="en-US" dirty="0">
                <a:ea typeface="黑体" pitchFamily="2" charset="-122"/>
              </a:rPr>
              <a:t>扩大了</a:t>
            </a:r>
            <a:r>
              <a:rPr lang="zh-CN" altLang="en-US" dirty="0"/>
              <a:t>以太网覆</a:t>
            </a:r>
            <a:r>
              <a:rPr lang="zh-CN" altLang="en-US" dirty="0">
                <a:ea typeface="黑体" pitchFamily="2" charset="-122"/>
              </a:rPr>
              <a:t>盖的地理范围。</a:t>
            </a:r>
          </a:p>
          <a:p>
            <a:pPr>
              <a:lnSpc>
                <a:spcPct val="110000"/>
              </a:lnSpc>
            </a:pPr>
            <a:r>
              <a:rPr lang="zh-CN" altLang="en-US" dirty="0">
                <a:solidFill>
                  <a:srgbClr val="0000FF"/>
                </a:solidFill>
              </a:rPr>
              <a:t>缺点</a:t>
            </a:r>
          </a:p>
          <a:p>
            <a:pPr lvl="1">
              <a:lnSpc>
                <a:spcPct val="110000"/>
              </a:lnSpc>
            </a:pPr>
            <a:r>
              <a:rPr lang="zh-CN" altLang="en-US" dirty="0"/>
              <a:t>碰撞域增大了，但总的吞吐量并未提高。</a:t>
            </a:r>
          </a:p>
          <a:p>
            <a:pPr lvl="1">
              <a:lnSpc>
                <a:spcPct val="110000"/>
              </a:lnSpc>
            </a:pPr>
            <a:r>
              <a:rPr lang="zh-CN" altLang="en-US" dirty="0"/>
              <a:t>如果不同的碰撞域使用不同的数据率，那么就不能用集线器将它们互连起来。   </a:t>
            </a:r>
          </a:p>
        </p:txBody>
      </p:sp>
      <p:sp>
        <p:nvSpPr>
          <p:cNvPr id="456707" name="Rectangle 3"/>
          <p:cNvSpPr>
            <a:spLocks noGrp="1" noChangeArrowheads="1"/>
          </p:cNvSpPr>
          <p:nvPr>
            <p:ph type="title"/>
          </p:nvPr>
        </p:nvSpPr>
        <p:spPr/>
        <p:txBody>
          <a:bodyPr/>
          <a:lstStyle/>
          <a:p>
            <a:pPr algn="ctr"/>
            <a:r>
              <a:rPr lang="zh-CN" altLang="en-US" dirty="0"/>
              <a:t>用集线器扩展以太网 </a:t>
            </a:r>
          </a:p>
        </p:txBody>
      </p:sp>
    </p:spTree>
    <p:extLst>
      <p:ext uri="{BB962C8B-B14F-4D97-AF65-F5344CB8AC3E}">
        <p14:creationId xmlns:p14="http://schemas.microsoft.com/office/powerpoint/2010/main" val="21770081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5670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670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5670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p:cNvSpPr>
            <a:spLocks noGrp="1" noChangeArrowheads="1"/>
          </p:cNvSpPr>
          <p:nvPr>
            <p:ph idx="1"/>
          </p:nvPr>
        </p:nvSpPr>
        <p:spPr/>
        <p:txBody>
          <a:bodyPr/>
          <a:lstStyle/>
          <a:p>
            <a:r>
              <a:rPr lang="zh-CN" altLang="zh-CN" sz="2800" dirty="0"/>
              <a:t>扩展以太网更常用的方法是在数据链路层进行</a:t>
            </a:r>
            <a:r>
              <a:rPr lang="zh-CN" altLang="en-US" sz="2800" dirty="0"/>
              <a:t>。</a:t>
            </a:r>
            <a:endParaRPr lang="en-US" altLang="zh-CN" sz="2800" dirty="0"/>
          </a:p>
          <a:p>
            <a:r>
              <a:rPr lang="zh-CN" altLang="en-US" sz="2800" dirty="0"/>
              <a:t>早期使用</a:t>
            </a:r>
            <a:r>
              <a:rPr lang="zh-CN" altLang="en-US" sz="2800" dirty="0">
                <a:solidFill>
                  <a:srgbClr val="FF0000"/>
                </a:solidFill>
              </a:rPr>
              <a:t>网桥，</a:t>
            </a:r>
            <a:r>
              <a:rPr lang="zh-CN" altLang="en-US" sz="2800" dirty="0"/>
              <a:t>现在使用以太网</a:t>
            </a:r>
            <a:r>
              <a:rPr lang="zh-CN" altLang="en-US" sz="2800" dirty="0">
                <a:solidFill>
                  <a:srgbClr val="FF0000"/>
                </a:solidFill>
              </a:rPr>
              <a:t>交换机。</a:t>
            </a:r>
            <a:endParaRPr lang="en-US" altLang="zh-CN" sz="2800" dirty="0">
              <a:solidFill>
                <a:srgbClr val="FF0000"/>
              </a:solidFill>
            </a:endParaRPr>
          </a:p>
        </p:txBody>
      </p:sp>
      <p:sp>
        <p:nvSpPr>
          <p:cNvPr id="457731" name="Rectangle 3"/>
          <p:cNvSpPr>
            <a:spLocks noGrp="1" noChangeArrowheads="1"/>
          </p:cNvSpPr>
          <p:nvPr>
            <p:ph type="title"/>
          </p:nvPr>
        </p:nvSpPr>
        <p:spPr/>
        <p:txBody>
          <a:bodyPr/>
          <a:lstStyle/>
          <a:p>
            <a:r>
              <a:rPr lang="en-US" altLang="zh-CN" dirty="0"/>
              <a:t>3.4.2  </a:t>
            </a:r>
            <a:r>
              <a:rPr lang="zh-CN" altLang="en-US" dirty="0"/>
              <a:t>在数据链路层扩展以太网 </a:t>
            </a:r>
          </a:p>
        </p:txBody>
      </p:sp>
      <p:sp>
        <p:nvSpPr>
          <p:cNvPr id="2" name="矩形 1"/>
          <p:cNvSpPr/>
          <p:nvPr/>
        </p:nvSpPr>
        <p:spPr>
          <a:xfrm>
            <a:off x="1991544" y="2348880"/>
            <a:ext cx="8640960" cy="2123658"/>
          </a:xfrm>
          <a:prstGeom prst="rect">
            <a:avLst/>
          </a:prstGeom>
          <a:solidFill>
            <a:srgbClr val="FFFF66"/>
          </a:solidFill>
          <a:ln>
            <a:solidFill>
              <a:srgbClr val="000066"/>
            </a:solidFill>
          </a:ln>
        </p:spPr>
        <p:txBody>
          <a:bodyPr wrap="square">
            <a:spAutoFit/>
          </a:bodyPr>
          <a:lstStyle/>
          <a:p>
            <a:pPr marL="360363" indent="-360363">
              <a:lnSpc>
                <a:spcPct val="110000"/>
              </a:lnSpc>
              <a:buSzPct val="80000"/>
              <a:buFont typeface="Wingdings" pitchFamily="2" charset="2"/>
              <a:buChar char="l"/>
            </a:pPr>
            <a:r>
              <a:rPr lang="zh-CN" altLang="en-US" sz="2400" b="1" dirty="0">
                <a:solidFill>
                  <a:srgbClr val="C00000"/>
                </a:solidFill>
                <a:latin typeface="+mn-lt"/>
                <a:ea typeface="黑体" pitchFamily="2" charset="-122"/>
              </a:rPr>
              <a:t>网桥</a:t>
            </a:r>
            <a:r>
              <a:rPr lang="zh-CN" altLang="en-US" sz="2400" b="1" dirty="0">
                <a:solidFill>
                  <a:srgbClr val="000099"/>
                </a:solidFill>
                <a:latin typeface="+mn-lt"/>
                <a:ea typeface="黑体" pitchFamily="2" charset="-122"/>
              </a:rPr>
              <a:t>工作在数据链路层。</a:t>
            </a:r>
            <a:endParaRPr lang="en-US" altLang="zh-CN" sz="2400" b="1" dirty="0">
              <a:solidFill>
                <a:srgbClr val="000099"/>
              </a:solidFill>
              <a:latin typeface="+mn-lt"/>
              <a:ea typeface="黑体" pitchFamily="2" charset="-122"/>
            </a:endParaRPr>
          </a:p>
          <a:p>
            <a:pPr marL="360363" indent="-360363">
              <a:lnSpc>
                <a:spcPct val="110000"/>
              </a:lnSpc>
              <a:buSzPct val="80000"/>
              <a:buFont typeface="Wingdings" pitchFamily="2" charset="2"/>
              <a:buChar char="l"/>
            </a:pPr>
            <a:r>
              <a:rPr lang="zh-CN" altLang="en-US" sz="2400" b="1" dirty="0">
                <a:solidFill>
                  <a:srgbClr val="C00000"/>
                </a:solidFill>
                <a:latin typeface="+mn-lt"/>
                <a:ea typeface="黑体" pitchFamily="2" charset="-122"/>
              </a:rPr>
              <a:t>它根据 </a:t>
            </a:r>
            <a:r>
              <a:rPr lang="en-US" altLang="zh-CN" sz="2400" b="1" dirty="0">
                <a:solidFill>
                  <a:srgbClr val="C00000"/>
                </a:solidFill>
                <a:latin typeface="+mn-lt"/>
                <a:ea typeface="黑体" pitchFamily="2" charset="-122"/>
              </a:rPr>
              <a:t>MAC </a:t>
            </a:r>
            <a:r>
              <a:rPr lang="zh-CN" altLang="en-US" sz="2400" b="1" dirty="0">
                <a:solidFill>
                  <a:srgbClr val="C00000"/>
                </a:solidFill>
                <a:latin typeface="+mn-lt"/>
                <a:ea typeface="黑体" pitchFamily="2" charset="-122"/>
              </a:rPr>
              <a:t>帧的目的地址对收到的帧进行</a:t>
            </a:r>
            <a:r>
              <a:rPr lang="zh-CN" altLang="zh-CN" sz="2400" b="1" dirty="0">
                <a:solidFill>
                  <a:srgbClr val="C00000"/>
                </a:solidFill>
                <a:latin typeface="+mn-lt"/>
                <a:ea typeface="黑体" pitchFamily="2" charset="-122"/>
              </a:rPr>
              <a:t>转发和过滤</a:t>
            </a:r>
            <a:r>
              <a:rPr lang="zh-CN" altLang="en-US" sz="2400" b="1" dirty="0">
                <a:solidFill>
                  <a:srgbClr val="C00000"/>
                </a:solidFill>
                <a:latin typeface="+mn-lt"/>
                <a:ea typeface="黑体" pitchFamily="2" charset="-122"/>
              </a:rPr>
              <a:t>。</a:t>
            </a:r>
          </a:p>
          <a:p>
            <a:pPr marL="360363" indent="-360363">
              <a:lnSpc>
                <a:spcPct val="110000"/>
              </a:lnSpc>
              <a:buSzPct val="80000"/>
              <a:buFont typeface="Wingdings" pitchFamily="2" charset="2"/>
              <a:buChar char="l"/>
            </a:pPr>
            <a:r>
              <a:rPr lang="zh-CN" altLang="en-US" sz="2400" b="1" dirty="0">
                <a:solidFill>
                  <a:srgbClr val="000099"/>
                </a:solidFill>
                <a:latin typeface="+mn-lt"/>
                <a:ea typeface="黑体" pitchFamily="2" charset="-122"/>
              </a:rPr>
              <a:t>当网桥收到一个帧时，并不是向所有的接口转发此帧，而是先检查此帧的目的 </a:t>
            </a:r>
            <a:r>
              <a:rPr lang="en-US" altLang="zh-CN" sz="2400" b="1" dirty="0">
                <a:solidFill>
                  <a:srgbClr val="000099"/>
                </a:solidFill>
                <a:latin typeface="+mn-lt"/>
                <a:ea typeface="黑体" pitchFamily="2" charset="-122"/>
              </a:rPr>
              <a:t>MAC </a:t>
            </a:r>
            <a:r>
              <a:rPr lang="zh-CN" altLang="en-US" sz="2400" b="1" dirty="0">
                <a:solidFill>
                  <a:srgbClr val="000099"/>
                </a:solidFill>
                <a:latin typeface="+mn-lt"/>
                <a:ea typeface="黑体" pitchFamily="2" charset="-122"/>
              </a:rPr>
              <a:t>地址，然后再确定将该帧转发到哪一个接口，或</a:t>
            </a:r>
            <a:r>
              <a:rPr lang="zh-CN" altLang="zh-CN" sz="2400" b="1" dirty="0">
                <a:solidFill>
                  <a:srgbClr val="000099"/>
                </a:solidFill>
                <a:latin typeface="+mn-lt"/>
                <a:ea typeface="黑体" pitchFamily="2" charset="-122"/>
              </a:rPr>
              <a:t>把它</a:t>
            </a:r>
            <a:r>
              <a:rPr lang="zh-CN" altLang="en-US" sz="2400" b="1" dirty="0">
                <a:solidFill>
                  <a:srgbClr val="000099"/>
                </a:solidFill>
                <a:latin typeface="+mn-lt"/>
                <a:ea typeface="黑体" pitchFamily="2" charset="-122"/>
              </a:rPr>
              <a:t>丢弃。 </a:t>
            </a:r>
          </a:p>
        </p:txBody>
      </p:sp>
      <p:sp>
        <p:nvSpPr>
          <p:cNvPr id="3" name="矩形 2"/>
          <p:cNvSpPr/>
          <p:nvPr/>
        </p:nvSpPr>
        <p:spPr>
          <a:xfrm>
            <a:off x="1991544" y="4509121"/>
            <a:ext cx="8640960" cy="1717393"/>
          </a:xfrm>
          <a:prstGeom prst="rect">
            <a:avLst/>
          </a:prstGeom>
          <a:solidFill>
            <a:srgbClr val="66FF66"/>
          </a:solidFill>
          <a:ln>
            <a:solidFill>
              <a:srgbClr val="000066"/>
            </a:solidFill>
          </a:ln>
        </p:spPr>
        <p:txBody>
          <a:bodyPr wrap="square">
            <a:spAutoFit/>
          </a:bodyPr>
          <a:lstStyle/>
          <a:p>
            <a:pPr marL="360363" indent="-360363">
              <a:lnSpc>
                <a:spcPct val="110000"/>
              </a:lnSpc>
              <a:buSzPct val="80000"/>
              <a:buFont typeface="Wingdings" pitchFamily="2" charset="2"/>
              <a:buChar char="l"/>
            </a:pPr>
            <a:r>
              <a:rPr lang="en-US" altLang="zh-CN" sz="2400" b="1" dirty="0">
                <a:solidFill>
                  <a:srgbClr val="000099"/>
                </a:solidFill>
                <a:latin typeface="+mn-lt"/>
                <a:ea typeface="黑体" pitchFamily="2" charset="-122"/>
              </a:rPr>
              <a:t>1990 </a:t>
            </a:r>
            <a:r>
              <a:rPr lang="zh-CN" altLang="en-US" sz="2400" b="1" dirty="0">
                <a:solidFill>
                  <a:srgbClr val="000099"/>
                </a:solidFill>
                <a:latin typeface="+mn-lt"/>
                <a:ea typeface="黑体" pitchFamily="2" charset="-122"/>
              </a:rPr>
              <a:t>年问世的</a:t>
            </a:r>
            <a:r>
              <a:rPr lang="zh-CN" altLang="en-US" sz="2400" b="1" dirty="0">
                <a:solidFill>
                  <a:srgbClr val="C00000"/>
                </a:solidFill>
                <a:latin typeface="+mn-lt"/>
                <a:ea typeface="黑体" pitchFamily="2" charset="-122"/>
              </a:rPr>
              <a:t>交换式集线器 </a:t>
            </a:r>
            <a:r>
              <a:rPr lang="en-US" altLang="zh-CN" sz="2400" b="1" dirty="0">
                <a:solidFill>
                  <a:srgbClr val="000099"/>
                </a:solidFill>
                <a:latin typeface="+mn-lt"/>
                <a:ea typeface="黑体" pitchFamily="2" charset="-122"/>
              </a:rPr>
              <a:t>(switching hub) </a:t>
            </a:r>
            <a:r>
              <a:rPr lang="zh-CN" altLang="en-US" sz="2400" b="1" dirty="0">
                <a:solidFill>
                  <a:srgbClr val="000099"/>
                </a:solidFill>
                <a:latin typeface="+mn-lt"/>
                <a:ea typeface="黑体" pitchFamily="2" charset="-122"/>
              </a:rPr>
              <a:t>可明显地提高以太网的性能。</a:t>
            </a:r>
            <a:endParaRPr lang="en-US" altLang="zh-CN" sz="2400" b="1" dirty="0">
              <a:solidFill>
                <a:srgbClr val="000099"/>
              </a:solidFill>
              <a:latin typeface="+mn-lt"/>
              <a:ea typeface="黑体" pitchFamily="2" charset="-122"/>
            </a:endParaRPr>
          </a:p>
          <a:p>
            <a:pPr marL="360363" indent="-360363">
              <a:lnSpc>
                <a:spcPct val="110000"/>
              </a:lnSpc>
              <a:buSzPct val="80000"/>
              <a:buFont typeface="Wingdings" pitchFamily="2" charset="2"/>
              <a:buChar char="l"/>
            </a:pPr>
            <a:r>
              <a:rPr lang="zh-CN" altLang="zh-CN" sz="2400" b="1" dirty="0">
                <a:solidFill>
                  <a:srgbClr val="C00000"/>
                </a:solidFill>
                <a:latin typeface="+mn-lt"/>
                <a:ea typeface="黑体" pitchFamily="2" charset="-122"/>
              </a:rPr>
              <a:t>交换式集线器</a:t>
            </a:r>
            <a:r>
              <a:rPr lang="zh-CN" altLang="zh-CN" sz="2400" b="1" dirty="0">
                <a:solidFill>
                  <a:srgbClr val="000099"/>
                </a:solidFill>
                <a:latin typeface="+mn-lt"/>
                <a:ea typeface="黑体" pitchFamily="2" charset="-122"/>
              </a:rPr>
              <a:t>常称为</a:t>
            </a:r>
            <a:r>
              <a:rPr lang="zh-CN" altLang="zh-CN" sz="2400" b="1" dirty="0">
                <a:solidFill>
                  <a:srgbClr val="C00000"/>
                </a:solidFill>
                <a:latin typeface="+mn-lt"/>
                <a:ea typeface="黑体" pitchFamily="2" charset="-122"/>
              </a:rPr>
              <a:t>以太网交换机</a:t>
            </a:r>
            <a:r>
              <a:rPr lang="en-US" altLang="zh-CN" sz="2400" b="1" dirty="0">
                <a:solidFill>
                  <a:srgbClr val="C00000"/>
                </a:solidFill>
                <a:latin typeface="+mn-lt"/>
                <a:ea typeface="黑体" pitchFamily="2" charset="-122"/>
              </a:rPr>
              <a:t> </a:t>
            </a:r>
            <a:r>
              <a:rPr lang="en-US" altLang="zh-CN" sz="2400" b="1" dirty="0">
                <a:solidFill>
                  <a:srgbClr val="000099"/>
                </a:solidFill>
                <a:latin typeface="+mn-lt"/>
                <a:ea typeface="黑体" pitchFamily="2" charset="-122"/>
              </a:rPr>
              <a:t>(switch) </a:t>
            </a:r>
            <a:r>
              <a:rPr lang="zh-CN" altLang="zh-CN" sz="2400" b="1" dirty="0">
                <a:solidFill>
                  <a:srgbClr val="000099"/>
                </a:solidFill>
                <a:latin typeface="+mn-lt"/>
                <a:ea typeface="黑体" pitchFamily="2" charset="-122"/>
              </a:rPr>
              <a:t>或</a:t>
            </a:r>
            <a:r>
              <a:rPr lang="zh-CN" altLang="zh-CN" sz="2400" b="1" dirty="0">
                <a:solidFill>
                  <a:srgbClr val="C00000"/>
                </a:solidFill>
                <a:latin typeface="+mn-lt"/>
                <a:ea typeface="黑体" pitchFamily="2" charset="-122"/>
              </a:rPr>
              <a:t>第二层交换机</a:t>
            </a:r>
            <a:r>
              <a:rPr lang="en-US" altLang="zh-CN" sz="2400" b="1" dirty="0">
                <a:solidFill>
                  <a:srgbClr val="C00000"/>
                </a:solidFill>
                <a:latin typeface="+mn-lt"/>
                <a:ea typeface="黑体" pitchFamily="2" charset="-122"/>
              </a:rPr>
              <a:t> </a:t>
            </a:r>
            <a:r>
              <a:rPr lang="en-US" altLang="zh-CN" sz="2400" b="1" dirty="0">
                <a:solidFill>
                  <a:srgbClr val="000099"/>
                </a:solidFill>
                <a:latin typeface="+mn-lt"/>
                <a:ea typeface="黑体" pitchFamily="2" charset="-122"/>
              </a:rPr>
              <a:t>(L2 switch)</a:t>
            </a:r>
            <a:r>
              <a:rPr lang="zh-CN" altLang="zh-CN" sz="2400" b="1" dirty="0">
                <a:solidFill>
                  <a:srgbClr val="000099"/>
                </a:solidFill>
                <a:latin typeface="+mn-lt"/>
                <a:ea typeface="黑体" pitchFamily="2" charset="-122"/>
              </a:rPr>
              <a:t>，强调这种交换机工作在数据链路层</a:t>
            </a:r>
            <a:r>
              <a:rPr lang="zh-CN" altLang="en-US" sz="2400" b="1" dirty="0">
                <a:solidFill>
                  <a:srgbClr val="000099"/>
                </a:solidFill>
                <a:latin typeface="+mn-lt"/>
                <a:ea typeface="黑体" pitchFamily="2" charset="-122"/>
              </a:rPr>
              <a:t>。</a:t>
            </a:r>
          </a:p>
        </p:txBody>
      </p:sp>
    </p:spTree>
    <p:extLst>
      <p:ext uri="{BB962C8B-B14F-4D97-AF65-F5344CB8AC3E}">
        <p14:creationId xmlns:p14="http://schemas.microsoft.com/office/powerpoint/2010/main" val="342662825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zh-CN" dirty="0"/>
              <a:t>以太网交换机实质上就是一个</a:t>
            </a:r>
            <a:r>
              <a:rPr lang="zh-CN" altLang="zh-CN" dirty="0">
                <a:solidFill>
                  <a:srgbClr val="FF0000"/>
                </a:solidFill>
              </a:rPr>
              <a:t>多接口的网桥</a:t>
            </a:r>
            <a:r>
              <a:rPr lang="zh-CN" altLang="en-US" dirty="0">
                <a:solidFill>
                  <a:srgbClr val="FF0000"/>
                </a:solidFill>
              </a:rPr>
              <a:t>。</a:t>
            </a:r>
            <a:endParaRPr lang="en-US" altLang="zh-CN" dirty="0">
              <a:solidFill>
                <a:srgbClr val="FF0000"/>
              </a:solidFill>
            </a:endParaRPr>
          </a:p>
          <a:p>
            <a:pPr lvl="1"/>
            <a:r>
              <a:rPr lang="zh-CN" altLang="zh-CN" dirty="0"/>
              <a:t>通常都有十几个或更多的接口</a:t>
            </a:r>
            <a:r>
              <a:rPr lang="zh-CN" altLang="en-US" dirty="0"/>
              <a:t>。</a:t>
            </a:r>
            <a:endParaRPr lang="en-US" altLang="zh-CN" dirty="0"/>
          </a:p>
          <a:p>
            <a:r>
              <a:rPr lang="zh-CN" altLang="zh-CN" dirty="0"/>
              <a:t>每个接口都直接与一个单台主机或另一个以太网交换机相连，并且一般都</a:t>
            </a:r>
            <a:r>
              <a:rPr lang="zh-CN" altLang="zh-CN" dirty="0">
                <a:solidFill>
                  <a:srgbClr val="FF0000"/>
                </a:solidFill>
              </a:rPr>
              <a:t>工作在全双工方式。</a:t>
            </a:r>
            <a:endParaRPr lang="en-US" altLang="zh-CN" dirty="0">
              <a:solidFill>
                <a:srgbClr val="FF0000"/>
              </a:solidFill>
            </a:endParaRPr>
          </a:p>
          <a:p>
            <a:r>
              <a:rPr lang="zh-CN" altLang="zh-CN" dirty="0"/>
              <a:t>以太网交换</a:t>
            </a:r>
            <a:r>
              <a:rPr lang="zh-CN" altLang="zh-CN" dirty="0">
                <a:solidFill>
                  <a:srgbClr val="FF0000"/>
                </a:solidFill>
              </a:rPr>
              <a:t>机具有并行性</a:t>
            </a:r>
            <a:r>
              <a:rPr lang="zh-CN" altLang="en-US" dirty="0">
                <a:solidFill>
                  <a:srgbClr val="FF0000"/>
                </a:solidFill>
              </a:rPr>
              <a:t>。</a:t>
            </a:r>
            <a:endParaRPr lang="en-US" altLang="zh-CN" dirty="0">
              <a:solidFill>
                <a:srgbClr val="FF0000"/>
              </a:solidFill>
            </a:endParaRPr>
          </a:p>
          <a:p>
            <a:pPr lvl="1"/>
            <a:r>
              <a:rPr lang="zh-CN" altLang="zh-CN" dirty="0"/>
              <a:t>能同时连通多对接口，使多对主机能同时通信</a:t>
            </a:r>
            <a:r>
              <a:rPr lang="zh-CN" altLang="en-US" dirty="0"/>
              <a:t>。</a:t>
            </a:r>
            <a:endParaRPr lang="en-US" altLang="zh-CN" dirty="0"/>
          </a:p>
          <a:p>
            <a:r>
              <a:rPr lang="zh-CN" altLang="zh-CN" dirty="0">
                <a:solidFill>
                  <a:srgbClr val="0000FF"/>
                </a:solidFill>
              </a:rPr>
              <a:t>相互通信的主机都是独占传输媒体，无碰撞地传输数据。</a:t>
            </a:r>
            <a:endParaRPr lang="en-US" altLang="zh-CN" dirty="0">
              <a:solidFill>
                <a:srgbClr val="0000FF"/>
              </a:solidFill>
            </a:endParaRPr>
          </a:p>
          <a:p>
            <a:endParaRPr lang="zh-CN" altLang="en-US" dirty="0"/>
          </a:p>
        </p:txBody>
      </p:sp>
      <p:sp>
        <p:nvSpPr>
          <p:cNvPr id="2" name="标题 1"/>
          <p:cNvSpPr>
            <a:spLocks noGrp="1"/>
          </p:cNvSpPr>
          <p:nvPr>
            <p:ph type="title"/>
          </p:nvPr>
        </p:nvSpPr>
        <p:spPr/>
        <p:txBody>
          <a:bodyPr/>
          <a:lstStyle/>
          <a:p>
            <a:r>
              <a:rPr lang="en-US" altLang="zh-CN" dirty="0"/>
              <a:t>1. </a:t>
            </a:r>
            <a:r>
              <a:rPr lang="zh-CN" altLang="zh-CN" dirty="0"/>
              <a:t>以太网交换机的特点</a:t>
            </a:r>
            <a:endParaRPr lang="zh-CN" altLang="en-US" dirty="0"/>
          </a:p>
        </p:txBody>
      </p:sp>
    </p:spTree>
    <p:extLst>
      <p:ext uri="{BB962C8B-B14F-4D97-AF65-F5344CB8AC3E}">
        <p14:creationId xmlns:p14="http://schemas.microsoft.com/office/powerpoint/2010/main" val="182924733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zh-CN" dirty="0"/>
              <a:t>以太网交换机的</a:t>
            </a:r>
            <a:r>
              <a:rPr lang="zh-CN" altLang="zh-CN" dirty="0">
                <a:solidFill>
                  <a:srgbClr val="FF0000"/>
                </a:solidFill>
              </a:rPr>
              <a:t>接口有存储器，</a:t>
            </a:r>
            <a:r>
              <a:rPr lang="zh-CN" altLang="zh-CN" dirty="0"/>
              <a:t>能在输出端口繁忙时把到来的帧进行缓存</a:t>
            </a:r>
            <a:r>
              <a:rPr lang="zh-CN" altLang="en-US" dirty="0"/>
              <a:t>。</a:t>
            </a:r>
            <a:endParaRPr lang="en-US" altLang="zh-CN" dirty="0"/>
          </a:p>
          <a:p>
            <a:r>
              <a:rPr lang="zh-CN" altLang="zh-CN" dirty="0"/>
              <a:t>以太网交换机是一种</a:t>
            </a:r>
            <a:r>
              <a:rPr lang="zh-CN" altLang="zh-CN" dirty="0">
                <a:solidFill>
                  <a:srgbClr val="FF0000"/>
                </a:solidFill>
              </a:rPr>
              <a:t>即插即用</a:t>
            </a:r>
            <a:r>
              <a:rPr lang="zh-CN" altLang="zh-CN" dirty="0"/>
              <a:t>设备，其内部的帧</a:t>
            </a:r>
            <a:r>
              <a:rPr lang="zh-CN" altLang="zh-CN" dirty="0">
                <a:solidFill>
                  <a:srgbClr val="0000FF"/>
                </a:solidFill>
              </a:rPr>
              <a:t>交换表</a:t>
            </a:r>
            <a:r>
              <a:rPr lang="zh-CN" altLang="zh-CN" dirty="0"/>
              <a:t>（又称为</a:t>
            </a:r>
            <a:r>
              <a:rPr lang="zh-CN" altLang="zh-CN" dirty="0">
                <a:solidFill>
                  <a:srgbClr val="0000FF"/>
                </a:solidFill>
              </a:rPr>
              <a:t>地址表</a:t>
            </a:r>
            <a:r>
              <a:rPr lang="zh-CN" altLang="zh-CN" dirty="0"/>
              <a:t>）是通过</a:t>
            </a:r>
            <a:r>
              <a:rPr lang="zh-CN" altLang="zh-CN" dirty="0">
                <a:solidFill>
                  <a:srgbClr val="0000FF"/>
                </a:solidFill>
              </a:rPr>
              <a:t>自学习算法</a:t>
            </a:r>
            <a:r>
              <a:rPr lang="zh-CN" altLang="zh-CN" dirty="0"/>
              <a:t>自动地逐渐建立起来的。</a:t>
            </a:r>
            <a:endParaRPr lang="en-US" altLang="zh-CN" dirty="0"/>
          </a:p>
          <a:p>
            <a:r>
              <a:rPr lang="zh-CN" altLang="zh-CN" dirty="0"/>
              <a:t>以太网交换机使用了</a:t>
            </a:r>
            <a:r>
              <a:rPr lang="zh-CN" altLang="zh-CN" dirty="0">
                <a:solidFill>
                  <a:srgbClr val="FF0000"/>
                </a:solidFill>
              </a:rPr>
              <a:t>专用的交换结构芯片，</a:t>
            </a:r>
            <a:r>
              <a:rPr lang="zh-CN" altLang="zh-CN" dirty="0"/>
              <a:t>用硬件转发，其转发速率要比使用软件转发的网桥快很多。</a:t>
            </a:r>
            <a:endParaRPr lang="en-US" altLang="zh-CN" dirty="0"/>
          </a:p>
        </p:txBody>
      </p:sp>
      <p:sp>
        <p:nvSpPr>
          <p:cNvPr id="2" name="标题 1"/>
          <p:cNvSpPr>
            <a:spLocks noGrp="1"/>
          </p:cNvSpPr>
          <p:nvPr>
            <p:ph type="title"/>
          </p:nvPr>
        </p:nvSpPr>
        <p:spPr/>
        <p:txBody>
          <a:bodyPr/>
          <a:lstStyle/>
          <a:p>
            <a:r>
              <a:rPr lang="en-US" altLang="zh-CN" dirty="0"/>
              <a:t>1. </a:t>
            </a:r>
            <a:r>
              <a:rPr lang="zh-CN" altLang="zh-CN" dirty="0"/>
              <a:t>以太网交换机的特点</a:t>
            </a:r>
            <a:endParaRPr lang="zh-CN" altLang="en-US" dirty="0"/>
          </a:p>
        </p:txBody>
      </p:sp>
    </p:spTree>
    <p:extLst>
      <p:ext uri="{BB962C8B-B14F-4D97-AF65-F5344CB8AC3E}">
        <p14:creationId xmlns:p14="http://schemas.microsoft.com/office/powerpoint/2010/main" val="42556253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2800" dirty="0"/>
              <a:t>用户独享带宽，增加了总容量。</a:t>
            </a:r>
            <a:endParaRPr lang="en-US" altLang="zh-CN" sz="2800" dirty="0"/>
          </a:p>
          <a:p>
            <a:pPr lvl="1"/>
            <a:r>
              <a:rPr lang="zh-CN" altLang="en-US" sz="2400" dirty="0"/>
              <a:t>对于普通 </a:t>
            </a:r>
            <a:r>
              <a:rPr lang="en-US" altLang="zh-CN" sz="2400" dirty="0"/>
              <a:t>10 </a:t>
            </a:r>
            <a:r>
              <a:rPr lang="en-US" altLang="zh-CN" sz="2400" dirty="0" err="1"/>
              <a:t>Mbit</a:t>
            </a:r>
            <a:r>
              <a:rPr lang="en-US" altLang="zh-CN" sz="2400" dirty="0"/>
              <a:t>/s </a:t>
            </a:r>
            <a:r>
              <a:rPr lang="zh-CN" altLang="en-US" sz="2400" dirty="0"/>
              <a:t>的共享式以太网，若共有 </a:t>
            </a:r>
            <a:r>
              <a:rPr lang="en-US" altLang="zh-CN" sz="2400" i="1" dirty="0"/>
              <a:t>N </a:t>
            </a:r>
            <a:r>
              <a:rPr lang="zh-CN" altLang="en-US" sz="2400" dirty="0"/>
              <a:t>个用户，则每个用户占有的平均带宽只有总带宽 </a:t>
            </a:r>
            <a:r>
              <a:rPr lang="en-US" altLang="zh-CN" sz="2400" dirty="0"/>
              <a:t>(10 Mbit/s)</a:t>
            </a:r>
            <a:r>
              <a:rPr lang="zh-CN" altLang="en-US" sz="2400" dirty="0"/>
              <a:t>的 </a:t>
            </a:r>
            <a:r>
              <a:rPr lang="en-US" altLang="zh-CN" sz="2400" i="1" dirty="0"/>
              <a:t>N </a:t>
            </a:r>
            <a:r>
              <a:rPr lang="zh-CN" altLang="en-US" sz="2400" dirty="0"/>
              <a:t>分之一。</a:t>
            </a:r>
            <a:endParaRPr lang="en-US" altLang="zh-CN" sz="2400" dirty="0"/>
          </a:p>
          <a:p>
            <a:pPr lvl="1"/>
            <a:r>
              <a:rPr lang="zh-CN" altLang="en-US" sz="2400" dirty="0"/>
              <a:t>使用以太网交换机时，虽然在每个接口到主机的带宽还是 </a:t>
            </a:r>
            <a:r>
              <a:rPr lang="en-US" altLang="zh-CN" sz="2400" dirty="0"/>
              <a:t>10 </a:t>
            </a:r>
            <a:r>
              <a:rPr lang="en-US" altLang="zh-CN" sz="2400" dirty="0" err="1"/>
              <a:t>Mbit</a:t>
            </a:r>
            <a:r>
              <a:rPr lang="en-US" altLang="zh-CN" sz="2400" dirty="0"/>
              <a:t>/s</a:t>
            </a:r>
            <a:r>
              <a:rPr lang="zh-CN" altLang="en-US" sz="2400" dirty="0"/>
              <a:t>，但由于一个用户在通信时是独占而不是和其他网络用户共享传输媒体的带宽，因此对于拥有 </a:t>
            </a:r>
            <a:r>
              <a:rPr lang="en-US" altLang="zh-CN" sz="2400" i="1" dirty="0"/>
              <a:t>N </a:t>
            </a:r>
            <a:r>
              <a:rPr lang="zh-CN" altLang="en-US" sz="2400" dirty="0"/>
              <a:t>个接口的交换机的总容量为 </a:t>
            </a:r>
            <a:r>
              <a:rPr lang="en-US" altLang="zh-CN" sz="2400" i="1" dirty="0"/>
              <a:t>N</a:t>
            </a:r>
            <a:r>
              <a:rPr lang="en-US" altLang="zh-CN" sz="2400" dirty="0">
                <a:sym typeface="Symbol" pitchFamily="18" charset="2"/>
              </a:rPr>
              <a:t></a:t>
            </a:r>
            <a:r>
              <a:rPr lang="en-US" altLang="zh-CN" sz="2400" dirty="0"/>
              <a:t>10 </a:t>
            </a:r>
            <a:r>
              <a:rPr lang="en-US" altLang="zh-CN" sz="2400" dirty="0" err="1"/>
              <a:t>Mbit</a:t>
            </a:r>
            <a:r>
              <a:rPr lang="en-US" altLang="zh-CN" sz="2400" dirty="0"/>
              <a:t>/s</a:t>
            </a:r>
            <a:r>
              <a:rPr lang="zh-CN" altLang="en-US" sz="2400" dirty="0"/>
              <a:t>。</a:t>
            </a:r>
            <a:endParaRPr lang="en-US" altLang="zh-CN" sz="2000" dirty="0"/>
          </a:p>
          <a:p>
            <a:r>
              <a:rPr lang="zh-CN" altLang="zh-CN" sz="2800" dirty="0"/>
              <a:t>从共享总线以太网转到交换式以太网时，所有接入设备的软件和硬件、适配器等都不需要</a:t>
            </a:r>
            <a:r>
              <a:rPr lang="zh-CN" altLang="en-US" sz="2800" dirty="0"/>
              <a:t>做</a:t>
            </a:r>
            <a:r>
              <a:rPr lang="zh-CN" altLang="zh-CN" sz="2800" dirty="0"/>
              <a:t>任何改动。</a:t>
            </a:r>
          </a:p>
          <a:p>
            <a:r>
              <a:rPr lang="zh-CN" altLang="zh-CN" sz="2800" dirty="0"/>
              <a:t>以太网交换机一般都具有多种速率的接口，方便了各种不同情况的用户。</a:t>
            </a:r>
          </a:p>
          <a:p>
            <a:endParaRPr lang="zh-CN" altLang="en-US" sz="2800" dirty="0"/>
          </a:p>
        </p:txBody>
      </p:sp>
      <p:sp>
        <p:nvSpPr>
          <p:cNvPr id="2" name="标题 1"/>
          <p:cNvSpPr>
            <a:spLocks noGrp="1"/>
          </p:cNvSpPr>
          <p:nvPr>
            <p:ph type="title"/>
          </p:nvPr>
        </p:nvSpPr>
        <p:spPr/>
        <p:txBody>
          <a:bodyPr/>
          <a:lstStyle/>
          <a:p>
            <a:pPr algn="ctr"/>
            <a:r>
              <a:rPr lang="zh-CN" altLang="zh-CN" dirty="0"/>
              <a:t>以太网交换机的</a:t>
            </a:r>
            <a:r>
              <a:rPr lang="zh-CN" altLang="en-US" dirty="0"/>
              <a:t>优点</a:t>
            </a:r>
          </a:p>
        </p:txBody>
      </p:sp>
    </p:spTree>
    <p:extLst>
      <p:ext uri="{BB962C8B-B14F-4D97-AF65-F5344CB8AC3E}">
        <p14:creationId xmlns:p14="http://schemas.microsoft.com/office/powerpoint/2010/main" val="340413473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zh-CN" dirty="0">
                <a:solidFill>
                  <a:srgbClr val="FF0000"/>
                </a:solidFill>
              </a:rPr>
              <a:t>存储转发方式</a:t>
            </a:r>
            <a:endParaRPr lang="en-US" altLang="zh-CN" dirty="0">
              <a:solidFill>
                <a:srgbClr val="FF0000"/>
              </a:solidFill>
            </a:endParaRPr>
          </a:p>
          <a:p>
            <a:pPr lvl="1"/>
            <a:r>
              <a:rPr lang="zh-CN" altLang="zh-CN" dirty="0"/>
              <a:t>把整个数据帧先缓存后再进行处理</a:t>
            </a:r>
            <a:r>
              <a:rPr lang="zh-CN" altLang="en-US" dirty="0"/>
              <a:t>。</a:t>
            </a:r>
            <a:endParaRPr lang="en-US" altLang="zh-CN" dirty="0"/>
          </a:p>
          <a:p>
            <a:r>
              <a:rPr lang="zh-CN" altLang="zh-CN" dirty="0">
                <a:solidFill>
                  <a:srgbClr val="FF0000"/>
                </a:solidFill>
              </a:rPr>
              <a:t>直通</a:t>
            </a:r>
            <a:r>
              <a:rPr lang="en-US" altLang="zh-CN" dirty="0">
                <a:solidFill>
                  <a:srgbClr val="FF0000"/>
                </a:solidFill>
              </a:rPr>
              <a:t> (cut-through) </a:t>
            </a:r>
            <a:r>
              <a:rPr lang="zh-CN" altLang="zh-CN" dirty="0">
                <a:solidFill>
                  <a:srgbClr val="FF0000"/>
                </a:solidFill>
              </a:rPr>
              <a:t>方式</a:t>
            </a:r>
            <a:endParaRPr lang="en-US" altLang="zh-CN" dirty="0">
              <a:solidFill>
                <a:srgbClr val="FF0000"/>
              </a:solidFill>
            </a:endParaRPr>
          </a:p>
          <a:p>
            <a:pPr lvl="1"/>
            <a:r>
              <a:rPr lang="zh-CN" altLang="zh-CN" dirty="0"/>
              <a:t>接收数据帧的同时就</a:t>
            </a:r>
            <a:r>
              <a:rPr lang="zh-CN" altLang="zh-CN" dirty="0">
                <a:solidFill>
                  <a:srgbClr val="0000FF"/>
                </a:solidFill>
              </a:rPr>
              <a:t>立即按数据帧的目的</a:t>
            </a:r>
            <a:r>
              <a:rPr lang="en-US" altLang="zh-CN" dirty="0">
                <a:solidFill>
                  <a:srgbClr val="0000FF"/>
                </a:solidFill>
              </a:rPr>
              <a:t> MAC </a:t>
            </a:r>
            <a:r>
              <a:rPr lang="zh-CN" altLang="zh-CN" dirty="0">
                <a:solidFill>
                  <a:srgbClr val="0000FF"/>
                </a:solidFill>
              </a:rPr>
              <a:t>地址</a:t>
            </a:r>
            <a:r>
              <a:rPr lang="zh-CN" altLang="zh-CN" dirty="0"/>
              <a:t>决定该帧的转发接口，因而提高了帧的转发速度</a:t>
            </a:r>
            <a:r>
              <a:rPr lang="zh-CN" altLang="en-US" dirty="0"/>
              <a:t>。</a:t>
            </a:r>
            <a:endParaRPr lang="en-US" altLang="zh-CN" dirty="0"/>
          </a:p>
          <a:p>
            <a:pPr lvl="1"/>
            <a:r>
              <a:rPr lang="zh-CN" altLang="zh-CN" dirty="0">
                <a:solidFill>
                  <a:srgbClr val="FF0000"/>
                </a:solidFill>
              </a:rPr>
              <a:t>缺点</a:t>
            </a:r>
            <a:r>
              <a:rPr lang="zh-CN" altLang="zh-CN" dirty="0"/>
              <a:t>是它不检查差错就直接将帧转发出去，因此有可能也将一些无效帧转发给其他的站</a:t>
            </a:r>
            <a:r>
              <a:rPr lang="zh-CN" altLang="en-US" dirty="0"/>
              <a:t>。</a:t>
            </a:r>
          </a:p>
        </p:txBody>
      </p:sp>
      <p:sp>
        <p:nvSpPr>
          <p:cNvPr id="2" name="标题 1"/>
          <p:cNvSpPr>
            <a:spLocks noGrp="1"/>
          </p:cNvSpPr>
          <p:nvPr>
            <p:ph type="title"/>
          </p:nvPr>
        </p:nvSpPr>
        <p:spPr/>
        <p:txBody>
          <a:bodyPr/>
          <a:lstStyle/>
          <a:p>
            <a:pPr algn="ctr"/>
            <a:r>
              <a:rPr lang="zh-CN" altLang="zh-CN" dirty="0"/>
              <a:t>以太网交换机</a:t>
            </a:r>
            <a:r>
              <a:rPr lang="zh-CN" altLang="en-US" dirty="0"/>
              <a:t>的交换方式</a:t>
            </a:r>
          </a:p>
        </p:txBody>
      </p:sp>
      <p:sp>
        <p:nvSpPr>
          <p:cNvPr id="4" name="矩形 3"/>
          <p:cNvSpPr/>
          <p:nvPr/>
        </p:nvSpPr>
        <p:spPr>
          <a:xfrm>
            <a:off x="1847528" y="5079234"/>
            <a:ext cx="8784976" cy="870046"/>
          </a:xfrm>
          <a:prstGeom prst="rect">
            <a:avLst/>
          </a:prstGeom>
          <a:solidFill>
            <a:srgbClr val="FFFF66"/>
          </a:solidFill>
          <a:ln>
            <a:solidFill>
              <a:schemeClr val="tx1"/>
            </a:solidFill>
          </a:ln>
        </p:spPr>
        <p:txBody>
          <a:bodyPr wrap="square">
            <a:spAutoFit/>
          </a:bodyPr>
          <a:lstStyle/>
          <a:p>
            <a:pPr>
              <a:lnSpc>
                <a:spcPct val="110000"/>
              </a:lnSpc>
              <a:buSzPct val="80000"/>
            </a:pPr>
            <a:r>
              <a:rPr lang="zh-CN" altLang="zh-CN" sz="2400" b="1" dirty="0">
                <a:solidFill>
                  <a:srgbClr val="000066"/>
                </a:solidFill>
                <a:latin typeface="+mn-lt"/>
                <a:ea typeface="黑体" pitchFamily="2" charset="-122"/>
              </a:rPr>
              <a:t>在某些情况下，仍需要采用基于软件的存储转发方式进行交换，例如，当需要进行线路速率匹配、协议转换或差错检测时</a:t>
            </a:r>
            <a:r>
              <a:rPr lang="zh-CN" altLang="en-US" sz="2400" b="1" dirty="0">
                <a:solidFill>
                  <a:srgbClr val="000066"/>
                </a:solidFill>
                <a:latin typeface="+mn-lt"/>
                <a:ea typeface="黑体" pitchFamily="2" charset="-122"/>
              </a:rPr>
              <a:t>。</a:t>
            </a:r>
          </a:p>
        </p:txBody>
      </p:sp>
    </p:spTree>
    <p:extLst>
      <p:ext uri="{BB962C8B-B14F-4D97-AF65-F5344CB8AC3E}">
        <p14:creationId xmlns:p14="http://schemas.microsoft.com/office/powerpoint/2010/main" val="298280068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zh-CN" dirty="0"/>
              <a:t>以太网交换机</a:t>
            </a:r>
            <a:r>
              <a:rPr lang="zh-CN" altLang="en-US" dirty="0"/>
              <a:t>运行自学习算法自动维护</a:t>
            </a:r>
            <a:r>
              <a:rPr lang="zh-CN" altLang="en-US" dirty="0">
                <a:solidFill>
                  <a:srgbClr val="FF0000"/>
                </a:solidFill>
              </a:rPr>
              <a:t>交换表。</a:t>
            </a:r>
            <a:endParaRPr lang="en-US" altLang="zh-CN" dirty="0">
              <a:solidFill>
                <a:srgbClr val="FF0000"/>
              </a:solidFill>
            </a:endParaRPr>
          </a:p>
          <a:p>
            <a:r>
              <a:rPr lang="zh-CN" altLang="zh-CN" dirty="0"/>
              <a:t>开始</a:t>
            </a:r>
            <a:r>
              <a:rPr lang="zh-CN" altLang="en-US" dirty="0"/>
              <a:t>时</a:t>
            </a:r>
            <a:r>
              <a:rPr lang="zh-CN" altLang="zh-CN" dirty="0"/>
              <a:t>，以太网交换机里面的交换表是空的</a:t>
            </a:r>
            <a:r>
              <a:rPr lang="zh-CN" altLang="en-US" dirty="0"/>
              <a:t>。</a:t>
            </a:r>
          </a:p>
        </p:txBody>
      </p:sp>
      <p:sp>
        <p:nvSpPr>
          <p:cNvPr id="2" name="标题 1"/>
          <p:cNvSpPr>
            <a:spLocks noGrp="1"/>
          </p:cNvSpPr>
          <p:nvPr>
            <p:ph type="title"/>
          </p:nvPr>
        </p:nvSpPr>
        <p:spPr/>
        <p:txBody>
          <a:bodyPr/>
          <a:lstStyle/>
          <a:p>
            <a:r>
              <a:rPr lang="en-US" altLang="zh-CN" dirty="0"/>
              <a:t>2. </a:t>
            </a:r>
            <a:r>
              <a:rPr lang="zh-CN" altLang="zh-CN" dirty="0"/>
              <a:t>以太网交换机的自学习功能</a:t>
            </a:r>
            <a:endParaRPr lang="zh-CN" altLang="en-US" dirty="0"/>
          </a:p>
        </p:txBody>
      </p:sp>
      <p:grpSp>
        <p:nvGrpSpPr>
          <p:cNvPr id="41" name="组合 40"/>
          <p:cNvGrpSpPr/>
          <p:nvPr/>
        </p:nvGrpSpPr>
        <p:grpSpPr>
          <a:xfrm>
            <a:off x="3533532" y="2564905"/>
            <a:ext cx="4908912" cy="3702025"/>
            <a:chOff x="2390532" y="2564904"/>
            <a:chExt cx="4908912" cy="3702025"/>
          </a:xfrm>
        </p:grpSpPr>
        <p:sp>
          <p:nvSpPr>
            <p:cNvPr id="4" name="矩形 3"/>
            <p:cNvSpPr/>
            <p:nvPr/>
          </p:nvSpPr>
          <p:spPr>
            <a:xfrm>
              <a:off x="3452903" y="2997435"/>
              <a:ext cx="2868421" cy="2663825"/>
            </a:xfrm>
            <a:prstGeom prst="rect">
              <a:avLst/>
            </a:prstGeom>
            <a:solidFill>
              <a:srgbClr val="FF99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 </a:t>
              </a:r>
              <a:endParaRPr lang="zh-CN" altLang="en-US" dirty="0"/>
            </a:p>
          </p:txBody>
        </p:sp>
        <p:sp>
          <p:nvSpPr>
            <p:cNvPr id="5" name="Rectangle 44"/>
            <p:cNvSpPr>
              <a:spLocks noChangeArrowheads="1"/>
            </p:cNvSpPr>
            <p:nvPr/>
          </p:nvSpPr>
          <p:spPr bwMode="auto">
            <a:xfrm>
              <a:off x="3575141" y="4149960"/>
              <a:ext cx="2601995" cy="1439863"/>
            </a:xfrm>
            <a:prstGeom prst="rect">
              <a:avLst/>
            </a:prstGeom>
            <a:solidFill>
              <a:schemeClr val="bg1"/>
            </a:solidFill>
            <a:ln w="9525">
              <a:solidFill>
                <a:schemeClr val="tx1"/>
              </a:solidFill>
              <a:miter lim="800000"/>
              <a:headEnd/>
              <a:tailEnd/>
            </a:ln>
          </p:spPr>
          <p:txBody>
            <a:bodyPr wrap="none" anchor="ctr"/>
            <a:lstStyle/>
            <a:p>
              <a:endParaRPr lang="zh-CN" altLang="en-US" b="1">
                <a:latin typeface="+mn-lt"/>
                <a:ea typeface="黑体" pitchFamily="2" charset="-122"/>
              </a:endParaRPr>
            </a:p>
          </p:txBody>
        </p:sp>
        <p:cxnSp>
          <p:nvCxnSpPr>
            <p:cNvPr id="6" name="直接连接符 5"/>
            <p:cNvCxnSpPr>
              <a:stCxn id="27" idx="3"/>
            </p:cNvCxnSpPr>
            <p:nvPr/>
          </p:nvCxnSpPr>
          <p:spPr>
            <a:xfrm>
              <a:off x="6329680" y="3624219"/>
              <a:ext cx="424165" cy="1653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endCxn id="24" idx="1"/>
            </p:cNvCxnSpPr>
            <p:nvPr/>
          </p:nvCxnSpPr>
          <p:spPr>
            <a:xfrm flipV="1">
              <a:off x="2948079" y="3624219"/>
              <a:ext cx="504827" cy="1653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30" idx="3"/>
            </p:cNvCxnSpPr>
            <p:nvPr/>
          </p:nvCxnSpPr>
          <p:spPr>
            <a:xfrm flipV="1">
              <a:off x="6329680" y="3141898"/>
              <a:ext cx="495603" cy="949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endCxn id="21" idx="1"/>
            </p:cNvCxnSpPr>
            <p:nvPr/>
          </p:nvCxnSpPr>
          <p:spPr>
            <a:xfrm>
              <a:off x="3019516" y="3141898"/>
              <a:ext cx="433390" cy="949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49"/>
            <p:cNvSpPr>
              <a:spLocks noChangeArrowheads="1"/>
            </p:cNvSpPr>
            <p:nvPr/>
          </p:nvSpPr>
          <p:spPr bwMode="auto">
            <a:xfrm>
              <a:off x="3524341" y="4146785"/>
              <a:ext cx="2652795" cy="656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a:lnSpc>
                  <a:spcPct val="115000"/>
                </a:lnSpc>
              </a:pPr>
              <a:r>
                <a:rPr kumimoji="1" lang="en-US" altLang="zh-CN" sz="1600" b="1" dirty="0">
                  <a:latin typeface="+mn-lt"/>
                  <a:ea typeface="黑体" pitchFamily="2" charset="-122"/>
                </a:rPr>
                <a:t>MAC</a:t>
              </a:r>
              <a:r>
                <a:rPr kumimoji="1" lang="zh-CN" altLang="en-US" sz="1600" b="1" dirty="0">
                  <a:latin typeface="+mn-lt"/>
                  <a:ea typeface="黑体" pitchFamily="2" charset="-122"/>
                </a:rPr>
                <a:t>地址  接口   有效时间</a:t>
              </a:r>
            </a:p>
            <a:p>
              <a:pPr defTabSz="762000">
                <a:lnSpc>
                  <a:spcPct val="115000"/>
                </a:lnSpc>
              </a:pPr>
              <a:r>
                <a:rPr kumimoji="1" lang="zh-CN" altLang="en-US" sz="1600" b="1" dirty="0">
                  <a:latin typeface="+mn-lt"/>
                  <a:ea typeface="黑体" pitchFamily="2" charset="-122"/>
                </a:rPr>
                <a:t>   </a:t>
              </a:r>
              <a:endParaRPr kumimoji="1" lang="en-US" altLang="zh-CN" sz="1600" b="1" baseline="-25000" dirty="0">
                <a:latin typeface="+mn-lt"/>
                <a:ea typeface="黑体" pitchFamily="2" charset="-122"/>
              </a:endParaRPr>
            </a:p>
          </p:txBody>
        </p:sp>
        <p:sp>
          <p:nvSpPr>
            <p:cNvPr id="11" name="Rectangle 24"/>
            <p:cNvSpPr>
              <a:spLocks noChangeArrowheads="1"/>
            </p:cNvSpPr>
            <p:nvPr/>
          </p:nvSpPr>
          <p:spPr bwMode="auto">
            <a:xfrm>
              <a:off x="3944888" y="2564904"/>
              <a:ext cx="2039021"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zh-CN" altLang="en-US" sz="2400" b="1" dirty="0">
                  <a:latin typeface="黑体" pitchFamily="2" charset="-122"/>
                  <a:ea typeface="黑体" pitchFamily="2" charset="-122"/>
                </a:rPr>
                <a:t>以太网交换机</a:t>
              </a:r>
              <a:endParaRPr kumimoji="1" lang="en-US" altLang="zh-CN" sz="2400" b="1" dirty="0">
                <a:latin typeface="黑体" pitchFamily="2" charset="-122"/>
                <a:ea typeface="黑体" pitchFamily="2" charset="-122"/>
              </a:endParaRPr>
            </a:p>
          </p:txBody>
        </p:sp>
        <p:pic>
          <p:nvPicPr>
            <p:cNvPr id="12"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0741" y="2852973"/>
              <a:ext cx="4683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34"/>
            <p:cNvSpPr>
              <a:spLocks noChangeArrowheads="1"/>
            </p:cNvSpPr>
            <p:nvPr/>
          </p:nvSpPr>
          <p:spPr bwMode="auto">
            <a:xfrm>
              <a:off x="2390532" y="280534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1600" b="1" dirty="0">
                  <a:latin typeface="+mn-lt"/>
                  <a:ea typeface="黑体" pitchFamily="2" charset="-122"/>
                </a:rPr>
                <a:t>A</a:t>
              </a:r>
              <a:endParaRPr kumimoji="1" lang="en-US" altLang="zh-CN" sz="1600" b="1" baseline="-25000" dirty="0">
                <a:latin typeface="+mn-lt"/>
                <a:ea typeface="黑体" pitchFamily="2" charset="-122"/>
              </a:endParaRPr>
            </a:p>
          </p:txBody>
        </p:sp>
        <p:sp>
          <p:nvSpPr>
            <p:cNvPr id="17" name="Line 50"/>
            <p:cNvSpPr>
              <a:spLocks noChangeShapeType="1"/>
            </p:cNvSpPr>
            <p:nvPr/>
          </p:nvSpPr>
          <p:spPr bwMode="auto">
            <a:xfrm>
              <a:off x="4510179" y="4149960"/>
              <a:ext cx="0" cy="14398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37" name="组合 36"/>
            <p:cNvGrpSpPr/>
            <p:nvPr/>
          </p:nvGrpSpPr>
          <p:grpSpPr>
            <a:xfrm>
              <a:off x="3575141" y="4437298"/>
              <a:ext cx="2601995" cy="863600"/>
              <a:chOff x="3575141" y="4437298"/>
              <a:chExt cx="1439863" cy="863600"/>
            </a:xfrm>
          </p:grpSpPr>
          <p:sp>
            <p:nvSpPr>
              <p:cNvPr id="14" name="Line 45"/>
              <p:cNvSpPr>
                <a:spLocks noChangeShapeType="1"/>
              </p:cNvSpPr>
              <p:nvPr/>
            </p:nvSpPr>
            <p:spPr bwMode="auto">
              <a:xfrm>
                <a:off x="3575141" y="4437298"/>
                <a:ext cx="14398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15" name="Line 46"/>
              <p:cNvSpPr>
                <a:spLocks noChangeShapeType="1"/>
              </p:cNvSpPr>
              <p:nvPr/>
            </p:nvSpPr>
            <p:spPr bwMode="auto">
              <a:xfrm>
                <a:off x="3575141" y="4724635"/>
                <a:ext cx="14398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16" name="Line 47"/>
              <p:cNvSpPr>
                <a:spLocks noChangeShapeType="1"/>
              </p:cNvSpPr>
              <p:nvPr/>
            </p:nvSpPr>
            <p:spPr bwMode="auto">
              <a:xfrm>
                <a:off x="3575141" y="5011973"/>
                <a:ext cx="1439863"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18" name="Line 66"/>
              <p:cNvSpPr>
                <a:spLocks noChangeShapeType="1"/>
              </p:cNvSpPr>
              <p:nvPr/>
            </p:nvSpPr>
            <p:spPr bwMode="auto">
              <a:xfrm>
                <a:off x="3575141" y="5299310"/>
                <a:ext cx="1439863"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grpSp>
          <p:nvGrpSpPr>
            <p:cNvPr id="19" name="组合 57"/>
            <p:cNvGrpSpPr>
              <a:grpSpLocks/>
            </p:cNvGrpSpPr>
            <p:nvPr/>
          </p:nvGrpSpPr>
          <p:grpSpPr bwMode="auto">
            <a:xfrm>
              <a:off x="3452906" y="3068873"/>
              <a:ext cx="296557" cy="335989"/>
              <a:chOff x="2267744" y="1268760"/>
              <a:chExt cx="297274" cy="335989"/>
            </a:xfrm>
          </p:grpSpPr>
          <p:sp>
            <p:nvSpPr>
              <p:cNvPr id="20" name="矩形 19"/>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21" name="Rectangle 40"/>
              <p:cNvSpPr>
                <a:spLocks noChangeArrowheads="1"/>
              </p:cNvSpPr>
              <p:nvPr/>
            </p:nvSpPr>
            <p:spPr bwMode="auto">
              <a:xfrm>
                <a:off x="2267744" y="1268760"/>
                <a:ext cx="297274"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1600" b="1">
                    <a:latin typeface="+mn-lt"/>
                    <a:ea typeface="黑体" pitchFamily="2" charset="-122"/>
                  </a:rPr>
                  <a:t>1</a:t>
                </a:r>
                <a:endParaRPr kumimoji="1" lang="en-US" altLang="zh-CN" sz="1600" b="1" baseline="-25000">
                  <a:latin typeface="+mn-lt"/>
                  <a:ea typeface="黑体" pitchFamily="2" charset="-122"/>
                </a:endParaRPr>
              </a:p>
            </p:txBody>
          </p:sp>
        </p:grpSp>
        <p:grpSp>
          <p:nvGrpSpPr>
            <p:cNvPr id="22" name="组合 58"/>
            <p:cNvGrpSpPr>
              <a:grpSpLocks/>
            </p:cNvGrpSpPr>
            <p:nvPr/>
          </p:nvGrpSpPr>
          <p:grpSpPr bwMode="auto">
            <a:xfrm>
              <a:off x="3452906" y="3456224"/>
              <a:ext cx="296557" cy="335989"/>
              <a:chOff x="2267744" y="1268760"/>
              <a:chExt cx="297274" cy="337019"/>
            </a:xfrm>
          </p:grpSpPr>
          <p:sp>
            <p:nvSpPr>
              <p:cNvPr id="23" name="矩形 2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24" name="Rectangle 40"/>
              <p:cNvSpPr>
                <a:spLocks noChangeArrowheads="1"/>
              </p:cNvSpPr>
              <p:nvPr/>
            </p:nvSpPr>
            <p:spPr bwMode="auto">
              <a:xfrm>
                <a:off x="2267744" y="1268760"/>
                <a:ext cx="297274" cy="33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1600" b="1">
                    <a:latin typeface="+mn-lt"/>
                    <a:ea typeface="黑体" pitchFamily="2" charset="-122"/>
                  </a:rPr>
                  <a:t>2</a:t>
                </a:r>
                <a:endParaRPr kumimoji="1" lang="en-US" altLang="zh-CN" sz="1600" b="1" baseline="-25000">
                  <a:latin typeface="+mn-lt"/>
                  <a:ea typeface="黑体" pitchFamily="2" charset="-122"/>
                </a:endParaRPr>
              </a:p>
            </p:txBody>
          </p:sp>
        </p:grpSp>
        <p:grpSp>
          <p:nvGrpSpPr>
            <p:cNvPr id="25" name="组合 61"/>
            <p:cNvGrpSpPr>
              <a:grpSpLocks/>
            </p:cNvGrpSpPr>
            <p:nvPr/>
          </p:nvGrpSpPr>
          <p:grpSpPr bwMode="auto">
            <a:xfrm>
              <a:off x="6033123" y="3456224"/>
              <a:ext cx="296557" cy="335989"/>
              <a:chOff x="2267744" y="1268760"/>
              <a:chExt cx="295640" cy="337019"/>
            </a:xfrm>
          </p:grpSpPr>
          <p:sp>
            <p:nvSpPr>
              <p:cNvPr id="26" name="矩形 2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27" name="Rectangle 40"/>
              <p:cNvSpPr>
                <a:spLocks noChangeArrowheads="1"/>
              </p:cNvSpPr>
              <p:nvPr/>
            </p:nvSpPr>
            <p:spPr bwMode="auto">
              <a:xfrm>
                <a:off x="2267744" y="1268760"/>
                <a:ext cx="295640" cy="33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1600" b="1">
                    <a:latin typeface="+mn-lt"/>
                    <a:ea typeface="黑体" pitchFamily="2" charset="-122"/>
                  </a:rPr>
                  <a:t>4</a:t>
                </a:r>
                <a:endParaRPr kumimoji="1" lang="en-US" altLang="zh-CN" sz="1600" b="1" baseline="-25000">
                  <a:latin typeface="+mn-lt"/>
                  <a:ea typeface="黑体" pitchFamily="2" charset="-122"/>
                </a:endParaRPr>
              </a:p>
            </p:txBody>
          </p:sp>
        </p:grpSp>
        <p:grpSp>
          <p:nvGrpSpPr>
            <p:cNvPr id="28" name="组合 64"/>
            <p:cNvGrpSpPr>
              <a:grpSpLocks/>
            </p:cNvGrpSpPr>
            <p:nvPr/>
          </p:nvGrpSpPr>
          <p:grpSpPr bwMode="auto">
            <a:xfrm>
              <a:off x="6033123" y="3068873"/>
              <a:ext cx="296557" cy="335989"/>
              <a:chOff x="2267744" y="1268760"/>
              <a:chExt cx="295640" cy="335429"/>
            </a:xfrm>
          </p:grpSpPr>
          <p:sp>
            <p:nvSpPr>
              <p:cNvPr id="29" name="矩形 28"/>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30" name="Rectangle 40"/>
              <p:cNvSpPr>
                <a:spLocks noChangeArrowheads="1"/>
              </p:cNvSpPr>
              <p:nvPr/>
            </p:nvSpPr>
            <p:spPr bwMode="auto">
              <a:xfrm>
                <a:off x="2267744" y="1268760"/>
                <a:ext cx="295640" cy="335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1600" b="1">
                    <a:latin typeface="+mn-lt"/>
                    <a:ea typeface="黑体" pitchFamily="2" charset="-122"/>
                  </a:rPr>
                  <a:t>3</a:t>
                </a:r>
                <a:endParaRPr kumimoji="1" lang="en-US" altLang="zh-CN" sz="1600" b="1" baseline="-25000">
                  <a:latin typeface="+mn-lt"/>
                  <a:ea typeface="黑体" pitchFamily="2" charset="-122"/>
                </a:endParaRPr>
              </a:p>
            </p:txBody>
          </p:sp>
        </p:grpSp>
        <p:sp>
          <p:nvSpPr>
            <p:cNvPr id="31" name="Rectangle 24"/>
            <p:cNvSpPr>
              <a:spLocks noChangeArrowheads="1"/>
            </p:cNvSpPr>
            <p:nvPr/>
          </p:nvSpPr>
          <p:spPr bwMode="auto">
            <a:xfrm>
              <a:off x="4586536" y="3818173"/>
              <a:ext cx="88005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zh-CN" altLang="en-US" b="1" dirty="0">
                  <a:latin typeface="+mn-lt"/>
                  <a:ea typeface="黑体" pitchFamily="2" charset="-122"/>
                </a:rPr>
                <a:t>交换表</a:t>
              </a:r>
              <a:endParaRPr kumimoji="1" lang="en-US" altLang="zh-CN" b="1" dirty="0">
                <a:latin typeface="+mn-lt"/>
                <a:ea typeface="黑体" pitchFamily="2" charset="-122"/>
              </a:endParaRPr>
            </a:p>
          </p:txBody>
        </p:sp>
        <p:pic>
          <p:nvPicPr>
            <p:cNvPr id="32"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09383" y="3500673"/>
              <a:ext cx="4683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Rectangle 34"/>
            <p:cNvSpPr>
              <a:spLocks noChangeArrowheads="1"/>
            </p:cNvSpPr>
            <p:nvPr/>
          </p:nvSpPr>
          <p:spPr bwMode="auto">
            <a:xfrm>
              <a:off x="6969224" y="345304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1600" b="1" dirty="0">
                  <a:latin typeface="+mn-lt"/>
                  <a:ea typeface="黑体" pitchFamily="2" charset="-122"/>
                </a:rPr>
                <a:t>D</a:t>
              </a:r>
              <a:endParaRPr kumimoji="1" lang="en-US" altLang="zh-CN" sz="1600" b="1" baseline="-25000" dirty="0">
                <a:latin typeface="+mn-lt"/>
                <a:ea typeface="黑体" pitchFamily="2" charset="-122"/>
              </a:endParaRPr>
            </a:p>
          </p:txBody>
        </p:sp>
        <p:pic>
          <p:nvPicPr>
            <p:cNvPr id="34"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0741" y="3500673"/>
              <a:ext cx="4683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09383" y="2852973"/>
              <a:ext cx="4683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Rectangle 34"/>
            <p:cNvSpPr>
              <a:spLocks noChangeArrowheads="1"/>
            </p:cNvSpPr>
            <p:nvPr/>
          </p:nvSpPr>
          <p:spPr bwMode="auto">
            <a:xfrm>
              <a:off x="6969224" y="280534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1600" b="1" dirty="0">
                  <a:latin typeface="+mn-lt"/>
                  <a:ea typeface="黑体" pitchFamily="2" charset="-122"/>
                </a:rPr>
                <a:t>B</a:t>
              </a:r>
              <a:endParaRPr kumimoji="1" lang="en-US" altLang="zh-CN" sz="1600" b="1" baseline="-25000" dirty="0">
                <a:latin typeface="+mn-lt"/>
                <a:ea typeface="黑体" pitchFamily="2" charset="-122"/>
              </a:endParaRPr>
            </a:p>
          </p:txBody>
        </p:sp>
        <p:sp>
          <p:nvSpPr>
            <p:cNvPr id="38" name="Line 50"/>
            <p:cNvSpPr>
              <a:spLocks noChangeShapeType="1"/>
            </p:cNvSpPr>
            <p:nvPr/>
          </p:nvSpPr>
          <p:spPr bwMode="auto">
            <a:xfrm>
              <a:off x="5097554" y="4149960"/>
              <a:ext cx="0" cy="14398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39" name="Rectangle 34"/>
            <p:cNvSpPr>
              <a:spLocks noChangeArrowheads="1"/>
            </p:cNvSpPr>
            <p:nvPr/>
          </p:nvSpPr>
          <p:spPr bwMode="auto">
            <a:xfrm>
              <a:off x="2403252" y="350100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1600" b="1" dirty="0">
                  <a:latin typeface="+mn-lt"/>
                  <a:ea typeface="黑体" pitchFamily="2" charset="-122"/>
                </a:rPr>
                <a:t>C</a:t>
              </a:r>
              <a:endParaRPr kumimoji="1" lang="en-US" altLang="zh-CN" sz="1600" b="1" baseline="-25000" dirty="0">
                <a:latin typeface="+mn-lt"/>
                <a:ea typeface="黑体" pitchFamily="2" charset="-122"/>
              </a:endParaRPr>
            </a:p>
          </p:txBody>
        </p:sp>
        <p:sp>
          <p:nvSpPr>
            <p:cNvPr id="40" name="矩形 39"/>
            <p:cNvSpPr/>
            <p:nvPr/>
          </p:nvSpPr>
          <p:spPr>
            <a:xfrm>
              <a:off x="3417503" y="5805264"/>
              <a:ext cx="2969083" cy="461665"/>
            </a:xfrm>
            <a:prstGeom prst="rect">
              <a:avLst/>
            </a:prstGeom>
          </p:spPr>
          <p:txBody>
            <a:bodyPr wrap="square">
              <a:spAutoFit/>
            </a:bodyPr>
            <a:lstStyle/>
            <a:p>
              <a:pPr algn="ctr"/>
              <a:r>
                <a:rPr lang="zh-CN" altLang="en-US" sz="2400" b="1" dirty="0">
                  <a:latin typeface="+mn-lt"/>
                  <a:ea typeface="黑体" pitchFamily="2" charset="-122"/>
                </a:rPr>
                <a:t>交换表一开始是空的</a:t>
              </a:r>
            </a:p>
          </p:txBody>
        </p:sp>
      </p:grpSp>
    </p:spTree>
    <p:extLst>
      <p:ext uri="{BB962C8B-B14F-4D97-AF65-F5344CB8AC3E}">
        <p14:creationId xmlns:p14="http://schemas.microsoft.com/office/powerpoint/2010/main" val="341388315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sz="2800" dirty="0"/>
              <a:t>A </a:t>
            </a:r>
            <a:r>
              <a:rPr lang="zh-CN" altLang="zh-CN" sz="2800" dirty="0"/>
              <a:t>先向</a:t>
            </a:r>
            <a:r>
              <a:rPr lang="en-US" altLang="zh-CN" sz="2800" dirty="0"/>
              <a:t> B </a:t>
            </a:r>
            <a:r>
              <a:rPr lang="zh-CN" altLang="zh-CN" sz="2800" dirty="0"/>
              <a:t>发送一帧，从接口</a:t>
            </a:r>
            <a:r>
              <a:rPr lang="en-US" altLang="zh-CN" sz="2800" dirty="0"/>
              <a:t> 1 </a:t>
            </a:r>
            <a:r>
              <a:rPr lang="zh-CN" altLang="zh-CN" sz="2800" dirty="0"/>
              <a:t>进入到交换机。</a:t>
            </a:r>
            <a:endParaRPr lang="en-US" altLang="zh-CN" sz="2800" dirty="0"/>
          </a:p>
          <a:p>
            <a:r>
              <a:rPr lang="zh-CN" altLang="zh-CN" sz="2800" dirty="0"/>
              <a:t>交换机收到帧后，</a:t>
            </a:r>
            <a:r>
              <a:rPr lang="zh-CN" altLang="zh-CN" sz="2800" dirty="0">
                <a:solidFill>
                  <a:srgbClr val="FF0000"/>
                </a:solidFill>
              </a:rPr>
              <a:t>先查找交换表，</a:t>
            </a:r>
            <a:r>
              <a:rPr lang="zh-CN" altLang="zh-CN" sz="2800" dirty="0">
                <a:solidFill>
                  <a:srgbClr val="0000FF"/>
                </a:solidFill>
              </a:rPr>
              <a:t>没有查到应从哪个接口转发这个帧。</a:t>
            </a:r>
            <a:endParaRPr lang="en-US" altLang="zh-CN" sz="2800" dirty="0">
              <a:solidFill>
                <a:srgbClr val="0000FF"/>
              </a:solidFill>
            </a:endParaRPr>
          </a:p>
          <a:p>
            <a:r>
              <a:rPr lang="zh-CN" altLang="zh-CN" sz="2800" dirty="0">
                <a:solidFill>
                  <a:srgbClr val="0000FF"/>
                </a:solidFill>
              </a:rPr>
              <a:t>交换机把这个帧的</a:t>
            </a:r>
            <a:r>
              <a:rPr lang="zh-CN" altLang="zh-CN" sz="2800" dirty="0">
                <a:solidFill>
                  <a:srgbClr val="FF0000"/>
                </a:solidFill>
              </a:rPr>
              <a:t>源地址</a:t>
            </a:r>
            <a:r>
              <a:rPr lang="en-US" altLang="zh-CN" sz="2800" dirty="0">
                <a:solidFill>
                  <a:srgbClr val="FF0000"/>
                </a:solidFill>
              </a:rPr>
              <a:t> A </a:t>
            </a:r>
            <a:r>
              <a:rPr lang="zh-CN" altLang="zh-CN" sz="2800" dirty="0">
                <a:solidFill>
                  <a:srgbClr val="0000FF"/>
                </a:solidFill>
              </a:rPr>
              <a:t>和</a:t>
            </a:r>
            <a:r>
              <a:rPr lang="zh-CN" altLang="zh-CN" sz="2800" dirty="0">
                <a:solidFill>
                  <a:srgbClr val="FF0000"/>
                </a:solidFill>
              </a:rPr>
              <a:t>接口</a:t>
            </a:r>
            <a:r>
              <a:rPr lang="en-US" altLang="zh-CN" sz="2800" dirty="0">
                <a:solidFill>
                  <a:srgbClr val="FF0000"/>
                </a:solidFill>
              </a:rPr>
              <a:t> 1 </a:t>
            </a:r>
            <a:r>
              <a:rPr lang="zh-CN" altLang="zh-CN" sz="2800" dirty="0">
                <a:solidFill>
                  <a:srgbClr val="FF0000"/>
                </a:solidFill>
              </a:rPr>
              <a:t>写入交换表</a:t>
            </a:r>
            <a:r>
              <a:rPr lang="zh-CN" altLang="zh-CN" sz="2800" dirty="0">
                <a:solidFill>
                  <a:srgbClr val="0000FF"/>
                </a:solidFill>
              </a:rPr>
              <a:t>中，并向除接口</a:t>
            </a:r>
            <a:r>
              <a:rPr lang="en-US" altLang="zh-CN" sz="2800" dirty="0">
                <a:solidFill>
                  <a:srgbClr val="0000FF"/>
                </a:solidFill>
              </a:rPr>
              <a:t>1</a:t>
            </a:r>
            <a:r>
              <a:rPr lang="zh-CN" altLang="zh-CN" sz="2800" dirty="0">
                <a:solidFill>
                  <a:srgbClr val="0000FF"/>
                </a:solidFill>
              </a:rPr>
              <a:t>以外的所有的接口</a:t>
            </a:r>
            <a:r>
              <a:rPr lang="zh-CN" altLang="zh-CN" sz="2800" dirty="0">
                <a:solidFill>
                  <a:srgbClr val="FF0000"/>
                </a:solidFill>
              </a:rPr>
              <a:t>广播这个帧。</a:t>
            </a:r>
          </a:p>
          <a:p>
            <a:r>
              <a:rPr lang="en-US" altLang="zh-CN" sz="2800" dirty="0"/>
              <a:t>C </a:t>
            </a:r>
            <a:r>
              <a:rPr lang="zh-CN" altLang="zh-CN" sz="2800" dirty="0"/>
              <a:t>和</a:t>
            </a:r>
            <a:r>
              <a:rPr lang="en-US" altLang="zh-CN" sz="2800" dirty="0"/>
              <a:t> D </a:t>
            </a:r>
            <a:r>
              <a:rPr lang="zh-CN" altLang="zh-CN" sz="2800" dirty="0"/>
              <a:t>将丢弃这个帧，因为目的地址不对。只</a:t>
            </a:r>
            <a:r>
              <a:rPr lang="en-US" altLang="zh-CN" sz="2800" dirty="0"/>
              <a:t> B </a:t>
            </a:r>
            <a:r>
              <a:rPr lang="zh-CN" altLang="zh-CN" sz="2800" dirty="0"/>
              <a:t>才收下这个目的地址正确的帧。这也称为</a:t>
            </a:r>
            <a:r>
              <a:rPr lang="zh-CN" altLang="zh-CN" sz="2800" dirty="0">
                <a:solidFill>
                  <a:srgbClr val="FF0000"/>
                </a:solidFill>
              </a:rPr>
              <a:t>过滤。</a:t>
            </a:r>
          </a:p>
          <a:p>
            <a:r>
              <a:rPr lang="zh-CN" altLang="zh-CN" sz="2800" dirty="0"/>
              <a:t>从新写入交换表的项目</a:t>
            </a:r>
            <a:r>
              <a:rPr lang="en-US" altLang="zh-CN" sz="2800" dirty="0"/>
              <a:t> (A, 1) </a:t>
            </a:r>
            <a:r>
              <a:rPr lang="zh-CN" altLang="zh-CN" sz="2800" dirty="0"/>
              <a:t>可以看出，以后不管从哪一个接口收到帧，只要其目的地址是</a:t>
            </a:r>
            <a:r>
              <a:rPr lang="en-US" altLang="zh-CN" sz="2800" dirty="0"/>
              <a:t>A</a:t>
            </a:r>
            <a:r>
              <a:rPr lang="zh-CN" altLang="zh-CN" sz="2800" dirty="0"/>
              <a:t>，就应当把收到的帧从接口</a:t>
            </a:r>
            <a:r>
              <a:rPr lang="en-US" altLang="zh-CN" sz="2800" dirty="0"/>
              <a:t>1</a:t>
            </a:r>
            <a:r>
              <a:rPr lang="zh-CN" altLang="zh-CN" sz="2800" dirty="0"/>
              <a:t>转发出去。</a:t>
            </a:r>
          </a:p>
          <a:p>
            <a:endParaRPr lang="zh-CN" altLang="en-US" sz="2800" dirty="0"/>
          </a:p>
        </p:txBody>
      </p:sp>
      <p:sp>
        <p:nvSpPr>
          <p:cNvPr id="2" name="标题 1"/>
          <p:cNvSpPr>
            <a:spLocks noGrp="1"/>
          </p:cNvSpPr>
          <p:nvPr>
            <p:ph type="title"/>
          </p:nvPr>
        </p:nvSpPr>
        <p:spPr/>
        <p:txBody>
          <a:bodyPr>
            <a:normAutofit fontScale="90000"/>
          </a:bodyPr>
          <a:lstStyle/>
          <a:p>
            <a:pPr algn="ctr"/>
            <a:r>
              <a:rPr lang="zh-CN" altLang="en-US" sz="3200" dirty="0"/>
              <a:t>按照以下自学习算法</a:t>
            </a:r>
            <a:br>
              <a:rPr lang="en-US" altLang="zh-CN" sz="3200" dirty="0"/>
            </a:br>
            <a:r>
              <a:rPr lang="zh-CN" altLang="en-US" sz="3200" dirty="0"/>
              <a:t>处理收到的帧和建立交换表</a:t>
            </a:r>
          </a:p>
        </p:txBody>
      </p:sp>
    </p:spTree>
    <p:extLst>
      <p:ext uri="{BB962C8B-B14F-4D97-AF65-F5344CB8AC3E}">
        <p14:creationId xmlns:p14="http://schemas.microsoft.com/office/powerpoint/2010/main" val="333533403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sz="2800" dirty="0"/>
              <a:t>B </a:t>
            </a:r>
            <a:r>
              <a:rPr lang="zh-CN" altLang="zh-CN" sz="2800" dirty="0"/>
              <a:t>通过接口</a:t>
            </a:r>
            <a:r>
              <a:rPr lang="en-US" altLang="zh-CN" sz="2800" dirty="0"/>
              <a:t> 3 </a:t>
            </a:r>
            <a:r>
              <a:rPr lang="zh-CN" altLang="zh-CN" sz="2800" dirty="0"/>
              <a:t>向</a:t>
            </a:r>
            <a:r>
              <a:rPr lang="en-US" altLang="zh-CN" sz="2800" dirty="0"/>
              <a:t> A </a:t>
            </a:r>
            <a:r>
              <a:rPr lang="zh-CN" altLang="zh-CN" sz="2800" dirty="0"/>
              <a:t>发送一帧。</a:t>
            </a:r>
            <a:endParaRPr lang="en-US" altLang="zh-CN" sz="2800" dirty="0"/>
          </a:p>
          <a:p>
            <a:r>
              <a:rPr lang="zh-CN" altLang="zh-CN" sz="2800" dirty="0"/>
              <a:t>交换机查找交换表，</a:t>
            </a:r>
            <a:r>
              <a:rPr lang="zh-CN" altLang="zh-CN" sz="2800" dirty="0">
                <a:solidFill>
                  <a:srgbClr val="0000FF"/>
                </a:solidFill>
              </a:rPr>
              <a:t>发现交换表中的</a:t>
            </a:r>
            <a:r>
              <a:rPr lang="en-US" altLang="zh-CN" sz="2800" dirty="0">
                <a:solidFill>
                  <a:srgbClr val="0000FF"/>
                </a:solidFill>
              </a:rPr>
              <a:t> MAC </a:t>
            </a:r>
            <a:r>
              <a:rPr lang="zh-CN" altLang="zh-CN" sz="2800" dirty="0">
                <a:solidFill>
                  <a:srgbClr val="0000FF"/>
                </a:solidFill>
              </a:rPr>
              <a:t>地址有</a:t>
            </a:r>
            <a:r>
              <a:rPr lang="en-US" altLang="zh-CN" sz="2800" dirty="0">
                <a:solidFill>
                  <a:srgbClr val="0000FF"/>
                </a:solidFill>
              </a:rPr>
              <a:t> A</a:t>
            </a:r>
            <a:r>
              <a:rPr lang="zh-CN" altLang="zh-CN" sz="2800" dirty="0">
                <a:solidFill>
                  <a:srgbClr val="0000FF"/>
                </a:solidFill>
              </a:rPr>
              <a:t>。</a:t>
            </a:r>
            <a:r>
              <a:rPr lang="zh-CN" altLang="zh-CN" sz="2800" dirty="0"/>
              <a:t>表明要发送给</a:t>
            </a:r>
            <a:r>
              <a:rPr lang="en-US" altLang="zh-CN" sz="2800" dirty="0"/>
              <a:t>A</a:t>
            </a:r>
            <a:r>
              <a:rPr lang="zh-CN" altLang="zh-CN" sz="2800" dirty="0"/>
              <a:t>的帧（即目的地址为</a:t>
            </a:r>
            <a:r>
              <a:rPr lang="en-US" altLang="zh-CN" sz="2800" dirty="0"/>
              <a:t> A </a:t>
            </a:r>
            <a:r>
              <a:rPr lang="zh-CN" altLang="zh-CN" sz="2800" dirty="0"/>
              <a:t>的帧）应从接口</a:t>
            </a:r>
            <a:r>
              <a:rPr lang="en-US" altLang="zh-CN" sz="2800" dirty="0"/>
              <a:t>1</a:t>
            </a:r>
            <a:r>
              <a:rPr lang="zh-CN" altLang="zh-CN" sz="2800" dirty="0"/>
              <a:t>转发。</a:t>
            </a:r>
            <a:r>
              <a:rPr lang="zh-CN" altLang="zh-CN" sz="2800" dirty="0">
                <a:solidFill>
                  <a:srgbClr val="0000FF"/>
                </a:solidFill>
              </a:rPr>
              <a:t>于是就把这个帧传送到接口</a:t>
            </a:r>
            <a:r>
              <a:rPr lang="en-US" altLang="zh-CN" sz="2800" dirty="0">
                <a:solidFill>
                  <a:srgbClr val="0000FF"/>
                </a:solidFill>
              </a:rPr>
              <a:t> 1 </a:t>
            </a:r>
            <a:r>
              <a:rPr lang="zh-CN" altLang="zh-CN" sz="2800" dirty="0">
                <a:solidFill>
                  <a:srgbClr val="0000FF"/>
                </a:solidFill>
              </a:rPr>
              <a:t>转发给</a:t>
            </a:r>
            <a:r>
              <a:rPr lang="en-US" altLang="zh-CN" sz="2800" dirty="0">
                <a:solidFill>
                  <a:srgbClr val="0000FF"/>
                </a:solidFill>
              </a:rPr>
              <a:t> A</a:t>
            </a:r>
            <a:r>
              <a:rPr lang="zh-CN" altLang="zh-CN" sz="2800" dirty="0">
                <a:solidFill>
                  <a:srgbClr val="0000FF"/>
                </a:solidFill>
              </a:rPr>
              <a:t>。</a:t>
            </a:r>
            <a:r>
              <a:rPr lang="zh-CN" altLang="zh-CN" sz="2800" dirty="0"/>
              <a:t>显然，现在已经没有必要再广播收到的帧。</a:t>
            </a:r>
            <a:endParaRPr lang="en-US" altLang="zh-CN" sz="2800" dirty="0"/>
          </a:p>
          <a:p>
            <a:r>
              <a:rPr lang="zh-CN" altLang="zh-CN" sz="2800" dirty="0"/>
              <a:t>交换表这时新增加的项目</a:t>
            </a:r>
            <a:r>
              <a:rPr lang="en-US" altLang="zh-CN" sz="2800" dirty="0"/>
              <a:t> (B, 3)</a:t>
            </a:r>
            <a:r>
              <a:rPr lang="zh-CN" altLang="zh-CN" sz="2800" dirty="0"/>
              <a:t>，表明今后如有发送给</a:t>
            </a:r>
            <a:r>
              <a:rPr lang="en-US" altLang="zh-CN" sz="2800" dirty="0"/>
              <a:t> B </a:t>
            </a:r>
            <a:r>
              <a:rPr lang="zh-CN" altLang="zh-CN" sz="2800" dirty="0"/>
              <a:t>的帧，就应当从接口</a:t>
            </a:r>
            <a:r>
              <a:rPr lang="en-US" altLang="zh-CN" sz="2800" dirty="0"/>
              <a:t> 3 </a:t>
            </a:r>
            <a:r>
              <a:rPr lang="zh-CN" altLang="zh-CN" sz="2800" dirty="0"/>
              <a:t>转发出去。</a:t>
            </a:r>
            <a:endParaRPr lang="en-US" altLang="zh-CN" sz="2800" dirty="0"/>
          </a:p>
          <a:p>
            <a:r>
              <a:rPr lang="zh-CN" altLang="zh-CN" sz="2800" dirty="0"/>
              <a:t>经过一段时间后，</a:t>
            </a:r>
            <a:r>
              <a:rPr lang="zh-CN" altLang="zh-CN" sz="2800" dirty="0">
                <a:solidFill>
                  <a:srgbClr val="0000FF"/>
                </a:solidFill>
              </a:rPr>
              <a:t>只要主机</a:t>
            </a:r>
            <a:r>
              <a:rPr lang="en-US" altLang="zh-CN" sz="2800" dirty="0">
                <a:solidFill>
                  <a:srgbClr val="0000FF"/>
                </a:solidFill>
              </a:rPr>
              <a:t> C </a:t>
            </a:r>
            <a:r>
              <a:rPr lang="zh-CN" altLang="zh-CN" sz="2800" dirty="0">
                <a:solidFill>
                  <a:srgbClr val="0000FF"/>
                </a:solidFill>
              </a:rPr>
              <a:t>和</a:t>
            </a:r>
            <a:r>
              <a:rPr lang="en-US" altLang="zh-CN" sz="2800" dirty="0">
                <a:solidFill>
                  <a:srgbClr val="0000FF"/>
                </a:solidFill>
              </a:rPr>
              <a:t> D </a:t>
            </a:r>
            <a:r>
              <a:rPr lang="zh-CN" altLang="zh-CN" sz="2800" dirty="0">
                <a:solidFill>
                  <a:srgbClr val="0000FF"/>
                </a:solidFill>
              </a:rPr>
              <a:t>也向其他主机发送帧，</a:t>
            </a:r>
            <a:r>
              <a:rPr lang="zh-CN" altLang="zh-CN" sz="2800" dirty="0"/>
              <a:t>以太网交换机中的交换表就会把转发到</a:t>
            </a:r>
            <a:r>
              <a:rPr lang="en-US" altLang="zh-CN" sz="2800" dirty="0"/>
              <a:t> C </a:t>
            </a:r>
            <a:r>
              <a:rPr lang="zh-CN" altLang="zh-CN" sz="2800" dirty="0"/>
              <a:t>或</a:t>
            </a:r>
            <a:r>
              <a:rPr lang="en-US" altLang="zh-CN" sz="2800" dirty="0"/>
              <a:t> D </a:t>
            </a:r>
            <a:r>
              <a:rPr lang="zh-CN" altLang="zh-CN" sz="2800" dirty="0"/>
              <a:t>应当经过的接口号（</a:t>
            </a:r>
            <a:r>
              <a:rPr lang="en-US" altLang="zh-CN" sz="2800" dirty="0"/>
              <a:t>2 </a:t>
            </a:r>
            <a:r>
              <a:rPr lang="zh-CN" altLang="zh-CN" sz="2800" dirty="0"/>
              <a:t>或</a:t>
            </a:r>
            <a:r>
              <a:rPr lang="en-US" altLang="zh-CN" sz="2800" dirty="0"/>
              <a:t> 4</a:t>
            </a:r>
            <a:r>
              <a:rPr lang="zh-CN" altLang="zh-CN" sz="2800" dirty="0"/>
              <a:t>）写入到交换表中</a:t>
            </a:r>
            <a:r>
              <a:rPr lang="zh-CN" altLang="en-US" sz="2800" dirty="0"/>
              <a:t>。</a:t>
            </a:r>
          </a:p>
        </p:txBody>
      </p:sp>
      <p:sp>
        <p:nvSpPr>
          <p:cNvPr id="2" name="标题 1"/>
          <p:cNvSpPr>
            <a:spLocks noGrp="1"/>
          </p:cNvSpPr>
          <p:nvPr>
            <p:ph type="title"/>
          </p:nvPr>
        </p:nvSpPr>
        <p:spPr/>
        <p:txBody>
          <a:bodyPr>
            <a:normAutofit fontScale="90000"/>
          </a:bodyPr>
          <a:lstStyle/>
          <a:p>
            <a:pPr algn="ctr"/>
            <a:r>
              <a:rPr lang="zh-CN" altLang="en-US" sz="3200" dirty="0"/>
              <a:t>按照以下自学习算法</a:t>
            </a:r>
            <a:br>
              <a:rPr lang="en-US" altLang="zh-CN" sz="3200" dirty="0"/>
            </a:br>
            <a:r>
              <a:rPr lang="zh-CN" altLang="en-US" sz="3200" dirty="0"/>
              <a:t>处理收到的帧和建立交换表</a:t>
            </a:r>
          </a:p>
        </p:txBody>
      </p:sp>
    </p:spTree>
    <p:extLst>
      <p:ext uri="{BB962C8B-B14F-4D97-AF65-F5344CB8AC3E}">
        <p14:creationId xmlns:p14="http://schemas.microsoft.com/office/powerpoint/2010/main" val="321038809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033463" y="188913"/>
            <a:ext cx="11158537" cy="792162"/>
          </a:xfrm>
        </p:spPr>
        <p:txBody>
          <a:bodyPr>
            <a:normAutofit fontScale="90000"/>
          </a:bodyPr>
          <a:lstStyle/>
          <a:p>
            <a:pPr algn="ctr"/>
            <a:r>
              <a:rPr lang="zh-CN" altLang="en-US" sz="3200" dirty="0"/>
              <a:t>按照以下自学习算法</a:t>
            </a:r>
            <a:br>
              <a:rPr lang="en-US" altLang="zh-CN" sz="3200" dirty="0"/>
            </a:br>
            <a:r>
              <a:rPr lang="zh-CN" altLang="en-US" sz="3200" dirty="0"/>
              <a:t>处理收到的帧和建立交换表</a:t>
            </a:r>
          </a:p>
        </p:txBody>
      </p:sp>
      <p:grpSp>
        <p:nvGrpSpPr>
          <p:cNvPr id="45" name="组合 44"/>
          <p:cNvGrpSpPr/>
          <p:nvPr/>
        </p:nvGrpSpPr>
        <p:grpSpPr>
          <a:xfrm>
            <a:off x="1559496" y="1279458"/>
            <a:ext cx="6016646" cy="3702025"/>
            <a:chOff x="1282798" y="2105804"/>
            <a:chExt cx="6016646" cy="3702025"/>
          </a:xfrm>
        </p:grpSpPr>
        <p:sp>
          <p:nvSpPr>
            <p:cNvPr id="4" name="矩形 3"/>
            <p:cNvSpPr/>
            <p:nvPr/>
          </p:nvSpPr>
          <p:spPr>
            <a:xfrm>
              <a:off x="3452903" y="2538335"/>
              <a:ext cx="2868421" cy="2663825"/>
            </a:xfrm>
            <a:prstGeom prst="rect">
              <a:avLst/>
            </a:prstGeom>
            <a:solidFill>
              <a:srgbClr val="FF99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 </a:t>
              </a:r>
              <a:endParaRPr lang="zh-CN" altLang="en-US" dirty="0"/>
            </a:p>
          </p:txBody>
        </p:sp>
        <p:sp>
          <p:nvSpPr>
            <p:cNvPr id="5" name="Rectangle 44"/>
            <p:cNvSpPr>
              <a:spLocks noChangeArrowheads="1"/>
            </p:cNvSpPr>
            <p:nvPr/>
          </p:nvSpPr>
          <p:spPr bwMode="auto">
            <a:xfrm>
              <a:off x="3575141" y="3690860"/>
              <a:ext cx="2601995" cy="1439863"/>
            </a:xfrm>
            <a:prstGeom prst="rect">
              <a:avLst/>
            </a:prstGeom>
            <a:solidFill>
              <a:schemeClr val="bg1"/>
            </a:solidFill>
            <a:ln w="9525">
              <a:solidFill>
                <a:schemeClr val="tx1"/>
              </a:solidFill>
              <a:miter lim="800000"/>
              <a:headEnd/>
              <a:tailEnd/>
            </a:ln>
          </p:spPr>
          <p:txBody>
            <a:bodyPr wrap="none" anchor="ctr"/>
            <a:lstStyle/>
            <a:p>
              <a:endParaRPr lang="zh-CN" altLang="en-US" b="1">
                <a:latin typeface="+mn-lt"/>
                <a:ea typeface="黑体" pitchFamily="2" charset="-122"/>
              </a:endParaRPr>
            </a:p>
          </p:txBody>
        </p:sp>
        <p:cxnSp>
          <p:nvCxnSpPr>
            <p:cNvPr id="6" name="直接连接符 5"/>
            <p:cNvCxnSpPr>
              <a:stCxn id="28" idx="3"/>
            </p:cNvCxnSpPr>
            <p:nvPr/>
          </p:nvCxnSpPr>
          <p:spPr>
            <a:xfrm>
              <a:off x="6329680" y="3165119"/>
              <a:ext cx="424165" cy="1653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endCxn id="25" idx="1"/>
            </p:cNvCxnSpPr>
            <p:nvPr/>
          </p:nvCxnSpPr>
          <p:spPr>
            <a:xfrm flipV="1">
              <a:off x="2948079" y="3165119"/>
              <a:ext cx="504827" cy="1653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31" idx="3"/>
            </p:cNvCxnSpPr>
            <p:nvPr/>
          </p:nvCxnSpPr>
          <p:spPr>
            <a:xfrm flipV="1">
              <a:off x="6329680" y="2682798"/>
              <a:ext cx="495603" cy="949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endCxn id="22" idx="1"/>
            </p:cNvCxnSpPr>
            <p:nvPr/>
          </p:nvCxnSpPr>
          <p:spPr>
            <a:xfrm>
              <a:off x="3019516" y="2682798"/>
              <a:ext cx="433390" cy="949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49"/>
            <p:cNvSpPr>
              <a:spLocks noChangeArrowheads="1"/>
            </p:cNvSpPr>
            <p:nvPr/>
          </p:nvSpPr>
          <p:spPr bwMode="auto">
            <a:xfrm>
              <a:off x="3524341" y="3687685"/>
              <a:ext cx="2652795" cy="939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a:lnSpc>
                  <a:spcPct val="115000"/>
                </a:lnSpc>
              </a:pPr>
              <a:r>
                <a:rPr kumimoji="1" lang="en-US" altLang="zh-CN" sz="1600" b="1" dirty="0">
                  <a:latin typeface="+mn-lt"/>
                  <a:ea typeface="黑体" pitchFamily="2" charset="-122"/>
                </a:rPr>
                <a:t>MAC</a:t>
              </a:r>
              <a:r>
                <a:rPr kumimoji="1" lang="zh-CN" altLang="en-US" sz="1600" b="1" dirty="0">
                  <a:latin typeface="+mn-lt"/>
                  <a:ea typeface="黑体" pitchFamily="2" charset="-122"/>
                </a:rPr>
                <a:t>地址  接口   有效时间</a:t>
              </a:r>
            </a:p>
            <a:p>
              <a:pPr defTabSz="762000">
                <a:lnSpc>
                  <a:spcPct val="115000"/>
                </a:lnSpc>
              </a:pPr>
              <a:r>
                <a:rPr kumimoji="1" lang="zh-CN" altLang="en-US" sz="1600" b="1" dirty="0">
                  <a:latin typeface="+mn-lt"/>
                  <a:ea typeface="黑体" pitchFamily="2" charset="-122"/>
                </a:rPr>
                <a:t>       </a:t>
              </a:r>
              <a:r>
                <a:rPr kumimoji="1" lang="en-US" altLang="zh-CN" sz="1600" b="1" dirty="0">
                  <a:latin typeface="+mn-lt"/>
                  <a:ea typeface="黑体" pitchFamily="2" charset="-122"/>
                </a:rPr>
                <a:t>A           1</a:t>
              </a:r>
            </a:p>
            <a:p>
              <a:pPr defTabSz="762000">
                <a:lnSpc>
                  <a:spcPct val="115000"/>
                </a:lnSpc>
              </a:pPr>
              <a:r>
                <a:rPr kumimoji="1" lang="en-US" altLang="zh-CN" sz="1600" b="1" dirty="0">
                  <a:latin typeface="+mn-lt"/>
                  <a:ea typeface="黑体" pitchFamily="2" charset="-122"/>
                </a:rPr>
                <a:t>       B           3</a:t>
              </a:r>
            </a:p>
          </p:txBody>
        </p:sp>
        <p:sp>
          <p:nvSpPr>
            <p:cNvPr id="11" name="Rectangle 24"/>
            <p:cNvSpPr>
              <a:spLocks noChangeArrowheads="1"/>
            </p:cNvSpPr>
            <p:nvPr/>
          </p:nvSpPr>
          <p:spPr bwMode="auto">
            <a:xfrm>
              <a:off x="3944888" y="2105804"/>
              <a:ext cx="2039021"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zh-CN" altLang="en-US" sz="2400" b="1" dirty="0">
                  <a:latin typeface="黑体" pitchFamily="2" charset="-122"/>
                  <a:ea typeface="黑体" pitchFamily="2" charset="-122"/>
                </a:rPr>
                <a:t>以太网交换机</a:t>
              </a:r>
              <a:endParaRPr kumimoji="1" lang="en-US" altLang="zh-CN" sz="2400" b="1" dirty="0">
                <a:latin typeface="黑体" pitchFamily="2" charset="-122"/>
                <a:ea typeface="黑体" pitchFamily="2" charset="-122"/>
              </a:endParaRPr>
            </a:p>
          </p:txBody>
        </p:sp>
        <p:pic>
          <p:nvPicPr>
            <p:cNvPr id="12"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0741" y="2393873"/>
              <a:ext cx="4683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34"/>
            <p:cNvSpPr>
              <a:spLocks noChangeArrowheads="1"/>
            </p:cNvSpPr>
            <p:nvPr/>
          </p:nvSpPr>
          <p:spPr bwMode="auto">
            <a:xfrm>
              <a:off x="2390532" y="234624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1600" b="1" dirty="0">
                  <a:latin typeface="+mn-lt"/>
                  <a:ea typeface="黑体" pitchFamily="2" charset="-122"/>
                </a:rPr>
                <a:t>A</a:t>
              </a:r>
              <a:endParaRPr kumimoji="1" lang="en-US" altLang="zh-CN" sz="1600" b="1" baseline="-25000" dirty="0">
                <a:latin typeface="+mn-lt"/>
                <a:ea typeface="黑体" pitchFamily="2" charset="-122"/>
              </a:endParaRPr>
            </a:p>
          </p:txBody>
        </p:sp>
        <p:sp>
          <p:nvSpPr>
            <p:cNvPr id="14" name="Line 50"/>
            <p:cNvSpPr>
              <a:spLocks noChangeShapeType="1"/>
            </p:cNvSpPr>
            <p:nvPr/>
          </p:nvSpPr>
          <p:spPr bwMode="auto">
            <a:xfrm>
              <a:off x="4510179" y="3690860"/>
              <a:ext cx="0" cy="14398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15" name="组合 14"/>
            <p:cNvGrpSpPr/>
            <p:nvPr/>
          </p:nvGrpSpPr>
          <p:grpSpPr>
            <a:xfrm>
              <a:off x="3575141" y="3978198"/>
              <a:ext cx="2601995" cy="863600"/>
              <a:chOff x="3575141" y="4437298"/>
              <a:chExt cx="1439863" cy="863600"/>
            </a:xfrm>
          </p:grpSpPr>
          <p:sp>
            <p:nvSpPr>
              <p:cNvPr id="16" name="Line 45"/>
              <p:cNvSpPr>
                <a:spLocks noChangeShapeType="1"/>
              </p:cNvSpPr>
              <p:nvPr/>
            </p:nvSpPr>
            <p:spPr bwMode="auto">
              <a:xfrm>
                <a:off x="3575141" y="4437298"/>
                <a:ext cx="14398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17" name="Line 46"/>
              <p:cNvSpPr>
                <a:spLocks noChangeShapeType="1"/>
              </p:cNvSpPr>
              <p:nvPr/>
            </p:nvSpPr>
            <p:spPr bwMode="auto">
              <a:xfrm>
                <a:off x="3575141" y="4724635"/>
                <a:ext cx="14398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18" name="Line 47"/>
              <p:cNvSpPr>
                <a:spLocks noChangeShapeType="1"/>
              </p:cNvSpPr>
              <p:nvPr/>
            </p:nvSpPr>
            <p:spPr bwMode="auto">
              <a:xfrm>
                <a:off x="3575141" y="5011973"/>
                <a:ext cx="1439863"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19" name="Line 66"/>
              <p:cNvSpPr>
                <a:spLocks noChangeShapeType="1"/>
              </p:cNvSpPr>
              <p:nvPr/>
            </p:nvSpPr>
            <p:spPr bwMode="auto">
              <a:xfrm>
                <a:off x="3575141" y="5299310"/>
                <a:ext cx="1439863"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grpSp>
          <p:nvGrpSpPr>
            <p:cNvPr id="20" name="组合 57"/>
            <p:cNvGrpSpPr>
              <a:grpSpLocks/>
            </p:cNvGrpSpPr>
            <p:nvPr/>
          </p:nvGrpSpPr>
          <p:grpSpPr bwMode="auto">
            <a:xfrm>
              <a:off x="3452906" y="2609773"/>
              <a:ext cx="296557" cy="335989"/>
              <a:chOff x="2267744" y="1268760"/>
              <a:chExt cx="297274" cy="335989"/>
            </a:xfrm>
          </p:grpSpPr>
          <p:sp>
            <p:nvSpPr>
              <p:cNvPr id="21" name="矩形 20"/>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22" name="Rectangle 40"/>
              <p:cNvSpPr>
                <a:spLocks noChangeArrowheads="1"/>
              </p:cNvSpPr>
              <p:nvPr/>
            </p:nvSpPr>
            <p:spPr bwMode="auto">
              <a:xfrm>
                <a:off x="2267744" y="1268760"/>
                <a:ext cx="297274"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1600" b="1">
                    <a:latin typeface="+mn-lt"/>
                    <a:ea typeface="黑体" pitchFamily="2" charset="-122"/>
                  </a:rPr>
                  <a:t>1</a:t>
                </a:r>
                <a:endParaRPr kumimoji="1" lang="en-US" altLang="zh-CN" sz="1600" b="1" baseline="-25000">
                  <a:latin typeface="+mn-lt"/>
                  <a:ea typeface="黑体" pitchFamily="2" charset="-122"/>
                </a:endParaRPr>
              </a:p>
            </p:txBody>
          </p:sp>
        </p:grpSp>
        <p:grpSp>
          <p:nvGrpSpPr>
            <p:cNvPr id="23" name="组合 58"/>
            <p:cNvGrpSpPr>
              <a:grpSpLocks/>
            </p:cNvGrpSpPr>
            <p:nvPr/>
          </p:nvGrpSpPr>
          <p:grpSpPr bwMode="auto">
            <a:xfrm>
              <a:off x="3452906" y="2997124"/>
              <a:ext cx="296557" cy="335989"/>
              <a:chOff x="2267744" y="1268760"/>
              <a:chExt cx="297274" cy="337019"/>
            </a:xfrm>
          </p:grpSpPr>
          <p:sp>
            <p:nvSpPr>
              <p:cNvPr id="24" name="矩形 23"/>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25" name="Rectangle 40"/>
              <p:cNvSpPr>
                <a:spLocks noChangeArrowheads="1"/>
              </p:cNvSpPr>
              <p:nvPr/>
            </p:nvSpPr>
            <p:spPr bwMode="auto">
              <a:xfrm>
                <a:off x="2267744" y="1268760"/>
                <a:ext cx="297274" cy="33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1600" b="1">
                    <a:latin typeface="+mn-lt"/>
                    <a:ea typeface="黑体" pitchFamily="2" charset="-122"/>
                  </a:rPr>
                  <a:t>2</a:t>
                </a:r>
                <a:endParaRPr kumimoji="1" lang="en-US" altLang="zh-CN" sz="1600" b="1" baseline="-25000">
                  <a:latin typeface="+mn-lt"/>
                  <a:ea typeface="黑体" pitchFamily="2" charset="-122"/>
                </a:endParaRPr>
              </a:p>
            </p:txBody>
          </p:sp>
        </p:grpSp>
        <p:grpSp>
          <p:nvGrpSpPr>
            <p:cNvPr id="26" name="组合 61"/>
            <p:cNvGrpSpPr>
              <a:grpSpLocks/>
            </p:cNvGrpSpPr>
            <p:nvPr/>
          </p:nvGrpSpPr>
          <p:grpSpPr bwMode="auto">
            <a:xfrm>
              <a:off x="6033123" y="2997124"/>
              <a:ext cx="296557" cy="335989"/>
              <a:chOff x="2267744" y="1268760"/>
              <a:chExt cx="295640" cy="337019"/>
            </a:xfrm>
          </p:grpSpPr>
          <p:sp>
            <p:nvSpPr>
              <p:cNvPr id="27" name="矩形 2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28" name="Rectangle 40"/>
              <p:cNvSpPr>
                <a:spLocks noChangeArrowheads="1"/>
              </p:cNvSpPr>
              <p:nvPr/>
            </p:nvSpPr>
            <p:spPr bwMode="auto">
              <a:xfrm>
                <a:off x="2267744" y="1268760"/>
                <a:ext cx="295640" cy="33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1600" b="1">
                    <a:latin typeface="+mn-lt"/>
                    <a:ea typeface="黑体" pitchFamily="2" charset="-122"/>
                  </a:rPr>
                  <a:t>4</a:t>
                </a:r>
                <a:endParaRPr kumimoji="1" lang="en-US" altLang="zh-CN" sz="1600" b="1" baseline="-25000">
                  <a:latin typeface="+mn-lt"/>
                  <a:ea typeface="黑体" pitchFamily="2" charset="-122"/>
                </a:endParaRPr>
              </a:p>
            </p:txBody>
          </p:sp>
        </p:grpSp>
        <p:grpSp>
          <p:nvGrpSpPr>
            <p:cNvPr id="29" name="组合 64"/>
            <p:cNvGrpSpPr>
              <a:grpSpLocks/>
            </p:cNvGrpSpPr>
            <p:nvPr/>
          </p:nvGrpSpPr>
          <p:grpSpPr bwMode="auto">
            <a:xfrm>
              <a:off x="6033123" y="2609773"/>
              <a:ext cx="296557" cy="335989"/>
              <a:chOff x="2267744" y="1268760"/>
              <a:chExt cx="295640" cy="335429"/>
            </a:xfrm>
          </p:grpSpPr>
          <p:sp>
            <p:nvSpPr>
              <p:cNvPr id="30" name="矩形 29"/>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31" name="Rectangle 40"/>
              <p:cNvSpPr>
                <a:spLocks noChangeArrowheads="1"/>
              </p:cNvSpPr>
              <p:nvPr/>
            </p:nvSpPr>
            <p:spPr bwMode="auto">
              <a:xfrm>
                <a:off x="2267744" y="1268760"/>
                <a:ext cx="295640" cy="335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1600" b="1">
                    <a:latin typeface="+mn-lt"/>
                    <a:ea typeface="黑体" pitchFamily="2" charset="-122"/>
                  </a:rPr>
                  <a:t>3</a:t>
                </a:r>
                <a:endParaRPr kumimoji="1" lang="en-US" altLang="zh-CN" sz="1600" b="1" baseline="-25000">
                  <a:latin typeface="+mn-lt"/>
                  <a:ea typeface="黑体" pitchFamily="2" charset="-122"/>
                </a:endParaRPr>
              </a:p>
            </p:txBody>
          </p:sp>
        </p:grpSp>
        <p:sp>
          <p:nvSpPr>
            <p:cNvPr id="32" name="Rectangle 24"/>
            <p:cNvSpPr>
              <a:spLocks noChangeArrowheads="1"/>
            </p:cNvSpPr>
            <p:nvPr/>
          </p:nvSpPr>
          <p:spPr bwMode="auto">
            <a:xfrm>
              <a:off x="4586536" y="3359073"/>
              <a:ext cx="88005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zh-CN" altLang="en-US" b="1" dirty="0">
                  <a:latin typeface="+mn-lt"/>
                  <a:ea typeface="黑体" pitchFamily="2" charset="-122"/>
                </a:rPr>
                <a:t>交换表</a:t>
              </a:r>
              <a:endParaRPr kumimoji="1" lang="en-US" altLang="zh-CN" b="1" dirty="0">
                <a:latin typeface="+mn-lt"/>
                <a:ea typeface="黑体" pitchFamily="2" charset="-122"/>
              </a:endParaRPr>
            </a:p>
          </p:txBody>
        </p:sp>
        <p:pic>
          <p:nvPicPr>
            <p:cNvPr id="33"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09383" y="3041573"/>
              <a:ext cx="4683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Rectangle 34"/>
            <p:cNvSpPr>
              <a:spLocks noChangeArrowheads="1"/>
            </p:cNvSpPr>
            <p:nvPr/>
          </p:nvSpPr>
          <p:spPr bwMode="auto">
            <a:xfrm>
              <a:off x="6969224" y="299394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1600" b="1" dirty="0">
                  <a:latin typeface="+mn-lt"/>
                  <a:ea typeface="黑体" pitchFamily="2" charset="-122"/>
                </a:rPr>
                <a:t>D</a:t>
              </a:r>
              <a:endParaRPr kumimoji="1" lang="en-US" altLang="zh-CN" sz="1600" b="1" baseline="-25000" dirty="0">
                <a:latin typeface="+mn-lt"/>
                <a:ea typeface="黑体" pitchFamily="2" charset="-122"/>
              </a:endParaRPr>
            </a:p>
          </p:txBody>
        </p:sp>
        <p:pic>
          <p:nvPicPr>
            <p:cNvPr id="35"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0741" y="3041573"/>
              <a:ext cx="4683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09383" y="2393873"/>
              <a:ext cx="4683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Rectangle 34"/>
            <p:cNvSpPr>
              <a:spLocks noChangeArrowheads="1"/>
            </p:cNvSpPr>
            <p:nvPr/>
          </p:nvSpPr>
          <p:spPr bwMode="auto">
            <a:xfrm>
              <a:off x="6969224" y="234624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1600" b="1" dirty="0">
                  <a:latin typeface="+mn-lt"/>
                  <a:ea typeface="黑体" pitchFamily="2" charset="-122"/>
                </a:rPr>
                <a:t>B</a:t>
              </a:r>
              <a:endParaRPr kumimoji="1" lang="en-US" altLang="zh-CN" sz="1600" b="1" baseline="-25000" dirty="0">
                <a:latin typeface="+mn-lt"/>
                <a:ea typeface="黑体" pitchFamily="2" charset="-122"/>
              </a:endParaRPr>
            </a:p>
          </p:txBody>
        </p:sp>
        <p:sp>
          <p:nvSpPr>
            <p:cNvPr id="38" name="Line 50"/>
            <p:cNvSpPr>
              <a:spLocks noChangeShapeType="1"/>
            </p:cNvSpPr>
            <p:nvPr/>
          </p:nvSpPr>
          <p:spPr bwMode="auto">
            <a:xfrm>
              <a:off x="5097554" y="3690860"/>
              <a:ext cx="0" cy="14398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39" name="Rectangle 34"/>
            <p:cNvSpPr>
              <a:spLocks noChangeArrowheads="1"/>
            </p:cNvSpPr>
            <p:nvPr/>
          </p:nvSpPr>
          <p:spPr bwMode="auto">
            <a:xfrm>
              <a:off x="2403252" y="304190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1600" b="1" dirty="0">
                  <a:latin typeface="+mn-lt"/>
                  <a:ea typeface="黑体" pitchFamily="2" charset="-122"/>
                </a:rPr>
                <a:t>C</a:t>
              </a:r>
              <a:endParaRPr kumimoji="1" lang="en-US" altLang="zh-CN" sz="1600" b="1" baseline="-25000" dirty="0">
                <a:latin typeface="+mn-lt"/>
                <a:ea typeface="黑体" pitchFamily="2" charset="-122"/>
              </a:endParaRPr>
            </a:p>
          </p:txBody>
        </p:sp>
        <p:sp>
          <p:nvSpPr>
            <p:cNvPr id="40" name="矩形 39"/>
            <p:cNvSpPr/>
            <p:nvPr/>
          </p:nvSpPr>
          <p:spPr>
            <a:xfrm>
              <a:off x="2660740" y="5346164"/>
              <a:ext cx="4473593" cy="461665"/>
            </a:xfrm>
            <a:prstGeom prst="rect">
              <a:avLst/>
            </a:prstGeom>
          </p:spPr>
          <p:txBody>
            <a:bodyPr wrap="square">
              <a:spAutoFit/>
            </a:bodyPr>
            <a:lstStyle/>
            <a:p>
              <a:pPr algn="ctr"/>
              <a:r>
                <a:rPr lang="zh-CN" altLang="en-US" sz="2400" b="1" dirty="0">
                  <a:latin typeface="+mn-lt"/>
                  <a:ea typeface="黑体" pitchFamily="2" charset="-122"/>
                </a:rPr>
                <a:t>交换了两帧后的交换表</a:t>
              </a:r>
              <a:endParaRPr lang="en-US" altLang="zh-CN" sz="2400" b="1" dirty="0">
                <a:latin typeface="+mn-lt"/>
                <a:ea typeface="黑体" pitchFamily="2" charset="-122"/>
              </a:endParaRPr>
            </a:p>
          </p:txBody>
        </p:sp>
        <p:sp>
          <p:nvSpPr>
            <p:cNvPr id="41" name="Rectangle 24"/>
            <p:cNvSpPr>
              <a:spLocks noChangeArrowheads="1"/>
            </p:cNvSpPr>
            <p:nvPr/>
          </p:nvSpPr>
          <p:spPr bwMode="auto">
            <a:xfrm>
              <a:off x="1282798" y="3933056"/>
              <a:ext cx="2086026" cy="68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88" tIns="44450" rIns="90488" bIns="44450">
              <a:spAutoFit/>
            </a:bodyPr>
            <a:lstStyle/>
            <a:p>
              <a:pPr defTabSz="762000">
                <a:spcBef>
                  <a:spcPts val="300"/>
                </a:spcBef>
              </a:pPr>
              <a:r>
                <a:rPr kumimoji="1" lang="en-US" altLang="zh-CN" b="1" dirty="0">
                  <a:latin typeface="+mn-lt"/>
                  <a:ea typeface="黑体" pitchFamily="2" charset="-122"/>
                </a:rPr>
                <a:t>A </a:t>
              </a:r>
              <a:r>
                <a:rPr kumimoji="1" lang="zh-CN" altLang="en-US" b="1" dirty="0">
                  <a:latin typeface="+mn-lt"/>
                  <a:ea typeface="黑体" pitchFamily="2" charset="-122"/>
                </a:rPr>
                <a:t>发送一帧给 </a:t>
              </a:r>
              <a:r>
                <a:rPr kumimoji="1" lang="en-US" altLang="zh-CN" b="1" dirty="0">
                  <a:latin typeface="+mn-lt"/>
                  <a:ea typeface="黑体" pitchFamily="2" charset="-122"/>
                </a:rPr>
                <a:t>B</a:t>
              </a:r>
            </a:p>
            <a:p>
              <a:pPr defTabSz="762000">
                <a:spcBef>
                  <a:spcPts val="300"/>
                </a:spcBef>
              </a:pPr>
              <a:r>
                <a:rPr kumimoji="1" lang="en-US" altLang="zh-CN" b="1" dirty="0">
                  <a:latin typeface="+mn-lt"/>
                  <a:ea typeface="黑体" pitchFamily="2" charset="-122"/>
                </a:rPr>
                <a:t>B </a:t>
              </a:r>
              <a:r>
                <a:rPr kumimoji="1" lang="zh-CN" altLang="en-US" b="1" dirty="0">
                  <a:latin typeface="+mn-lt"/>
                  <a:ea typeface="黑体" pitchFamily="2" charset="-122"/>
                </a:rPr>
                <a:t>发送一帧给 </a:t>
              </a:r>
              <a:r>
                <a:rPr kumimoji="1" lang="en-US" altLang="zh-CN" b="1" dirty="0">
                  <a:latin typeface="+mn-lt"/>
                  <a:ea typeface="黑体" pitchFamily="2" charset="-122"/>
                </a:rPr>
                <a:t>A</a:t>
              </a:r>
            </a:p>
          </p:txBody>
        </p:sp>
        <p:sp>
          <p:nvSpPr>
            <p:cNvPr id="42" name="右箭头 41"/>
            <p:cNvSpPr/>
            <p:nvPr/>
          </p:nvSpPr>
          <p:spPr>
            <a:xfrm>
              <a:off x="3096989" y="4108078"/>
              <a:ext cx="487363" cy="101600"/>
            </a:xfrm>
            <a:prstGeom prst="rightArrow">
              <a:avLst>
                <a:gd name="adj1" fmla="val 50000"/>
                <a:gd name="adj2" fmla="val 127331"/>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3" name="右箭头 42"/>
            <p:cNvSpPr/>
            <p:nvPr/>
          </p:nvSpPr>
          <p:spPr>
            <a:xfrm>
              <a:off x="3103339" y="4379540"/>
              <a:ext cx="487363" cy="101600"/>
            </a:xfrm>
            <a:prstGeom prst="rightArrow">
              <a:avLst>
                <a:gd name="adj1" fmla="val 50000"/>
                <a:gd name="adj2" fmla="val 127331"/>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46" name="矩形 45"/>
          <p:cNvSpPr/>
          <p:nvPr/>
        </p:nvSpPr>
        <p:spPr>
          <a:xfrm>
            <a:off x="7049348" y="2766407"/>
            <a:ext cx="3943196" cy="2677656"/>
          </a:xfrm>
          <a:prstGeom prst="rect">
            <a:avLst/>
          </a:prstGeom>
          <a:ln w="12700">
            <a:solidFill>
              <a:schemeClr val="tx1"/>
            </a:solidFill>
          </a:ln>
        </p:spPr>
        <p:txBody>
          <a:bodyPr wrap="square">
            <a:spAutoFit/>
          </a:bodyPr>
          <a:lstStyle/>
          <a:p>
            <a:r>
              <a:rPr lang="zh-CN" altLang="zh-CN" sz="2400" b="1" dirty="0">
                <a:latin typeface="+mn-lt"/>
                <a:ea typeface="黑体" pitchFamily="2" charset="-122"/>
              </a:rPr>
              <a:t>考虑到可能有时要在交换机的接口更换主机，或者主机要更换其网络适配器，这就需要更改交换表中的项目。为此，在交换表中每个项目都设有一定的</a:t>
            </a:r>
            <a:r>
              <a:rPr lang="zh-CN" altLang="zh-CN" sz="2400" b="1" dirty="0">
                <a:solidFill>
                  <a:srgbClr val="FF0000"/>
                </a:solidFill>
                <a:latin typeface="+mn-lt"/>
                <a:ea typeface="黑体" pitchFamily="2" charset="-122"/>
              </a:rPr>
              <a:t>有效时间。</a:t>
            </a:r>
            <a:r>
              <a:rPr lang="zh-CN" altLang="zh-CN" sz="2400" b="1" dirty="0">
                <a:solidFill>
                  <a:srgbClr val="0000FF"/>
                </a:solidFill>
                <a:latin typeface="+mn-lt"/>
                <a:ea typeface="黑体" pitchFamily="2" charset="-122"/>
              </a:rPr>
              <a:t>过期的项目就自动被删除。</a:t>
            </a:r>
            <a:endParaRPr lang="zh-CN" altLang="en-US" sz="2400" b="1" dirty="0">
              <a:solidFill>
                <a:srgbClr val="0000FF"/>
              </a:solidFill>
              <a:latin typeface="+mn-lt"/>
              <a:ea typeface="黑体" pitchFamily="2" charset="-122"/>
            </a:endParaRPr>
          </a:p>
        </p:txBody>
      </p:sp>
      <p:cxnSp>
        <p:nvCxnSpPr>
          <p:cNvPr id="48" name="直接箭头连接符 47"/>
          <p:cNvCxnSpPr/>
          <p:nvPr/>
        </p:nvCxnSpPr>
        <p:spPr bwMode="auto">
          <a:xfrm flipH="1" flipV="1">
            <a:off x="6309821" y="3043901"/>
            <a:ext cx="792160" cy="339431"/>
          </a:xfrm>
          <a:prstGeom prst="straightConnector1">
            <a:avLst/>
          </a:prstGeom>
          <a:solidFill>
            <a:schemeClr val="accent1"/>
          </a:solidFill>
          <a:ln w="1905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矩形 48"/>
          <p:cNvSpPr/>
          <p:nvPr/>
        </p:nvSpPr>
        <p:spPr>
          <a:xfrm>
            <a:off x="1991544" y="5589240"/>
            <a:ext cx="8640960" cy="870046"/>
          </a:xfrm>
          <a:prstGeom prst="rect">
            <a:avLst/>
          </a:prstGeom>
          <a:solidFill>
            <a:srgbClr val="FFFF66"/>
          </a:solidFill>
          <a:ln>
            <a:solidFill>
              <a:schemeClr val="tx1"/>
            </a:solidFill>
          </a:ln>
        </p:spPr>
        <p:txBody>
          <a:bodyPr wrap="square">
            <a:spAutoFit/>
          </a:bodyPr>
          <a:lstStyle/>
          <a:p>
            <a:pPr>
              <a:lnSpc>
                <a:spcPct val="110000"/>
              </a:lnSpc>
              <a:buSzPct val="80000"/>
            </a:pPr>
            <a:r>
              <a:rPr lang="zh-CN" altLang="zh-CN" sz="2400" b="1" dirty="0">
                <a:solidFill>
                  <a:srgbClr val="000066"/>
                </a:solidFill>
                <a:latin typeface="+mn-lt"/>
                <a:ea typeface="黑体" pitchFamily="2" charset="-122"/>
              </a:rPr>
              <a:t>以太网交换机的这种自学习方法使得以太网交换机能够即插即用，不必人工进行配置，因此非常方便。</a:t>
            </a:r>
          </a:p>
        </p:txBody>
      </p:sp>
    </p:spTree>
    <p:extLst>
      <p:ext uri="{BB962C8B-B14F-4D97-AF65-F5344CB8AC3E}">
        <p14:creationId xmlns:p14="http://schemas.microsoft.com/office/powerpoint/2010/main" val="1966842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9" name="Rectangle 3"/>
          <p:cNvSpPr>
            <a:spLocks noGrp="1" noChangeArrowheads="1"/>
          </p:cNvSpPr>
          <p:nvPr>
            <p:ph idx="1"/>
          </p:nvPr>
        </p:nvSpPr>
        <p:spPr/>
        <p:txBody>
          <a:bodyPr/>
          <a:lstStyle/>
          <a:p>
            <a:pPr algn="just"/>
            <a:r>
              <a:rPr lang="zh-CN" altLang="en-US" sz="2800" dirty="0">
                <a:solidFill>
                  <a:srgbClr val="FF0000"/>
                </a:solidFill>
              </a:rPr>
              <a:t>封装成帧 </a:t>
            </a:r>
            <a:r>
              <a:rPr lang="en-US" altLang="zh-CN" sz="2800" dirty="0"/>
              <a:t>(framing) </a:t>
            </a:r>
            <a:r>
              <a:rPr lang="zh-CN" altLang="en-US" sz="2800" dirty="0"/>
              <a:t>就是在一段数据的前后分别添加首部和尾部，然后就构成了一个帧。确定帧的界限。</a:t>
            </a:r>
          </a:p>
          <a:p>
            <a:pPr algn="just"/>
            <a:r>
              <a:rPr lang="zh-CN" altLang="en-US" sz="2800" dirty="0"/>
              <a:t>首部和尾部的一个重要作用就是进行</a:t>
            </a:r>
            <a:r>
              <a:rPr lang="zh-CN" altLang="en-US" sz="2800" dirty="0">
                <a:solidFill>
                  <a:srgbClr val="FF0000"/>
                </a:solidFill>
              </a:rPr>
              <a:t>帧定界。</a:t>
            </a:r>
            <a:r>
              <a:rPr lang="zh-CN" altLang="en-US" dirty="0"/>
              <a:t>  </a:t>
            </a:r>
          </a:p>
        </p:txBody>
      </p:sp>
      <p:sp>
        <p:nvSpPr>
          <p:cNvPr id="352258" name="Rectangle 2"/>
          <p:cNvSpPr>
            <a:spLocks noGrp="1" noChangeArrowheads="1"/>
          </p:cNvSpPr>
          <p:nvPr>
            <p:ph type="title"/>
          </p:nvPr>
        </p:nvSpPr>
        <p:spPr/>
        <p:txBody>
          <a:bodyPr/>
          <a:lstStyle/>
          <a:p>
            <a:r>
              <a:rPr lang="en-US" altLang="zh-CN" dirty="0"/>
              <a:t>1.  </a:t>
            </a:r>
            <a:r>
              <a:rPr lang="zh-CN" altLang="en-US" dirty="0"/>
              <a:t>封装成帧</a:t>
            </a:r>
          </a:p>
        </p:txBody>
      </p:sp>
      <p:sp>
        <p:nvSpPr>
          <p:cNvPr id="352260" name="Text Box 4"/>
          <p:cNvSpPr txBox="1">
            <a:spLocks noChangeArrowheads="1"/>
          </p:cNvSpPr>
          <p:nvPr/>
        </p:nvSpPr>
        <p:spPr bwMode="auto">
          <a:xfrm>
            <a:off x="9596516" y="3104402"/>
            <a:ext cx="1107996"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rgbClr val="000099"/>
                </a:solidFill>
                <a:latin typeface="微软雅黑" panose="020B0503020204020204" pitchFamily="34" charset="-122"/>
                <a:ea typeface="微软雅黑" panose="020B0503020204020204" pitchFamily="34" charset="-122"/>
              </a:rPr>
              <a:t>帧结束</a:t>
            </a:r>
          </a:p>
        </p:txBody>
      </p:sp>
      <p:sp>
        <p:nvSpPr>
          <p:cNvPr id="352261" name="Rectangle 5"/>
          <p:cNvSpPr>
            <a:spLocks noChangeArrowheads="1"/>
          </p:cNvSpPr>
          <p:nvPr/>
        </p:nvSpPr>
        <p:spPr bwMode="auto">
          <a:xfrm>
            <a:off x="2965000" y="4053726"/>
            <a:ext cx="1293283" cy="5969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400">
                <a:solidFill>
                  <a:srgbClr val="000099"/>
                </a:solidFill>
                <a:latin typeface="微软雅黑" panose="020B0503020204020204" pitchFamily="34" charset="-122"/>
                <a:ea typeface="微软雅黑" panose="020B0503020204020204" pitchFamily="34" charset="-122"/>
              </a:rPr>
              <a:t>帧首部</a:t>
            </a:r>
          </a:p>
        </p:txBody>
      </p:sp>
      <p:sp>
        <p:nvSpPr>
          <p:cNvPr id="352262" name="Rectangle 6"/>
          <p:cNvSpPr>
            <a:spLocks noChangeArrowheads="1"/>
          </p:cNvSpPr>
          <p:nvPr/>
        </p:nvSpPr>
        <p:spPr bwMode="auto">
          <a:xfrm>
            <a:off x="4258284" y="2980576"/>
            <a:ext cx="4634839" cy="596900"/>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2400">
                <a:solidFill>
                  <a:srgbClr val="000099"/>
                </a:solidFill>
                <a:latin typeface="微软雅黑" panose="020B0503020204020204" pitchFamily="34" charset="-122"/>
                <a:ea typeface="微软雅黑" panose="020B0503020204020204" pitchFamily="34" charset="-122"/>
              </a:rPr>
              <a:t>IP </a:t>
            </a:r>
            <a:r>
              <a:rPr kumimoji="1" lang="zh-CN" altLang="en-US" sz="2400">
                <a:solidFill>
                  <a:srgbClr val="000099"/>
                </a:solidFill>
                <a:latin typeface="微软雅黑" panose="020B0503020204020204" pitchFamily="34" charset="-122"/>
                <a:ea typeface="微软雅黑" panose="020B0503020204020204" pitchFamily="34" charset="-122"/>
              </a:rPr>
              <a:t>数据报</a:t>
            </a:r>
          </a:p>
        </p:txBody>
      </p:sp>
      <p:sp>
        <p:nvSpPr>
          <p:cNvPr id="352263" name="Rectangle 7"/>
          <p:cNvSpPr>
            <a:spLocks noChangeArrowheads="1"/>
          </p:cNvSpPr>
          <p:nvPr/>
        </p:nvSpPr>
        <p:spPr bwMode="auto">
          <a:xfrm>
            <a:off x="4258284" y="4053726"/>
            <a:ext cx="4634839" cy="596900"/>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400">
                <a:solidFill>
                  <a:srgbClr val="000099"/>
                </a:solidFill>
                <a:latin typeface="微软雅黑" panose="020B0503020204020204" pitchFamily="34" charset="-122"/>
                <a:ea typeface="微软雅黑" panose="020B0503020204020204" pitchFamily="34" charset="-122"/>
              </a:rPr>
              <a:t>帧的数据部分</a:t>
            </a:r>
          </a:p>
        </p:txBody>
      </p:sp>
      <p:sp>
        <p:nvSpPr>
          <p:cNvPr id="352264" name="Rectangle 8"/>
          <p:cNvSpPr>
            <a:spLocks noChangeArrowheads="1"/>
          </p:cNvSpPr>
          <p:nvPr/>
        </p:nvSpPr>
        <p:spPr bwMode="auto">
          <a:xfrm>
            <a:off x="8893123" y="4053726"/>
            <a:ext cx="1293283" cy="5969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400">
                <a:solidFill>
                  <a:srgbClr val="000099"/>
                </a:solidFill>
                <a:latin typeface="微软雅黑" panose="020B0503020204020204" pitchFamily="34" charset="-122"/>
                <a:ea typeface="微软雅黑" panose="020B0503020204020204" pitchFamily="34" charset="-122"/>
              </a:rPr>
              <a:t>帧尾部</a:t>
            </a:r>
          </a:p>
        </p:txBody>
      </p:sp>
      <p:sp>
        <p:nvSpPr>
          <p:cNvPr id="352265" name="Line 9"/>
          <p:cNvSpPr>
            <a:spLocks noChangeShapeType="1"/>
          </p:cNvSpPr>
          <p:nvPr/>
        </p:nvSpPr>
        <p:spPr bwMode="auto">
          <a:xfrm>
            <a:off x="4258284" y="5007813"/>
            <a:ext cx="4634839"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52266" name="Line 10"/>
          <p:cNvSpPr>
            <a:spLocks noChangeShapeType="1"/>
          </p:cNvSpPr>
          <p:nvPr/>
        </p:nvSpPr>
        <p:spPr bwMode="auto">
          <a:xfrm>
            <a:off x="2964999" y="5485651"/>
            <a:ext cx="7221406"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52267" name="Line 11"/>
          <p:cNvSpPr>
            <a:spLocks noChangeShapeType="1"/>
          </p:cNvSpPr>
          <p:nvPr/>
        </p:nvSpPr>
        <p:spPr bwMode="auto">
          <a:xfrm>
            <a:off x="2964999" y="4725144"/>
            <a:ext cx="0" cy="1073150"/>
          </a:xfrm>
          <a:prstGeom prst="line">
            <a:avLst/>
          </a:prstGeom>
          <a:noFill/>
          <a:ln w="57150">
            <a:solidFill>
              <a:srgbClr val="C00000"/>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52268" name="Line 12"/>
          <p:cNvSpPr>
            <a:spLocks noChangeShapeType="1"/>
          </p:cNvSpPr>
          <p:nvPr/>
        </p:nvSpPr>
        <p:spPr bwMode="auto">
          <a:xfrm>
            <a:off x="10186405" y="4769688"/>
            <a:ext cx="0" cy="10731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52269" name="Line 13"/>
          <p:cNvSpPr>
            <a:spLocks noChangeShapeType="1"/>
          </p:cNvSpPr>
          <p:nvPr/>
        </p:nvSpPr>
        <p:spPr bwMode="auto">
          <a:xfrm>
            <a:off x="4258282" y="4769688"/>
            <a:ext cx="0" cy="4778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52270" name="Line 14"/>
          <p:cNvSpPr>
            <a:spLocks noChangeShapeType="1"/>
          </p:cNvSpPr>
          <p:nvPr/>
        </p:nvSpPr>
        <p:spPr bwMode="auto">
          <a:xfrm>
            <a:off x="8893121" y="4769688"/>
            <a:ext cx="0" cy="4778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52271" name="Text Box 15"/>
          <p:cNvSpPr txBox="1">
            <a:spLocks noChangeArrowheads="1"/>
          </p:cNvSpPr>
          <p:nvPr/>
        </p:nvSpPr>
        <p:spPr bwMode="auto">
          <a:xfrm>
            <a:off x="5983234" y="4761752"/>
            <a:ext cx="1191352"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rgbClr val="000099"/>
                </a:solidFill>
                <a:latin typeface="微软雅黑" panose="020B0503020204020204" pitchFamily="34" charset="-122"/>
                <a:ea typeface="微软雅黑" panose="020B0503020204020204" pitchFamily="34" charset="-122"/>
                <a:sym typeface="Symbol" pitchFamily="18" charset="2"/>
              </a:rPr>
              <a:t> </a:t>
            </a:r>
            <a:r>
              <a:rPr kumimoji="1" lang="en-US" altLang="zh-CN" sz="2400">
                <a:solidFill>
                  <a:srgbClr val="000099"/>
                </a:solidFill>
                <a:latin typeface="微软雅黑" panose="020B0503020204020204" pitchFamily="34" charset="-122"/>
                <a:ea typeface="微软雅黑" panose="020B0503020204020204" pitchFamily="34" charset="-122"/>
              </a:rPr>
              <a:t>MTU</a:t>
            </a:r>
          </a:p>
        </p:txBody>
      </p:sp>
      <p:sp>
        <p:nvSpPr>
          <p:cNvPr id="352272" name="Text Box 16"/>
          <p:cNvSpPr txBox="1">
            <a:spLocks noChangeArrowheads="1"/>
          </p:cNvSpPr>
          <p:nvPr/>
        </p:nvSpPr>
        <p:spPr bwMode="auto">
          <a:xfrm>
            <a:off x="5295317" y="5264989"/>
            <a:ext cx="2646878"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rgbClr val="000099"/>
                </a:solidFill>
                <a:latin typeface="微软雅黑" panose="020B0503020204020204" pitchFamily="34" charset="-122"/>
                <a:ea typeface="微软雅黑" panose="020B0503020204020204" pitchFamily="34" charset="-122"/>
              </a:rPr>
              <a:t>数据链路层的帧长</a:t>
            </a:r>
          </a:p>
        </p:txBody>
      </p:sp>
      <p:sp>
        <p:nvSpPr>
          <p:cNvPr id="352273" name="AutoShape 17"/>
          <p:cNvSpPr>
            <a:spLocks noChangeArrowheads="1"/>
          </p:cNvSpPr>
          <p:nvPr/>
        </p:nvSpPr>
        <p:spPr bwMode="auto">
          <a:xfrm>
            <a:off x="6198209" y="3577476"/>
            <a:ext cx="754989" cy="595312"/>
          </a:xfrm>
          <a:prstGeom prst="downArrow">
            <a:avLst>
              <a:gd name="adj1" fmla="val 50000"/>
              <a:gd name="adj2" fmla="val 25000"/>
            </a:avLst>
          </a:prstGeom>
          <a:solidFill>
            <a:srgbClr val="66FF33"/>
          </a:solidFill>
          <a:ln w="9525">
            <a:solidFill>
              <a:schemeClr val="tx1"/>
            </a:solidFill>
            <a:miter lim="800000"/>
            <a:headEnd/>
            <a:tailEnd/>
          </a:ln>
          <a:effectLst>
            <a:outerShdw dist="35921" dir="2700000" algn="ctr" rotWithShape="0">
              <a:schemeClr val="bg2"/>
            </a:outerShdw>
          </a:effectLst>
        </p:spPr>
        <p:txBody>
          <a:bodyPr vert="eaVert"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52274" name="Text Box 18"/>
          <p:cNvSpPr txBox="1">
            <a:spLocks noChangeArrowheads="1"/>
          </p:cNvSpPr>
          <p:nvPr/>
        </p:nvSpPr>
        <p:spPr bwMode="auto">
          <a:xfrm>
            <a:off x="1680786" y="5733257"/>
            <a:ext cx="2592288"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400" dirty="0">
                <a:solidFill>
                  <a:srgbClr val="000099"/>
                </a:solidFill>
                <a:latin typeface="微软雅黑" panose="020B0503020204020204" pitchFamily="34" charset="-122"/>
                <a:ea typeface="微软雅黑" panose="020B0503020204020204" pitchFamily="34" charset="-122"/>
              </a:rPr>
              <a:t>从这里开始发送</a:t>
            </a:r>
          </a:p>
        </p:txBody>
      </p:sp>
      <p:sp>
        <p:nvSpPr>
          <p:cNvPr id="352275" name="Line 19"/>
          <p:cNvSpPr>
            <a:spLocks noChangeShapeType="1"/>
          </p:cNvSpPr>
          <p:nvPr/>
        </p:nvSpPr>
        <p:spPr bwMode="auto">
          <a:xfrm flipV="1">
            <a:off x="2973598" y="3596528"/>
            <a:ext cx="0" cy="396875"/>
          </a:xfrm>
          <a:prstGeom prst="line">
            <a:avLst/>
          </a:prstGeom>
          <a:noFill/>
          <a:ln w="38100">
            <a:solidFill>
              <a:srgbClr val="C00000"/>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52276" name="Line 20"/>
          <p:cNvSpPr>
            <a:spLocks noChangeShapeType="1"/>
          </p:cNvSpPr>
          <p:nvPr/>
        </p:nvSpPr>
        <p:spPr bwMode="auto">
          <a:xfrm flipV="1">
            <a:off x="10179526" y="3596528"/>
            <a:ext cx="0" cy="396875"/>
          </a:xfrm>
          <a:prstGeom prst="line">
            <a:avLst/>
          </a:prstGeom>
          <a:noFill/>
          <a:ln w="38100">
            <a:solidFill>
              <a:srgbClr val="C00000"/>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52277" name="Text Box 21"/>
          <p:cNvSpPr txBox="1">
            <a:spLocks noChangeArrowheads="1"/>
          </p:cNvSpPr>
          <p:nvPr/>
        </p:nvSpPr>
        <p:spPr bwMode="auto">
          <a:xfrm>
            <a:off x="2447343" y="3104402"/>
            <a:ext cx="1107996"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rgbClr val="000099"/>
                </a:solidFill>
                <a:latin typeface="微软雅黑" panose="020B0503020204020204" pitchFamily="34" charset="-122"/>
                <a:ea typeface="微软雅黑" panose="020B0503020204020204" pitchFamily="34" charset="-122"/>
              </a:rPr>
              <a:t>帧开始</a:t>
            </a:r>
          </a:p>
        </p:txBody>
      </p:sp>
      <p:sp>
        <p:nvSpPr>
          <p:cNvPr id="24" name="Line 11"/>
          <p:cNvSpPr>
            <a:spLocks noChangeShapeType="1"/>
          </p:cNvSpPr>
          <p:nvPr/>
        </p:nvSpPr>
        <p:spPr bwMode="auto">
          <a:xfrm rot="16200000">
            <a:off x="2459596" y="3897053"/>
            <a:ext cx="0" cy="936103"/>
          </a:xfrm>
          <a:prstGeom prst="line">
            <a:avLst/>
          </a:prstGeom>
          <a:noFill/>
          <a:ln w="57150">
            <a:solidFill>
              <a:srgbClr val="000099"/>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5" name="Text Box 18"/>
          <p:cNvSpPr txBox="1">
            <a:spLocks noChangeArrowheads="1"/>
          </p:cNvSpPr>
          <p:nvPr/>
        </p:nvSpPr>
        <p:spPr bwMode="auto">
          <a:xfrm>
            <a:off x="1703512" y="3831432"/>
            <a:ext cx="971628" cy="461665"/>
          </a:xfrm>
          <a:prstGeom prst="rect">
            <a:avLst/>
          </a:prstGeom>
          <a:noFill/>
          <a:ln>
            <a:noFill/>
          </a:ln>
          <a:effectLst/>
        </p:spPr>
        <p:txBody>
          <a:bodyPr wrap="square">
            <a:spAutoFit/>
          </a:bodyPr>
          <a:lstStyle/>
          <a:p>
            <a:pPr algn="ctr"/>
            <a:r>
              <a:rPr kumimoji="1" lang="zh-CN" altLang="en-US" sz="2400" dirty="0">
                <a:solidFill>
                  <a:srgbClr val="000099"/>
                </a:solidFill>
                <a:latin typeface="微软雅黑" panose="020B0503020204020204" pitchFamily="34" charset="-122"/>
                <a:ea typeface="微软雅黑" panose="020B0503020204020204" pitchFamily="34" charset="-122"/>
              </a:rPr>
              <a:t>发送</a:t>
            </a:r>
          </a:p>
        </p:txBody>
      </p:sp>
      <p:sp>
        <p:nvSpPr>
          <p:cNvPr id="2" name="矩形 1"/>
          <p:cNvSpPr/>
          <p:nvPr/>
        </p:nvSpPr>
        <p:spPr>
          <a:xfrm>
            <a:off x="3611641" y="6135688"/>
            <a:ext cx="5724719" cy="461665"/>
          </a:xfrm>
          <a:prstGeom prst="rect">
            <a:avLst/>
          </a:prstGeom>
        </p:spPr>
        <p:txBody>
          <a:bodyPr wrap="square">
            <a:spAutoFit/>
          </a:bodyPr>
          <a:lstStyle/>
          <a:p>
            <a:pPr algn="ctr"/>
            <a:r>
              <a:rPr lang="zh-CN" altLang="zh-CN" sz="2400" dirty="0">
                <a:solidFill>
                  <a:srgbClr val="333399"/>
                </a:solidFill>
                <a:latin typeface="微软雅黑" panose="020B0503020204020204" pitchFamily="34" charset="-122"/>
                <a:ea typeface="微软雅黑" panose="020B0503020204020204" pitchFamily="34" charset="-122"/>
              </a:rPr>
              <a:t>用帧首部和帧尾部封装成帧</a:t>
            </a:r>
            <a:endParaRPr lang="zh-CN" altLang="en-US" sz="2400" dirty="0">
              <a:solidFill>
                <a:srgbClr val="3333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4772756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3" name="Rectangle 3"/>
          <p:cNvSpPr>
            <a:spLocks noGrp="1" noChangeArrowheads="1"/>
          </p:cNvSpPr>
          <p:nvPr>
            <p:ph idx="1"/>
          </p:nvPr>
        </p:nvSpPr>
        <p:spPr/>
        <p:txBody>
          <a:bodyPr/>
          <a:lstStyle/>
          <a:p>
            <a:r>
              <a:rPr lang="zh-CN" altLang="en-US" sz="2800" dirty="0"/>
              <a:t>交换机收到一帧后先进行</a:t>
            </a:r>
            <a:r>
              <a:rPr lang="zh-CN" altLang="en-US" sz="2800" dirty="0">
                <a:solidFill>
                  <a:srgbClr val="FF0000"/>
                </a:solidFill>
              </a:rPr>
              <a:t>自学习。</a:t>
            </a:r>
            <a:r>
              <a:rPr lang="zh-CN" altLang="en-US" sz="2800" dirty="0"/>
              <a:t>查找交换表中与收到帧的</a:t>
            </a:r>
            <a:r>
              <a:rPr lang="zh-CN" altLang="en-US" sz="2800" dirty="0">
                <a:solidFill>
                  <a:srgbClr val="FF0000"/>
                </a:solidFill>
              </a:rPr>
              <a:t>源地址有无相匹配</a:t>
            </a:r>
            <a:r>
              <a:rPr lang="zh-CN" altLang="en-US" sz="2800" dirty="0"/>
              <a:t>的项目。</a:t>
            </a:r>
            <a:endParaRPr lang="en-US" altLang="zh-CN" sz="2800" dirty="0"/>
          </a:p>
          <a:p>
            <a:pPr lvl="1"/>
            <a:r>
              <a:rPr lang="zh-CN" altLang="en-US" sz="2400" dirty="0"/>
              <a:t>如没有，就在交换表中增加一个项目（源地址、进入的接口和有效时间）。</a:t>
            </a:r>
            <a:endParaRPr lang="en-US" altLang="zh-CN" sz="2400" dirty="0"/>
          </a:p>
          <a:p>
            <a:pPr lvl="1"/>
            <a:r>
              <a:rPr lang="zh-CN" altLang="en-US" sz="2400" dirty="0"/>
              <a:t>如有，则把原有的项目进行更新（进入的接口或有效时间）。</a:t>
            </a:r>
          </a:p>
          <a:p>
            <a:r>
              <a:rPr lang="zh-CN" altLang="en-US" sz="2800" dirty="0">
                <a:solidFill>
                  <a:srgbClr val="FF0000"/>
                </a:solidFill>
              </a:rPr>
              <a:t>转发帧。</a:t>
            </a:r>
            <a:r>
              <a:rPr lang="zh-CN" altLang="en-US" sz="2800" dirty="0"/>
              <a:t>查找交换表中与收到帧的</a:t>
            </a:r>
            <a:r>
              <a:rPr lang="zh-CN" altLang="en-US" sz="2800" dirty="0">
                <a:solidFill>
                  <a:srgbClr val="FF0000"/>
                </a:solidFill>
              </a:rPr>
              <a:t>目的地址有无相匹配</a:t>
            </a:r>
            <a:r>
              <a:rPr lang="zh-CN" altLang="en-US" sz="2800" dirty="0"/>
              <a:t>的项目。</a:t>
            </a:r>
          </a:p>
          <a:p>
            <a:pPr lvl="1"/>
            <a:r>
              <a:rPr lang="zh-CN" altLang="en-US" sz="2400" dirty="0"/>
              <a:t>如没有，则向所有其他接口（进入的接口除外）转发。</a:t>
            </a:r>
          </a:p>
          <a:p>
            <a:pPr lvl="1"/>
            <a:r>
              <a:rPr lang="zh-CN" altLang="en-US" sz="2400" dirty="0"/>
              <a:t>如有，则按交换表中给出的接口进行转发。</a:t>
            </a:r>
          </a:p>
          <a:p>
            <a:pPr lvl="1"/>
            <a:r>
              <a:rPr lang="zh-CN" altLang="en-US" sz="2400" dirty="0"/>
              <a:t>若交换表中给出的接口就是该帧进入交换机的接口，则应丢弃这个帧（因为这时不需要经过交换机进行转发）。</a:t>
            </a:r>
          </a:p>
        </p:txBody>
      </p:sp>
      <p:sp>
        <p:nvSpPr>
          <p:cNvPr id="650242" name="Rectangle 2"/>
          <p:cNvSpPr>
            <a:spLocks noGrp="1" noChangeArrowheads="1"/>
          </p:cNvSpPr>
          <p:nvPr>
            <p:ph type="title"/>
          </p:nvPr>
        </p:nvSpPr>
        <p:spPr/>
        <p:txBody>
          <a:bodyPr/>
          <a:lstStyle/>
          <a:p>
            <a:pPr algn="ctr"/>
            <a:r>
              <a:rPr lang="zh-CN" altLang="en-US" sz="4000" dirty="0"/>
              <a:t>交换机自学习和转发帧的步骤归纳 </a:t>
            </a:r>
          </a:p>
        </p:txBody>
      </p:sp>
    </p:spTree>
    <p:extLst>
      <p:ext uri="{BB962C8B-B14F-4D97-AF65-F5344CB8AC3E}">
        <p14:creationId xmlns:p14="http://schemas.microsoft.com/office/powerpoint/2010/main" val="55317396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p:cNvSpPr>
            <a:spLocks noGrp="1" noChangeArrowheads="1"/>
          </p:cNvSpPr>
          <p:nvPr>
            <p:ph idx="1"/>
          </p:nvPr>
        </p:nvSpPr>
        <p:spPr/>
        <p:txBody>
          <a:bodyPr/>
          <a:lstStyle/>
          <a:p>
            <a:r>
              <a:rPr lang="zh-CN" altLang="en-US" sz="2800" dirty="0">
                <a:solidFill>
                  <a:srgbClr val="FF0000"/>
                </a:solidFill>
              </a:rPr>
              <a:t>增加冗余链路时，</a:t>
            </a:r>
            <a:r>
              <a:rPr lang="zh-CN" altLang="zh-CN" sz="2800" dirty="0">
                <a:solidFill>
                  <a:srgbClr val="FF0000"/>
                </a:solidFill>
              </a:rPr>
              <a:t>自学习的过程就可能导致以太网帧在网络的某个环路中无限制地兜圈子</a:t>
            </a:r>
            <a:r>
              <a:rPr lang="zh-CN" altLang="en-US" sz="2800" dirty="0">
                <a:solidFill>
                  <a:srgbClr val="FF0000"/>
                </a:solidFill>
              </a:rPr>
              <a:t>。</a:t>
            </a:r>
            <a:endParaRPr lang="en-US" altLang="zh-CN" sz="2800" dirty="0">
              <a:solidFill>
                <a:srgbClr val="FF0000"/>
              </a:solidFill>
            </a:endParaRPr>
          </a:p>
          <a:p>
            <a:r>
              <a:rPr lang="zh-CN" altLang="en-US" sz="2800" dirty="0"/>
              <a:t>如图，</a:t>
            </a:r>
            <a:r>
              <a:rPr lang="zh-CN" altLang="zh-CN" sz="2800" dirty="0"/>
              <a:t>假定开始</a:t>
            </a:r>
            <a:r>
              <a:rPr lang="zh-CN" altLang="en-US" sz="2800" dirty="0"/>
              <a:t>时，</a:t>
            </a:r>
            <a:r>
              <a:rPr lang="zh-CN" altLang="zh-CN" sz="2800" dirty="0"/>
              <a:t>交换机</a:t>
            </a:r>
            <a:r>
              <a:rPr lang="en-US" altLang="zh-CN" sz="2800" dirty="0"/>
              <a:t> #1 </a:t>
            </a:r>
            <a:r>
              <a:rPr lang="zh-CN" altLang="en-US" sz="2800" dirty="0"/>
              <a:t>和 </a:t>
            </a:r>
            <a:r>
              <a:rPr lang="en-US" altLang="zh-CN" sz="2800" dirty="0"/>
              <a:t>#2 </a:t>
            </a:r>
            <a:r>
              <a:rPr lang="zh-CN" altLang="en-US" sz="2800" dirty="0"/>
              <a:t>的交换表都是空的，</a:t>
            </a:r>
            <a:r>
              <a:rPr lang="zh-CN" altLang="zh-CN" sz="2800" dirty="0"/>
              <a:t>主机</a:t>
            </a:r>
            <a:r>
              <a:rPr lang="en-US" altLang="zh-CN" sz="2800" dirty="0"/>
              <a:t> A </a:t>
            </a:r>
            <a:r>
              <a:rPr lang="zh-CN" altLang="zh-CN" sz="2800" dirty="0"/>
              <a:t>通过接口交换机</a:t>
            </a:r>
            <a:r>
              <a:rPr lang="en-US" altLang="zh-CN" sz="2800" dirty="0"/>
              <a:t> #1 </a:t>
            </a:r>
            <a:r>
              <a:rPr lang="zh-CN" altLang="zh-CN" sz="2800" dirty="0"/>
              <a:t>向主机</a:t>
            </a:r>
            <a:r>
              <a:rPr lang="en-US" altLang="zh-CN" sz="2800" dirty="0"/>
              <a:t> B </a:t>
            </a:r>
            <a:r>
              <a:rPr lang="zh-CN" altLang="zh-CN" sz="2800" dirty="0"/>
              <a:t>发送一帧。</a:t>
            </a:r>
            <a:endParaRPr lang="zh-CN" altLang="en-US" sz="2800" dirty="0"/>
          </a:p>
        </p:txBody>
      </p:sp>
      <p:sp>
        <p:nvSpPr>
          <p:cNvPr id="466947" name="Rectangle 3"/>
          <p:cNvSpPr>
            <a:spLocks noGrp="1" noChangeArrowheads="1"/>
          </p:cNvSpPr>
          <p:nvPr>
            <p:ph type="title"/>
          </p:nvPr>
        </p:nvSpPr>
        <p:spPr/>
        <p:txBody>
          <a:bodyPr/>
          <a:lstStyle/>
          <a:p>
            <a:pPr algn="ctr"/>
            <a:r>
              <a:rPr lang="zh-CN" altLang="en-US" dirty="0"/>
              <a:t>交换机使用了生成树协议 </a:t>
            </a:r>
          </a:p>
        </p:txBody>
      </p:sp>
      <p:grpSp>
        <p:nvGrpSpPr>
          <p:cNvPr id="7" name="组合 6"/>
          <p:cNvGrpSpPr/>
          <p:nvPr/>
        </p:nvGrpSpPr>
        <p:grpSpPr>
          <a:xfrm>
            <a:off x="2191543" y="3464664"/>
            <a:ext cx="8411257" cy="2484616"/>
            <a:chOff x="1048542" y="3464664"/>
            <a:chExt cx="8411257" cy="2484616"/>
          </a:xfrm>
        </p:grpSpPr>
        <p:sp>
          <p:nvSpPr>
            <p:cNvPr id="52" name="矩形 51"/>
            <p:cNvSpPr/>
            <p:nvPr/>
          </p:nvSpPr>
          <p:spPr>
            <a:xfrm>
              <a:off x="2628520" y="4331112"/>
              <a:ext cx="1626069" cy="1534978"/>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rgbClr val="000099"/>
                  </a:solidFill>
                  <a:ea typeface="黑体" pitchFamily="2" charset="-122"/>
                </a:rPr>
                <a:t> </a:t>
              </a:r>
              <a:endParaRPr lang="zh-CN" altLang="en-US" sz="2400" b="1" dirty="0">
                <a:solidFill>
                  <a:srgbClr val="000099"/>
                </a:solidFill>
                <a:ea typeface="黑体" pitchFamily="2" charset="-122"/>
              </a:endParaRPr>
            </a:p>
          </p:txBody>
        </p:sp>
        <p:cxnSp>
          <p:nvCxnSpPr>
            <p:cNvPr id="53" name="直接连接符 52"/>
            <p:cNvCxnSpPr>
              <a:stCxn id="67" idx="3"/>
              <a:endCxn id="82" idx="1"/>
            </p:cNvCxnSpPr>
            <p:nvPr/>
          </p:nvCxnSpPr>
          <p:spPr>
            <a:xfrm>
              <a:off x="4254589" y="5409893"/>
              <a:ext cx="19735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endCxn id="65" idx="1"/>
            </p:cNvCxnSpPr>
            <p:nvPr/>
          </p:nvCxnSpPr>
          <p:spPr>
            <a:xfrm flipV="1">
              <a:off x="1834427" y="5408783"/>
              <a:ext cx="814315" cy="3339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71" idx="3"/>
              <a:endCxn id="80" idx="1"/>
            </p:cNvCxnSpPr>
            <p:nvPr/>
          </p:nvCxnSpPr>
          <p:spPr>
            <a:xfrm>
              <a:off x="4142798" y="4760715"/>
              <a:ext cx="208534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endCxn id="62" idx="1"/>
            </p:cNvCxnSpPr>
            <p:nvPr/>
          </p:nvCxnSpPr>
          <p:spPr>
            <a:xfrm>
              <a:off x="1955435" y="4654608"/>
              <a:ext cx="699083" cy="1061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Rectangle 24"/>
            <p:cNvSpPr>
              <a:spLocks noChangeArrowheads="1"/>
            </p:cNvSpPr>
            <p:nvPr/>
          </p:nvSpPr>
          <p:spPr bwMode="auto">
            <a:xfrm>
              <a:off x="2668272" y="3464664"/>
              <a:ext cx="1538884" cy="82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a:r>
                <a:rPr kumimoji="1" lang="zh-CN" altLang="en-US" sz="2400" b="1" dirty="0">
                  <a:solidFill>
                    <a:srgbClr val="000099"/>
                  </a:solidFill>
                  <a:latin typeface="+mn-lt"/>
                  <a:ea typeface="黑体" pitchFamily="2" charset="-122"/>
                </a:rPr>
                <a:t>以太网</a:t>
              </a:r>
              <a:endParaRPr kumimoji="1" lang="en-US" altLang="zh-CN" sz="2400" b="1" dirty="0">
                <a:solidFill>
                  <a:srgbClr val="000099"/>
                </a:solidFill>
                <a:latin typeface="+mn-lt"/>
                <a:ea typeface="黑体" pitchFamily="2" charset="-122"/>
              </a:endParaRPr>
            </a:p>
            <a:p>
              <a:pPr algn="ctr" defTabSz="762000"/>
              <a:r>
                <a:rPr kumimoji="1" lang="zh-CN" altLang="en-US" sz="2400" b="1" dirty="0">
                  <a:solidFill>
                    <a:srgbClr val="000099"/>
                  </a:solidFill>
                  <a:latin typeface="+mn-lt"/>
                  <a:ea typeface="黑体" pitchFamily="2" charset="-122"/>
                </a:rPr>
                <a:t>交换机 </a:t>
              </a:r>
              <a:r>
                <a:rPr kumimoji="1" lang="en-US" altLang="zh-CN" sz="2400" b="1" dirty="0">
                  <a:solidFill>
                    <a:srgbClr val="000099"/>
                  </a:solidFill>
                  <a:latin typeface="+mn-lt"/>
                  <a:ea typeface="黑体" pitchFamily="2" charset="-122"/>
                </a:rPr>
                <a:t>#1</a:t>
              </a:r>
            </a:p>
          </p:txBody>
        </p:sp>
        <p:pic>
          <p:nvPicPr>
            <p:cNvPr id="58"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0710" y="4086912"/>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Rectangle 34"/>
            <p:cNvSpPr>
              <a:spLocks noChangeArrowheads="1"/>
            </p:cNvSpPr>
            <p:nvPr/>
          </p:nvSpPr>
          <p:spPr bwMode="auto">
            <a:xfrm>
              <a:off x="1048542" y="4035261"/>
              <a:ext cx="40556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2400" b="1" dirty="0">
                  <a:solidFill>
                    <a:srgbClr val="000099"/>
                  </a:solidFill>
                  <a:latin typeface="+mn-lt"/>
                  <a:ea typeface="黑体" pitchFamily="2" charset="-122"/>
                </a:rPr>
                <a:t>A</a:t>
              </a:r>
              <a:endParaRPr kumimoji="1" lang="en-US" altLang="zh-CN" sz="2400" b="1" baseline="-25000" dirty="0">
                <a:solidFill>
                  <a:srgbClr val="000099"/>
                </a:solidFill>
                <a:latin typeface="+mn-lt"/>
                <a:ea typeface="黑体" pitchFamily="2" charset="-122"/>
              </a:endParaRPr>
            </a:p>
          </p:txBody>
        </p:sp>
        <p:grpSp>
          <p:nvGrpSpPr>
            <p:cNvPr id="60" name="组合 57"/>
            <p:cNvGrpSpPr>
              <a:grpSpLocks/>
            </p:cNvGrpSpPr>
            <p:nvPr/>
          </p:nvGrpSpPr>
          <p:grpSpPr bwMode="auto">
            <a:xfrm>
              <a:off x="2628520" y="4531164"/>
              <a:ext cx="463493" cy="459101"/>
              <a:chOff x="2267744" y="1315667"/>
              <a:chExt cx="288032" cy="271591"/>
            </a:xfrm>
          </p:grpSpPr>
          <p:sp>
            <p:nvSpPr>
              <p:cNvPr id="61" name="矩形 60"/>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62" name="Rectangle 40"/>
              <p:cNvSpPr>
                <a:spLocks noChangeArrowheads="1"/>
              </p:cNvSpPr>
              <p:nvPr/>
            </p:nvSpPr>
            <p:spPr bwMode="auto">
              <a:xfrm>
                <a:off x="2283900" y="1315667"/>
                <a:ext cx="220154" cy="271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2400" b="1" dirty="0">
                    <a:solidFill>
                      <a:srgbClr val="000099"/>
                    </a:solidFill>
                    <a:latin typeface="+mn-lt"/>
                    <a:ea typeface="黑体" pitchFamily="2" charset="-122"/>
                  </a:rPr>
                  <a:t>1</a:t>
                </a:r>
                <a:endParaRPr kumimoji="1" lang="en-US" altLang="zh-CN" sz="2400" b="1" baseline="-25000" dirty="0">
                  <a:solidFill>
                    <a:srgbClr val="000099"/>
                  </a:solidFill>
                  <a:latin typeface="+mn-lt"/>
                  <a:ea typeface="黑体" pitchFamily="2" charset="-122"/>
                </a:endParaRPr>
              </a:p>
            </p:txBody>
          </p:sp>
        </p:grpSp>
        <p:grpSp>
          <p:nvGrpSpPr>
            <p:cNvPr id="63" name="组合 58"/>
            <p:cNvGrpSpPr>
              <a:grpSpLocks/>
            </p:cNvGrpSpPr>
            <p:nvPr/>
          </p:nvGrpSpPr>
          <p:grpSpPr bwMode="auto">
            <a:xfrm>
              <a:off x="2628520" y="5179237"/>
              <a:ext cx="463493" cy="459100"/>
              <a:chOff x="2267744" y="1311829"/>
              <a:chExt cx="288032" cy="272423"/>
            </a:xfrm>
          </p:grpSpPr>
          <p:sp>
            <p:nvSpPr>
              <p:cNvPr id="64" name="矩形 63"/>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65" name="Rectangle 40"/>
              <p:cNvSpPr>
                <a:spLocks noChangeArrowheads="1"/>
              </p:cNvSpPr>
              <p:nvPr/>
            </p:nvSpPr>
            <p:spPr bwMode="auto">
              <a:xfrm>
                <a:off x="2280312" y="1311829"/>
                <a:ext cx="220154"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2400" b="1" dirty="0">
                    <a:solidFill>
                      <a:srgbClr val="000099"/>
                    </a:solidFill>
                    <a:latin typeface="+mn-lt"/>
                    <a:ea typeface="黑体" pitchFamily="2" charset="-122"/>
                  </a:rPr>
                  <a:t>2</a:t>
                </a:r>
                <a:endParaRPr kumimoji="1" lang="en-US" altLang="zh-CN" sz="2400" b="1" baseline="-25000" dirty="0">
                  <a:solidFill>
                    <a:srgbClr val="000099"/>
                  </a:solidFill>
                  <a:latin typeface="+mn-lt"/>
                  <a:ea typeface="黑体" pitchFamily="2" charset="-122"/>
                </a:endParaRPr>
              </a:p>
            </p:txBody>
          </p:sp>
        </p:grpSp>
        <p:grpSp>
          <p:nvGrpSpPr>
            <p:cNvPr id="66" name="组合 61"/>
            <p:cNvGrpSpPr>
              <a:grpSpLocks/>
            </p:cNvGrpSpPr>
            <p:nvPr/>
          </p:nvGrpSpPr>
          <p:grpSpPr bwMode="auto">
            <a:xfrm>
              <a:off x="3788534" y="5179237"/>
              <a:ext cx="466055" cy="459100"/>
              <a:chOff x="2267744" y="1311829"/>
              <a:chExt cx="288032" cy="272423"/>
            </a:xfrm>
          </p:grpSpPr>
          <p:sp>
            <p:nvSpPr>
              <p:cNvPr id="67" name="矩形 6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68" name="Rectangle 40"/>
              <p:cNvSpPr>
                <a:spLocks noChangeArrowheads="1"/>
              </p:cNvSpPr>
              <p:nvPr/>
            </p:nvSpPr>
            <p:spPr bwMode="auto">
              <a:xfrm>
                <a:off x="2267744" y="1311829"/>
                <a:ext cx="218943"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2400" b="1" dirty="0">
                    <a:solidFill>
                      <a:srgbClr val="000099"/>
                    </a:solidFill>
                    <a:latin typeface="+mn-lt"/>
                    <a:ea typeface="黑体" pitchFamily="2" charset="-122"/>
                  </a:rPr>
                  <a:t>4</a:t>
                </a:r>
                <a:endParaRPr kumimoji="1" lang="en-US" altLang="zh-CN" sz="2400" b="1" baseline="-25000" dirty="0">
                  <a:solidFill>
                    <a:srgbClr val="000099"/>
                  </a:solidFill>
                  <a:latin typeface="+mn-lt"/>
                  <a:ea typeface="黑体" pitchFamily="2" charset="-122"/>
                </a:endParaRPr>
              </a:p>
            </p:txBody>
          </p:sp>
        </p:grpSp>
        <p:grpSp>
          <p:nvGrpSpPr>
            <p:cNvPr id="69" name="组合 64"/>
            <p:cNvGrpSpPr>
              <a:grpSpLocks/>
            </p:cNvGrpSpPr>
            <p:nvPr/>
          </p:nvGrpSpPr>
          <p:grpSpPr bwMode="auto">
            <a:xfrm>
              <a:off x="3788534" y="4531164"/>
              <a:ext cx="466055" cy="459101"/>
              <a:chOff x="2267744" y="1315586"/>
              <a:chExt cx="288032" cy="271138"/>
            </a:xfrm>
          </p:grpSpPr>
          <p:sp>
            <p:nvSpPr>
              <p:cNvPr id="70" name="矩形 69"/>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71" name="Rectangle 40"/>
              <p:cNvSpPr>
                <a:spLocks noChangeArrowheads="1"/>
              </p:cNvSpPr>
              <p:nvPr/>
            </p:nvSpPr>
            <p:spPr bwMode="auto">
              <a:xfrm>
                <a:off x="2267744" y="1315586"/>
                <a:ext cx="218943" cy="27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2400" b="1" dirty="0">
                    <a:solidFill>
                      <a:srgbClr val="000099"/>
                    </a:solidFill>
                    <a:latin typeface="+mn-lt"/>
                    <a:ea typeface="黑体" pitchFamily="2" charset="-122"/>
                  </a:rPr>
                  <a:t>3</a:t>
                </a:r>
                <a:endParaRPr kumimoji="1" lang="en-US" altLang="zh-CN" sz="2400" b="1" baseline="-25000" dirty="0">
                  <a:solidFill>
                    <a:srgbClr val="000099"/>
                  </a:solidFill>
                  <a:latin typeface="+mn-lt"/>
                  <a:ea typeface="黑体" pitchFamily="2" charset="-122"/>
                </a:endParaRPr>
              </a:p>
            </p:txBody>
          </p:sp>
        </p:grpSp>
        <p:pic>
          <p:nvPicPr>
            <p:cNvPr id="72"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0710" y="5181791"/>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 name="Rectangle 34"/>
            <p:cNvSpPr>
              <a:spLocks noChangeArrowheads="1"/>
            </p:cNvSpPr>
            <p:nvPr/>
          </p:nvSpPr>
          <p:spPr bwMode="auto">
            <a:xfrm>
              <a:off x="1048542" y="5130140"/>
              <a:ext cx="40556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2400" b="1">
                  <a:solidFill>
                    <a:srgbClr val="000099"/>
                  </a:solidFill>
                  <a:latin typeface="+mn-lt"/>
                  <a:ea typeface="黑体" pitchFamily="2" charset="-122"/>
                </a:rPr>
                <a:t>C</a:t>
              </a:r>
              <a:endParaRPr kumimoji="1" lang="en-US" altLang="zh-CN" sz="2400" b="1" baseline="-25000">
                <a:solidFill>
                  <a:srgbClr val="000099"/>
                </a:solidFill>
                <a:latin typeface="+mn-lt"/>
                <a:ea typeface="黑体" pitchFamily="2" charset="-122"/>
              </a:endParaRPr>
            </a:p>
          </p:txBody>
        </p:sp>
        <p:sp>
          <p:nvSpPr>
            <p:cNvPr id="74" name="矩形 73"/>
            <p:cNvSpPr/>
            <p:nvPr/>
          </p:nvSpPr>
          <p:spPr>
            <a:xfrm>
              <a:off x="6228145" y="4331112"/>
              <a:ext cx="1626071" cy="1534978"/>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rgbClr val="000099"/>
                  </a:solidFill>
                  <a:ea typeface="黑体" pitchFamily="2" charset="-122"/>
                </a:rPr>
                <a:t> </a:t>
              </a:r>
              <a:endParaRPr lang="zh-CN" altLang="en-US" sz="2400" b="1" dirty="0">
                <a:solidFill>
                  <a:srgbClr val="000099"/>
                </a:solidFill>
                <a:ea typeface="黑体" pitchFamily="2" charset="-122"/>
              </a:endParaRPr>
            </a:p>
          </p:txBody>
        </p:sp>
        <p:cxnSp>
          <p:nvCxnSpPr>
            <p:cNvPr id="75" name="直接连接符 74"/>
            <p:cNvCxnSpPr>
              <a:stCxn id="86" idx="3"/>
            </p:cNvCxnSpPr>
            <p:nvPr/>
          </p:nvCxnSpPr>
          <p:spPr>
            <a:xfrm>
              <a:off x="7742425" y="5408783"/>
              <a:ext cx="808313" cy="3339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89" idx="3"/>
            </p:cNvCxnSpPr>
            <p:nvPr/>
          </p:nvCxnSpPr>
          <p:spPr>
            <a:xfrm flipV="1">
              <a:off x="7742425" y="4654603"/>
              <a:ext cx="923544" cy="1061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Rectangle 24"/>
            <p:cNvSpPr>
              <a:spLocks noChangeArrowheads="1"/>
            </p:cNvSpPr>
            <p:nvPr/>
          </p:nvSpPr>
          <p:spPr bwMode="auto">
            <a:xfrm>
              <a:off x="6267897" y="3464664"/>
              <a:ext cx="1538884" cy="82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a:r>
                <a:rPr kumimoji="1" lang="zh-CN" altLang="en-US" sz="2400" b="1" dirty="0">
                  <a:solidFill>
                    <a:srgbClr val="000099"/>
                  </a:solidFill>
                  <a:latin typeface="+mn-lt"/>
                  <a:ea typeface="黑体" pitchFamily="2" charset="-122"/>
                </a:rPr>
                <a:t>以太网</a:t>
              </a:r>
              <a:endParaRPr kumimoji="1" lang="en-US" altLang="zh-CN" sz="2400" b="1" dirty="0">
                <a:solidFill>
                  <a:srgbClr val="000099"/>
                </a:solidFill>
                <a:latin typeface="+mn-lt"/>
                <a:ea typeface="黑体" pitchFamily="2" charset="-122"/>
              </a:endParaRPr>
            </a:p>
            <a:p>
              <a:pPr algn="ctr" defTabSz="762000"/>
              <a:r>
                <a:rPr kumimoji="1" lang="zh-CN" altLang="en-US" sz="2400" b="1" dirty="0">
                  <a:solidFill>
                    <a:srgbClr val="000099"/>
                  </a:solidFill>
                  <a:latin typeface="+mn-lt"/>
                  <a:ea typeface="黑体" pitchFamily="2" charset="-122"/>
                </a:rPr>
                <a:t>交换机 </a:t>
              </a:r>
              <a:r>
                <a:rPr kumimoji="1" lang="en-US" altLang="zh-CN" sz="2400" b="1" dirty="0">
                  <a:solidFill>
                    <a:srgbClr val="000099"/>
                  </a:solidFill>
                  <a:latin typeface="+mn-lt"/>
                  <a:ea typeface="黑体" pitchFamily="2" charset="-122"/>
                </a:rPr>
                <a:t>#2</a:t>
              </a:r>
            </a:p>
          </p:txBody>
        </p:sp>
        <p:grpSp>
          <p:nvGrpSpPr>
            <p:cNvPr id="78" name="组合 57"/>
            <p:cNvGrpSpPr>
              <a:grpSpLocks/>
            </p:cNvGrpSpPr>
            <p:nvPr/>
          </p:nvGrpSpPr>
          <p:grpSpPr bwMode="auto">
            <a:xfrm>
              <a:off x="6228145" y="4531164"/>
              <a:ext cx="463495" cy="459101"/>
              <a:chOff x="2267744" y="1315667"/>
              <a:chExt cx="288032" cy="271591"/>
            </a:xfrm>
          </p:grpSpPr>
          <p:sp>
            <p:nvSpPr>
              <p:cNvPr id="79" name="矩形 78"/>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80" name="Rectangle 40"/>
              <p:cNvSpPr>
                <a:spLocks noChangeArrowheads="1"/>
              </p:cNvSpPr>
              <p:nvPr/>
            </p:nvSpPr>
            <p:spPr bwMode="auto">
              <a:xfrm>
                <a:off x="2267744" y="1315667"/>
                <a:ext cx="220153" cy="271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2400" b="1" dirty="0">
                    <a:solidFill>
                      <a:srgbClr val="000099"/>
                    </a:solidFill>
                    <a:latin typeface="+mn-lt"/>
                    <a:ea typeface="黑体" pitchFamily="2" charset="-122"/>
                  </a:rPr>
                  <a:t>1</a:t>
                </a:r>
                <a:endParaRPr kumimoji="1" lang="en-US" altLang="zh-CN" sz="2400" b="1" baseline="-25000" dirty="0">
                  <a:solidFill>
                    <a:srgbClr val="000099"/>
                  </a:solidFill>
                  <a:latin typeface="+mn-lt"/>
                  <a:ea typeface="黑体" pitchFamily="2" charset="-122"/>
                </a:endParaRPr>
              </a:p>
            </p:txBody>
          </p:sp>
        </p:grpSp>
        <p:grpSp>
          <p:nvGrpSpPr>
            <p:cNvPr id="81" name="组合 58"/>
            <p:cNvGrpSpPr>
              <a:grpSpLocks/>
            </p:cNvGrpSpPr>
            <p:nvPr/>
          </p:nvGrpSpPr>
          <p:grpSpPr bwMode="auto">
            <a:xfrm>
              <a:off x="6228145" y="5179237"/>
              <a:ext cx="463495" cy="459100"/>
              <a:chOff x="2267744" y="1311829"/>
              <a:chExt cx="288032" cy="272423"/>
            </a:xfrm>
          </p:grpSpPr>
          <p:sp>
            <p:nvSpPr>
              <p:cNvPr id="82" name="矩形 81"/>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83" name="Rectangle 40"/>
              <p:cNvSpPr>
                <a:spLocks noChangeArrowheads="1"/>
              </p:cNvSpPr>
              <p:nvPr/>
            </p:nvSpPr>
            <p:spPr bwMode="auto">
              <a:xfrm>
                <a:off x="2267744" y="1311829"/>
                <a:ext cx="220153"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2400" b="1" dirty="0">
                    <a:solidFill>
                      <a:srgbClr val="000099"/>
                    </a:solidFill>
                    <a:latin typeface="+mn-lt"/>
                    <a:ea typeface="黑体" pitchFamily="2" charset="-122"/>
                  </a:rPr>
                  <a:t>2</a:t>
                </a:r>
                <a:endParaRPr kumimoji="1" lang="en-US" altLang="zh-CN" sz="2400" b="1" baseline="-25000" dirty="0">
                  <a:solidFill>
                    <a:srgbClr val="000099"/>
                  </a:solidFill>
                  <a:latin typeface="+mn-lt"/>
                  <a:ea typeface="黑体" pitchFamily="2" charset="-122"/>
                </a:endParaRPr>
              </a:p>
            </p:txBody>
          </p:sp>
        </p:grpSp>
        <p:grpSp>
          <p:nvGrpSpPr>
            <p:cNvPr id="84" name="组合 61"/>
            <p:cNvGrpSpPr>
              <a:grpSpLocks/>
            </p:cNvGrpSpPr>
            <p:nvPr/>
          </p:nvGrpSpPr>
          <p:grpSpPr bwMode="auto">
            <a:xfrm>
              <a:off x="7388161" y="5179237"/>
              <a:ext cx="466055" cy="459100"/>
              <a:chOff x="2267744" y="1311829"/>
              <a:chExt cx="288032" cy="272423"/>
            </a:xfrm>
          </p:grpSpPr>
          <p:sp>
            <p:nvSpPr>
              <p:cNvPr id="85" name="矩形 8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86" name="Rectangle 40"/>
              <p:cNvSpPr>
                <a:spLocks noChangeArrowheads="1"/>
              </p:cNvSpPr>
              <p:nvPr/>
            </p:nvSpPr>
            <p:spPr bwMode="auto">
              <a:xfrm>
                <a:off x="2267744" y="1311829"/>
                <a:ext cx="218943"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2400" b="1" dirty="0">
                    <a:solidFill>
                      <a:srgbClr val="000099"/>
                    </a:solidFill>
                    <a:latin typeface="+mn-lt"/>
                    <a:ea typeface="黑体" pitchFamily="2" charset="-122"/>
                  </a:rPr>
                  <a:t>4</a:t>
                </a:r>
                <a:endParaRPr kumimoji="1" lang="en-US" altLang="zh-CN" sz="2400" b="1" baseline="-25000" dirty="0">
                  <a:solidFill>
                    <a:srgbClr val="000099"/>
                  </a:solidFill>
                  <a:latin typeface="+mn-lt"/>
                  <a:ea typeface="黑体" pitchFamily="2" charset="-122"/>
                </a:endParaRPr>
              </a:p>
            </p:txBody>
          </p:sp>
        </p:grpSp>
        <p:grpSp>
          <p:nvGrpSpPr>
            <p:cNvPr id="87" name="组合 64"/>
            <p:cNvGrpSpPr>
              <a:grpSpLocks/>
            </p:cNvGrpSpPr>
            <p:nvPr/>
          </p:nvGrpSpPr>
          <p:grpSpPr bwMode="auto">
            <a:xfrm>
              <a:off x="7388161" y="4531164"/>
              <a:ext cx="466055" cy="459101"/>
              <a:chOff x="2267744" y="1315586"/>
              <a:chExt cx="288032" cy="271138"/>
            </a:xfrm>
          </p:grpSpPr>
          <p:sp>
            <p:nvSpPr>
              <p:cNvPr id="88" name="矩形 87"/>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89" name="Rectangle 40"/>
              <p:cNvSpPr>
                <a:spLocks noChangeArrowheads="1"/>
              </p:cNvSpPr>
              <p:nvPr/>
            </p:nvSpPr>
            <p:spPr bwMode="auto">
              <a:xfrm>
                <a:off x="2267744" y="1315586"/>
                <a:ext cx="218943" cy="27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2400" b="1" dirty="0">
                    <a:solidFill>
                      <a:srgbClr val="000099"/>
                    </a:solidFill>
                    <a:latin typeface="+mn-lt"/>
                    <a:ea typeface="黑体" pitchFamily="2" charset="-122"/>
                  </a:rPr>
                  <a:t>3</a:t>
                </a:r>
                <a:endParaRPr kumimoji="1" lang="en-US" altLang="zh-CN" sz="2400" b="1" baseline="-25000" dirty="0">
                  <a:solidFill>
                    <a:srgbClr val="000099"/>
                  </a:solidFill>
                  <a:latin typeface="+mn-lt"/>
                  <a:ea typeface="黑体" pitchFamily="2" charset="-122"/>
                </a:endParaRPr>
              </a:p>
            </p:txBody>
          </p:sp>
        </p:grpSp>
        <p:pic>
          <p:nvPicPr>
            <p:cNvPr id="90"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35503" y="5181791"/>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 name="Rectangle 34"/>
            <p:cNvSpPr>
              <a:spLocks noChangeArrowheads="1"/>
            </p:cNvSpPr>
            <p:nvPr/>
          </p:nvSpPr>
          <p:spPr bwMode="auto">
            <a:xfrm>
              <a:off x="9054237" y="5130140"/>
              <a:ext cx="40556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2400" b="1">
                  <a:solidFill>
                    <a:srgbClr val="000099"/>
                  </a:solidFill>
                  <a:latin typeface="+mn-lt"/>
                  <a:ea typeface="黑体" pitchFamily="2" charset="-122"/>
                </a:rPr>
                <a:t>D</a:t>
              </a:r>
              <a:endParaRPr kumimoji="1" lang="en-US" altLang="zh-CN" sz="2400" b="1" baseline="-25000">
                <a:solidFill>
                  <a:srgbClr val="000099"/>
                </a:solidFill>
                <a:latin typeface="+mn-lt"/>
                <a:ea typeface="黑体" pitchFamily="2" charset="-122"/>
              </a:endParaRPr>
            </a:p>
          </p:txBody>
        </p:sp>
        <p:pic>
          <p:nvPicPr>
            <p:cNvPr id="92"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35503" y="4086912"/>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 name="Rectangle 34"/>
            <p:cNvSpPr>
              <a:spLocks noChangeArrowheads="1"/>
            </p:cNvSpPr>
            <p:nvPr/>
          </p:nvSpPr>
          <p:spPr bwMode="auto">
            <a:xfrm>
              <a:off x="9054237" y="4035261"/>
              <a:ext cx="40556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2400" b="1" dirty="0">
                  <a:solidFill>
                    <a:srgbClr val="000099"/>
                  </a:solidFill>
                  <a:latin typeface="+mn-lt"/>
                  <a:ea typeface="黑体" pitchFamily="2" charset="-122"/>
                </a:rPr>
                <a:t>B</a:t>
              </a:r>
              <a:endParaRPr kumimoji="1" lang="en-US" altLang="zh-CN" sz="2400" b="1" baseline="-25000" dirty="0">
                <a:solidFill>
                  <a:srgbClr val="000099"/>
                </a:solidFill>
                <a:latin typeface="+mn-lt"/>
                <a:ea typeface="黑体" pitchFamily="2" charset="-122"/>
              </a:endParaRPr>
            </a:p>
          </p:txBody>
        </p:sp>
      </p:grpSp>
    </p:spTree>
    <p:extLst>
      <p:ext uri="{BB962C8B-B14F-4D97-AF65-F5344CB8AC3E}">
        <p14:creationId xmlns:p14="http://schemas.microsoft.com/office/powerpoint/2010/main" val="85788310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p:cNvSpPr>
            <a:spLocks noGrp="1" noChangeArrowheads="1"/>
          </p:cNvSpPr>
          <p:nvPr>
            <p:ph idx="1"/>
          </p:nvPr>
        </p:nvSpPr>
        <p:spPr/>
        <p:txBody>
          <a:bodyPr/>
          <a:lstStyle/>
          <a:p>
            <a:r>
              <a:rPr lang="zh-CN" altLang="en-US" sz="2600" dirty="0"/>
              <a:t>按交换机自学习和转发方法，该</a:t>
            </a:r>
            <a:r>
              <a:rPr lang="zh-CN" altLang="zh-CN" sz="2600" dirty="0"/>
              <a:t>帧的</a:t>
            </a:r>
            <a:r>
              <a:rPr lang="zh-CN" altLang="en-US" sz="2600" dirty="0"/>
              <a:t>某个</a:t>
            </a:r>
            <a:r>
              <a:rPr lang="zh-CN" altLang="zh-CN" sz="2600" dirty="0"/>
              <a:t>走向</a:t>
            </a:r>
            <a:r>
              <a:rPr lang="zh-CN" altLang="en-US" sz="2600" dirty="0"/>
              <a:t>如下</a:t>
            </a:r>
            <a:r>
              <a:rPr lang="zh-CN" altLang="zh-CN" sz="2600" dirty="0"/>
              <a:t>：离开交换机</a:t>
            </a:r>
            <a:r>
              <a:rPr lang="en-US" altLang="zh-CN" sz="2600" dirty="0"/>
              <a:t> #1 </a:t>
            </a:r>
            <a:r>
              <a:rPr lang="zh-CN" altLang="zh-CN" sz="2600" dirty="0"/>
              <a:t>的接口</a:t>
            </a:r>
            <a:r>
              <a:rPr lang="en-US" altLang="zh-CN" sz="2600" dirty="0"/>
              <a:t> 3 </a:t>
            </a:r>
            <a:r>
              <a:rPr lang="zh-CN" altLang="zh-CN" sz="2600" dirty="0"/>
              <a:t>→</a:t>
            </a:r>
            <a:r>
              <a:rPr lang="en-US" altLang="zh-CN" sz="2600" dirty="0"/>
              <a:t> </a:t>
            </a:r>
            <a:r>
              <a:rPr lang="zh-CN" altLang="zh-CN" sz="2600" dirty="0"/>
              <a:t>交换机</a:t>
            </a:r>
            <a:r>
              <a:rPr lang="en-US" altLang="zh-CN" sz="2600" dirty="0"/>
              <a:t> #2 </a:t>
            </a:r>
            <a:r>
              <a:rPr lang="zh-CN" altLang="zh-CN" sz="2600" dirty="0"/>
              <a:t>的接口</a:t>
            </a:r>
            <a:r>
              <a:rPr lang="en-US" altLang="zh-CN" sz="2600" dirty="0"/>
              <a:t> 1 </a:t>
            </a:r>
            <a:r>
              <a:rPr lang="zh-CN" altLang="zh-CN" sz="2600" dirty="0"/>
              <a:t>→</a:t>
            </a:r>
            <a:r>
              <a:rPr lang="en-US" altLang="zh-CN" sz="2600" dirty="0"/>
              <a:t> </a:t>
            </a:r>
            <a:r>
              <a:rPr lang="zh-CN" altLang="zh-CN" sz="2600" dirty="0"/>
              <a:t>接口</a:t>
            </a:r>
            <a:r>
              <a:rPr lang="en-US" altLang="zh-CN" sz="2600" dirty="0"/>
              <a:t> 2 </a:t>
            </a:r>
            <a:r>
              <a:rPr lang="zh-CN" altLang="zh-CN" sz="2600" dirty="0"/>
              <a:t>→</a:t>
            </a:r>
            <a:r>
              <a:rPr lang="en-US" altLang="zh-CN" sz="2600" dirty="0"/>
              <a:t> </a:t>
            </a:r>
            <a:r>
              <a:rPr lang="zh-CN" altLang="zh-CN" sz="2600" dirty="0"/>
              <a:t>交换机</a:t>
            </a:r>
            <a:r>
              <a:rPr lang="en-US" altLang="zh-CN" sz="2600" dirty="0"/>
              <a:t> #1 </a:t>
            </a:r>
            <a:r>
              <a:rPr lang="zh-CN" altLang="zh-CN" sz="2600" dirty="0"/>
              <a:t>的接口</a:t>
            </a:r>
            <a:r>
              <a:rPr lang="en-US" altLang="zh-CN" sz="2600" dirty="0"/>
              <a:t> 4 </a:t>
            </a:r>
            <a:r>
              <a:rPr lang="zh-CN" altLang="zh-CN" sz="2600" dirty="0"/>
              <a:t>→</a:t>
            </a:r>
            <a:r>
              <a:rPr lang="en-US" altLang="zh-CN" sz="2600" dirty="0"/>
              <a:t> </a:t>
            </a:r>
            <a:r>
              <a:rPr lang="zh-CN" altLang="zh-CN" sz="2600" dirty="0"/>
              <a:t>接口</a:t>
            </a:r>
            <a:r>
              <a:rPr lang="en-US" altLang="zh-CN" sz="2600" dirty="0"/>
              <a:t> 3 </a:t>
            </a:r>
            <a:r>
              <a:rPr lang="zh-CN" altLang="zh-CN" sz="2600" dirty="0"/>
              <a:t>→</a:t>
            </a:r>
            <a:r>
              <a:rPr lang="en-US" altLang="zh-CN" sz="2600" dirty="0"/>
              <a:t> </a:t>
            </a:r>
            <a:r>
              <a:rPr lang="zh-CN" altLang="zh-CN" sz="2600" dirty="0"/>
              <a:t>交换机</a:t>
            </a:r>
            <a:r>
              <a:rPr lang="en-US" altLang="zh-CN" sz="2600" dirty="0"/>
              <a:t> #2 </a:t>
            </a:r>
            <a:r>
              <a:rPr lang="zh-CN" altLang="zh-CN" sz="2600" dirty="0"/>
              <a:t>的接口</a:t>
            </a:r>
            <a:r>
              <a:rPr lang="en-US" altLang="zh-CN" sz="2600" dirty="0"/>
              <a:t> 1 </a:t>
            </a:r>
            <a:r>
              <a:rPr lang="zh-CN" altLang="zh-CN" sz="2600" dirty="0"/>
              <a:t>→</a:t>
            </a:r>
            <a:r>
              <a:rPr lang="en-US" altLang="zh-CN" sz="2600" dirty="0"/>
              <a:t>……</a:t>
            </a:r>
            <a:r>
              <a:rPr lang="zh-CN" altLang="zh-CN" sz="2600" dirty="0"/>
              <a:t>。</a:t>
            </a:r>
            <a:r>
              <a:rPr lang="zh-CN" altLang="zh-CN" sz="2600" dirty="0">
                <a:solidFill>
                  <a:srgbClr val="FF0000"/>
                </a:solidFill>
              </a:rPr>
              <a:t>这样就无限制地循环兜圈子下去，白白消耗了网络资源。</a:t>
            </a:r>
            <a:endParaRPr lang="zh-CN" altLang="en-US" sz="2600" dirty="0">
              <a:solidFill>
                <a:srgbClr val="FF0000"/>
              </a:solidFill>
            </a:endParaRPr>
          </a:p>
        </p:txBody>
      </p:sp>
      <p:sp>
        <p:nvSpPr>
          <p:cNvPr id="466947" name="Rectangle 3"/>
          <p:cNvSpPr>
            <a:spLocks noGrp="1" noChangeArrowheads="1"/>
          </p:cNvSpPr>
          <p:nvPr>
            <p:ph type="title"/>
          </p:nvPr>
        </p:nvSpPr>
        <p:spPr/>
        <p:txBody>
          <a:bodyPr/>
          <a:lstStyle/>
          <a:p>
            <a:pPr algn="ctr"/>
            <a:r>
              <a:rPr lang="zh-CN" altLang="en-US" dirty="0"/>
              <a:t>交换机使用了生成树协议 </a:t>
            </a:r>
          </a:p>
        </p:txBody>
      </p:sp>
      <p:grpSp>
        <p:nvGrpSpPr>
          <p:cNvPr id="2" name="组合 1"/>
          <p:cNvGrpSpPr/>
          <p:nvPr/>
        </p:nvGrpSpPr>
        <p:grpSpPr>
          <a:xfrm>
            <a:off x="2063553" y="3068960"/>
            <a:ext cx="8411257" cy="2484616"/>
            <a:chOff x="1048542" y="3464664"/>
            <a:chExt cx="8411257" cy="2484616"/>
          </a:xfrm>
        </p:grpSpPr>
        <p:sp>
          <p:nvSpPr>
            <p:cNvPr id="52" name="矩形 51"/>
            <p:cNvSpPr/>
            <p:nvPr/>
          </p:nvSpPr>
          <p:spPr>
            <a:xfrm>
              <a:off x="2628520" y="4331112"/>
              <a:ext cx="1626069" cy="1534978"/>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rgbClr val="000099"/>
                  </a:solidFill>
                  <a:ea typeface="黑体" pitchFamily="2" charset="-122"/>
                </a:rPr>
                <a:t> </a:t>
              </a:r>
              <a:endParaRPr lang="zh-CN" altLang="en-US" sz="2400" b="1" dirty="0">
                <a:solidFill>
                  <a:srgbClr val="000099"/>
                </a:solidFill>
                <a:ea typeface="黑体" pitchFamily="2" charset="-122"/>
              </a:endParaRPr>
            </a:p>
          </p:txBody>
        </p:sp>
        <p:cxnSp>
          <p:nvCxnSpPr>
            <p:cNvPr id="53" name="直接连接符 52"/>
            <p:cNvCxnSpPr>
              <a:stCxn id="67" idx="3"/>
              <a:endCxn id="82" idx="1"/>
            </p:cNvCxnSpPr>
            <p:nvPr/>
          </p:nvCxnSpPr>
          <p:spPr>
            <a:xfrm>
              <a:off x="4254589" y="5409893"/>
              <a:ext cx="19735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endCxn id="65" idx="1"/>
            </p:cNvCxnSpPr>
            <p:nvPr/>
          </p:nvCxnSpPr>
          <p:spPr>
            <a:xfrm flipV="1">
              <a:off x="1834427" y="5408783"/>
              <a:ext cx="814315" cy="3339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71" idx="3"/>
              <a:endCxn id="80" idx="1"/>
            </p:cNvCxnSpPr>
            <p:nvPr/>
          </p:nvCxnSpPr>
          <p:spPr>
            <a:xfrm>
              <a:off x="4142798" y="4760715"/>
              <a:ext cx="208534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endCxn id="62" idx="1"/>
            </p:cNvCxnSpPr>
            <p:nvPr/>
          </p:nvCxnSpPr>
          <p:spPr>
            <a:xfrm>
              <a:off x="1955435" y="4654608"/>
              <a:ext cx="699083" cy="1061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Rectangle 24"/>
            <p:cNvSpPr>
              <a:spLocks noChangeArrowheads="1"/>
            </p:cNvSpPr>
            <p:nvPr/>
          </p:nvSpPr>
          <p:spPr bwMode="auto">
            <a:xfrm>
              <a:off x="2668272" y="3464664"/>
              <a:ext cx="1538884" cy="82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a:r>
                <a:rPr kumimoji="1" lang="zh-CN" altLang="en-US" sz="2400" b="1" dirty="0">
                  <a:solidFill>
                    <a:srgbClr val="000099"/>
                  </a:solidFill>
                  <a:latin typeface="+mn-lt"/>
                  <a:ea typeface="黑体" pitchFamily="2" charset="-122"/>
                </a:rPr>
                <a:t>以太网</a:t>
              </a:r>
              <a:endParaRPr kumimoji="1" lang="en-US" altLang="zh-CN" sz="2400" b="1" dirty="0">
                <a:solidFill>
                  <a:srgbClr val="000099"/>
                </a:solidFill>
                <a:latin typeface="+mn-lt"/>
                <a:ea typeface="黑体" pitchFamily="2" charset="-122"/>
              </a:endParaRPr>
            </a:p>
            <a:p>
              <a:pPr algn="ctr" defTabSz="762000"/>
              <a:r>
                <a:rPr kumimoji="1" lang="zh-CN" altLang="en-US" sz="2400" b="1" dirty="0">
                  <a:solidFill>
                    <a:srgbClr val="000099"/>
                  </a:solidFill>
                  <a:latin typeface="+mn-lt"/>
                  <a:ea typeface="黑体" pitchFamily="2" charset="-122"/>
                </a:rPr>
                <a:t>交换机 </a:t>
              </a:r>
              <a:r>
                <a:rPr kumimoji="1" lang="en-US" altLang="zh-CN" sz="2400" b="1" dirty="0">
                  <a:solidFill>
                    <a:srgbClr val="000099"/>
                  </a:solidFill>
                  <a:latin typeface="+mn-lt"/>
                  <a:ea typeface="黑体" pitchFamily="2" charset="-122"/>
                </a:rPr>
                <a:t>#1</a:t>
              </a:r>
            </a:p>
          </p:txBody>
        </p:sp>
        <p:pic>
          <p:nvPicPr>
            <p:cNvPr id="58"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0710" y="4086912"/>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Rectangle 34"/>
            <p:cNvSpPr>
              <a:spLocks noChangeArrowheads="1"/>
            </p:cNvSpPr>
            <p:nvPr/>
          </p:nvSpPr>
          <p:spPr bwMode="auto">
            <a:xfrm>
              <a:off x="1048542" y="4057306"/>
              <a:ext cx="40556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2400" b="1">
                  <a:solidFill>
                    <a:srgbClr val="000099"/>
                  </a:solidFill>
                  <a:latin typeface="+mn-lt"/>
                  <a:ea typeface="黑体" pitchFamily="2" charset="-122"/>
                </a:rPr>
                <a:t>A</a:t>
              </a:r>
              <a:endParaRPr kumimoji="1" lang="en-US" altLang="zh-CN" sz="2400" b="1" baseline="-25000">
                <a:solidFill>
                  <a:srgbClr val="000099"/>
                </a:solidFill>
                <a:latin typeface="+mn-lt"/>
                <a:ea typeface="黑体" pitchFamily="2" charset="-122"/>
              </a:endParaRPr>
            </a:p>
          </p:txBody>
        </p:sp>
        <p:grpSp>
          <p:nvGrpSpPr>
            <p:cNvPr id="60" name="组合 57"/>
            <p:cNvGrpSpPr>
              <a:grpSpLocks/>
            </p:cNvGrpSpPr>
            <p:nvPr/>
          </p:nvGrpSpPr>
          <p:grpSpPr bwMode="auto">
            <a:xfrm>
              <a:off x="2628520" y="4531164"/>
              <a:ext cx="463493" cy="459101"/>
              <a:chOff x="2267744" y="1315667"/>
              <a:chExt cx="288032" cy="271591"/>
            </a:xfrm>
          </p:grpSpPr>
          <p:sp>
            <p:nvSpPr>
              <p:cNvPr id="61" name="矩形 60"/>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62" name="Rectangle 40"/>
              <p:cNvSpPr>
                <a:spLocks noChangeArrowheads="1"/>
              </p:cNvSpPr>
              <p:nvPr/>
            </p:nvSpPr>
            <p:spPr bwMode="auto">
              <a:xfrm>
                <a:off x="2283900" y="1315667"/>
                <a:ext cx="220154" cy="271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2400" b="1" dirty="0">
                    <a:solidFill>
                      <a:srgbClr val="000099"/>
                    </a:solidFill>
                    <a:latin typeface="+mn-lt"/>
                    <a:ea typeface="黑体" pitchFamily="2" charset="-122"/>
                  </a:rPr>
                  <a:t>1</a:t>
                </a:r>
                <a:endParaRPr kumimoji="1" lang="en-US" altLang="zh-CN" sz="2400" b="1" baseline="-25000" dirty="0">
                  <a:solidFill>
                    <a:srgbClr val="000099"/>
                  </a:solidFill>
                  <a:latin typeface="+mn-lt"/>
                  <a:ea typeface="黑体" pitchFamily="2" charset="-122"/>
                </a:endParaRPr>
              </a:p>
            </p:txBody>
          </p:sp>
        </p:grpSp>
        <p:grpSp>
          <p:nvGrpSpPr>
            <p:cNvPr id="63" name="组合 58"/>
            <p:cNvGrpSpPr>
              <a:grpSpLocks/>
            </p:cNvGrpSpPr>
            <p:nvPr/>
          </p:nvGrpSpPr>
          <p:grpSpPr bwMode="auto">
            <a:xfrm>
              <a:off x="2628520" y="5179237"/>
              <a:ext cx="463493" cy="459100"/>
              <a:chOff x="2267744" y="1311829"/>
              <a:chExt cx="288032" cy="272423"/>
            </a:xfrm>
          </p:grpSpPr>
          <p:sp>
            <p:nvSpPr>
              <p:cNvPr id="64" name="矩形 63"/>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65" name="Rectangle 40"/>
              <p:cNvSpPr>
                <a:spLocks noChangeArrowheads="1"/>
              </p:cNvSpPr>
              <p:nvPr/>
            </p:nvSpPr>
            <p:spPr bwMode="auto">
              <a:xfrm>
                <a:off x="2280312" y="1311829"/>
                <a:ext cx="220154"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2400" b="1" dirty="0">
                    <a:solidFill>
                      <a:srgbClr val="000099"/>
                    </a:solidFill>
                    <a:latin typeface="+mn-lt"/>
                    <a:ea typeface="黑体" pitchFamily="2" charset="-122"/>
                  </a:rPr>
                  <a:t>2</a:t>
                </a:r>
                <a:endParaRPr kumimoji="1" lang="en-US" altLang="zh-CN" sz="2400" b="1" baseline="-25000" dirty="0">
                  <a:solidFill>
                    <a:srgbClr val="000099"/>
                  </a:solidFill>
                  <a:latin typeface="+mn-lt"/>
                  <a:ea typeface="黑体" pitchFamily="2" charset="-122"/>
                </a:endParaRPr>
              </a:p>
            </p:txBody>
          </p:sp>
        </p:grpSp>
        <p:grpSp>
          <p:nvGrpSpPr>
            <p:cNvPr id="66" name="组合 61"/>
            <p:cNvGrpSpPr>
              <a:grpSpLocks/>
            </p:cNvGrpSpPr>
            <p:nvPr/>
          </p:nvGrpSpPr>
          <p:grpSpPr bwMode="auto">
            <a:xfrm>
              <a:off x="3788534" y="5179237"/>
              <a:ext cx="466055" cy="459100"/>
              <a:chOff x="2267744" y="1311829"/>
              <a:chExt cx="288032" cy="272423"/>
            </a:xfrm>
          </p:grpSpPr>
          <p:sp>
            <p:nvSpPr>
              <p:cNvPr id="67" name="矩形 6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68" name="Rectangle 40"/>
              <p:cNvSpPr>
                <a:spLocks noChangeArrowheads="1"/>
              </p:cNvSpPr>
              <p:nvPr/>
            </p:nvSpPr>
            <p:spPr bwMode="auto">
              <a:xfrm>
                <a:off x="2267744" y="1311829"/>
                <a:ext cx="218943"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2400" b="1" dirty="0">
                    <a:solidFill>
                      <a:srgbClr val="000099"/>
                    </a:solidFill>
                    <a:latin typeface="+mn-lt"/>
                    <a:ea typeface="黑体" pitchFamily="2" charset="-122"/>
                  </a:rPr>
                  <a:t>4</a:t>
                </a:r>
                <a:endParaRPr kumimoji="1" lang="en-US" altLang="zh-CN" sz="2400" b="1" baseline="-25000" dirty="0">
                  <a:solidFill>
                    <a:srgbClr val="000099"/>
                  </a:solidFill>
                  <a:latin typeface="+mn-lt"/>
                  <a:ea typeface="黑体" pitchFamily="2" charset="-122"/>
                </a:endParaRPr>
              </a:p>
            </p:txBody>
          </p:sp>
        </p:grpSp>
        <p:grpSp>
          <p:nvGrpSpPr>
            <p:cNvPr id="69" name="组合 64"/>
            <p:cNvGrpSpPr>
              <a:grpSpLocks/>
            </p:cNvGrpSpPr>
            <p:nvPr/>
          </p:nvGrpSpPr>
          <p:grpSpPr bwMode="auto">
            <a:xfrm>
              <a:off x="3788534" y="4531164"/>
              <a:ext cx="466055" cy="459101"/>
              <a:chOff x="2267744" y="1315586"/>
              <a:chExt cx="288032" cy="271138"/>
            </a:xfrm>
          </p:grpSpPr>
          <p:sp>
            <p:nvSpPr>
              <p:cNvPr id="70" name="矩形 69"/>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71" name="Rectangle 40"/>
              <p:cNvSpPr>
                <a:spLocks noChangeArrowheads="1"/>
              </p:cNvSpPr>
              <p:nvPr/>
            </p:nvSpPr>
            <p:spPr bwMode="auto">
              <a:xfrm>
                <a:off x="2267744" y="1315586"/>
                <a:ext cx="218943" cy="27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2400" b="1" dirty="0">
                    <a:solidFill>
                      <a:srgbClr val="000099"/>
                    </a:solidFill>
                    <a:latin typeface="+mn-lt"/>
                    <a:ea typeface="黑体" pitchFamily="2" charset="-122"/>
                  </a:rPr>
                  <a:t>3</a:t>
                </a:r>
                <a:endParaRPr kumimoji="1" lang="en-US" altLang="zh-CN" sz="2400" b="1" baseline="-25000" dirty="0">
                  <a:solidFill>
                    <a:srgbClr val="000099"/>
                  </a:solidFill>
                  <a:latin typeface="+mn-lt"/>
                  <a:ea typeface="黑体" pitchFamily="2" charset="-122"/>
                </a:endParaRPr>
              </a:p>
            </p:txBody>
          </p:sp>
        </p:grpSp>
        <p:pic>
          <p:nvPicPr>
            <p:cNvPr id="72"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0710" y="5181791"/>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 name="Rectangle 34"/>
            <p:cNvSpPr>
              <a:spLocks noChangeArrowheads="1"/>
            </p:cNvSpPr>
            <p:nvPr/>
          </p:nvSpPr>
          <p:spPr bwMode="auto">
            <a:xfrm>
              <a:off x="1048542" y="5152185"/>
              <a:ext cx="40556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2400" b="1">
                  <a:solidFill>
                    <a:srgbClr val="000099"/>
                  </a:solidFill>
                  <a:latin typeface="+mn-lt"/>
                  <a:ea typeface="黑体" pitchFamily="2" charset="-122"/>
                </a:rPr>
                <a:t>C</a:t>
              </a:r>
              <a:endParaRPr kumimoji="1" lang="en-US" altLang="zh-CN" sz="2400" b="1" baseline="-25000">
                <a:solidFill>
                  <a:srgbClr val="000099"/>
                </a:solidFill>
                <a:latin typeface="+mn-lt"/>
                <a:ea typeface="黑体" pitchFamily="2" charset="-122"/>
              </a:endParaRPr>
            </a:p>
          </p:txBody>
        </p:sp>
        <p:sp>
          <p:nvSpPr>
            <p:cNvPr id="74" name="矩形 73"/>
            <p:cNvSpPr/>
            <p:nvPr/>
          </p:nvSpPr>
          <p:spPr>
            <a:xfrm>
              <a:off x="6228145" y="4331112"/>
              <a:ext cx="1626071" cy="1534978"/>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rgbClr val="000099"/>
                  </a:solidFill>
                  <a:ea typeface="黑体" pitchFamily="2" charset="-122"/>
                </a:rPr>
                <a:t> </a:t>
              </a:r>
              <a:endParaRPr lang="zh-CN" altLang="en-US" sz="2400" b="1" dirty="0">
                <a:solidFill>
                  <a:srgbClr val="000099"/>
                </a:solidFill>
                <a:ea typeface="黑体" pitchFamily="2" charset="-122"/>
              </a:endParaRPr>
            </a:p>
          </p:txBody>
        </p:sp>
        <p:cxnSp>
          <p:nvCxnSpPr>
            <p:cNvPr id="75" name="直接连接符 74"/>
            <p:cNvCxnSpPr>
              <a:stCxn id="86" idx="3"/>
            </p:cNvCxnSpPr>
            <p:nvPr/>
          </p:nvCxnSpPr>
          <p:spPr>
            <a:xfrm>
              <a:off x="7742425" y="5408783"/>
              <a:ext cx="808313" cy="3339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89" idx="3"/>
            </p:cNvCxnSpPr>
            <p:nvPr/>
          </p:nvCxnSpPr>
          <p:spPr>
            <a:xfrm flipV="1">
              <a:off x="7742425" y="4654603"/>
              <a:ext cx="923544" cy="1061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Rectangle 24"/>
            <p:cNvSpPr>
              <a:spLocks noChangeArrowheads="1"/>
            </p:cNvSpPr>
            <p:nvPr/>
          </p:nvSpPr>
          <p:spPr bwMode="auto">
            <a:xfrm>
              <a:off x="6267897" y="3464664"/>
              <a:ext cx="1538884" cy="82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a:r>
                <a:rPr kumimoji="1" lang="zh-CN" altLang="en-US" sz="2400" b="1" dirty="0">
                  <a:solidFill>
                    <a:srgbClr val="000099"/>
                  </a:solidFill>
                  <a:latin typeface="+mn-lt"/>
                  <a:ea typeface="黑体" pitchFamily="2" charset="-122"/>
                </a:rPr>
                <a:t>以太网</a:t>
              </a:r>
              <a:endParaRPr kumimoji="1" lang="en-US" altLang="zh-CN" sz="2400" b="1" dirty="0">
                <a:solidFill>
                  <a:srgbClr val="000099"/>
                </a:solidFill>
                <a:latin typeface="+mn-lt"/>
                <a:ea typeface="黑体" pitchFamily="2" charset="-122"/>
              </a:endParaRPr>
            </a:p>
            <a:p>
              <a:pPr algn="ctr" defTabSz="762000"/>
              <a:r>
                <a:rPr kumimoji="1" lang="zh-CN" altLang="en-US" sz="2400" b="1" dirty="0">
                  <a:solidFill>
                    <a:srgbClr val="000099"/>
                  </a:solidFill>
                  <a:latin typeface="+mn-lt"/>
                  <a:ea typeface="黑体" pitchFamily="2" charset="-122"/>
                </a:rPr>
                <a:t>交换机 </a:t>
              </a:r>
              <a:r>
                <a:rPr kumimoji="1" lang="en-US" altLang="zh-CN" sz="2400" b="1" dirty="0">
                  <a:solidFill>
                    <a:srgbClr val="000099"/>
                  </a:solidFill>
                  <a:latin typeface="+mn-lt"/>
                  <a:ea typeface="黑体" pitchFamily="2" charset="-122"/>
                </a:rPr>
                <a:t>#2</a:t>
              </a:r>
            </a:p>
          </p:txBody>
        </p:sp>
        <p:grpSp>
          <p:nvGrpSpPr>
            <p:cNvPr id="78" name="组合 57"/>
            <p:cNvGrpSpPr>
              <a:grpSpLocks/>
            </p:cNvGrpSpPr>
            <p:nvPr/>
          </p:nvGrpSpPr>
          <p:grpSpPr bwMode="auto">
            <a:xfrm>
              <a:off x="6228145" y="4531164"/>
              <a:ext cx="463495" cy="459101"/>
              <a:chOff x="2267744" y="1315667"/>
              <a:chExt cx="288032" cy="271591"/>
            </a:xfrm>
          </p:grpSpPr>
          <p:sp>
            <p:nvSpPr>
              <p:cNvPr id="79" name="矩形 78"/>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80" name="Rectangle 40"/>
              <p:cNvSpPr>
                <a:spLocks noChangeArrowheads="1"/>
              </p:cNvSpPr>
              <p:nvPr/>
            </p:nvSpPr>
            <p:spPr bwMode="auto">
              <a:xfrm>
                <a:off x="2267744" y="1315667"/>
                <a:ext cx="220153" cy="271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2400" b="1" dirty="0">
                    <a:solidFill>
                      <a:srgbClr val="000099"/>
                    </a:solidFill>
                    <a:latin typeface="+mn-lt"/>
                    <a:ea typeface="黑体" pitchFamily="2" charset="-122"/>
                  </a:rPr>
                  <a:t>1</a:t>
                </a:r>
                <a:endParaRPr kumimoji="1" lang="en-US" altLang="zh-CN" sz="2400" b="1" baseline="-25000" dirty="0">
                  <a:solidFill>
                    <a:srgbClr val="000099"/>
                  </a:solidFill>
                  <a:latin typeface="+mn-lt"/>
                  <a:ea typeface="黑体" pitchFamily="2" charset="-122"/>
                </a:endParaRPr>
              </a:p>
            </p:txBody>
          </p:sp>
        </p:grpSp>
        <p:grpSp>
          <p:nvGrpSpPr>
            <p:cNvPr id="81" name="组合 58"/>
            <p:cNvGrpSpPr>
              <a:grpSpLocks/>
            </p:cNvGrpSpPr>
            <p:nvPr/>
          </p:nvGrpSpPr>
          <p:grpSpPr bwMode="auto">
            <a:xfrm>
              <a:off x="6228145" y="5179237"/>
              <a:ext cx="463495" cy="459100"/>
              <a:chOff x="2267744" y="1311829"/>
              <a:chExt cx="288032" cy="272423"/>
            </a:xfrm>
          </p:grpSpPr>
          <p:sp>
            <p:nvSpPr>
              <p:cNvPr id="82" name="矩形 81"/>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83" name="Rectangle 40"/>
              <p:cNvSpPr>
                <a:spLocks noChangeArrowheads="1"/>
              </p:cNvSpPr>
              <p:nvPr/>
            </p:nvSpPr>
            <p:spPr bwMode="auto">
              <a:xfrm>
                <a:off x="2267744" y="1311829"/>
                <a:ext cx="220153"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2400" b="1" dirty="0">
                    <a:solidFill>
                      <a:srgbClr val="000099"/>
                    </a:solidFill>
                    <a:latin typeface="+mn-lt"/>
                    <a:ea typeface="黑体" pitchFamily="2" charset="-122"/>
                  </a:rPr>
                  <a:t>2</a:t>
                </a:r>
                <a:endParaRPr kumimoji="1" lang="en-US" altLang="zh-CN" sz="2400" b="1" baseline="-25000" dirty="0">
                  <a:solidFill>
                    <a:srgbClr val="000099"/>
                  </a:solidFill>
                  <a:latin typeface="+mn-lt"/>
                  <a:ea typeface="黑体" pitchFamily="2" charset="-122"/>
                </a:endParaRPr>
              </a:p>
            </p:txBody>
          </p:sp>
        </p:grpSp>
        <p:grpSp>
          <p:nvGrpSpPr>
            <p:cNvPr id="84" name="组合 61"/>
            <p:cNvGrpSpPr>
              <a:grpSpLocks/>
            </p:cNvGrpSpPr>
            <p:nvPr/>
          </p:nvGrpSpPr>
          <p:grpSpPr bwMode="auto">
            <a:xfrm>
              <a:off x="7388161" y="5179237"/>
              <a:ext cx="466055" cy="459100"/>
              <a:chOff x="2267744" y="1311829"/>
              <a:chExt cx="288032" cy="272423"/>
            </a:xfrm>
          </p:grpSpPr>
          <p:sp>
            <p:nvSpPr>
              <p:cNvPr id="85" name="矩形 8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86" name="Rectangle 40"/>
              <p:cNvSpPr>
                <a:spLocks noChangeArrowheads="1"/>
              </p:cNvSpPr>
              <p:nvPr/>
            </p:nvSpPr>
            <p:spPr bwMode="auto">
              <a:xfrm>
                <a:off x="2267744" y="1311829"/>
                <a:ext cx="218943"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2400" b="1" dirty="0">
                    <a:solidFill>
                      <a:srgbClr val="000099"/>
                    </a:solidFill>
                    <a:latin typeface="+mn-lt"/>
                    <a:ea typeface="黑体" pitchFamily="2" charset="-122"/>
                  </a:rPr>
                  <a:t>4</a:t>
                </a:r>
                <a:endParaRPr kumimoji="1" lang="en-US" altLang="zh-CN" sz="2400" b="1" baseline="-25000" dirty="0">
                  <a:solidFill>
                    <a:srgbClr val="000099"/>
                  </a:solidFill>
                  <a:latin typeface="+mn-lt"/>
                  <a:ea typeface="黑体" pitchFamily="2" charset="-122"/>
                </a:endParaRPr>
              </a:p>
            </p:txBody>
          </p:sp>
        </p:grpSp>
        <p:grpSp>
          <p:nvGrpSpPr>
            <p:cNvPr id="87" name="组合 64"/>
            <p:cNvGrpSpPr>
              <a:grpSpLocks/>
            </p:cNvGrpSpPr>
            <p:nvPr/>
          </p:nvGrpSpPr>
          <p:grpSpPr bwMode="auto">
            <a:xfrm>
              <a:off x="7388161" y="4531164"/>
              <a:ext cx="466055" cy="459101"/>
              <a:chOff x="2267744" y="1315586"/>
              <a:chExt cx="288032" cy="271138"/>
            </a:xfrm>
          </p:grpSpPr>
          <p:sp>
            <p:nvSpPr>
              <p:cNvPr id="88" name="矩形 87"/>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89" name="Rectangle 40"/>
              <p:cNvSpPr>
                <a:spLocks noChangeArrowheads="1"/>
              </p:cNvSpPr>
              <p:nvPr/>
            </p:nvSpPr>
            <p:spPr bwMode="auto">
              <a:xfrm>
                <a:off x="2267744" y="1315586"/>
                <a:ext cx="218943" cy="27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2400" b="1" dirty="0">
                    <a:solidFill>
                      <a:srgbClr val="000099"/>
                    </a:solidFill>
                    <a:latin typeface="+mn-lt"/>
                    <a:ea typeface="黑体" pitchFamily="2" charset="-122"/>
                  </a:rPr>
                  <a:t>3</a:t>
                </a:r>
                <a:endParaRPr kumimoji="1" lang="en-US" altLang="zh-CN" sz="2400" b="1" baseline="-25000" dirty="0">
                  <a:solidFill>
                    <a:srgbClr val="000099"/>
                  </a:solidFill>
                  <a:latin typeface="+mn-lt"/>
                  <a:ea typeface="黑体" pitchFamily="2" charset="-122"/>
                </a:endParaRPr>
              </a:p>
            </p:txBody>
          </p:sp>
        </p:grpSp>
        <p:pic>
          <p:nvPicPr>
            <p:cNvPr id="90"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35503" y="5181791"/>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 name="Rectangle 34"/>
            <p:cNvSpPr>
              <a:spLocks noChangeArrowheads="1"/>
            </p:cNvSpPr>
            <p:nvPr/>
          </p:nvSpPr>
          <p:spPr bwMode="auto">
            <a:xfrm>
              <a:off x="9054237" y="5101285"/>
              <a:ext cx="40556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2400" b="1">
                  <a:solidFill>
                    <a:srgbClr val="000099"/>
                  </a:solidFill>
                  <a:latin typeface="+mn-lt"/>
                  <a:ea typeface="黑体" pitchFamily="2" charset="-122"/>
                </a:rPr>
                <a:t>D</a:t>
              </a:r>
              <a:endParaRPr kumimoji="1" lang="en-US" altLang="zh-CN" sz="2400" b="1" baseline="-25000">
                <a:solidFill>
                  <a:srgbClr val="000099"/>
                </a:solidFill>
                <a:latin typeface="+mn-lt"/>
                <a:ea typeface="黑体" pitchFamily="2" charset="-122"/>
              </a:endParaRPr>
            </a:p>
          </p:txBody>
        </p:sp>
        <p:pic>
          <p:nvPicPr>
            <p:cNvPr id="92"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35503" y="4086912"/>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 name="Rectangle 34"/>
            <p:cNvSpPr>
              <a:spLocks noChangeArrowheads="1"/>
            </p:cNvSpPr>
            <p:nvPr/>
          </p:nvSpPr>
          <p:spPr bwMode="auto">
            <a:xfrm>
              <a:off x="9054237" y="4006406"/>
              <a:ext cx="40556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2400" b="1">
                  <a:solidFill>
                    <a:srgbClr val="000099"/>
                  </a:solidFill>
                  <a:latin typeface="+mn-lt"/>
                  <a:ea typeface="黑体" pitchFamily="2" charset="-122"/>
                </a:rPr>
                <a:t>B</a:t>
              </a:r>
              <a:endParaRPr kumimoji="1" lang="en-US" altLang="zh-CN" sz="2400" b="1" baseline="-25000">
                <a:solidFill>
                  <a:srgbClr val="000099"/>
                </a:solidFill>
                <a:latin typeface="+mn-lt"/>
                <a:ea typeface="黑体" pitchFamily="2" charset="-122"/>
              </a:endParaRPr>
            </a:p>
          </p:txBody>
        </p:sp>
        <p:cxnSp>
          <p:nvCxnSpPr>
            <p:cNvPr id="94" name="直接箭头连接符 55"/>
            <p:cNvCxnSpPr>
              <a:cxnSpLocks noChangeShapeType="1"/>
            </p:cNvCxnSpPr>
            <p:nvPr/>
          </p:nvCxnSpPr>
          <p:spPr bwMode="auto">
            <a:xfrm>
              <a:off x="4592960" y="4607516"/>
              <a:ext cx="1275146" cy="0"/>
            </a:xfrm>
            <a:prstGeom prst="straightConnector1">
              <a:avLst/>
            </a:prstGeom>
            <a:noFill/>
            <a:ln w="57150" algn="ctr">
              <a:solidFill>
                <a:srgbClr val="0000FF"/>
              </a:solidFill>
              <a:round/>
              <a:headEnd/>
              <a:tailEnd type="triangle" w="med" len="lg"/>
            </a:ln>
            <a:extLst>
              <a:ext uri="{909E8E84-426E-40DD-AFC4-6F175D3DCCD1}">
                <a14:hiddenFill xmlns:a14="http://schemas.microsoft.com/office/drawing/2010/main">
                  <a:noFill/>
                </a14:hiddenFill>
              </a:ext>
            </a:extLst>
          </p:spPr>
        </p:cxnSp>
        <p:cxnSp>
          <p:nvCxnSpPr>
            <p:cNvPr id="95" name="直接箭头连接符 55"/>
            <p:cNvCxnSpPr>
              <a:cxnSpLocks noChangeShapeType="1"/>
            </p:cNvCxnSpPr>
            <p:nvPr/>
          </p:nvCxnSpPr>
          <p:spPr bwMode="auto">
            <a:xfrm flipH="1">
              <a:off x="4592960" y="5546751"/>
              <a:ext cx="1275146" cy="0"/>
            </a:xfrm>
            <a:prstGeom prst="straightConnector1">
              <a:avLst/>
            </a:prstGeom>
            <a:noFill/>
            <a:ln w="57150" algn="ctr">
              <a:solidFill>
                <a:srgbClr val="0000FF"/>
              </a:solidFill>
              <a:round/>
              <a:headEnd/>
              <a:tailEnd type="triangle" w="med" len="lg"/>
            </a:ln>
            <a:extLst>
              <a:ext uri="{909E8E84-426E-40DD-AFC4-6F175D3DCCD1}">
                <a14:hiddenFill xmlns:a14="http://schemas.microsoft.com/office/drawing/2010/main">
                  <a:noFill/>
                </a14:hiddenFill>
              </a:ext>
            </a:extLst>
          </p:spPr>
        </p:cxnSp>
        <p:sp>
          <p:nvSpPr>
            <p:cNvPr id="96" name="弧形 95"/>
            <p:cNvSpPr/>
            <p:nvPr/>
          </p:nvSpPr>
          <p:spPr>
            <a:xfrm rot="13631864">
              <a:off x="3405443" y="4724745"/>
              <a:ext cx="1047695" cy="855287"/>
            </a:xfrm>
            <a:prstGeom prst="arc">
              <a:avLst>
                <a:gd name="adj1" fmla="val 16200000"/>
                <a:gd name="adj2" fmla="val 602015"/>
              </a:avLst>
            </a:prstGeom>
            <a:ln w="57150">
              <a:solidFill>
                <a:srgbClr val="0000FF"/>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sz="2400" b="1">
                <a:solidFill>
                  <a:srgbClr val="000099"/>
                </a:solidFill>
                <a:ea typeface="黑体" pitchFamily="2" charset="-122"/>
              </a:endParaRPr>
            </a:p>
          </p:txBody>
        </p:sp>
        <p:sp>
          <p:nvSpPr>
            <p:cNvPr id="97" name="弧形 96"/>
            <p:cNvSpPr/>
            <p:nvPr/>
          </p:nvSpPr>
          <p:spPr>
            <a:xfrm rot="2831864">
              <a:off x="6035767" y="4629776"/>
              <a:ext cx="1005006" cy="855287"/>
            </a:xfrm>
            <a:prstGeom prst="arc">
              <a:avLst>
                <a:gd name="adj1" fmla="val 16200000"/>
                <a:gd name="adj2" fmla="val 422187"/>
              </a:avLst>
            </a:prstGeom>
            <a:ln w="57150">
              <a:solidFill>
                <a:srgbClr val="0000FF"/>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sz="2400" b="1">
                <a:solidFill>
                  <a:srgbClr val="000099"/>
                </a:solidFill>
                <a:ea typeface="黑体" pitchFamily="2" charset="-122"/>
              </a:endParaRPr>
            </a:p>
          </p:txBody>
        </p:sp>
      </p:grpSp>
      <p:sp>
        <p:nvSpPr>
          <p:cNvPr id="3" name="矩形 2"/>
          <p:cNvSpPr/>
          <p:nvPr/>
        </p:nvSpPr>
        <p:spPr>
          <a:xfrm>
            <a:off x="3456304" y="5554613"/>
            <a:ext cx="5592025" cy="461665"/>
          </a:xfrm>
          <a:prstGeom prst="rect">
            <a:avLst/>
          </a:prstGeom>
        </p:spPr>
        <p:txBody>
          <a:bodyPr wrap="square">
            <a:spAutoFit/>
          </a:bodyPr>
          <a:lstStyle/>
          <a:p>
            <a:pPr algn="ctr"/>
            <a:r>
              <a:rPr lang="zh-CN" altLang="zh-CN" sz="2400" b="1" dirty="0">
                <a:latin typeface="+mn-lt"/>
                <a:ea typeface="黑体" pitchFamily="2" charset="-122"/>
              </a:rPr>
              <a:t>在两个交换机之间兜圈子的帧</a:t>
            </a:r>
            <a:endParaRPr lang="zh-CN" altLang="en-US" sz="2400" b="1" dirty="0">
              <a:latin typeface="+mn-lt"/>
              <a:ea typeface="黑体" pitchFamily="2" charset="-122"/>
            </a:endParaRPr>
          </a:p>
        </p:txBody>
      </p:sp>
    </p:spTree>
    <p:extLst>
      <p:ext uri="{BB962C8B-B14F-4D97-AF65-F5344CB8AC3E}">
        <p14:creationId xmlns:p14="http://schemas.microsoft.com/office/powerpoint/2010/main" val="308825908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p:cNvSpPr>
            <a:spLocks noGrp="1" noChangeArrowheads="1"/>
          </p:cNvSpPr>
          <p:nvPr>
            <p:ph idx="1"/>
          </p:nvPr>
        </p:nvSpPr>
        <p:spPr/>
        <p:txBody>
          <a:bodyPr/>
          <a:lstStyle/>
          <a:p>
            <a:r>
              <a:rPr lang="en-US" altLang="zh-CN" dirty="0"/>
              <a:t>IEEE 802.1D </a:t>
            </a:r>
            <a:r>
              <a:rPr lang="zh-CN" altLang="zh-CN" dirty="0"/>
              <a:t>标准制定了一个</a:t>
            </a:r>
            <a:r>
              <a:rPr lang="zh-CN" altLang="zh-CN" dirty="0">
                <a:solidFill>
                  <a:srgbClr val="FF0000"/>
                </a:solidFill>
              </a:rPr>
              <a:t>生成树协议</a:t>
            </a:r>
            <a:r>
              <a:rPr lang="en-US" altLang="zh-CN" dirty="0">
                <a:solidFill>
                  <a:srgbClr val="FF0000"/>
                </a:solidFill>
              </a:rPr>
              <a:t> STP  </a:t>
            </a:r>
            <a:r>
              <a:rPr lang="en-US" altLang="zh-CN" dirty="0"/>
              <a:t>(Spanning Tree Protocol)</a:t>
            </a:r>
            <a:r>
              <a:rPr lang="zh-CN" altLang="zh-CN" dirty="0"/>
              <a:t>。</a:t>
            </a:r>
            <a:endParaRPr lang="en-US" altLang="zh-CN" dirty="0"/>
          </a:p>
          <a:p>
            <a:r>
              <a:rPr lang="zh-CN" altLang="zh-CN" dirty="0"/>
              <a:t>其要点是</a:t>
            </a:r>
            <a:r>
              <a:rPr lang="zh-CN" altLang="en-US" dirty="0"/>
              <a:t>：</a:t>
            </a:r>
            <a:r>
              <a:rPr lang="zh-CN" altLang="zh-CN" dirty="0">
                <a:solidFill>
                  <a:srgbClr val="0000FF"/>
                </a:solidFill>
              </a:rPr>
              <a:t>不改变网络的实际拓扑，但在逻辑上则切断某些链路，使得从一台主机到所有其他主机的路径是</a:t>
            </a:r>
            <a:r>
              <a:rPr lang="zh-CN" altLang="zh-CN" dirty="0">
                <a:solidFill>
                  <a:srgbClr val="FF0000"/>
                </a:solidFill>
              </a:rPr>
              <a:t>无环路的树状结构，</a:t>
            </a:r>
            <a:r>
              <a:rPr lang="zh-CN" altLang="zh-CN" dirty="0">
                <a:solidFill>
                  <a:srgbClr val="0000FF"/>
                </a:solidFill>
              </a:rPr>
              <a:t>从而消除了兜圈子现象。</a:t>
            </a:r>
            <a:endParaRPr lang="zh-CN" altLang="en-US" dirty="0">
              <a:solidFill>
                <a:srgbClr val="0000FF"/>
              </a:solidFill>
            </a:endParaRPr>
          </a:p>
        </p:txBody>
      </p:sp>
      <p:sp>
        <p:nvSpPr>
          <p:cNvPr id="466947" name="Rectangle 3"/>
          <p:cNvSpPr>
            <a:spLocks noGrp="1" noChangeArrowheads="1"/>
          </p:cNvSpPr>
          <p:nvPr>
            <p:ph type="title"/>
          </p:nvPr>
        </p:nvSpPr>
        <p:spPr/>
        <p:txBody>
          <a:bodyPr/>
          <a:lstStyle/>
          <a:p>
            <a:pPr algn="ctr"/>
            <a:r>
              <a:rPr lang="zh-CN" altLang="en-US" dirty="0"/>
              <a:t>交换机使用了生成树协议 </a:t>
            </a:r>
          </a:p>
        </p:txBody>
      </p:sp>
    </p:spTree>
    <p:extLst>
      <p:ext uri="{BB962C8B-B14F-4D97-AF65-F5344CB8AC3E}">
        <p14:creationId xmlns:p14="http://schemas.microsoft.com/office/powerpoint/2010/main" val="178129254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早期，</a:t>
            </a:r>
            <a:r>
              <a:rPr lang="zh-CN" altLang="zh-CN" dirty="0"/>
              <a:t>以太网采用无源的总线结构。</a:t>
            </a:r>
            <a:endParaRPr lang="en-US" altLang="zh-CN" dirty="0"/>
          </a:p>
          <a:p>
            <a:r>
              <a:rPr lang="zh-CN" altLang="en-US" dirty="0"/>
              <a:t>现在，</a:t>
            </a:r>
            <a:r>
              <a:rPr lang="zh-CN" altLang="zh-CN" dirty="0"/>
              <a:t>采用以太网交换机的星形结构成为以太网的首选拓扑</a:t>
            </a:r>
            <a:r>
              <a:rPr lang="zh-CN" altLang="en-US" dirty="0"/>
              <a:t>。</a:t>
            </a:r>
            <a:endParaRPr lang="en-US" altLang="zh-CN" dirty="0"/>
          </a:p>
          <a:p>
            <a:r>
              <a:rPr lang="zh-CN" altLang="zh-CN" dirty="0"/>
              <a:t>总线以太网使用</a:t>
            </a:r>
            <a:r>
              <a:rPr lang="en-US" altLang="zh-CN" dirty="0"/>
              <a:t> CSMA/CD </a:t>
            </a:r>
            <a:r>
              <a:rPr lang="zh-CN" altLang="zh-CN" dirty="0"/>
              <a:t>协议，以半双工方式工作。</a:t>
            </a:r>
            <a:endParaRPr lang="en-US" altLang="zh-CN" dirty="0"/>
          </a:p>
          <a:p>
            <a:r>
              <a:rPr lang="zh-CN" altLang="zh-CN" dirty="0"/>
              <a:t>以太网交换机不使用共享总线，没有碰撞问题，因此不使用</a:t>
            </a:r>
            <a:r>
              <a:rPr lang="en-US" altLang="zh-CN" dirty="0"/>
              <a:t> CSMA/CD </a:t>
            </a:r>
            <a:r>
              <a:rPr lang="zh-CN" altLang="zh-CN" dirty="0"/>
              <a:t>协议，而是以全双工方式工作。</a:t>
            </a:r>
            <a:r>
              <a:rPr lang="zh-CN" altLang="en-US" dirty="0">
                <a:solidFill>
                  <a:srgbClr val="FF0000"/>
                </a:solidFill>
              </a:rPr>
              <a:t>但</a:t>
            </a:r>
            <a:r>
              <a:rPr lang="zh-CN" altLang="zh-CN" dirty="0">
                <a:solidFill>
                  <a:srgbClr val="FF0000"/>
                </a:solidFill>
              </a:rPr>
              <a:t>仍然采用以太网的帧结构。</a:t>
            </a:r>
          </a:p>
          <a:p>
            <a:endParaRPr lang="en-US" altLang="zh-CN" dirty="0"/>
          </a:p>
        </p:txBody>
      </p:sp>
      <p:sp>
        <p:nvSpPr>
          <p:cNvPr id="2" name="标题 1"/>
          <p:cNvSpPr>
            <a:spLocks noGrp="1"/>
          </p:cNvSpPr>
          <p:nvPr>
            <p:ph type="title"/>
          </p:nvPr>
        </p:nvSpPr>
        <p:spPr/>
        <p:txBody>
          <a:bodyPr/>
          <a:lstStyle/>
          <a:p>
            <a:r>
              <a:rPr lang="en-US" altLang="zh-CN" dirty="0"/>
              <a:t>3. </a:t>
            </a:r>
            <a:r>
              <a:rPr lang="zh-CN" altLang="zh-CN" dirty="0"/>
              <a:t>从总线以太网到星</a:t>
            </a:r>
            <a:r>
              <a:rPr lang="zh-CN" altLang="en-US" dirty="0"/>
              <a:t>形</a:t>
            </a:r>
            <a:r>
              <a:rPr lang="zh-CN" altLang="zh-CN" dirty="0"/>
              <a:t>以太网</a:t>
            </a:r>
            <a:endParaRPr lang="zh-CN" altLang="en-US" dirty="0"/>
          </a:p>
        </p:txBody>
      </p:sp>
    </p:spTree>
    <p:extLst>
      <p:ext uri="{BB962C8B-B14F-4D97-AF65-F5344CB8AC3E}">
        <p14:creationId xmlns:p14="http://schemas.microsoft.com/office/powerpoint/2010/main" val="58739547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00000"/>
              </a:lnSpc>
            </a:pPr>
            <a:r>
              <a:rPr lang="zh-CN" altLang="zh-CN" sz="2800" dirty="0"/>
              <a:t>利用以太网交换机可以很方便地实现虚拟局域网</a:t>
            </a:r>
            <a:r>
              <a:rPr lang="en-US" altLang="zh-CN" sz="2800" dirty="0"/>
              <a:t> VLAN (Virtual LAN)</a:t>
            </a:r>
            <a:r>
              <a:rPr lang="zh-CN" altLang="zh-CN" sz="2800" dirty="0"/>
              <a:t>。</a:t>
            </a:r>
            <a:endParaRPr lang="en-US" altLang="zh-CN" sz="2800" dirty="0"/>
          </a:p>
          <a:p>
            <a:pPr>
              <a:lnSpc>
                <a:spcPct val="100000"/>
              </a:lnSpc>
            </a:pPr>
            <a:r>
              <a:rPr lang="zh-CN" altLang="zh-CN" sz="2800" dirty="0">
                <a:solidFill>
                  <a:srgbClr val="FF0000"/>
                </a:solidFill>
              </a:rPr>
              <a:t>虚拟局域网</a:t>
            </a:r>
            <a:r>
              <a:rPr lang="en-US" altLang="zh-CN" sz="2800" dirty="0">
                <a:solidFill>
                  <a:srgbClr val="FF0000"/>
                </a:solidFill>
              </a:rPr>
              <a:t> VLAN </a:t>
            </a:r>
            <a:r>
              <a:rPr lang="zh-CN" altLang="zh-CN" sz="2800" dirty="0"/>
              <a:t>是由一些局域网网段构成的</a:t>
            </a:r>
            <a:r>
              <a:rPr lang="zh-CN" altLang="zh-CN" sz="2800" dirty="0">
                <a:solidFill>
                  <a:srgbClr val="0000FF"/>
                </a:solidFill>
              </a:rPr>
              <a:t>与物理位置无关的逻辑组，</a:t>
            </a:r>
            <a:r>
              <a:rPr lang="zh-CN" altLang="zh-CN" sz="2800" dirty="0"/>
              <a:t>而这些网段具有某些共同的需求。每一个</a:t>
            </a:r>
            <a:r>
              <a:rPr lang="en-US" altLang="zh-CN" sz="2800" dirty="0"/>
              <a:t> VLAN </a:t>
            </a:r>
            <a:r>
              <a:rPr lang="zh-CN" altLang="zh-CN" sz="2800" dirty="0"/>
              <a:t>的帧都有一个明确的标识符，指明发送这个帧的计算机是属于哪一个</a:t>
            </a:r>
            <a:r>
              <a:rPr lang="en-US" altLang="zh-CN" sz="2800" dirty="0"/>
              <a:t> VLAN</a:t>
            </a:r>
            <a:r>
              <a:rPr lang="zh-CN" altLang="zh-CN" sz="2800" dirty="0"/>
              <a:t>。</a:t>
            </a:r>
          </a:p>
          <a:p>
            <a:pPr>
              <a:lnSpc>
                <a:spcPct val="100000"/>
              </a:lnSpc>
            </a:pPr>
            <a:r>
              <a:rPr lang="zh-CN" altLang="zh-CN" sz="2800" dirty="0">
                <a:solidFill>
                  <a:srgbClr val="FF0000"/>
                </a:solidFill>
              </a:rPr>
              <a:t>虚拟局域网其实只是局域网给用户提供的一种服务，而并不是一种新型局域网。</a:t>
            </a:r>
            <a:endParaRPr lang="en-US" altLang="zh-CN" sz="2800" dirty="0">
              <a:solidFill>
                <a:srgbClr val="FF0000"/>
              </a:solidFill>
            </a:endParaRPr>
          </a:p>
          <a:p>
            <a:pPr>
              <a:lnSpc>
                <a:spcPct val="100000"/>
              </a:lnSpc>
            </a:pPr>
            <a:r>
              <a:rPr lang="zh-CN" altLang="zh-CN" sz="2800" dirty="0"/>
              <a:t>由于虚拟局域网是用户和网络资源的逻辑组合，因此可按照需要将有关设备和资源非常方便地重新组合，使用户从不同的服务器或数据库中存取所需的资源。</a:t>
            </a:r>
            <a:endParaRPr lang="zh-CN" altLang="zh-CN" sz="2800" dirty="0">
              <a:solidFill>
                <a:srgbClr val="FF0000"/>
              </a:solidFill>
            </a:endParaRPr>
          </a:p>
          <a:p>
            <a:pPr>
              <a:lnSpc>
                <a:spcPct val="100000"/>
              </a:lnSpc>
            </a:pPr>
            <a:endParaRPr lang="en-US" altLang="zh-CN" sz="2800" dirty="0"/>
          </a:p>
          <a:p>
            <a:pPr>
              <a:lnSpc>
                <a:spcPct val="100000"/>
              </a:lnSpc>
            </a:pPr>
            <a:endParaRPr lang="zh-CN" altLang="en-US" sz="2800" dirty="0"/>
          </a:p>
        </p:txBody>
      </p:sp>
      <p:sp>
        <p:nvSpPr>
          <p:cNvPr id="2" name="标题 1"/>
          <p:cNvSpPr>
            <a:spLocks noGrp="1"/>
          </p:cNvSpPr>
          <p:nvPr>
            <p:ph type="title"/>
          </p:nvPr>
        </p:nvSpPr>
        <p:spPr/>
        <p:txBody>
          <a:bodyPr/>
          <a:lstStyle/>
          <a:p>
            <a:r>
              <a:rPr lang="en-US" altLang="zh-CN" dirty="0"/>
              <a:t>3.4.3  </a:t>
            </a:r>
            <a:r>
              <a:rPr lang="zh-CN" altLang="zh-CN" dirty="0"/>
              <a:t>虚拟局域网</a:t>
            </a:r>
            <a:endParaRPr lang="zh-CN" altLang="en-US" dirty="0"/>
          </a:p>
        </p:txBody>
      </p:sp>
    </p:spTree>
    <p:extLst>
      <p:ext uri="{BB962C8B-B14F-4D97-AF65-F5344CB8AC3E}">
        <p14:creationId xmlns:p14="http://schemas.microsoft.com/office/powerpoint/2010/main" val="83005057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039013" y="304800"/>
            <a:ext cx="8191367" cy="6292850"/>
            <a:chOff x="896012" y="304800"/>
            <a:chExt cx="8191367" cy="6292850"/>
          </a:xfrm>
        </p:grpSpPr>
        <p:sp>
          <p:nvSpPr>
            <p:cNvPr id="475138" name="AutoShape 2"/>
            <p:cNvSpPr>
              <a:spLocks noChangeArrowheads="1"/>
            </p:cNvSpPr>
            <p:nvPr/>
          </p:nvSpPr>
          <p:spPr bwMode="auto">
            <a:xfrm flipH="1">
              <a:off x="896012" y="4111625"/>
              <a:ext cx="8191367"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39" name="Line 3"/>
            <p:cNvSpPr>
              <a:spLocks noChangeShapeType="1"/>
            </p:cNvSpPr>
            <p:nvPr/>
          </p:nvSpPr>
          <p:spPr bwMode="auto">
            <a:xfrm>
              <a:off x="2435225" y="6208713"/>
              <a:ext cx="789385" cy="0"/>
            </a:xfrm>
            <a:prstGeom prst="line">
              <a:avLst/>
            </a:prstGeom>
            <a:noFill/>
            <a:ln w="762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0" name="AutoShape 4"/>
            <p:cNvSpPr>
              <a:spLocks noChangeArrowheads="1"/>
            </p:cNvSpPr>
            <p:nvPr/>
          </p:nvSpPr>
          <p:spPr bwMode="auto">
            <a:xfrm flipH="1">
              <a:off x="896012" y="2170113"/>
              <a:ext cx="8191367" cy="1397000"/>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1" name="AutoShape 5"/>
            <p:cNvSpPr>
              <a:spLocks noChangeArrowheads="1"/>
            </p:cNvSpPr>
            <p:nvPr/>
          </p:nvSpPr>
          <p:spPr bwMode="auto">
            <a:xfrm flipH="1">
              <a:off x="976842" y="304800"/>
              <a:ext cx="8029708"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2" name="Line 6"/>
            <p:cNvSpPr>
              <a:spLocks noChangeShapeType="1"/>
            </p:cNvSpPr>
            <p:nvPr/>
          </p:nvSpPr>
          <p:spPr bwMode="auto">
            <a:xfrm>
              <a:off x="2903008" y="693738"/>
              <a:ext cx="4244446"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3" name="Line 7"/>
            <p:cNvSpPr>
              <a:spLocks noChangeShapeType="1"/>
            </p:cNvSpPr>
            <p:nvPr/>
          </p:nvSpPr>
          <p:spPr bwMode="auto">
            <a:xfrm>
              <a:off x="3064669" y="849313"/>
              <a:ext cx="255905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4" name="Line 8"/>
            <p:cNvSpPr>
              <a:spLocks noChangeShapeType="1"/>
            </p:cNvSpPr>
            <p:nvPr/>
          </p:nvSpPr>
          <p:spPr bwMode="auto">
            <a:xfrm>
              <a:off x="3224610" y="1003300"/>
              <a:ext cx="562371"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5" name="Line 9"/>
            <p:cNvSpPr>
              <a:spLocks noChangeShapeType="1"/>
            </p:cNvSpPr>
            <p:nvPr/>
          </p:nvSpPr>
          <p:spPr bwMode="auto">
            <a:xfrm>
              <a:off x="3224610" y="2946400"/>
              <a:ext cx="562371"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6" name="Line 10"/>
            <p:cNvSpPr>
              <a:spLocks noChangeShapeType="1"/>
            </p:cNvSpPr>
            <p:nvPr/>
          </p:nvSpPr>
          <p:spPr bwMode="auto">
            <a:xfrm>
              <a:off x="3064669" y="2713038"/>
              <a:ext cx="2834217"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7" name="Line 11"/>
            <p:cNvSpPr>
              <a:spLocks noChangeShapeType="1"/>
            </p:cNvSpPr>
            <p:nvPr/>
          </p:nvSpPr>
          <p:spPr bwMode="auto">
            <a:xfrm>
              <a:off x="2823898" y="2479675"/>
              <a:ext cx="4309798"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8" name="Line 12"/>
            <p:cNvSpPr>
              <a:spLocks noChangeShapeType="1"/>
            </p:cNvSpPr>
            <p:nvPr/>
          </p:nvSpPr>
          <p:spPr bwMode="auto">
            <a:xfrm>
              <a:off x="2983839" y="4732338"/>
              <a:ext cx="152545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9" name="Line 13"/>
            <p:cNvSpPr>
              <a:spLocks noChangeShapeType="1"/>
            </p:cNvSpPr>
            <p:nvPr/>
          </p:nvSpPr>
          <p:spPr bwMode="auto">
            <a:xfrm>
              <a:off x="2983840" y="4887913"/>
              <a:ext cx="80830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50" name="Line 14"/>
            <p:cNvSpPr>
              <a:spLocks noChangeShapeType="1"/>
            </p:cNvSpPr>
            <p:nvPr/>
          </p:nvSpPr>
          <p:spPr bwMode="auto">
            <a:xfrm>
              <a:off x="2605485" y="4422775"/>
              <a:ext cx="4595283"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51" name="Line 15"/>
            <p:cNvSpPr>
              <a:spLocks noChangeShapeType="1"/>
            </p:cNvSpPr>
            <p:nvPr/>
          </p:nvSpPr>
          <p:spPr bwMode="auto">
            <a:xfrm>
              <a:off x="2823898" y="4578350"/>
              <a:ext cx="2863454"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52" name="AutoShape 16"/>
            <p:cNvSpPr>
              <a:spLocks noChangeArrowheads="1"/>
            </p:cNvSpPr>
            <p:nvPr/>
          </p:nvSpPr>
          <p:spPr bwMode="auto">
            <a:xfrm flipH="1">
              <a:off x="1939926" y="4189413"/>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475153" name="AutoShape 17"/>
            <p:cNvSpPr>
              <a:spLocks noChangeArrowheads="1"/>
            </p:cNvSpPr>
            <p:nvPr/>
          </p:nvSpPr>
          <p:spPr bwMode="auto">
            <a:xfrm>
              <a:off x="5393267" y="538163"/>
              <a:ext cx="1203854" cy="4583112"/>
            </a:xfrm>
            <a:prstGeom prst="roundRect">
              <a:avLst>
                <a:gd name="adj" fmla="val 50000"/>
              </a:avLst>
            </a:prstGeom>
            <a:solidFill>
              <a:srgbClr val="FFFF00">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475154" name="AutoShape 18"/>
            <p:cNvSpPr>
              <a:spLocks noChangeArrowheads="1"/>
            </p:cNvSpPr>
            <p:nvPr/>
          </p:nvSpPr>
          <p:spPr bwMode="auto">
            <a:xfrm>
              <a:off x="3546211" y="538164"/>
              <a:ext cx="1687116" cy="5127625"/>
            </a:xfrm>
            <a:prstGeom prst="roundRect">
              <a:avLst>
                <a:gd name="adj" fmla="val 50000"/>
              </a:avLst>
            </a:prstGeom>
            <a:solidFill>
              <a:srgbClr val="66FF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475155" name="Text Box 19"/>
            <p:cNvSpPr txBox="1">
              <a:spLocks noChangeArrowheads="1"/>
            </p:cNvSpPr>
            <p:nvPr/>
          </p:nvSpPr>
          <p:spPr bwMode="auto">
            <a:xfrm>
              <a:off x="4158456" y="858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4</a:t>
              </a:r>
              <a:endParaRPr kumimoji="1" lang="en-US" altLang="zh-CN" b="1">
                <a:solidFill>
                  <a:srgbClr val="000099"/>
                </a:solidFill>
                <a:latin typeface="+mn-lt"/>
                <a:ea typeface="黑体" pitchFamily="2" charset="-122"/>
              </a:endParaRPr>
            </a:p>
          </p:txBody>
        </p:sp>
        <p:sp>
          <p:nvSpPr>
            <p:cNvPr id="475156" name="Text Box 20"/>
            <p:cNvSpPr txBox="1">
              <a:spLocks noChangeArrowheads="1"/>
            </p:cNvSpPr>
            <p:nvPr/>
          </p:nvSpPr>
          <p:spPr bwMode="auto">
            <a:xfrm>
              <a:off x="6117300" y="4457701"/>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475157" name="AutoShape 21"/>
            <p:cNvSpPr>
              <a:spLocks noChangeArrowheads="1"/>
            </p:cNvSpPr>
            <p:nvPr/>
          </p:nvSpPr>
          <p:spPr bwMode="auto">
            <a:xfrm>
              <a:off x="6839613" y="382588"/>
              <a:ext cx="1123023" cy="4583112"/>
            </a:xfrm>
            <a:prstGeom prst="roundRect">
              <a:avLst>
                <a:gd name="adj" fmla="val 50000"/>
              </a:avLst>
            </a:prstGeom>
            <a:solidFill>
              <a:srgbClr val="FF66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475158" name="AutoShape 22"/>
            <p:cNvSpPr>
              <a:spLocks noChangeArrowheads="1"/>
            </p:cNvSpPr>
            <p:nvPr/>
          </p:nvSpPr>
          <p:spPr bwMode="auto">
            <a:xfrm flipH="1">
              <a:off x="1939926" y="382588"/>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475159" name="Line 23"/>
            <p:cNvSpPr>
              <a:spLocks noChangeShapeType="1"/>
            </p:cNvSpPr>
            <p:nvPr/>
          </p:nvSpPr>
          <p:spPr bwMode="auto">
            <a:xfrm>
              <a:off x="1699154" y="938214"/>
              <a:ext cx="0" cy="5037137"/>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60" name="Line 24"/>
            <p:cNvSpPr>
              <a:spLocks noChangeShapeType="1"/>
            </p:cNvSpPr>
            <p:nvPr/>
          </p:nvSpPr>
          <p:spPr bwMode="auto">
            <a:xfrm>
              <a:off x="1683677" y="927100"/>
              <a:ext cx="497019"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61" name="Text Box 25"/>
            <p:cNvSpPr txBox="1">
              <a:spLocks noChangeArrowheads="1"/>
            </p:cNvSpPr>
            <p:nvPr/>
          </p:nvSpPr>
          <p:spPr bwMode="auto">
            <a:xfrm>
              <a:off x="6875727" y="1735139"/>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475162" name="Text Box 26"/>
            <p:cNvSpPr txBox="1">
              <a:spLocks noChangeArrowheads="1"/>
            </p:cNvSpPr>
            <p:nvPr/>
          </p:nvSpPr>
          <p:spPr bwMode="auto">
            <a:xfrm>
              <a:off x="7438100" y="4556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475163" name="Text Box 27"/>
            <p:cNvSpPr txBox="1">
              <a:spLocks noChangeArrowheads="1"/>
            </p:cNvSpPr>
            <p:nvPr/>
          </p:nvSpPr>
          <p:spPr bwMode="auto">
            <a:xfrm>
              <a:off x="5914365" y="7350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475164" name="Text Box 28"/>
            <p:cNvSpPr txBox="1">
              <a:spLocks noChangeArrowheads="1"/>
            </p:cNvSpPr>
            <p:nvPr/>
          </p:nvSpPr>
          <p:spPr bwMode="auto">
            <a:xfrm>
              <a:off x="3786981"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itchFamily="2" charset="-122"/>
                </a:rPr>
                <a:t>VLAN</a:t>
              </a:r>
              <a:r>
                <a:rPr kumimoji="1" lang="en-US" altLang="zh-CN" b="1" baseline="-25000" dirty="0">
                  <a:solidFill>
                    <a:srgbClr val="000099"/>
                  </a:solidFill>
                  <a:latin typeface="+mn-lt"/>
                  <a:ea typeface="黑体" pitchFamily="2" charset="-122"/>
                </a:rPr>
                <a:t>1</a:t>
              </a:r>
              <a:endParaRPr kumimoji="1" lang="en-US" altLang="zh-CN" b="1" dirty="0">
                <a:solidFill>
                  <a:srgbClr val="000099"/>
                </a:solidFill>
                <a:latin typeface="+mn-lt"/>
                <a:ea typeface="黑体" pitchFamily="2" charset="-122"/>
              </a:endParaRPr>
            </a:p>
          </p:txBody>
        </p:sp>
        <p:sp>
          <p:nvSpPr>
            <p:cNvPr id="475165" name="Text Box 29"/>
            <p:cNvSpPr txBox="1">
              <a:spLocks noChangeArrowheads="1"/>
            </p:cNvSpPr>
            <p:nvPr/>
          </p:nvSpPr>
          <p:spPr bwMode="auto">
            <a:xfrm>
              <a:off x="5439702"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475166" name="Text Box 30"/>
            <p:cNvSpPr txBox="1">
              <a:spLocks noChangeArrowheads="1"/>
            </p:cNvSpPr>
            <p:nvPr/>
          </p:nvSpPr>
          <p:spPr bwMode="auto">
            <a:xfrm>
              <a:off x="7482814" y="4160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475167" name="Text Box 31"/>
            <p:cNvSpPr txBox="1">
              <a:spLocks noChangeArrowheads="1"/>
            </p:cNvSpPr>
            <p:nvPr/>
          </p:nvSpPr>
          <p:spPr bwMode="auto">
            <a:xfrm>
              <a:off x="4803379" y="45735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475168" name="Text Box 32"/>
            <p:cNvSpPr txBox="1">
              <a:spLocks noChangeArrowheads="1"/>
            </p:cNvSpPr>
            <p:nvPr/>
          </p:nvSpPr>
          <p:spPr bwMode="auto">
            <a:xfrm>
              <a:off x="4108583" y="50180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475169" name="Text Box 33"/>
            <p:cNvSpPr txBox="1">
              <a:spLocks noChangeArrowheads="1"/>
            </p:cNvSpPr>
            <p:nvPr/>
          </p:nvSpPr>
          <p:spPr bwMode="auto">
            <a:xfrm>
              <a:off x="4141258" y="281622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475170" name="Text Box 34"/>
            <p:cNvSpPr txBox="1">
              <a:spLocks noChangeArrowheads="1"/>
            </p:cNvSpPr>
            <p:nvPr/>
          </p:nvSpPr>
          <p:spPr bwMode="auto">
            <a:xfrm>
              <a:off x="7510331" y="23018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475171" name="Text Box 35"/>
            <p:cNvSpPr txBox="1">
              <a:spLocks noChangeArrowheads="1"/>
            </p:cNvSpPr>
            <p:nvPr/>
          </p:nvSpPr>
          <p:spPr bwMode="auto">
            <a:xfrm>
              <a:off x="6162015" y="24542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pic>
          <p:nvPicPr>
            <p:cNvPr id="475172" name="Picture 3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92710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3"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9552" y="538164"/>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4" name="Picture 3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74098" y="77152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5" name="Picture 3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09871" y="2324101"/>
              <a:ext cx="552054"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6" name="Picture 4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25187" y="2557463"/>
              <a:ext cx="552053"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7" name="Picture 4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2790826"/>
              <a:ext cx="552053"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8" name="Picture 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47402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9"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49354" y="457835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80" name="Picture 4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53208" y="44227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81" name="Picture 4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9552" y="4267201"/>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5182" name="AutoShape 46"/>
            <p:cNvSpPr>
              <a:spLocks noChangeArrowheads="1"/>
            </p:cNvSpPr>
            <p:nvPr/>
          </p:nvSpPr>
          <p:spPr bwMode="auto">
            <a:xfrm flipH="1">
              <a:off x="1939926" y="2246313"/>
              <a:ext cx="1284685" cy="933450"/>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475183" name="Line 47"/>
            <p:cNvSpPr>
              <a:spLocks noChangeShapeType="1"/>
            </p:cNvSpPr>
            <p:nvPr/>
          </p:nvSpPr>
          <p:spPr bwMode="auto">
            <a:xfrm>
              <a:off x="1859095" y="2784475"/>
              <a:ext cx="0" cy="334645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84" name="Line 48"/>
            <p:cNvSpPr>
              <a:spLocks noChangeShapeType="1"/>
            </p:cNvSpPr>
            <p:nvPr/>
          </p:nvSpPr>
          <p:spPr bwMode="auto">
            <a:xfrm>
              <a:off x="1845337" y="2790825"/>
              <a:ext cx="299244"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85" name="Line 49"/>
            <p:cNvSpPr>
              <a:spLocks noChangeShapeType="1"/>
            </p:cNvSpPr>
            <p:nvPr/>
          </p:nvSpPr>
          <p:spPr bwMode="auto">
            <a:xfrm>
              <a:off x="2020756" y="4772026"/>
              <a:ext cx="0" cy="1514475"/>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86" name="Line 50"/>
            <p:cNvSpPr>
              <a:spLocks noChangeShapeType="1"/>
            </p:cNvSpPr>
            <p:nvPr/>
          </p:nvSpPr>
          <p:spPr bwMode="auto">
            <a:xfrm>
              <a:off x="2005277" y="4772025"/>
              <a:ext cx="165100"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87" name="AutoShape 51"/>
            <p:cNvSpPr>
              <a:spLocks noChangeArrowheads="1"/>
            </p:cNvSpPr>
            <p:nvPr/>
          </p:nvSpPr>
          <p:spPr bwMode="auto">
            <a:xfrm flipH="1">
              <a:off x="1296723" y="5665788"/>
              <a:ext cx="1286404"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grpSp>
      <p:sp>
        <p:nvSpPr>
          <p:cNvPr id="475188" name="Text Box 52"/>
          <p:cNvSpPr txBox="1">
            <a:spLocks noChangeArrowheads="1"/>
          </p:cNvSpPr>
          <p:nvPr/>
        </p:nvSpPr>
        <p:spPr bwMode="auto">
          <a:xfrm>
            <a:off x="5537369" y="5805490"/>
            <a:ext cx="5253362" cy="830997"/>
          </a:xfrm>
          <a:prstGeom prst="rect">
            <a:avLst/>
          </a:prstGeom>
          <a:solidFill>
            <a:srgbClr val="FFCC66"/>
          </a:solidFill>
          <a:ln>
            <a:solidFill>
              <a:srgbClr val="000099"/>
            </a:solidFill>
          </a:ln>
          <a:effectLst/>
        </p:spPr>
        <p:txBody>
          <a:bodyPr wrap="none">
            <a:spAutoFit/>
          </a:bodyPr>
          <a:lstStyle/>
          <a:p>
            <a:pPr algn="ctr"/>
            <a:r>
              <a:rPr lang="en-US" altLang="zh-CN" sz="2400" b="1" dirty="0">
                <a:solidFill>
                  <a:srgbClr val="000099"/>
                </a:solidFill>
                <a:latin typeface="+mn-lt"/>
                <a:ea typeface="黑体" pitchFamily="2" charset="-122"/>
              </a:rPr>
              <a:t>10 </a:t>
            </a:r>
            <a:r>
              <a:rPr lang="zh-CN" altLang="en-US" sz="2400" b="1" dirty="0">
                <a:solidFill>
                  <a:srgbClr val="000099"/>
                </a:solidFill>
                <a:latin typeface="+mn-lt"/>
                <a:ea typeface="黑体" pitchFamily="2" charset="-122"/>
              </a:rPr>
              <a:t>台计算机划分为三个虚拟局域网：</a:t>
            </a:r>
            <a:endParaRPr lang="en-US" altLang="zh-CN" sz="2400" b="1" dirty="0">
              <a:solidFill>
                <a:srgbClr val="000099"/>
              </a:solidFill>
              <a:latin typeface="+mn-lt"/>
              <a:ea typeface="黑体" pitchFamily="2" charset="-122"/>
            </a:endParaRPr>
          </a:p>
          <a:p>
            <a:pPr algn="ctr"/>
            <a:r>
              <a:rPr lang="en-US" altLang="zh-CN" sz="2400" b="1" dirty="0">
                <a:solidFill>
                  <a:srgbClr val="000099"/>
                </a:solidFill>
                <a:latin typeface="+mn-lt"/>
                <a:ea typeface="黑体" pitchFamily="2" charset="-122"/>
              </a:rPr>
              <a:t> VLAN</a:t>
            </a:r>
            <a:r>
              <a:rPr lang="en-US" altLang="zh-CN" sz="2400" b="1" baseline="-25000" dirty="0">
                <a:solidFill>
                  <a:srgbClr val="000099"/>
                </a:solidFill>
                <a:latin typeface="+mn-lt"/>
                <a:ea typeface="黑体" pitchFamily="2" charset="-122"/>
              </a:rPr>
              <a:t>1</a:t>
            </a:r>
            <a:r>
              <a:rPr lang="en-US" altLang="zh-CN" sz="2400" b="1" dirty="0">
                <a:solidFill>
                  <a:srgbClr val="000099"/>
                </a:solidFill>
                <a:latin typeface="+mn-lt"/>
                <a:ea typeface="黑体" pitchFamily="2" charset="-122"/>
              </a:rPr>
              <a:t>, VLAN</a:t>
            </a:r>
            <a:r>
              <a:rPr lang="en-US" altLang="zh-CN" sz="2400" b="1" baseline="-25000" dirty="0">
                <a:solidFill>
                  <a:srgbClr val="000099"/>
                </a:solidFill>
                <a:latin typeface="+mn-lt"/>
                <a:ea typeface="黑体" pitchFamily="2" charset="-122"/>
              </a:rPr>
              <a:t>2 </a:t>
            </a:r>
            <a:r>
              <a:rPr lang="zh-CN" altLang="en-US" sz="2400" b="1" dirty="0">
                <a:solidFill>
                  <a:srgbClr val="000099"/>
                </a:solidFill>
                <a:latin typeface="+mn-lt"/>
                <a:ea typeface="黑体" pitchFamily="2" charset="-122"/>
              </a:rPr>
              <a:t>和 </a:t>
            </a:r>
            <a:r>
              <a:rPr lang="en-US" altLang="zh-CN" sz="2400" b="1" dirty="0">
                <a:solidFill>
                  <a:srgbClr val="000099"/>
                </a:solidFill>
                <a:latin typeface="+mn-lt"/>
                <a:ea typeface="黑体" pitchFamily="2" charset="-122"/>
              </a:rPr>
              <a:t>VLAN</a:t>
            </a:r>
            <a:r>
              <a:rPr lang="en-US" altLang="zh-CN" sz="2400" b="1" baseline="-25000" dirty="0">
                <a:solidFill>
                  <a:srgbClr val="000099"/>
                </a:solidFill>
                <a:latin typeface="+mn-lt"/>
                <a:ea typeface="黑体" pitchFamily="2" charset="-122"/>
              </a:rPr>
              <a:t>3</a:t>
            </a:r>
            <a:endParaRPr lang="en-US" altLang="zh-CN" sz="2400" b="1" dirty="0">
              <a:solidFill>
                <a:srgbClr val="000099"/>
              </a:solidFill>
              <a:latin typeface="+mn-lt"/>
              <a:ea typeface="黑体" pitchFamily="2" charset="-122"/>
            </a:endParaRPr>
          </a:p>
        </p:txBody>
      </p:sp>
    </p:spTree>
    <p:extLst>
      <p:ext uri="{BB962C8B-B14F-4D97-AF65-F5344CB8AC3E}">
        <p14:creationId xmlns:p14="http://schemas.microsoft.com/office/powerpoint/2010/main" val="27416330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213" name="Text Box 53"/>
          <p:cNvSpPr txBox="1">
            <a:spLocks noChangeArrowheads="1"/>
          </p:cNvSpPr>
          <p:nvPr/>
        </p:nvSpPr>
        <p:spPr bwMode="auto">
          <a:xfrm>
            <a:off x="4689211" y="5766356"/>
            <a:ext cx="6245587" cy="830997"/>
          </a:xfrm>
          <a:prstGeom prst="rect">
            <a:avLst/>
          </a:prstGeom>
          <a:solidFill>
            <a:srgbClr val="FFCC66"/>
          </a:solidFill>
          <a:ln>
            <a:solidFill>
              <a:srgbClr val="000099"/>
            </a:solidFill>
          </a:ln>
          <a:effectLst/>
        </p:spPr>
        <p:txBody>
          <a:bodyPr wrap="square">
            <a:spAutoFit/>
          </a:bodyPr>
          <a:lstStyle>
            <a:defPPr>
              <a:defRPr lang="en-US"/>
            </a:defPPr>
            <a:lvl1pPr algn="ctr">
              <a:defRPr sz="2400" b="1">
                <a:solidFill>
                  <a:srgbClr val="000099"/>
                </a:solidFill>
                <a:latin typeface="+mn-lt"/>
                <a:ea typeface="黑体" pitchFamily="2" charset="-122"/>
              </a:defRPr>
            </a:lvl1pPr>
          </a:lstStyle>
          <a:p>
            <a:pPr algn="l"/>
            <a:r>
              <a:rPr lang="zh-CN" altLang="en-US" dirty="0"/>
              <a:t>当 </a:t>
            </a:r>
            <a:r>
              <a:rPr lang="en-US" altLang="zh-CN" dirty="0"/>
              <a:t>B</a:t>
            </a:r>
            <a:r>
              <a:rPr lang="en-US" altLang="zh-CN" baseline="-25000" dirty="0"/>
              <a:t>1</a:t>
            </a:r>
            <a:r>
              <a:rPr lang="en-US" altLang="zh-CN" dirty="0"/>
              <a:t> </a:t>
            </a:r>
            <a:r>
              <a:rPr lang="zh-CN" altLang="en-US" dirty="0"/>
              <a:t>向 </a:t>
            </a:r>
            <a:r>
              <a:rPr lang="en-US" altLang="zh-CN" dirty="0"/>
              <a:t>VLAN</a:t>
            </a:r>
            <a:r>
              <a:rPr lang="en-US" altLang="zh-CN" baseline="-25000" dirty="0"/>
              <a:t>2</a:t>
            </a:r>
            <a:r>
              <a:rPr lang="en-US" altLang="zh-CN" dirty="0"/>
              <a:t> </a:t>
            </a:r>
            <a:r>
              <a:rPr lang="zh-CN" altLang="en-US" dirty="0"/>
              <a:t>工作组内成员发送数据时，</a:t>
            </a:r>
          </a:p>
          <a:p>
            <a:pPr algn="l"/>
            <a:r>
              <a:rPr lang="zh-CN" altLang="en-US" dirty="0">
                <a:solidFill>
                  <a:srgbClr val="0000FF"/>
                </a:solidFill>
              </a:rPr>
              <a:t>工作站 </a:t>
            </a:r>
            <a:r>
              <a:rPr lang="en-US" altLang="zh-CN" dirty="0">
                <a:solidFill>
                  <a:srgbClr val="0000FF"/>
                </a:solidFill>
              </a:rPr>
              <a:t>B</a:t>
            </a:r>
            <a:r>
              <a:rPr lang="en-US" altLang="zh-CN" baseline="-25000" dirty="0">
                <a:solidFill>
                  <a:srgbClr val="0000FF"/>
                </a:solidFill>
              </a:rPr>
              <a:t>2</a:t>
            </a:r>
            <a:r>
              <a:rPr lang="en-US" altLang="zh-CN" dirty="0">
                <a:solidFill>
                  <a:srgbClr val="0000FF"/>
                </a:solidFill>
              </a:rPr>
              <a:t> </a:t>
            </a:r>
            <a:r>
              <a:rPr lang="zh-CN" altLang="en-US" dirty="0">
                <a:solidFill>
                  <a:srgbClr val="0000FF"/>
                </a:solidFill>
              </a:rPr>
              <a:t>和 </a:t>
            </a:r>
            <a:r>
              <a:rPr lang="en-US" altLang="zh-CN" dirty="0">
                <a:solidFill>
                  <a:srgbClr val="0000FF"/>
                </a:solidFill>
              </a:rPr>
              <a:t>B</a:t>
            </a:r>
            <a:r>
              <a:rPr lang="en-US" altLang="zh-CN" baseline="-25000" dirty="0">
                <a:solidFill>
                  <a:srgbClr val="0000FF"/>
                </a:solidFill>
              </a:rPr>
              <a:t>3</a:t>
            </a:r>
            <a:r>
              <a:rPr lang="en-US" altLang="zh-CN" dirty="0">
                <a:solidFill>
                  <a:srgbClr val="0000FF"/>
                </a:solidFill>
              </a:rPr>
              <a:t> </a:t>
            </a:r>
            <a:r>
              <a:rPr lang="zh-CN" altLang="en-US" dirty="0">
                <a:solidFill>
                  <a:srgbClr val="0000FF"/>
                </a:solidFill>
              </a:rPr>
              <a:t>将会收到广播的信息。</a:t>
            </a:r>
          </a:p>
        </p:txBody>
      </p:sp>
      <p:grpSp>
        <p:nvGrpSpPr>
          <p:cNvPr id="157" name="组合 156"/>
          <p:cNvGrpSpPr/>
          <p:nvPr/>
        </p:nvGrpSpPr>
        <p:grpSpPr>
          <a:xfrm>
            <a:off x="2039013" y="304800"/>
            <a:ext cx="8191367" cy="6292850"/>
            <a:chOff x="896012" y="304800"/>
            <a:chExt cx="8191367" cy="6292850"/>
          </a:xfrm>
        </p:grpSpPr>
        <p:sp>
          <p:nvSpPr>
            <p:cNvPr id="158" name="AutoShape 2"/>
            <p:cNvSpPr>
              <a:spLocks noChangeArrowheads="1"/>
            </p:cNvSpPr>
            <p:nvPr/>
          </p:nvSpPr>
          <p:spPr bwMode="auto">
            <a:xfrm flipH="1">
              <a:off x="896012" y="4111625"/>
              <a:ext cx="8191367"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9" name="Line 3"/>
            <p:cNvSpPr>
              <a:spLocks noChangeShapeType="1"/>
            </p:cNvSpPr>
            <p:nvPr/>
          </p:nvSpPr>
          <p:spPr bwMode="auto">
            <a:xfrm>
              <a:off x="2435225" y="6208713"/>
              <a:ext cx="789385" cy="0"/>
            </a:xfrm>
            <a:prstGeom prst="line">
              <a:avLst/>
            </a:prstGeom>
            <a:noFill/>
            <a:ln w="762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0" name="AutoShape 4"/>
            <p:cNvSpPr>
              <a:spLocks noChangeArrowheads="1"/>
            </p:cNvSpPr>
            <p:nvPr/>
          </p:nvSpPr>
          <p:spPr bwMode="auto">
            <a:xfrm flipH="1">
              <a:off x="896012" y="2170113"/>
              <a:ext cx="8191367" cy="1397000"/>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1" name="AutoShape 5"/>
            <p:cNvSpPr>
              <a:spLocks noChangeArrowheads="1"/>
            </p:cNvSpPr>
            <p:nvPr/>
          </p:nvSpPr>
          <p:spPr bwMode="auto">
            <a:xfrm flipH="1">
              <a:off x="976842" y="304800"/>
              <a:ext cx="8029708"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2" name="Line 6"/>
            <p:cNvSpPr>
              <a:spLocks noChangeShapeType="1"/>
            </p:cNvSpPr>
            <p:nvPr/>
          </p:nvSpPr>
          <p:spPr bwMode="auto">
            <a:xfrm>
              <a:off x="2903008" y="693738"/>
              <a:ext cx="4244446"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3" name="Line 7"/>
            <p:cNvSpPr>
              <a:spLocks noChangeShapeType="1"/>
            </p:cNvSpPr>
            <p:nvPr/>
          </p:nvSpPr>
          <p:spPr bwMode="auto">
            <a:xfrm>
              <a:off x="3064669" y="849313"/>
              <a:ext cx="255905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4" name="Line 8"/>
            <p:cNvSpPr>
              <a:spLocks noChangeShapeType="1"/>
            </p:cNvSpPr>
            <p:nvPr/>
          </p:nvSpPr>
          <p:spPr bwMode="auto">
            <a:xfrm>
              <a:off x="3224610" y="1003300"/>
              <a:ext cx="562371"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5" name="Line 9"/>
            <p:cNvSpPr>
              <a:spLocks noChangeShapeType="1"/>
            </p:cNvSpPr>
            <p:nvPr/>
          </p:nvSpPr>
          <p:spPr bwMode="auto">
            <a:xfrm>
              <a:off x="3224610" y="2946400"/>
              <a:ext cx="562371"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6" name="Line 10"/>
            <p:cNvSpPr>
              <a:spLocks noChangeShapeType="1"/>
            </p:cNvSpPr>
            <p:nvPr/>
          </p:nvSpPr>
          <p:spPr bwMode="auto">
            <a:xfrm>
              <a:off x="3064669" y="2713038"/>
              <a:ext cx="2834217"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7" name="Line 11"/>
            <p:cNvSpPr>
              <a:spLocks noChangeShapeType="1"/>
            </p:cNvSpPr>
            <p:nvPr/>
          </p:nvSpPr>
          <p:spPr bwMode="auto">
            <a:xfrm>
              <a:off x="2823898" y="2479675"/>
              <a:ext cx="4309798"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8" name="Line 12"/>
            <p:cNvSpPr>
              <a:spLocks noChangeShapeType="1"/>
            </p:cNvSpPr>
            <p:nvPr/>
          </p:nvSpPr>
          <p:spPr bwMode="auto">
            <a:xfrm>
              <a:off x="2983839" y="4732338"/>
              <a:ext cx="152545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9" name="Line 13"/>
            <p:cNvSpPr>
              <a:spLocks noChangeShapeType="1"/>
            </p:cNvSpPr>
            <p:nvPr/>
          </p:nvSpPr>
          <p:spPr bwMode="auto">
            <a:xfrm>
              <a:off x="2983840" y="4887913"/>
              <a:ext cx="80830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70" name="Line 14"/>
            <p:cNvSpPr>
              <a:spLocks noChangeShapeType="1"/>
            </p:cNvSpPr>
            <p:nvPr/>
          </p:nvSpPr>
          <p:spPr bwMode="auto">
            <a:xfrm>
              <a:off x="2605485" y="4422775"/>
              <a:ext cx="4595283"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71" name="Line 15"/>
            <p:cNvSpPr>
              <a:spLocks noChangeShapeType="1"/>
            </p:cNvSpPr>
            <p:nvPr/>
          </p:nvSpPr>
          <p:spPr bwMode="auto">
            <a:xfrm>
              <a:off x="2823898" y="4578350"/>
              <a:ext cx="2863454"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72" name="AutoShape 16"/>
            <p:cNvSpPr>
              <a:spLocks noChangeArrowheads="1"/>
            </p:cNvSpPr>
            <p:nvPr/>
          </p:nvSpPr>
          <p:spPr bwMode="auto">
            <a:xfrm flipH="1">
              <a:off x="1939926" y="4189413"/>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173" name="AutoShape 17"/>
            <p:cNvSpPr>
              <a:spLocks noChangeArrowheads="1"/>
            </p:cNvSpPr>
            <p:nvPr/>
          </p:nvSpPr>
          <p:spPr bwMode="auto">
            <a:xfrm>
              <a:off x="5393267" y="538163"/>
              <a:ext cx="1203854" cy="4583112"/>
            </a:xfrm>
            <a:prstGeom prst="roundRect">
              <a:avLst>
                <a:gd name="adj" fmla="val 50000"/>
              </a:avLst>
            </a:prstGeom>
            <a:solidFill>
              <a:srgbClr val="FFFF00">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174" name="AutoShape 18"/>
            <p:cNvSpPr>
              <a:spLocks noChangeArrowheads="1"/>
            </p:cNvSpPr>
            <p:nvPr/>
          </p:nvSpPr>
          <p:spPr bwMode="auto">
            <a:xfrm>
              <a:off x="3546211" y="538164"/>
              <a:ext cx="1687116" cy="5127625"/>
            </a:xfrm>
            <a:prstGeom prst="roundRect">
              <a:avLst>
                <a:gd name="adj" fmla="val 50000"/>
              </a:avLst>
            </a:prstGeom>
            <a:solidFill>
              <a:srgbClr val="66FF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175" name="Text Box 19"/>
            <p:cNvSpPr txBox="1">
              <a:spLocks noChangeArrowheads="1"/>
            </p:cNvSpPr>
            <p:nvPr/>
          </p:nvSpPr>
          <p:spPr bwMode="auto">
            <a:xfrm>
              <a:off x="4158456" y="858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4</a:t>
              </a:r>
              <a:endParaRPr kumimoji="1" lang="en-US" altLang="zh-CN" b="1">
                <a:solidFill>
                  <a:srgbClr val="000099"/>
                </a:solidFill>
                <a:latin typeface="+mn-lt"/>
                <a:ea typeface="黑体" pitchFamily="2" charset="-122"/>
              </a:endParaRPr>
            </a:p>
          </p:txBody>
        </p:sp>
        <p:sp>
          <p:nvSpPr>
            <p:cNvPr id="176" name="Text Box 20"/>
            <p:cNvSpPr txBox="1">
              <a:spLocks noChangeArrowheads="1"/>
            </p:cNvSpPr>
            <p:nvPr/>
          </p:nvSpPr>
          <p:spPr bwMode="auto">
            <a:xfrm>
              <a:off x="6117300" y="4457701"/>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177" name="AutoShape 21"/>
            <p:cNvSpPr>
              <a:spLocks noChangeArrowheads="1"/>
            </p:cNvSpPr>
            <p:nvPr/>
          </p:nvSpPr>
          <p:spPr bwMode="auto">
            <a:xfrm>
              <a:off x="6839613" y="382588"/>
              <a:ext cx="1123023" cy="4583112"/>
            </a:xfrm>
            <a:prstGeom prst="roundRect">
              <a:avLst>
                <a:gd name="adj" fmla="val 50000"/>
              </a:avLst>
            </a:prstGeom>
            <a:solidFill>
              <a:srgbClr val="FF66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178" name="AutoShape 22"/>
            <p:cNvSpPr>
              <a:spLocks noChangeArrowheads="1"/>
            </p:cNvSpPr>
            <p:nvPr/>
          </p:nvSpPr>
          <p:spPr bwMode="auto">
            <a:xfrm flipH="1">
              <a:off x="1939926" y="382588"/>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179" name="Line 23"/>
            <p:cNvSpPr>
              <a:spLocks noChangeShapeType="1"/>
            </p:cNvSpPr>
            <p:nvPr/>
          </p:nvSpPr>
          <p:spPr bwMode="auto">
            <a:xfrm>
              <a:off x="1699154" y="938214"/>
              <a:ext cx="0" cy="5037137"/>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80" name="Line 24"/>
            <p:cNvSpPr>
              <a:spLocks noChangeShapeType="1"/>
            </p:cNvSpPr>
            <p:nvPr/>
          </p:nvSpPr>
          <p:spPr bwMode="auto">
            <a:xfrm>
              <a:off x="1683677" y="927100"/>
              <a:ext cx="497019"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81" name="Text Box 25"/>
            <p:cNvSpPr txBox="1">
              <a:spLocks noChangeArrowheads="1"/>
            </p:cNvSpPr>
            <p:nvPr/>
          </p:nvSpPr>
          <p:spPr bwMode="auto">
            <a:xfrm>
              <a:off x="6875727" y="1735139"/>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182" name="Text Box 26"/>
            <p:cNvSpPr txBox="1">
              <a:spLocks noChangeArrowheads="1"/>
            </p:cNvSpPr>
            <p:nvPr/>
          </p:nvSpPr>
          <p:spPr bwMode="auto">
            <a:xfrm>
              <a:off x="7438100" y="4556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183" name="Text Box 27"/>
            <p:cNvSpPr txBox="1">
              <a:spLocks noChangeArrowheads="1"/>
            </p:cNvSpPr>
            <p:nvPr/>
          </p:nvSpPr>
          <p:spPr bwMode="auto">
            <a:xfrm>
              <a:off x="5914365" y="7350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184" name="Text Box 28"/>
            <p:cNvSpPr txBox="1">
              <a:spLocks noChangeArrowheads="1"/>
            </p:cNvSpPr>
            <p:nvPr/>
          </p:nvSpPr>
          <p:spPr bwMode="auto">
            <a:xfrm>
              <a:off x="3786981"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itchFamily="2" charset="-122"/>
                </a:rPr>
                <a:t>VLAN</a:t>
              </a:r>
              <a:r>
                <a:rPr kumimoji="1" lang="en-US" altLang="zh-CN" b="1" baseline="-25000" dirty="0">
                  <a:solidFill>
                    <a:srgbClr val="000099"/>
                  </a:solidFill>
                  <a:latin typeface="+mn-lt"/>
                  <a:ea typeface="黑体" pitchFamily="2" charset="-122"/>
                </a:rPr>
                <a:t>1</a:t>
              </a:r>
              <a:endParaRPr kumimoji="1" lang="en-US" altLang="zh-CN" b="1" dirty="0">
                <a:solidFill>
                  <a:srgbClr val="000099"/>
                </a:solidFill>
                <a:latin typeface="+mn-lt"/>
                <a:ea typeface="黑体" pitchFamily="2" charset="-122"/>
              </a:endParaRPr>
            </a:p>
          </p:txBody>
        </p:sp>
        <p:sp>
          <p:nvSpPr>
            <p:cNvPr id="185" name="Text Box 29"/>
            <p:cNvSpPr txBox="1">
              <a:spLocks noChangeArrowheads="1"/>
            </p:cNvSpPr>
            <p:nvPr/>
          </p:nvSpPr>
          <p:spPr bwMode="auto">
            <a:xfrm>
              <a:off x="5439702"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186" name="Text Box 30"/>
            <p:cNvSpPr txBox="1">
              <a:spLocks noChangeArrowheads="1"/>
            </p:cNvSpPr>
            <p:nvPr/>
          </p:nvSpPr>
          <p:spPr bwMode="auto">
            <a:xfrm>
              <a:off x="7482814" y="4160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187" name="Text Box 31"/>
            <p:cNvSpPr txBox="1">
              <a:spLocks noChangeArrowheads="1"/>
            </p:cNvSpPr>
            <p:nvPr/>
          </p:nvSpPr>
          <p:spPr bwMode="auto">
            <a:xfrm>
              <a:off x="4803379" y="45735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188" name="Text Box 32"/>
            <p:cNvSpPr txBox="1">
              <a:spLocks noChangeArrowheads="1"/>
            </p:cNvSpPr>
            <p:nvPr/>
          </p:nvSpPr>
          <p:spPr bwMode="auto">
            <a:xfrm>
              <a:off x="4108583" y="50180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189" name="Text Box 33"/>
            <p:cNvSpPr txBox="1">
              <a:spLocks noChangeArrowheads="1"/>
            </p:cNvSpPr>
            <p:nvPr/>
          </p:nvSpPr>
          <p:spPr bwMode="auto">
            <a:xfrm>
              <a:off x="4141258" y="281622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190" name="Text Box 34"/>
            <p:cNvSpPr txBox="1">
              <a:spLocks noChangeArrowheads="1"/>
            </p:cNvSpPr>
            <p:nvPr/>
          </p:nvSpPr>
          <p:spPr bwMode="auto">
            <a:xfrm>
              <a:off x="7510331" y="23018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191" name="Text Box 35"/>
            <p:cNvSpPr txBox="1">
              <a:spLocks noChangeArrowheads="1"/>
            </p:cNvSpPr>
            <p:nvPr/>
          </p:nvSpPr>
          <p:spPr bwMode="auto">
            <a:xfrm>
              <a:off x="6162015" y="24542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pic>
          <p:nvPicPr>
            <p:cNvPr id="192" name="Picture 3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92710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3"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9552" y="538164"/>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 name="Picture 3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74098" y="77152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5" name="Picture 3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09871" y="2324101"/>
              <a:ext cx="552054"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6" name="Picture 4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25187" y="2557463"/>
              <a:ext cx="552053"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7" name="Picture 4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2790826"/>
              <a:ext cx="552053"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8" name="Picture 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47402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9"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49354" y="457835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0" name="Picture 4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53208" y="44227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1" name="Picture 4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9552" y="4267201"/>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2" name="AutoShape 46"/>
            <p:cNvSpPr>
              <a:spLocks noChangeArrowheads="1"/>
            </p:cNvSpPr>
            <p:nvPr/>
          </p:nvSpPr>
          <p:spPr bwMode="auto">
            <a:xfrm flipH="1">
              <a:off x="1939926" y="2246313"/>
              <a:ext cx="1284685" cy="933450"/>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203" name="Line 47"/>
            <p:cNvSpPr>
              <a:spLocks noChangeShapeType="1"/>
            </p:cNvSpPr>
            <p:nvPr/>
          </p:nvSpPr>
          <p:spPr bwMode="auto">
            <a:xfrm>
              <a:off x="1859095" y="2784475"/>
              <a:ext cx="0" cy="334645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04" name="Line 48"/>
            <p:cNvSpPr>
              <a:spLocks noChangeShapeType="1"/>
            </p:cNvSpPr>
            <p:nvPr/>
          </p:nvSpPr>
          <p:spPr bwMode="auto">
            <a:xfrm>
              <a:off x="1845337" y="2790825"/>
              <a:ext cx="299244"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05" name="Line 49"/>
            <p:cNvSpPr>
              <a:spLocks noChangeShapeType="1"/>
            </p:cNvSpPr>
            <p:nvPr/>
          </p:nvSpPr>
          <p:spPr bwMode="auto">
            <a:xfrm>
              <a:off x="2020756" y="4772026"/>
              <a:ext cx="0" cy="1514475"/>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06" name="Line 50"/>
            <p:cNvSpPr>
              <a:spLocks noChangeShapeType="1"/>
            </p:cNvSpPr>
            <p:nvPr/>
          </p:nvSpPr>
          <p:spPr bwMode="auto">
            <a:xfrm>
              <a:off x="2005277" y="4772025"/>
              <a:ext cx="165100"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07" name="AutoShape 51"/>
            <p:cNvSpPr>
              <a:spLocks noChangeArrowheads="1"/>
            </p:cNvSpPr>
            <p:nvPr/>
          </p:nvSpPr>
          <p:spPr bwMode="auto">
            <a:xfrm flipH="1">
              <a:off x="1296723" y="5665788"/>
              <a:ext cx="1286404"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grpSp>
    </p:spTree>
    <p:extLst>
      <p:ext uri="{BB962C8B-B14F-4D97-AF65-F5344CB8AC3E}">
        <p14:creationId xmlns:p14="http://schemas.microsoft.com/office/powerpoint/2010/main" val="33418223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762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6213" grpId="0" animBg="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237" name="Text Box 53"/>
          <p:cNvSpPr txBox="1">
            <a:spLocks noChangeArrowheads="1"/>
          </p:cNvSpPr>
          <p:nvPr/>
        </p:nvSpPr>
        <p:spPr bwMode="auto">
          <a:xfrm>
            <a:off x="4689211" y="5765502"/>
            <a:ext cx="6159317" cy="831850"/>
          </a:xfrm>
          <a:prstGeom prst="rect">
            <a:avLst/>
          </a:prstGeom>
          <a:solidFill>
            <a:srgbClr val="FFCC66"/>
          </a:solidFill>
          <a:ln>
            <a:solidFill>
              <a:srgbClr val="000099"/>
            </a:solidFill>
          </a:ln>
          <a:effectLst/>
        </p:spPr>
        <p:txBody>
          <a:bodyPr wrap="square">
            <a:spAutoFit/>
          </a:bodyPr>
          <a:lstStyle>
            <a:defPPr>
              <a:defRPr lang="en-US"/>
            </a:defPPr>
            <a:lvl1pPr>
              <a:defRPr sz="2400" b="1">
                <a:solidFill>
                  <a:srgbClr val="000099"/>
                </a:solidFill>
                <a:latin typeface="+mn-lt"/>
                <a:ea typeface="黑体" pitchFamily="2" charset="-122"/>
              </a:defRPr>
            </a:lvl1pPr>
          </a:lstStyle>
          <a:p>
            <a:r>
              <a:rPr lang="en-US" altLang="zh-CN" dirty="0"/>
              <a:t>B</a:t>
            </a:r>
            <a:r>
              <a:rPr lang="en-US" altLang="zh-CN" baseline="-25000" dirty="0"/>
              <a:t>1</a:t>
            </a:r>
            <a:r>
              <a:rPr lang="en-US" altLang="zh-CN" dirty="0"/>
              <a:t> </a:t>
            </a:r>
            <a:r>
              <a:rPr lang="zh-CN" altLang="en-US" dirty="0"/>
              <a:t>发送数据时，</a:t>
            </a:r>
            <a:r>
              <a:rPr lang="zh-CN" altLang="en-US" dirty="0">
                <a:solidFill>
                  <a:srgbClr val="0000FF"/>
                </a:solidFill>
              </a:rPr>
              <a:t>工作站 </a:t>
            </a:r>
            <a:r>
              <a:rPr lang="en-US" altLang="zh-CN" dirty="0">
                <a:solidFill>
                  <a:srgbClr val="0000FF"/>
                </a:solidFill>
              </a:rPr>
              <a:t>A</a:t>
            </a:r>
            <a:r>
              <a:rPr lang="en-US" altLang="zh-CN" baseline="-25000" dirty="0">
                <a:solidFill>
                  <a:srgbClr val="0000FF"/>
                </a:solidFill>
              </a:rPr>
              <a:t>1</a:t>
            </a:r>
            <a:r>
              <a:rPr lang="zh-CN" altLang="en-US" dirty="0">
                <a:solidFill>
                  <a:srgbClr val="0000FF"/>
                </a:solidFill>
              </a:rPr>
              <a:t>，</a:t>
            </a:r>
            <a:r>
              <a:rPr lang="en-US" altLang="zh-CN" dirty="0">
                <a:solidFill>
                  <a:srgbClr val="0000FF"/>
                </a:solidFill>
              </a:rPr>
              <a:t>A</a:t>
            </a:r>
            <a:r>
              <a:rPr lang="en-US" altLang="zh-CN" baseline="-25000" dirty="0">
                <a:solidFill>
                  <a:srgbClr val="0000FF"/>
                </a:solidFill>
              </a:rPr>
              <a:t>2</a:t>
            </a:r>
            <a:r>
              <a:rPr lang="en-US" altLang="zh-CN" dirty="0">
                <a:solidFill>
                  <a:srgbClr val="0000FF"/>
                </a:solidFill>
              </a:rPr>
              <a:t> </a:t>
            </a:r>
            <a:r>
              <a:rPr lang="zh-CN" altLang="en-US" dirty="0">
                <a:solidFill>
                  <a:srgbClr val="0000FF"/>
                </a:solidFill>
              </a:rPr>
              <a:t>和 </a:t>
            </a:r>
            <a:r>
              <a:rPr lang="en-US" altLang="zh-CN" dirty="0">
                <a:solidFill>
                  <a:srgbClr val="0000FF"/>
                </a:solidFill>
              </a:rPr>
              <a:t>C</a:t>
            </a:r>
            <a:r>
              <a:rPr lang="en-US" altLang="zh-CN" baseline="-25000" dirty="0">
                <a:solidFill>
                  <a:srgbClr val="0000FF"/>
                </a:solidFill>
              </a:rPr>
              <a:t>1</a:t>
            </a:r>
          </a:p>
          <a:p>
            <a:r>
              <a:rPr lang="zh-CN" altLang="en-US" dirty="0">
                <a:solidFill>
                  <a:srgbClr val="0000FF"/>
                </a:solidFill>
              </a:rPr>
              <a:t>都不会收到 </a:t>
            </a:r>
            <a:r>
              <a:rPr lang="en-US" altLang="zh-CN" dirty="0">
                <a:solidFill>
                  <a:srgbClr val="0000FF"/>
                </a:solidFill>
              </a:rPr>
              <a:t>B</a:t>
            </a:r>
            <a:r>
              <a:rPr lang="en-US" altLang="zh-CN" baseline="-25000" dirty="0">
                <a:solidFill>
                  <a:srgbClr val="0000FF"/>
                </a:solidFill>
              </a:rPr>
              <a:t>1</a:t>
            </a:r>
            <a:r>
              <a:rPr lang="en-US" altLang="zh-CN" dirty="0">
                <a:solidFill>
                  <a:srgbClr val="0000FF"/>
                </a:solidFill>
              </a:rPr>
              <a:t> </a:t>
            </a:r>
            <a:r>
              <a:rPr lang="zh-CN" altLang="en-US" dirty="0">
                <a:solidFill>
                  <a:srgbClr val="0000FF"/>
                </a:solidFill>
              </a:rPr>
              <a:t>发出的广播信息。 </a:t>
            </a:r>
          </a:p>
        </p:txBody>
      </p:sp>
      <p:grpSp>
        <p:nvGrpSpPr>
          <p:cNvPr id="54" name="组合 53"/>
          <p:cNvGrpSpPr/>
          <p:nvPr/>
        </p:nvGrpSpPr>
        <p:grpSpPr>
          <a:xfrm>
            <a:off x="2039013" y="304800"/>
            <a:ext cx="8191367" cy="6292850"/>
            <a:chOff x="896012" y="304800"/>
            <a:chExt cx="8191367" cy="6292850"/>
          </a:xfrm>
        </p:grpSpPr>
        <p:sp>
          <p:nvSpPr>
            <p:cNvPr id="55" name="AutoShape 2"/>
            <p:cNvSpPr>
              <a:spLocks noChangeArrowheads="1"/>
            </p:cNvSpPr>
            <p:nvPr/>
          </p:nvSpPr>
          <p:spPr bwMode="auto">
            <a:xfrm flipH="1">
              <a:off x="896012" y="4111625"/>
              <a:ext cx="8191367"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6" name="Line 3"/>
            <p:cNvSpPr>
              <a:spLocks noChangeShapeType="1"/>
            </p:cNvSpPr>
            <p:nvPr/>
          </p:nvSpPr>
          <p:spPr bwMode="auto">
            <a:xfrm>
              <a:off x="2435225" y="6208713"/>
              <a:ext cx="789385" cy="0"/>
            </a:xfrm>
            <a:prstGeom prst="line">
              <a:avLst/>
            </a:prstGeom>
            <a:noFill/>
            <a:ln w="762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 name="AutoShape 4"/>
            <p:cNvSpPr>
              <a:spLocks noChangeArrowheads="1"/>
            </p:cNvSpPr>
            <p:nvPr/>
          </p:nvSpPr>
          <p:spPr bwMode="auto">
            <a:xfrm flipH="1">
              <a:off x="896012" y="2170113"/>
              <a:ext cx="8191367" cy="1397000"/>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8" name="AutoShape 5"/>
            <p:cNvSpPr>
              <a:spLocks noChangeArrowheads="1"/>
            </p:cNvSpPr>
            <p:nvPr/>
          </p:nvSpPr>
          <p:spPr bwMode="auto">
            <a:xfrm flipH="1">
              <a:off x="976842" y="304800"/>
              <a:ext cx="8029708"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 name="Line 6"/>
            <p:cNvSpPr>
              <a:spLocks noChangeShapeType="1"/>
            </p:cNvSpPr>
            <p:nvPr/>
          </p:nvSpPr>
          <p:spPr bwMode="auto">
            <a:xfrm>
              <a:off x="2903008" y="693738"/>
              <a:ext cx="4244446"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Line 7"/>
            <p:cNvSpPr>
              <a:spLocks noChangeShapeType="1"/>
            </p:cNvSpPr>
            <p:nvPr/>
          </p:nvSpPr>
          <p:spPr bwMode="auto">
            <a:xfrm>
              <a:off x="3064669" y="849313"/>
              <a:ext cx="255905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 name="Line 8"/>
            <p:cNvSpPr>
              <a:spLocks noChangeShapeType="1"/>
            </p:cNvSpPr>
            <p:nvPr/>
          </p:nvSpPr>
          <p:spPr bwMode="auto">
            <a:xfrm>
              <a:off x="3224610" y="1003300"/>
              <a:ext cx="562371"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 name="Line 9"/>
            <p:cNvSpPr>
              <a:spLocks noChangeShapeType="1"/>
            </p:cNvSpPr>
            <p:nvPr/>
          </p:nvSpPr>
          <p:spPr bwMode="auto">
            <a:xfrm>
              <a:off x="3224610" y="2946400"/>
              <a:ext cx="562371"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3" name="Line 10"/>
            <p:cNvSpPr>
              <a:spLocks noChangeShapeType="1"/>
            </p:cNvSpPr>
            <p:nvPr/>
          </p:nvSpPr>
          <p:spPr bwMode="auto">
            <a:xfrm>
              <a:off x="3064669" y="2713038"/>
              <a:ext cx="2834217"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4" name="Line 11"/>
            <p:cNvSpPr>
              <a:spLocks noChangeShapeType="1"/>
            </p:cNvSpPr>
            <p:nvPr/>
          </p:nvSpPr>
          <p:spPr bwMode="auto">
            <a:xfrm>
              <a:off x="2823898" y="2479675"/>
              <a:ext cx="4309798"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5" name="Line 12"/>
            <p:cNvSpPr>
              <a:spLocks noChangeShapeType="1"/>
            </p:cNvSpPr>
            <p:nvPr/>
          </p:nvSpPr>
          <p:spPr bwMode="auto">
            <a:xfrm>
              <a:off x="2983839" y="4732338"/>
              <a:ext cx="152545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6" name="Line 13"/>
            <p:cNvSpPr>
              <a:spLocks noChangeShapeType="1"/>
            </p:cNvSpPr>
            <p:nvPr/>
          </p:nvSpPr>
          <p:spPr bwMode="auto">
            <a:xfrm>
              <a:off x="2983840" y="4887913"/>
              <a:ext cx="80830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7" name="Line 14"/>
            <p:cNvSpPr>
              <a:spLocks noChangeShapeType="1"/>
            </p:cNvSpPr>
            <p:nvPr/>
          </p:nvSpPr>
          <p:spPr bwMode="auto">
            <a:xfrm>
              <a:off x="2605485" y="4422775"/>
              <a:ext cx="4595283"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8" name="Line 15"/>
            <p:cNvSpPr>
              <a:spLocks noChangeShapeType="1"/>
            </p:cNvSpPr>
            <p:nvPr/>
          </p:nvSpPr>
          <p:spPr bwMode="auto">
            <a:xfrm>
              <a:off x="2823898" y="4578350"/>
              <a:ext cx="2863454"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9" name="AutoShape 16"/>
            <p:cNvSpPr>
              <a:spLocks noChangeArrowheads="1"/>
            </p:cNvSpPr>
            <p:nvPr/>
          </p:nvSpPr>
          <p:spPr bwMode="auto">
            <a:xfrm flipH="1">
              <a:off x="1939926" y="4189413"/>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70" name="AutoShape 17"/>
            <p:cNvSpPr>
              <a:spLocks noChangeArrowheads="1"/>
            </p:cNvSpPr>
            <p:nvPr/>
          </p:nvSpPr>
          <p:spPr bwMode="auto">
            <a:xfrm>
              <a:off x="5393267" y="538163"/>
              <a:ext cx="1203854" cy="4583112"/>
            </a:xfrm>
            <a:prstGeom prst="roundRect">
              <a:avLst>
                <a:gd name="adj" fmla="val 50000"/>
              </a:avLst>
            </a:prstGeom>
            <a:solidFill>
              <a:srgbClr val="FFFF00">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71" name="AutoShape 18"/>
            <p:cNvSpPr>
              <a:spLocks noChangeArrowheads="1"/>
            </p:cNvSpPr>
            <p:nvPr/>
          </p:nvSpPr>
          <p:spPr bwMode="auto">
            <a:xfrm>
              <a:off x="3546211" y="538164"/>
              <a:ext cx="1687116" cy="5127625"/>
            </a:xfrm>
            <a:prstGeom prst="roundRect">
              <a:avLst>
                <a:gd name="adj" fmla="val 50000"/>
              </a:avLst>
            </a:prstGeom>
            <a:solidFill>
              <a:srgbClr val="66FF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72" name="Text Box 19"/>
            <p:cNvSpPr txBox="1">
              <a:spLocks noChangeArrowheads="1"/>
            </p:cNvSpPr>
            <p:nvPr/>
          </p:nvSpPr>
          <p:spPr bwMode="auto">
            <a:xfrm>
              <a:off x="4158456" y="858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4</a:t>
              </a:r>
              <a:endParaRPr kumimoji="1" lang="en-US" altLang="zh-CN" b="1">
                <a:solidFill>
                  <a:srgbClr val="000099"/>
                </a:solidFill>
                <a:latin typeface="+mn-lt"/>
                <a:ea typeface="黑体" pitchFamily="2" charset="-122"/>
              </a:endParaRPr>
            </a:p>
          </p:txBody>
        </p:sp>
        <p:sp>
          <p:nvSpPr>
            <p:cNvPr id="73" name="Text Box 20"/>
            <p:cNvSpPr txBox="1">
              <a:spLocks noChangeArrowheads="1"/>
            </p:cNvSpPr>
            <p:nvPr/>
          </p:nvSpPr>
          <p:spPr bwMode="auto">
            <a:xfrm>
              <a:off x="6117300" y="4457701"/>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74" name="AutoShape 21"/>
            <p:cNvSpPr>
              <a:spLocks noChangeArrowheads="1"/>
            </p:cNvSpPr>
            <p:nvPr/>
          </p:nvSpPr>
          <p:spPr bwMode="auto">
            <a:xfrm>
              <a:off x="6839613" y="382588"/>
              <a:ext cx="1123023" cy="4583112"/>
            </a:xfrm>
            <a:prstGeom prst="roundRect">
              <a:avLst>
                <a:gd name="adj" fmla="val 50000"/>
              </a:avLst>
            </a:prstGeom>
            <a:solidFill>
              <a:srgbClr val="FF66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75" name="AutoShape 22"/>
            <p:cNvSpPr>
              <a:spLocks noChangeArrowheads="1"/>
            </p:cNvSpPr>
            <p:nvPr/>
          </p:nvSpPr>
          <p:spPr bwMode="auto">
            <a:xfrm flipH="1">
              <a:off x="1939926" y="382588"/>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76" name="Line 23"/>
            <p:cNvSpPr>
              <a:spLocks noChangeShapeType="1"/>
            </p:cNvSpPr>
            <p:nvPr/>
          </p:nvSpPr>
          <p:spPr bwMode="auto">
            <a:xfrm>
              <a:off x="1699154" y="938214"/>
              <a:ext cx="0" cy="5037137"/>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7" name="Line 24"/>
            <p:cNvSpPr>
              <a:spLocks noChangeShapeType="1"/>
            </p:cNvSpPr>
            <p:nvPr/>
          </p:nvSpPr>
          <p:spPr bwMode="auto">
            <a:xfrm>
              <a:off x="1683677" y="927100"/>
              <a:ext cx="497019"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8" name="Text Box 25"/>
            <p:cNvSpPr txBox="1">
              <a:spLocks noChangeArrowheads="1"/>
            </p:cNvSpPr>
            <p:nvPr/>
          </p:nvSpPr>
          <p:spPr bwMode="auto">
            <a:xfrm>
              <a:off x="6875727" y="1735139"/>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79" name="Text Box 26"/>
            <p:cNvSpPr txBox="1">
              <a:spLocks noChangeArrowheads="1"/>
            </p:cNvSpPr>
            <p:nvPr/>
          </p:nvSpPr>
          <p:spPr bwMode="auto">
            <a:xfrm>
              <a:off x="7438100" y="4556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80" name="Text Box 27"/>
            <p:cNvSpPr txBox="1">
              <a:spLocks noChangeArrowheads="1"/>
            </p:cNvSpPr>
            <p:nvPr/>
          </p:nvSpPr>
          <p:spPr bwMode="auto">
            <a:xfrm>
              <a:off x="5914365" y="7350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81" name="Text Box 28"/>
            <p:cNvSpPr txBox="1">
              <a:spLocks noChangeArrowheads="1"/>
            </p:cNvSpPr>
            <p:nvPr/>
          </p:nvSpPr>
          <p:spPr bwMode="auto">
            <a:xfrm>
              <a:off x="3786981"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itchFamily="2" charset="-122"/>
                </a:rPr>
                <a:t>VLAN</a:t>
              </a:r>
              <a:r>
                <a:rPr kumimoji="1" lang="en-US" altLang="zh-CN" b="1" baseline="-25000" dirty="0">
                  <a:solidFill>
                    <a:srgbClr val="000099"/>
                  </a:solidFill>
                  <a:latin typeface="+mn-lt"/>
                  <a:ea typeface="黑体" pitchFamily="2" charset="-122"/>
                </a:rPr>
                <a:t>1</a:t>
              </a:r>
              <a:endParaRPr kumimoji="1" lang="en-US" altLang="zh-CN" b="1" dirty="0">
                <a:solidFill>
                  <a:srgbClr val="000099"/>
                </a:solidFill>
                <a:latin typeface="+mn-lt"/>
                <a:ea typeface="黑体" pitchFamily="2" charset="-122"/>
              </a:endParaRPr>
            </a:p>
          </p:txBody>
        </p:sp>
        <p:sp>
          <p:nvSpPr>
            <p:cNvPr id="82" name="Text Box 29"/>
            <p:cNvSpPr txBox="1">
              <a:spLocks noChangeArrowheads="1"/>
            </p:cNvSpPr>
            <p:nvPr/>
          </p:nvSpPr>
          <p:spPr bwMode="auto">
            <a:xfrm>
              <a:off x="5439702"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83" name="Text Box 30"/>
            <p:cNvSpPr txBox="1">
              <a:spLocks noChangeArrowheads="1"/>
            </p:cNvSpPr>
            <p:nvPr/>
          </p:nvSpPr>
          <p:spPr bwMode="auto">
            <a:xfrm>
              <a:off x="7482814" y="4160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84" name="Text Box 31"/>
            <p:cNvSpPr txBox="1">
              <a:spLocks noChangeArrowheads="1"/>
            </p:cNvSpPr>
            <p:nvPr/>
          </p:nvSpPr>
          <p:spPr bwMode="auto">
            <a:xfrm>
              <a:off x="4803379" y="45735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85" name="Text Box 32"/>
            <p:cNvSpPr txBox="1">
              <a:spLocks noChangeArrowheads="1"/>
            </p:cNvSpPr>
            <p:nvPr/>
          </p:nvSpPr>
          <p:spPr bwMode="auto">
            <a:xfrm>
              <a:off x="4108583" y="50180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86" name="Text Box 33"/>
            <p:cNvSpPr txBox="1">
              <a:spLocks noChangeArrowheads="1"/>
            </p:cNvSpPr>
            <p:nvPr/>
          </p:nvSpPr>
          <p:spPr bwMode="auto">
            <a:xfrm>
              <a:off x="4141258" y="281622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87" name="Text Box 34"/>
            <p:cNvSpPr txBox="1">
              <a:spLocks noChangeArrowheads="1"/>
            </p:cNvSpPr>
            <p:nvPr/>
          </p:nvSpPr>
          <p:spPr bwMode="auto">
            <a:xfrm>
              <a:off x="7510331" y="23018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88" name="Text Box 35"/>
            <p:cNvSpPr txBox="1">
              <a:spLocks noChangeArrowheads="1"/>
            </p:cNvSpPr>
            <p:nvPr/>
          </p:nvSpPr>
          <p:spPr bwMode="auto">
            <a:xfrm>
              <a:off x="6162015" y="24542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pic>
          <p:nvPicPr>
            <p:cNvPr id="89" name="Picture 3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92710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0"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9552" y="538164"/>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1" name="Picture 3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74098" y="77152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 name="Picture 3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09871" y="2324101"/>
              <a:ext cx="552054"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3" name="Picture 4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25187" y="2557463"/>
              <a:ext cx="552053"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4" name="Picture 4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2790826"/>
              <a:ext cx="552053"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5" name="Picture 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47402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6"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49354" y="457835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7" name="Picture 4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53208" y="44227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8" name="Picture 4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9552" y="4267201"/>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9" name="AutoShape 46"/>
            <p:cNvSpPr>
              <a:spLocks noChangeArrowheads="1"/>
            </p:cNvSpPr>
            <p:nvPr/>
          </p:nvSpPr>
          <p:spPr bwMode="auto">
            <a:xfrm flipH="1">
              <a:off x="1939926" y="2246313"/>
              <a:ext cx="1284685" cy="933450"/>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100" name="Line 47"/>
            <p:cNvSpPr>
              <a:spLocks noChangeShapeType="1"/>
            </p:cNvSpPr>
            <p:nvPr/>
          </p:nvSpPr>
          <p:spPr bwMode="auto">
            <a:xfrm>
              <a:off x="1859095" y="2784475"/>
              <a:ext cx="0" cy="334645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1" name="Line 48"/>
            <p:cNvSpPr>
              <a:spLocks noChangeShapeType="1"/>
            </p:cNvSpPr>
            <p:nvPr/>
          </p:nvSpPr>
          <p:spPr bwMode="auto">
            <a:xfrm>
              <a:off x="1845337" y="2790825"/>
              <a:ext cx="299244"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2" name="Line 49"/>
            <p:cNvSpPr>
              <a:spLocks noChangeShapeType="1"/>
            </p:cNvSpPr>
            <p:nvPr/>
          </p:nvSpPr>
          <p:spPr bwMode="auto">
            <a:xfrm>
              <a:off x="2020756" y="4772026"/>
              <a:ext cx="0" cy="1514475"/>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3" name="Line 50"/>
            <p:cNvSpPr>
              <a:spLocks noChangeShapeType="1"/>
            </p:cNvSpPr>
            <p:nvPr/>
          </p:nvSpPr>
          <p:spPr bwMode="auto">
            <a:xfrm>
              <a:off x="2005277" y="4772025"/>
              <a:ext cx="165100"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4" name="AutoShape 51"/>
            <p:cNvSpPr>
              <a:spLocks noChangeArrowheads="1"/>
            </p:cNvSpPr>
            <p:nvPr/>
          </p:nvSpPr>
          <p:spPr bwMode="auto">
            <a:xfrm flipH="1">
              <a:off x="1296723" y="5665788"/>
              <a:ext cx="1286404"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grpSp>
    </p:spTree>
    <p:extLst>
      <p:ext uri="{BB962C8B-B14F-4D97-AF65-F5344CB8AC3E}">
        <p14:creationId xmlns:p14="http://schemas.microsoft.com/office/powerpoint/2010/main" val="21869092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772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237" grpId="0" animBg="1"/>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61" name="Text Box 53"/>
          <p:cNvSpPr txBox="1">
            <a:spLocks noChangeArrowheads="1"/>
          </p:cNvSpPr>
          <p:nvPr/>
        </p:nvSpPr>
        <p:spPr bwMode="auto">
          <a:xfrm>
            <a:off x="4689211" y="5692776"/>
            <a:ext cx="6231324" cy="1015663"/>
          </a:xfrm>
          <a:prstGeom prst="rect">
            <a:avLst/>
          </a:prstGeom>
          <a:solidFill>
            <a:srgbClr val="FFCC66"/>
          </a:solidFill>
          <a:ln>
            <a:solidFill>
              <a:srgbClr val="000099"/>
            </a:solidFill>
          </a:ln>
          <a:effectLst/>
        </p:spPr>
        <p:txBody>
          <a:bodyPr wrap="square">
            <a:spAutoFit/>
          </a:bodyPr>
          <a:lstStyle>
            <a:defPPr>
              <a:defRPr lang="en-US"/>
            </a:defPPr>
            <a:lvl1pPr>
              <a:defRPr sz="2400" b="1">
                <a:solidFill>
                  <a:srgbClr val="000099"/>
                </a:solidFill>
                <a:latin typeface="+mn-lt"/>
                <a:ea typeface="黑体" pitchFamily="2" charset="-122"/>
              </a:defRPr>
            </a:lvl1pPr>
          </a:lstStyle>
          <a:p>
            <a:r>
              <a:rPr lang="zh-CN" altLang="en-US" sz="2000" dirty="0"/>
              <a:t>虚拟局域网限制了接收广播信息的工作站数，使得网络</a:t>
            </a:r>
            <a:r>
              <a:rPr lang="zh-CN" altLang="en-US" sz="2000" dirty="0">
                <a:solidFill>
                  <a:srgbClr val="0000FF"/>
                </a:solidFill>
              </a:rPr>
              <a:t>不会因传播过多的广播信息</a:t>
            </a:r>
            <a:r>
              <a:rPr lang="en-US" altLang="zh-CN" sz="2000" dirty="0">
                <a:solidFill>
                  <a:srgbClr val="0000FF"/>
                </a:solidFill>
              </a:rPr>
              <a:t>(</a:t>
            </a:r>
            <a:r>
              <a:rPr lang="zh-CN" altLang="en-US" sz="2000" dirty="0">
                <a:solidFill>
                  <a:srgbClr val="0000FF"/>
                </a:solidFill>
              </a:rPr>
              <a:t>即“</a:t>
            </a:r>
            <a:r>
              <a:rPr lang="zh-CN" altLang="en-US" sz="2000" dirty="0">
                <a:solidFill>
                  <a:srgbClr val="C00000"/>
                </a:solidFill>
              </a:rPr>
              <a:t>广播风暴</a:t>
            </a:r>
            <a:r>
              <a:rPr lang="zh-CN" altLang="en-US" sz="2000" dirty="0">
                <a:solidFill>
                  <a:srgbClr val="0000FF"/>
                </a:solidFill>
              </a:rPr>
              <a:t>”</a:t>
            </a:r>
            <a:r>
              <a:rPr lang="en-US" altLang="zh-CN" sz="2000" dirty="0">
                <a:solidFill>
                  <a:srgbClr val="0000FF"/>
                </a:solidFill>
              </a:rPr>
              <a:t>)</a:t>
            </a:r>
            <a:r>
              <a:rPr lang="zh-CN" altLang="en-US" sz="2000" dirty="0"/>
              <a:t>而引起性能恶化。 </a:t>
            </a:r>
          </a:p>
        </p:txBody>
      </p:sp>
      <p:grpSp>
        <p:nvGrpSpPr>
          <p:cNvPr id="54" name="组合 53"/>
          <p:cNvGrpSpPr/>
          <p:nvPr/>
        </p:nvGrpSpPr>
        <p:grpSpPr>
          <a:xfrm>
            <a:off x="2039013" y="304800"/>
            <a:ext cx="8191367" cy="6292850"/>
            <a:chOff x="896012" y="304800"/>
            <a:chExt cx="8191367" cy="6292850"/>
          </a:xfrm>
        </p:grpSpPr>
        <p:sp>
          <p:nvSpPr>
            <p:cNvPr id="55" name="AutoShape 2"/>
            <p:cNvSpPr>
              <a:spLocks noChangeArrowheads="1"/>
            </p:cNvSpPr>
            <p:nvPr/>
          </p:nvSpPr>
          <p:spPr bwMode="auto">
            <a:xfrm flipH="1">
              <a:off x="896012" y="4111625"/>
              <a:ext cx="8191367"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6" name="Line 3"/>
            <p:cNvSpPr>
              <a:spLocks noChangeShapeType="1"/>
            </p:cNvSpPr>
            <p:nvPr/>
          </p:nvSpPr>
          <p:spPr bwMode="auto">
            <a:xfrm>
              <a:off x="2435225" y="6208713"/>
              <a:ext cx="789385" cy="0"/>
            </a:xfrm>
            <a:prstGeom prst="line">
              <a:avLst/>
            </a:prstGeom>
            <a:noFill/>
            <a:ln w="762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 name="AutoShape 4"/>
            <p:cNvSpPr>
              <a:spLocks noChangeArrowheads="1"/>
            </p:cNvSpPr>
            <p:nvPr/>
          </p:nvSpPr>
          <p:spPr bwMode="auto">
            <a:xfrm flipH="1">
              <a:off x="896012" y="2170113"/>
              <a:ext cx="8191367" cy="1397000"/>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8" name="AutoShape 5"/>
            <p:cNvSpPr>
              <a:spLocks noChangeArrowheads="1"/>
            </p:cNvSpPr>
            <p:nvPr/>
          </p:nvSpPr>
          <p:spPr bwMode="auto">
            <a:xfrm flipH="1">
              <a:off x="976842" y="304800"/>
              <a:ext cx="8029708"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 name="Line 6"/>
            <p:cNvSpPr>
              <a:spLocks noChangeShapeType="1"/>
            </p:cNvSpPr>
            <p:nvPr/>
          </p:nvSpPr>
          <p:spPr bwMode="auto">
            <a:xfrm>
              <a:off x="2903008" y="693738"/>
              <a:ext cx="4244446"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Line 7"/>
            <p:cNvSpPr>
              <a:spLocks noChangeShapeType="1"/>
            </p:cNvSpPr>
            <p:nvPr/>
          </p:nvSpPr>
          <p:spPr bwMode="auto">
            <a:xfrm>
              <a:off x="3064669" y="849313"/>
              <a:ext cx="255905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 name="Line 8"/>
            <p:cNvSpPr>
              <a:spLocks noChangeShapeType="1"/>
            </p:cNvSpPr>
            <p:nvPr/>
          </p:nvSpPr>
          <p:spPr bwMode="auto">
            <a:xfrm>
              <a:off x="3224610" y="1003300"/>
              <a:ext cx="562371"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 name="Line 9"/>
            <p:cNvSpPr>
              <a:spLocks noChangeShapeType="1"/>
            </p:cNvSpPr>
            <p:nvPr/>
          </p:nvSpPr>
          <p:spPr bwMode="auto">
            <a:xfrm>
              <a:off x="3224610" y="2946400"/>
              <a:ext cx="562371"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3" name="Line 10"/>
            <p:cNvSpPr>
              <a:spLocks noChangeShapeType="1"/>
            </p:cNvSpPr>
            <p:nvPr/>
          </p:nvSpPr>
          <p:spPr bwMode="auto">
            <a:xfrm>
              <a:off x="3064669" y="2713038"/>
              <a:ext cx="2834217"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4" name="Line 11"/>
            <p:cNvSpPr>
              <a:spLocks noChangeShapeType="1"/>
            </p:cNvSpPr>
            <p:nvPr/>
          </p:nvSpPr>
          <p:spPr bwMode="auto">
            <a:xfrm>
              <a:off x="2823898" y="2479675"/>
              <a:ext cx="4309798"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5" name="Line 12"/>
            <p:cNvSpPr>
              <a:spLocks noChangeShapeType="1"/>
            </p:cNvSpPr>
            <p:nvPr/>
          </p:nvSpPr>
          <p:spPr bwMode="auto">
            <a:xfrm>
              <a:off x="2983839" y="4732338"/>
              <a:ext cx="152545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6" name="Line 13"/>
            <p:cNvSpPr>
              <a:spLocks noChangeShapeType="1"/>
            </p:cNvSpPr>
            <p:nvPr/>
          </p:nvSpPr>
          <p:spPr bwMode="auto">
            <a:xfrm>
              <a:off x="2983840" y="4887913"/>
              <a:ext cx="80830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7" name="Line 14"/>
            <p:cNvSpPr>
              <a:spLocks noChangeShapeType="1"/>
            </p:cNvSpPr>
            <p:nvPr/>
          </p:nvSpPr>
          <p:spPr bwMode="auto">
            <a:xfrm>
              <a:off x="2605485" y="4422775"/>
              <a:ext cx="4595283"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8" name="Line 15"/>
            <p:cNvSpPr>
              <a:spLocks noChangeShapeType="1"/>
            </p:cNvSpPr>
            <p:nvPr/>
          </p:nvSpPr>
          <p:spPr bwMode="auto">
            <a:xfrm>
              <a:off x="2823898" y="4578350"/>
              <a:ext cx="2863454"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9" name="AutoShape 16"/>
            <p:cNvSpPr>
              <a:spLocks noChangeArrowheads="1"/>
            </p:cNvSpPr>
            <p:nvPr/>
          </p:nvSpPr>
          <p:spPr bwMode="auto">
            <a:xfrm flipH="1">
              <a:off x="1939926" y="4189413"/>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70" name="AutoShape 17"/>
            <p:cNvSpPr>
              <a:spLocks noChangeArrowheads="1"/>
            </p:cNvSpPr>
            <p:nvPr/>
          </p:nvSpPr>
          <p:spPr bwMode="auto">
            <a:xfrm>
              <a:off x="5393267" y="538163"/>
              <a:ext cx="1203854" cy="4583112"/>
            </a:xfrm>
            <a:prstGeom prst="roundRect">
              <a:avLst>
                <a:gd name="adj" fmla="val 50000"/>
              </a:avLst>
            </a:prstGeom>
            <a:solidFill>
              <a:srgbClr val="FFFF00">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71" name="AutoShape 18"/>
            <p:cNvSpPr>
              <a:spLocks noChangeArrowheads="1"/>
            </p:cNvSpPr>
            <p:nvPr/>
          </p:nvSpPr>
          <p:spPr bwMode="auto">
            <a:xfrm>
              <a:off x="3546211" y="538164"/>
              <a:ext cx="1687116" cy="5127625"/>
            </a:xfrm>
            <a:prstGeom prst="roundRect">
              <a:avLst>
                <a:gd name="adj" fmla="val 50000"/>
              </a:avLst>
            </a:prstGeom>
            <a:solidFill>
              <a:srgbClr val="66FF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72" name="Text Box 19"/>
            <p:cNvSpPr txBox="1">
              <a:spLocks noChangeArrowheads="1"/>
            </p:cNvSpPr>
            <p:nvPr/>
          </p:nvSpPr>
          <p:spPr bwMode="auto">
            <a:xfrm>
              <a:off x="4158456" y="858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4</a:t>
              </a:r>
              <a:endParaRPr kumimoji="1" lang="en-US" altLang="zh-CN" b="1">
                <a:solidFill>
                  <a:srgbClr val="000099"/>
                </a:solidFill>
                <a:latin typeface="+mn-lt"/>
                <a:ea typeface="黑体" pitchFamily="2" charset="-122"/>
              </a:endParaRPr>
            </a:p>
          </p:txBody>
        </p:sp>
        <p:sp>
          <p:nvSpPr>
            <p:cNvPr id="73" name="Text Box 20"/>
            <p:cNvSpPr txBox="1">
              <a:spLocks noChangeArrowheads="1"/>
            </p:cNvSpPr>
            <p:nvPr/>
          </p:nvSpPr>
          <p:spPr bwMode="auto">
            <a:xfrm>
              <a:off x="6117300" y="4457701"/>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74" name="AutoShape 21"/>
            <p:cNvSpPr>
              <a:spLocks noChangeArrowheads="1"/>
            </p:cNvSpPr>
            <p:nvPr/>
          </p:nvSpPr>
          <p:spPr bwMode="auto">
            <a:xfrm>
              <a:off x="6839613" y="382588"/>
              <a:ext cx="1123023" cy="4583112"/>
            </a:xfrm>
            <a:prstGeom prst="roundRect">
              <a:avLst>
                <a:gd name="adj" fmla="val 50000"/>
              </a:avLst>
            </a:prstGeom>
            <a:solidFill>
              <a:srgbClr val="FF66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75" name="AutoShape 22"/>
            <p:cNvSpPr>
              <a:spLocks noChangeArrowheads="1"/>
            </p:cNvSpPr>
            <p:nvPr/>
          </p:nvSpPr>
          <p:spPr bwMode="auto">
            <a:xfrm flipH="1">
              <a:off x="1939926" y="382588"/>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76" name="Line 23"/>
            <p:cNvSpPr>
              <a:spLocks noChangeShapeType="1"/>
            </p:cNvSpPr>
            <p:nvPr/>
          </p:nvSpPr>
          <p:spPr bwMode="auto">
            <a:xfrm>
              <a:off x="1699154" y="938214"/>
              <a:ext cx="0" cy="5037137"/>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7" name="Line 24"/>
            <p:cNvSpPr>
              <a:spLocks noChangeShapeType="1"/>
            </p:cNvSpPr>
            <p:nvPr/>
          </p:nvSpPr>
          <p:spPr bwMode="auto">
            <a:xfrm>
              <a:off x="1683677" y="927100"/>
              <a:ext cx="497019"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8" name="Text Box 25"/>
            <p:cNvSpPr txBox="1">
              <a:spLocks noChangeArrowheads="1"/>
            </p:cNvSpPr>
            <p:nvPr/>
          </p:nvSpPr>
          <p:spPr bwMode="auto">
            <a:xfrm>
              <a:off x="6875727" y="1735139"/>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79" name="Text Box 26"/>
            <p:cNvSpPr txBox="1">
              <a:spLocks noChangeArrowheads="1"/>
            </p:cNvSpPr>
            <p:nvPr/>
          </p:nvSpPr>
          <p:spPr bwMode="auto">
            <a:xfrm>
              <a:off x="7438100" y="4556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80" name="Text Box 27"/>
            <p:cNvSpPr txBox="1">
              <a:spLocks noChangeArrowheads="1"/>
            </p:cNvSpPr>
            <p:nvPr/>
          </p:nvSpPr>
          <p:spPr bwMode="auto">
            <a:xfrm>
              <a:off x="5914365" y="7350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81" name="Text Box 28"/>
            <p:cNvSpPr txBox="1">
              <a:spLocks noChangeArrowheads="1"/>
            </p:cNvSpPr>
            <p:nvPr/>
          </p:nvSpPr>
          <p:spPr bwMode="auto">
            <a:xfrm>
              <a:off x="3786981"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itchFamily="2" charset="-122"/>
                </a:rPr>
                <a:t>VLAN</a:t>
              </a:r>
              <a:r>
                <a:rPr kumimoji="1" lang="en-US" altLang="zh-CN" b="1" baseline="-25000" dirty="0">
                  <a:solidFill>
                    <a:srgbClr val="000099"/>
                  </a:solidFill>
                  <a:latin typeface="+mn-lt"/>
                  <a:ea typeface="黑体" pitchFamily="2" charset="-122"/>
                </a:rPr>
                <a:t>1</a:t>
              </a:r>
              <a:endParaRPr kumimoji="1" lang="en-US" altLang="zh-CN" b="1" dirty="0">
                <a:solidFill>
                  <a:srgbClr val="000099"/>
                </a:solidFill>
                <a:latin typeface="+mn-lt"/>
                <a:ea typeface="黑体" pitchFamily="2" charset="-122"/>
              </a:endParaRPr>
            </a:p>
          </p:txBody>
        </p:sp>
        <p:sp>
          <p:nvSpPr>
            <p:cNvPr id="82" name="Text Box 29"/>
            <p:cNvSpPr txBox="1">
              <a:spLocks noChangeArrowheads="1"/>
            </p:cNvSpPr>
            <p:nvPr/>
          </p:nvSpPr>
          <p:spPr bwMode="auto">
            <a:xfrm>
              <a:off x="5439702"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83" name="Text Box 30"/>
            <p:cNvSpPr txBox="1">
              <a:spLocks noChangeArrowheads="1"/>
            </p:cNvSpPr>
            <p:nvPr/>
          </p:nvSpPr>
          <p:spPr bwMode="auto">
            <a:xfrm>
              <a:off x="7482814" y="4160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84" name="Text Box 31"/>
            <p:cNvSpPr txBox="1">
              <a:spLocks noChangeArrowheads="1"/>
            </p:cNvSpPr>
            <p:nvPr/>
          </p:nvSpPr>
          <p:spPr bwMode="auto">
            <a:xfrm>
              <a:off x="4803379" y="45735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85" name="Text Box 32"/>
            <p:cNvSpPr txBox="1">
              <a:spLocks noChangeArrowheads="1"/>
            </p:cNvSpPr>
            <p:nvPr/>
          </p:nvSpPr>
          <p:spPr bwMode="auto">
            <a:xfrm>
              <a:off x="4108583" y="50180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86" name="Text Box 33"/>
            <p:cNvSpPr txBox="1">
              <a:spLocks noChangeArrowheads="1"/>
            </p:cNvSpPr>
            <p:nvPr/>
          </p:nvSpPr>
          <p:spPr bwMode="auto">
            <a:xfrm>
              <a:off x="4141258" y="281622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87" name="Text Box 34"/>
            <p:cNvSpPr txBox="1">
              <a:spLocks noChangeArrowheads="1"/>
            </p:cNvSpPr>
            <p:nvPr/>
          </p:nvSpPr>
          <p:spPr bwMode="auto">
            <a:xfrm>
              <a:off x="7510331" y="23018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88" name="Text Box 35"/>
            <p:cNvSpPr txBox="1">
              <a:spLocks noChangeArrowheads="1"/>
            </p:cNvSpPr>
            <p:nvPr/>
          </p:nvSpPr>
          <p:spPr bwMode="auto">
            <a:xfrm>
              <a:off x="6162015" y="24542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pic>
          <p:nvPicPr>
            <p:cNvPr id="89" name="Picture 3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92710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0"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9552" y="538164"/>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1" name="Picture 3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74098" y="77152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 name="Picture 3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09871" y="2324101"/>
              <a:ext cx="552054"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3" name="Picture 4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25187" y="2557463"/>
              <a:ext cx="552053"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4" name="Picture 4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2790826"/>
              <a:ext cx="552053"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5" name="Picture 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47402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6"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49354" y="457835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7" name="Picture 4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53208" y="44227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8" name="Picture 4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9552" y="4267201"/>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9" name="AutoShape 46"/>
            <p:cNvSpPr>
              <a:spLocks noChangeArrowheads="1"/>
            </p:cNvSpPr>
            <p:nvPr/>
          </p:nvSpPr>
          <p:spPr bwMode="auto">
            <a:xfrm flipH="1">
              <a:off x="1939926" y="2246313"/>
              <a:ext cx="1284685" cy="933450"/>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100" name="Line 47"/>
            <p:cNvSpPr>
              <a:spLocks noChangeShapeType="1"/>
            </p:cNvSpPr>
            <p:nvPr/>
          </p:nvSpPr>
          <p:spPr bwMode="auto">
            <a:xfrm>
              <a:off x="1859095" y="2784475"/>
              <a:ext cx="0" cy="334645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1" name="Line 48"/>
            <p:cNvSpPr>
              <a:spLocks noChangeShapeType="1"/>
            </p:cNvSpPr>
            <p:nvPr/>
          </p:nvSpPr>
          <p:spPr bwMode="auto">
            <a:xfrm>
              <a:off x="1845337" y="2790825"/>
              <a:ext cx="299244"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2" name="Line 49"/>
            <p:cNvSpPr>
              <a:spLocks noChangeShapeType="1"/>
            </p:cNvSpPr>
            <p:nvPr/>
          </p:nvSpPr>
          <p:spPr bwMode="auto">
            <a:xfrm>
              <a:off x="2020756" y="4772026"/>
              <a:ext cx="0" cy="1514475"/>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3" name="Line 50"/>
            <p:cNvSpPr>
              <a:spLocks noChangeShapeType="1"/>
            </p:cNvSpPr>
            <p:nvPr/>
          </p:nvSpPr>
          <p:spPr bwMode="auto">
            <a:xfrm>
              <a:off x="2005277" y="4772025"/>
              <a:ext cx="165100"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4" name="AutoShape 51"/>
            <p:cNvSpPr>
              <a:spLocks noChangeArrowheads="1"/>
            </p:cNvSpPr>
            <p:nvPr/>
          </p:nvSpPr>
          <p:spPr bwMode="auto">
            <a:xfrm flipH="1">
              <a:off x="1296723" y="5665788"/>
              <a:ext cx="1286404"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grpSp>
    </p:spTree>
    <p:extLst>
      <p:ext uri="{BB962C8B-B14F-4D97-AF65-F5344CB8AC3E}">
        <p14:creationId xmlns:p14="http://schemas.microsoft.com/office/powerpoint/2010/main" val="13251166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782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6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just"/>
            <a:r>
              <a:rPr lang="zh-CN" altLang="zh-CN" sz="2800" dirty="0"/>
              <a:t>当数据是由可打印的</a:t>
            </a:r>
            <a:r>
              <a:rPr lang="en-US" altLang="zh-CN" sz="2800" dirty="0"/>
              <a:t> ASCII </a:t>
            </a:r>
            <a:r>
              <a:rPr lang="zh-CN" altLang="zh-CN" sz="2800" dirty="0"/>
              <a:t>码组成的文本文件时，帧定界可以使用特殊的</a:t>
            </a:r>
            <a:r>
              <a:rPr lang="zh-CN" altLang="zh-CN" sz="2800" dirty="0">
                <a:solidFill>
                  <a:srgbClr val="FF0000"/>
                </a:solidFill>
              </a:rPr>
              <a:t>帧定界符。</a:t>
            </a:r>
            <a:endParaRPr lang="en-US" altLang="zh-CN" sz="2800" dirty="0">
              <a:solidFill>
                <a:srgbClr val="FF0000"/>
              </a:solidFill>
            </a:endParaRPr>
          </a:p>
          <a:p>
            <a:pPr algn="just"/>
            <a:r>
              <a:rPr lang="zh-CN" altLang="zh-CN" sz="2800" dirty="0"/>
              <a:t>控制字符</a:t>
            </a:r>
            <a:r>
              <a:rPr lang="en-US" altLang="zh-CN" sz="2800" dirty="0"/>
              <a:t> SOH (Start Of Header) </a:t>
            </a:r>
            <a:r>
              <a:rPr lang="zh-CN" altLang="zh-CN" sz="2800" dirty="0"/>
              <a:t>放在一帧的最前面，表示帧的首部开始。另一个控制字符</a:t>
            </a:r>
            <a:r>
              <a:rPr lang="en-US" altLang="zh-CN" sz="2800" dirty="0"/>
              <a:t> EOT (End Of Transmission) </a:t>
            </a:r>
            <a:r>
              <a:rPr lang="zh-CN" altLang="zh-CN" sz="2800" dirty="0"/>
              <a:t>表示帧的结束。</a:t>
            </a:r>
            <a:endParaRPr lang="zh-CN" altLang="en-US" sz="2800" dirty="0"/>
          </a:p>
          <a:p>
            <a:pPr algn="just"/>
            <a:endParaRPr lang="zh-CN" altLang="en-US" sz="2800" dirty="0"/>
          </a:p>
        </p:txBody>
      </p:sp>
      <p:sp>
        <p:nvSpPr>
          <p:cNvPr id="353282" name="Rectangle 2"/>
          <p:cNvSpPr>
            <a:spLocks noGrp="1" noChangeArrowheads="1"/>
          </p:cNvSpPr>
          <p:nvPr>
            <p:ph type="title"/>
          </p:nvPr>
        </p:nvSpPr>
        <p:spPr/>
        <p:txBody>
          <a:bodyPr/>
          <a:lstStyle/>
          <a:p>
            <a:pPr algn="ctr"/>
            <a:r>
              <a:rPr lang="zh-CN" altLang="en-US" sz="4000" dirty="0"/>
              <a:t>用</a:t>
            </a:r>
            <a:r>
              <a:rPr lang="zh-CN" altLang="en-US" sz="4000" dirty="0">
                <a:solidFill>
                  <a:srgbClr val="FF0000"/>
                </a:solidFill>
              </a:rPr>
              <a:t>控制字符</a:t>
            </a:r>
            <a:r>
              <a:rPr lang="zh-CN" altLang="en-US" sz="4000" dirty="0"/>
              <a:t>进行帧定界的方法举例 </a:t>
            </a:r>
          </a:p>
        </p:txBody>
      </p:sp>
      <p:sp>
        <p:nvSpPr>
          <p:cNvPr id="353284" name="Rectangle 4"/>
          <p:cNvSpPr>
            <a:spLocks noChangeArrowheads="1"/>
          </p:cNvSpPr>
          <p:nvPr/>
        </p:nvSpPr>
        <p:spPr bwMode="auto">
          <a:xfrm>
            <a:off x="2178316" y="4590233"/>
            <a:ext cx="536575" cy="549275"/>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00" dirty="0">
                <a:solidFill>
                  <a:srgbClr val="000099"/>
                </a:solidFill>
                <a:latin typeface="微软雅黑" panose="020B0503020204020204" pitchFamily="34" charset="-122"/>
                <a:ea typeface="微软雅黑" panose="020B0503020204020204" pitchFamily="34" charset="-122"/>
              </a:rPr>
              <a:t>SOH</a:t>
            </a:r>
          </a:p>
        </p:txBody>
      </p:sp>
      <p:sp>
        <p:nvSpPr>
          <p:cNvPr id="353285" name="Rectangle 5"/>
          <p:cNvSpPr>
            <a:spLocks noChangeArrowheads="1"/>
          </p:cNvSpPr>
          <p:nvPr/>
        </p:nvSpPr>
        <p:spPr bwMode="auto">
          <a:xfrm>
            <a:off x="2714891" y="4590233"/>
            <a:ext cx="7071783" cy="549275"/>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400">
                <a:solidFill>
                  <a:srgbClr val="000099"/>
                </a:solidFill>
                <a:latin typeface="微软雅黑" panose="020B0503020204020204" pitchFamily="34" charset="-122"/>
                <a:ea typeface="微软雅黑" panose="020B0503020204020204" pitchFamily="34" charset="-122"/>
              </a:rPr>
              <a:t>装在帧中的数据部分</a:t>
            </a:r>
          </a:p>
        </p:txBody>
      </p:sp>
      <p:sp>
        <p:nvSpPr>
          <p:cNvPr id="353286" name="Line 6"/>
          <p:cNvSpPr>
            <a:spLocks noChangeShapeType="1"/>
          </p:cNvSpPr>
          <p:nvPr/>
        </p:nvSpPr>
        <p:spPr bwMode="auto">
          <a:xfrm>
            <a:off x="2178314" y="5506219"/>
            <a:ext cx="8146654"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53287" name="Text Box 7"/>
          <p:cNvSpPr txBox="1">
            <a:spLocks noChangeArrowheads="1"/>
          </p:cNvSpPr>
          <p:nvPr/>
        </p:nvSpPr>
        <p:spPr bwMode="auto">
          <a:xfrm>
            <a:off x="6027209" y="5271270"/>
            <a:ext cx="492443"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rgbClr val="000099"/>
                </a:solidFill>
                <a:latin typeface="微软雅黑" panose="020B0503020204020204" pitchFamily="34" charset="-122"/>
                <a:ea typeface="微软雅黑" panose="020B0503020204020204" pitchFamily="34" charset="-122"/>
              </a:rPr>
              <a:t>帧</a:t>
            </a:r>
          </a:p>
        </p:txBody>
      </p:sp>
      <p:sp>
        <p:nvSpPr>
          <p:cNvPr id="353288" name="Line 8"/>
          <p:cNvSpPr>
            <a:spLocks noChangeShapeType="1"/>
          </p:cNvSpPr>
          <p:nvPr/>
        </p:nvSpPr>
        <p:spPr bwMode="auto">
          <a:xfrm>
            <a:off x="2446602" y="4225108"/>
            <a:ext cx="0" cy="365125"/>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53289" name="Text Box 9"/>
          <p:cNvSpPr txBox="1">
            <a:spLocks noChangeArrowheads="1"/>
          </p:cNvSpPr>
          <p:nvPr/>
        </p:nvSpPr>
        <p:spPr bwMode="auto">
          <a:xfrm>
            <a:off x="1906587" y="3753620"/>
            <a:ext cx="1415772"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rgbClr val="000099"/>
                </a:solidFill>
                <a:latin typeface="微软雅黑" panose="020B0503020204020204" pitchFamily="34" charset="-122"/>
                <a:ea typeface="微软雅黑" panose="020B0503020204020204" pitchFamily="34" charset="-122"/>
              </a:rPr>
              <a:t>帧开始符</a:t>
            </a:r>
          </a:p>
        </p:txBody>
      </p:sp>
      <p:sp>
        <p:nvSpPr>
          <p:cNvPr id="353290" name="Text Box 10"/>
          <p:cNvSpPr txBox="1">
            <a:spLocks noChangeArrowheads="1"/>
          </p:cNvSpPr>
          <p:nvPr/>
        </p:nvSpPr>
        <p:spPr bwMode="auto">
          <a:xfrm>
            <a:off x="9449594" y="3753620"/>
            <a:ext cx="1415772"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rgbClr val="000099"/>
                </a:solidFill>
                <a:latin typeface="微软雅黑" panose="020B0503020204020204" pitchFamily="34" charset="-122"/>
                <a:ea typeface="微软雅黑" panose="020B0503020204020204" pitchFamily="34" charset="-122"/>
              </a:rPr>
              <a:t>帧结束符</a:t>
            </a:r>
          </a:p>
        </p:txBody>
      </p:sp>
      <p:sp>
        <p:nvSpPr>
          <p:cNvPr id="353291" name="Line 11"/>
          <p:cNvSpPr>
            <a:spLocks noChangeShapeType="1"/>
          </p:cNvSpPr>
          <p:nvPr/>
        </p:nvSpPr>
        <p:spPr bwMode="auto">
          <a:xfrm>
            <a:off x="10056681" y="4225108"/>
            <a:ext cx="0" cy="365125"/>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53292" name="Line 12"/>
          <p:cNvSpPr>
            <a:spLocks noChangeShapeType="1"/>
          </p:cNvSpPr>
          <p:nvPr/>
        </p:nvSpPr>
        <p:spPr bwMode="auto">
          <a:xfrm flipV="1">
            <a:off x="2178315" y="5139508"/>
            <a:ext cx="0" cy="549275"/>
          </a:xfrm>
          <a:prstGeom prst="line">
            <a:avLst/>
          </a:prstGeom>
          <a:noFill/>
          <a:ln w="38100">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53293" name="Text Box 13"/>
          <p:cNvSpPr txBox="1">
            <a:spLocks noChangeArrowheads="1"/>
          </p:cNvSpPr>
          <p:nvPr/>
        </p:nvSpPr>
        <p:spPr bwMode="auto">
          <a:xfrm>
            <a:off x="1414727" y="5631632"/>
            <a:ext cx="1415772"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rgbClr val="000099"/>
                </a:solidFill>
                <a:latin typeface="微软雅黑" panose="020B0503020204020204" pitchFamily="34" charset="-122"/>
                <a:ea typeface="微软雅黑" panose="020B0503020204020204" pitchFamily="34" charset="-122"/>
              </a:rPr>
              <a:t>发送在前</a:t>
            </a:r>
          </a:p>
        </p:txBody>
      </p:sp>
      <p:sp>
        <p:nvSpPr>
          <p:cNvPr id="353294" name="Rectangle 14"/>
          <p:cNvSpPr>
            <a:spLocks noChangeArrowheads="1"/>
          </p:cNvSpPr>
          <p:nvPr/>
        </p:nvSpPr>
        <p:spPr bwMode="auto">
          <a:xfrm>
            <a:off x="9762597" y="4590233"/>
            <a:ext cx="538295" cy="549275"/>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00">
                <a:solidFill>
                  <a:srgbClr val="000099"/>
                </a:solidFill>
                <a:latin typeface="微软雅黑" panose="020B0503020204020204" pitchFamily="34" charset="-122"/>
                <a:ea typeface="微软雅黑" panose="020B0503020204020204" pitchFamily="34" charset="-122"/>
              </a:rPr>
              <a:t>EOT</a:t>
            </a:r>
          </a:p>
        </p:txBody>
      </p:sp>
      <p:sp>
        <p:nvSpPr>
          <p:cNvPr id="5" name="矩形 4"/>
          <p:cNvSpPr/>
          <p:nvPr/>
        </p:nvSpPr>
        <p:spPr>
          <a:xfrm>
            <a:off x="3254691" y="5955939"/>
            <a:ext cx="5865645" cy="461665"/>
          </a:xfrm>
          <a:prstGeom prst="rect">
            <a:avLst/>
          </a:prstGeom>
        </p:spPr>
        <p:txBody>
          <a:bodyPr wrap="square">
            <a:spAutoFit/>
          </a:bodyPr>
          <a:lstStyle/>
          <a:p>
            <a:pPr algn="ctr"/>
            <a:r>
              <a:rPr lang="zh-CN" altLang="zh-CN" sz="2400" dirty="0">
                <a:solidFill>
                  <a:srgbClr val="333399"/>
                </a:solidFill>
                <a:latin typeface="微软雅黑" panose="020B0503020204020204" pitchFamily="34" charset="-122"/>
                <a:ea typeface="微软雅黑" panose="020B0503020204020204" pitchFamily="34" charset="-122"/>
              </a:rPr>
              <a:t>用控制字符进行帧定界的方法举例</a:t>
            </a:r>
            <a:endParaRPr lang="zh-CN" altLang="en-US" sz="2400" dirty="0">
              <a:solidFill>
                <a:srgbClr val="3333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5067278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a:t>IEEE </a:t>
            </a:r>
            <a:r>
              <a:rPr lang="zh-CN" altLang="zh-CN" dirty="0"/>
              <a:t>批准了</a:t>
            </a:r>
            <a:r>
              <a:rPr lang="en-US" altLang="zh-CN" dirty="0"/>
              <a:t> 802.3ac </a:t>
            </a:r>
            <a:r>
              <a:rPr lang="zh-CN" altLang="zh-CN" dirty="0"/>
              <a:t>标准，</a:t>
            </a:r>
            <a:r>
              <a:rPr lang="zh-CN" altLang="en-US" dirty="0"/>
              <a:t>该</a:t>
            </a:r>
            <a:r>
              <a:rPr lang="zh-CN" altLang="zh-CN" dirty="0"/>
              <a:t>标准定义了以太网的帧格式的扩展，</a:t>
            </a:r>
            <a:r>
              <a:rPr lang="zh-CN" altLang="en-US" dirty="0"/>
              <a:t>以</a:t>
            </a:r>
            <a:r>
              <a:rPr lang="zh-CN" altLang="zh-CN" dirty="0"/>
              <a:t>支持虚拟局域网</a:t>
            </a:r>
            <a:r>
              <a:rPr lang="zh-CN" altLang="en-US" dirty="0"/>
              <a:t>。</a:t>
            </a:r>
            <a:endParaRPr lang="en-US" altLang="zh-CN" dirty="0"/>
          </a:p>
          <a:p>
            <a:r>
              <a:rPr lang="zh-CN" altLang="zh-CN" dirty="0"/>
              <a:t>虚拟局域网协议允许在以太网的帧格式中插入一个</a:t>
            </a:r>
            <a:r>
              <a:rPr lang="en-US" altLang="zh-CN" dirty="0"/>
              <a:t>4</a:t>
            </a:r>
            <a:r>
              <a:rPr lang="zh-CN" altLang="zh-CN" dirty="0"/>
              <a:t>字节的标识符，称为</a:t>
            </a:r>
            <a:r>
              <a:rPr lang="en-US" altLang="zh-CN" dirty="0"/>
              <a:t> </a:t>
            </a:r>
            <a:r>
              <a:rPr lang="en-US" altLang="zh-CN" dirty="0">
                <a:solidFill>
                  <a:srgbClr val="FF0000"/>
                </a:solidFill>
              </a:rPr>
              <a:t>VLAN </a:t>
            </a:r>
            <a:r>
              <a:rPr lang="zh-CN" altLang="zh-CN" dirty="0">
                <a:solidFill>
                  <a:srgbClr val="FF0000"/>
                </a:solidFill>
              </a:rPr>
              <a:t>标记</a:t>
            </a:r>
            <a:r>
              <a:rPr lang="en-US" altLang="zh-CN" dirty="0">
                <a:solidFill>
                  <a:srgbClr val="FF0000"/>
                </a:solidFill>
              </a:rPr>
              <a:t> </a:t>
            </a:r>
            <a:r>
              <a:rPr lang="en-US" altLang="zh-CN" dirty="0"/>
              <a:t>(tag)</a:t>
            </a:r>
            <a:r>
              <a:rPr lang="zh-CN" altLang="zh-CN" dirty="0"/>
              <a:t>，用来指明发送该帧的计算机属于哪一个虚拟局域网。</a:t>
            </a:r>
            <a:endParaRPr lang="en-US" altLang="zh-CN" dirty="0"/>
          </a:p>
          <a:p>
            <a:r>
              <a:rPr lang="zh-CN" altLang="zh-CN" dirty="0"/>
              <a:t>插入</a:t>
            </a:r>
            <a:r>
              <a:rPr lang="en-US" altLang="zh-CN" dirty="0"/>
              <a:t> VLAN </a:t>
            </a:r>
            <a:r>
              <a:rPr lang="zh-CN" altLang="zh-CN" dirty="0"/>
              <a:t>标记得出的帧称为</a:t>
            </a:r>
            <a:r>
              <a:rPr lang="en-US" altLang="zh-CN" dirty="0"/>
              <a:t> </a:t>
            </a:r>
            <a:r>
              <a:rPr lang="en-US" altLang="zh-CN" dirty="0">
                <a:solidFill>
                  <a:srgbClr val="FF0000"/>
                </a:solidFill>
              </a:rPr>
              <a:t>802.1Q </a:t>
            </a:r>
            <a:r>
              <a:rPr lang="zh-CN" altLang="zh-CN" dirty="0">
                <a:solidFill>
                  <a:srgbClr val="FF0000"/>
                </a:solidFill>
              </a:rPr>
              <a:t>帧</a:t>
            </a:r>
            <a:r>
              <a:rPr lang="en-US" altLang="zh-CN" dirty="0"/>
              <a:t> </a:t>
            </a:r>
            <a:r>
              <a:rPr lang="zh-CN" altLang="en-US" dirty="0"/>
              <a:t>或 </a:t>
            </a:r>
            <a:r>
              <a:rPr lang="zh-CN" altLang="en-US" dirty="0">
                <a:solidFill>
                  <a:srgbClr val="FF0000"/>
                </a:solidFill>
              </a:rPr>
              <a:t>带标记的以太网帧</a:t>
            </a:r>
            <a:r>
              <a:rPr lang="zh-CN" altLang="zh-CN" dirty="0">
                <a:solidFill>
                  <a:srgbClr val="FF0000"/>
                </a:solidFill>
              </a:rPr>
              <a:t>。</a:t>
            </a:r>
            <a:endParaRPr lang="en-US" altLang="zh-CN" dirty="0">
              <a:solidFill>
                <a:srgbClr val="FF0000"/>
              </a:solidFill>
            </a:endParaRPr>
          </a:p>
          <a:p>
            <a:endParaRPr lang="en-US" altLang="zh-CN" dirty="0"/>
          </a:p>
          <a:p>
            <a:endParaRPr lang="zh-CN" altLang="en-US" dirty="0"/>
          </a:p>
        </p:txBody>
      </p:sp>
      <p:sp>
        <p:nvSpPr>
          <p:cNvPr id="2" name="标题 1"/>
          <p:cNvSpPr>
            <a:spLocks noGrp="1"/>
          </p:cNvSpPr>
          <p:nvPr>
            <p:ph type="title"/>
          </p:nvPr>
        </p:nvSpPr>
        <p:spPr/>
        <p:txBody>
          <a:bodyPr/>
          <a:lstStyle/>
          <a:p>
            <a:pPr algn="ctr"/>
            <a:r>
              <a:rPr lang="zh-CN" altLang="en-US" sz="4000" dirty="0"/>
              <a:t>虚拟局域网使用的以太网帧格式</a:t>
            </a:r>
          </a:p>
        </p:txBody>
      </p:sp>
    </p:spTree>
    <p:extLst>
      <p:ext uri="{BB962C8B-B14F-4D97-AF65-F5344CB8AC3E}">
        <p14:creationId xmlns:p14="http://schemas.microsoft.com/office/powerpoint/2010/main" val="377118853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5" name="Rectangle 3"/>
          <p:cNvSpPr>
            <a:spLocks noGrp="1" noChangeArrowheads="1"/>
          </p:cNvSpPr>
          <p:nvPr>
            <p:ph type="title"/>
          </p:nvPr>
        </p:nvSpPr>
        <p:spPr/>
        <p:txBody>
          <a:bodyPr/>
          <a:lstStyle/>
          <a:p>
            <a:pPr algn="ctr"/>
            <a:r>
              <a:rPr lang="zh-CN" altLang="en-US" sz="4000" dirty="0"/>
              <a:t>虚拟局域网使用的以太网帧格式</a:t>
            </a:r>
          </a:p>
        </p:txBody>
      </p:sp>
      <p:sp>
        <p:nvSpPr>
          <p:cNvPr id="5" name="矩形 4"/>
          <p:cNvSpPr/>
          <p:nvPr/>
        </p:nvSpPr>
        <p:spPr>
          <a:xfrm>
            <a:off x="3062522" y="5805265"/>
            <a:ext cx="5913799" cy="461665"/>
          </a:xfrm>
          <a:prstGeom prst="rect">
            <a:avLst/>
          </a:prstGeom>
        </p:spPr>
        <p:txBody>
          <a:bodyPr wrap="square">
            <a:spAutoFit/>
          </a:bodyPr>
          <a:lstStyle/>
          <a:p>
            <a:pPr algn="ctr"/>
            <a:r>
              <a:rPr lang="zh-CN" altLang="zh-CN" sz="2400" b="1" dirty="0">
                <a:latin typeface="+mn-lt"/>
                <a:ea typeface="黑体" pitchFamily="2" charset="-122"/>
              </a:rPr>
              <a:t>插入</a:t>
            </a:r>
            <a:r>
              <a:rPr lang="en-US" altLang="zh-CN" sz="2400" b="1" dirty="0">
                <a:latin typeface="+mn-lt"/>
                <a:ea typeface="黑体" pitchFamily="2" charset="-122"/>
              </a:rPr>
              <a:t> VLAN </a:t>
            </a:r>
            <a:r>
              <a:rPr lang="zh-CN" altLang="zh-CN" sz="2400" b="1" dirty="0">
                <a:latin typeface="+mn-lt"/>
                <a:ea typeface="黑体" pitchFamily="2" charset="-122"/>
              </a:rPr>
              <a:t>标记后变成了</a:t>
            </a:r>
            <a:r>
              <a:rPr lang="en-US" altLang="zh-CN" sz="2400" b="1" dirty="0">
                <a:latin typeface="+mn-lt"/>
                <a:ea typeface="黑体" pitchFamily="2" charset="-122"/>
              </a:rPr>
              <a:t> 802.1Q </a:t>
            </a:r>
            <a:r>
              <a:rPr lang="zh-CN" altLang="zh-CN" sz="2400" b="1" dirty="0">
                <a:latin typeface="+mn-lt"/>
                <a:ea typeface="黑体" pitchFamily="2" charset="-122"/>
              </a:rPr>
              <a:t>帧</a:t>
            </a:r>
            <a:endParaRPr lang="zh-CN" altLang="en-US" sz="2400" b="1" dirty="0">
              <a:latin typeface="+mn-lt"/>
              <a:ea typeface="黑体" pitchFamily="2" charset="-122"/>
            </a:endParaRPr>
          </a:p>
        </p:txBody>
      </p:sp>
      <p:grpSp>
        <p:nvGrpSpPr>
          <p:cNvPr id="8" name="组合 7"/>
          <p:cNvGrpSpPr/>
          <p:nvPr/>
        </p:nvGrpSpPr>
        <p:grpSpPr>
          <a:xfrm>
            <a:off x="1487488" y="1097692"/>
            <a:ext cx="8928992" cy="4631258"/>
            <a:chOff x="560512" y="1097692"/>
            <a:chExt cx="8928992" cy="4631258"/>
          </a:xfrm>
        </p:grpSpPr>
        <p:grpSp>
          <p:nvGrpSpPr>
            <p:cNvPr id="4" name="组合 3"/>
            <p:cNvGrpSpPr/>
            <p:nvPr/>
          </p:nvGrpSpPr>
          <p:grpSpPr>
            <a:xfrm>
              <a:off x="560512" y="1546339"/>
              <a:ext cx="8928992" cy="4182611"/>
              <a:chOff x="560512" y="1484784"/>
              <a:chExt cx="8928992" cy="4182611"/>
            </a:xfrm>
          </p:grpSpPr>
          <p:sp>
            <p:nvSpPr>
              <p:cNvPr id="45" name="Rectangle 4"/>
              <p:cNvSpPr>
                <a:spLocks noChangeArrowheads="1"/>
              </p:cNvSpPr>
              <p:nvPr/>
            </p:nvSpPr>
            <p:spPr bwMode="auto">
              <a:xfrm>
                <a:off x="560512" y="2030884"/>
                <a:ext cx="1025924"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lnSpc>
                    <a:spcPct val="80000"/>
                  </a:lnSpc>
                </a:pPr>
                <a:r>
                  <a:rPr kumimoji="1" lang="zh-CN" altLang="en-US" sz="2000" b="1" dirty="0">
                    <a:solidFill>
                      <a:srgbClr val="0000CC"/>
                    </a:solidFill>
                    <a:latin typeface="+mn-lt"/>
                    <a:ea typeface="黑体" pitchFamily="2" charset="-122"/>
                  </a:rPr>
                  <a:t>以太网</a:t>
                </a:r>
                <a:endParaRPr kumimoji="1" lang="en-US" altLang="zh-CN" sz="2000" b="1" dirty="0">
                  <a:solidFill>
                    <a:srgbClr val="0000CC"/>
                  </a:solidFill>
                  <a:latin typeface="+mn-lt"/>
                  <a:ea typeface="黑体" pitchFamily="2" charset="-122"/>
                </a:endParaRPr>
              </a:p>
              <a:p>
                <a:pPr algn="ctr" defTabSz="762000">
                  <a:lnSpc>
                    <a:spcPct val="80000"/>
                  </a:lnSpc>
                </a:pPr>
                <a:r>
                  <a:rPr kumimoji="1" lang="en-US" altLang="zh-CN" sz="2000" b="1" dirty="0">
                    <a:solidFill>
                      <a:srgbClr val="0000CC"/>
                    </a:solidFill>
                    <a:latin typeface="+mn-lt"/>
                    <a:ea typeface="黑体" pitchFamily="2" charset="-122"/>
                  </a:rPr>
                  <a:t>MAC</a:t>
                </a:r>
                <a:r>
                  <a:rPr kumimoji="1" lang="zh-CN" altLang="en-US" sz="2000" b="1" dirty="0">
                    <a:solidFill>
                      <a:srgbClr val="0000CC"/>
                    </a:solidFill>
                    <a:latin typeface="+mn-lt"/>
                    <a:ea typeface="黑体" pitchFamily="2" charset="-122"/>
                  </a:rPr>
                  <a:t>帧</a:t>
                </a:r>
              </a:p>
            </p:txBody>
          </p:sp>
          <p:sp>
            <p:nvSpPr>
              <p:cNvPr id="46" name="Rectangle 5"/>
              <p:cNvSpPr>
                <a:spLocks noChangeArrowheads="1"/>
              </p:cNvSpPr>
              <p:nvPr/>
            </p:nvSpPr>
            <p:spPr bwMode="auto">
              <a:xfrm>
                <a:off x="887526" y="1495237"/>
                <a:ext cx="69891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b="1" dirty="0">
                    <a:solidFill>
                      <a:srgbClr val="0000CC"/>
                    </a:solidFill>
                    <a:latin typeface="+mn-lt"/>
                    <a:ea typeface="黑体" pitchFamily="2" charset="-122"/>
                  </a:rPr>
                  <a:t>字节</a:t>
                </a:r>
                <a:endParaRPr kumimoji="1" lang="en-US" altLang="zh-CN" sz="2000" b="1" dirty="0">
                  <a:solidFill>
                    <a:srgbClr val="0000CC"/>
                  </a:solidFill>
                  <a:latin typeface="+mn-lt"/>
                  <a:ea typeface="黑体" pitchFamily="2" charset="-122"/>
                </a:endParaRPr>
              </a:p>
            </p:txBody>
          </p:sp>
          <p:sp>
            <p:nvSpPr>
              <p:cNvPr id="47" name="Rectangle 6"/>
              <p:cNvSpPr>
                <a:spLocks noChangeArrowheads="1"/>
              </p:cNvSpPr>
              <p:nvPr/>
            </p:nvSpPr>
            <p:spPr bwMode="auto">
              <a:xfrm>
                <a:off x="1963963" y="1487959"/>
                <a:ext cx="3462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a:solidFill>
                      <a:srgbClr val="0000CC"/>
                    </a:solidFill>
                    <a:latin typeface="Tahoma" pitchFamily="34" charset="0"/>
                    <a:ea typeface="黑体" pitchFamily="2" charset="-122"/>
                  </a:rPr>
                  <a:t>6</a:t>
                </a:r>
              </a:p>
            </p:txBody>
          </p:sp>
          <p:sp>
            <p:nvSpPr>
              <p:cNvPr id="48" name="Rectangle 7"/>
              <p:cNvSpPr>
                <a:spLocks noChangeArrowheads="1"/>
              </p:cNvSpPr>
              <p:nvPr/>
            </p:nvSpPr>
            <p:spPr bwMode="auto">
              <a:xfrm>
                <a:off x="3175446" y="1487959"/>
                <a:ext cx="3462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a:solidFill>
                      <a:srgbClr val="0000CC"/>
                    </a:solidFill>
                    <a:latin typeface="Tahoma" pitchFamily="34" charset="0"/>
                    <a:ea typeface="黑体" pitchFamily="2" charset="-122"/>
                  </a:rPr>
                  <a:t>6</a:t>
                </a:r>
              </a:p>
            </p:txBody>
          </p:sp>
          <p:sp>
            <p:nvSpPr>
              <p:cNvPr id="49" name="Rectangle 8"/>
              <p:cNvSpPr>
                <a:spLocks noChangeArrowheads="1"/>
              </p:cNvSpPr>
              <p:nvPr/>
            </p:nvSpPr>
            <p:spPr bwMode="auto">
              <a:xfrm>
                <a:off x="5537646" y="1487959"/>
                <a:ext cx="3462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a:solidFill>
                      <a:srgbClr val="0000CC"/>
                    </a:solidFill>
                    <a:latin typeface="Tahoma" pitchFamily="34" charset="0"/>
                    <a:ea typeface="黑体" pitchFamily="2" charset="-122"/>
                  </a:rPr>
                  <a:t>2</a:t>
                </a:r>
              </a:p>
            </p:txBody>
          </p:sp>
          <p:sp>
            <p:nvSpPr>
              <p:cNvPr id="50" name="Rectangle 9"/>
              <p:cNvSpPr>
                <a:spLocks noChangeArrowheads="1"/>
              </p:cNvSpPr>
              <p:nvPr/>
            </p:nvSpPr>
            <p:spPr bwMode="auto">
              <a:xfrm>
                <a:off x="6596895" y="1487959"/>
                <a:ext cx="152445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a:solidFill>
                      <a:srgbClr val="0000CC"/>
                    </a:solidFill>
                    <a:latin typeface="Tahoma" pitchFamily="34" charset="0"/>
                    <a:ea typeface="黑体" pitchFamily="2" charset="-122"/>
                  </a:rPr>
                  <a:t>46 ~ 1500</a:t>
                </a:r>
              </a:p>
            </p:txBody>
          </p:sp>
          <p:sp>
            <p:nvSpPr>
              <p:cNvPr id="51" name="Rectangle 10"/>
              <p:cNvSpPr>
                <a:spLocks noChangeArrowheads="1"/>
              </p:cNvSpPr>
              <p:nvPr/>
            </p:nvSpPr>
            <p:spPr bwMode="auto">
              <a:xfrm>
                <a:off x="8657654" y="1487959"/>
                <a:ext cx="3462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a:solidFill>
                      <a:srgbClr val="0000CC"/>
                    </a:solidFill>
                    <a:latin typeface="Tahoma" pitchFamily="34" charset="0"/>
                    <a:ea typeface="黑体" pitchFamily="2" charset="-122"/>
                  </a:rPr>
                  <a:t>4</a:t>
                </a:r>
              </a:p>
            </p:txBody>
          </p:sp>
          <p:sp>
            <p:nvSpPr>
              <p:cNvPr id="52" name="Freeform 11"/>
              <p:cNvSpPr>
                <a:spLocks/>
              </p:cNvSpPr>
              <p:nvPr/>
            </p:nvSpPr>
            <p:spPr bwMode="auto">
              <a:xfrm>
                <a:off x="1564134" y="2555776"/>
                <a:ext cx="6302375" cy="604838"/>
              </a:xfrm>
              <a:custGeom>
                <a:avLst/>
                <a:gdLst>
                  <a:gd name="T0" fmla="*/ 2147483647 w 3970"/>
                  <a:gd name="T1" fmla="*/ 10080633 h 381"/>
                  <a:gd name="T2" fmla="*/ 2147483647 w 3970"/>
                  <a:gd name="T3" fmla="*/ 0 h 381"/>
                  <a:gd name="T4" fmla="*/ 2147483647 w 3970"/>
                  <a:gd name="T5" fmla="*/ 960181119 h 381"/>
                  <a:gd name="T6" fmla="*/ 0 w 3970"/>
                  <a:gd name="T7" fmla="*/ 960181119 h 381"/>
                  <a:gd name="T8" fmla="*/ 2147483647 w 3970"/>
                  <a:gd name="T9" fmla="*/ 10080633 h 3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70" h="381">
                    <a:moveTo>
                      <a:pt x="1543" y="4"/>
                    </a:moveTo>
                    <a:lnTo>
                      <a:pt x="2242" y="0"/>
                    </a:lnTo>
                    <a:lnTo>
                      <a:pt x="3970" y="381"/>
                    </a:lnTo>
                    <a:lnTo>
                      <a:pt x="0" y="381"/>
                    </a:lnTo>
                    <a:lnTo>
                      <a:pt x="1543" y="4"/>
                    </a:lnTo>
                    <a:close/>
                  </a:path>
                </a:pathLst>
              </a:custGeom>
              <a:gradFill rotWithShape="1">
                <a:gsLst>
                  <a:gs pos="0">
                    <a:srgbClr val="FFFF00"/>
                  </a:gs>
                  <a:gs pos="100000">
                    <a:srgbClr val="CCFF99"/>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Rectangle 13"/>
              <p:cNvSpPr>
                <a:spLocks noChangeArrowheads="1"/>
              </p:cNvSpPr>
              <p:nvPr/>
            </p:nvSpPr>
            <p:spPr bwMode="auto">
              <a:xfrm>
                <a:off x="6329238" y="4519573"/>
                <a:ext cx="3016250" cy="643766"/>
              </a:xfrm>
              <a:prstGeom prst="rect">
                <a:avLst/>
              </a:prstGeom>
              <a:noFill/>
              <a:ln w="12700">
                <a:no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a:r>
                  <a:rPr lang="en-US" altLang="zh-CN" b="1" dirty="0">
                    <a:solidFill>
                      <a:srgbClr val="0000CC"/>
                    </a:solidFill>
                    <a:latin typeface="+mn-lt"/>
                    <a:ea typeface="黑体" pitchFamily="2" charset="-122"/>
                  </a:rPr>
                  <a:t>VLAN </a:t>
                </a:r>
                <a:r>
                  <a:rPr lang="zh-CN" altLang="zh-CN" b="1" dirty="0">
                    <a:solidFill>
                      <a:srgbClr val="0000CC"/>
                    </a:solidFill>
                    <a:latin typeface="+mn-lt"/>
                    <a:ea typeface="黑体" pitchFamily="2" charset="-122"/>
                  </a:rPr>
                  <a:t>标识符</a:t>
                </a:r>
                <a:endParaRPr lang="en-US" altLang="zh-CN" b="1" dirty="0">
                  <a:solidFill>
                    <a:srgbClr val="0000CC"/>
                  </a:solidFill>
                  <a:latin typeface="+mn-lt"/>
                  <a:ea typeface="黑体" pitchFamily="2" charset="-122"/>
                </a:endParaRPr>
              </a:p>
              <a:p>
                <a:pPr algn="ctr" defTabSz="762000"/>
                <a:r>
                  <a:rPr kumimoji="1" lang="en-US" altLang="zh-CN" b="1" dirty="0">
                    <a:solidFill>
                      <a:srgbClr val="0000CC"/>
                    </a:solidFill>
                    <a:latin typeface="+mn-lt"/>
                    <a:ea typeface="黑体" pitchFamily="2" charset="-122"/>
                  </a:rPr>
                  <a:t>12 </a:t>
                </a:r>
                <a:r>
                  <a:rPr kumimoji="1" lang="zh-CN" altLang="en-US" b="1" dirty="0">
                    <a:solidFill>
                      <a:srgbClr val="0000CC"/>
                    </a:solidFill>
                    <a:latin typeface="+mn-lt"/>
                    <a:ea typeface="黑体" pitchFamily="2" charset="-122"/>
                  </a:rPr>
                  <a:t>位</a:t>
                </a:r>
                <a:r>
                  <a:rPr kumimoji="1" lang="en-US" altLang="zh-CN" b="1" dirty="0">
                    <a:solidFill>
                      <a:srgbClr val="0000CC"/>
                    </a:solidFill>
                    <a:latin typeface="+mn-lt"/>
                    <a:ea typeface="黑体" pitchFamily="2" charset="-122"/>
                  </a:rPr>
                  <a:t> (4096</a:t>
                </a:r>
                <a:r>
                  <a:rPr kumimoji="1" lang="zh-CN" altLang="en-US" b="1" dirty="0">
                    <a:solidFill>
                      <a:srgbClr val="0000CC"/>
                    </a:solidFill>
                    <a:latin typeface="+mn-lt"/>
                    <a:ea typeface="黑体" pitchFamily="2" charset="-122"/>
                  </a:rPr>
                  <a:t>个</a:t>
                </a:r>
                <a:r>
                  <a:rPr kumimoji="1" lang="en-US" altLang="zh-CN" b="1" dirty="0">
                    <a:solidFill>
                      <a:srgbClr val="0000CC"/>
                    </a:solidFill>
                    <a:latin typeface="+mn-lt"/>
                    <a:ea typeface="黑体" pitchFamily="2" charset="-122"/>
                  </a:rPr>
                  <a:t>VLAN)</a:t>
                </a:r>
              </a:p>
            </p:txBody>
          </p:sp>
          <p:sp>
            <p:nvSpPr>
              <p:cNvPr id="55" name="Rectangle 14"/>
              <p:cNvSpPr>
                <a:spLocks noChangeArrowheads="1"/>
              </p:cNvSpPr>
              <p:nvPr/>
            </p:nvSpPr>
            <p:spPr bwMode="auto">
              <a:xfrm>
                <a:off x="4318446" y="1484784"/>
                <a:ext cx="3462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a:solidFill>
                      <a:srgbClr val="0000CC"/>
                    </a:solidFill>
                    <a:latin typeface="Tahoma" pitchFamily="34" charset="0"/>
                    <a:ea typeface="黑体" pitchFamily="2" charset="-122"/>
                  </a:rPr>
                  <a:t>4</a:t>
                </a:r>
              </a:p>
            </p:txBody>
          </p:sp>
          <p:sp>
            <p:nvSpPr>
              <p:cNvPr id="59" name="Rectangle 18"/>
              <p:cNvSpPr>
                <a:spLocks noChangeArrowheads="1"/>
              </p:cNvSpPr>
              <p:nvPr/>
            </p:nvSpPr>
            <p:spPr bwMode="auto">
              <a:xfrm>
                <a:off x="3296816" y="4447565"/>
                <a:ext cx="1344921" cy="643766"/>
              </a:xfrm>
              <a:prstGeom prst="rect">
                <a:avLst/>
              </a:prstGeom>
              <a:noFill/>
              <a:ln w="12700">
                <a:no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r>
                  <a:rPr kumimoji="1" lang="zh-CN" altLang="en-US" b="1" dirty="0">
                    <a:solidFill>
                      <a:srgbClr val="0000CC"/>
                    </a:solidFill>
                    <a:latin typeface="+mn-lt"/>
                    <a:ea typeface="黑体" pitchFamily="2" charset="-122"/>
                  </a:rPr>
                  <a:t>用户优先级</a:t>
                </a:r>
                <a:endParaRPr kumimoji="1" lang="en-US" altLang="zh-CN" b="1" dirty="0">
                  <a:solidFill>
                    <a:srgbClr val="0000CC"/>
                  </a:solidFill>
                  <a:latin typeface="+mn-lt"/>
                  <a:ea typeface="黑体" pitchFamily="2" charset="-122"/>
                </a:endParaRPr>
              </a:p>
              <a:p>
                <a:pPr algn="ctr" defTabSz="762000"/>
                <a:r>
                  <a:rPr kumimoji="1" lang="en-US" altLang="zh-CN" b="1" dirty="0">
                    <a:solidFill>
                      <a:srgbClr val="0000CC"/>
                    </a:solidFill>
                    <a:latin typeface="+mn-lt"/>
                    <a:ea typeface="黑体" pitchFamily="2" charset="-122"/>
                  </a:rPr>
                  <a:t>3 </a:t>
                </a:r>
                <a:r>
                  <a:rPr kumimoji="1" lang="zh-CN" altLang="en-US" b="1" dirty="0">
                    <a:solidFill>
                      <a:srgbClr val="0000CC"/>
                    </a:solidFill>
                    <a:latin typeface="+mn-lt"/>
                    <a:ea typeface="黑体" pitchFamily="2" charset="-122"/>
                  </a:rPr>
                  <a:t>位</a:t>
                </a:r>
                <a:endParaRPr kumimoji="1" lang="en-US" altLang="zh-CN" b="1" dirty="0">
                  <a:solidFill>
                    <a:srgbClr val="0000CC"/>
                  </a:solidFill>
                  <a:latin typeface="+mn-lt"/>
                  <a:ea typeface="黑体" pitchFamily="2" charset="-122"/>
                </a:endParaRPr>
              </a:p>
            </p:txBody>
          </p:sp>
          <p:sp>
            <p:nvSpPr>
              <p:cNvPr id="62" name="Rectangle 21"/>
              <p:cNvSpPr>
                <a:spLocks noChangeArrowheads="1"/>
              </p:cNvSpPr>
              <p:nvPr/>
            </p:nvSpPr>
            <p:spPr bwMode="auto">
              <a:xfrm>
                <a:off x="4145367" y="5023629"/>
                <a:ext cx="2463817" cy="643766"/>
              </a:xfrm>
              <a:prstGeom prst="rect">
                <a:avLst/>
              </a:prstGeom>
              <a:noFill/>
              <a:ln w="12700">
                <a:no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r>
                  <a:rPr lang="zh-CN" altLang="zh-CN" b="1" dirty="0">
                    <a:solidFill>
                      <a:srgbClr val="0000CC"/>
                    </a:solidFill>
                    <a:latin typeface="+mn-lt"/>
                    <a:ea typeface="黑体" pitchFamily="2" charset="-122"/>
                  </a:rPr>
                  <a:t>规范格式指示符</a:t>
                </a:r>
                <a:r>
                  <a:rPr kumimoji="1" lang="en-US" altLang="zh-CN" b="1" dirty="0">
                    <a:solidFill>
                      <a:srgbClr val="0000CC"/>
                    </a:solidFill>
                    <a:latin typeface="+mn-lt"/>
                    <a:ea typeface="黑体" pitchFamily="2" charset="-122"/>
                  </a:rPr>
                  <a:t>( CFI )</a:t>
                </a:r>
              </a:p>
              <a:p>
                <a:pPr algn="ctr" defTabSz="762000"/>
                <a:r>
                  <a:rPr kumimoji="1" lang="en-US" altLang="zh-CN" b="1" dirty="0">
                    <a:solidFill>
                      <a:srgbClr val="0000CC"/>
                    </a:solidFill>
                    <a:latin typeface="+mn-lt"/>
                    <a:ea typeface="黑体" pitchFamily="2" charset="-122"/>
                  </a:rPr>
                  <a:t>1 </a:t>
                </a:r>
                <a:r>
                  <a:rPr kumimoji="1" lang="zh-CN" altLang="en-US" b="1" dirty="0">
                    <a:solidFill>
                      <a:srgbClr val="0000CC"/>
                    </a:solidFill>
                    <a:latin typeface="+mn-lt"/>
                    <a:ea typeface="黑体" pitchFamily="2" charset="-122"/>
                  </a:rPr>
                  <a:t>位</a:t>
                </a:r>
                <a:r>
                  <a:rPr kumimoji="1" lang="en-US" altLang="zh-CN" b="1" dirty="0">
                    <a:solidFill>
                      <a:srgbClr val="0000CC"/>
                    </a:solidFill>
                    <a:latin typeface="+mn-lt"/>
                    <a:ea typeface="黑体" pitchFamily="2" charset="-122"/>
                  </a:rPr>
                  <a:t> </a:t>
                </a:r>
              </a:p>
            </p:txBody>
          </p:sp>
          <p:sp>
            <p:nvSpPr>
              <p:cNvPr id="63" name="Rectangle 22"/>
              <p:cNvSpPr>
                <a:spLocks noChangeArrowheads="1"/>
              </p:cNvSpPr>
              <p:nvPr/>
            </p:nvSpPr>
            <p:spPr bwMode="auto">
              <a:xfrm>
                <a:off x="1590900" y="1869976"/>
                <a:ext cx="1197196" cy="685800"/>
              </a:xfrm>
              <a:prstGeom prst="rect">
                <a:avLst/>
              </a:prstGeom>
              <a:solidFill>
                <a:srgbClr val="CC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2000" b="1" dirty="0">
                    <a:solidFill>
                      <a:srgbClr val="000099"/>
                    </a:solidFill>
                    <a:ea typeface="黑体" pitchFamily="2" charset="-122"/>
                  </a:rPr>
                  <a:t>目地地址</a:t>
                </a:r>
              </a:p>
            </p:txBody>
          </p:sp>
          <p:sp>
            <p:nvSpPr>
              <p:cNvPr id="64" name="Rectangle 23"/>
              <p:cNvSpPr>
                <a:spLocks noChangeArrowheads="1"/>
              </p:cNvSpPr>
              <p:nvPr/>
            </p:nvSpPr>
            <p:spPr bwMode="auto">
              <a:xfrm>
                <a:off x="2788096" y="1869976"/>
                <a:ext cx="1143000" cy="685800"/>
              </a:xfrm>
              <a:prstGeom prst="rect">
                <a:avLst/>
              </a:prstGeom>
              <a:solidFill>
                <a:srgbClr val="CC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2000" b="1" dirty="0">
                    <a:solidFill>
                      <a:srgbClr val="000099"/>
                    </a:solidFill>
                    <a:ea typeface="黑体" pitchFamily="2" charset="-122"/>
                  </a:rPr>
                  <a:t>源地址</a:t>
                </a:r>
              </a:p>
            </p:txBody>
          </p:sp>
          <p:sp>
            <p:nvSpPr>
              <p:cNvPr id="65" name="Rectangle 24"/>
              <p:cNvSpPr>
                <a:spLocks noChangeArrowheads="1"/>
              </p:cNvSpPr>
              <p:nvPr/>
            </p:nvSpPr>
            <p:spPr bwMode="auto">
              <a:xfrm>
                <a:off x="3931096" y="1869976"/>
                <a:ext cx="1219200" cy="685800"/>
              </a:xfrm>
              <a:prstGeom prst="rect">
                <a:avLst/>
              </a:prstGeom>
              <a:solidFill>
                <a:srgbClr val="FFFF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ea typeface="宋体" pitchFamily="2" charset="-122"/>
                  </a:rPr>
                  <a:t>802.1Q</a:t>
                </a:r>
              </a:p>
              <a:p>
                <a:pPr algn="ctr"/>
                <a:r>
                  <a:rPr lang="zh-CN" altLang="en-US" b="1" dirty="0">
                    <a:ea typeface="宋体" pitchFamily="2" charset="-122"/>
                  </a:rPr>
                  <a:t>标记</a:t>
                </a:r>
                <a:endParaRPr lang="en-US" altLang="zh-CN" b="1" dirty="0">
                  <a:ea typeface="宋体" pitchFamily="2" charset="-122"/>
                </a:endParaRPr>
              </a:p>
            </p:txBody>
          </p:sp>
          <p:sp>
            <p:nvSpPr>
              <p:cNvPr id="66" name="Rectangle 25"/>
              <p:cNvSpPr>
                <a:spLocks noChangeArrowheads="1"/>
              </p:cNvSpPr>
              <p:nvPr/>
            </p:nvSpPr>
            <p:spPr bwMode="auto">
              <a:xfrm>
                <a:off x="5150296" y="1869976"/>
                <a:ext cx="1291208" cy="685800"/>
              </a:xfrm>
              <a:prstGeom prst="rect">
                <a:avLst/>
              </a:prstGeom>
              <a:solidFill>
                <a:srgbClr val="CC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2000" b="1" dirty="0">
                    <a:solidFill>
                      <a:srgbClr val="000099"/>
                    </a:solidFill>
                    <a:ea typeface="黑体" pitchFamily="2" charset="-122"/>
                  </a:rPr>
                  <a:t>长度</a:t>
                </a:r>
                <a:r>
                  <a:rPr kumimoji="1" lang="en-US" altLang="zh-CN" sz="2000" b="1" dirty="0">
                    <a:solidFill>
                      <a:srgbClr val="000099"/>
                    </a:solidFill>
                    <a:ea typeface="黑体" pitchFamily="2" charset="-122"/>
                  </a:rPr>
                  <a:t>/</a:t>
                </a:r>
                <a:r>
                  <a:rPr kumimoji="1" lang="zh-CN" altLang="en-US" sz="2000" b="1" dirty="0">
                    <a:solidFill>
                      <a:srgbClr val="000099"/>
                    </a:solidFill>
                    <a:ea typeface="黑体" pitchFamily="2" charset="-122"/>
                  </a:rPr>
                  <a:t>类型</a:t>
                </a:r>
              </a:p>
            </p:txBody>
          </p:sp>
          <p:sp>
            <p:nvSpPr>
              <p:cNvPr id="67" name="Rectangle 26"/>
              <p:cNvSpPr>
                <a:spLocks noChangeArrowheads="1"/>
              </p:cNvSpPr>
              <p:nvPr/>
            </p:nvSpPr>
            <p:spPr bwMode="auto">
              <a:xfrm>
                <a:off x="6441504" y="1869976"/>
                <a:ext cx="1828800" cy="685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CC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dirty="0">
                    <a:solidFill>
                      <a:srgbClr val="000099"/>
                    </a:solidFill>
                    <a:ea typeface="黑体" pitchFamily="2" charset="-122"/>
                  </a:rPr>
                  <a:t>数      据</a:t>
                </a:r>
              </a:p>
            </p:txBody>
          </p:sp>
          <p:sp>
            <p:nvSpPr>
              <p:cNvPr id="68" name="Rectangle 27"/>
              <p:cNvSpPr>
                <a:spLocks noChangeArrowheads="1"/>
              </p:cNvSpPr>
              <p:nvPr/>
            </p:nvSpPr>
            <p:spPr bwMode="auto">
              <a:xfrm>
                <a:off x="8270304" y="1869976"/>
                <a:ext cx="1219200" cy="685800"/>
              </a:xfrm>
              <a:prstGeom prst="rect">
                <a:avLst/>
              </a:prstGeom>
              <a:solidFill>
                <a:srgbClr val="CC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dirty="0">
                    <a:solidFill>
                      <a:srgbClr val="000099"/>
                    </a:solidFill>
                    <a:ea typeface="宋体" pitchFamily="2" charset="-122"/>
                  </a:rPr>
                  <a:t>FCS</a:t>
                </a:r>
              </a:p>
            </p:txBody>
          </p:sp>
          <p:sp>
            <p:nvSpPr>
              <p:cNvPr id="74" name="Rectangle 33"/>
              <p:cNvSpPr>
                <a:spLocks noChangeArrowheads="1"/>
              </p:cNvSpPr>
              <p:nvPr/>
            </p:nvSpPr>
            <p:spPr bwMode="auto">
              <a:xfrm>
                <a:off x="2864768" y="2815431"/>
                <a:ext cx="937758"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a:solidFill>
                      <a:srgbClr val="CC0000"/>
                    </a:solidFill>
                    <a:latin typeface="Tahoma" pitchFamily="34" charset="0"/>
                    <a:ea typeface="黑体" pitchFamily="2" charset="-122"/>
                  </a:rPr>
                  <a:t>2 </a:t>
                </a:r>
                <a:r>
                  <a:rPr kumimoji="1" lang="zh-CN" altLang="en-US" sz="2000" b="1" dirty="0">
                    <a:solidFill>
                      <a:srgbClr val="CC0000"/>
                    </a:solidFill>
                    <a:latin typeface="Tahoma" pitchFamily="34" charset="0"/>
                    <a:ea typeface="黑体" pitchFamily="2" charset="-122"/>
                  </a:rPr>
                  <a:t>字节</a:t>
                </a:r>
                <a:endParaRPr kumimoji="1" lang="en-US" altLang="zh-CN" sz="2000" b="1" dirty="0">
                  <a:solidFill>
                    <a:srgbClr val="CC0000"/>
                  </a:solidFill>
                  <a:latin typeface="Tahoma" pitchFamily="34" charset="0"/>
                  <a:ea typeface="黑体" pitchFamily="2" charset="-122"/>
                </a:endParaRPr>
              </a:p>
            </p:txBody>
          </p:sp>
          <p:sp>
            <p:nvSpPr>
              <p:cNvPr id="75" name="Rectangle 34"/>
              <p:cNvSpPr>
                <a:spLocks noChangeArrowheads="1"/>
              </p:cNvSpPr>
              <p:nvPr/>
            </p:nvSpPr>
            <p:spPr bwMode="auto">
              <a:xfrm>
                <a:off x="5743434" y="2815431"/>
                <a:ext cx="937758"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a:solidFill>
                      <a:srgbClr val="CC0000"/>
                    </a:solidFill>
                    <a:latin typeface="Tahoma" pitchFamily="34" charset="0"/>
                    <a:ea typeface="黑体" pitchFamily="2" charset="-122"/>
                  </a:rPr>
                  <a:t>2 </a:t>
                </a:r>
                <a:r>
                  <a:rPr kumimoji="1" lang="zh-CN" altLang="en-US" sz="2000" b="1" dirty="0">
                    <a:solidFill>
                      <a:srgbClr val="CC0000"/>
                    </a:solidFill>
                    <a:latin typeface="Tahoma" pitchFamily="34" charset="0"/>
                    <a:ea typeface="黑体" pitchFamily="2" charset="-122"/>
                  </a:rPr>
                  <a:t>字节</a:t>
                </a:r>
                <a:endParaRPr kumimoji="1" lang="en-US" altLang="zh-CN" sz="2000" b="1" dirty="0">
                  <a:solidFill>
                    <a:srgbClr val="CC0000"/>
                  </a:solidFill>
                  <a:latin typeface="Tahoma" pitchFamily="34" charset="0"/>
                  <a:ea typeface="黑体" pitchFamily="2" charset="-122"/>
                </a:endParaRPr>
              </a:p>
            </p:txBody>
          </p:sp>
          <p:grpSp>
            <p:nvGrpSpPr>
              <p:cNvPr id="2" name="组合 1"/>
              <p:cNvGrpSpPr/>
              <p:nvPr/>
            </p:nvGrpSpPr>
            <p:grpSpPr>
              <a:xfrm>
                <a:off x="1568896" y="3165376"/>
                <a:ext cx="6296025" cy="1125979"/>
                <a:chOff x="1568896" y="3165376"/>
                <a:chExt cx="6296025" cy="1125979"/>
              </a:xfrm>
            </p:grpSpPr>
            <p:sp>
              <p:nvSpPr>
                <p:cNvPr id="44" name="Rectangle 3"/>
                <p:cNvSpPr>
                  <a:spLocks noChangeArrowheads="1"/>
                </p:cNvSpPr>
                <p:nvPr/>
              </p:nvSpPr>
              <p:spPr bwMode="auto">
                <a:xfrm>
                  <a:off x="1568896" y="3165376"/>
                  <a:ext cx="6286500" cy="1066800"/>
                </a:xfrm>
                <a:prstGeom prst="rect">
                  <a:avLst/>
                </a:prstGeom>
                <a:solidFill>
                  <a:srgbClr val="CCFF99"/>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sz="1600">
                    <a:ea typeface="宋体" pitchFamily="2" charset="-122"/>
                  </a:endParaRPr>
                </a:p>
              </p:txBody>
            </p:sp>
            <p:sp>
              <p:nvSpPr>
                <p:cNvPr id="53" name="Line 12"/>
                <p:cNvSpPr>
                  <a:spLocks noChangeShapeType="1"/>
                </p:cNvSpPr>
                <p:nvPr/>
              </p:nvSpPr>
              <p:spPr bwMode="auto">
                <a:xfrm>
                  <a:off x="4816921" y="3165376"/>
                  <a:ext cx="0" cy="1066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56" name="Line 15"/>
                <p:cNvSpPr>
                  <a:spLocks noChangeShapeType="1"/>
                </p:cNvSpPr>
                <p:nvPr/>
              </p:nvSpPr>
              <p:spPr bwMode="auto">
                <a:xfrm>
                  <a:off x="1568896" y="3645024"/>
                  <a:ext cx="629602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57" name="Line 16"/>
                <p:cNvSpPr>
                  <a:spLocks noChangeShapeType="1"/>
                </p:cNvSpPr>
                <p:nvPr/>
              </p:nvSpPr>
              <p:spPr bwMode="auto">
                <a:xfrm flipH="1">
                  <a:off x="5534470" y="3645024"/>
                  <a:ext cx="3175" cy="5871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58" name="Line 17"/>
                <p:cNvSpPr>
                  <a:spLocks noChangeShapeType="1"/>
                </p:cNvSpPr>
                <p:nvPr/>
              </p:nvSpPr>
              <p:spPr bwMode="auto">
                <a:xfrm>
                  <a:off x="5321746" y="3645024"/>
                  <a:ext cx="0" cy="5871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69" name="Text Box 28"/>
                <p:cNvSpPr txBox="1">
                  <a:spLocks noChangeArrowheads="1"/>
                </p:cNvSpPr>
                <p:nvPr/>
              </p:nvSpPr>
              <p:spPr bwMode="auto">
                <a:xfrm>
                  <a:off x="2288704" y="3212976"/>
                  <a:ext cx="222368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2000" b="1" dirty="0">
                      <a:latin typeface="Tahoma" pitchFamily="34" charset="0"/>
                      <a:ea typeface="宋体" pitchFamily="2" charset="-122"/>
                    </a:rPr>
                    <a:t>802.1Q </a:t>
                  </a:r>
                  <a:r>
                    <a:rPr lang="zh-CN" altLang="en-US" sz="2000" b="1" dirty="0">
                      <a:latin typeface="Tahoma" pitchFamily="34" charset="0"/>
                      <a:ea typeface="宋体" pitchFamily="2" charset="-122"/>
                    </a:rPr>
                    <a:t>标记类型</a:t>
                  </a:r>
                  <a:endParaRPr lang="en-US" altLang="zh-CN" sz="2000" b="1" dirty="0">
                    <a:latin typeface="Tahoma" pitchFamily="34" charset="0"/>
                    <a:ea typeface="宋体" pitchFamily="2" charset="-122"/>
                  </a:endParaRPr>
                </a:p>
              </p:txBody>
            </p:sp>
            <p:sp>
              <p:nvSpPr>
                <p:cNvPr id="70" name="Text Box 29"/>
                <p:cNvSpPr txBox="1">
                  <a:spLocks noChangeArrowheads="1"/>
                </p:cNvSpPr>
                <p:nvPr/>
              </p:nvSpPr>
              <p:spPr bwMode="auto">
                <a:xfrm>
                  <a:off x="1590899" y="3645024"/>
                  <a:ext cx="322602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2000" b="1" dirty="0">
                      <a:latin typeface="Tahoma" pitchFamily="34" charset="0"/>
                      <a:ea typeface="宋体" pitchFamily="2" charset="-122"/>
                    </a:rPr>
                    <a:t>0</a:t>
                  </a:r>
                  <a:r>
                    <a:rPr lang="en-US" altLang="zh-CN" sz="1600" b="1" dirty="0">
                      <a:latin typeface="Tahoma" pitchFamily="34" charset="0"/>
                      <a:ea typeface="宋体" pitchFamily="2" charset="-122"/>
                    </a:rPr>
                    <a:t>X</a:t>
                  </a:r>
                  <a:r>
                    <a:rPr lang="en-US" altLang="zh-CN" sz="2000" b="1" dirty="0">
                      <a:latin typeface="Tahoma" pitchFamily="34" charset="0"/>
                      <a:ea typeface="宋体" pitchFamily="2" charset="-122"/>
                    </a:rPr>
                    <a:t>8100</a:t>
                  </a:r>
                </a:p>
                <a:p>
                  <a:pPr algn="ctr"/>
                  <a:r>
                    <a:rPr kumimoji="1" lang="en-US" altLang="zh-CN" sz="1600" b="1" dirty="0">
                      <a:solidFill>
                        <a:srgbClr val="000099"/>
                      </a:solidFill>
                      <a:ea typeface="黑体" pitchFamily="2" charset="-122"/>
                    </a:rPr>
                    <a:t>(1 0 0 0 0 0 0 1  0 0 0 0 0 0 0 0)</a:t>
                  </a:r>
                  <a:endParaRPr lang="en-US" altLang="zh-CN" sz="1600" b="1" dirty="0">
                    <a:latin typeface="Tahoma" pitchFamily="34" charset="0"/>
                    <a:ea typeface="宋体" pitchFamily="2" charset="-122"/>
                  </a:endParaRPr>
                </a:p>
              </p:txBody>
            </p:sp>
            <p:sp>
              <p:nvSpPr>
                <p:cNvPr id="71" name="Text Box 30"/>
                <p:cNvSpPr txBox="1">
                  <a:spLocks noChangeArrowheads="1"/>
                </p:cNvSpPr>
                <p:nvPr/>
              </p:nvSpPr>
              <p:spPr bwMode="auto">
                <a:xfrm>
                  <a:off x="4736976" y="3717032"/>
                  <a:ext cx="66236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2000" b="1" dirty="0">
                      <a:latin typeface="Tahoma" pitchFamily="34" charset="0"/>
                      <a:ea typeface="宋体" pitchFamily="2" charset="-122"/>
                    </a:rPr>
                    <a:t>PRI</a:t>
                  </a:r>
                </a:p>
              </p:txBody>
            </p:sp>
            <p:sp>
              <p:nvSpPr>
                <p:cNvPr id="72" name="Text Box 31"/>
                <p:cNvSpPr txBox="1">
                  <a:spLocks noChangeArrowheads="1"/>
                </p:cNvSpPr>
                <p:nvPr/>
              </p:nvSpPr>
              <p:spPr bwMode="auto">
                <a:xfrm>
                  <a:off x="5985754" y="3717032"/>
                  <a:ext cx="127150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2000" b="1" dirty="0">
                      <a:latin typeface="Tahoma" pitchFamily="34" charset="0"/>
                      <a:ea typeface="宋体" pitchFamily="2" charset="-122"/>
                    </a:rPr>
                    <a:t>VLAN ID</a:t>
                  </a:r>
                </a:p>
              </p:txBody>
            </p:sp>
            <p:sp>
              <p:nvSpPr>
                <p:cNvPr id="76" name="Text Box 35"/>
                <p:cNvSpPr txBox="1">
                  <a:spLocks noChangeArrowheads="1"/>
                </p:cNvSpPr>
                <p:nvPr/>
              </p:nvSpPr>
              <p:spPr bwMode="auto">
                <a:xfrm>
                  <a:off x="4921696" y="3212976"/>
                  <a:ext cx="2695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2000" b="1" dirty="0">
                      <a:latin typeface="Tahoma" pitchFamily="34" charset="0"/>
                      <a:ea typeface="宋体" pitchFamily="2" charset="-122"/>
                    </a:rPr>
                    <a:t>TCI (</a:t>
                  </a:r>
                  <a:r>
                    <a:rPr lang="zh-CN" altLang="en-US" sz="2000" b="1" dirty="0">
                      <a:latin typeface="Tahoma" pitchFamily="34" charset="0"/>
                      <a:ea typeface="宋体" pitchFamily="2" charset="-122"/>
                    </a:rPr>
                    <a:t>标记控制信息</a:t>
                  </a:r>
                  <a:r>
                    <a:rPr lang="en-US" altLang="zh-CN" sz="2000" b="1" dirty="0">
                      <a:latin typeface="Tahoma" pitchFamily="34" charset="0"/>
                      <a:ea typeface="宋体" pitchFamily="2" charset="-122"/>
                    </a:rPr>
                    <a:t>)</a:t>
                  </a:r>
                </a:p>
              </p:txBody>
            </p:sp>
          </p:grpSp>
          <p:sp>
            <p:nvSpPr>
              <p:cNvPr id="61" name="Line 20"/>
              <p:cNvSpPr>
                <a:spLocks noChangeShapeType="1"/>
              </p:cNvSpPr>
              <p:nvPr/>
            </p:nvSpPr>
            <p:spPr bwMode="auto">
              <a:xfrm flipV="1">
                <a:off x="5150296" y="4084190"/>
                <a:ext cx="286544" cy="939438"/>
              </a:xfrm>
              <a:prstGeom prst="line">
                <a:avLst/>
              </a:prstGeom>
              <a:noFill/>
              <a:ln w="12700">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 name="Line 32"/>
              <p:cNvSpPr>
                <a:spLocks noChangeShapeType="1"/>
              </p:cNvSpPr>
              <p:nvPr/>
            </p:nvSpPr>
            <p:spPr bwMode="auto">
              <a:xfrm flipH="1" flipV="1">
                <a:off x="7308304" y="4015517"/>
                <a:ext cx="381000" cy="533400"/>
              </a:xfrm>
              <a:prstGeom prst="line">
                <a:avLst/>
              </a:prstGeom>
              <a:noFill/>
              <a:ln w="12700">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 name="Line 19"/>
              <p:cNvSpPr>
                <a:spLocks noChangeShapeType="1"/>
              </p:cNvSpPr>
              <p:nvPr/>
            </p:nvSpPr>
            <p:spPr bwMode="auto">
              <a:xfrm flipV="1">
                <a:off x="4540696" y="4077071"/>
                <a:ext cx="439882" cy="442501"/>
              </a:xfrm>
              <a:prstGeom prst="line">
                <a:avLst/>
              </a:prstGeom>
              <a:noFill/>
              <a:ln w="12700">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 name="组合 6"/>
            <p:cNvGrpSpPr/>
            <p:nvPr/>
          </p:nvGrpSpPr>
          <p:grpSpPr>
            <a:xfrm>
              <a:off x="1568624" y="1097692"/>
              <a:ext cx="7920880" cy="459100"/>
              <a:chOff x="1568624" y="1097692"/>
              <a:chExt cx="7920880" cy="459100"/>
            </a:xfrm>
          </p:grpSpPr>
          <p:cxnSp>
            <p:nvCxnSpPr>
              <p:cNvPr id="80" name="直接连接符 43"/>
              <p:cNvCxnSpPr>
                <a:cxnSpLocks noChangeShapeType="1"/>
              </p:cNvCxnSpPr>
              <p:nvPr/>
            </p:nvCxnSpPr>
            <p:spPr bwMode="auto">
              <a:xfrm>
                <a:off x="1568624" y="1313334"/>
                <a:ext cx="7920880" cy="0"/>
              </a:xfrm>
              <a:prstGeom prst="line">
                <a:avLst/>
              </a:prstGeom>
              <a:noFill/>
              <a:ln w="19050" algn="ctr">
                <a:solidFill>
                  <a:schemeClr val="tx1"/>
                </a:solidFill>
                <a:round/>
                <a:headEnd type="triangle" w="med" len="lg"/>
                <a:tailEnd type="triangle" w="med" len="lg"/>
              </a:ln>
            </p:spPr>
          </p:cxnSp>
          <p:sp>
            <p:nvSpPr>
              <p:cNvPr id="81" name="Rectangle 50"/>
              <p:cNvSpPr>
                <a:spLocks noChangeArrowheads="1"/>
              </p:cNvSpPr>
              <p:nvPr/>
            </p:nvSpPr>
            <p:spPr bwMode="auto">
              <a:xfrm>
                <a:off x="4625330" y="1097692"/>
                <a:ext cx="1586974" cy="4591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2400" b="1" dirty="0"/>
                  <a:t>802.1Q </a:t>
                </a:r>
                <a:r>
                  <a:rPr lang="zh-CN" altLang="en-US" sz="2400" b="1" dirty="0"/>
                  <a:t>帧</a:t>
                </a:r>
              </a:p>
            </p:txBody>
          </p:sp>
        </p:grpSp>
      </p:grpSp>
      <p:sp>
        <p:nvSpPr>
          <p:cNvPr id="9" name="矩形 8"/>
          <p:cNvSpPr/>
          <p:nvPr/>
        </p:nvSpPr>
        <p:spPr>
          <a:xfrm>
            <a:off x="8919864" y="2780929"/>
            <a:ext cx="2129136" cy="1323439"/>
          </a:xfrm>
          <a:prstGeom prst="rect">
            <a:avLst/>
          </a:prstGeom>
          <a:solidFill>
            <a:srgbClr val="FF66FF"/>
          </a:solidFill>
        </p:spPr>
        <p:txBody>
          <a:bodyPr wrap="square">
            <a:spAutoFit/>
          </a:bodyPr>
          <a:lstStyle/>
          <a:p>
            <a:r>
              <a:rPr lang="zh-CN" altLang="zh-CN" sz="2000" b="1" dirty="0">
                <a:solidFill>
                  <a:srgbClr val="000099"/>
                </a:solidFill>
                <a:latin typeface="+mn-lt"/>
                <a:ea typeface="黑体" pitchFamily="2" charset="-122"/>
              </a:rPr>
              <a:t>以太网</a:t>
            </a:r>
            <a:r>
              <a:rPr lang="en-US" altLang="zh-CN" sz="2000" b="1" dirty="0">
                <a:solidFill>
                  <a:srgbClr val="000099"/>
                </a:solidFill>
                <a:latin typeface="+mn-lt"/>
                <a:ea typeface="黑体" pitchFamily="2" charset="-122"/>
              </a:rPr>
              <a:t> MAC </a:t>
            </a:r>
            <a:r>
              <a:rPr lang="zh-CN" altLang="en-US" sz="2000" b="1" dirty="0">
                <a:solidFill>
                  <a:srgbClr val="000099"/>
                </a:solidFill>
                <a:latin typeface="+mn-lt"/>
                <a:ea typeface="黑体" pitchFamily="2" charset="-122"/>
              </a:rPr>
              <a:t>帧</a:t>
            </a:r>
            <a:r>
              <a:rPr lang="zh-CN" altLang="zh-CN" sz="2000" b="1" dirty="0">
                <a:solidFill>
                  <a:srgbClr val="000099"/>
                </a:solidFill>
                <a:latin typeface="+mn-lt"/>
                <a:ea typeface="黑体" pitchFamily="2" charset="-122"/>
              </a:rPr>
              <a:t>的最大帧长从原来的</a:t>
            </a:r>
            <a:r>
              <a:rPr lang="en-US" altLang="zh-CN" sz="2000" b="1" dirty="0">
                <a:solidFill>
                  <a:srgbClr val="000099"/>
                </a:solidFill>
                <a:latin typeface="+mn-lt"/>
                <a:ea typeface="黑体" pitchFamily="2" charset="-122"/>
              </a:rPr>
              <a:t> 1518 </a:t>
            </a:r>
            <a:r>
              <a:rPr lang="zh-CN" altLang="zh-CN" sz="2000" b="1" dirty="0">
                <a:solidFill>
                  <a:srgbClr val="000099"/>
                </a:solidFill>
                <a:latin typeface="+mn-lt"/>
                <a:ea typeface="黑体" pitchFamily="2" charset="-122"/>
              </a:rPr>
              <a:t>字节变为</a:t>
            </a:r>
            <a:r>
              <a:rPr lang="en-US" altLang="zh-CN" sz="2000" b="1" dirty="0">
                <a:solidFill>
                  <a:srgbClr val="000099"/>
                </a:solidFill>
                <a:latin typeface="+mn-lt"/>
                <a:ea typeface="黑体" pitchFamily="2" charset="-122"/>
              </a:rPr>
              <a:t> 1522</a:t>
            </a:r>
            <a:r>
              <a:rPr lang="zh-CN" altLang="zh-CN" sz="2000" b="1" dirty="0">
                <a:solidFill>
                  <a:srgbClr val="000099"/>
                </a:solidFill>
                <a:latin typeface="+mn-lt"/>
                <a:ea typeface="黑体" pitchFamily="2" charset="-122"/>
              </a:rPr>
              <a:t>字节</a:t>
            </a:r>
            <a:r>
              <a:rPr lang="zh-CN" altLang="en-US" sz="2000" b="1" dirty="0">
                <a:solidFill>
                  <a:srgbClr val="000099"/>
                </a:solidFill>
                <a:latin typeface="+mn-lt"/>
                <a:ea typeface="黑体" pitchFamily="2" charset="-122"/>
              </a:rPr>
              <a:t>。</a:t>
            </a:r>
          </a:p>
        </p:txBody>
      </p:sp>
    </p:spTree>
    <p:extLst>
      <p:ext uri="{BB962C8B-B14F-4D97-AF65-F5344CB8AC3E}">
        <p14:creationId xmlns:p14="http://schemas.microsoft.com/office/powerpoint/2010/main" val="1000311235"/>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D6D76012-A29D-4390-BAF5-BA93AE9BAB6E}"/>
              </a:ext>
            </a:extLst>
          </p:cNvPr>
          <p:cNvSpPr txBox="1"/>
          <p:nvPr/>
        </p:nvSpPr>
        <p:spPr>
          <a:xfrm>
            <a:off x="609601" y="1272206"/>
            <a:ext cx="6857963" cy="457188"/>
          </a:xfrm>
          <a:prstGeom prst="rect">
            <a:avLst/>
          </a:prstGeom>
          <a:solidFill>
            <a:schemeClr val="accent5">
              <a:lumMod val="40000"/>
              <a:lumOff val="60000"/>
            </a:schemeClr>
          </a:solidFill>
        </p:spPr>
        <p:txBody>
          <a:bodyPr wrap="square" rtlCol="0">
            <a:spAutoFit/>
          </a:bodyPr>
          <a:lstStyle/>
          <a:p>
            <a:endParaRPr lang="zh-CN" altLang="en-US" dirty="0"/>
          </a:p>
        </p:txBody>
      </p:sp>
      <p:sp>
        <p:nvSpPr>
          <p:cNvPr id="8" name="文本框 7">
            <a:extLst>
              <a:ext uri="{FF2B5EF4-FFF2-40B4-BE49-F238E27FC236}">
                <a16:creationId xmlns:a16="http://schemas.microsoft.com/office/drawing/2014/main" id="{D4C85A5A-BC38-4CA9-87C4-B4F28D048207}"/>
              </a:ext>
            </a:extLst>
          </p:cNvPr>
          <p:cNvSpPr txBox="1"/>
          <p:nvPr/>
        </p:nvSpPr>
        <p:spPr>
          <a:xfrm>
            <a:off x="609601" y="1896214"/>
            <a:ext cx="6857963" cy="457188"/>
          </a:xfrm>
          <a:prstGeom prst="rect">
            <a:avLst/>
          </a:prstGeom>
          <a:solidFill>
            <a:schemeClr val="accent5">
              <a:lumMod val="40000"/>
              <a:lumOff val="60000"/>
            </a:schemeClr>
          </a:solidFill>
        </p:spPr>
        <p:txBody>
          <a:bodyPr wrap="square" rtlCol="0">
            <a:spAutoFit/>
          </a:bodyPr>
          <a:lstStyle/>
          <a:p>
            <a:endParaRPr lang="zh-CN" altLang="en-US" dirty="0"/>
          </a:p>
        </p:txBody>
      </p:sp>
      <p:sp>
        <p:nvSpPr>
          <p:cNvPr id="7" name="文本框 6">
            <a:extLst>
              <a:ext uri="{FF2B5EF4-FFF2-40B4-BE49-F238E27FC236}">
                <a16:creationId xmlns:a16="http://schemas.microsoft.com/office/drawing/2014/main" id="{3CE171F7-58F0-4349-A99A-684B717B134E}"/>
              </a:ext>
            </a:extLst>
          </p:cNvPr>
          <p:cNvSpPr txBox="1"/>
          <p:nvPr/>
        </p:nvSpPr>
        <p:spPr>
          <a:xfrm>
            <a:off x="609601" y="2526422"/>
            <a:ext cx="6857963" cy="457188"/>
          </a:xfrm>
          <a:prstGeom prst="rect">
            <a:avLst/>
          </a:prstGeom>
          <a:solidFill>
            <a:schemeClr val="accent5">
              <a:lumMod val="40000"/>
              <a:lumOff val="60000"/>
            </a:schemeClr>
          </a:solidFill>
        </p:spPr>
        <p:txBody>
          <a:bodyPr wrap="square" rtlCol="0">
            <a:spAutoFit/>
          </a:bodyPr>
          <a:lstStyle/>
          <a:p>
            <a:endParaRPr lang="zh-CN" altLang="en-US" dirty="0"/>
          </a:p>
        </p:txBody>
      </p:sp>
      <p:sp>
        <p:nvSpPr>
          <p:cNvPr id="6" name="文本框 5">
            <a:extLst>
              <a:ext uri="{FF2B5EF4-FFF2-40B4-BE49-F238E27FC236}">
                <a16:creationId xmlns:a16="http://schemas.microsoft.com/office/drawing/2014/main" id="{7910BF77-7E48-4390-99B7-F08D2801FA91}"/>
              </a:ext>
            </a:extLst>
          </p:cNvPr>
          <p:cNvSpPr txBox="1"/>
          <p:nvPr/>
        </p:nvSpPr>
        <p:spPr>
          <a:xfrm>
            <a:off x="609601" y="3145908"/>
            <a:ext cx="6857963" cy="457188"/>
          </a:xfrm>
          <a:prstGeom prst="rect">
            <a:avLst/>
          </a:prstGeom>
          <a:solidFill>
            <a:schemeClr val="accent5">
              <a:lumMod val="40000"/>
              <a:lumOff val="60000"/>
            </a:schemeClr>
          </a:solidFill>
        </p:spPr>
        <p:txBody>
          <a:bodyPr wrap="square" rtlCol="0">
            <a:spAutoFit/>
          </a:bodyPr>
          <a:lstStyle/>
          <a:p>
            <a:endParaRPr lang="zh-CN" altLang="en-US" dirty="0"/>
          </a:p>
        </p:txBody>
      </p:sp>
      <p:pic>
        <p:nvPicPr>
          <p:cNvPr id="1030" name="Picture 6" descr="Image result for progress bar gif">
            <a:extLst>
              <a:ext uri="{FF2B5EF4-FFF2-40B4-BE49-F238E27FC236}">
                <a16:creationId xmlns:a16="http://schemas.microsoft.com/office/drawing/2014/main" id="{DA69176B-0FB1-47C7-9E93-DB66000DCA95}"/>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42608" y="3806904"/>
            <a:ext cx="7992888" cy="476250"/>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zh-CN" altLang="zh-CN" dirty="0"/>
              <a:t>第</a:t>
            </a:r>
            <a:r>
              <a:rPr lang="en-US" altLang="zh-CN" dirty="0"/>
              <a:t> 3 </a:t>
            </a:r>
            <a:r>
              <a:rPr lang="zh-CN" altLang="zh-CN" dirty="0"/>
              <a:t>章</a:t>
            </a:r>
            <a:r>
              <a:rPr lang="en-US" altLang="zh-CN" dirty="0"/>
              <a:t>  </a:t>
            </a:r>
            <a:r>
              <a:rPr lang="zh-CN" altLang="zh-CN" dirty="0"/>
              <a:t>数据链路层</a:t>
            </a:r>
            <a:endParaRPr lang="zh-CN" altLang="en-US" dirty="0"/>
          </a:p>
        </p:txBody>
      </p:sp>
      <p:sp>
        <p:nvSpPr>
          <p:cNvPr id="3" name="内容占位符 2"/>
          <p:cNvSpPr>
            <a:spLocks noGrp="1"/>
          </p:cNvSpPr>
          <p:nvPr>
            <p:ph idx="1"/>
          </p:nvPr>
        </p:nvSpPr>
        <p:spPr/>
        <p:txBody>
          <a:bodyPr/>
          <a:lstStyle/>
          <a:p>
            <a:r>
              <a:rPr lang="en-US" altLang="zh-CN" dirty="0"/>
              <a:t>3.1  </a:t>
            </a:r>
            <a:r>
              <a:rPr lang="zh-CN" altLang="zh-CN" dirty="0"/>
              <a:t>使用点对点信道的数据链路层</a:t>
            </a:r>
          </a:p>
          <a:p>
            <a:r>
              <a:rPr lang="en-US" altLang="zh-CN" dirty="0"/>
              <a:t>3.2  </a:t>
            </a:r>
            <a:r>
              <a:rPr lang="zh-CN" altLang="zh-CN" dirty="0"/>
              <a:t>点对点协议</a:t>
            </a:r>
            <a:r>
              <a:rPr lang="en-US" altLang="zh-CN" dirty="0"/>
              <a:t> PPP</a:t>
            </a:r>
            <a:endParaRPr lang="zh-CN" altLang="zh-CN" dirty="0"/>
          </a:p>
          <a:p>
            <a:r>
              <a:rPr lang="en-US" altLang="zh-CN" dirty="0"/>
              <a:t>3.3  </a:t>
            </a:r>
            <a:r>
              <a:rPr lang="zh-CN" altLang="zh-CN" dirty="0"/>
              <a:t>使用广播信道的数据链路层</a:t>
            </a:r>
          </a:p>
          <a:p>
            <a:r>
              <a:rPr lang="en-US" altLang="zh-CN" dirty="0"/>
              <a:t>3.4  </a:t>
            </a:r>
            <a:r>
              <a:rPr lang="zh-CN" altLang="zh-CN" dirty="0"/>
              <a:t>扩展的以太网</a:t>
            </a:r>
          </a:p>
          <a:p>
            <a:r>
              <a:rPr lang="en-US" altLang="zh-CN" dirty="0"/>
              <a:t>3.5  </a:t>
            </a:r>
            <a:r>
              <a:rPr lang="zh-CN" altLang="zh-CN" dirty="0"/>
              <a:t>高速以太网</a:t>
            </a:r>
          </a:p>
        </p:txBody>
      </p:sp>
      <p:pic>
        <p:nvPicPr>
          <p:cNvPr id="1028" name="Picture 4" descr="Image result for progress bar gif">
            <a:extLst>
              <a:ext uri="{FF2B5EF4-FFF2-40B4-BE49-F238E27FC236}">
                <a16:creationId xmlns:a16="http://schemas.microsoft.com/office/drawing/2014/main" id="{12AE2916-3433-4797-8D5D-19B4991A977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76120" y="3554968"/>
            <a:ext cx="792088" cy="792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076166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3.5  </a:t>
            </a:r>
            <a:r>
              <a:rPr lang="zh-CN" altLang="zh-CN" dirty="0"/>
              <a:t>高速以太网</a:t>
            </a:r>
          </a:p>
        </p:txBody>
      </p:sp>
      <p:sp>
        <p:nvSpPr>
          <p:cNvPr id="3" name="内容占位符 2"/>
          <p:cNvSpPr>
            <a:spLocks noGrp="1"/>
          </p:cNvSpPr>
          <p:nvPr>
            <p:ph idx="1"/>
          </p:nvPr>
        </p:nvSpPr>
        <p:spPr/>
        <p:txBody>
          <a:bodyPr/>
          <a:lstStyle/>
          <a:p>
            <a:r>
              <a:rPr lang="en-US" altLang="zh-CN" dirty="0"/>
              <a:t>3.5.1  100BASE-T </a:t>
            </a:r>
            <a:r>
              <a:rPr lang="zh-CN" altLang="zh-CN" dirty="0"/>
              <a:t>以太网</a:t>
            </a:r>
          </a:p>
          <a:p>
            <a:r>
              <a:rPr lang="en-US" altLang="zh-CN" dirty="0"/>
              <a:t>3.5.2  </a:t>
            </a:r>
            <a:r>
              <a:rPr lang="zh-CN" altLang="zh-CN" dirty="0"/>
              <a:t>吉比特以太网</a:t>
            </a:r>
          </a:p>
          <a:p>
            <a:r>
              <a:rPr lang="en-US" altLang="zh-CN" dirty="0"/>
              <a:t>3.5.3  10</a:t>
            </a:r>
            <a:r>
              <a:rPr lang="zh-CN" altLang="zh-CN" dirty="0"/>
              <a:t>吉比特以太网</a:t>
            </a:r>
            <a:r>
              <a:rPr lang="en-US" altLang="zh-CN" dirty="0"/>
              <a:t> (10GE) </a:t>
            </a:r>
            <a:r>
              <a:rPr lang="zh-CN" altLang="zh-CN" dirty="0"/>
              <a:t>和更快的以太网</a:t>
            </a:r>
          </a:p>
          <a:p>
            <a:r>
              <a:rPr lang="en-US" altLang="zh-CN" dirty="0"/>
              <a:t>3.5.4  </a:t>
            </a:r>
            <a:r>
              <a:rPr lang="zh-CN" altLang="zh-CN" dirty="0"/>
              <a:t>使用以太网进行宽带接入</a:t>
            </a:r>
          </a:p>
        </p:txBody>
      </p:sp>
    </p:spTree>
    <p:extLst>
      <p:ext uri="{BB962C8B-B14F-4D97-AF65-F5344CB8AC3E}">
        <p14:creationId xmlns:p14="http://schemas.microsoft.com/office/powerpoint/2010/main" val="291931595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9" name="Rectangle 3"/>
          <p:cNvSpPr>
            <a:spLocks noGrp="1" noChangeArrowheads="1"/>
          </p:cNvSpPr>
          <p:nvPr>
            <p:ph idx="1"/>
          </p:nvPr>
        </p:nvSpPr>
        <p:spPr/>
        <p:txBody>
          <a:bodyPr/>
          <a:lstStyle/>
          <a:p>
            <a:pPr>
              <a:lnSpc>
                <a:spcPct val="100000"/>
              </a:lnSpc>
            </a:pPr>
            <a:r>
              <a:rPr lang="zh-CN" altLang="en-US" dirty="0">
                <a:solidFill>
                  <a:srgbClr val="0000FF"/>
                </a:solidFill>
              </a:rPr>
              <a:t>速率达到或超过 </a:t>
            </a:r>
            <a:r>
              <a:rPr lang="en-US" altLang="zh-CN" dirty="0">
                <a:solidFill>
                  <a:srgbClr val="0000FF"/>
                </a:solidFill>
              </a:rPr>
              <a:t>100 </a:t>
            </a:r>
            <a:r>
              <a:rPr lang="en-US" altLang="zh-CN" dirty="0" err="1">
                <a:solidFill>
                  <a:srgbClr val="0000FF"/>
                </a:solidFill>
              </a:rPr>
              <a:t>Mbit</a:t>
            </a:r>
            <a:r>
              <a:rPr lang="en-US" altLang="zh-CN" dirty="0">
                <a:solidFill>
                  <a:srgbClr val="0000FF"/>
                </a:solidFill>
              </a:rPr>
              <a:t>/s </a:t>
            </a:r>
            <a:r>
              <a:rPr lang="zh-CN" altLang="en-US" dirty="0">
                <a:solidFill>
                  <a:srgbClr val="0000FF"/>
                </a:solidFill>
              </a:rPr>
              <a:t>的以太网称为</a:t>
            </a:r>
            <a:r>
              <a:rPr lang="zh-CN" altLang="en-US" dirty="0">
                <a:solidFill>
                  <a:srgbClr val="FF0000"/>
                </a:solidFill>
              </a:rPr>
              <a:t>高速以太网。</a:t>
            </a:r>
          </a:p>
          <a:p>
            <a:pPr>
              <a:lnSpc>
                <a:spcPct val="100000"/>
              </a:lnSpc>
            </a:pPr>
            <a:r>
              <a:rPr lang="en-US" altLang="zh-CN" dirty="0"/>
              <a:t>100BASE-T </a:t>
            </a:r>
            <a:r>
              <a:rPr lang="zh-CN" altLang="en-US" dirty="0"/>
              <a:t>在双绞线上传送 </a:t>
            </a:r>
            <a:r>
              <a:rPr lang="en-US" altLang="zh-CN" dirty="0"/>
              <a:t>100 </a:t>
            </a:r>
            <a:r>
              <a:rPr lang="en-US" altLang="zh-CN" dirty="0" err="1"/>
              <a:t>Mbit</a:t>
            </a:r>
            <a:r>
              <a:rPr lang="en-US" altLang="zh-CN" dirty="0"/>
              <a:t>/s </a:t>
            </a:r>
            <a:r>
              <a:rPr lang="zh-CN" altLang="en-US" dirty="0"/>
              <a:t>基带信号的星形拓扑以太网，仍使用 </a:t>
            </a:r>
            <a:r>
              <a:rPr lang="en-US" altLang="zh-CN" dirty="0"/>
              <a:t>IEEE 802.3 </a:t>
            </a:r>
            <a:r>
              <a:rPr lang="zh-CN" altLang="en-US" dirty="0"/>
              <a:t>的</a:t>
            </a:r>
            <a:r>
              <a:rPr lang="en-US" altLang="zh-CN" dirty="0"/>
              <a:t>CSMA/CD </a:t>
            </a:r>
            <a:r>
              <a:rPr lang="zh-CN" altLang="en-US" dirty="0"/>
              <a:t>协议。</a:t>
            </a:r>
            <a:endParaRPr lang="en-US" altLang="zh-CN" dirty="0"/>
          </a:p>
          <a:p>
            <a:pPr>
              <a:lnSpc>
                <a:spcPct val="100000"/>
              </a:lnSpc>
            </a:pPr>
            <a:r>
              <a:rPr lang="en-US" altLang="zh-CN" dirty="0"/>
              <a:t>100BASE-T </a:t>
            </a:r>
            <a:r>
              <a:rPr lang="zh-CN" altLang="en-US" dirty="0"/>
              <a:t>以太网又称为</a:t>
            </a:r>
            <a:r>
              <a:rPr lang="zh-CN" altLang="en-US" dirty="0">
                <a:solidFill>
                  <a:srgbClr val="FF0000"/>
                </a:solidFill>
              </a:rPr>
              <a:t>快速以太网 </a:t>
            </a:r>
            <a:r>
              <a:rPr lang="en-US" altLang="zh-CN" dirty="0"/>
              <a:t>(Fast Ethernet)</a:t>
            </a:r>
            <a:r>
              <a:rPr lang="zh-CN" altLang="en-US" dirty="0"/>
              <a:t>。</a:t>
            </a:r>
            <a:endParaRPr lang="en-US" altLang="zh-CN" dirty="0"/>
          </a:p>
          <a:p>
            <a:pPr>
              <a:lnSpc>
                <a:spcPct val="100000"/>
              </a:lnSpc>
            </a:pPr>
            <a:r>
              <a:rPr lang="en-US" altLang="zh-CN" dirty="0"/>
              <a:t>1995 </a:t>
            </a:r>
            <a:r>
              <a:rPr lang="zh-CN" altLang="zh-CN" dirty="0"/>
              <a:t>年</a:t>
            </a:r>
            <a:r>
              <a:rPr lang="en-US" altLang="zh-CN" dirty="0"/>
              <a:t>IEEE</a:t>
            </a:r>
            <a:r>
              <a:rPr lang="zh-CN" altLang="zh-CN" dirty="0"/>
              <a:t>已把</a:t>
            </a:r>
            <a:r>
              <a:rPr lang="en-US" altLang="zh-CN" dirty="0"/>
              <a:t> 100BASE-T </a:t>
            </a:r>
            <a:r>
              <a:rPr lang="zh-CN" altLang="zh-CN" dirty="0"/>
              <a:t>的快速以太网定为正式标准，其代号为</a:t>
            </a:r>
            <a:r>
              <a:rPr lang="en-US" altLang="zh-CN" dirty="0"/>
              <a:t> </a:t>
            </a:r>
            <a:r>
              <a:rPr lang="en-US" altLang="zh-CN" dirty="0">
                <a:solidFill>
                  <a:srgbClr val="FF0000"/>
                </a:solidFill>
              </a:rPr>
              <a:t>IEEE 802.3u</a:t>
            </a:r>
            <a:r>
              <a:rPr lang="zh-CN" altLang="en-US" dirty="0">
                <a:solidFill>
                  <a:srgbClr val="FF0000"/>
                </a:solidFill>
              </a:rPr>
              <a:t>。</a:t>
            </a:r>
          </a:p>
        </p:txBody>
      </p:sp>
      <p:sp>
        <p:nvSpPr>
          <p:cNvPr id="480258" name="Rectangle 2"/>
          <p:cNvSpPr>
            <a:spLocks noGrp="1" noChangeArrowheads="1"/>
          </p:cNvSpPr>
          <p:nvPr>
            <p:ph type="title"/>
          </p:nvPr>
        </p:nvSpPr>
        <p:spPr/>
        <p:txBody>
          <a:bodyPr/>
          <a:lstStyle/>
          <a:p>
            <a:r>
              <a:rPr lang="en-US" altLang="zh-CN" dirty="0"/>
              <a:t>3.5.1  100BASE-T </a:t>
            </a:r>
            <a:r>
              <a:rPr lang="zh-CN" altLang="zh-CN" dirty="0"/>
              <a:t>以太网</a:t>
            </a:r>
            <a:endParaRPr lang="zh-CN" altLang="en-US" dirty="0"/>
          </a:p>
        </p:txBody>
      </p:sp>
    </p:spTree>
    <p:extLst>
      <p:ext uri="{BB962C8B-B14F-4D97-AF65-F5344CB8AC3E}">
        <p14:creationId xmlns:p14="http://schemas.microsoft.com/office/powerpoint/2010/main" val="30385333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025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02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02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3" name="Rectangle 3"/>
          <p:cNvSpPr>
            <a:spLocks noGrp="1" noChangeArrowheads="1"/>
          </p:cNvSpPr>
          <p:nvPr>
            <p:ph idx="1"/>
          </p:nvPr>
        </p:nvSpPr>
        <p:spPr/>
        <p:txBody>
          <a:bodyPr/>
          <a:lstStyle/>
          <a:p>
            <a:r>
              <a:rPr lang="zh-CN" altLang="en-US" dirty="0"/>
              <a:t>可在全双工方式下工作而无冲突发生。</a:t>
            </a:r>
            <a:r>
              <a:rPr lang="zh-CN" altLang="en-US" dirty="0">
                <a:solidFill>
                  <a:srgbClr val="FF0000"/>
                </a:solidFill>
              </a:rPr>
              <a:t>在全双工方式下工作时，不使用 </a:t>
            </a:r>
            <a:r>
              <a:rPr lang="en-US" altLang="zh-CN" dirty="0">
                <a:solidFill>
                  <a:srgbClr val="FF0000"/>
                </a:solidFill>
              </a:rPr>
              <a:t>CSMA/CD </a:t>
            </a:r>
            <a:r>
              <a:rPr lang="zh-CN" altLang="en-US" dirty="0">
                <a:solidFill>
                  <a:srgbClr val="FF0000"/>
                </a:solidFill>
              </a:rPr>
              <a:t>协议。</a:t>
            </a:r>
          </a:p>
          <a:p>
            <a:r>
              <a:rPr lang="en-US" altLang="zh-CN" dirty="0">
                <a:solidFill>
                  <a:srgbClr val="FF0000"/>
                </a:solidFill>
              </a:rPr>
              <a:t>MAC </a:t>
            </a:r>
            <a:r>
              <a:rPr lang="zh-CN" altLang="en-US" dirty="0">
                <a:solidFill>
                  <a:srgbClr val="FF0000"/>
                </a:solidFill>
              </a:rPr>
              <a:t>帧格式仍然是 </a:t>
            </a:r>
            <a:r>
              <a:rPr lang="en-US" altLang="zh-CN" dirty="0">
                <a:solidFill>
                  <a:srgbClr val="FF0000"/>
                </a:solidFill>
              </a:rPr>
              <a:t>802.3 </a:t>
            </a:r>
            <a:r>
              <a:rPr lang="zh-CN" altLang="en-US" dirty="0">
                <a:solidFill>
                  <a:srgbClr val="FF0000"/>
                </a:solidFill>
              </a:rPr>
              <a:t>标准规定的。</a:t>
            </a:r>
          </a:p>
          <a:p>
            <a:r>
              <a:rPr lang="zh-CN" altLang="en-US" dirty="0">
                <a:solidFill>
                  <a:srgbClr val="0000FF"/>
                </a:solidFill>
              </a:rPr>
              <a:t>保持最短帧长不变，但将一个网段的最大电缆长度减小到 </a:t>
            </a:r>
            <a:r>
              <a:rPr lang="en-US" altLang="zh-CN" dirty="0">
                <a:solidFill>
                  <a:srgbClr val="0000FF"/>
                </a:solidFill>
              </a:rPr>
              <a:t>100 m</a:t>
            </a:r>
            <a:r>
              <a:rPr lang="zh-CN" altLang="en-US" dirty="0">
                <a:solidFill>
                  <a:srgbClr val="0000FF"/>
                </a:solidFill>
              </a:rPr>
              <a:t>。</a:t>
            </a:r>
          </a:p>
          <a:p>
            <a:r>
              <a:rPr lang="zh-CN" altLang="en-US" dirty="0"/>
              <a:t>帧间时间间隔从原来的 </a:t>
            </a:r>
            <a:r>
              <a:rPr lang="en-US" altLang="zh-CN" dirty="0"/>
              <a:t>9.6 </a:t>
            </a:r>
            <a:r>
              <a:rPr lang="en-US" altLang="zh-CN" dirty="0">
                <a:sym typeface="Symbol" pitchFamily="18" charset="2"/>
              </a:rPr>
              <a:t></a:t>
            </a:r>
            <a:r>
              <a:rPr lang="en-US" altLang="zh-CN" dirty="0"/>
              <a:t>s </a:t>
            </a:r>
            <a:r>
              <a:rPr lang="zh-CN" altLang="en-US" dirty="0"/>
              <a:t>改为现在的 </a:t>
            </a:r>
            <a:r>
              <a:rPr lang="en-US" altLang="zh-CN" dirty="0"/>
              <a:t>0.96 </a:t>
            </a:r>
            <a:r>
              <a:rPr lang="en-US" altLang="zh-CN" dirty="0">
                <a:sym typeface="Symbol" pitchFamily="18" charset="2"/>
              </a:rPr>
              <a:t></a:t>
            </a:r>
            <a:r>
              <a:rPr lang="en-US" altLang="zh-CN" dirty="0"/>
              <a:t>s</a:t>
            </a:r>
            <a:r>
              <a:rPr lang="zh-CN" altLang="en-US" dirty="0"/>
              <a:t>。    </a:t>
            </a:r>
          </a:p>
        </p:txBody>
      </p:sp>
      <p:sp>
        <p:nvSpPr>
          <p:cNvPr id="481282" name="Rectangle 2"/>
          <p:cNvSpPr>
            <a:spLocks noGrp="1" noChangeArrowheads="1"/>
          </p:cNvSpPr>
          <p:nvPr>
            <p:ph type="title"/>
          </p:nvPr>
        </p:nvSpPr>
        <p:spPr/>
        <p:txBody>
          <a:bodyPr/>
          <a:lstStyle/>
          <a:p>
            <a:pPr algn="ctr"/>
            <a:r>
              <a:rPr lang="en-US" altLang="zh-CN"/>
              <a:t>100BASE-T </a:t>
            </a:r>
            <a:r>
              <a:rPr lang="zh-CN" altLang="en-US"/>
              <a:t>以太网的特点</a:t>
            </a:r>
          </a:p>
        </p:txBody>
      </p:sp>
    </p:spTree>
    <p:extLst>
      <p:ext uri="{BB962C8B-B14F-4D97-AF65-F5344CB8AC3E}">
        <p14:creationId xmlns:p14="http://schemas.microsoft.com/office/powerpoint/2010/main" val="25440655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128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8128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812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7" name="Rectangle 3"/>
          <p:cNvSpPr>
            <a:spLocks noGrp="1" noChangeArrowheads="1"/>
          </p:cNvSpPr>
          <p:nvPr>
            <p:ph idx="1"/>
          </p:nvPr>
        </p:nvSpPr>
        <p:spPr/>
        <p:txBody>
          <a:bodyPr/>
          <a:lstStyle/>
          <a:p>
            <a:r>
              <a:rPr lang="en-US" altLang="zh-CN" dirty="0"/>
              <a:t>100BASE-TX</a:t>
            </a:r>
          </a:p>
          <a:p>
            <a:pPr lvl="1"/>
            <a:r>
              <a:rPr lang="zh-CN" altLang="en-US" dirty="0">
                <a:solidFill>
                  <a:srgbClr val="0000FF"/>
                </a:solidFill>
                <a:latin typeface="Arial" charset="0"/>
                <a:ea typeface="黑体" pitchFamily="2" charset="-122"/>
              </a:rPr>
              <a:t>使用 </a:t>
            </a:r>
            <a:r>
              <a:rPr lang="en-US" altLang="zh-CN" dirty="0">
                <a:solidFill>
                  <a:srgbClr val="0000FF"/>
                </a:solidFill>
                <a:latin typeface="Arial" charset="0"/>
                <a:ea typeface="黑体" pitchFamily="2" charset="-122"/>
              </a:rPr>
              <a:t>2 </a:t>
            </a:r>
            <a:r>
              <a:rPr lang="zh-CN" altLang="en-US" dirty="0">
                <a:solidFill>
                  <a:srgbClr val="0000FF"/>
                </a:solidFill>
                <a:latin typeface="Arial" charset="0"/>
                <a:ea typeface="黑体" pitchFamily="2" charset="-122"/>
              </a:rPr>
              <a:t>对 </a:t>
            </a:r>
            <a:r>
              <a:rPr lang="en-US" altLang="zh-CN" dirty="0">
                <a:solidFill>
                  <a:srgbClr val="0000FF"/>
                </a:solidFill>
                <a:latin typeface="Arial" charset="0"/>
                <a:ea typeface="黑体" pitchFamily="2" charset="-122"/>
              </a:rPr>
              <a:t>UTP 5 </a:t>
            </a:r>
            <a:r>
              <a:rPr lang="zh-CN" altLang="en-US" dirty="0">
                <a:solidFill>
                  <a:srgbClr val="0000FF"/>
                </a:solidFill>
                <a:latin typeface="Arial" charset="0"/>
                <a:ea typeface="黑体" pitchFamily="2" charset="-122"/>
              </a:rPr>
              <a:t>类线 或 屏蔽双绞线 </a:t>
            </a:r>
            <a:r>
              <a:rPr lang="en-US" altLang="zh-CN" dirty="0">
                <a:solidFill>
                  <a:srgbClr val="0000FF"/>
                </a:solidFill>
                <a:latin typeface="Arial" charset="0"/>
                <a:ea typeface="黑体" pitchFamily="2" charset="-122"/>
              </a:rPr>
              <a:t>STP</a:t>
            </a:r>
            <a:r>
              <a:rPr lang="zh-CN" altLang="en-US" dirty="0">
                <a:solidFill>
                  <a:srgbClr val="0000FF"/>
                </a:solidFill>
                <a:latin typeface="Arial" charset="0"/>
                <a:ea typeface="黑体" pitchFamily="2" charset="-122"/>
              </a:rPr>
              <a:t>。</a:t>
            </a:r>
            <a:endParaRPr lang="en-US" altLang="zh-CN" dirty="0">
              <a:solidFill>
                <a:srgbClr val="0000FF"/>
              </a:solidFill>
              <a:latin typeface="Arial" charset="0"/>
              <a:ea typeface="黑体" pitchFamily="2" charset="-122"/>
            </a:endParaRPr>
          </a:p>
          <a:p>
            <a:pPr lvl="1"/>
            <a:r>
              <a:rPr lang="zh-CN" altLang="en-US" dirty="0">
                <a:solidFill>
                  <a:srgbClr val="0000FF"/>
                </a:solidFill>
                <a:latin typeface="Arial" charset="0"/>
              </a:rPr>
              <a:t>网段最大程度：</a:t>
            </a:r>
            <a:r>
              <a:rPr lang="en-US" altLang="zh-CN" dirty="0">
                <a:solidFill>
                  <a:srgbClr val="0000FF"/>
                </a:solidFill>
              </a:rPr>
              <a:t>100</a:t>
            </a:r>
            <a:r>
              <a:rPr lang="zh-CN" altLang="en-US" dirty="0">
                <a:solidFill>
                  <a:srgbClr val="0000FF"/>
                </a:solidFill>
              </a:rPr>
              <a:t>米。</a:t>
            </a:r>
            <a:endParaRPr lang="en-US" altLang="zh-CN" dirty="0">
              <a:solidFill>
                <a:srgbClr val="0000FF"/>
              </a:solidFill>
            </a:endParaRPr>
          </a:p>
          <a:p>
            <a:r>
              <a:rPr lang="en-US" altLang="zh-CN" dirty="0"/>
              <a:t>100BASE-T4</a:t>
            </a:r>
          </a:p>
          <a:p>
            <a:pPr lvl="1"/>
            <a:r>
              <a:rPr lang="zh-CN" altLang="en-US" dirty="0">
                <a:solidFill>
                  <a:srgbClr val="0000FF"/>
                </a:solidFill>
                <a:latin typeface="Arial" charset="0"/>
              </a:rPr>
              <a:t>使用 </a:t>
            </a:r>
            <a:r>
              <a:rPr lang="en-US" altLang="zh-CN" dirty="0">
                <a:solidFill>
                  <a:srgbClr val="0000FF"/>
                </a:solidFill>
                <a:latin typeface="Arial" charset="0"/>
              </a:rPr>
              <a:t>4 </a:t>
            </a:r>
            <a:r>
              <a:rPr lang="zh-CN" altLang="en-US" dirty="0">
                <a:solidFill>
                  <a:srgbClr val="0000FF"/>
                </a:solidFill>
                <a:latin typeface="Arial" charset="0"/>
              </a:rPr>
              <a:t>对 </a:t>
            </a:r>
            <a:r>
              <a:rPr lang="en-US" altLang="zh-CN" dirty="0">
                <a:solidFill>
                  <a:srgbClr val="0000FF"/>
                </a:solidFill>
                <a:latin typeface="Arial" charset="0"/>
              </a:rPr>
              <a:t>UTP 3 </a:t>
            </a:r>
            <a:r>
              <a:rPr lang="zh-CN" altLang="en-US" dirty="0">
                <a:solidFill>
                  <a:srgbClr val="0000FF"/>
                </a:solidFill>
                <a:latin typeface="Arial" charset="0"/>
              </a:rPr>
              <a:t>类线 或 </a:t>
            </a:r>
            <a:r>
              <a:rPr lang="en-US" altLang="zh-CN" dirty="0">
                <a:solidFill>
                  <a:srgbClr val="0000FF"/>
                </a:solidFill>
                <a:latin typeface="Arial" charset="0"/>
              </a:rPr>
              <a:t>5 </a:t>
            </a:r>
            <a:r>
              <a:rPr lang="zh-CN" altLang="en-US" dirty="0">
                <a:solidFill>
                  <a:srgbClr val="0000FF"/>
                </a:solidFill>
                <a:latin typeface="Arial" charset="0"/>
              </a:rPr>
              <a:t>类线。 </a:t>
            </a:r>
            <a:endParaRPr lang="en-US" altLang="zh-CN" dirty="0">
              <a:solidFill>
                <a:srgbClr val="0000FF"/>
              </a:solidFill>
              <a:latin typeface="Arial" charset="0"/>
            </a:endParaRPr>
          </a:p>
          <a:p>
            <a:pPr lvl="1"/>
            <a:r>
              <a:rPr lang="zh-CN" altLang="en-US" dirty="0">
                <a:solidFill>
                  <a:srgbClr val="0000FF"/>
                </a:solidFill>
                <a:latin typeface="Arial" charset="0"/>
              </a:rPr>
              <a:t>网段最大程度：</a:t>
            </a:r>
            <a:r>
              <a:rPr lang="en-US" altLang="zh-CN" dirty="0">
                <a:solidFill>
                  <a:srgbClr val="0000FF"/>
                </a:solidFill>
              </a:rPr>
              <a:t>100</a:t>
            </a:r>
            <a:r>
              <a:rPr lang="zh-CN" altLang="en-US" dirty="0">
                <a:solidFill>
                  <a:srgbClr val="0000FF"/>
                </a:solidFill>
              </a:rPr>
              <a:t>米。</a:t>
            </a:r>
          </a:p>
          <a:p>
            <a:r>
              <a:rPr lang="en-US" altLang="zh-CN" dirty="0"/>
              <a:t>100BASE-FX </a:t>
            </a:r>
          </a:p>
          <a:p>
            <a:pPr lvl="1"/>
            <a:r>
              <a:rPr lang="zh-CN" altLang="en-US" dirty="0">
                <a:solidFill>
                  <a:srgbClr val="0000FF"/>
                </a:solidFill>
                <a:latin typeface="Arial" charset="0"/>
              </a:rPr>
              <a:t>使用 </a:t>
            </a:r>
            <a:r>
              <a:rPr lang="en-US" altLang="zh-CN" dirty="0">
                <a:solidFill>
                  <a:srgbClr val="0000FF"/>
                </a:solidFill>
                <a:latin typeface="Arial" charset="0"/>
              </a:rPr>
              <a:t>2 </a:t>
            </a:r>
            <a:r>
              <a:rPr lang="zh-CN" altLang="en-US" dirty="0">
                <a:solidFill>
                  <a:srgbClr val="0000FF"/>
                </a:solidFill>
                <a:latin typeface="Arial" charset="0"/>
              </a:rPr>
              <a:t>对光纤。 </a:t>
            </a:r>
            <a:endParaRPr lang="en-US" altLang="zh-CN" dirty="0">
              <a:solidFill>
                <a:srgbClr val="0000FF"/>
              </a:solidFill>
              <a:latin typeface="Arial" charset="0"/>
            </a:endParaRPr>
          </a:p>
          <a:p>
            <a:pPr lvl="1"/>
            <a:r>
              <a:rPr lang="zh-CN" altLang="en-US" dirty="0">
                <a:solidFill>
                  <a:srgbClr val="0000FF"/>
                </a:solidFill>
                <a:latin typeface="Arial" charset="0"/>
              </a:rPr>
              <a:t>网段最大程度：</a:t>
            </a:r>
            <a:r>
              <a:rPr lang="en-US" altLang="zh-CN" dirty="0">
                <a:solidFill>
                  <a:srgbClr val="0000FF"/>
                </a:solidFill>
              </a:rPr>
              <a:t>2000</a:t>
            </a:r>
            <a:r>
              <a:rPr lang="zh-CN" altLang="en-US" dirty="0">
                <a:solidFill>
                  <a:srgbClr val="0000FF"/>
                </a:solidFill>
              </a:rPr>
              <a:t>米。</a:t>
            </a:r>
            <a:endParaRPr lang="zh-CN" altLang="en-US" dirty="0">
              <a:solidFill>
                <a:srgbClr val="0000FF"/>
              </a:solidFill>
              <a:latin typeface="Arial" charset="0"/>
            </a:endParaRPr>
          </a:p>
        </p:txBody>
      </p:sp>
      <p:sp>
        <p:nvSpPr>
          <p:cNvPr id="482306" name="Rectangle 2"/>
          <p:cNvSpPr>
            <a:spLocks noGrp="1" noChangeArrowheads="1"/>
          </p:cNvSpPr>
          <p:nvPr>
            <p:ph type="title"/>
          </p:nvPr>
        </p:nvSpPr>
        <p:spPr/>
        <p:txBody>
          <a:bodyPr/>
          <a:lstStyle/>
          <a:p>
            <a:pPr algn="ctr"/>
            <a:r>
              <a:rPr lang="en-US" altLang="zh-CN" sz="3200" dirty="0"/>
              <a:t>100 </a:t>
            </a:r>
            <a:r>
              <a:rPr lang="en-US" altLang="zh-CN" sz="3200" dirty="0" err="1"/>
              <a:t>Mbit</a:t>
            </a:r>
            <a:r>
              <a:rPr lang="en-US" altLang="zh-CN" sz="3200" dirty="0"/>
              <a:t>/s </a:t>
            </a:r>
            <a:r>
              <a:rPr lang="zh-CN" altLang="en-US" sz="3200" dirty="0"/>
              <a:t>以太网的三种不同的物理层标准 </a:t>
            </a:r>
          </a:p>
        </p:txBody>
      </p:sp>
    </p:spTree>
    <p:extLst>
      <p:ext uri="{BB962C8B-B14F-4D97-AF65-F5344CB8AC3E}">
        <p14:creationId xmlns:p14="http://schemas.microsoft.com/office/powerpoint/2010/main" val="416948807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允许在 </a:t>
            </a:r>
            <a:r>
              <a:rPr lang="en-US" altLang="zh-CN" dirty="0"/>
              <a:t>1 </a:t>
            </a:r>
            <a:r>
              <a:rPr lang="en-US" altLang="zh-CN" dirty="0" err="1"/>
              <a:t>Gbit</a:t>
            </a:r>
            <a:r>
              <a:rPr lang="en-US" altLang="zh-CN" dirty="0"/>
              <a:t>/s </a:t>
            </a:r>
            <a:r>
              <a:rPr lang="zh-CN" altLang="en-US" dirty="0"/>
              <a:t>下以全双工和半双工两种方式工作。</a:t>
            </a:r>
          </a:p>
          <a:p>
            <a:r>
              <a:rPr lang="zh-CN" altLang="en-US" dirty="0"/>
              <a:t>使用 </a:t>
            </a:r>
            <a:r>
              <a:rPr lang="en-US" altLang="zh-CN" dirty="0"/>
              <a:t>IEEE 802.3 </a:t>
            </a:r>
            <a:r>
              <a:rPr lang="zh-CN" altLang="en-US" dirty="0"/>
              <a:t>协议规定的帧格式。</a:t>
            </a:r>
          </a:p>
          <a:p>
            <a:r>
              <a:rPr lang="zh-CN" altLang="en-US" dirty="0">
                <a:solidFill>
                  <a:srgbClr val="FF0000"/>
                </a:solidFill>
              </a:rPr>
              <a:t>在半双工方式下使用 </a:t>
            </a:r>
            <a:r>
              <a:rPr lang="en-US" altLang="zh-CN" dirty="0">
                <a:solidFill>
                  <a:srgbClr val="FF0000"/>
                </a:solidFill>
              </a:rPr>
              <a:t>CSMA/CD </a:t>
            </a:r>
            <a:r>
              <a:rPr lang="zh-CN" altLang="en-US" dirty="0">
                <a:solidFill>
                  <a:srgbClr val="FF0000"/>
                </a:solidFill>
              </a:rPr>
              <a:t>协议，全双工方式不使用 </a:t>
            </a:r>
            <a:r>
              <a:rPr lang="en-US" altLang="zh-CN" dirty="0">
                <a:solidFill>
                  <a:srgbClr val="FF0000"/>
                </a:solidFill>
              </a:rPr>
              <a:t>CSMA/CD </a:t>
            </a:r>
            <a:r>
              <a:rPr lang="zh-CN" altLang="en-US" dirty="0">
                <a:solidFill>
                  <a:srgbClr val="FF0000"/>
                </a:solidFill>
              </a:rPr>
              <a:t>协议。</a:t>
            </a:r>
          </a:p>
          <a:p>
            <a:r>
              <a:rPr lang="zh-CN" altLang="en-US" dirty="0"/>
              <a:t>与 </a:t>
            </a:r>
            <a:r>
              <a:rPr lang="en-US" altLang="zh-CN" dirty="0"/>
              <a:t>10BASE-T </a:t>
            </a:r>
            <a:r>
              <a:rPr lang="zh-CN" altLang="en-US" dirty="0"/>
              <a:t>和 </a:t>
            </a:r>
            <a:r>
              <a:rPr lang="en-US" altLang="zh-CN" dirty="0"/>
              <a:t>100BASE-T </a:t>
            </a:r>
            <a:r>
              <a:rPr lang="zh-CN" altLang="en-US" dirty="0"/>
              <a:t>技术向后兼容。</a:t>
            </a:r>
          </a:p>
        </p:txBody>
      </p:sp>
      <p:sp>
        <p:nvSpPr>
          <p:cNvPr id="483330" name="Rectangle 2"/>
          <p:cNvSpPr>
            <a:spLocks noGrp="1" noChangeArrowheads="1"/>
          </p:cNvSpPr>
          <p:nvPr>
            <p:ph type="title"/>
          </p:nvPr>
        </p:nvSpPr>
        <p:spPr/>
        <p:txBody>
          <a:bodyPr/>
          <a:lstStyle/>
          <a:p>
            <a:r>
              <a:rPr lang="en-US" altLang="zh-CN" dirty="0"/>
              <a:t>3.5.2  </a:t>
            </a:r>
            <a:r>
              <a:rPr lang="zh-CN" altLang="zh-CN" dirty="0"/>
              <a:t>吉比特以太网</a:t>
            </a:r>
          </a:p>
        </p:txBody>
      </p:sp>
      <p:sp>
        <p:nvSpPr>
          <p:cNvPr id="2" name="矩形 1"/>
          <p:cNvSpPr/>
          <p:nvPr/>
        </p:nvSpPr>
        <p:spPr>
          <a:xfrm>
            <a:off x="2207568" y="4725145"/>
            <a:ext cx="7920880" cy="999697"/>
          </a:xfrm>
          <a:prstGeom prst="rect">
            <a:avLst/>
          </a:prstGeom>
          <a:solidFill>
            <a:srgbClr val="FFFF66"/>
          </a:solidFill>
          <a:ln>
            <a:solidFill>
              <a:srgbClr val="000099"/>
            </a:solidFill>
          </a:ln>
        </p:spPr>
        <p:txBody>
          <a:bodyPr wrap="square">
            <a:spAutoFit/>
          </a:bodyPr>
          <a:lstStyle/>
          <a:p>
            <a:pPr>
              <a:lnSpc>
                <a:spcPct val="110000"/>
              </a:lnSpc>
              <a:spcBef>
                <a:spcPts val="600"/>
              </a:spcBef>
            </a:pPr>
            <a:r>
              <a:rPr lang="zh-CN" altLang="zh-CN" sz="2800" b="1" dirty="0">
                <a:solidFill>
                  <a:srgbClr val="000099"/>
                </a:solidFill>
                <a:latin typeface="+mn-lt"/>
                <a:ea typeface="黑体" pitchFamily="2" charset="-122"/>
              </a:rPr>
              <a:t>吉比特以太网可用作现有网络的主干网，也可在高带宽（高速率）的应用场合中</a:t>
            </a:r>
            <a:r>
              <a:rPr lang="zh-CN" altLang="en-US" sz="2800" b="1" dirty="0">
                <a:solidFill>
                  <a:srgbClr val="000099"/>
                </a:solidFill>
                <a:latin typeface="+mn-lt"/>
                <a:ea typeface="黑体" pitchFamily="2" charset="-122"/>
              </a:rPr>
              <a:t>。</a:t>
            </a:r>
          </a:p>
        </p:txBody>
      </p:sp>
    </p:spTree>
    <p:extLst>
      <p:ext uri="{BB962C8B-B14F-4D97-AF65-F5344CB8AC3E}">
        <p14:creationId xmlns:p14="http://schemas.microsoft.com/office/powerpoint/2010/main" val="30858785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333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8333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833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zh-CN" sz="2800" dirty="0">
                <a:solidFill>
                  <a:srgbClr val="FF0000"/>
                </a:solidFill>
              </a:rPr>
              <a:t>使用两种成熟的技术：</a:t>
            </a:r>
            <a:r>
              <a:rPr lang="zh-CN" altLang="zh-CN" sz="2800" dirty="0"/>
              <a:t>一种来自现有的以太网，另一种则是美国国家标准协会</a:t>
            </a:r>
            <a:r>
              <a:rPr lang="en-US" altLang="zh-CN" sz="2800" dirty="0"/>
              <a:t> ANSI </a:t>
            </a:r>
            <a:r>
              <a:rPr lang="zh-CN" altLang="zh-CN" sz="2800" dirty="0"/>
              <a:t>制定的光纤通道</a:t>
            </a:r>
            <a:r>
              <a:rPr lang="en-US" altLang="zh-CN" sz="2800" dirty="0"/>
              <a:t> FC  (Fiber Channel)</a:t>
            </a:r>
            <a:r>
              <a:rPr lang="zh-CN" altLang="zh-CN" sz="2800" dirty="0"/>
              <a:t>。</a:t>
            </a:r>
            <a:endParaRPr lang="en-US" altLang="zh-CN" sz="2800" dirty="0"/>
          </a:p>
        </p:txBody>
      </p:sp>
      <p:sp>
        <p:nvSpPr>
          <p:cNvPr id="484354" name="Rectangle 2"/>
          <p:cNvSpPr>
            <a:spLocks noGrp="1" noChangeArrowheads="1"/>
          </p:cNvSpPr>
          <p:nvPr>
            <p:ph type="title"/>
          </p:nvPr>
        </p:nvSpPr>
        <p:spPr/>
        <p:txBody>
          <a:bodyPr/>
          <a:lstStyle/>
          <a:p>
            <a:pPr algn="ctr"/>
            <a:r>
              <a:rPr lang="zh-CN" altLang="en-US" dirty="0"/>
              <a:t>吉比特以太网的物理层 </a:t>
            </a:r>
          </a:p>
        </p:txBody>
      </p:sp>
      <p:graphicFrame>
        <p:nvGraphicFramePr>
          <p:cNvPr id="2" name="表格 1"/>
          <p:cNvGraphicFramePr>
            <a:graphicFrameLocks noGrp="1"/>
          </p:cNvGraphicFramePr>
          <p:nvPr>
            <p:extLst>
              <p:ext uri="{D42A27DB-BD31-4B8C-83A1-F6EECF244321}">
                <p14:modId xmlns:p14="http://schemas.microsoft.com/office/powerpoint/2010/main" val="3667644575"/>
              </p:ext>
            </p:extLst>
          </p:nvPr>
        </p:nvGraphicFramePr>
        <p:xfrm>
          <a:off x="1847528" y="3158995"/>
          <a:ext cx="8856984" cy="2502252"/>
        </p:xfrm>
        <a:graphic>
          <a:graphicData uri="http://schemas.openxmlformats.org/drawingml/2006/table">
            <a:tbl>
              <a:tblPr firstRow="1" firstCol="1" bandRow="1"/>
              <a:tblGrid>
                <a:gridCol w="2443306">
                  <a:extLst>
                    <a:ext uri="{9D8B030D-6E8A-4147-A177-3AD203B41FA5}">
                      <a16:colId xmlns:a16="http://schemas.microsoft.com/office/drawing/2014/main" val="20000"/>
                    </a:ext>
                  </a:extLst>
                </a:gridCol>
                <a:gridCol w="992593">
                  <a:extLst>
                    <a:ext uri="{9D8B030D-6E8A-4147-A177-3AD203B41FA5}">
                      <a16:colId xmlns:a16="http://schemas.microsoft.com/office/drawing/2014/main" val="20001"/>
                    </a:ext>
                  </a:extLst>
                </a:gridCol>
                <a:gridCol w="1670831">
                  <a:extLst>
                    <a:ext uri="{9D8B030D-6E8A-4147-A177-3AD203B41FA5}">
                      <a16:colId xmlns:a16="http://schemas.microsoft.com/office/drawing/2014/main" val="20002"/>
                    </a:ext>
                  </a:extLst>
                </a:gridCol>
                <a:gridCol w="3750254">
                  <a:extLst>
                    <a:ext uri="{9D8B030D-6E8A-4147-A177-3AD203B41FA5}">
                      <a16:colId xmlns:a16="http://schemas.microsoft.com/office/drawing/2014/main" val="20003"/>
                    </a:ext>
                  </a:extLst>
                </a:gridCol>
              </a:tblGrid>
              <a:tr h="614747">
                <a:tc>
                  <a:txBody>
                    <a:bodyPr/>
                    <a:lstStyle/>
                    <a:p>
                      <a:pPr algn="ctr">
                        <a:lnSpc>
                          <a:spcPct val="100000"/>
                        </a:lnSpc>
                        <a:spcAft>
                          <a:spcPts val="0"/>
                        </a:spcAft>
                        <a:tabLst>
                          <a:tab pos="1752600" algn="l"/>
                        </a:tabLst>
                      </a:pPr>
                      <a:r>
                        <a:rPr lang="zh-CN" sz="2000" b="1" dirty="0">
                          <a:effectLst/>
                          <a:latin typeface="+mn-lt"/>
                          <a:ea typeface="黑体" pitchFamily="2" charset="-122"/>
                        </a:rPr>
                        <a:t>名称</a:t>
                      </a:r>
                      <a:endParaRPr lang="zh-CN" sz="2000" b="1" dirty="0">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lnSpc>
                          <a:spcPct val="100000"/>
                        </a:lnSpc>
                        <a:spcAft>
                          <a:spcPts val="0"/>
                        </a:spcAft>
                        <a:tabLst>
                          <a:tab pos="1752600" algn="l"/>
                        </a:tabLst>
                      </a:pPr>
                      <a:r>
                        <a:rPr lang="zh-CN" sz="2000" b="1" dirty="0">
                          <a:effectLst/>
                          <a:latin typeface="+mn-lt"/>
                          <a:ea typeface="黑体" pitchFamily="2" charset="-122"/>
                        </a:rPr>
                        <a:t>媒体</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lnSpc>
                          <a:spcPct val="100000"/>
                        </a:lnSpc>
                        <a:spcAft>
                          <a:spcPts val="0"/>
                        </a:spcAft>
                        <a:tabLst>
                          <a:tab pos="1752600" algn="l"/>
                        </a:tabLst>
                      </a:pPr>
                      <a:r>
                        <a:rPr lang="zh-CN" sz="2000" b="1" dirty="0">
                          <a:effectLst/>
                          <a:latin typeface="+mn-lt"/>
                          <a:ea typeface="黑体" pitchFamily="2" charset="-122"/>
                        </a:rPr>
                        <a:t>网段最大长度</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lnSpc>
                          <a:spcPct val="100000"/>
                        </a:lnSpc>
                        <a:spcAft>
                          <a:spcPts val="0"/>
                        </a:spcAft>
                        <a:tabLst>
                          <a:tab pos="1752600" algn="l"/>
                        </a:tabLst>
                      </a:pPr>
                      <a:r>
                        <a:rPr lang="zh-CN" sz="2000" b="1" dirty="0">
                          <a:effectLst/>
                          <a:latin typeface="+mn-lt"/>
                          <a:ea typeface="黑体" pitchFamily="2" charset="-122"/>
                        </a:rPr>
                        <a:t>特点</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409831">
                <a:tc>
                  <a:txBody>
                    <a:bodyPr/>
                    <a:lstStyle/>
                    <a:p>
                      <a:pPr algn="just">
                        <a:lnSpc>
                          <a:spcPct val="100000"/>
                        </a:lnSpc>
                        <a:spcAft>
                          <a:spcPts val="0"/>
                        </a:spcAft>
                        <a:tabLst>
                          <a:tab pos="1752600" algn="l"/>
                        </a:tabLst>
                      </a:pPr>
                      <a:r>
                        <a:rPr lang="en-US" sz="2000" b="1" dirty="0">
                          <a:effectLst/>
                          <a:latin typeface="+mn-lt"/>
                          <a:ea typeface="黑体" pitchFamily="2" charset="-122"/>
                        </a:rPr>
                        <a:t>1000BASE-SX</a:t>
                      </a:r>
                      <a:endParaRPr lang="zh-CN" sz="2000" b="1" dirty="0">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dirty="0">
                          <a:effectLst/>
                          <a:latin typeface="+mn-lt"/>
                          <a:ea typeface="黑体" pitchFamily="2" charset="-122"/>
                        </a:rPr>
                        <a:t>光缆</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itchFamily="2" charset="-122"/>
                        </a:rPr>
                        <a:t>550 m</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0000"/>
                        </a:lnSpc>
                        <a:spcAft>
                          <a:spcPts val="0"/>
                        </a:spcAft>
                        <a:tabLst>
                          <a:tab pos="1752600" algn="l"/>
                        </a:tabLst>
                      </a:pPr>
                      <a:r>
                        <a:rPr lang="zh-CN" sz="2000" b="1" dirty="0">
                          <a:effectLst/>
                          <a:latin typeface="+mn-lt"/>
                          <a:ea typeface="黑体" pitchFamily="2" charset="-122"/>
                        </a:rPr>
                        <a:t>多模光纤（</a:t>
                      </a:r>
                      <a:r>
                        <a:rPr lang="en-US" sz="2000" b="1" dirty="0">
                          <a:effectLst/>
                          <a:latin typeface="+mn-lt"/>
                          <a:ea typeface="黑体" pitchFamily="2" charset="-122"/>
                        </a:rPr>
                        <a:t>50 </a:t>
                      </a:r>
                      <a:r>
                        <a:rPr lang="zh-CN" sz="2000" b="1" dirty="0">
                          <a:effectLst/>
                          <a:latin typeface="+mn-lt"/>
                          <a:ea typeface="黑体" pitchFamily="2" charset="-122"/>
                        </a:rPr>
                        <a:t>和</a:t>
                      </a:r>
                      <a:r>
                        <a:rPr lang="en-US" altLang="zh-CN" sz="2000" b="1" dirty="0">
                          <a:effectLst/>
                          <a:latin typeface="+mn-lt"/>
                          <a:ea typeface="黑体" pitchFamily="2" charset="-122"/>
                        </a:rPr>
                        <a:t> </a:t>
                      </a:r>
                      <a:r>
                        <a:rPr lang="en-US" sz="2000" b="1" dirty="0">
                          <a:effectLst/>
                          <a:latin typeface="+mn-lt"/>
                          <a:ea typeface="黑体" pitchFamily="2" charset="-122"/>
                        </a:rPr>
                        <a:t>62.5 </a:t>
                      </a:r>
                      <a:r>
                        <a:rPr lang="en-US" sz="2000" b="1" dirty="0">
                          <a:effectLst/>
                          <a:latin typeface="+mn-lt"/>
                          <a:ea typeface="黑体" pitchFamily="2" charset="-122"/>
                          <a:sym typeface="Symbol"/>
                        </a:rPr>
                        <a:t></a:t>
                      </a:r>
                      <a:r>
                        <a:rPr lang="en-US" sz="2000" b="1" dirty="0">
                          <a:effectLst/>
                          <a:latin typeface="+mn-lt"/>
                          <a:ea typeface="黑体" pitchFamily="2" charset="-122"/>
                        </a:rPr>
                        <a:t>m</a:t>
                      </a:r>
                      <a:r>
                        <a:rPr lang="zh-CN" sz="2000" b="1" dirty="0">
                          <a:effectLst/>
                          <a:latin typeface="+mn-lt"/>
                          <a:ea typeface="黑体" pitchFamily="2" charset="-122"/>
                        </a:rPr>
                        <a:t>）</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58012">
                <a:tc>
                  <a:txBody>
                    <a:bodyPr/>
                    <a:lstStyle/>
                    <a:p>
                      <a:pPr algn="just">
                        <a:lnSpc>
                          <a:spcPct val="100000"/>
                        </a:lnSpc>
                        <a:spcAft>
                          <a:spcPts val="0"/>
                        </a:spcAft>
                        <a:tabLst>
                          <a:tab pos="1752600" algn="l"/>
                        </a:tabLst>
                      </a:pPr>
                      <a:r>
                        <a:rPr lang="en-US" sz="2000" b="1">
                          <a:effectLst/>
                          <a:latin typeface="+mn-lt"/>
                          <a:ea typeface="黑体" pitchFamily="2" charset="-122"/>
                        </a:rPr>
                        <a:t>1000BASE-LX</a:t>
                      </a:r>
                      <a:endParaRPr lang="zh-CN" sz="2000" b="1">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dirty="0">
                          <a:effectLst/>
                          <a:latin typeface="+mn-lt"/>
                          <a:ea typeface="黑体" pitchFamily="2" charset="-122"/>
                        </a:rPr>
                        <a:t>光缆</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itchFamily="2" charset="-122"/>
                        </a:rPr>
                        <a:t>5000 m</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0000"/>
                        </a:lnSpc>
                        <a:spcAft>
                          <a:spcPts val="0"/>
                        </a:spcAft>
                        <a:tabLst>
                          <a:tab pos="1752600" algn="l"/>
                        </a:tabLst>
                      </a:pPr>
                      <a:r>
                        <a:rPr lang="zh-CN" sz="2000" b="1" dirty="0">
                          <a:effectLst/>
                          <a:latin typeface="+mn-lt"/>
                          <a:ea typeface="黑体" pitchFamily="2" charset="-122"/>
                        </a:rPr>
                        <a:t>单模光纤（</a:t>
                      </a:r>
                      <a:r>
                        <a:rPr lang="en-US" sz="2000" b="1" dirty="0">
                          <a:effectLst/>
                          <a:latin typeface="+mn-lt"/>
                          <a:ea typeface="黑体" pitchFamily="2" charset="-122"/>
                        </a:rPr>
                        <a:t>10 </a:t>
                      </a:r>
                      <a:r>
                        <a:rPr lang="en-US" sz="2000" b="1" dirty="0">
                          <a:effectLst/>
                          <a:latin typeface="+mn-lt"/>
                          <a:ea typeface="黑体" pitchFamily="2" charset="-122"/>
                          <a:sym typeface="Symbol"/>
                        </a:rPr>
                        <a:t></a:t>
                      </a:r>
                      <a:r>
                        <a:rPr lang="en-US" sz="2000" b="1" dirty="0">
                          <a:effectLst/>
                          <a:latin typeface="+mn-lt"/>
                          <a:ea typeface="黑体" pitchFamily="2" charset="-122"/>
                        </a:rPr>
                        <a:t>m</a:t>
                      </a:r>
                      <a:r>
                        <a:rPr lang="zh-CN" sz="2000" b="1" dirty="0">
                          <a:effectLst/>
                          <a:latin typeface="+mn-lt"/>
                          <a:ea typeface="黑体" pitchFamily="2" charset="-122"/>
                        </a:rPr>
                        <a:t>）多模光纤（</a:t>
                      </a:r>
                      <a:r>
                        <a:rPr lang="en-US" sz="2000" b="1" dirty="0">
                          <a:effectLst/>
                          <a:latin typeface="+mn-lt"/>
                          <a:ea typeface="黑体" pitchFamily="2" charset="-122"/>
                        </a:rPr>
                        <a:t>50 </a:t>
                      </a:r>
                      <a:r>
                        <a:rPr lang="zh-CN" sz="2000" b="1" dirty="0">
                          <a:effectLst/>
                          <a:latin typeface="+mn-lt"/>
                          <a:ea typeface="黑体" pitchFamily="2" charset="-122"/>
                        </a:rPr>
                        <a:t>和</a:t>
                      </a:r>
                      <a:r>
                        <a:rPr lang="en-US" altLang="zh-CN" sz="2000" b="1" dirty="0">
                          <a:effectLst/>
                          <a:latin typeface="+mn-lt"/>
                          <a:ea typeface="黑体" pitchFamily="2" charset="-122"/>
                        </a:rPr>
                        <a:t> </a:t>
                      </a:r>
                      <a:r>
                        <a:rPr lang="en-US" sz="2000" b="1" dirty="0">
                          <a:effectLst/>
                          <a:latin typeface="+mn-lt"/>
                          <a:ea typeface="黑体" pitchFamily="2" charset="-122"/>
                        </a:rPr>
                        <a:t>62.5 </a:t>
                      </a:r>
                      <a:r>
                        <a:rPr lang="en-US" sz="2000" b="1" dirty="0">
                          <a:effectLst/>
                          <a:latin typeface="+mn-lt"/>
                          <a:ea typeface="黑体" pitchFamily="2" charset="-122"/>
                          <a:sym typeface="Symbol"/>
                        </a:rPr>
                        <a:t></a:t>
                      </a:r>
                      <a:r>
                        <a:rPr lang="en-US" sz="2000" b="1" dirty="0">
                          <a:effectLst/>
                          <a:latin typeface="+mn-lt"/>
                          <a:ea typeface="黑体" pitchFamily="2" charset="-122"/>
                        </a:rPr>
                        <a:t>m</a:t>
                      </a:r>
                      <a:r>
                        <a:rPr lang="zh-CN" sz="2000" b="1" dirty="0">
                          <a:effectLst/>
                          <a:latin typeface="+mn-lt"/>
                          <a:ea typeface="黑体" pitchFamily="2" charset="-122"/>
                        </a:rPr>
                        <a:t>）</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09831">
                <a:tc>
                  <a:txBody>
                    <a:bodyPr/>
                    <a:lstStyle/>
                    <a:p>
                      <a:pPr algn="just">
                        <a:lnSpc>
                          <a:spcPct val="100000"/>
                        </a:lnSpc>
                        <a:spcAft>
                          <a:spcPts val="0"/>
                        </a:spcAft>
                        <a:tabLst>
                          <a:tab pos="1752600" algn="l"/>
                        </a:tabLst>
                      </a:pPr>
                      <a:r>
                        <a:rPr lang="en-US" sz="2000" b="1" dirty="0">
                          <a:effectLst/>
                          <a:latin typeface="+mn-lt"/>
                          <a:ea typeface="黑体" pitchFamily="2" charset="-122"/>
                        </a:rPr>
                        <a:t>1000BASE-CX</a:t>
                      </a:r>
                      <a:endParaRPr lang="zh-CN" sz="2000" b="1" dirty="0">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dirty="0">
                          <a:effectLst/>
                          <a:latin typeface="+mn-lt"/>
                          <a:ea typeface="黑体" pitchFamily="2" charset="-122"/>
                        </a:rPr>
                        <a:t>铜缆</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itchFamily="2" charset="-122"/>
                        </a:rPr>
                        <a:t>25 m</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0000"/>
                        </a:lnSpc>
                        <a:spcAft>
                          <a:spcPts val="0"/>
                        </a:spcAft>
                        <a:tabLst>
                          <a:tab pos="1752600" algn="l"/>
                        </a:tabLst>
                      </a:pPr>
                      <a:r>
                        <a:rPr lang="zh-CN" sz="2000" b="1" dirty="0">
                          <a:effectLst/>
                          <a:latin typeface="+mn-lt"/>
                          <a:ea typeface="黑体" pitchFamily="2" charset="-122"/>
                        </a:rPr>
                        <a:t>使用</a:t>
                      </a:r>
                      <a:r>
                        <a:rPr lang="en-US" altLang="zh-CN" sz="2000" b="1" dirty="0">
                          <a:effectLst/>
                          <a:latin typeface="+mn-lt"/>
                          <a:ea typeface="黑体" pitchFamily="2" charset="-122"/>
                        </a:rPr>
                        <a:t> </a:t>
                      </a:r>
                      <a:r>
                        <a:rPr lang="en-US" sz="2000" b="1" dirty="0">
                          <a:effectLst/>
                          <a:latin typeface="+mn-lt"/>
                          <a:ea typeface="黑体" pitchFamily="2" charset="-122"/>
                        </a:rPr>
                        <a:t>2 </a:t>
                      </a:r>
                      <a:r>
                        <a:rPr lang="zh-CN" sz="2000" b="1" dirty="0">
                          <a:effectLst/>
                          <a:latin typeface="+mn-lt"/>
                          <a:ea typeface="黑体" pitchFamily="2" charset="-122"/>
                        </a:rPr>
                        <a:t>对屏蔽双绞线电缆</a:t>
                      </a:r>
                      <a:r>
                        <a:rPr lang="en-US" altLang="zh-CN" sz="2000" b="1" dirty="0">
                          <a:effectLst/>
                          <a:latin typeface="+mn-lt"/>
                          <a:ea typeface="黑体" pitchFamily="2" charset="-122"/>
                        </a:rPr>
                        <a:t> </a:t>
                      </a:r>
                      <a:r>
                        <a:rPr lang="en-US" sz="2000" b="1" dirty="0">
                          <a:effectLst/>
                          <a:latin typeface="+mn-lt"/>
                          <a:ea typeface="黑体" pitchFamily="2" charset="-122"/>
                        </a:rPr>
                        <a:t>STP</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09831">
                <a:tc>
                  <a:txBody>
                    <a:bodyPr/>
                    <a:lstStyle/>
                    <a:p>
                      <a:pPr algn="just">
                        <a:lnSpc>
                          <a:spcPct val="100000"/>
                        </a:lnSpc>
                        <a:spcAft>
                          <a:spcPts val="0"/>
                        </a:spcAft>
                        <a:tabLst>
                          <a:tab pos="1752600" algn="l"/>
                        </a:tabLst>
                      </a:pPr>
                      <a:r>
                        <a:rPr lang="en-US" sz="2000" b="1" dirty="0">
                          <a:effectLst/>
                          <a:latin typeface="+mn-lt"/>
                          <a:ea typeface="黑体" pitchFamily="2" charset="-122"/>
                        </a:rPr>
                        <a:t>1000BASE-T</a:t>
                      </a:r>
                      <a:endParaRPr lang="zh-CN" sz="2000" b="1" dirty="0">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dirty="0">
                          <a:effectLst/>
                          <a:latin typeface="+mn-lt"/>
                          <a:ea typeface="黑体" pitchFamily="2" charset="-122"/>
                        </a:rPr>
                        <a:t>铜缆</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itchFamily="2" charset="-122"/>
                        </a:rPr>
                        <a:t>100 m</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a:lnSpc>
                          <a:spcPct val="100000"/>
                        </a:lnSpc>
                        <a:spcAft>
                          <a:spcPts val="0"/>
                        </a:spcAft>
                        <a:tabLst>
                          <a:tab pos="1752600" algn="l"/>
                        </a:tabLst>
                      </a:pPr>
                      <a:r>
                        <a:rPr lang="zh-CN" sz="2000" b="1" dirty="0">
                          <a:effectLst/>
                          <a:latin typeface="+mn-lt"/>
                          <a:ea typeface="黑体" pitchFamily="2" charset="-122"/>
                        </a:rPr>
                        <a:t>使用</a:t>
                      </a:r>
                      <a:r>
                        <a:rPr lang="en-US" altLang="zh-CN" sz="2000" b="1" dirty="0">
                          <a:effectLst/>
                          <a:latin typeface="+mn-lt"/>
                          <a:ea typeface="黑体" pitchFamily="2" charset="-122"/>
                        </a:rPr>
                        <a:t> </a:t>
                      </a:r>
                      <a:r>
                        <a:rPr lang="en-US" sz="2000" b="1" dirty="0">
                          <a:effectLst/>
                          <a:latin typeface="+mn-lt"/>
                          <a:ea typeface="黑体" pitchFamily="2" charset="-122"/>
                        </a:rPr>
                        <a:t>4 </a:t>
                      </a:r>
                      <a:r>
                        <a:rPr lang="zh-CN" sz="2000" b="1" dirty="0">
                          <a:effectLst/>
                          <a:latin typeface="+mn-lt"/>
                          <a:ea typeface="黑体" pitchFamily="2" charset="-122"/>
                        </a:rPr>
                        <a:t>对</a:t>
                      </a:r>
                      <a:r>
                        <a:rPr lang="en-US" altLang="zh-CN" sz="2000" b="1" dirty="0">
                          <a:effectLst/>
                          <a:latin typeface="+mn-lt"/>
                          <a:ea typeface="黑体" pitchFamily="2" charset="-122"/>
                        </a:rPr>
                        <a:t> </a:t>
                      </a:r>
                      <a:r>
                        <a:rPr lang="en-US" sz="2000" b="1" dirty="0">
                          <a:effectLst/>
                          <a:latin typeface="+mn-lt"/>
                          <a:ea typeface="黑体" pitchFamily="2" charset="-122"/>
                        </a:rPr>
                        <a:t>UTP 5 </a:t>
                      </a:r>
                      <a:r>
                        <a:rPr lang="zh-CN" sz="2000" b="1" dirty="0">
                          <a:effectLst/>
                          <a:latin typeface="+mn-lt"/>
                          <a:ea typeface="黑体" pitchFamily="2" charset="-122"/>
                        </a:rPr>
                        <a:t>类线</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3" name="Rectangle 1"/>
          <p:cNvSpPr>
            <a:spLocks noChangeArrowheads="1"/>
          </p:cNvSpPr>
          <p:nvPr/>
        </p:nvSpPr>
        <p:spPr bwMode="auto">
          <a:xfrm>
            <a:off x="3719737" y="2679304"/>
            <a:ext cx="504056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eaLnBrk="1" hangingPunct="1">
              <a:tabLst>
                <a:tab pos="1752600" algn="l"/>
              </a:tabLst>
            </a:pPr>
            <a:r>
              <a:rPr lang="zh-CN" altLang="en-US" sz="2400" b="1" dirty="0">
                <a:latin typeface="+mn-lt"/>
                <a:ea typeface="黑体" pitchFamily="2" charset="-122"/>
                <a:cs typeface="Times New Roman" pitchFamily="18" charset="0"/>
              </a:rPr>
              <a:t>吉比特以太网物理层标准</a:t>
            </a:r>
            <a:endParaRPr lang="zh-CN" altLang="en-US" sz="2400" b="1" dirty="0">
              <a:latin typeface="+mn-lt"/>
              <a:ea typeface="黑体" pitchFamily="2" charset="-122"/>
            </a:endParaRPr>
          </a:p>
        </p:txBody>
      </p:sp>
    </p:spTree>
    <p:extLst>
      <p:ext uri="{BB962C8B-B14F-4D97-AF65-F5344CB8AC3E}">
        <p14:creationId xmlns:p14="http://schemas.microsoft.com/office/powerpoint/2010/main" val="76214798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zh-CN" dirty="0"/>
              <a:t>吉比特以太网工作在半双工方式时，就必须进行碰撞检测</a:t>
            </a:r>
            <a:r>
              <a:rPr lang="zh-CN" altLang="en-US" dirty="0"/>
              <a:t>。</a:t>
            </a:r>
            <a:endParaRPr lang="en-US" altLang="zh-CN" dirty="0"/>
          </a:p>
          <a:p>
            <a:r>
              <a:rPr lang="zh-CN" altLang="en-US" dirty="0"/>
              <a:t>为</a:t>
            </a:r>
            <a:r>
              <a:rPr lang="zh-CN" altLang="zh-CN" dirty="0"/>
              <a:t>保持</a:t>
            </a:r>
            <a:r>
              <a:rPr lang="en-US" altLang="zh-CN" dirty="0"/>
              <a:t> 64 </a:t>
            </a:r>
            <a:r>
              <a:rPr lang="zh-CN" altLang="en-US" dirty="0"/>
              <a:t>字节最小帧长度，以及 </a:t>
            </a:r>
            <a:r>
              <a:rPr lang="en-US" altLang="zh-CN" dirty="0"/>
              <a:t>100 </a:t>
            </a:r>
            <a:r>
              <a:rPr lang="zh-CN" altLang="en-US" dirty="0"/>
              <a:t>米的</a:t>
            </a:r>
            <a:r>
              <a:rPr lang="zh-CN" altLang="zh-CN" dirty="0"/>
              <a:t>网段的最大长度，吉比特以太网</a:t>
            </a:r>
            <a:r>
              <a:rPr lang="zh-CN" altLang="en-US" dirty="0"/>
              <a:t>增加了两个功能：</a:t>
            </a:r>
            <a:endParaRPr lang="en-US" altLang="zh-CN" dirty="0"/>
          </a:p>
          <a:p>
            <a:pPr lvl="1"/>
            <a:r>
              <a:rPr lang="zh-CN" altLang="zh-CN" dirty="0">
                <a:solidFill>
                  <a:srgbClr val="FF0000"/>
                </a:solidFill>
              </a:rPr>
              <a:t>载波延伸</a:t>
            </a:r>
            <a:r>
              <a:rPr lang="en-US" altLang="zh-CN" dirty="0">
                <a:solidFill>
                  <a:srgbClr val="0000FF"/>
                </a:solidFill>
              </a:rPr>
              <a:t> </a:t>
            </a:r>
            <a:r>
              <a:rPr lang="en-US" altLang="zh-CN" dirty="0"/>
              <a:t>(carrier extension)</a:t>
            </a:r>
          </a:p>
          <a:p>
            <a:pPr lvl="1"/>
            <a:r>
              <a:rPr lang="zh-CN" altLang="zh-CN" dirty="0">
                <a:solidFill>
                  <a:srgbClr val="FF0000"/>
                </a:solidFill>
              </a:rPr>
              <a:t>分组突发</a:t>
            </a:r>
            <a:r>
              <a:rPr lang="en-US" altLang="zh-CN" dirty="0">
                <a:solidFill>
                  <a:srgbClr val="FF0000"/>
                </a:solidFill>
              </a:rPr>
              <a:t> </a:t>
            </a:r>
            <a:r>
              <a:rPr lang="en-US" altLang="zh-CN" dirty="0"/>
              <a:t>(packet bursting)</a:t>
            </a:r>
            <a:endParaRPr lang="zh-CN" altLang="en-US" dirty="0"/>
          </a:p>
        </p:txBody>
      </p:sp>
      <p:sp>
        <p:nvSpPr>
          <p:cNvPr id="488450" name="Rectangle 2"/>
          <p:cNvSpPr>
            <a:spLocks noGrp="1" noChangeArrowheads="1"/>
          </p:cNvSpPr>
          <p:nvPr>
            <p:ph type="title"/>
          </p:nvPr>
        </p:nvSpPr>
        <p:spPr/>
        <p:txBody>
          <a:bodyPr/>
          <a:lstStyle/>
          <a:p>
            <a:pPr algn="ctr"/>
            <a:r>
              <a:rPr lang="zh-CN" altLang="en-US" sz="4000" dirty="0"/>
              <a:t>半双工方式工作的吉比特以太网</a:t>
            </a:r>
          </a:p>
        </p:txBody>
      </p:sp>
    </p:spTree>
    <p:extLst>
      <p:ext uri="{BB962C8B-B14F-4D97-AF65-F5344CB8AC3E}">
        <p14:creationId xmlns:p14="http://schemas.microsoft.com/office/powerpoint/2010/main" val="22415492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27051" y="1536412"/>
            <a:ext cx="11137899" cy="4844916"/>
          </a:xfrm>
        </p:spPr>
        <p:txBody>
          <a:bodyPr/>
          <a:lstStyle/>
          <a:p>
            <a:r>
              <a:rPr lang="zh-CN" altLang="zh-CN" sz="2800" dirty="0"/>
              <a:t>如果数据中的某个字节的二进制代码恰好和</a:t>
            </a:r>
            <a:r>
              <a:rPr lang="en-US" altLang="zh-CN" sz="2800" dirty="0"/>
              <a:t> SOH </a:t>
            </a:r>
            <a:r>
              <a:rPr lang="zh-CN" altLang="zh-CN" sz="2800" dirty="0"/>
              <a:t>或</a:t>
            </a:r>
            <a:r>
              <a:rPr lang="en-US" altLang="zh-CN" sz="2800" dirty="0"/>
              <a:t> EOT </a:t>
            </a:r>
            <a:r>
              <a:rPr lang="zh-CN" altLang="zh-CN" sz="2800" dirty="0"/>
              <a:t>一样，数据链路层就会错误地“找到帧的边界”</a:t>
            </a:r>
            <a:r>
              <a:rPr lang="zh-CN" altLang="en-US" sz="2800" dirty="0"/>
              <a:t>。</a:t>
            </a:r>
          </a:p>
        </p:txBody>
      </p:sp>
      <p:sp>
        <p:nvSpPr>
          <p:cNvPr id="356354" name="Rectangle 2"/>
          <p:cNvSpPr>
            <a:spLocks noGrp="1" noChangeArrowheads="1"/>
          </p:cNvSpPr>
          <p:nvPr>
            <p:ph type="title"/>
          </p:nvPr>
        </p:nvSpPr>
        <p:spPr/>
        <p:txBody>
          <a:bodyPr/>
          <a:lstStyle/>
          <a:p>
            <a:r>
              <a:rPr lang="en-US" altLang="zh-CN" dirty="0"/>
              <a:t>2.  </a:t>
            </a:r>
            <a:r>
              <a:rPr lang="zh-CN" altLang="en-US" dirty="0"/>
              <a:t>透明传输</a:t>
            </a:r>
          </a:p>
        </p:txBody>
      </p:sp>
      <p:sp>
        <p:nvSpPr>
          <p:cNvPr id="356374" name="Line 22"/>
          <p:cNvSpPr>
            <a:spLocks noChangeShapeType="1"/>
          </p:cNvSpPr>
          <p:nvPr/>
        </p:nvSpPr>
        <p:spPr bwMode="auto">
          <a:xfrm rot="16200000" flipV="1">
            <a:off x="2110648" y="3879046"/>
            <a:ext cx="14288" cy="1153981"/>
          </a:xfrm>
          <a:prstGeom prst="line">
            <a:avLst/>
          </a:prstGeom>
          <a:noFill/>
          <a:ln w="38100">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56356" name="Rectangle 4"/>
          <p:cNvSpPr>
            <a:spLocks noChangeArrowheads="1"/>
          </p:cNvSpPr>
          <p:nvPr/>
        </p:nvSpPr>
        <p:spPr bwMode="auto">
          <a:xfrm>
            <a:off x="2380059" y="4128216"/>
            <a:ext cx="626004" cy="611188"/>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a:solidFill>
                  <a:srgbClr val="000099"/>
                </a:solidFill>
                <a:latin typeface="微软雅黑" panose="020B0503020204020204" pitchFamily="34" charset="-122"/>
                <a:ea typeface="微软雅黑" panose="020B0503020204020204" pitchFamily="34" charset="-122"/>
              </a:rPr>
              <a:t>SOH</a:t>
            </a:r>
          </a:p>
        </p:txBody>
      </p:sp>
      <p:sp>
        <p:nvSpPr>
          <p:cNvPr id="356357" name="Rectangle 5"/>
          <p:cNvSpPr>
            <a:spLocks noChangeArrowheads="1"/>
          </p:cNvSpPr>
          <p:nvPr/>
        </p:nvSpPr>
        <p:spPr bwMode="auto">
          <a:xfrm>
            <a:off x="2990586" y="4128216"/>
            <a:ext cx="7527528" cy="611188"/>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56358" name="Rectangle 6"/>
          <p:cNvSpPr>
            <a:spLocks noChangeArrowheads="1"/>
          </p:cNvSpPr>
          <p:nvPr/>
        </p:nvSpPr>
        <p:spPr bwMode="auto">
          <a:xfrm>
            <a:off x="4763692" y="4128216"/>
            <a:ext cx="567531" cy="611188"/>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99"/>
                </a:solidFill>
                <a:latin typeface="微软雅黑" panose="020B0503020204020204" pitchFamily="34" charset="-122"/>
                <a:ea typeface="微软雅黑" panose="020B0503020204020204" pitchFamily="34" charset="-122"/>
              </a:rPr>
              <a:t>EOT</a:t>
            </a:r>
          </a:p>
        </p:txBody>
      </p:sp>
      <p:sp>
        <p:nvSpPr>
          <p:cNvPr id="356359" name="Line 7"/>
          <p:cNvSpPr>
            <a:spLocks noChangeShapeType="1"/>
          </p:cNvSpPr>
          <p:nvPr/>
        </p:nvSpPr>
        <p:spPr bwMode="auto">
          <a:xfrm>
            <a:off x="4792928" y="3096343"/>
            <a:ext cx="254529" cy="1031875"/>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56360" name="Text Box 8"/>
          <p:cNvSpPr txBox="1">
            <a:spLocks noChangeArrowheads="1"/>
          </p:cNvSpPr>
          <p:nvPr/>
        </p:nvSpPr>
        <p:spPr bwMode="auto">
          <a:xfrm>
            <a:off x="3596919" y="2636912"/>
            <a:ext cx="233698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a:solidFill>
                  <a:srgbClr val="000099"/>
                </a:solidFill>
                <a:latin typeface="微软雅黑" panose="020B0503020204020204" pitchFamily="34" charset="-122"/>
                <a:ea typeface="微软雅黑" panose="020B0503020204020204" pitchFamily="34" charset="-122"/>
              </a:rPr>
              <a:t>出现了“</a:t>
            </a:r>
            <a:r>
              <a:rPr kumimoji="1" lang="en-US" altLang="zh-CN" sz="2400">
                <a:solidFill>
                  <a:srgbClr val="000099"/>
                </a:solidFill>
                <a:latin typeface="微软雅黑" panose="020B0503020204020204" pitchFamily="34" charset="-122"/>
                <a:ea typeface="微软雅黑" panose="020B0503020204020204" pitchFamily="34" charset="-122"/>
              </a:rPr>
              <a:t>EOT”</a:t>
            </a:r>
          </a:p>
        </p:txBody>
      </p:sp>
      <p:sp>
        <p:nvSpPr>
          <p:cNvPr id="356361" name="AutoShape 9"/>
          <p:cNvSpPr>
            <a:spLocks/>
          </p:cNvSpPr>
          <p:nvPr/>
        </p:nvSpPr>
        <p:spPr bwMode="auto">
          <a:xfrm rot="-5400000">
            <a:off x="7998487" y="2182208"/>
            <a:ext cx="327025" cy="5606521"/>
          </a:xfrm>
          <a:prstGeom prst="leftBrace">
            <a:avLst>
              <a:gd name="adj1" fmla="val 13187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56362" name="Text Box 10"/>
          <p:cNvSpPr txBox="1">
            <a:spLocks noChangeArrowheads="1"/>
          </p:cNvSpPr>
          <p:nvPr/>
        </p:nvSpPr>
        <p:spPr bwMode="auto">
          <a:xfrm>
            <a:off x="6572826" y="5052143"/>
            <a:ext cx="389722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r>
              <a:rPr kumimoji="1" lang="zh-CN" altLang="en-US" sz="2400">
                <a:solidFill>
                  <a:srgbClr val="000099"/>
                </a:solidFill>
                <a:latin typeface="微软雅黑" panose="020B0503020204020204" pitchFamily="34" charset="-122"/>
                <a:ea typeface="微软雅黑" panose="020B0503020204020204" pitchFamily="34" charset="-122"/>
              </a:rPr>
              <a:t>被接收端当作无效帧而丢弃</a:t>
            </a:r>
          </a:p>
        </p:txBody>
      </p:sp>
      <p:sp>
        <p:nvSpPr>
          <p:cNvPr id="356363" name="AutoShape 11"/>
          <p:cNvSpPr>
            <a:spLocks/>
          </p:cNvSpPr>
          <p:nvPr/>
        </p:nvSpPr>
        <p:spPr bwMode="auto">
          <a:xfrm rot="-5400000">
            <a:off x="3700661" y="3499500"/>
            <a:ext cx="304800" cy="2911608"/>
          </a:xfrm>
          <a:prstGeom prst="leftBrace">
            <a:avLst>
              <a:gd name="adj1" fmla="val 73481"/>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56364" name="Text Box 12"/>
          <p:cNvSpPr txBox="1">
            <a:spLocks noChangeArrowheads="1"/>
          </p:cNvSpPr>
          <p:nvPr/>
        </p:nvSpPr>
        <p:spPr bwMode="auto">
          <a:xfrm>
            <a:off x="2697678" y="5045793"/>
            <a:ext cx="235032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dirty="0">
                <a:solidFill>
                  <a:srgbClr val="FF0000"/>
                </a:solidFill>
                <a:latin typeface="微软雅黑" panose="020B0503020204020204" pitchFamily="34" charset="-122"/>
                <a:ea typeface="微软雅黑" panose="020B0503020204020204" pitchFamily="34" charset="-122"/>
              </a:rPr>
              <a:t>被接收端</a:t>
            </a:r>
          </a:p>
          <a:p>
            <a:pPr algn="ctr"/>
            <a:r>
              <a:rPr kumimoji="1" lang="zh-CN" altLang="en-US" sz="2400" dirty="0">
                <a:solidFill>
                  <a:srgbClr val="FF0000"/>
                </a:solidFill>
                <a:latin typeface="微软雅黑" panose="020B0503020204020204" pitchFamily="34" charset="-122"/>
                <a:ea typeface="微软雅黑" panose="020B0503020204020204" pitchFamily="34" charset="-122"/>
              </a:rPr>
              <a:t>误认为是一个帧</a:t>
            </a:r>
          </a:p>
        </p:txBody>
      </p:sp>
      <p:sp>
        <p:nvSpPr>
          <p:cNvPr id="356365" name="Line 13"/>
          <p:cNvSpPr>
            <a:spLocks noChangeShapeType="1"/>
          </p:cNvSpPr>
          <p:nvPr/>
        </p:nvSpPr>
        <p:spPr bwMode="auto">
          <a:xfrm>
            <a:off x="3006063" y="3866279"/>
            <a:ext cx="7334912"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56366" name="Text Box 14"/>
          <p:cNvSpPr txBox="1">
            <a:spLocks noChangeArrowheads="1"/>
          </p:cNvSpPr>
          <p:nvPr/>
        </p:nvSpPr>
        <p:spPr bwMode="auto">
          <a:xfrm>
            <a:off x="5997683" y="3609106"/>
            <a:ext cx="1422184"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a:solidFill>
                  <a:srgbClr val="000099"/>
                </a:solidFill>
                <a:latin typeface="微软雅黑" panose="020B0503020204020204" pitchFamily="34" charset="-122"/>
                <a:ea typeface="微软雅黑" panose="020B0503020204020204" pitchFamily="34" charset="-122"/>
              </a:rPr>
              <a:t>数据部分</a:t>
            </a:r>
          </a:p>
        </p:txBody>
      </p:sp>
      <p:sp>
        <p:nvSpPr>
          <p:cNvPr id="356367" name="Rectangle 15"/>
          <p:cNvSpPr>
            <a:spLocks noChangeArrowheads="1"/>
          </p:cNvSpPr>
          <p:nvPr/>
        </p:nvSpPr>
        <p:spPr bwMode="auto">
          <a:xfrm>
            <a:off x="10340975" y="4128216"/>
            <a:ext cx="624284" cy="611188"/>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a:solidFill>
                  <a:srgbClr val="000099"/>
                </a:solidFill>
                <a:latin typeface="微软雅黑" panose="020B0503020204020204" pitchFamily="34" charset="-122"/>
                <a:ea typeface="微软雅黑" panose="020B0503020204020204" pitchFamily="34" charset="-122"/>
              </a:rPr>
              <a:t>EOT</a:t>
            </a:r>
          </a:p>
        </p:txBody>
      </p:sp>
      <p:sp>
        <p:nvSpPr>
          <p:cNvPr id="356368" name="Line 16"/>
          <p:cNvSpPr>
            <a:spLocks noChangeShapeType="1"/>
          </p:cNvSpPr>
          <p:nvPr/>
        </p:nvSpPr>
        <p:spPr bwMode="auto">
          <a:xfrm>
            <a:off x="2380059" y="3383679"/>
            <a:ext cx="8585200"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56369" name="Text Box 17"/>
          <p:cNvSpPr txBox="1">
            <a:spLocks noChangeArrowheads="1"/>
          </p:cNvSpPr>
          <p:nvPr/>
        </p:nvSpPr>
        <p:spPr bwMode="auto">
          <a:xfrm>
            <a:off x="5597831" y="3105867"/>
            <a:ext cx="1422184"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a:solidFill>
                  <a:srgbClr val="000099"/>
                </a:solidFill>
                <a:latin typeface="微软雅黑" panose="020B0503020204020204" pitchFamily="34" charset="-122"/>
                <a:ea typeface="微软雅黑" panose="020B0503020204020204" pitchFamily="34" charset="-122"/>
              </a:rPr>
              <a:t>完整的帧</a:t>
            </a:r>
          </a:p>
        </p:txBody>
      </p:sp>
      <p:sp>
        <p:nvSpPr>
          <p:cNvPr id="356370" name="Line 18"/>
          <p:cNvSpPr>
            <a:spLocks noChangeShapeType="1"/>
          </p:cNvSpPr>
          <p:nvPr/>
        </p:nvSpPr>
        <p:spPr bwMode="auto">
          <a:xfrm>
            <a:off x="2380059" y="3286841"/>
            <a:ext cx="0" cy="7699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56371" name="Line 19"/>
          <p:cNvSpPr>
            <a:spLocks noChangeShapeType="1"/>
          </p:cNvSpPr>
          <p:nvPr/>
        </p:nvSpPr>
        <p:spPr bwMode="auto">
          <a:xfrm>
            <a:off x="10965259" y="3286841"/>
            <a:ext cx="0" cy="7699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56372" name="Line 20"/>
          <p:cNvSpPr>
            <a:spLocks noChangeShapeType="1"/>
          </p:cNvSpPr>
          <p:nvPr/>
        </p:nvSpPr>
        <p:spPr bwMode="auto">
          <a:xfrm>
            <a:off x="3006063" y="3672606"/>
            <a:ext cx="0" cy="384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56373" name="Line 21"/>
          <p:cNvSpPr>
            <a:spLocks noChangeShapeType="1"/>
          </p:cNvSpPr>
          <p:nvPr/>
        </p:nvSpPr>
        <p:spPr bwMode="auto">
          <a:xfrm>
            <a:off x="10340975" y="3672606"/>
            <a:ext cx="0" cy="384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56375" name="Text Box 23"/>
          <p:cNvSpPr txBox="1">
            <a:spLocks noChangeArrowheads="1"/>
          </p:cNvSpPr>
          <p:nvPr/>
        </p:nvSpPr>
        <p:spPr bwMode="auto">
          <a:xfrm>
            <a:off x="1487489" y="3628155"/>
            <a:ext cx="803425" cy="83099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rgbClr val="000099"/>
                </a:solidFill>
                <a:latin typeface="微软雅黑" panose="020B0503020204020204" pitchFamily="34" charset="-122"/>
                <a:ea typeface="微软雅黑" panose="020B0503020204020204" pitchFamily="34" charset="-122"/>
              </a:rPr>
              <a:t>发送</a:t>
            </a:r>
          </a:p>
          <a:p>
            <a:r>
              <a:rPr kumimoji="1" lang="zh-CN" altLang="en-US" sz="2400">
                <a:solidFill>
                  <a:srgbClr val="000099"/>
                </a:solidFill>
                <a:latin typeface="微软雅黑" panose="020B0503020204020204" pitchFamily="34" charset="-122"/>
                <a:ea typeface="微软雅黑" panose="020B0503020204020204" pitchFamily="34" charset="-122"/>
              </a:rPr>
              <a:t>在前</a:t>
            </a:r>
          </a:p>
        </p:txBody>
      </p:sp>
      <p:sp>
        <p:nvSpPr>
          <p:cNvPr id="3" name="矩形 2"/>
          <p:cNvSpPr/>
          <p:nvPr/>
        </p:nvSpPr>
        <p:spPr>
          <a:xfrm>
            <a:off x="2933442" y="5919663"/>
            <a:ext cx="6402918" cy="461665"/>
          </a:xfrm>
          <a:prstGeom prst="rect">
            <a:avLst/>
          </a:prstGeom>
        </p:spPr>
        <p:txBody>
          <a:bodyPr wrap="square">
            <a:spAutoFit/>
          </a:bodyPr>
          <a:lstStyle/>
          <a:p>
            <a:pPr algn="ctr"/>
            <a:r>
              <a:rPr lang="zh-CN" altLang="zh-CN" sz="2400" dirty="0">
                <a:solidFill>
                  <a:srgbClr val="333399"/>
                </a:solidFill>
                <a:latin typeface="微软雅黑" panose="020B0503020204020204" pitchFamily="34" charset="-122"/>
                <a:ea typeface="微软雅黑" panose="020B0503020204020204" pitchFamily="34" charset="-122"/>
              </a:rPr>
              <a:t>数据部分恰好出现与</a:t>
            </a:r>
            <a:r>
              <a:rPr lang="en-US" altLang="zh-CN" sz="2400" dirty="0">
                <a:solidFill>
                  <a:srgbClr val="333399"/>
                </a:solidFill>
                <a:latin typeface="微软雅黑" panose="020B0503020204020204" pitchFamily="34" charset="-122"/>
                <a:ea typeface="微软雅黑" panose="020B0503020204020204" pitchFamily="34" charset="-122"/>
              </a:rPr>
              <a:t> EOT </a:t>
            </a:r>
            <a:r>
              <a:rPr lang="zh-CN" altLang="zh-CN" sz="2400" dirty="0">
                <a:solidFill>
                  <a:srgbClr val="333399"/>
                </a:solidFill>
                <a:latin typeface="微软雅黑" panose="020B0503020204020204" pitchFamily="34" charset="-122"/>
                <a:ea typeface="微软雅黑" panose="020B0503020204020204" pitchFamily="34" charset="-122"/>
              </a:rPr>
              <a:t>一样的代码</a:t>
            </a:r>
            <a:endParaRPr lang="zh-CN" altLang="en-US" sz="2400" dirty="0">
              <a:solidFill>
                <a:srgbClr val="333399"/>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8679FEED-9E85-41DF-B1C1-3FFBF7A899FF}"/>
              </a:ext>
            </a:extLst>
          </p:cNvPr>
          <p:cNvSpPr/>
          <p:nvPr/>
        </p:nvSpPr>
        <p:spPr>
          <a:xfrm>
            <a:off x="6505135" y="909122"/>
            <a:ext cx="3313728" cy="369332"/>
          </a:xfrm>
          <a:prstGeom prst="rect">
            <a:avLst/>
          </a:prstGeom>
        </p:spPr>
        <p:txBody>
          <a:bodyPr wrap="none">
            <a:spAutoFit/>
          </a:bodyPr>
          <a:lstStyle/>
          <a:p>
            <a:r>
              <a:rPr lang="zh-CN" altLang="en-US" dirty="0">
                <a:solidFill>
                  <a:srgbClr val="00FF00"/>
                </a:solidFill>
              </a:rPr>
              <a:t>非透明传输</a:t>
            </a:r>
            <a:r>
              <a:rPr lang="en-US" altLang="zh-CN" dirty="0">
                <a:solidFill>
                  <a:srgbClr val="00FF00"/>
                </a:solidFill>
              </a:rPr>
              <a:t>: </a:t>
            </a:r>
            <a:r>
              <a:rPr lang="zh-CN" altLang="en-US" dirty="0">
                <a:solidFill>
                  <a:srgbClr val="00FF00"/>
                </a:solidFill>
              </a:rPr>
              <a:t>对传输内容有限制</a:t>
            </a:r>
          </a:p>
        </p:txBody>
      </p:sp>
    </p:spTree>
    <p:extLst>
      <p:ext uri="{BB962C8B-B14F-4D97-AF65-F5344CB8AC3E}">
        <p14:creationId xmlns:p14="http://schemas.microsoft.com/office/powerpoint/2010/main" val="720903893"/>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42900" lvl="1" indent="-342900">
              <a:buClr>
                <a:srgbClr val="333399"/>
              </a:buClr>
              <a:buSzPct val="75000"/>
            </a:pPr>
            <a:r>
              <a:rPr lang="zh-CN" altLang="en-US" dirty="0"/>
              <a:t>使最短帧长仍为 64 字节（这样可以保持兼容性），同时</a:t>
            </a:r>
            <a:r>
              <a:rPr lang="zh-CN" altLang="en-US" dirty="0">
                <a:solidFill>
                  <a:srgbClr val="FF0000"/>
                </a:solidFill>
              </a:rPr>
              <a:t>将争用时间增大为 512 字节。</a:t>
            </a:r>
            <a:endParaRPr lang="en-US" altLang="zh-CN" dirty="0">
              <a:solidFill>
                <a:srgbClr val="FF0000"/>
              </a:solidFill>
            </a:endParaRPr>
          </a:p>
          <a:p>
            <a:r>
              <a:rPr lang="zh-CN" altLang="en-US" sz="2800" dirty="0"/>
              <a:t>凡发送的 </a:t>
            </a:r>
            <a:r>
              <a:rPr lang="en-US" altLang="zh-CN" sz="2800" dirty="0"/>
              <a:t>MAC </a:t>
            </a:r>
            <a:r>
              <a:rPr lang="zh-CN" altLang="en-US" sz="2800" dirty="0"/>
              <a:t>帧长不足 512 字节时，就用一些特殊字符填充在帧的后面，使</a:t>
            </a:r>
            <a:r>
              <a:rPr lang="en-US" altLang="zh-CN" sz="2800" dirty="0"/>
              <a:t>MAC </a:t>
            </a:r>
            <a:r>
              <a:rPr lang="zh-CN" altLang="en-US" sz="2800" dirty="0"/>
              <a:t>帧的发送长度增大到 512 字节。接收端在收到以太网的 </a:t>
            </a:r>
            <a:r>
              <a:rPr lang="en-US" altLang="zh-CN" sz="2800" dirty="0"/>
              <a:t>MAC </a:t>
            </a:r>
            <a:r>
              <a:rPr lang="zh-CN" altLang="en-US" sz="2800" dirty="0"/>
              <a:t>帧后，要将所填充的特殊字符删除后才向高层交付。</a:t>
            </a:r>
          </a:p>
          <a:p>
            <a:pPr marL="342900" lvl="1" indent="-342900">
              <a:buClr>
                <a:srgbClr val="333399"/>
              </a:buClr>
              <a:buSzPct val="75000"/>
            </a:pPr>
            <a:endParaRPr lang="zh-CN" altLang="en-US" dirty="0"/>
          </a:p>
          <a:p>
            <a:endParaRPr lang="zh-CN" altLang="en-US" dirty="0"/>
          </a:p>
        </p:txBody>
      </p:sp>
      <p:sp>
        <p:nvSpPr>
          <p:cNvPr id="488450" name="Rectangle 2"/>
          <p:cNvSpPr>
            <a:spLocks noGrp="1" noChangeArrowheads="1"/>
          </p:cNvSpPr>
          <p:nvPr>
            <p:ph type="title"/>
          </p:nvPr>
        </p:nvSpPr>
        <p:spPr/>
        <p:txBody>
          <a:bodyPr/>
          <a:lstStyle/>
          <a:p>
            <a:pPr algn="ctr"/>
            <a:r>
              <a:rPr lang="zh-CN" altLang="zh-CN" dirty="0"/>
              <a:t>载波延伸</a:t>
            </a:r>
            <a:endParaRPr lang="zh-CN" altLang="en-US" dirty="0"/>
          </a:p>
        </p:txBody>
      </p:sp>
      <p:grpSp>
        <p:nvGrpSpPr>
          <p:cNvPr id="3" name="组合 2"/>
          <p:cNvGrpSpPr/>
          <p:nvPr/>
        </p:nvGrpSpPr>
        <p:grpSpPr>
          <a:xfrm>
            <a:off x="2639617" y="4293096"/>
            <a:ext cx="7419975" cy="1656184"/>
            <a:chOff x="1496616" y="4221088"/>
            <a:chExt cx="7419975" cy="1656184"/>
          </a:xfrm>
        </p:grpSpPr>
        <p:sp>
          <p:nvSpPr>
            <p:cNvPr id="6" name="Line 5"/>
            <p:cNvSpPr>
              <a:spLocks noChangeShapeType="1"/>
            </p:cNvSpPr>
            <p:nvPr/>
          </p:nvSpPr>
          <p:spPr bwMode="auto">
            <a:xfrm>
              <a:off x="1504553" y="5648672"/>
              <a:ext cx="7412038"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 name="Line 6"/>
            <p:cNvSpPr>
              <a:spLocks noChangeShapeType="1"/>
            </p:cNvSpPr>
            <p:nvPr/>
          </p:nvSpPr>
          <p:spPr bwMode="auto">
            <a:xfrm>
              <a:off x="1496616" y="4259188"/>
              <a:ext cx="0" cy="5603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 name="Rectangle 7"/>
            <p:cNvSpPr>
              <a:spLocks noChangeArrowheads="1"/>
            </p:cNvSpPr>
            <p:nvPr/>
          </p:nvSpPr>
          <p:spPr bwMode="auto">
            <a:xfrm>
              <a:off x="1496616" y="4227438"/>
              <a:ext cx="7419975" cy="576263"/>
            </a:xfrm>
            <a:prstGeom prst="rect">
              <a:avLst/>
            </a:prstGeom>
            <a:solidFill>
              <a:srgbClr val="FFFF99"/>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9" name="Line 8"/>
            <p:cNvSpPr>
              <a:spLocks noChangeShapeType="1"/>
            </p:cNvSpPr>
            <p:nvPr/>
          </p:nvSpPr>
          <p:spPr bwMode="auto">
            <a:xfrm>
              <a:off x="2747566" y="4227438"/>
              <a:ext cx="0" cy="5762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 name="Line 9"/>
            <p:cNvSpPr>
              <a:spLocks noChangeShapeType="1"/>
            </p:cNvSpPr>
            <p:nvPr/>
          </p:nvSpPr>
          <p:spPr bwMode="auto">
            <a:xfrm>
              <a:off x="3998516" y="4227438"/>
              <a:ext cx="0" cy="5762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 name="Line 10"/>
            <p:cNvSpPr>
              <a:spLocks noChangeShapeType="1"/>
            </p:cNvSpPr>
            <p:nvPr/>
          </p:nvSpPr>
          <p:spPr bwMode="auto">
            <a:xfrm>
              <a:off x="5247878" y="4227438"/>
              <a:ext cx="0" cy="5762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 name="Line 11"/>
            <p:cNvSpPr>
              <a:spLocks noChangeShapeType="1"/>
            </p:cNvSpPr>
            <p:nvPr/>
          </p:nvSpPr>
          <p:spPr bwMode="auto">
            <a:xfrm>
              <a:off x="6500416" y="4227438"/>
              <a:ext cx="0" cy="5762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 name="Rectangle 12"/>
            <p:cNvSpPr>
              <a:spLocks noChangeArrowheads="1"/>
            </p:cNvSpPr>
            <p:nvPr/>
          </p:nvSpPr>
          <p:spPr bwMode="auto">
            <a:xfrm>
              <a:off x="1558528" y="4290938"/>
              <a:ext cx="121507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lang="zh-CN" altLang="en-US" sz="2000" b="1">
                  <a:solidFill>
                    <a:srgbClr val="000099"/>
                  </a:solidFill>
                  <a:latin typeface="+mn-lt"/>
                  <a:ea typeface="黑体" pitchFamily="2" charset="-122"/>
                </a:rPr>
                <a:t>目地地址</a:t>
              </a:r>
            </a:p>
          </p:txBody>
        </p:sp>
        <p:sp>
          <p:nvSpPr>
            <p:cNvPr id="14" name="Rectangle 13"/>
            <p:cNvSpPr>
              <a:spLocks noChangeArrowheads="1"/>
            </p:cNvSpPr>
            <p:nvPr/>
          </p:nvSpPr>
          <p:spPr bwMode="auto">
            <a:xfrm>
              <a:off x="2907903" y="4290938"/>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lang="zh-CN" altLang="en-US" sz="2000" b="1">
                  <a:solidFill>
                    <a:srgbClr val="000099"/>
                  </a:solidFill>
                  <a:latin typeface="+mn-lt"/>
                  <a:ea typeface="黑体" pitchFamily="2" charset="-122"/>
                </a:rPr>
                <a:t>源地址</a:t>
              </a:r>
            </a:p>
          </p:txBody>
        </p:sp>
        <p:sp>
          <p:nvSpPr>
            <p:cNvPr id="15" name="Rectangle 14"/>
            <p:cNvSpPr>
              <a:spLocks noChangeArrowheads="1"/>
            </p:cNvSpPr>
            <p:nvPr/>
          </p:nvSpPr>
          <p:spPr bwMode="auto">
            <a:xfrm>
              <a:off x="4027091" y="4290938"/>
              <a:ext cx="121507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lang="zh-CN" altLang="en-US" sz="2000" b="1">
                  <a:solidFill>
                    <a:srgbClr val="000099"/>
                  </a:solidFill>
                  <a:latin typeface="+mn-lt"/>
                  <a:ea typeface="黑体" pitchFamily="2" charset="-122"/>
                </a:rPr>
                <a:t>数据长度</a:t>
              </a:r>
            </a:p>
          </p:txBody>
        </p:sp>
        <p:sp>
          <p:nvSpPr>
            <p:cNvPr id="16" name="Rectangle 15"/>
            <p:cNvSpPr>
              <a:spLocks noChangeArrowheads="1"/>
            </p:cNvSpPr>
            <p:nvPr/>
          </p:nvSpPr>
          <p:spPr bwMode="auto">
            <a:xfrm>
              <a:off x="5428853" y="4290938"/>
              <a:ext cx="98103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lang="zh-CN" altLang="en-US" sz="2000" b="1">
                  <a:solidFill>
                    <a:srgbClr val="000099"/>
                  </a:solidFill>
                  <a:latin typeface="+mn-lt"/>
                  <a:ea typeface="黑体" pitchFamily="2" charset="-122"/>
                </a:rPr>
                <a:t>数    据</a:t>
              </a:r>
            </a:p>
          </p:txBody>
        </p:sp>
        <p:sp>
          <p:nvSpPr>
            <p:cNvPr id="17" name="Rectangle 16"/>
            <p:cNvSpPr>
              <a:spLocks noChangeArrowheads="1"/>
            </p:cNvSpPr>
            <p:nvPr/>
          </p:nvSpPr>
          <p:spPr bwMode="auto">
            <a:xfrm>
              <a:off x="6513116" y="4290938"/>
              <a:ext cx="69730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lang="en-US" altLang="zh-CN" sz="2000" b="1">
                  <a:solidFill>
                    <a:srgbClr val="000099"/>
                  </a:solidFill>
                  <a:latin typeface="+mn-lt"/>
                  <a:ea typeface="黑体" pitchFamily="2" charset="-122"/>
                </a:rPr>
                <a:t>FCS</a:t>
              </a:r>
            </a:p>
          </p:txBody>
        </p:sp>
        <p:sp>
          <p:nvSpPr>
            <p:cNvPr id="18" name="Line 17"/>
            <p:cNvSpPr>
              <a:spLocks noChangeShapeType="1"/>
            </p:cNvSpPr>
            <p:nvPr/>
          </p:nvSpPr>
          <p:spPr bwMode="auto">
            <a:xfrm>
              <a:off x="1498203" y="5108922"/>
              <a:ext cx="5751513"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 name="Rectangle 18"/>
            <p:cNvSpPr>
              <a:spLocks noChangeArrowheads="1"/>
            </p:cNvSpPr>
            <p:nvPr/>
          </p:nvSpPr>
          <p:spPr bwMode="auto">
            <a:xfrm>
              <a:off x="2831703" y="4921597"/>
              <a:ext cx="3290967" cy="39754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lang="en-US" altLang="zh-CN" sz="2000" b="1" dirty="0">
                  <a:solidFill>
                    <a:srgbClr val="000099"/>
                  </a:solidFill>
                  <a:latin typeface="+mn-lt"/>
                  <a:ea typeface="黑体" pitchFamily="2" charset="-122"/>
                </a:rPr>
                <a:t>MAC </a:t>
              </a:r>
              <a:r>
                <a:rPr lang="zh-CN" altLang="en-US" sz="2000" b="1" dirty="0">
                  <a:solidFill>
                    <a:srgbClr val="000099"/>
                  </a:solidFill>
                  <a:latin typeface="+mn-lt"/>
                  <a:ea typeface="黑体" pitchFamily="2" charset="-122"/>
                </a:rPr>
                <a:t>帧的最小值 = 64 字节</a:t>
              </a:r>
            </a:p>
          </p:txBody>
        </p:sp>
        <p:sp>
          <p:nvSpPr>
            <p:cNvPr id="20" name="Line 19"/>
            <p:cNvSpPr>
              <a:spLocks noChangeShapeType="1"/>
            </p:cNvSpPr>
            <p:nvPr/>
          </p:nvSpPr>
          <p:spPr bwMode="auto">
            <a:xfrm>
              <a:off x="1498203" y="4918422"/>
              <a:ext cx="0" cy="9588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1" name="Line 20"/>
            <p:cNvSpPr>
              <a:spLocks noChangeShapeType="1"/>
            </p:cNvSpPr>
            <p:nvPr/>
          </p:nvSpPr>
          <p:spPr bwMode="auto">
            <a:xfrm>
              <a:off x="7249716" y="4918422"/>
              <a:ext cx="0" cy="3841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2" name="Line 21"/>
            <p:cNvSpPr>
              <a:spLocks noChangeShapeType="1"/>
            </p:cNvSpPr>
            <p:nvPr/>
          </p:nvSpPr>
          <p:spPr bwMode="auto">
            <a:xfrm>
              <a:off x="7249716" y="4221088"/>
              <a:ext cx="0" cy="5762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3" name="Rectangle 22"/>
            <p:cNvSpPr>
              <a:spLocks noChangeArrowheads="1"/>
            </p:cNvSpPr>
            <p:nvPr/>
          </p:nvSpPr>
          <p:spPr bwMode="auto">
            <a:xfrm>
              <a:off x="7249716" y="4238551"/>
              <a:ext cx="1652587" cy="5492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4" name="Rectangle 23"/>
            <p:cNvSpPr>
              <a:spLocks noChangeArrowheads="1"/>
            </p:cNvSpPr>
            <p:nvPr/>
          </p:nvSpPr>
          <p:spPr bwMode="auto">
            <a:xfrm>
              <a:off x="7564041" y="4290938"/>
              <a:ext cx="1215077"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lang="zh-CN" altLang="en-US" sz="2000" b="1" dirty="0">
                  <a:solidFill>
                    <a:srgbClr val="000099"/>
                  </a:solidFill>
                  <a:latin typeface="+mn-lt"/>
                  <a:ea typeface="黑体" pitchFamily="2" charset="-122"/>
                </a:rPr>
                <a:t>载波延伸</a:t>
              </a:r>
            </a:p>
          </p:txBody>
        </p:sp>
        <p:sp>
          <p:nvSpPr>
            <p:cNvPr id="27" name="Rectangle 27"/>
            <p:cNvSpPr>
              <a:spLocks noChangeArrowheads="1"/>
            </p:cNvSpPr>
            <p:nvPr/>
          </p:nvSpPr>
          <p:spPr bwMode="auto">
            <a:xfrm>
              <a:off x="2072680" y="5420072"/>
              <a:ext cx="6375144" cy="39754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lang="zh-CN" altLang="en-US" sz="2000" b="1" dirty="0">
                  <a:solidFill>
                    <a:srgbClr val="000099"/>
                  </a:solidFill>
                  <a:latin typeface="+mn-lt"/>
                  <a:ea typeface="黑体" pitchFamily="2" charset="-122"/>
                </a:rPr>
                <a:t>加上</a:t>
              </a:r>
              <a:r>
                <a:rPr lang="zh-CN" altLang="en-US" sz="2000" b="1" dirty="0">
                  <a:solidFill>
                    <a:srgbClr val="000099"/>
                  </a:solidFill>
                  <a:latin typeface="+mn-lt"/>
                  <a:ea typeface="黑体" pitchFamily="2" charset="-122"/>
                  <a:sym typeface="Symbol" pitchFamily="18" charset="2"/>
                </a:rPr>
                <a:t>载波延伸使 </a:t>
              </a:r>
              <a:r>
                <a:rPr lang="en-US" altLang="zh-CN" sz="2000" b="1" dirty="0">
                  <a:solidFill>
                    <a:srgbClr val="000099"/>
                  </a:solidFill>
                  <a:latin typeface="+mn-lt"/>
                  <a:ea typeface="黑体" pitchFamily="2" charset="-122"/>
                  <a:sym typeface="Symbol" pitchFamily="18" charset="2"/>
                </a:rPr>
                <a:t>MAC </a:t>
              </a:r>
              <a:r>
                <a:rPr lang="zh-CN" altLang="en-US" sz="2000" b="1" dirty="0">
                  <a:solidFill>
                    <a:srgbClr val="000099"/>
                  </a:solidFill>
                  <a:latin typeface="+mn-lt"/>
                  <a:ea typeface="黑体" pitchFamily="2" charset="-122"/>
                  <a:sym typeface="Symbol" pitchFamily="18" charset="2"/>
                </a:rPr>
                <a:t>帧长度 = </a:t>
              </a:r>
              <a:r>
                <a:rPr lang="zh-CN" altLang="en-US" sz="2000" b="1" dirty="0">
                  <a:solidFill>
                    <a:srgbClr val="000099"/>
                  </a:solidFill>
                  <a:latin typeface="+mn-lt"/>
                  <a:ea typeface="黑体" pitchFamily="2" charset="-122"/>
                </a:rPr>
                <a:t>争用期长度 </a:t>
              </a:r>
              <a:r>
                <a:rPr lang="en-US" altLang="zh-CN" sz="2000" b="1" dirty="0">
                  <a:solidFill>
                    <a:srgbClr val="000099"/>
                  </a:solidFill>
                  <a:latin typeface="+mn-lt"/>
                  <a:ea typeface="黑体" pitchFamily="2" charset="-122"/>
                </a:rPr>
                <a:t>= </a:t>
              </a:r>
              <a:r>
                <a:rPr lang="zh-CN" altLang="en-US" sz="2000" b="1" dirty="0">
                  <a:solidFill>
                    <a:srgbClr val="000099"/>
                  </a:solidFill>
                  <a:latin typeface="+mn-lt"/>
                  <a:ea typeface="黑体" pitchFamily="2" charset="-122"/>
                </a:rPr>
                <a:t>512 字节</a:t>
              </a:r>
            </a:p>
          </p:txBody>
        </p:sp>
        <p:sp>
          <p:nvSpPr>
            <p:cNvPr id="28" name="Line 19"/>
            <p:cNvSpPr>
              <a:spLocks noChangeShapeType="1"/>
            </p:cNvSpPr>
            <p:nvPr/>
          </p:nvSpPr>
          <p:spPr bwMode="auto">
            <a:xfrm>
              <a:off x="8916591" y="4918422"/>
              <a:ext cx="0" cy="9588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30" name="矩形 29"/>
          <p:cNvSpPr/>
          <p:nvPr/>
        </p:nvSpPr>
        <p:spPr>
          <a:xfrm>
            <a:off x="4655840" y="5919664"/>
            <a:ext cx="3096344" cy="461665"/>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eaLnBrk="1" hangingPunct="1">
              <a:tabLst>
                <a:tab pos="1752600" algn="l"/>
              </a:tabLst>
            </a:pPr>
            <a:r>
              <a:rPr lang="zh-CN" altLang="zh-CN" sz="2400" b="1" dirty="0">
                <a:latin typeface="+mn-lt"/>
                <a:ea typeface="黑体" pitchFamily="2" charset="-122"/>
                <a:cs typeface="Times New Roman" pitchFamily="18" charset="0"/>
              </a:rPr>
              <a:t>载波延伸</a:t>
            </a:r>
            <a:endParaRPr lang="zh-CN" altLang="en-US" sz="2400" b="1" dirty="0">
              <a:latin typeface="+mn-lt"/>
              <a:ea typeface="黑体" pitchFamily="2" charset="-122"/>
              <a:cs typeface="Times New Roman" pitchFamily="18" charset="0"/>
            </a:endParaRPr>
          </a:p>
        </p:txBody>
      </p:sp>
    </p:spTree>
    <p:extLst>
      <p:ext uri="{BB962C8B-B14F-4D97-AF65-F5344CB8AC3E}">
        <p14:creationId xmlns:p14="http://schemas.microsoft.com/office/powerpoint/2010/main" val="217603013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sz="2800" dirty="0"/>
              <a:t>当很多短帧要发送时，第一个短帧要采用载波延伸方法进行填充，随后的一些短帧则可一个接一个地发送，只需留有必要的帧间最小间隔即可。这样就形成可一串分组的突发，直到达到 1500 字节或稍多一些为止。</a:t>
            </a:r>
          </a:p>
          <a:p>
            <a:pPr marL="342900" lvl="1" indent="-342900">
              <a:buClr>
                <a:srgbClr val="333399"/>
              </a:buClr>
              <a:buSzPct val="75000"/>
            </a:pPr>
            <a:endParaRPr lang="zh-CN" altLang="en-US" sz="2400" dirty="0"/>
          </a:p>
          <a:p>
            <a:endParaRPr lang="zh-CN" altLang="en-US" sz="2800" dirty="0"/>
          </a:p>
        </p:txBody>
      </p:sp>
      <p:sp>
        <p:nvSpPr>
          <p:cNvPr id="488450" name="Rectangle 2"/>
          <p:cNvSpPr>
            <a:spLocks noGrp="1" noChangeArrowheads="1"/>
          </p:cNvSpPr>
          <p:nvPr>
            <p:ph type="title"/>
          </p:nvPr>
        </p:nvSpPr>
        <p:spPr/>
        <p:txBody>
          <a:bodyPr/>
          <a:lstStyle/>
          <a:p>
            <a:pPr algn="ctr"/>
            <a:r>
              <a:rPr lang="zh-CN" altLang="zh-CN" dirty="0"/>
              <a:t>分组突发</a:t>
            </a:r>
            <a:endParaRPr lang="zh-CN" altLang="en-US" dirty="0"/>
          </a:p>
        </p:txBody>
      </p:sp>
      <p:grpSp>
        <p:nvGrpSpPr>
          <p:cNvPr id="3" name="组合 2"/>
          <p:cNvGrpSpPr/>
          <p:nvPr/>
        </p:nvGrpSpPr>
        <p:grpSpPr>
          <a:xfrm>
            <a:off x="1772220" y="3165698"/>
            <a:ext cx="9004300" cy="2495550"/>
            <a:chOff x="488504" y="3284984"/>
            <a:chExt cx="9004300" cy="2495550"/>
          </a:xfrm>
        </p:grpSpPr>
        <p:sp>
          <p:nvSpPr>
            <p:cNvPr id="29" name="Freeform 5"/>
            <p:cNvSpPr>
              <a:spLocks/>
            </p:cNvSpPr>
            <p:nvPr/>
          </p:nvSpPr>
          <p:spPr bwMode="auto">
            <a:xfrm>
              <a:off x="488504" y="5085209"/>
              <a:ext cx="8991600" cy="498475"/>
            </a:xfrm>
            <a:custGeom>
              <a:avLst/>
              <a:gdLst>
                <a:gd name="T0" fmla="*/ 0 w 5296"/>
                <a:gd name="T1" fmla="*/ 344 h 344"/>
                <a:gd name="T2" fmla="*/ 680 w 5296"/>
                <a:gd name="T3" fmla="*/ 344 h 344"/>
                <a:gd name="T4" fmla="*/ 680 w 5296"/>
                <a:gd name="T5" fmla="*/ 0 h 344"/>
                <a:gd name="T6" fmla="*/ 4664 w 5296"/>
                <a:gd name="T7" fmla="*/ 0 h 344"/>
                <a:gd name="T8" fmla="*/ 4664 w 5296"/>
                <a:gd name="T9" fmla="*/ 344 h 344"/>
                <a:gd name="T10" fmla="*/ 5296 w 5296"/>
                <a:gd name="T11" fmla="*/ 344 h 344"/>
              </a:gdLst>
              <a:ahLst/>
              <a:cxnLst>
                <a:cxn ang="0">
                  <a:pos x="T0" y="T1"/>
                </a:cxn>
                <a:cxn ang="0">
                  <a:pos x="T2" y="T3"/>
                </a:cxn>
                <a:cxn ang="0">
                  <a:pos x="T4" y="T5"/>
                </a:cxn>
                <a:cxn ang="0">
                  <a:pos x="T6" y="T7"/>
                </a:cxn>
                <a:cxn ang="0">
                  <a:pos x="T8" y="T9"/>
                </a:cxn>
                <a:cxn ang="0">
                  <a:pos x="T10" y="T11"/>
                </a:cxn>
              </a:cxnLst>
              <a:rect l="0" t="0" r="r" b="b"/>
              <a:pathLst>
                <a:path w="5296" h="344">
                  <a:moveTo>
                    <a:pt x="0" y="344"/>
                  </a:moveTo>
                  <a:lnTo>
                    <a:pt x="680" y="344"/>
                  </a:lnTo>
                  <a:lnTo>
                    <a:pt x="680" y="0"/>
                  </a:lnTo>
                  <a:lnTo>
                    <a:pt x="4664" y="0"/>
                  </a:lnTo>
                  <a:lnTo>
                    <a:pt x="4664" y="344"/>
                  </a:lnTo>
                  <a:lnTo>
                    <a:pt x="5296" y="344"/>
                  </a:lnTo>
                </a:path>
              </a:pathLst>
            </a:custGeom>
            <a:solidFill>
              <a:srgbClr val="FFFF99"/>
            </a:solidFill>
            <a:ln w="28575" cmpd="sng">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30" name="Text Box 6"/>
            <p:cNvSpPr txBox="1">
              <a:spLocks noChangeArrowheads="1"/>
            </p:cNvSpPr>
            <p:nvPr/>
          </p:nvSpPr>
          <p:spPr bwMode="auto">
            <a:xfrm>
              <a:off x="591236" y="4934396"/>
              <a:ext cx="881973" cy="590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zh-CN" altLang="en-US" b="1">
                  <a:solidFill>
                    <a:srgbClr val="000099"/>
                  </a:solidFill>
                  <a:latin typeface="+mn-lt"/>
                  <a:ea typeface="黑体" pitchFamily="2" charset="-122"/>
                </a:rPr>
                <a:t>发送的</a:t>
              </a:r>
            </a:p>
            <a:p>
              <a:pPr algn="ctr">
                <a:lnSpc>
                  <a:spcPct val="90000"/>
                </a:lnSpc>
              </a:pPr>
              <a:r>
                <a:rPr lang="zh-CN" altLang="en-US" b="1">
                  <a:solidFill>
                    <a:srgbClr val="000099"/>
                  </a:solidFill>
                  <a:latin typeface="+mn-lt"/>
                  <a:ea typeface="黑体" pitchFamily="2" charset="-122"/>
                </a:rPr>
                <a:t>数据 </a:t>
              </a:r>
            </a:p>
          </p:txBody>
        </p:sp>
        <p:sp>
          <p:nvSpPr>
            <p:cNvPr id="31" name="Text Box 7"/>
            <p:cNvSpPr txBox="1">
              <a:spLocks noChangeArrowheads="1"/>
            </p:cNvSpPr>
            <p:nvPr/>
          </p:nvSpPr>
          <p:spPr bwMode="auto">
            <a:xfrm>
              <a:off x="1629917" y="5139184"/>
              <a:ext cx="65646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a:solidFill>
                    <a:srgbClr val="000099"/>
                  </a:solidFill>
                  <a:latin typeface="+mn-lt"/>
                  <a:ea typeface="黑体" pitchFamily="2" charset="-122"/>
                </a:rPr>
                <a:t> 帧#1     </a:t>
              </a:r>
              <a:r>
                <a:rPr lang="en-US" altLang="zh-CN" b="1" i="1" dirty="0">
                  <a:solidFill>
                    <a:srgbClr val="000099"/>
                  </a:solidFill>
                  <a:latin typeface="+mn-lt"/>
                  <a:ea typeface="黑体" pitchFamily="2" charset="-122"/>
                </a:rPr>
                <a:t>RRRRRRRR     </a:t>
              </a:r>
              <a:r>
                <a:rPr lang="zh-CN" altLang="en-US" b="1" dirty="0">
                  <a:solidFill>
                    <a:srgbClr val="000099"/>
                  </a:solidFill>
                  <a:ea typeface="黑体" pitchFamily="2" charset="-122"/>
                </a:rPr>
                <a:t>帧</a:t>
              </a:r>
              <a:r>
                <a:rPr lang="zh-CN" altLang="en-US" b="1" dirty="0">
                  <a:solidFill>
                    <a:srgbClr val="000099"/>
                  </a:solidFill>
                  <a:latin typeface="+mn-lt"/>
                  <a:ea typeface="黑体" pitchFamily="2" charset="-122"/>
                </a:rPr>
                <a:t>#2    </a:t>
              </a:r>
              <a:r>
                <a:rPr lang="en-US" altLang="zh-CN" b="1" i="1" dirty="0">
                  <a:solidFill>
                    <a:srgbClr val="000099"/>
                  </a:solidFill>
                  <a:latin typeface="+mn-lt"/>
                  <a:ea typeface="黑体" pitchFamily="2" charset="-122"/>
                </a:rPr>
                <a:t>RRRR      </a:t>
              </a:r>
              <a:r>
                <a:rPr lang="zh-CN" altLang="en-US" b="1" dirty="0">
                  <a:solidFill>
                    <a:srgbClr val="000099"/>
                  </a:solidFill>
                  <a:ea typeface="黑体" pitchFamily="2" charset="-122"/>
                </a:rPr>
                <a:t>帧</a:t>
              </a:r>
              <a:r>
                <a:rPr lang="zh-CN" altLang="en-US" b="1" dirty="0">
                  <a:solidFill>
                    <a:srgbClr val="000099"/>
                  </a:solidFill>
                  <a:latin typeface="+mn-lt"/>
                  <a:ea typeface="黑体" pitchFamily="2" charset="-122"/>
                </a:rPr>
                <a:t>#3     </a:t>
              </a:r>
              <a:r>
                <a:rPr lang="en-US" altLang="zh-CN" b="1" i="1" dirty="0">
                  <a:solidFill>
                    <a:srgbClr val="000099"/>
                  </a:solidFill>
                  <a:latin typeface="+mn-lt"/>
                  <a:ea typeface="黑体" pitchFamily="2" charset="-122"/>
                </a:rPr>
                <a:t>RRR    </a:t>
              </a:r>
              <a:r>
                <a:rPr lang="zh-CN" altLang="en-US" b="1" dirty="0">
                  <a:solidFill>
                    <a:srgbClr val="000099"/>
                  </a:solidFill>
                  <a:ea typeface="黑体" pitchFamily="2" charset="-122"/>
                </a:rPr>
                <a:t>帧</a:t>
              </a:r>
              <a:r>
                <a:rPr lang="zh-CN" altLang="en-US" b="1" dirty="0">
                  <a:solidFill>
                    <a:srgbClr val="000099"/>
                  </a:solidFill>
                  <a:latin typeface="+mn-lt"/>
                  <a:ea typeface="黑体" pitchFamily="2" charset="-122"/>
                </a:rPr>
                <a:t>#4</a:t>
              </a:r>
            </a:p>
          </p:txBody>
        </p:sp>
        <p:sp>
          <p:nvSpPr>
            <p:cNvPr id="32" name="Freeform 8"/>
            <p:cNvSpPr>
              <a:spLocks/>
            </p:cNvSpPr>
            <p:nvPr/>
          </p:nvSpPr>
          <p:spPr bwMode="auto">
            <a:xfrm>
              <a:off x="2539554" y="5080446"/>
              <a:ext cx="1581150" cy="492125"/>
            </a:xfrm>
            <a:custGeom>
              <a:avLst/>
              <a:gdLst>
                <a:gd name="T0" fmla="*/ 0 w 996"/>
                <a:gd name="T1" fmla="*/ 3 h 310"/>
                <a:gd name="T2" fmla="*/ 0 w 996"/>
                <a:gd name="T3" fmla="*/ 310 h 310"/>
                <a:gd name="T4" fmla="*/ 996 w 996"/>
                <a:gd name="T5" fmla="*/ 306 h 310"/>
                <a:gd name="T6" fmla="*/ 996 w 996"/>
                <a:gd name="T7" fmla="*/ 0 h 310"/>
              </a:gdLst>
              <a:ahLst/>
              <a:cxnLst>
                <a:cxn ang="0">
                  <a:pos x="T0" y="T1"/>
                </a:cxn>
                <a:cxn ang="0">
                  <a:pos x="T2" y="T3"/>
                </a:cxn>
                <a:cxn ang="0">
                  <a:pos x="T4" y="T5"/>
                </a:cxn>
                <a:cxn ang="0">
                  <a:pos x="T6" y="T7"/>
                </a:cxn>
              </a:cxnLst>
              <a:rect l="0" t="0" r="r" b="b"/>
              <a:pathLst>
                <a:path w="996" h="310">
                  <a:moveTo>
                    <a:pt x="0" y="3"/>
                  </a:moveTo>
                  <a:lnTo>
                    <a:pt x="0" y="310"/>
                  </a:lnTo>
                  <a:lnTo>
                    <a:pt x="996" y="306"/>
                  </a:lnTo>
                  <a:lnTo>
                    <a:pt x="996"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33" name="Freeform 9"/>
            <p:cNvSpPr>
              <a:spLocks/>
            </p:cNvSpPr>
            <p:nvPr/>
          </p:nvSpPr>
          <p:spPr bwMode="auto">
            <a:xfrm>
              <a:off x="4930329" y="5074096"/>
              <a:ext cx="949325" cy="498475"/>
            </a:xfrm>
            <a:custGeom>
              <a:avLst/>
              <a:gdLst>
                <a:gd name="T0" fmla="*/ 0 w 560"/>
                <a:gd name="T1" fmla="*/ 0 h 344"/>
                <a:gd name="T2" fmla="*/ 0 w 560"/>
                <a:gd name="T3" fmla="*/ 344 h 344"/>
                <a:gd name="T4" fmla="*/ 560 w 560"/>
                <a:gd name="T5" fmla="*/ 344 h 344"/>
                <a:gd name="T6" fmla="*/ 560 w 560"/>
                <a:gd name="T7" fmla="*/ 8 h 344"/>
              </a:gdLst>
              <a:ahLst/>
              <a:cxnLst>
                <a:cxn ang="0">
                  <a:pos x="T0" y="T1"/>
                </a:cxn>
                <a:cxn ang="0">
                  <a:pos x="T2" y="T3"/>
                </a:cxn>
                <a:cxn ang="0">
                  <a:pos x="T4" y="T5"/>
                </a:cxn>
                <a:cxn ang="0">
                  <a:pos x="T6" y="T7"/>
                </a:cxn>
              </a:cxnLst>
              <a:rect l="0" t="0" r="r" b="b"/>
              <a:pathLst>
                <a:path w="560" h="344">
                  <a:moveTo>
                    <a:pt x="0" y="0"/>
                  </a:moveTo>
                  <a:lnTo>
                    <a:pt x="0" y="344"/>
                  </a:lnTo>
                  <a:lnTo>
                    <a:pt x="560" y="344"/>
                  </a:lnTo>
                  <a:lnTo>
                    <a:pt x="560" y="8"/>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34" name="Freeform 10"/>
            <p:cNvSpPr>
              <a:spLocks/>
            </p:cNvSpPr>
            <p:nvPr/>
          </p:nvSpPr>
          <p:spPr bwMode="auto">
            <a:xfrm>
              <a:off x="6722617" y="5085209"/>
              <a:ext cx="719137" cy="498475"/>
            </a:xfrm>
            <a:custGeom>
              <a:avLst/>
              <a:gdLst>
                <a:gd name="T0" fmla="*/ 0 w 424"/>
                <a:gd name="T1" fmla="*/ 0 h 344"/>
                <a:gd name="T2" fmla="*/ 0 w 424"/>
                <a:gd name="T3" fmla="*/ 344 h 344"/>
                <a:gd name="T4" fmla="*/ 424 w 424"/>
                <a:gd name="T5" fmla="*/ 344 h 344"/>
                <a:gd name="T6" fmla="*/ 424 w 424"/>
                <a:gd name="T7" fmla="*/ 8 h 344"/>
              </a:gdLst>
              <a:ahLst/>
              <a:cxnLst>
                <a:cxn ang="0">
                  <a:pos x="T0" y="T1"/>
                </a:cxn>
                <a:cxn ang="0">
                  <a:pos x="T2" y="T3"/>
                </a:cxn>
                <a:cxn ang="0">
                  <a:pos x="T4" y="T5"/>
                </a:cxn>
                <a:cxn ang="0">
                  <a:pos x="T6" y="T7"/>
                </a:cxn>
              </a:cxnLst>
              <a:rect l="0" t="0" r="r" b="b"/>
              <a:pathLst>
                <a:path w="424" h="344">
                  <a:moveTo>
                    <a:pt x="0" y="0"/>
                  </a:moveTo>
                  <a:lnTo>
                    <a:pt x="0" y="344"/>
                  </a:lnTo>
                  <a:lnTo>
                    <a:pt x="424" y="344"/>
                  </a:lnTo>
                  <a:lnTo>
                    <a:pt x="424" y="8"/>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35" name="Line 11"/>
            <p:cNvSpPr>
              <a:spLocks noChangeShapeType="1"/>
            </p:cNvSpPr>
            <p:nvPr/>
          </p:nvSpPr>
          <p:spPr bwMode="auto">
            <a:xfrm>
              <a:off x="1642617" y="3835846"/>
              <a:ext cx="2363787" cy="0"/>
            </a:xfrm>
            <a:prstGeom prst="line">
              <a:avLst/>
            </a:prstGeom>
            <a:noFill/>
            <a:ln w="952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36" name="Text Box 12"/>
            <p:cNvSpPr txBox="1">
              <a:spLocks noChangeArrowheads="1"/>
            </p:cNvSpPr>
            <p:nvPr/>
          </p:nvSpPr>
          <p:spPr bwMode="auto">
            <a:xfrm>
              <a:off x="1879972" y="3632646"/>
              <a:ext cx="1931940"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b="1">
                  <a:solidFill>
                    <a:srgbClr val="0000CC"/>
                  </a:solidFill>
                  <a:latin typeface="+mn-lt"/>
                  <a:ea typeface="黑体" pitchFamily="2" charset="-122"/>
                </a:rPr>
                <a:t>争用期 512 字节</a:t>
              </a:r>
            </a:p>
          </p:txBody>
        </p:sp>
        <p:sp>
          <p:nvSpPr>
            <p:cNvPr id="37" name="Line 13"/>
            <p:cNvSpPr>
              <a:spLocks noChangeShapeType="1"/>
            </p:cNvSpPr>
            <p:nvPr/>
          </p:nvSpPr>
          <p:spPr bwMode="auto">
            <a:xfrm>
              <a:off x="1642617" y="3488184"/>
              <a:ext cx="6356350"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38" name="Text Box 14"/>
            <p:cNvSpPr txBox="1">
              <a:spLocks noChangeArrowheads="1"/>
            </p:cNvSpPr>
            <p:nvPr/>
          </p:nvSpPr>
          <p:spPr bwMode="auto">
            <a:xfrm>
              <a:off x="3107737" y="3284984"/>
              <a:ext cx="3443571"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b="1">
                  <a:solidFill>
                    <a:srgbClr val="0000CC"/>
                  </a:solidFill>
                  <a:latin typeface="+mn-lt"/>
                  <a:ea typeface="黑体" pitchFamily="2" charset="-122"/>
                </a:rPr>
                <a:t>将突发计时器设定为 1500 字节</a:t>
              </a:r>
            </a:p>
          </p:txBody>
        </p:sp>
        <p:sp>
          <p:nvSpPr>
            <p:cNvPr id="39" name="Text Box 15"/>
            <p:cNvSpPr txBox="1">
              <a:spLocks noChangeArrowheads="1"/>
            </p:cNvSpPr>
            <p:nvPr/>
          </p:nvSpPr>
          <p:spPr bwMode="auto">
            <a:xfrm>
              <a:off x="2072680" y="4643844"/>
              <a:ext cx="1114408"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b="1" dirty="0">
                  <a:solidFill>
                    <a:srgbClr val="0000CC"/>
                  </a:solidFill>
                  <a:latin typeface="+mn-lt"/>
                  <a:ea typeface="黑体" pitchFamily="2" charset="-122"/>
                </a:rPr>
                <a:t>载波延伸</a:t>
              </a:r>
            </a:p>
          </p:txBody>
        </p:sp>
        <p:sp>
          <p:nvSpPr>
            <p:cNvPr id="40" name="Line 16"/>
            <p:cNvSpPr>
              <a:spLocks noChangeShapeType="1"/>
            </p:cNvSpPr>
            <p:nvPr/>
          </p:nvSpPr>
          <p:spPr bwMode="auto">
            <a:xfrm>
              <a:off x="2860229" y="4926459"/>
              <a:ext cx="411163" cy="274637"/>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1" name="Text Box 17"/>
            <p:cNvSpPr txBox="1">
              <a:spLocks noChangeArrowheads="1"/>
            </p:cNvSpPr>
            <p:nvPr/>
          </p:nvSpPr>
          <p:spPr bwMode="auto">
            <a:xfrm>
              <a:off x="704404" y="3888234"/>
              <a:ext cx="713657" cy="590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b="1" dirty="0">
                  <a:solidFill>
                    <a:srgbClr val="000099"/>
                  </a:solidFill>
                  <a:latin typeface="+mn-lt"/>
                  <a:ea typeface="黑体" pitchFamily="2" charset="-122"/>
                </a:rPr>
                <a:t>载波</a:t>
              </a:r>
            </a:p>
            <a:p>
              <a:pPr>
                <a:lnSpc>
                  <a:spcPct val="90000"/>
                </a:lnSpc>
              </a:pPr>
              <a:r>
                <a:rPr lang="zh-CN" altLang="en-US" b="1" dirty="0">
                  <a:solidFill>
                    <a:srgbClr val="000099"/>
                  </a:solidFill>
                  <a:latin typeface="+mn-lt"/>
                  <a:ea typeface="黑体" pitchFamily="2" charset="-122"/>
                </a:rPr>
                <a:t>监听 </a:t>
              </a:r>
            </a:p>
          </p:txBody>
        </p:sp>
        <p:sp>
          <p:nvSpPr>
            <p:cNvPr id="42" name="Freeform 18"/>
            <p:cNvSpPr>
              <a:spLocks/>
            </p:cNvSpPr>
            <p:nvPr/>
          </p:nvSpPr>
          <p:spPr bwMode="auto">
            <a:xfrm>
              <a:off x="501204" y="4042221"/>
              <a:ext cx="8991600" cy="501650"/>
            </a:xfrm>
            <a:custGeom>
              <a:avLst/>
              <a:gdLst>
                <a:gd name="T0" fmla="*/ 0 w 4761"/>
                <a:gd name="T1" fmla="*/ 266 h 267"/>
                <a:gd name="T2" fmla="*/ 601 w 4761"/>
                <a:gd name="T3" fmla="*/ 267 h 267"/>
                <a:gd name="T4" fmla="*/ 601 w 4761"/>
                <a:gd name="T5" fmla="*/ 0 h 267"/>
                <a:gd name="T6" fmla="*/ 4193 w 4761"/>
                <a:gd name="T7" fmla="*/ 0 h 267"/>
                <a:gd name="T8" fmla="*/ 4193 w 4761"/>
                <a:gd name="T9" fmla="*/ 266 h 267"/>
                <a:gd name="T10" fmla="*/ 4761 w 4761"/>
                <a:gd name="T11" fmla="*/ 266 h 267"/>
              </a:gdLst>
              <a:ahLst/>
              <a:cxnLst>
                <a:cxn ang="0">
                  <a:pos x="T0" y="T1"/>
                </a:cxn>
                <a:cxn ang="0">
                  <a:pos x="T2" y="T3"/>
                </a:cxn>
                <a:cxn ang="0">
                  <a:pos x="T4" y="T5"/>
                </a:cxn>
                <a:cxn ang="0">
                  <a:pos x="T6" y="T7"/>
                </a:cxn>
                <a:cxn ang="0">
                  <a:pos x="T8" y="T9"/>
                </a:cxn>
                <a:cxn ang="0">
                  <a:pos x="T10" y="T11"/>
                </a:cxn>
              </a:cxnLst>
              <a:rect l="0" t="0" r="r" b="b"/>
              <a:pathLst>
                <a:path w="4761" h="267">
                  <a:moveTo>
                    <a:pt x="0" y="266"/>
                  </a:moveTo>
                  <a:lnTo>
                    <a:pt x="601" y="267"/>
                  </a:lnTo>
                  <a:lnTo>
                    <a:pt x="601" y="0"/>
                  </a:lnTo>
                  <a:lnTo>
                    <a:pt x="4193" y="0"/>
                  </a:lnTo>
                  <a:lnTo>
                    <a:pt x="4193" y="266"/>
                  </a:lnTo>
                  <a:lnTo>
                    <a:pt x="4761" y="266"/>
                  </a:lnTo>
                </a:path>
              </a:pathLst>
            </a:custGeom>
            <a:solidFill>
              <a:srgbClr val="FFFF99"/>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3" name="Line 19"/>
            <p:cNvSpPr>
              <a:spLocks noChangeShapeType="1"/>
            </p:cNvSpPr>
            <p:nvPr/>
          </p:nvSpPr>
          <p:spPr bwMode="auto">
            <a:xfrm>
              <a:off x="4128642" y="3624709"/>
              <a:ext cx="0" cy="2155825"/>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4" name="Line 20"/>
            <p:cNvSpPr>
              <a:spLocks noChangeShapeType="1"/>
            </p:cNvSpPr>
            <p:nvPr/>
          </p:nvSpPr>
          <p:spPr bwMode="auto">
            <a:xfrm flipH="1">
              <a:off x="1636267" y="3335784"/>
              <a:ext cx="0" cy="2441575"/>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5" name="Line 21"/>
            <p:cNvSpPr>
              <a:spLocks noChangeShapeType="1"/>
            </p:cNvSpPr>
            <p:nvPr/>
          </p:nvSpPr>
          <p:spPr bwMode="auto">
            <a:xfrm>
              <a:off x="7998967" y="3346896"/>
              <a:ext cx="0" cy="2433638"/>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4" name="矩形 3"/>
          <p:cNvSpPr/>
          <p:nvPr/>
        </p:nvSpPr>
        <p:spPr>
          <a:xfrm>
            <a:off x="4727849" y="5805265"/>
            <a:ext cx="2880319" cy="461665"/>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eaLnBrk="1" hangingPunct="1">
              <a:tabLst>
                <a:tab pos="1752600" algn="l"/>
              </a:tabLst>
            </a:pPr>
            <a:r>
              <a:rPr lang="zh-CN" altLang="zh-CN" sz="2400" b="1" dirty="0">
                <a:latin typeface="+mn-lt"/>
                <a:ea typeface="黑体" pitchFamily="2" charset="-122"/>
                <a:cs typeface="Times New Roman" pitchFamily="18" charset="0"/>
              </a:rPr>
              <a:t>分组突发</a:t>
            </a:r>
            <a:endParaRPr lang="zh-CN" altLang="en-US" sz="2400" b="1" dirty="0">
              <a:latin typeface="+mn-lt"/>
              <a:ea typeface="黑体" pitchFamily="2" charset="-122"/>
              <a:cs typeface="Times New Roman" pitchFamily="18" charset="0"/>
            </a:endParaRPr>
          </a:p>
        </p:txBody>
      </p:sp>
    </p:spTree>
    <p:extLst>
      <p:ext uri="{BB962C8B-B14F-4D97-AF65-F5344CB8AC3E}">
        <p14:creationId xmlns:p14="http://schemas.microsoft.com/office/powerpoint/2010/main" val="351324964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当吉比特以太网工作在全双工方式时（即通信双方可同时进行发送和接收数据），</a:t>
            </a:r>
            <a:r>
              <a:rPr lang="zh-CN" altLang="en-US" dirty="0">
                <a:solidFill>
                  <a:srgbClr val="FF0000"/>
                </a:solidFill>
              </a:rPr>
              <a:t>不使用载波延伸和分组突发。</a:t>
            </a:r>
          </a:p>
        </p:txBody>
      </p:sp>
      <p:sp>
        <p:nvSpPr>
          <p:cNvPr id="488450" name="Rectangle 2"/>
          <p:cNvSpPr>
            <a:spLocks noGrp="1" noChangeArrowheads="1"/>
          </p:cNvSpPr>
          <p:nvPr>
            <p:ph type="title"/>
          </p:nvPr>
        </p:nvSpPr>
        <p:spPr/>
        <p:txBody>
          <a:bodyPr/>
          <a:lstStyle/>
          <a:p>
            <a:pPr algn="ctr"/>
            <a:r>
              <a:rPr lang="zh-CN" altLang="en-US" sz="4000" dirty="0"/>
              <a:t>全双工方式工作的吉比特以太网</a:t>
            </a:r>
          </a:p>
        </p:txBody>
      </p:sp>
    </p:spTree>
    <p:extLst>
      <p:ext uri="{BB962C8B-B14F-4D97-AF65-F5344CB8AC3E}">
        <p14:creationId xmlns:p14="http://schemas.microsoft.com/office/powerpoint/2010/main" val="2704179915"/>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p:cNvSpPr>
            <a:spLocks noGrp="1" noChangeArrowheads="1"/>
          </p:cNvSpPr>
          <p:nvPr>
            <p:ph type="title"/>
          </p:nvPr>
        </p:nvSpPr>
        <p:spPr/>
        <p:txBody>
          <a:bodyPr/>
          <a:lstStyle/>
          <a:p>
            <a:pPr algn="ctr"/>
            <a:r>
              <a:rPr lang="zh-CN" altLang="en-US"/>
              <a:t>吉比特以太网的配置举例 </a:t>
            </a:r>
          </a:p>
        </p:txBody>
      </p:sp>
      <p:grpSp>
        <p:nvGrpSpPr>
          <p:cNvPr id="3" name="组合 2"/>
          <p:cNvGrpSpPr/>
          <p:nvPr/>
        </p:nvGrpSpPr>
        <p:grpSpPr>
          <a:xfrm>
            <a:off x="2423593" y="1484412"/>
            <a:ext cx="7857729" cy="4032820"/>
            <a:chOff x="1343743" y="1412776"/>
            <a:chExt cx="7857729" cy="4032820"/>
          </a:xfrm>
        </p:grpSpPr>
        <p:sp>
          <p:nvSpPr>
            <p:cNvPr id="489475" name="Line 3"/>
            <p:cNvSpPr>
              <a:spLocks noChangeShapeType="1"/>
            </p:cNvSpPr>
            <p:nvPr/>
          </p:nvSpPr>
          <p:spPr bwMode="auto">
            <a:xfrm flipH="1">
              <a:off x="2029940" y="4239096"/>
              <a:ext cx="859896" cy="687388"/>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76" name="Line 4"/>
            <p:cNvSpPr>
              <a:spLocks noChangeShapeType="1"/>
            </p:cNvSpPr>
            <p:nvPr/>
          </p:nvSpPr>
          <p:spPr bwMode="auto">
            <a:xfrm flipH="1">
              <a:off x="2717858" y="4239096"/>
              <a:ext cx="256248" cy="687388"/>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77" name="Line 5"/>
            <p:cNvSpPr>
              <a:spLocks noChangeShapeType="1"/>
            </p:cNvSpPr>
            <p:nvPr/>
          </p:nvSpPr>
          <p:spPr bwMode="auto">
            <a:xfrm>
              <a:off x="3232074" y="4239096"/>
              <a:ext cx="256250" cy="687388"/>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78" name="Line 6"/>
            <p:cNvSpPr>
              <a:spLocks noChangeShapeType="1"/>
            </p:cNvSpPr>
            <p:nvPr/>
          </p:nvSpPr>
          <p:spPr bwMode="auto">
            <a:xfrm>
              <a:off x="3488324" y="4239096"/>
              <a:ext cx="772186" cy="687388"/>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79" name="Line 7"/>
            <p:cNvSpPr>
              <a:spLocks noChangeShapeType="1"/>
            </p:cNvSpPr>
            <p:nvPr/>
          </p:nvSpPr>
          <p:spPr bwMode="auto">
            <a:xfrm flipH="1">
              <a:off x="6112726" y="4239096"/>
              <a:ext cx="858176" cy="687388"/>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80" name="Line 8"/>
            <p:cNvSpPr>
              <a:spLocks noChangeShapeType="1"/>
            </p:cNvSpPr>
            <p:nvPr/>
          </p:nvSpPr>
          <p:spPr bwMode="auto">
            <a:xfrm flipH="1">
              <a:off x="6884912" y="4239096"/>
              <a:ext cx="256250" cy="687388"/>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81" name="Line 9"/>
            <p:cNvSpPr>
              <a:spLocks noChangeShapeType="1"/>
            </p:cNvSpPr>
            <p:nvPr/>
          </p:nvSpPr>
          <p:spPr bwMode="auto">
            <a:xfrm>
              <a:off x="7399131" y="4239096"/>
              <a:ext cx="256248" cy="763588"/>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82" name="Line 10"/>
            <p:cNvSpPr>
              <a:spLocks noChangeShapeType="1"/>
            </p:cNvSpPr>
            <p:nvPr/>
          </p:nvSpPr>
          <p:spPr bwMode="auto">
            <a:xfrm>
              <a:off x="7569389" y="4158134"/>
              <a:ext cx="963083" cy="900112"/>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83" name="Line 11"/>
            <p:cNvSpPr>
              <a:spLocks noChangeShapeType="1"/>
            </p:cNvSpPr>
            <p:nvPr/>
          </p:nvSpPr>
          <p:spPr bwMode="auto">
            <a:xfrm>
              <a:off x="5634624" y="2630959"/>
              <a:ext cx="1544373" cy="0"/>
            </a:xfrm>
            <a:prstGeom prst="line">
              <a:avLst/>
            </a:prstGeom>
            <a:noFill/>
            <a:ln w="5715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84" name="Line 12"/>
            <p:cNvSpPr>
              <a:spLocks noChangeShapeType="1"/>
            </p:cNvSpPr>
            <p:nvPr/>
          </p:nvSpPr>
          <p:spPr bwMode="auto">
            <a:xfrm>
              <a:off x="5634624" y="2173759"/>
              <a:ext cx="858176" cy="0"/>
            </a:xfrm>
            <a:prstGeom prst="line">
              <a:avLst/>
            </a:prstGeom>
            <a:noFill/>
            <a:ln w="5715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pic>
          <p:nvPicPr>
            <p:cNvPr id="489485" name="Picture 1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85982" y="4848696"/>
              <a:ext cx="65868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486" name="Picture 1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34831" y="1484784"/>
              <a:ext cx="772187" cy="1116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9487" name="Text Box 15"/>
            <p:cNvSpPr txBox="1">
              <a:spLocks noChangeArrowheads="1"/>
            </p:cNvSpPr>
            <p:nvPr/>
          </p:nvSpPr>
          <p:spPr bwMode="auto">
            <a:xfrm>
              <a:off x="2440971" y="2313460"/>
              <a:ext cx="1709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CC"/>
                  </a:solidFill>
                  <a:latin typeface="+mn-lt"/>
                  <a:ea typeface="黑体" pitchFamily="2" charset="-122"/>
                </a:rPr>
                <a:t>1 </a:t>
              </a:r>
              <a:r>
                <a:rPr kumimoji="1" lang="en-US" altLang="zh-CN" sz="2000" b="1" dirty="0" err="1">
                  <a:solidFill>
                    <a:srgbClr val="0000CC"/>
                  </a:solidFill>
                  <a:latin typeface="+mn-lt"/>
                  <a:ea typeface="黑体" pitchFamily="2" charset="-122"/>
                </a:rPr>
                <a:t>Gbit</a:t>
              </a:r>
              <a:r>
                <a:rPr kumimoji="1" lang="en-US" altLang="zh-CN" sz="2000" b="1" dirty="0">
                  <a:solidFill>
                    <a:srgbClr val="0000CC"/>
                  </a:solidFill>
                  <a:latin typeface="+mn-lt"/>
                  <a:ea typeface="黑体" pitchFamily="2" charset="-122"/>
                </a:rPr>
                <a:t>/s </a:t>
              </a:r>
              <a:r>
                <a:rPr kumimoji="1" lang="zh-CN" altLang="en-US" sz="2000" b="1" dirty="0">
                  <a:solidFill>
                    <a:srgbClr val="0000CC"/>
                  </a:solidFill>
                  <a:latin typeface="+mn-lt"/>
                  <a:ea typeface="黑体" pitchFamily="2" charset="-122"/>
                </a:rPr>
                <a:t>链路</a:t>
              </a:r>
            </a:p>
          </p:txBody>
        </p:sp>
        <p:sp>
          <p:nvSpPr>
            <p:cNvPr id="489488" name="AutoShape 16"/>
            <p:cNvSpPr>
              <a:spLocks noChangeArrowheads="1"/>
            </p:cNvSpPr>
            <p:nvPr/>
          </p:nvSpPr>
          <p:spPr bwMode="auto">
            <a:xfrm>
              <a:off x="4401533" y="1672110"/>
              <a:ext cx="1319081" cy="1189037"/>
            </a:xfrm>
            <a:prstGeom prst="cube">
              <a:avLst>
                <a:gd name="adj" fmla="val 12981"/>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89489" name="Text Box 17"/>
            <p:cNvSpPr txBox="1">
              <a:spLocks noChangeArrowheads="1"/>
            </p:cNvSpPr>
            <p:nvPr/>
          </p:nvSpPr>
          <p:spPr bwMode="auto">
            <a:xfrm>
              <a:off x="4484446" y="1818160"/>
              <a:ext cx="958917"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a:solidFill>
                    <a:srgbClr val="0000CC"/>
                  </a:solidFill>
                  <a:latin typeface="+mn-lt"/>
                  <a:ea typeface="黑体" pitchFamily="2" charset="-122"/>
                </a:rPr>
                <a:t>吉比特</a:t>
              </a:r>
            </a:p>
            <a:p>
              <a:pPr algn="ctr"/>
              <a:r>
                <a:rPr kumimoji="1" lang="zh-CN" altLang="en-US" sz="2000" b="1">
                  <a:solidFill>
                    <a:srgbClr val="0000CC"/>
                  </a:solidFill>
                  <a:latin typeface="+mn-lt"/>
                  <a:ea typeface="黑体" pitchFamily="2" charset="-122"/>
                </a:rPr>
                <a:t>交换</a:t>
              </a:r>
            </a:p>
            <a:p>
              <a:pPr algn="ctr"/>
              <a:r>
                <a:rPr kumimoji="1" lang="zh-CN" altLang="en-US" sz="2000" b="1">
                  <a:solidFill>
                    <a:srgbClr val="0000CC"/>
                  </a:solidFill>
                  <a:latin typeface="+mn-lt"/>
                  <a:ea typeface="黑体" pitchFamily="2" charset="-122"/>
                </a:rPr>
                <a:t>集线器</a:t>
              </a:r>
            </a:p>
          </p:txBody>
        </p:sp>
        <p:pic>
          <p:nvPicPr>
            <p:cNvPr id="489490" name="Picture 1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93008" y="1865785"/>
              <a:ext cx="773906" cy="1119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9491" name="AutoShape 19"/>
            <p:cNvSpPr>
              <a:spLocks noChangeArrowheads="1"/>
            </p:cNvSpPr>
            <p:nvPr/>
          </p:nvSpPr>
          <p:spPr bwMode="auto">
            <a:xfrm>
              <a:off x="2717858" y="3559647"/>
              <a:ext cx="856456" cy="765175"/>
            </a:xfrm>
            <a:prstGeom prst="cube">
              <a:avLst>
                <a:gd name="adj" fmla="val 12981"/>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89492" name="AutoShape 20"/>
            <p:cNvSpPr>
              <a:spLocks noChangeArrowheads="1"/>
            </p:cNvSpPr>
            <p:nvPr/>
          </p:nvSpPr>
          <p:spPr bwMode="auto">
            <a:xfrm>
              <a:off x="6884912" y="3559647"/>
              <a:ext cx="858177" cy="765175"/>
            </a:xfrm>
            <a:prstGeom prst="cube">
              <a:avLst>
                <a:gd name="adj" fmla="val 12981"/>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89493" name="Text Box 21"/>
            <p:cNvSpPr txBox="1">
              <a:spLocks noChangeArrowheads="1"/>
            </p:cNvSpPr>
            <p:nvPr/>
          </p:nvSpPr>
          <p:spPr bwMode="auto">
            <a:xfrm>
              <a:off x="3728864" y="3635847"/>
              <a:ext cx="302358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CC"/>
                  </a:solidFill>
                  <a:latin typeface="+mn-lt"/>
                  <a:ea typeface="黑体" pitchFamily="2" charset="-122"/>
                </a:rPr>
                <a:t>百兆比特或吉比特集线器</a:t>
              </a:r>
            </a:p>
          </p:txBody>
        </p:sp>
        <p:sp>
          <p:nvSpPr>
            <p:cNvPr id="489494" name="Freeform 22"/>
            <p:cNvSpPr>
              <a:spLocks/>
            </p:cNvSpPr>
            <p:nvPr/>
          </p:nvSpPr>
          <p:spPr bwMode="auto">
            <a:xfrm>
              <a:off x="3146085" y="2861147"/>
              <a:ext cx="1544373" cy="765175"/>
            </a:xfrm>
            <a:custGeom>
              <a:avLst/>
              <a:gdLst>
                <a:gd name="T0" fmla="*/ 0 w 768"/>
                <a:gd name="T1" fmla="*/ 480 h 480"/>
                <a:gd name="T2" fmla="*/ 0 w 768"/>
                <a:gd name="T3" fmla="*/ 240 h 480"/>
                <a:gd name="T4" fmla="*/ 768 w 768"/>
                <a:gd name="T5" fmla="*/ 240 h 480"/>
                <a:gd name="T6" fmla="*/ 768 w 768"/>
                <a:gd name="T7" fmla="*/ 0 h 480"/>
              </a:gdLst>
              <a:ahLst/>
              <a:cxnLst>
                <a:cxn ang="0">
                  <a:pos x="T0" y="T1"/>
                </a:cxn>
                <a:cxn ang="0">
                  <a:pos x="T2" y="T3"/>
                </a:cxn>
                <a:cxn ang="0">
                  <a:pos x="T4" y="T5"/>
                </a:cxn>
                <a:cxn ang="0">
                  <a:pos x="T6" y="T7"/>
                </a:cxn>
              </a:cxnLst>
              <a:rect l="0" t="0" r="r" b="b"/>
              <a:pathLst>
                <a:path w="768" h="480">
                  <a:moveTo>
                    <a:pt x="0" y="480"/>
                  </a:moveTo>
                  <a:lnTo>
                    <a:pt x="0" y="240"/>
                  </a:lnTo>
                  <a:lnTo>
                    <a:pt x="768" y="240"/>
                  </a:lnTo>
                  <a:lnTo>
                    <a:pt x="768" y="0"/>
                  </a:lnTo>
                </a:path>
              </a:pathLst>
            </a:custGeom>
            <a:noFill/>
            <a:ln w="57150" cmpd="sng">
              <a:solidFill>
                <a:srgbClr val="C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95" name="Freeform 23"/>
            <p:cNvSpPr>
              <a:spLocks/>
            </p:cNvSpPr>
            <p:nvPr/>
          </p:nvSpPr>
          <p:spPr bwMode="auto">
            <a:xfrm flipH="1">
              <a:off x="5462645" y="2861147"/>
              <a:ext cx="1847056" cy="765175"/>
            </a:xfrm>
            <a:custGeom>
              <a:avLst/>
              <a:gdLst>
                <a:gd name="T0" fmla="*/ 0 w 768"/>
                <a:gd name="T1" fmla="*/ 480 h 480"/>
                <a:gd name="T2" fmla="*/ 0 w 768"/>
                <a:gd name="T3" fmla="*/ 240 h 480"/>
                <a:gd name="T4" fmla="*/ 768 w 768"/>
                <a:gd name="T5" fmla="*/ 240 h 480"/>
                <a:gd name="T6" fmla="*/ 768 w 768"/>
                <a:gd name="T7" fmla="*/ 0 h 480"/>
              </a:gdLst>
              <a:ahLst/>
              <a:cxnLst>
                <a:cxn ang="0">
                  <a:pos x="T0" y="T1"/>
                </a:cxn>
                <a:cxn ang="0">
                  <a:pos x="T2" y="T3"/>
                </a:cxn>
                <a:cxn ang="0">
                  <a:pos x="T4" y="T5"/>
                </a:cxn>
                <a:cxn ang="0">
                  <a:pos x="T6" y="T7"/>
                </a:cxn>
              </a:cxnLst>
              <a:rect l="0" t="0" r="r" b="b"/>
              <a:pathLst>
                <a:path w="768" h="480">
                  <a:moveTo>
                    <a:pt x="0" y="480"/>
                  </a:moveTo>
                  <a:lnTo>
                    <a:pt x="0" y="240"/>
                  </a:lnTo>
                  <a:lnTo>
                    <a:pt x="768" y="240"/>
                  </a:lnTo>
                  <a:lnTo>
                    <a:pt x="768" y="0"/>
                  </a:lnTo>
                </a:path>
              </a:pathLst>
            </a:custGeom>
            <a:noFill/>
            <a:ln w="57150" cmpd="sng">
              <a:solidFill>
                <a:srgbClr val="C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96" name="Line 24"/>
            <p:cNvSpPr>
              <a:spLocks noChangeShapeType="1"/>
            </p:cNvSpPr>
            <p:nvPr/>
          </p:nvSpPr>
          <p:spPr bwMode="auto">
            <a:xfrm>
              <a:off x="7655378" y="3931121"/>
              <a:ext cx="859896" cy="0"/>
            </a:xfrm>
            <a:prstGeom prst="line">
              <a:avLst/>
            </a:prstGeom>
            <a:noFill/>
            <a:ln w="5715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97" name="Line 25"/>
            <p:cNvSpPr>
              <a:spLocks noChangeShapeType="1"/>
            </p:cNvSpPr>
            <p:nvPr/>
          </p:nvSpPr>
          <p:spPr bwMode="auto">
            <a:xfrm>
              <a:off x="1857961" y="3931121"/>
              <a:ext cx="859896" cy="0"/>
            </a:xfrm>
            <a:prstGeom prst="line">
              <a:avLst/>
            </a:prstGeom>
            <a:noFill/>
            <a:ln w="5715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pic>
          <p:nvPicPr>
            <p:cNvPr id="489498" name="Picture 2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29285" y="3243734"/>
              <a:ext cx="772187" cy="1116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499" name="Picture 2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43743" y="3319934"/>
              <a:ext cx="772187"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500" name="Picture 2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39251" y="4848696"/>
              <a:ext cx="65868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501" name="Picture 2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2520" y="4848696"/>
              <a:ext cx="65696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502" name="Picture 3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45788" y="4848696"/>
              <a:ext cx="65868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503" name="Picture 3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98004" y="4848696"/>
              <a:ext cx="65696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504" name="Picture 3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0190" y="4848696"/>
              <a:ext cx="65868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505" name="Picture 3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0657" y="4848696"/>
              <a:ext cx="66040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506" name="Picture 3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38389" y="4848696"/>
              <a:ext cx="65696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9507" name="Line 35"/>
            <p:cNvSpPr>
              <a:spLocks noChangeShapeType="1"/>
            </p:cNvSpPr>
            <p:nvPr/>
          </p:nvSpPr>
          <p:spPr bwMode="auto">
            <a:xfrm>
              <a:off x="1343743" y="2103909"/>
              <a:ext cx="944166"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508" name="Line 36"/>
            <p:cNvSpPr>
              <a:spLocks noChangeShapeType="1"/>
            </p:cNvSpPr>
            <p:nvPr/>
          </p:nvSpPr>
          <p:spPr bwMode="auto">
            <a:xfrm>
              <a:off x="1343743" y="2486496"/>
              <a:ext cx="944166" cy="0"/>
            </a:xfrm>
            <a:prstGeom prst="line">
              <a:avLst/>
            </a:prstGeom>
            <a:noFill/>
            <a:ln w="5715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509" name="Text Box 37"/>
            <p:cNvSpPr txBox="1">
              <a:spLocks noChangeArrowheads="1"/>
            </p:cNvSpPr>
            <p:nvPr/>
          </p:nvSpPr>
          <p:spPr bwMode="auto">
            <a:xfrm>
              <a:off x="2317145" y="1908647"/>
              <a:ext cx="200888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CC"/>
                  </a:solidFill>
                  <a:latin typeface="+mn-lt"/>
                  <a:ea typeface="黑体" pitchFamily="2" charset="-122"/>
                </a:rPr>
                <a:t>100 </a:t>
              </a:r>
              <a:r>
                <a:rPr kumimoji="1" lang="en-US" altLang="zh-CN" sz="2000" b="1" dirty="0" err="1">
                  <a:solidFill>
                    <a:srgbClr val="0000CC"/>
                  </a:solidFill>
                  <a:latin typeface="+mn-lt"/>
                  <a:ea typeface="黑体" pitchFamily="2" charset="-122"/>
                </a:rPr>
                <a:t>Mbit</a:t>
              </a:r>
              <a:r>
                <a:rPr kumimoji="1" lang="en-US" altLang="zh-CN" sz="2000" b="1" dirty="0">
                  <a:solidFill>
                    <a:srgbClr val="0000CC"/>
                  </a:solidFill>
                  <a:latin typeface="+mn-lt"/>
                  <a:ea typeface="黑体" pitchFamily="2" charset="-122"/>
                </a:rPr>
                <a:t>/s </a:t>
              </a:r>
              <a:r>
                <a:rPr kumimoji="1" lang="zh-CN" altLang="en-US" sz="2000" b="1" dirty="0">
                  <a:solidFill>
                    <a:srgbClr val="0000CC"/>
                  </a:solidFill>
                  <a:latin typeface="+mn-lt"/>
                  <a:ea typeface="黑体" pitchFamily="2" charset="-122"/>
                </a:rPr>
                <a:t>链路</a:t>
              </a:r>
            </a:p>
          </p:txBody>
        </p:sp>
        <p:sp>
          <p:nvSpPr>
            <p:cNvPr id="489510" name="Text Box 38"/>
            <p:cNvSpPr txBox="1">
              <a:spLocks noChangeArrowheads="1"/>
            </p:cNvSpPr>
            <p:nvPr/>
          </p:nvSpPr>
          <p:spPr bwMode="auto">
            <a:xfrm>
              <a:off x="6939945" y="1412776"/>
              <a:ext cx="1475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CC"/>
                  </a:solidFill>
                  <a:latin typeface="+mn-lt"/>
                  <a:ea typeface="黑体" pitchFamily="2" charset="-122"/>
                </a:rPr>
                <a:t>中央服务器</a:t>
              </a:r>
            </a:p>
          </p:txBody>
        </p:sp>
      </p:grpSp>
    </p:spTree>
    <p:extLst>
      <p:ext uri="{BB962C8B-B14F-4D97-AF65-F5344CB8AC3E}">
        <p14:creationId xmlns:p14="http://schemas.microsoft.com/office/powerpoint/2010/main" val="12326151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9" name="Rectangle 3"/>
          <p:cNvSpPr>
            <a:spLocks noGrp="1" noChangeArrowheads="1"/>
          </p:cNvSpPr>
          <p:nvPr>
            <p:ph idx="1"/>
          </p:nvPr>
        </p:nvSpPr>
        <p:spPr/>
        <p:txBody>
          <a:bodyPr/>
          <a:lstStyle/>
          <a:p>
            <a:r>
              <a:rPr lang="en-US" altLang="zh-CN" dirty="0"/>
              <a:t>10 </a:t>
            </a:r>
            <a:r>
              <a:rPr lang="zh-CN" altLang="en-US" dirty="0"/>
              <a:t>吉比特以太网（</a:t>
            </a:r>
            <a:r>
              <a:rPr lang="en-US" altLang="zh-CN" dirty="0"/>
              <a:t>10GE</a:t>
            </a:r>
            <a:r>
              <a:rPr lang="zh-CN" altLang="en-US" dirty="0"/>
              <a:t>）</a:t>
            </a:r>
            <a:r>
              <a:rPr lang="zh-CN" altLang="zh-CN" dirty="0"/>
              <a:t>并非把吉比特以太网的速率简单地提高到</a:t>
            </a:r>
            <a:r>
              <a:rPr lang="en-US" altLang="zh-CN" dirty="0"/>
              <a:t> 10 </a:t>
            </a:r>
            <a:r>
              <a:rPr lang="zh-CN" altLang="zh-CN" dirty="0"/>
              <a:t>倍</a:t>
            </a:r>
            <a:r>
              <a:rPr lang="zh-CN" altLang="en-US" dirty="0"/>
              <a:t>，其主要特点有：</a:t>
            </a:r>
            <a:endParaRPr lang="en-US" altLang="zh-CN" dirty="0"/>
          </a:p>
          <a:p>
            <a:pPr lvl="1"/>
            <a:r>
              <a:rPr lang="zh-CN" altLang="en-US" dirty="0"/>
              <a:t>与 </a:t>
            </a:r>
            <a:r>
              <a:rPr lang="en-US" altLang="zh-CN" dirty="0"/>
              <a:t>10</a:t>
            </a:r>
            <a:r>
              <a:rPr lang="en-US" altLang="zh-CN" sz="2400" dirty="0"/>
              <a:t> </a:t>
            </a:r>
            <a:r>
              <a:rPr lang="en-US" altLang="zh-CN" dirty="0" err="1"/>
              <a:t>Mbit</a:t>
            </a:r>
            <a:r>
              <a:rPr lang="en-US" altLang="zh-CN" dirty="0"/>
              <a:t>/s</a:t>
            </a:r>
            <a:r>
              <a:rPr lang="zh-CN" altLang="en-US" dirty="0"/>
              <a:t>、</a:t>
            </a:r>
            <a:r>
              <a:rPr lang="en-US" altLang="zh-CN" dirty="0"/>
              <a:t>100</a:t>
            </a:r>
            <a:r>
              <a:rPr lang="en-US" altLang="zh-CN" sz="2400" dirty="0"/>
              <a:t> </a:t>
            </a:r>
            <a:r>
              <a:rPr lang="en-US" altLang="zh-CN" dirty="0" err="1"/>
              <a:t>Mbit</a:t>
            </a:r>
            <a:r>
              <a:rPr lang="en-US" altLang="zh-CN" dirty="0"/>
              <a:t>/s </a:t>
            </a:r>
            <a:r>
              <a:rPr lang="zh-CN" altLang="en-US" dirty="0"/>
              <a:t>和 </a:t>
            </a:r>
            <a:r>
              <a:rPr lang="en-US" altLang="zh-CN" dirty="0"/>
              <a:t>1</a:t>
            </a:r>
            <a:r>
              <a:rPr lang="en-US" altLang="zh-CN" sz="2000" dirty="0"/>
              <a:t> </a:t>
            </a:r>
            <a:r>
              <a:rPr lang="en-US" altLang="zh-CN" dirty="0" err="1"/>
              <a:t>Gbit</a:t>
            </a:r>
            <a:r>
              <a:rPr lang="en-US" altLang="zh-CN" dirty="0"/>
              <a:t>/s </a:t>
            </a:r>
            <a:r>
              <a:rPr lang="zh-CN" altLang="en-US" dirty="0"/>
              <a:t>以太网的帧格式完全相同。</a:t>
            </a:r>
          </a:p>
          <a:p>
            <a:pPr lvl="1"/>
            <a:r>
              <a:rPr lang="zh-CN" altLang="en-US" dirty="0"/>
              <a:t>保留了 </a:t>
            </a:r>
            <a:r>
              <a:rPr lang="en-US" altLang="zh-CN" dirty="0"/>
              <a:t>802.3 </a:t>
            </a:r>
            <a:r>
              <a:rPr lang="zh-CN" altLang="en-US" dirty="0"/>
              <a:t>标准规定的以太网最小和最大帧长，便于升级。</a:t>
            </a:r>
          </a:p>
          <a:p>
            <a:pPr lvl="1"/>
            <a:r>
              <a:rPr lang="zh-CN" altLang="en-US" dirty="0"/>
              <a:t>不再使用铜线而只使用光纤作为传输媒体。</a:t>
            </a:r>
          </a:p>
          <a:p>
            <a:pPr lvl="1"/>
            <a:r>
              <a:rPr lang="zh-CN" altLang="en-US" dirty="0">
                <a:solidFill>
                  <a:srgbClr val="FF0000"/>
                </a:solidFill>
              </a:rPr>
              <a:t>只工作在全双工方式，</a:t>
            </a:r>
            <a:r>
              <a:rPr lang="zh-CN" altLang="en-US" dirty="0"/>
              <a:t>因此没有争用问题，也不使用 </a:t>
            </a:r>
            <a:r>
              <a:rPr lang="en-US" altLang="zh-CN" dirty="0"/>
              <a:t>CSMA/CD </a:t>
            </a:r>
            <a:r>
              <a:rPr lang="zh-CN" altLang="en-US" dirty="0"/>
              <a:t>协议。    </a:t>
            </a:r>
          </a:p>
        </p:txBody>
      </p:sp>
      <p:sp>
        <p:nvSpPr>
          <p:cNvPr id="490498" name="Rectangle 2"/>
          <p:cNvSpPr>
            <a:spLocks noGrp="1" noChangeArrowheads="1"/>
          </p:cNvSpPr>
          <p:nvPr>
            <p:ph type="title"/>
          </p:nvPr>
        </p:nvSpPr>
        <p:spPr/>
        <p:txBody>
          <a:bodyPr/>
          <a:lstStyle/>
          <a:p>
            <a:r>
              <a:rPr lang="en-US" altLang="zh-CN" sz="3600" dirty="0"/>
              <a:t>3.5.3   10 </a:t>
            </a:r>
            <a:r>
              <a:rPr lang="zh-CN" altLang="en-US" sz="3600" dirty="0"/>
              <a:t>吉比特以太网和更快的以太网</a:t>
            </a:r>
          </a:p>
        </p:txBody>
      </p:sp>
    </p:spTree>
    <p:extLst>
      <p:ext uri="{BB962C8B-B14F-4D97-AF65-F5344CB8AC3E}">
        <p14:creationId xmlns:p14="http://schemas.microsoft.com/office/powerpoint/2010/main" val="10614838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049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90499">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904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10 </a:t>
            </a:r>
            <a:r>
              <a:rPr lang="zh-CN" altLang="en-US" dirty="0"/>
              <a:t>吉比特以太网的物理层</a:t>
            </a:r>
          </a:p>
        </p:txBody>
      </p:sp>
      <p:graphicFrame>
        <p:nvGraphicFramePr>
          <p:cNvPr id="4" name="内容占位符 3"/>
          <p:cNvGraphicFramePr>
            <a:graphicFrameLocks noGrp="1"/>
          </p:cNvGraphicFramePr>
          <p:nvPr>
            <p:ph idx="4294967295"/>
            <p:extLst>
              <p:ext uri="{D42A27DB-BD31-4B8C-83A1-F6EECF244321}">
                <p14:modId xmlns:p14="http://schemas.microsoft.com/office/powerpoint/2010/main" val="3021025563"/>
              </p:ext>
            </p:extLst>
          </p:nvPr>
        </p:nvGraphicFramePr>
        <p:xfrm>
          <a:off x="1775520" y="2105025"/>
          <a:ext cx="8928992" cy="3027016"/>
        </p:xfrm>
        <a:graphic>
          <a:graphicData uri="http://schemas.openxmlformats.org/drawingml/2006/table">
            <a:tbl>
              <a:tblPr firstRow="1" firstCol="1" lastRow="1" lastCol="1" bandRow="1" bandCol="1"/>
              <a:tblGrid>
                <a:gridCol w="2016224">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gridCol w="2160240">
                  <a:extLst>
                    <a:ext uri="{9D8B030D-6E8A-4147-A177-3AD203B41FA5}">
                      <a16:colId xmlns:a16="http://schemas.microsoft.com/office/drawing/2014/main" val="20002"/>
                    </a:ext>
                  </a:extLst>
                </a:gridCol>
                <a:gridCol w="3960440">
                  <a:extLst>
                    <a:ext uri="{9D8B030D-6E8A-4147-A177-3AD203B41FA5}">
                      <a16:colId xmlns:a16="http://schemas.microsoft.com/office/drawing/2014/main" val="20003"/>
                    </a:ext>
                  </a:extLst>
                </a:gridCol>
              </a:tblGrid>
              <a:tr h="603711">
                <a:tc>
                  <a:txBody>
                    <a:bodyPr/>
                    <a:lstStyle/>
                    <a:p>
                      <a:pPr algn="ctr">
                        <a:lnSpc>
                          <a:spcPct val="100000"/>
                        </a:lnSpc>
                        <a:spcAft>
                          <a:spcPts val="0"/>
                        </a:spcAft>
                        <a:tabLst>
                          <a:tab pos="1752600" algn="l"/>
                        </a:tabLst>
                      </a:pPr>
                      <a:r>
                        <a:rPr lang="zh-CN" sz="2400" b="1" dirty="0">
                          <a:solidFill>
                            <a:srgbClr val="333399"/>
                          </a:solidFill>
                          <a:effectLst/>
                          <a:latin typeface="+mn-lt"/>
                          <a:ea typeface="黑体" pitchFamily="2" charset="-122"/>
                        </a:rPr>
                        <a:t>名称</a:t>
                      </a: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tabLst>
                          <a:tab pos="1752600" algn="l"/>
                        </a:tabLst>
                      </a:pPr>
                      <a:r>
                        <a:rPr lang="zh-CN" sz="2400" b="1">
                          <a:solidFill>
                            <a:srgbClr val="333399"/>
                          </a:solidFill>
                          <a:effectLst/>
                          <a:latin typeface="+mn-lt"/>
                          <a:ea typeface="黑体" pitchFamily="2" charset="-122"/>
                        </a:rPr>
                        <a:t>媒体</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tabLst>
                          <a:tab pos="1752600" algn="l"/>
                        </a:tabLst>
                      </a:pPr>
                      <a:r>
                        <a:rPr lang="zh-CN" sz="2400" b="1" dirty="0">
                          <a:solidFill>
                            <a:srgbClr val="333399"/>
                          </a:solidFill>
                          <a:effectLst/>
                          <a:latin typeface="+mn-lt"/>
                          <a:ea typeface="黑体" pitchFamily="2" charset="-122"/>
                        </a:rPr>
                        <a:t>网段最大长度</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tabLst>
                          <a:tab pos="1752600" algn="l"/>
                        </a:tabLst>
                      </a:pPr>
                      <a:r>
                        <a:rPr lang="zh-CN" sz="2400" b="1" dirty="0">
                          <a:solidFill>
                            <a:srgbClr val="333399"/>
                          </a:solidFill>
                          <a:effectLst/>
                          <a:latin typeface="+mn-lt"/>
                          <a:ea typeface="黑体" pitchFamily="2" charset="-122"/>
                        </a:rPr>
                        <a:t>特点</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0"/>
                  </a:ext>
                </a:extLst>
              </a:tr>
              <a:tr h="484661">
                <a:tc>
                  <a:txBody>
                    <a:bodyPr/>
                    <a:lstStyle/>
                    <a:p>
                      <a:pPr algn="just">
                        <a:lnSpc>
                          <a:spcPct val="100000"/>
                        </a:lnSpc>
                        <a:spcAft>
                          <a:spcPts val="0"/>
                        </a:spcAft>
                        <a:tabLst>
                          <a:tab pos="1752600" algn="l"/>
                        </a:tabLst>
                      </a:pPr>
                      <a:r>
                        <a:rPr lang="en-US" sz="2000" b="1" dirty="0">
                          <a:solidFill>
                            <a:srgbClr val="333399"/>
                          </a:solidFill>
                          <a:effectLst/>
                          <a:latin typeface="+mn-lt"/>
                          <a:ea typeface="黑体" pitchFamily="2" charset="-122"/>
                        </a:rPr>
                        <a:t>10GBASE-SR</a:t>
                      </a:r>
                      <a:endParaRPr lang="zh-CN" sz="2000" b="1" dirty="0">
                        <a:solidFill>
                          <a:srgbClr val="333399"/>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dirty="0">
                          <a:solidFill>
                            <a:srgbClr val="333399"/>
                          </a:solidFill>
                          <a:effectLst/>
                          <a:latin typeface="+mn-lt"/>
                          <a:ea typeface="黑体" pitchFamily="2" charset="-122"/>
                        </a:rPr>
                        <a:t>光缆</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solidFill>
                            <a:srgbClr val="333399"/>
                          </a:solidFill>
                          <a:effectLst/>
                          <a:latin typeface="+mn-lt"/>
                          <a:ea typeface="黑体" pitchFamily="2" charset="-122"/>
                        </a:rPr>
                        <a:t>300 m</a:t>
                      </a:r>
                      <a:endParaRPr lang="zh-CN" sz="2000" b="1" dirty="0">
                        <a:solidFill>
                          <a:srgbClr val="333399"/>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2000" b="1">
                          <a:solidFill>
                            <a:srgbClr val="333399"/>
                          </a:solidFill>
                          <a:effectLst/>
                          <a:latin typeface="+mn-lt"/>
                          <a:ea typeface="黑体" pitchFamily="2" charset="-122"/>
                        </a:rPr>
                        <a:t>多模光纤（</a:t>
                      </a:r>
                      <a:r>
                        <a:rPr lang="en-US" sz="2000" b="1">
                          <a:solidFill>
                            <a:srgbClr val="333399"/>
                          </a:solidFill>
                          <a:effectLst/>
                          <a:latin typeface="+mn-lt"/>
                          <a:ea typeface="黑体" pitchFamily="2" charset="-122"/>
                        </a:rPr>
                        <a:t>0.85 </a:t>
                      </a:r>
                      <a:r>
                        <a:rPr lang="en-US" sz="2000" b="1">
                          <a:solidFill>
                            <a:srgbClr val="333399"/>
                          </a:solidFill>
                          <a:effectLst/>
                          <a:latin typeface="+mn-lt"/>
                          <a:ea typeface="黑体" pitchFamily="2" charset="-122"/>
                          <a:sym typeface="Symbol"/>
                        </a:rPr>
                        <a:t></a:t>
                      </a:r>
                      <a:r>
                        <a:rPr lang="en-US" sz="2000" b="1">
                          <a:solidFill>
                            <a:srgbClr val="333399"/>
                          </a:solidFill>
                          <a:effectLst/>
                          <a:latin typeface="+mn-lt"/>
                          <a:ea typeface="黑体" pitchFamily="2" charset="-122"/>
                        </a:rPr>
                        <a:t>m</a:t>
                      </a:r>
                      <a:r>
                        <a:rPr lang="zh-CN" sz="2000" b="1">
                          <a:solidFill>
                            <a:srgbClr val="333399"/>
                          </a:solidFill>
                          <a:effectLst/>
                          <a:latin typeface="+mn-lt"/>
                          <a:ea typeface="黑体" pitchFamily="2" charset="-122"/>
                        </a:rPr>
                        <a:t>）</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84661">
                <a:tc>
                  <a:txBody>
                    <a:bodyPr/>
                    <a:lstStyle/>
                    <a:p>
                      <a:pPr algn="just">
                        <a:lnSpc>
                          <a:spcPct val="100000"/>
                        </a:lnSpc>
                        <a:spcAft>
                          <a:spcPts val="0"/>
                        </a:spcAft>
                        <a:tabLst>
                          <a:tab pos="1752600" algn="l"/>
                        </a:tabLst>
                      </a:pPr>
                      <a:r>
                        <a:rPr lang="en-US" sz="2000" b="1">
                          <a:solidFill>
                            <a:srgbClr val="333399"/>
                          </a:solidFill>
                          <a:effectLst/>
                          <a:latin typeface="+mn-lt"/>
                          <a:ea typeface="黑体" pitchFamily="2" charset="-122"/>
                        </a:rPr>
                        <a:t>10GBASE-LR</a:t>
                      </a:r>
                      <a:endParaRPr lang="zh-CN" sz="2000" b="1">
                        <a:solidFill>
                          <a:srgbClr val="333399"/>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a:solidFill>
                            <a:srgbClr val="333399"/>
                          </a:solidFill>
                          <a:effectLst/>
                          <a:latin typeface="+mn-lt"/>
                          <a:ea typeface="黑体" pitchFamily="2" charset="-122"/>
                        </a:rPr>
                        <a:t>光缆</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solidFill>
                            <a:srgbClr val="333399"/>
                          </a:solidFill>
                          <a:effectLst/>
                          <a:latin typeface="+mn-lt"/>
                          <a:ea typeface="黑体" pitchFamily="2" charset="-122"/>
                        </a:rPr>
                        <a:t>10 km</a:t>
                      </a:r>
                      <a:endParaRPr lang="zh-CN" sz="2000" b="1" dirty="0">
                        <a:solidFill>
                          <a:srgbClr val="333399"/>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2000" b="1">
                          <a:solidFill>
                            <a:srgbClr val="333399"/>
                          </a:solidFill>
                          <a:effectLst/>
                          <a:latin typeface="+mn-lt"/>
                          <a:ea typeface="黑体" pitchFamily="2" charset="-122"/>
                        </a:rPr>
                        <a:t>单模光纤（</a:t>
                      </a:r>
                      <a:r>
                        <a:rPr lang="en-US" sz="2000" b="1">
                          <a:solidFill>
                            <a:srgbClr val="333399"/>
                          </a:solidFill>
                          <a:effectLst/>
                          <a:latin typeface="+mn-lt"/>
                          <a:ea typeface="黑体" pitchFamily="2" charset="-122"/>
                        </a:rPr>
                        <a:t>1.3 </a:t>
                      </a:r>
                      <a:r>
                        <a:rPr lang="en-US" sz="2000" b="1">
                          <a:solidFill>
                            <a:srgbClr val="333399"/>
                          </a:solidFill>
                          <a:effectLst/>
                          <a:latin typeface="+mn-lt"/>
                          <a:ea typeface="黑体" pitchFamily="2" charset="-122"/>
                          <a:sym typeface="Symbol"/>
                        </a:rPr>
                        <a:t></a:t>
                      </a:r>
                      <a:r>
                        <a:rPr lang="en-US" sz="2000" b="1">
                          <a:solidFill>
                            <a:srgbClr val="333399"/>
                          </a:solidFill>
                          <a:effectLst/>
                          <a:latin typeface="+mn-lt"/>
                          <a:ea typeface="黑体" pitchFamily="2" charset="-122"/>
                        </a:rPr>
                        <a:t>m</a:t>
                      </a:r>
                      <a:r>
                        <a:rPr lang="zh-CN" sz="2000" b="1">
                          <a:solidFill>
                            <a:srgbClr val="333399"/>
                          </a:solidFill>
                          <a:effectLst/>
                          <a:latin typeface="+mn-lt"/>
                          <a:ea typeface="黑体" pitchFamily="2" charset="-122"/>
                        </a:rPr>
                        <a:t>）</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84661">
                <a:tc>
                  <a:txBody>
                    <a:bodyPr/>
                    <a:lstStyle/>
                    <a:p>
                      <a:pPr algn="just">
                        <a:lnSpc>
                          <a:spcPct val="100000"/>
                        </a:lnSpc>
                        <a:spcAft>
                          <a:spcPts val="0"/>
                        </a:spcAft>
                        <a:tabLst>
                          <a:tab pos="1752600" algn="l"/>
                        </a:tabLst>
                      </a:pPr>
                      <a:r>
                        <a:rPr lang="en-US" sz="2000" b="1">
                          <a:solidFill>
                            <a:srgbClr val="333399"/>
                          </a:solidFill>
                          <a:effectLst/>
                          <a:latin typeface="+mn-lt"/>
                          <a:ea typeface="黑体" pitchFamily="2" charset="-122"/>
                        </a:rPr>
                        <a:t>10GBASE-ER</a:t>
                      </a:r>
                      <a:endParaRPr lang="zh-CN" sz="2000" b="1">
                        <a:solidFill>
                          <a:srgbClr val="333399"/>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a:solidFill>
                            <a:srgbClr val="333399"/>
                          </a:solidFill>
                          <a:effectLst/>
                          <a:latin typeface="+mn-lt"/>
                          <a:ea typeface="黑体" pitchFamily="2" charset="-122"/>
                        </a:rPr>
                        <a:t>光缆</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solidFill>
                            <a:srgbClr val="333399"/>
                          </a:solidFill>
                          <a:effectLst/>
                          <a:latin typeface="+mn-lt"/>
                          <a:ea typeface="黑体" pitchFamily="2" charset="-122"/>
                        </a:rPr>
                        <a:t>40 km</a:t>
                      </a:r>
                      <a:endParaRPr lang="zh-CN" sz="2000" b="1" dirty="0">
                        <a:solidFill>
                          <a:srgbClr val="333399"/>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2000" b="1" dirty="0">
                          <a:solidFill>
                            <a:srgbClr val="333399"/>
                          </a:solidFill>
                          <a:effectLst/>
                          <a:latin typeface="+mn-lt"/>
                          <a:ea typeface="黑体" pitchFamily="2" charset="-122"/>
                        </a:rPr>
                        <a:t>单模光纤（</a:t>
                      </a:r>
                      <a:r>
                        <a:rPr lang="en-US" sz="2000" b="1" dirty="0">
                          <a:solidFill>
                            <a:srgbClr val="333399"/>
                          </a:solidFill>
                          <a:effectLst/>
                          <a:latin typeface="+mn-lt"/>
                          <a:ea typeface="黑体" pitchFamily="2" charset="-122"/>
                        </a:rPr>
                        <a:t>1.5 </a:t>
                      </a:r>
                      <a:r>
                        <a:rPr lang="en-US" sz="2000" b="1" dirty="0">
                          <a:solidFill>
                            <a:srgbClr val="333399"/>
                          </a:solidFill>
                          <a:effectLst/>
                          <a:latin typeface="+mn-lt"/>
                          <a:ea typeface="黑体" pitchFamily="2" charset="-122"/>
                          <a:sym typeface="Symbol"/>
                        </a:rPr>
                        <a:t></a:t>
                      </a:r>
                      <a:r>
                        <a:rPr lang="en-US" sz="2000" b="1" dirty="0">
                          <a:solidFill>
                            <a:srgbClr val="333399"/>
                          </a:solidFill>
                          <a:effectLst/>
                          <a:latin typeface="+mn-lt"/>
                          <a:ea typeface="黑体" pitchFamily="2" charset="-122"/>
                        </a:rPr>
                        <a:t>m</a:t>
                      </a:r>
                      <a:r>
                        <a:rPr lang="zh-CN" sz="2000" b="1" dirty="0">
                          <a:solidFill>
                            <a:srgbClr val="333399"/>
                          </a:solidFill>
                          <a:effectLst/>
                          <a:latin typeface="+mn-lt"/>
                          <a:ea typeface="黑体" pitchFamily="2" charset="-122"/>
                        </a:rPr>
                        <a:t>）</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84661">
                <a:tc>
                  <a:txBody>
                    <a:bodyPr/>
                    <a:lstStyle/>
                    <a:p>
                      <a:pPr algn="just">
                        <a:lnSpc>
                          <a:spcPct val="100000"/>
                        </a:lnSpc>
                        <a:spcAft>
                          <a:spcPts val="0"/>
                        </a:spcAft>
                        <a:tabLst>
                          <a:tab pos="1752600" algn="l"/>
                        </a:tabLst>
                      </a:pPr>
                      <a:r>
                        <a:rPr lang="pt-BR" sz="2000" b="1">
                          <a:solidFill>
                            <a:srgbClr val="333399"/>
                          </a:solidFill>
                          <a:effectLst/>
                          <a:latin typeface="+mn-lt"/>
                          <a:ea typeface="黑体" pitchFamily="2" charset="-122"/>
                        </a:rPr>
                        <a:t>10GBASE-CX4</a:t>
                      </a:r>
                      <a:endParaRPr lang="zh-CN" sz="2000" b="1">
                        <a:solidFill>
                          <a:srgbClr val="333399"/>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dirty="0">
                          <a:solidFill>
                            <a:srgbClr val="333399"/>
                          </a:solidFill>
                          <a:effectLst/>
                          <a:latin typeface="+mn-lt"/>
                          <a:ea typeface="黑体" pitchFamily="2" charset="-122"/>
                        </a:rPr>
                        <a:t>铜缆</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solidFill>
                            <a:srgbClr val="333399"/>
                          </a:solidFill>
                          <a:effectLst/>
                          <a:latin typeface="+mn-lt"/>
                          <a:ea typeface="黑体" pitchFamily="2" charset="-122"/>
                        </a:rPr>
                        <a:t>15 m</a:t>
                      </a:r>
                      <a:endParaRPr lang="zh-CN" sz="2000" b="1" dirty="0">
                        <a:solidFill>
                          <a:srgbClr val="333399"/>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2000" b="1" dirty="0">
                          <a:solidFill>
                            <a:srgbClr val="333399"/>
                          </a:solidFill>
                          <a:effectLst/>
                          <a:latin typeface="+mn-lt"/>
                          <a:ea typeface="黑体" pitchFamily="2" charset="-122"/>
                        </a:rPr>
                        <a:t>使用</a:t>
                      </a:r>
                      <a:r>
                        <a:rPr lang="en-US" altLang="zh-CN" sz="2000" b="1" dirty="0">
                          <a:solidFill>
                            <a:srgbClr val="333399"/>
                          </a:solidFill>
                          <a:effectLst/>
                          <a:latin typeface="+mn-lt"/>
                          <a:ea typeface="黑体" pitchFamily="2" charset="-122"/>
                        </a:rPr>
                        <a:t> </a:t>
                      </a:r>
                      <a:r>
                        <a:rPr lang="pt-BR" sz="2000" b="1" dirty="0">
                          <a:solidFill>
                            <a:srgbClr val="333399"/>
                          </a:solidFill>
                          <a:effectLst/>
                          <a:latin typeface="+mn-lt"/>
                          <a:ea typeface="黑体" pitchFamily="2" charset="-122"/>
                        </a:rPr>
                        <a:t>4 </a:t>
                      </a:r>
                      <a:r>
                        <a:rPr lang="zh-CN" sz="2000" b="1" dirty="0">
                          <a:solidFill>
                            <a:srgbClr val="333399"/>
                          </a:solidFill>
                          <a:effectLst/>
                          <a:latin typeface="+mn-lt"/>
                          <a:ea typeface="黑体" pitchFamily="2" charset="-122"/>
                        </a:rPr>
                        <a:t>对双芯同轴电缆</a:t>
                      </a:r>
                      <a:r>
                        <a:rPr lang="en-US" altLang="zh-CN" sz="2000" b="1" dirty="0">
                          <a:solidFill>
                            <a:srgbClr val="333399"/>
                          </a:solidFill>
                          <a:effectLst/>
                          <a:latin typeface="+mn-lt"/>
                          <a:ea typeface="黑体" pitchFamily="2" charset="-122"/>
                        </a:rPr>
                        <a:t> </a:t>
                      </a:r>
                      <a:r>
                        <a:rPr lang="pt-BR" sz="2000" b="1" dirty="0">
                          <a:solidFill>
                            <a:srgbClr val="333399"/>
                          </a:solidFill>
                          <a:effectLst/>
                          <a:latin typeface="+mn-lt"/>
                          <a:ea typeface="黑体" pitchFamily="2" charset="-122"/>
                        </a:rPr>
                        <a:t>(twinax)</a:t>
                      </a:r>
                      <a:endParaRPr lang="zh-CN" sz="2000" b="1" dirty="0">
                        <a:solidFill>
                          <a:srgbClr val="333399"/>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84661">
                <a:tc>
                  <a:txBody>
                    <a:bodyPr/>
                    <a:lstStyle/>
                    <a:p>
                      <a:pPr algn="just">
                        <a:lnSpc>
                          <a:spcPct val="100000"/>
                        </a:lnSpc>
                        <a:spcAft>
                          <a:spcPts val="0"/>
                        </a:spcAft>
                        <a:tabLst>
                          <a:tab pos="1752600" algn="l"/>
                        </a:tabLst>
                      </a:pPr>
                      <a:r>
                        <a:rPr lang="en-US" sz="2000" b="1" dirty="0">
                          <a:solidFill>
                            <a:srgbClr val="333399"/>
                          </a:solidFill>
                          <a:effectLst/>
                          <a:latin typeface="+mn-lt"/>
                          <a:ea typeface="黑体" pitchFamily="2" charset="-122"/>
                        </a:rPr>
                        <a:t>10GBASE-T</a:t>
                      </a:r>
                      <a:endParaRPr lang="zh-CN" sz="2000" b="1" dirty="0">
                        <a:solidFill>
                          <a:srgbClr val="333399"/>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dirty="0">
                          <a:solidFill>
                            <a:srgbClr val="333399"/>
                          </a:solidFill>
                          <a:effectLst/>
                          <a:latin typeface="+mn-lt"/>
                          <a:ea typeface="黑体" pitchFamily="2" charset="-122"/>
                        </a:rPr>
                        <a:t>铜缆</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solidFill>
                            <a:srgbClr val="333399"/>
                          </a:solidFill>
                          <a:effectLst/>
                          <a:latin typeface="+mn-lt"/>
                          <a:ea typeface="黑体" pitchFamily="2" charset="-122"/>
                        </a:rPr>
                        <a:t>100 m</a:t>
                      </a:r>
                      <a:endParaRPr lang="zh-CN" sz="2000" b="1" dirty="0">
                        <a:solidFill>
                          <a:srgbClr val="333399"/>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2000" b="1" dirty="0">
                          <a:solidFill>
                            <a:srgbClr val="333399"/>
                          </a:solidFill>
                          <a:effectLst/>
                          <a:latin typeface="+mn-lt"/>
                          <a:ea typeface="黑体" pitchFamily="2" charset="-122"/>
                        </a:rPr>
                        <a:t>使用</a:t>
                      </a:r>
                      <a:r>
                        <a:rPr lang="en-US" altLang="zh-CN" sz="2000" b="1" dirty="0">
                          <a:solidFill>
                            <a:srgbClr val="333399"/>
                          </a:solidFill>
                          <a:effectLst/>
                          <a:latin typeface="+mn-lt"/>
                          <a:ea typeface="黑体" pitchFamily="2" charset="-122"/>
                        </a:rPr>
                        <a:t> </a:t>
                      </a:r>
                      <a:r>
                        <a:rPr lang="pt-BR" sz="2000" b="1" dirty="0">
                          <a:solidFill>
                            <a:srgbClr val="333399"/>
                          </a:solidFill>
                          <a:effectLst/>
                          <a:latin typeface="+mn-lt"/>
                          <a:ea typeface="黑体" pitchFamily="2" charset="-122"/>
                        </a:rPr>
                        <a:t>4 </a:t>
                      </a:r>
                      <a:r>
                        <a:rPr lang="zh-CN" sz="2000" b="1" dirty="0">
                          <a:solidFill>
                            <a:srgbClr val="333399"/>
                          </a:solidFill>
                          <a:effectLst/>
                          <a:latin typeface="+mn-lt"/>
                          <a:ea typeface="黑体" pitchFamily="2" charset="-122"/>
                        </a:rPr>
                        <a:t>对</a:t>
                      </a:r>
                      <a:r>
                        <a:rPr lang="en-US" altLang="zh-CN" sz="2000" b="1" dirty="0">
                          <a:solidFill>
                            <a:srgbClr val="333399"/>
                          </a:solidFill>
                          <a:effectLst/>
                          <a:latin typeface="+mn-lt"/>
                          <a:ea typeface="黑体" pitchFamily="2" charset="-122"/>
                        </a:rPr>
                        <a:t> </a:t>
                      </a:r>
                      <a:r>
                        <a:rPr lang="pt-BR" sz="2000" b="1" dirty="0">
                          <a:solidFill>
                            <a:srgbClr val="333399"/>
                          </a:solidFill>
                          <a:effectLst/>
                          <a:latin typeface="+mn-lt"/>
                          <a:ea typeface="黑体" pitchFamily="2" charset="-122"/>
                        </a:rPr>
                        <a:t>6A </a:t>
                      </a:r>
                      <a:r>
                        <a:rPr lang="zh-CN" sz="2000" b="1" dirty="0">
                          <a:solidFill>
                            <a:srgbClr val="333399"/>
                          </a:solidFill>
                          <a:effectLst/>
                          <a:latin typeface="+mn-lt"/>
                          <a:ea typeface="黑体" pitchFamily="2" charset="-122"/>
                        </a:rPr>
                        <a:t>类</a:t>
                      </a:r>
                      <a:r>
                        <a:rPr lang="en-US" altLang="zh-CN" sz="2000" b="1" dirty="0">
                          <a:solidFill>
                            <a:srgbClr val="333399"/>
                          </a:solidFill>
                          <a:effectLst/>
                          <a:latin typeface="+mn-lt"/>
                          <a:ea typeface="黑体" pitchFamily="2" charset="-122"/>
                        </a:rPr>
                        <a:t> </a:t>
                      </a:r>
                      <a:r>
                        <a:rPr lang="pt-BR" sz="2000" b="1" dirty="0">
                          <a:solidFill>
                            <a:srgbClr val="333399"/>
                          </a:solidFill>
                          <a:effectLst/>
                          <a:latin typeface="+mn-lt"/>
                          <a:ea typeface="黑体" pitchFamily="2" charset="-122"/>
                        </a:rPr>
                        <a:t>UTP </a:t>
                      </a:r>
                      <a:r>
                        <a:rPr lang="zh-CN" sz="2000" b="1" dirty="0">
                          <a:solidFill>
                            <a:srgbClr val="333399"/>
                          </a:solidFill>
                          <a:effectLst/>
                          <a:latin typeface="+mn-lt"/>
                          <a:ea typeface="黑体" pitchFamily="2" charset="-122"/>
                        </a:rPr>
                        <a:t>双绞线</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5" name="Rectangle 1"/>
          <p:cNvSpPr>
            <a:spLocks noChangeArrowheads="1"/>
          </p:cNvSpPr>
          <p:nvPr/>
        </p:nvSpPr>
        <p:spPr bwMode="auto">
          <a:xfrm>
            <a:off x="1800896" y="1628801"/>
            <a:ext cx="635825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eaLnBrk="1" hangingPunct="1">
              <a:tabLst>
                <a:tab pos="1752600" algn="l"/>
              </a:tabLst>
            </a:pPr>
            <a:r>
              <a:rPr lang="en-US" altLang="zh-CN" sz="2400" b="1" dirty="0">
                <a:solidFill>
                  <a:srgbClr val="333399"/>
                </a:solidFill>
                <a:latin typeface="+mn-lt"/>
                <a:ea typeface="黑体" pitchFamily="2" charset="-122"/>
                <a:cs typeface="Times New Roman" pitchFamily="18" charset="0"/>
              </a:rPr>
              <a:t>10GE </a:t>
            </a:r>
            <a:r>
              <a:rPr lang="zh-CN" altLang="en-US" sz="2400" b="1" dirty="0">
                <a:solidFill>
                  <a:srgbClr val="333399"/>
                </a:solidFill>
                <a:latin typeface="+mn-lt"/>
                <a:ea typeface="黑体" pitchFamily="2" charset="-122"/>
                <a:cs typeface="Times New Roman" pitchFamily="18" charset="0"/>
              </a:rPr>
              <a:t>的物理层标准</a:t>
            </a:r>
          </a:p>
        </p:txBody>
      </p:sp>
    </p:spTree>
    <p:extLst>
      <p:ext uri="{BB962C8B-B14F-4D97-AF65-F5344CB8AC3E}">
        <p14:creationId xmlns:p14="http://schemas.microsoft.com/office/powerpoint/2010/main" val="3436980680"/>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zh-CN" sz="2600" dirty="0"/>
              <a:t>以太网的技术发展得很快。</a:t>
            </a:r>
            <a:endParaRPr lang="en-US" altLang="zh-CN" sz="2600" dirty="0"/>
          </a:p>
          <a:p>
            <a:r>
              <a:rPr lang="zh-CN" altLang="zh-CN" sz="2600" dirty="0"/>
              <a:t>在</a:t>
            </a:r>
            <a:r>
              <a:rPr lang="en-US" altLang="zh-CN" sz="2600" dirty="0"/>
              <a:t> 10GE </a:t>
            </a:r>
            <a:r>
              <a:rPr lang="zh-CN" altLang="zh-CN" sz="2600" dirty="0"/>
              <a:t>之后又制订了</a:t>
            </a:r>
            <a:r>
              <a:rPr lang="en-US" altLang="zh-CN" sz="2600" dirty="0"/>
              <a:t> 40GE/100GE</a:t>
            </a:r>
            <a:r>
              <a:rPr lang="zh-CN" altLang="zh-CN" sz="2600" dirty="0"/>
              <a:t>（即</a:t>
            </a:r>
            <a:r>
              <a:rPr lang="en-US" altLang="zh-CN" sz="2600" dirty="0"/>
              <a:t> 40 </a:t>
            </a:r>
            <a:r>
              <a:rPr lang="zh-CN" altLang="zh-CN" sz="2600" dirty="0"/>
              <a:t>吉比特以太网和</a:t>
            </a:r>
            <a:r>
              <a:rPr lang="en-US" altLang="zh-CN" sz="2600" dirty="0"/>
              <a:t> 100 </a:t>
            </a:r>
            <a:r>
              <a:rPr lang="zh-CN" altLang="zh-CN" sz="2600" dirty="0"/>
              <a:t>吉比特以太网）的标准</a:t>
            </a:r>
            <a:r>
              <a:rPr lang="en-US" altLang="zh-CN" sz="2600" dirty="0"/>
              <a:t> IEEE 802.3ba-2010 </a:t>
            </a:r>
            <a:r>
              <a:rPr lang="zh-CN" altLang="en-US" sz="2600" dirty="0"/>
              <a:t>和 </a:t>
            </a:r>
            <a:r>
              <a:rPr lang="en-US" altLang="zh-CN" sz="2600" dirty="0"/>
              <a:t>802.3bm-2015</a:t>
            </a:r>
            <a:r>
              <a:rPr lang="zh-CN" altLang="en-US" sz="2600" dirty="0"/>
              <a:t>。</a:t>
            </a:r>
            <a:endParaRPr lang="en-US" altLang="zh-CN" sz="2600" dirty="0"/>
          </a:p>
          <a:p>
            <a:r>
              <a:rPr lang="en-US" altLang="zh-CN" sz="2600" dirty="0"/>
              <a:t>40GE/100GE </a:t>
            </a:r>
            <a:r>
              <a:rPr lang="zh-CN" altLang="zh-CN" sz="2600" dirty="0"/>
              <a:t>只工作在全双工的传输方式（因而不使用</a:t>
            </a:r>
            <a:r>
              <a:rPr lang="en-US" altLang="zh-CN" sz="2600" dirty="0"/>
              <a:t> CSMA/CD </a:t>
            </a:r>
            <a:r>
              <a:rPr lang="zh-CN" altLang="zh-CN" sz="2600" dirty="0"/>
              <a:t>协议），并仍保持了以太网的帧格式以及</a:t>
            </a:r>
            <a:r>
              <a:rPr lang="en-US" altLang="zh-CN" sz="2600" dirty="0"/>
              <a:t> 802.3 </a:t>
            </a:r>
            <a:r>
              <a:rPr lang="zh-CN" altLang="zh-CN" sz="2600" dirty="0"/>
              <a:t>标准规定的以太网最小和最大帧长。</a:t>
            </a:r>
            <a:endParaRPr lang="en-US" altLang="zh-CN" sz="2600" dirty="0"/>
          </a:p>
          <a:p>
            <a:r>
              <a:rPr lang="en-US" altLang="zh-CN" sz="2600" dirty="0"/>
              <a:t>100GE </a:t>
            </a:r>
            <a:r>
              <a:rPr lang="zh-CN" altLang="zh-CN" sz="2600" dirty="0"/>
              <a:t>在使用单模光纤传输时，仍然可以达到</a:t>
            </a:r>
            <a:r>
              <a:rPr lang="en-US" altLang="zh-CN" sz="2600" dirty="0"/>
              <a:t> 40 km </a:t>
            </a:r>
            <a:r>
              <a:rPr lang="zh-CN" altLang="zh-CN" sz="2600" dirty="0"/>
              <a:t>的传输距离，但这是需要波分复用（使用</a:t>
            </a:r>
            <a:r>
              <a:rPr lang="en-US" altLang="zh-CN" sz="2600" dirty="0"/>
              <a:t> 4 </a:t>
            </a:r>
            <a:r>
              <a:rPr lang="zh-CN" altLang="zh-CN" sz="2600" dirty="0"/>
              <a:t>个波长复用一根光纤，每一个波长的有效传输速率是</a:t>
            </a:r>
            <a:r>
              <a:rPr lang="en-US" altLang="zh-CN" sz="2600" dirty="0"/>
              <a:t> 25 </a:t>
            </a:r>
            <a:r>
              <a:rPr lang="en-US" altLang="zh-CN" sz="2600" dirty="0" err="1"/>
              <a:t>Gbit</a:t>
            </a:r>
            <a:r>
              <a:rPr lang="en-US" altLang="zh-CN" sz="2600" dirty="0"/>
              <a:t>/s</a:t>
            </a:r>
            <a:r>
              <a:rPr lang="zh-CN" altLang="zh-CN" sz="2600" dirty="0"/>
              <a:t>）</a:t>
            </a:r>
            <a:r>
              <a:rPr lang="zh-CN" altLang="en-US" sz="2600" dirty="0"/>
              <a:t>。</a:t>
            </a:r>
            <a:endParaRPr lang="en-US" altLang="zh-CN" sz="2600" dirty="0"/>
          </a:p>
          <a:p>
            <a:endParaRPr lang="zh-CN" altLang="en-US" sz="2600" dirty="0"/>
          </a:p>
        </p:txBody>
      </p:sp>
      <p:sp>
        <p:nvSpPr>
          <p:cNvPr id="2" name="标题 1"/>
          <p:cNvSpPr>
            <a:spLocks noGrp="1"/>
          </p:cNvSpPr>
          <p:nvPr>
            <p:ph type="title"/>
          </p:nvPr>
        </p:nvSpPr>
        <p:spPr/>
        <p:txBody>
          <a:bodyPr/>
          <a:lstStyle/>
          <a:p>
            <a:pPr algn="ctr"/>
            <a:r>
              <a:rPr lang="zh-CN" altLang="en-US" dirty="0"/>
              <a:t>更快的以太网</a:t>
            </a:r>
          </a:p>
        </p:txBody>
      </p:sp>
    </p:spTree>
    <p:extLst>
      <p:ext uri="{BB962C8B-B14F-4D97-AF65-F5344CB8AC3E}">
        <p14:creationId xmlns:p14="http://schemas.microsoft.com/office/powerpoint/2010/main" val="13032340"/>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40GE/100GE </a:t>
            </a:r>
            <a:r>
              <a:rPr lang="zh-CN" altLang="en-US" dirty="0"/>
              <a:t>的物理层</a:t>
            </a:r>
          </a:p>
        </p:txBody>
      </p:sp>
      <p:graphicFrame>
        <p:nvGraphicFramePr>
          <p:cNvPr id="4" name="表格 3"/>
          <p:cNvGraphicFramePr>
            <a:graphicFrameLocks noGrp="1"/>
          </p:cNvGraphicFramePr>
          <p:nvPr>
            <p:extLst>
              <p:ext uri="{D42A27DB-BD31-4B8C-83A1-F6EECF244321}">
                <p14:modId xmlns:p14="http://schemas.microsoft.com/office/powerpoint/2010/main" val="285295996"/>
              </p:ext>
            </p:extLst>
          </p:nvPr>
        </p:nvGraphicFramePr>
        <p:xfrm>
          <a:off x="1919536" y="1946449"/>
          <a:ext cx="8496944" cy="3236137"/>
        </p:xfrm>
        <a:graphic>
          <a:graphicData uri="http://schemas.openxmlformats.org/drawingml/2006/table">
            <a:tbl>
              <a:tblPr firstRow="1" firstCol="1" lastRow="1" lastCol="1" bandRow="1" bandCol="1"/>
              <a:tblGrid>
                <a:gridCol w="3600400">
                  <a:extLst>
                    <a:ext uri="{9D8B030D-6E8A-4147-A177-3AD203B41FA5}">
                      <a16:colId xmlns:a16="http://schemas.microsoft.com/office/drawing/2014/main" val="20000"/>
                    </a:ext>
                  </a:extLst>
                </a:gridCol>
                <a:gridCol w="2304256">
                  <a:extLst>
                    <a:ext uri="{9D8B030D-6E8A-4147-A177-3AD203B41FA5}">
                      <a16:colId xmlns:a16="http://schemas.microsoft.com/office/drawing/2014/main" val="20001"/>
                    </a:ext>
                  </a:extLst>
                </a:gridCol>
                <a:gridCol w="2592288">
                  <a:extLst>
                    <a:ext uri="{9D8B030D-6E8A-4147-A177-3AD203B41FA5}">
                      <a16:colId xmlns:a16="http://schemas.microsoft.com/office/drawing/2014/main" val="20002"/>
                    </a:ext>
                  </a:extLst>
                </a:gridCol>
              </a:tblGrid>
              <a:tr h="546448">
                <a:tc>
                  <a:txBody>
                    <a:bodyPr/>
                    <a:lstStyle/>
                    <a:p>
                      <a:pPr marL="0" algn="ctr" defTabSz="914400" rtl="0" eaLnBrk="1" latinLnBrk="0" hangingPunct="1">
                        <a:lnSpc>
                          <a:spcPct val="100000"/>
                        </a:lnSpc>
                        <a:spcAft>
                          <a:spcPts val="0"/>
                        </a:spcAft>
                        <a:tabLst>
                          <a:tab pos="1752600" algn="l"/>
                        </a:tabLst>
                      </a:pPr>
                      <a:r>
                        <a:rPr lang="zh-CN" sz="2400" b="1" kern="1200" dirty="0">
                          <a:solidFill>
                            <a:srgbClr val="333399"/>
                          </a:solidFill>
                          <a:effectLst/>
                          <a:latin typeface="+mn-lt"/>
                          <a:ea typeface="黑体" pitchFamily="2" charset="-122"/>
                        </a:rPr>
                        <a:t>物理层</a:t>
                      </a:r>
                      <a:endParaRPr lang="zh-CN" sz="2400" b="1" kern="1200" dirty="0">
                        <a:solidFill>
                          <a:srgbClr val="333399"/>
                        </a:solidFill>
                        <a:effectLst/>
                        <a:latin typeface="+mn-lt"/>
                        <a:ea typeface="黑体" pitchFamily="2" charset="-122"/>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tabLst>
                          <a:tab pos="1752600" algn="l"/>
                        </a:tabLst>
                      </a:pPr>
                      <a:r>
                        <a:rPr lang="en-US" sz="2400" b="1" dirty="0">
                          <a:solidFill>
                            <a:srgbClr val="333399"/>
                          </a:solidFill>
                          <a:effectLst/>
                          <a:latin typeface="+mn-lt"/>
                          <a:ea typeface="黑体" pitchFamily="2" charset="-122"/>
                        </a:rPr>
                        <a:t>40GE</a:t>
                      </a:r>
                      <a:endParaRPr lang="zh-CN" sz="2400" b="1" dirty="0">
                        <a:solidFill>
                          <a:srgbClr val="333399"/>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tabLst>
                          <a:tab pos="1752600" algn="l"/>
                        </a:tabLst>
                      </a:pPr>
                      <a:r>
                        <a:rPr lang="en-US" sz="2400" b="1" dirty="0">
                          <a:solidFill>
                            <a:srgbClr val="333399"/>
                          </a:solidFill>
                          <a:effectLst/>
                          <a:latin typeface="+mn-lt"/>
                          <a:ea typeface="黑体" pitchFamily="2" charset="-122"/>
                        </a:rPr>
                        <a:t>100GE</a:t>
                      </a:r>
                      <a:endParaRPr lang="zh-CN" sz="2400" b="1" dirty="0">
                        <a:solidFill>
                          <a:srgbClr val="333399"/>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0"/>
                  </a:ext>
                </a:extLst>
              </a:tr>
              <a:tr h="384241">
                <a:tc>
                  <a:txBody>
                    <a:bodyPr/>
                    <a:lstStyle/>
                    <a:p>
                      <a:pPr marL="0" algn="just" defTabSz="914400" rtl="0" eaLnBrk="1" latinLnBrk="0" hangingPunct="1">
                        <a:lnSpc>
                          <a:spcPct val="100000"/>
                        </a:lnSpc>
                        <a:spcAft>
                          <a:spcPts val="0"/>
                        </a:spcAft>
                        <a:tabLst>
                          <a:tab pos="1752600" algn="l"/>
                        </a:tabLst>
                      </a:pPr>
                      <a:r>
                        <a:rPr lang="zh-CN" sz="2000" b="1" kern="1200" dirty="0">
                          <a:solidFill>
                            <a:srgbClr val="333399"/>
                          </a:solidFill>
                          <a:effectLst/>
                          <a:latin typeface="+mn-lt"/>
                          <a:ea typeface="黑体" pitchFamily="2" charset="-122"/>
                        </a:rPr>
                        <a:t>在</a:t>
                      </a:r>
                      <a:r>
                        <a:rPr lang="zh-CN" sz="2000" b="1" kern="1200" dirty="0">
                          <a:solidFill>
                            <a:srgbClr val="333399"/>
                          </a:solidFill>
                          <a:effectLst/>
                          <a:latin typeface="+mn-lt"/>
                          <a:ea typeface="黑体" pitchFamily="2" charset="-122"/>
                          <a:cs typeface="+mn-cs"/>
                        </a:rPr>
                        <a:t>背板上</a:t>
                      </a:r>
                      <a:r>
                        <a:rPr lang="zh-CN" sz="2000" b="1" kern="1200" dirty="0">
                          <a:solidFill>
                            <a:srgbClr val="333399"/>
                          </a:solidFill>
                          <a:effectLst/>
                          <a:latin typeface="+mn-lt"/>
                          <a:ea typeface="黑体" pitchFamily="2" charset="-122"/>
                        </a:rPr>
                        <a:t>传输至少超过</a:t>
                      </a:r>
                      <a:r>
                        <a:rPr lang="en-US" altLang="zh-CN" sz="2000" b="1" kern="1200" dirty="0">
                          <a:solidFill>
                            <a:srgbClr val="333399"/>
                          </a:solidFill>
                          <a:effectLst/>
                          <a:latin typeface="+mn-lt"/>
                          <a:ea typeface="黑体" pitchFamily="2" charset="-122"/>
                        </a:rPr>
                        <a:t> </a:t>
                      </a:r>
                      <a:r>
                        <a:rPr lang="en-US" sz="2000" b="1" kern="1200" dirty="0">
                          <a:solidFill>
                            <a:srgbClr val="333399"/>
                          </a:solidFill>
                          <a:effectLst/>
                          <a:latin typeface="+mn-lt"/>
                          <a:ea typeface="黑体" pitchFamily="2" charset="-122"/>
                        </a:rPr>
                        <a:t>1 m </a:t>
                      </a:r>
                      <a:endParaRPr lang="zh-CN" sz="2000" b="1" kern="1200" dirty="0">
                        <a:solidFill>
                          <a:srgbClr val="333399"/>
                        </a:solidFill>
                        <a:effectLst/>
                        <a:latin typeface="+mn-lt"/>
                        <a:ea typeface="黑体" pitchFamily="2" charset="-122"/>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dirty="0">
                          <a:solidFill>
                            <a:srgbClr val="333399"/>
                          </a:solidFill>
                          <a:effectLst/>
                          <a:latin typeface="+mn-lt"/>
                          <a:ea typeface="黑体" pitchFamily="2" charset="-122"/>
                        </a:rPr>
                        <a:t>40GBASE-KR4</a:t>
                      </a:r>
                      <a:endParaRPr lang="zh-CN" sz="2000" b="1" dirty="0">
                        <a:solidFill>
                          <a:srgbClr val="333399"/>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a:solidFill>
                            <a:srgbClr val="333399"/>
                          </a:solidFill>
                          <a:effectLst/>
                          <a:latin typeface="+mn-lt"/>
                          <a:ea typeface="黑体" pitchFamily="2" charset="-122"/>
                        </a:rPr>
                        <a:t> </a:t>
                      </a:r>
                      <a:endParaRPr lang="zh-CN" sz="2000" b="1">
                        <a:solidFill>
                          <a:srgbClr val="333399"/>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768483">
                <a:tc>
                  <a:txBody>
                    <a:bodyPr/>
                    <a:lstStyle/>
                    <a:p>
                      <a:pPr marL="0" algn="just" defTabSz="914400" rtl="0" eaLnBrk="1" latinLnBrk="0" hangingPunct="1">
                        <a:lnSpc>
                          <a:spcPct val="100000"/>
                        </a:lnSpc>
                        <a:spcAft>
                          <a:spcPts val="0"/>
                        </a:spcAft>
                        <a:tabLst>
                          <a:tab pos="1752600" algn="l"/>
                        </a:tabLst>
                      </a:pPr>
                      <a:r>
                        <a:rPr lang="zh-CN" sz="2000" b="1" kern="1200" dirty="0">
                          <a:solidFill>
                            <a:srgbClr val="333399"/>
                          </a:solidFill>
                          <a:effectLst/>
                          <a:latin typeface="+mn-lt"/>
                          <a:ea typeface="黑体" pitchFamily="2" charset="-122"/>
                        </a:rPr>
                        <a:t>在铜缆上传输至少超过</a:t>
                      </a:r>
                      <a:r>
                        <a:rPr lang="en-US" altLang="zh-CN" sz="2000" b="1" kern="1200" dirty="0">
                          <a:solidFill>
                            <a:srgbClr val="333399"/>
                          </a:solidFill>
                          <a:effectLst/>
                          <a:latin typeface="+mn-lt"/>
                          <a:ea typeface="黑体" pitchFamily="2" charset="-122"/>
                        </a:rPr>
                        <a:t> </a:t>
                      </a:r>
                      <a:r>
                        <a:rPr lang="en-US" sz="2000" b="1" kern="1200" dirty="0">
                          <a:solidFill>
                            <a:srgbClr val="333399"/>
                          </a:solidFill>
                          <a:effectLst/>
                          <a:latin typeface="+mn-lt"/>
                          <a:ea typeface="黑体" pitchFamily="2" charset="-122"/>
                        </a:rPr>
                        <a:t>7 m</a:t>
                      </a:r>
                      <a:endParaRPr lang="zh-CN" sz="2000" b="1" kern="1200" dirty="0">
                        <a:solidFill>
                          <a:srgbClr val="333399"/>
                        </a:solidFill>
                        <a:effectLst/>
                        <a:latin typeface="+mn-lt"/>
                        <a:ea typeface="黑体" pitchFamily="2" charset="-122"/>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dirty="0">
                          <a:solidFill>
                            <a:srgbClr val="333399"/>
                          </a:solidFill>
                          <a:effectLst/>
                          <a:latin typeface="+mn-lt"/>
                          <a:ea typeface="黑体" pitchFamily="2" charset="-122"/>
                        </a:rPr>
                        <a:t>40GBASE-CR4</a:t>
                      </a:r>
                      <a:endParaRPr lang="zh-CN" sz="2000" b="1" dirty="0">
                        <a:solidFill>
                          <a:srgbClr val="333399"/>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dirty="0">
                          <a:solidFill>
                            <a:srgbClr val="333399"/>
                          </a:solidFill>
                          <a:effectLst/>
                          <a:latin typeface="+mn-lt"/>
                          <a:ea typeface="黑体" pitchFamily="2" charset="-122"/>
                        </a:rPr>
                        <a:t>100GBASE-CR10</a:t>
                      </a:r>
                      <a:endParaRPr lang="zh-CN" sz="2000" b="1" dirty="0">
                        <a:solidFill>
                          <a:srgbClr val="333399"/>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768483">
                <a:tc>
                  <a:txBody>
                    <a:bodyPr/>
                    <a:lstStyle/>
                    <a:p>
                      <a:pPr marL="0" algn="just" defTabSz="914400" rtl="0" eaLnBrk="1" latinLnBrk="0" hangingPunct="1">
                        <a:lnSpc>
                          <a:spcPct val="100000"/>
                        </a:lnSpc>
                        <a:spcAft>
                          <a:spcPts val="0"/>
                        </a:spcAft>
                        <a:tabLst>
                          <a:tab pos="1752600" algn="l"/>
                        </a:tabLst>
                      </a:pPr>
                      <a:r>
                        <a:rPr lang="zh-CN" sz="2000" b="1" kern="1200" dirty="0">
                          <a:solidFill>
                            <a:srgbClr val="333399"/>
                          </a:solidFill>
                          <a:effectLst/>
                          <a:latin typeface="+mn-lt"/>
                          <a:ea typeface="黑体" pitchFamily="2" charset="-122"/>
                        </a:rPr>
                        <a:t>在多模光纤上传输至少</a:t>
                      </a:r>
                      <a:r>
                        <a:rPr lang="en-US" altLang="zh-CN" sz="2000" b="1" kern="1200" dirty="0">
                          <a:solidFill>
                            <a:srgbClr val="333399"/>
                          </a:solidFill>
                          <a:effectLst/>
                          <a:latin typeface="+mn-lt"/>
                          <a:ea typeface="黑体" pitchFamily="2" charset="-122"/>
                        </a:rPr>
                        <a:t> </a:t>
                      </a:r>
                      <a:r>
                        <a:rPr lang="en-US" sz="2000" b="1" kern="1200" dirty="0">
                          <a:solidFill>
                            <a:srgbClr val="333399"/>
                          </a:solidFill>
                          <a:effectLst/>
                          <a:latin typeface="+mn-lt"/>
                          <a:ea typeface="黑体" pitchFamily="2" charset="-122"/>
                        </a:rPr>
                        <a:t>100 m</a:t>
                      </a:r>
                      <a:endParaRPr lang="zh-CN" sz="2000" b="1" kern="1200" dirty="0">
                        <a:solidFill>
                          <a:srgbClr val="333399"/>
                        </a:solidFill>
                        <a:effectLst/>
                        <a:latin typeface="+mn-lt"/>
                        <a:ea typeface="黑体" pitchFamily="2" charset="-122"/>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dirty="0">
                          <a:solidFill>
                            <a:srgbClr val="333399"/>
                          </a:solidFill>
                          <a:effectLst/>
                          <a:latin typeface="+mn-lt"/>
                          <a:ea typeface="黑体" pitchFamily="2" charset="-122"/>
                        </a:rPr>
                        <a:t>40GBASE-SR4</a:t>
                      </a:r>
                      <a:endParaRPr lang="zh-CN" sz="2000" b="1" dirty="0">
                        <a:solidFill>
                          <a:srgbClr val="333399"/>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dirty="0">
                          <a:solidFill>
                            <a:srgbClr val="333399"/>
                          </a:solidFill>
                          <a:effectLst/>
                          <a:latin typeface="+mn-lt"/>
                          <a:ea typeface="黑体" pitchFamily="2" charset="-122"/>
                        </a:rPr>
                        <a:t>100GBASE-SR10</a:t>
                      </a:r>
                      <a:r>
                        <a:rPr lang="zh-CN" altLang="en-US" sz="2000" b="1" dirty="0">
                          <a:solidFill>
                            <a:srgbClr val="333399"/>
                          </a:solidFill>
                          <a:effectLst/>
                          <a:latin typeface="+mn-lt"/>
                          <a:ea typeface="黑体" pitchFamily="2" charset="-122"/>
                        </a:rPr>
                        <a:t>，</a:t>
                      </a:r>
                      <a:endParaRPr lang="en-US" sz="2000" b="1" dirty="0">
                        <a:solidFill>
                          <a:srgbClr val="333399"/>
                        </a:solidFill>
                        <a:effectLst/>
                        <a:latin typeface="+mn-lt"/>
                        <a:ea typeface="黑体" pitchFamily="2" charset="-122"/>
                      </a:endParaRPr>
                    </a:p>
                    <a:p>
                      <a:pPr algn="just">
                        <a:lnSpc>
                          <a:spcPct val="100000"/>
                        </a:lnSpc>
                        <a:spcAft>
                          <a:spcPts val="0"/>
                        </a:spcAft>
                        <a:tabLst>
                          <a:tab pos="1752600" algn="l"/>
                        </a:tabLst>
                      </a:pPr>
                      <a:r>
                        <a:rPr lang="zh-CN" altLang="en-US" sz="2000" b="1" dirty="0">
                          <a:solidFill>
                            <a:srgbClr val="333399"/>
                          </a:solidFill>
                          <a:effectLst/>
                          <a:latin typeface="+mn-lt"/>
                          <a:ea typeface="黑体" pitchFamily="2" charset="-122"/>
                        </a:rPr>
                        <a:t>*</a:t>
                      </a:r>
                      <a:r>
                        <a:rPr lang="en-US" altLang="zh-CN" sz="2000" b="1" dirty="0">
                          <a:solidFill>
                            <a:srgbClr val="333399"/>
                          </a:solidFill>
                          <a:effectLst/>
                          <a:latin typeface="+mn-lt"/>
                          <a:ea typeface="黑体" pitchFamily="2" charset="-122"/>
                        </a:rPr>
                        <a:t>100GBASE-SR4</a:t>
                      </a:r>
                      <a:endParaRPr lang="zh-CN" sz="2000" b="1" dirty="0">
                        <a:solidFill>
                          <a:srgbClr val="333399"/>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84241">
                <a:tc>
                  <a:txBody>
                    <a:bodyPr/>
                    <a:lstStyle/>
                    <a:p>
                      <a:pPr marL="0" algn="just" defTabSz="914400" rtl="0" eaLnBrk="1" latinLnBrk="0" hangingPunct="1">
                        <a:lnSpc>
                          <a:spcPct val="100000"/>
                        </a:lnSpc>
                        <a:spcAft>
                          <a:spcPts val="0"/>
                        </a:spcAft>
                        <a:tabLst>
                          <a:tab pos="1752600" algn="l"/>
                        </a:tabLst>
                      </a:pPr>
                      <a:r>
                        <a:rPr lang="zh-CN" sz="2000" b="1" kern="1200" dirty="0">
                          <a:solidFill>
                            <a:srgbClr val="333399"/>
                          </a:solidFill>
                          <a:effectLst/>
                          <a:latin typeface="+mn-lt"/>
                          <a:ea typeface="黑体" pitchFamily="2" charset="-122"/>
                        </a:rPr>
                        <a:t>在单模光纤上传输至少</a:t>
                      </a:r>
                      <a:r>
                        <a:rPr lang="en-US" altLang="zh-CN" sz="2000" b="1" kern="1200" dirty="0">
                          <a:solidFill>
                            <a:srgbClr val="333399"/>
                          </a:solidFill>
                          <a:effectLst/>
                          <a:latin typeface="+mn-lt"/>
                          <a:ea typeface="黑体" pitchFamily="2" charset="-122"/>
                        </a:rPr>
                        <a:t> </a:t>
                      </a:r>
                      <a:r>
                        <a:rPr lang="en-US" sz="2000" b="1" kern="1200" dirty="0">
                          <a:solidFill>
                            <a:srgbClr val="333399"/>
                          </a:solidFill>
                          <a:effectLst/>
                          <a:latin typeface="+mn-lt"/>
                          <a:ea typeface="黑体" pitchFamily="2" charset="-122"/>
                        </a:rPr>
                        <a:t>10 km</a:t>
                      </a:r>
                      <a:endParaRPr lang="zh-CN" sz="2000" b="1" kern="1200" dirty="0">
                        <a:solidFill>
                          <a:srgbClr val="333399"/>
                        </a:solidFill>
                        <a:effectLst/>
                        <a:latin typeface="+mn-lt"/>
                        <a:ea typeface="黑体" pitchFamily="2" charset="-122"/>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dirty="0">
                          <a:solidFill>
                            <a:srgbClr val="333399"/>
                          </a:solidFill>
                          <a:effectLst/>
                          <a:latin typeface="+mn-lt"/>
                          <a:ea typeface="黑体" pitchFamily="2" charset="-122"/>
                        </a:rPr>
                        <a:t>40GBASE-LR4</a:t>
                      </a:r>
                      <a:endParaRPr lang="zh-CN" sz="2000" b="1" dirty="0">
                        <a:solidFill>
                          <a:srgbClr val="333399"/>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dirty="0">
                          <a:solidFill>
                            <a:srgbClr val="333399"/>
                          </a:solidFill>
                          <a:effectLst/>
                          <a:latin typeface="+mn-lt"/>
                          <a:ea typeface="黑体" pitchFamily="2" charset="-122"/>
                        </a:rPr>
                        <a:t>100GBASE-LR4</a:t>
                      </a:r>
                      <a:endParaRPr lang="zh-CN" sz="2000" b="1" dirty="0">
                        <a:solidFill>
                          <a:srgbClr val="333399"/>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84241">
                <a:tc>
                  <a:txBody>
                    <a:bodyPr/>
                    <a:lstStyle/>
                    <a:p>
                      <a:pPr marL="0" algn="just" defTabSz="914400" rtl="0" eaLnBrk="1" latinLnBrk="0" hangingPunct="1">
                        <a:lnSpc>
                          <a:spcPct val="100000"/>
                        </a:lnSpc>
                        <a:spcAft>
                          <a:spcPts val="0"/>
                        </a:spcAft>
                        <a:tabLst>
                          <a:tab pos="1752600" algn="l"/>
                        </a:tabLst>
                      </a:pPr>
                      <a:r>
                        <a:rPr lang="zh-CN" sz="2000" b="1" kern="1200" dirty="0">
                          <a:solidFill>
                            <a:srgbClr val="333399"/>
                          </a:solidFill>
                          <a:effectLst/>
                          <a:latin typeface="+mn-lt"/>
                          <a:ea typeface="黑体" pitchFamily="2" charset="-122"/>
                        </a:rPr>
                        <a:t>在单模光纤上传输至少</a:t>
                      </a:r>
                      <a:r>
                        <a:rPr lang="en-US" altLang="zh-CN" sz="2000" b="1" kern="1200" dirty="0">
                          <a:solidFill>
                            <a:srgbClr val="333399"/>
                          </a:solidFill>
                          <a:effectLst/>
                          <a:latin typeface="+mn-lt"/>
                          <a:ea typeface="黑体" pitchFamily="2" charset="-122"/>
                        </a:rPr>
                        <a:t> </a:t>
                      </a:r>
                      <a:r>
                        <a:rPr lang="en-US" sz="2000" b="1" kern="1200" dirty="0">
                          <a:solidFill>
                            <a:srgbClr val="333399"/>
                          </a:solidFill>
                          <a:effectLst/>
                          <a:latin typeface="+mn-lt"/>
                          <a:ea typeface="黑体" pitchFamily="2" charset="-122"/>
                        </a:rPr>
                        <a:t>40 km</a:t>
                      </a:r>
                      <a:endParaRPr lang="zh-CN" sz="2000" b="1" kern="1200" dirty="0">
                        <a:solidFill>
                          <a:srgbClr val="333399"/>
                        </a:solidFill>
                        <a:effectLst/>
                        <a:latin typeface="+mn-lt"/>
                        <a:ea typeface="黑体" pitchFamily="2" charset="-122"/>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altLang="en-US" sz="2000" b="1" dirty="0">
                          <a:solidFill>
                            <a:srgbClr val="333399"/>
                          </a:solidFill>
                          <a:effectLst/>
                          <a:latin typeface="+mn-lt"/>
                          <a:ea typeface="黑体" pitchFamily="2" charset="-122"/>
                        </a:rPr>
                        <a:t>*</a:t>
                      </a:r>
                      <a:r>
                        <a:rPr lang="en-US" sz="2000" b="1" dirty="0">
                          <a:solidFill>
                            <a:srgbClr val="333399"/>
                          </a:solidFill>
                          <a:effectLst/>
                          <a:latin typeface="+mn-lt"/>
                          <a:ea typeface="黑体" pitchFamily="2" charset="-122"/>
                        </a:rPr>
                        <a:t>40GBASE-ER </a:t>
                      </a:r>
                      <a:endParaRPr lang="zh-CN" sz="2000" b="1" dirty="0">
                        <a:solidFill>
                          <a:srgbClr val="333399"/>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dirty="0">
                          <a:solidFill>
                            <a:srgbClr val="333399"/>
                          </a:solidFill>
                          <a:effectLst/>
                          <a:latin typeface="+mn-lt"/>
                          <a:ea typeface="黑体" pitchFamily="2" charset="-122"/>
                        </a:rPr>
                        <a:t>100GBASE-ER4</a:t>
                      </a:r>
                      <a:endParaRPr lang="zh-CN" sz="2000" b="1" dirty="0">
                        <a:solidFill>
                          <a:srgbClr val="333399"/>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5" name="Rectangle 1"/>
          <p:cNvSpPr>
            <a:spLocks noChangeArrowheads="1"/>
          </p:cNvSpPr>
          <p:nvPr/>
        </p:nvSpPr>
        <p:spPr bwMode="auto">
          <a:xfrm>
            <a:off x="2927649" y="1484785"/>
            <a:ext cx="662473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eaLnBrk="1" hangingPunct="1">
              <a:tabLst>
                <a:tab pos="1752600" algn="l"/>
              </a:tabLst>
            </a:pPr>
            <a:r>
              <a:rPr lang="en-US" altLang="zh-CN" sz="2400" b="1" dirty="0">
                <a:solidFill>
                  <a:srgbClr val="333399"/>
                </a:solidFill>
                <a:latin typeface="+mn-lt"/>
                <a:ea typeface="黑体" pitchFamily="2" charset="-122"/>
                <a:cs typeface="Times New Roman" pitchFamily="18" charset="0"/>
              </a:rPr>
              <a:t>40GE/10GE </a:t>
            </a:r>
            <a:r>
              <a:rPr lang="zh-CN" altLang="en-US" sz="2400" b="1" dirty="0">
                <a:solidFill>
                  <a:srgbClr val="333399"/>
                </a:solidFill>
                <a:latin typeface="+mn-lt"/>
                <a:ea typeface="黑体" pitchFamily="2" charset="-122"/>
                <a:cs typeface="Times New Roman" pitchFamily="18" charset="0"/>
              </a:rPr>
              <a:t>的物理层标准</a:t>
            </a:r>
          </a:p>
        </p:txBody>
      </p:sp>
    </p:spTree>
    <p:extLst>
      <p:ext uri="{BB962C8B-B14F-4D97-AF65-F5344CB8AC3E}">
        <p14:creationId xmlns:p14="http://schemas.microsoft.com/office/powerpoint/2010/main" val="199803516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7" name="Rectangle 3"/>
          <p:cNvSpPr>
            <a:spLocks noGrp="1" noChangeArrowheads="1"/>
          </p:cNvSpPr>
          <p:nvPr>
            <p:ph idx="1"/>
          </p:nvPr>
        </p:nvSpPr>
        <p:spPr/>
        <p:txBody>
          <a:bodyPr/>
          <a:lstStyle/>
          <a:p>
            <a:r>
              <a:rPr lang="zh-CN" altLang="en-US" dirty="0"/>
              <a:t>以太网的工作范围已经从局域网（校园网、企业网）扩大到城域网和广域网，从而</a:t>
            </a:r>
            <a:r>
              <a:rPr lang="zh-CN" altLang="en-US" dirty="0">
                <a:solidFill>
                  <a:srgbClr val="FF0000"/>
                </a:solidFill>
              </a:rPr>
              <a:t>实现了端到端的以太网传输。</a:t>
            </a:r>
          </a:p>
          <a:p>
            <a:r>
              <a:rPr lang="zh-CN" altLang="en-US" dirty="0"/>
              <a:t>这种工作方式的好处有： </a:t>
            </a:r>
          </a:p>
          <a:p>
            <a:pPr lvl="1"/>
            <a:r>
              <a:rPr lang="zh-CN" altLang="en-US" dirty="0">
                <a:solidFill>
                  <a:srgbClr val="0000FF"/>
                </a:solidFill>
                <a:latin typeface="Arial" charset="0"/>
              </a:rPr>
              <a:t>技术成熟；</a:t>
            </a:r>
          </a:p>
          <a:p>
            <a:pPr lvl="1"/>
            <a:r>
              <a:rPr lang="zh-CN" altLang="en-US" dirty="0">
                <a:solidFill>
                  <a:srgbClr val="0000FF"/>
                </a:solidFill>
                <a:latin typeface="Arial" charset="0"/>
                <a:ea typeface="黑体" pitchFamily="2" charset="-122"/>
              </a:rPr>
              <a:t>互操作性很好；</a:t>
            </a:r>
          </a:p>
          <a:p>
            <a:pPr lvl="1"/>
            <a:r>
              <a:rPr lang="zh-CN" altLang="en-US" dirty="0">
                <a:solidFill>
                  <a:srgbClr val="0000FF"/>
                </a:solidFill>
                <a:latin typeface="Arial" charset="0"/>
                <a:ea typeface="黑体" pitchFamily="2" charset="-122"/>
              </a:rPr>
              <a:t>在广域网中使用以太网时价格便宜；</a:t>
            </a:r>
          </a:p>
          <a:p>
            <a:pPr lvl="1"/>
            <a:r>
              <a:rPr lang="zh-CN" altLang="en-US" dirty="0">
                <a:solidFill>
                  <a:srgbClr val="0000FF"/>
                </a:solidFill>
                <a:latin typeface="Arial" charset="0"/>
                <a:ea typeface="黑体" pitchFamily="2" charset="-122"/>
              </a:rPr>
              <a:t>采用统一的以太网帧格式，简化了操作和管理。</a:t>
            </a:r>
            <a:r>
              <a:rPr lang="zh-CN" altLang="en-US" sz="3200" dirty="0">
                <a:solidFill>
                  <a:srgbClr val="0000FF"/>
                </a:solidFill>
              </a:rPr>
              <a:t>   </a:t>
            </a:r>
            <a:r>
              <a:rPr lang="zh-CN" altLang="en-US" dirty="0">
                <a:solidFill>
                  <a:srgbClr val="0000FF"/>
                </a:solidFill>
              </a:rPr>
              <a:t>  </a:t>
            </a:r>
          </a:p>
        </p:txBody>
      </p:sp>
      <p:sp>
        <p:nvSpPr>
          <p:cNvPr id="492546" name="Rectangle 2"/>
          <p:cNvSpPr>
            <a:spLocks noGrp="1" noChangeArrowheads="1"/>
          </p:cNvSpPr>
          <p:nvPr>
            <p:ph type="title"/>
          </p:nvPr>
        </p:nvSpPr>
        <p:spPr/>
        <p:txBody>
          <a:bodyPr/>
          <a:lstStyle/>
          <a:p>
            <a:pPr algn="ctr"/>
            <a:r>
              <a:rPr lang="zh-CN" altLang="en-US"/>
              <a:t>端到端的以太网传输 </a:t>
            </a:r>
          </a:p>
        </p:txBody>
      </p:sp>
    </p:spTree>
    <p:extLst>
      <p:ext uri="{BB962C8B-B14F-4D97-AF65-F5344CB8AC3E}">
        <p14:creationId xmlns:p14="http://schemas.microsoft.com/office/powerpoint/2010/main" val="2634073175"/>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1" name="Rectangle 3"/>
          <p:cNvSpPr>
            <a:spLocks noGrp="1" noChangeArrowheads="1"/>
          </p:cNvSpPr>
          <p:nvPr>
            <p:ph idx="1"/>
          </p:nvPr>
        </p:nvSpPr>
        <p:spPr/>
        <p:txBody>
          <a:bodyPr/>
          <a:lstStyle/>
          <a:p>
            <a:r>
              <a:rPr lang="zh-CN" altLang="en-US" dirty="0"/>
              <a:t>以太网从 </a:t>
            </a:r>
            <a:r>
              <a:rPr lang="en-US" altLang="zh-CN" dirty="0"/>
              <a:t>10 </a:t>
            </a:r>
            <a:r>
              <a:rPr lang="en-US" altLang="zh-CN" dirty="0" err="1"/>
              <a:t>Mbit</a:t>
            </a:r>
            <a:r>
              <a:rPr lang="en-US" altLang="zh-CN" dirty="0"/>
              <a:t>/s </a:t>
            </a:r>
            <a:r>
              <a:rPr lang="zh-CN" altLang="en-US" dirty="0"/>
              <a:t>到 </a:t>
            </a:r>
            <a:r>
              <a:rPr lang="en-US" altLang="zh-CN" dirty="0"/>
              <a:t>100 </a:t>
            </a:r>
            <a:r>
              <a:rPr lang="en-US" altLang="zh-CN" dirty="0" err="1"/>
              <a:t>Gbit</a:t>
            </a:r>
            <a:r>
              <a:rPr lang="en-US" altLang="zh-CN" dirty="0"/>
              <a:t>/s </a:t>
            </a:r>
            <a:r>
              <a:rPr lang="zh-CN" altLang="en-US" dirty="0"/>
              <a:t>的演进证明了以太网是：</a:t>
            </a:r>
          </a:p>
          <a:p>
            <a:pPr lvl="1"/>
            <a:r>
              <a:rPr lang="zh-CN" altLang="en-US" dirty="0">
                <a:solidFill>
                  <a:srgbClr val="0000FF"/>
                </a:solidFill>
              </a:rPr>
              <a:t>可扩展的（从 </a:t>
            </a:r>
            <a:r>
              <a:rPr lang="en-US" altLang="zh-CN" dirty="0">
                <a:solidFill>
                  <a:srgbClr val="0000FF"/>
                </a:solidFill>
              </a:rPr>
              <a:t>10 </a:t>
            </a:r>
            <a:r>
              <a:rPr lang="en-US" altLang="zh-CN" dirty="0" err="1">
                <a:solidFill>
                  <a:srgbClr val="0000FF"/>
                </a:solidFill>
              </a:rPr>
              <a:t>Mbit</a:t>
            </a:r>
            <a:r>
              <a:rPr lang="en-US" altLang="zh-CN" dirty="0">
                <a:solidFill>
                  <a:srgbClr val="0000FF"/>
                </a:solidFill>
              </a:rPr>
              <a:t>/s </a:t>
            </a:r>
            <a:r>
              <a:rPr lang="zh-CN" altLang="en-US" dirty="0">
                <a:solidFill>
                  <a:srgbClr val="0000FF"/>
                </a:solidFill>
              </a:rPr>
              <a:t>到 </a:t>
            </a:r>
            <a:r>
              <a:rPr lang="en-US" altLang="zh-CN" dirty="0">
                <a:solidFill>
                  <a:srgbClr val="0000FF"/>
                </a:solidFill>
              </a:rPr>
              <a:t>100 </a:t>
            </a:r>
            <a:r>
              <a:rPr lang="en-US" altLang="zh-CN" dirty="0" err="1">
                <a:solidFill>
                  <a:srgbClr val="0000FF"/>
                </a:solidFill>
              </a:rPr>
              <a:t>Gbit</a:t>
            </a:r>
            <a:r>
              <a:rPr lang="en-US" altLang="zh-CN" dirty="0">
                <a:solidFill>
                  <a:srgbClr val="0000FF"/>
                </a:solidFill>
              </a:rPr>
              <a:t>/s</a:t>
            </a:r>
            <a:r>
              <a:rPr lang="zh-CN" altLang="en-US" dirty="0">
                <a:solidFill>
                  <a:srgbClr val="0000FF"/>
                </a:solidFill>
              </a:rPr>
              <a:t>）；</a:t>
            </a:r>
          </a:p>
          <a:p>
            <a:pPr lvl="1"/>
            <a:r>
              <a:rPr lang="zh-CN" altLang="en-US" dirty="0">
                <a:solidFill>
                  <a:srgbClr val="0000FF"/>
                </a:solidFill>
              </a:rPr>
              <a:t>灵活的（多种传输媒体、全</a:t>
            </a:r>
            <a:r>
              <a:rPr lang="en-US" altLang="zh-CN" dirty="0">
                <a:solidFill>
                  <a:srgbClr val="0000FF"/>
                </a:solidFill>
              </a:rPr>
              <a:t>/</a:t>
            </a:r>
            <a:r>
              <a:rPr lang="zh-CN" altLang="en-US" dirty="0">
                <a:solidFill>
                  <a:srgbClr val="0000FF"/>
                </a:solidFill>
              </a:rPr>
              <a:t>半双工、共享</a:t>
            </a:r>
            <a:r>
              <a:rPr lang="en-US" altLang="zh-CN" dirty="0">
                <a:solidFill>
                  <a:srgbClr val="0000FF"/>
                </a:solidFill>
              </a:rPr>
              <a:t>/</a:t>
            </a:r>
            <a:r>
              <a:rPr lang="zh-CN" altLang="en-US" dirty="0">
                <a:solidFill>
                  <a:srgbClr val="0000FF"/>
                </a:solidFill>
              </a:rPr>
              <a:t>交换）；</a:t>
            </a:r>
          </a:p>
          <a:p>
            <a:pPr lvl="1"/>
            <a:r>
              <a:rPr lang="zh-CN" altLang="en-US" dirty="0">
                <a:solidFill>
                  <a:srgbClr val="0000FF"/>
                </a:solidFill>
              </a:rPr>
              <a:t>易于安装；</a:t>
            </a:r>
          </a:p>
          <a:p>
            <a:pPr lvl="1"/>
            <a:r>
              <a:rPr lang="zh-CN" altLang="en-US" dirty="0">
                <a:solidFill>
                  <a:srgbClr val="0000FF"/>
                </a:solidFill>
              </a:rPr>
              <a:t>稳健性好。</a:t>
            </a:r>
            <a:r>
              <a:rPr lang="zh-CN" altLang="en-US" dirty="0"/>
              <a:t> </a:t>
            </a:r>
          </a:p>
        </p:txBody>
      </p:sp>
      <p:sp>
        <p:nvSpPr>
          <p:cNvPr id="493570" name="Rectangle 2"/>
          <p:cNvSpPr>
            <a:spLocks noGrp="1" noChangeArrowheads="1"/>
          </p:cNvSpPr>
          <p:nvPr>
            <p:ph type="title"/>
          </p:nvPr>
        </p:nvSpPr>
        <p:spPr/>
        <p:txBody>
          <a:bodyPr/>
          <a:lstStyle/>
          <a:p>
            <a:pPr algn="ctr"/>
            <a:r>
              <a:rPr lang="zh-CN" altLang="en-US" sz="3600" dirty="0"/>
              <a:t>以太网从 </a:t>
            </a:r>
            <a:r>
              <a:rPr lang="en-US" altLang="zh-CN" sz="3600" dirty="0"/>
              <a:t>10 </a:t>
            </a:r>
            <a:r>
              <a:rPr lang="en-US" altLang="zh-CN" sz="3600" dirty="0" err="1"/>
              <a:t>Mbit</a:t>
            </a:r>
            <a:r>
              <a:rPr lang="en-US" altLang="zh-CN" sz="3600" dirty="0"/>
              <a:t>/s </a:t>
            </a:r>
            <a:r>
              <a:rPr lang="zh-CN" altLang="en-US" sz="3600" dirty="0"/>
              <a:t>到</a:t>
            </a:r>
            <a:r>
              <a:rPr lang="en-US" altLang="zh-CN" sz="3600" dirty="0"/>
              <a:t>100 </a:t>
            </a:r>
            <a:r>
              <a:rPr lang="en-US" altLang="zh-CN" sz="3600" dirty="0" err="1"/>
              <a:t>Gbit</a:t>
            </a:r>
            <a:r>
              <a:rPr lang="en-US" altLang="zh-CN" sz="3600" dirty="0"/>
              <a:t>/s </a:t>
            </a:r>
            <a:r>
              <a:rPr lang="zh-CN" altLang="en-US" sz="3600" dirty="0"/>
              <a:t>的演进 </a:t>
            </a:r>
          </a:p>
        </p:txBody>
      </p:sp>
    </p:spTree>
    <p:extLst>
      <p:ext uri="{BB962C8B-B14F-4D97-AF65-F5344CB8AC3E}">
        <p14:creationId xmlns:p14="http://schemas.microsoft.com/office/powerpoint/2010/main" val="3463130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3" name="Rectangle 3"/>
          <p:cNvSpPr>
            <a:spLocks noGrp="1" noChangeArrowheads="1"/>
          </p:cNvSpPr>
          <p:nvPr>
            <p:ph idx="1"/>
          </p:nvPr>
        </p:nvSpPr>
        <p:spPr/>
        <p:txBody>
          <a:bodyPr/>
          <a:lstStyle/>
          <a:p>
            <a:pPr marL="0" indent="0">
              <a:buNone/>
            </a:pPr>
            <a:r>
              <a:rPr lang="zh-CN" altLang="en-US" sz="2800" dirty="0">
                <a:solidFill>
                  <a:srgbClr val="0000FF"/>
                </a:solidFill>
              </a:rPr>
              <a:t>解决方法：</a:t>
            </a:r>
            <a:r>
              <a:rPr lang="zh-CN" altLang="en-US" sz="2800" dirty="0">
                <a:solidFill>
                  <a:srgbClr val="FF0000"/>
                </a:solidFill>
              </a:rPr>
              <a:t>字节填充 </a:t>
            </a:r>
            <a:r>
              <a:rPr lang="en-US" altLang="zh-CN" sz="2800" dirty="0"/>
              <a:t>(byte stuffing) </a:t>
            </a:r>
            <a:r>
              <a:rPr lang="zh-CN" altLang="en-US" sz="2800" dirty="0"/>
              <a:t>或</a:t>
            </a:r>
            <a:r>
              <a:rPr lang="zh-CN" altLang="en-US" sz="2800" dirty="0">
                <a:solidFill>
                  <a:srgbClr val="FF0000"/>
                </a:solidFill>
              </a:rPr>
              <a:t>字符填充 </a:t>
            </a:r>
            <a:r>
              <a:rPr lang="en-US" altLang="zh-CN" sz="2800" dirty="0"/>
              <a:t>(character stuffing)</a:t>
            </a:r>
            <a:r>
              <a:rPr lang="zh-CN" altLang="en-US" sz="2800" dirty="0"/>
              <a:t>。</a:t>
            </a:r>
            <a:endParaRPr lang="en-US" altLang="zh-CN" sz="2800" dirty="0"/>
          </a:p>
          <a:p>
            <a:r>
              <a:rPr lang="zh-CN" altLang="en-US" sz="2800" dirty="0"/>
              <a:t>发送端的数据链路层在数据中出现控制字符“</a:t>
            </a:r>
            <a:r>
              <a:rPr lang="en-US" altLang="zh-CN" sz="2800" dirty="0"/>
              <a:t>SOH”</a:t>
            </a:r>
            <a:r>
              <a:rPr lang="zh-CN" altLang="en-US" sz="2800" dirty="0"/>
              <a:t>或“</a:t>
            </a:r>
            <a:r>
              <a:rPr lang="en-US" altLang="zh-CN" sz="2800" dirty="0"/>
              <a:t>EOT”</a:t>
            </a:r>
            <a:r>
              <a:rPr lang="zh-CN" altLang="en-US" sz="2800" dirty="0"/>
              <a:t>的前面</a:t>
            </a:r>
            <a:r>
              <a:rPr lang="zh-CN" altLang="en-US" sz="2800" dirty="0">
                <a:solidFill>
                  <a:srgbClr val="FF0000"/>
                </a:solidFill>
              </a:rPr>
              <a:t>插入一个转义字符“</a:t>
            </a:r>
            <a:r>
              <a:rPr lang="en-US" altLang="zh-CN" sz="2800" dirty="0">
                <a:solidFill>
                  <a:srgbClr val="FF0000"/>
                </a:solidFill>
              </a:rPr>
              <a:t>ESC” </a:t>
            </a:r>
            <a:r>
              <a:rPr lang="en-US" altLang="zh-CN" sz="2800" dirty="0"/>
              <a:t>(</a:t>
            </a:r>
            <a:r>
              <a:rPr lang="zh-CN" altLang="en-US" sz="2800" dirty="0"/>
              <a:t>其十六进制编码是 </a:t>
            </a:r>
            <a:r>
              <a:rPr lang="en-US" altLang="zh-CN" sz="2800" dirty="0"/>
              <a:t>1B)</a:t>
            </a:r>
            <a:r>
              <a:rPr lang="zh-CN" altLang="en-US" sz="2800" dirty="0"/>
              <a:t>。</a:t>
            </a:r>
          </a:p>
          <a:p>
            <a:r>
              <a:rPr lang="zh-CN" altLang="en-US" sz="2800" dirty="0"/>
              <a:t>接收端的数据链路层在将数据送往网络层之前删除插入的转义字符。</a:t>
            </a:r>
          </a:p>
          <a:p>
            <a:r>
              <a:rPr lang="zh-CN" altLang="en-US" sz="2800" dirty="0"/>
              <a:t>如果转义字符也出现在数据当中，那么应在转义字符前面插入一个转义字符 </a:t>
            </a:r>
            <a:r>
              <a:rPr lang="en-US" altLang="zh-CN" sz="2800" dirty="0"/>
              <a:t>ESC</a:t>
            </a:r>
            <a:r>
              <a:rPr lang="zh-CN" altLang="en-US" sz="2800" dirty="0"/>
              <a:t>。当接收端收到连续的两个转义字符时，就删除其中前面的一个。 </a:t>
            </a:r>
          </a:p>
        </p:txBody>
      </p:sp>
      <p:sp>
        <p:nvSpPr>
          <p:cNvPr id="358402" name="Rectangle 2"/>
          <p:cNvSpPr>
            <a:spLocks noGrp="1" noChangeArrowheads="1"/>
          </p:cNvSpPr>
          <p:nvPr>
            <p:ph type="title"/>
          </p:nvPr>
        </p:nvSpPr>
        <p:spPr/>
        <p:txBody>
          <a:bodyPr/>
          <a:lstStyle/>
          <a:p>
            <a:pPr algn="ctr"/>
            <a:r>
              <a:rPr lang="zh-CN" altLang="en-US" dirty="0"/>
              <a:t>解决透明传输问题</a:t>
            </a:r>
          </a:p>
        </p:txBody>
      </p:sp>
    </p:spTree>
    <p:extLst>
      <p:ext uri="{BB962C8B-B14F-4D97-AF65-F5344CB8AC3E}">
        <p14:creationId xmlns:p14="http://schemas.microsoft.com/office/powerpoint/2010/main" val="76976434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7" name="Rectangle 3"/>
          <p:cNvSpPr>
            <a:spLocks noGrp="1" noChangeArrowheads="1"/>
          </p:cNvSpPr>
          <p:nvPr>
            <p:ph idx="1"/>
          </p:nvPr>
        </p:nvSpPr>
        <p:spPr/>
        <p:txBody>
          <a:bodyPr/>
          <a:lstStyle/>
          <a:p>
            <a:r>
              <a:rPr lang="en-US" altLang="zh-CN" dirty="0"/>
              <a:t>IEEE </a:t>
            </a:r>
            <a:r>
              <a:rPr lang="zh-CN" altLang="zh-CN" dirty="0"/>
              <a:t>在</a:t>
            </a:r>
            <a:r>
              <a:rPr lang="en-US" altLang="zh-CN" dirty="0"/>
              <a:t> 2001 </a:t>
            </a:r>
            <a:r>
              <a:rPr lang="zh-CN" altLang="zh-CN" dirty="0"/>
              <a:t>年初成立了</a:t>
            </a:r>
            <a:r>
              <a:rPr lang="en-US" altLang="zh-CN" dirty="0"/>
              <a:t> 802.3 EFM </a:t>
            </a:r>
            <a:r>
              <a:rPr lang="zh-CN" altLang="zh-CN" dirty="0"/>
              <a:t>工作组，专门研究高速以太网的宽带接入技术问题。</a:t>
            </a:r>
            <a:endParaRPr lang="en-US" altLang="zh-CN" dirty="0"/>
          </a:p>
          <a:p>
            <a:r>
              <a:rPr lang="zh-CN" altLang="zh-CN" dirty="0"/>
              <a:t>以太网宽带接入</a:t>
            </a:r>
            <a:r>
              <a:rPr lang="zh-CN" altLang="en-US" dirty="0"/>
              <a:t>具有以下</a:t>
            </a:r>
            <a:r>
              <a:rPr lang="zh-CN" altLang="en-US" dirty="0">
                <a:solidFill>
                  <a:srgbClr val="0000FF"/>
                </a:solidFill>
              </a:rPr>
              <a:t>特点：</a:t>
            </a:r>
            <a:endParaRPr lang="en-US" altLang="zh-CN" dirty="0">
              <a:solidFill>
                <a:srgbClr val="0000FF"/>
              </a:solidFill>
            </a:endParaRPr>
          </a:p>
          <a:p>
            <a:pPr lvl="1"/>
            <a:r>
              <a:rPr lang="zh-CN" altLang="zh-CN" dirty="0"/>
              <a:t>可以提供</a:t>
            </a:r>
            <a:r>
              <a:rPr lang="zh-CN" altLang="zh-CN" dirty="0">
                <a:solidFill>
                  <a:srgbClr val="FF0000"/>
                </a:solidFill>
              </a:rPr>
              <a:t>双向</a:t>
            </a:r>
            <a:r>
              <a:rPr lang="zh-CN" altLang="zh-CN" dirty="0"/>
              <a:t>的宽带通信</a:t>
            </a:r>
            <a:r>
              <a:rPr lang="zh-CN" altLang="en-US" dirty="0"/>
              <a:t>。</a:t>
            </a:r>
            <a:endParaRPr lang="en-US" altLang="zh-CN" dirty="0"/>
          </a:p>
          <a:p>
            <a:pPr lvl="1"/>
            <a:r>
              <a:rPr lang="zh-CN" altLang="zh-CN" dirty="0"/>
              <a:t>可以根据用户对带宽的需求灵活地进行带宽</a:t>
            </a:r>
            <a:r>
              <a:rPr lang="zh-CN" altLang="zh-CN" dirty="0">
                <a:solidFill>
                  <a:srgbClr val="FF0000"/>
                </a:solidFill>
              </a:rPr>
              <a:t>升级</a:t>
            </a:r>
            <a:r>
              <a:rPr lang="zh-CN" altLang="en-US" dirty="0">
                <a:solidFill>
                  <a:srgbClr val="FF0000"/>
                </a:solidFill>
              </a:rPr>
              <a:t>。</a:t>
            </a:r>
            <a:endParaRPr lang="en-US" altLang="zh-CN" dirty="0">
              <a:solidFill>
                <a:srgbClr val="FF0000"/>
              </a:solidFill>
            </a:endParaRPr>
          </a:p>
          <a:p>
            <a:pPr lvl="1"/>
            <a:r>
              <a:rPr lang="zh-CN" altLang="zh-CN" dirty="0"/>
              <a:t>可以实现端到端的以太网传输，中间不</a:t>
            </a:r>
            <a:r>
              <a:rPr lang="zh-CN" altLang="zh-CN" dirty="0">
                <a:solidFill>
                  <a:srgbClr val="FF0000"/>
                </a:solidFill>
              </a:rPr>
              <a:t>需要再进行帧格式的转换。</a:t>
            </a:r>
            <a:r>
              <a:rPr lang="zh-CN" altLang="zh-CN" dirty="0"/>
              <a:t>这就提高了数据的传输效率且降低了传输的成本。</a:t>
            </a:r>
            <a:endParaRPr lang="en-US" altLang="zh-CN" dirty="0"/>
          </a:p>
          <a:p>
            <a:pPr lvl="1"/>
            <a:r>
              <a:rPr lang="zh-CN" altLang="en-US" dirty="0">
                <a:solidFill>
                  <a:srgbClr val="FF0000"/>
                </a:solidFill>
              </a:rPr>
              <a:t>但是不支持</a:t>
            </a:r>
            <a:r>
              <a:rPr lang="zh-CN" altLang="zh-CN" dirty="0">
                <a:solidFill>
                  <a:srgbClr val="FF0000"/>
                </a:solidFill>
              </a:rPr>
              <a:t>用户身份鉴别</a:t>
            </a:r>
            <a:r>
              <a:rPr lang="zh-CN" altLang="en-US" dirty="0">
                <a:solidFill>
                  <a:srgbClr val="FF0000"/>
                </a:solidFill>
              </a:rPr>
              <a:t>。</a:t>
            </a:r>
          </a:p>
        </p:txBody>
      </p:sp>
      <p:sp>
        <p:nvSpPr>
          <p:cNvPr id="651266" name="Rectangle 2"/>
          <p:cNvSpPr>
            <a:spLocks noGrp="1" noChangeArrowheads="1"/>
          </p:cNvSpPr>
          <p:nvPr>
            <p:ph type="title"/>
          </p:nvPr>
        </p:nvSpPr>
        <p:spPr/>
        <p:txBody>
          <a:bodyPr/>
          <a:lstStyle/>
          <a:p>
            <a:r>
              <a:rPr lang="en-US" altLang="zh-CN" dirty="0"/>
              <a:t>3.5.4  </a:t>
            </a:r>
            <a:r>
              <a:rPr lang="zh-CN" altLang="zh-CN" dirty="0"/>
              <a:t>使用以太网进行宽带接入</a:t>
            </a:r>
          </a:p>
        </p:txBody>
      </p:sp>
    </p:spTree>
    <p:extLst>
      <p:ext uri="{BB962C8B-B14F-4D97-AF65-F5344CB8AC3E}">
        <p14:creationId xmlns:p14="http://schemas.microsoft.com/office/powerpoint/2010/main" val="21135233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51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12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512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512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5126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512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7" name="Rectangle 3"/>
          <p:cNvSpPr>
            <a:spLocks noGrp="1" noChangeArrowheads="1"/>
          </p:cNvSpPr>
          <p:nvPr>
            <p:ph idx="1"/>
          </p:nvPr>
        </p:nvSpPr>
        <p:spPr/>
        <p:txBody>
          <a:bodyPr/>
          <a:lstStyle/>
          <a:p>
            <a:r>
              <a:rPr lang="en-US" altLang="zh-CN" sz="2800" dirty="0" err="1">
                <a:solidFill>
                  <a:srgbClr val="FF0000"/>
                </a:solidFill>
              </a:rPr>
              <a:t>PPPoE</a:t>
            </a:r>
            <a:r>
              <a:rPr lang="en-US" altLang="zh-CN" sz="2800" dirty="0">
                <a:solidFill>
                  <a:srgbClr val="FF0000"/>
                </a:solidFill>
              </a:rPr>
              <a:t> </a:t>
            </a:r>
            <a:r>
              <a:rPr lang="en-US" altLang="zh-CN" sz="2800" dirty="0"/>
              <a:t>(PPP over Ethernet) </a:t>
            </a:r>
            <a:r>
              <a:rPr lang="zh-CN" altLang="en-US" sz="2800" dirty="0"/>
              <a:t>的</a:t>
            </a:r>
            <a:r>
              <a:rPr lang="zh-CN" altLang="zh-CN" sz="2800" dirty="0"/>
              <a:t>意思是“在以太网上运行</a:t>
            </a:r>
            <a:r>
              <a:rPr lang="en-US" altLang="zh-CN" sz="2800" dirty="0"/>
              <a:t> PPP</a:t>
            </a:r>
            <a:r>
              <a:rPr lang="zh-CN" altLang="zh-CN" sz="2800" dirty="0"/>
              <a:t>”</a:t>
            </a:r>
            <a:r>
              <a:rPr lang="zh-CN" altLang="en-US" sz="2800" dirty="0"/>
              <a:t>，它</a:t>
            </a:r>
            <a:r>
              <a:rPr lang="zh-CN" altLang="zh-CN" sz="2800" dirty="0"/>
              <a:t>把</a:t>
            </a:r>
            <a:r>
              <a:rPr lang="en-US" altLang="zh-CN" sz="2800" dirty="0"/>
              <a:t> PPP </a:t>
            </a:r>
            <a:r>
              <a:rPr lang="zh-CN" altLang="zh-CN" sz="2800" dirty="0"/>
              <a:t>协议</a:t>
            </a:r>
            <a:r>
              <a:rPr lang="zh-CN" altLang="en-US" sz="2800" dirty="0"/>
              <a:t>与以太网协议结合起来 </a:t>
            </a:r>
            <a:r>
              <a:rPr lang="en-US" altLang="zh-CN" sz="2800" dirty="0"/>
              <a:t>—— </a:t>
            </a:r>
            <a:r>
              <a:rPr lang="zh-CN" altLang="en-US" sz="2800" dirty="0"/>
              <a:t>将 </a:t>
            </a:r>
            <a:r>
              <a:rPr lang="en-US" altLang="zh-CN" sz="2800" dirty="0"/>
              <a:t>PPP </a:t>
            </a:r>
            <a:r>
              <a:rPr lang="zh-CN" altLang="zh-CN" sz="2800" dirty="0"/>
              <a:t>帧再封装到以太网中来传输</a:t>
            </a:r>
            <a:r>
              <a:rPr lang="zh-CN" altLang="en-US" sz="2800" dirty="0"/>
              <a:t>。</a:t>
            </a:r>
            <a:endParaRPr lang="en-US" altLang="zh-CN" sz="2800" dirty="0"/>
          </a:p>
          <a:p>
            <a:r>
              <a:rPr lang="zh-CN" altLang="zh-CN" sz="2800" dirty="0"/>
              <a:t>现在的光纤宽带接入</a:t>
            </a:r>
            <a:r>
              <a:rPr lang="en-US" altLang="zh-CN" sz="2800" dirty="0"/>
              <a:t> </a:t>
            </a:r>
            <a:r>
              <a:rPr lang="en-US" altLang="zh-CN" sz="2800" dirty="0" err="1"/>
              <a:t>FTTx</a:t>
            </a:r>
            <a:r>
              <a:rPr lang="en-US" altLang="zh-CN" sz="2800" dirty="0"/>
              <a:t> </a:t>
            </a:r>
            <a:r>
              <a:rPr lang="zh-CN" altLang="zh-CN" sz="2800" dirty="0"/>
              <a:t>都要使用</a:t>
            </a:r>
            <a:r>
              <a:rPr lang="en-US" altLang="zh-CN" sz="2800" dirty="0"/>
              <a:t> </a:t>
            </a:r>
            <a:r>
              <a:rPr lang="en-US" altLang="zh-CN" sz="2800" dirty="0" err="1"/>
              <a:t>PPPoE</a:t>
            </a:r>
            <a:r>
              <a:rPr lang="en-US" altLang="zh-CN" sz="2800" dirty="0"/>
              <a:t> </a:t>
            </a:r>
            <a:r>
              <a:rPr lang="zh-CN" altLang="zh-CN" sz="2800" dirty="0"/>
              <a:t>的方式进行接入。在</a:t>
            </a:r>
            <a:r>
              <a:rPr lang="en-US" altLang="zh-CN" sz="2800" dirty="0"/>
              <a:t> </a:t>
            </a:r>
            <a:r>
              <a:rPr lang="en-US" altLang="zh-CN" sz="2800" dirty="0" err="1"/>
              <a:t>PPPoE</a:t>
            </a:r>
            <a:r>
              <a:rPr lang="en-US" altLang="zh-CN" sz="2800" dirty="0"/>
              <a:t> </a:t>
            </a:r>
            <a:r>
              <a:rPr lang="zh-CN" altLang="zh-CN" sz="2800" dirty="0"/>
              <a:t>弹出的窗口中键入在网络运营商购买的用户名和密码，就可以进行宽带上网了</a:t>
            </a:r>
            <a:r>
              <a:rPr lang="zh-CN" altLang="en-US" sz="2800" dirty="0"/>
              <a:t>。</a:t>
            </a:r>
            <a:endParaRPr lang="en-US" altLang="zh-CN" sz="2800" dirty="0"/>
          </a:p>
          <a:p>
            <a:r>
              <a:rPr lang="zh-CN" altLang="zh-CN" sz="2800" dirty="0"/>
              <a:t>利用</a:t>
            </a:r>
            <a:r>
              <a:rPr lang="en-US" altLang="zh-CN" sz="2800" dirty="0"/>
              <a:t> ADSL </a:t>
            </a:r>
            <a:r>
              <a:rPr lang="zh-CN" altLang="zh-CN" sz="2800" dirty="0"/>
              <a:t>进行宽带上网时，从用户个人电脑到家中的</a:t>
            </a:r>
            <a:r>
              <a:rPr lang="en-US" altLang="zh-CN" sz="2800" dirty="0"/>
              <a:t> ADSL </a:t>
            </a:r>
            <a:r>
              <a:rPr lang="zh-CN" altLang="zh-CN" sz="2800" dirty="0"/>
              <a:t>调制解调器之间，也是使用</a:t>
            </a:r>
            <a:r>
              <a:rPr lang="en-US" altLang="zh-CN" sz="2800" dirty="0"/>
              <a:t> RJ-45 </a:t>
            </a:r>
            <a:r>
              <a:rPr lang="zh-CN" altLang="zh-CN" sz="2800" dirty="0"/>
              <a:t>和</a:t>
            </a:r>
            <a:r>
              <a:rPr lang="en-US" altLang="zh-CN" sz="2800" dirty="0"/>
              <a:t> 5 </a:t>
            </a:r>
            <a:r>
              <a:rPr lang="zh-CN" altLang="zh-CN" sz="2800" dirty="0"/>
              <a:t>类线（即以太网使用的网线）进行连接的，并且也是使用</a:t>
            </a:r>
            <a:r>
              <a:rPr lang="en-US" altLang="zh-CN" sz="2800" dirty="0"/>
              <a:t> </a:t>
            </a:r>
            <a:r>
              <a:rPr lang="en-US" altLang="zh-CN" sz="2800" dirty="0" err="1"/>
              <a:t>PPPoE</a:t>
            </a:r>
            <a:r>
              <a:rPr lang="en-US" altLang="zh-CN" sz="2800" dirty="0"/>
              <a:t> </a:t>
            </a:r>
            <a:r>
              <a:rPr lang="zh-CN" altLang="zh-CN" sz="2800" dirty="0"/>
              <a:t>弹出的窗口进行拨号连接的。</a:t>
            </a:r>
            <a:endParaRPr lang="zh-CN" altLang="en-US" sz="2800" dirty="0"/>
          </a:p>
        </p:txBody>
      </p:sp>
      <p:sp>
        <p:nvSpPr>
          <p:cNvPr id="651266" name="Rectangle 2"/>
          <p:cNvSpPr>
            <a:spLocks noGrp="1" noChangeArrowheads="1"/>
          </p:cNvSpPr>
          <p:nvPr>
            <p:ph type="title"/>
          </p:nvPr>
        </p:nvSpPr>
        <p:spPr/>
        <p:txBody>
          <a:bodyPr/>
          <a:lstStyle/>
          <a:p>
            <a:pPr algn="ctr"/>
            <a:r>
              <a:rPr lang="en-US" altLang="zh-CN" dirty="0" err="1"/>
              <a:t>PPPoE</a:t>
            </a:r>
            <a:endParaRPr lang="zh-CN" altLang="zh-CN" dirty="0"/>
          </a:p>
        </p:txBody>
      </p:sp>
    </p:spTree>
    <p:extLst>
      <p:ext uri="{BB962C8B-B14F-4D97-AF65-F5344CB8AC3E}">
        <p14:creationId xmlns:p14="http://schemas.microsoft.com/office/powerpoint/2010/main" val="3464296906"/>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A21F6A3-4EC1-4677-8D86-69CA6A6B5AEA}"/>
              </a:ext>
            </a:extLst>
          </p:cNvPr>
          <p:cNvSpPr>
            <a:spLocks noGrp="1"/>
          </p:cNvSpPr>
          <p:nvPr>
            <p:ph type="title"/>
          </p:nvPr>
        </p:nvSpPr>
        <p:spPr/>
        <p:txBody>
          <a:bodyPr/>
          <a:lstStyle/>
          <a:p>
            <a:r>
              <a:rPr lang="en-US" altLang="zh-CN" dirty="0"/>
              <a:t>THANK YOU </a:t>
            </a:r>
            <a:r>
              <a:rPr lang="zh-CN" altLang="en-US" dirty="0"/>
              <a:t>！</a:t>
            </a:r>
          </a:p>
        </p:txBody>
      </p:sp>
    </p:spTree>
    <p:extLst>
      <p:ext uri="{BB962C8B-B14F-4D97-AF65-F5344CB8AC3E}">
        <p14:creationId xmlns:p14="http://schemas.microsoft.com/office/powerpoint/2010/main" val="27388867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503" name="Rectangle 55"/>
          <p:cNvSpPr>
            <a:spLocks noGrp="1" noChangeArrowheads="1"/>
          </p:cNvSpPr>
          <p:nvPr>
            <p:ph type="title"/>
          </p:nvPr>
        </p:nvSpPr>
        <p:spPr/>
        <p:txBody>
          <a:bodyPr/>
          <a:lstStyle/>
          <a:p>
            <a:pPr algn="ctr"/>
            <a:r>
              <a:rPr lang="zh-CN" altLang="en-US" sz="4000" dirty="0"/>
              <a:t>用字节填充法解决透明传输的问题 </a:t>
            </a:r>
          </a:p>
        </p:txBody>
      </p:sp>
      <p:sp>
        <p:nvSpPr>
          <p:cNvPr id="4" name="文本占位符 3">
            <a:extLst>
              <a:ext uri="{FF2B5EF4-FFF2-40B4-BE49-F238E27FC236}">
                <a16:creationId xmlns:a16="http://schemas.microsoft.com/office/drawing/2014/main" id="{9640BCD5-59A2-4129-B7D1-F5983136C537}"/>
              </a:ext>
            </a:extLst>
          </p:cNvPr>
          <p:cNvSpPr>
            <a:spLocks noGrp="1"/>
          </p:cNvSpPr>
          <p:nvPr>
            <p:ph type="body" sz="quarter" idx="11"/>
          </p:nvPr>
        </p:nvSpPr>
        <p:spPr/>
        <p:txBody>
          <a:bodyPr>
            <a:normAutofit fontScale="92500" lnSpcReduction="20000"/>
          </a:bodyPr>
          <a:lstStyle/>
          <a:p>
            <a:r>
              <a:rPr lang="zh-CN" altLang="en-US" dirty="0"/>
              <a:t>用字节填充法解决透明传输的问题</a:t>
            </a:r>
          </a:p>
        </p:txBody>
      </p:sp>
      <p:sp>
        <p:nvSpPr>
          <p:cNvPr id="360452" name="Rectangle 4"/>
          <p:cNvSpPr>
            <a:spLocks noChangeArrowheads="1"/>
          </p:cNvSpPr>
          <p:nvPr/>
        </p:nvSpPr>
        <p:spPr bwMode="auto">
          <a:xfrm>
            <a:off x="1499294" y="3908003"/>
            <a:ext cx="495300" cy="457200"/>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itchFamily="2" charset="-122"/>
              </a:rPr>
              <a:t>SOH</a:t>
            </a:r>
          </a:p>
        </p:txBody>
      </p:sp>
      <p:sp>
        <p:nvSpPr>
          <p:cNvPr id="360453" name="Freeform 5"/>
          <p:cNvSpPr>
            <a:spLocks/>
          </p:cNvSpPr>
          <p:nvPr/>
        </p:nvSpPr>
        <p:spPr bwMode="auto">
          <a:xfrm>
            <a:off x="8103294" y="2917403"/>
            <a:ext cx="1651000" cy="990600"/>
          </a:xfrm>
          <a:custGeom>
            <a:avLst/>
            <a:gdLst>
              <a:gd name="T0" fmla="*/ 671 w 960"/>
              <a:gd name="T1" fmla="*/ 624 h 624"/>
              <a:gd name="T2" fmla="*/ 960 w 960"/>
              <a:gd name="T3" fmla="*/ 624 h 624"/>
              <a:gd name="T4" fmla="*/ 288 w 960"/>
              <a:gd name="T5" fmla="*/ 0 h 624"/>
              <a:gd name="T6" fmla="*/ 0 w 960"/>
              <a:gd name="T7" fmla="*/ 0 h 624"/>
            </a:gdLst>
            <a:ahLst/>
            <a:cxnLst>
              <a:cxn ang="0">
                <a:pos x="T0" y="T1"/>
              </a:cxn>
              <a:cxn ang="0">
                <a:pos x="T2" y="T3"/>
              </a:cxn>
              <a:cxn ang="0">
                <a:pos x="T4" y="T5"/>
              </a:cxn>
              <a:cxn ang="0">
                <a:pos x="T6" y="T7"/>
              </a:cxn>
            </a:cxnLst>
            <a:rect l="0" t="0" r="r" b="b"/>
            <a:pathLst>
              <a:path w="960" h="624">
                <a:moveTo>
                  <a:pt x="671" y="624"/>
                </a:moveTo>
                <a:lnTo>
                  <a:pt x="960" y="624"/>
                </a:lnTo>
                <a:lnTo>
                  <a:pt x="288" y="0"/>
                </a:lnTo>
                <a:lnTo>
                  <a:pt x="0" y="0"/>
                </a:lnTo>
              </a:path>
            </a:pathLst>
          </a:cu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54" name="Freeform 6"/>
          <p:cNvSpPr>
            <a:spLocks/>
          </p:cNvSpPr>
          <p:nvPr/>
        </p:nvSpPr>
        <p:spPr bwMode="auto">
          <a:xfrm>
            <a:off x="6689627" y="2917405"/>
            <a:ext cx="1166019" cy="1000125"/>
          </a:xfrm>
          <a:custGeom>
            <a:avLst/>
            <a:gdLst>
              <a:gd name="T0" fmla="*/ 386 w 678"/>
              <a:gd name="T1" fmla="*/ 621 h 630"/>
              <a:gd name="T2" fmla="*/ 678 w 678"/>
              <a:gd name="T3" fmla="*/ 630 h 630"/>
              <a:gd name="T4" fmla="*/ 288 w 678"/>
              <a:gd name="T5" fmla="*/ 0 h 630"/>
              <a:gd name="T6" fmla="*/ 0 w 678"/>
              <a:gd name="T7" fmla="*/ 0 h 630"/>
            </a:gdLst>
            <a:ahLst/>
            <a:cxnLst>
              <a:cxn ang="0">
                <a:pos x="T0" y="T1"/>
              </a:cxn>
              <a:cxn ang="0">
                <a:pos x="T2" y="T3"/>
              </a:cxn>
              <a:cxn ang="0">
                <a:pos x="T4" y="T5"/>
              </a:cxn>
              <a:cxn ang="0">
                <a:pos x="T6" y="T7"/>
              </a:cxn>
            </a:cxnLst>
            <a:rect l="0" t="0" r="r" b="b"/>
            <a:pathLst>
              <a:path w="678" h="630">
                <a:moveTo>
                  <a:pt x="386" y="621"/>
                </a:moveTo>
                <a:lnTo>
                  <a:pt x="678" y="630"/>
                </a:lnTo>
                <a:lnTo>
                  <a:pt x="288" y="0"/>
                </a:lnTo>
                <a:lnTo>
                  <a:pt x="0" y="0"/>
                </a:lnTo>
              </a:path>
            </a:pathLst>
          </a:cu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55" name="Freeform 7"/>
          <p:cNvSpPr>
            <a:spLocks/>
          </p:cNvSpPr>
          <p:nvPr/>
        </p:nvSpPr>
        <p:spPr bwMode="auto">
          <a:xfrm>
            <a:off x="5048946" y="2917403"/>
            <a:ext cx="650081" cy="990600"/>
          </a:xfrm>
          <a:custGeom>
            <a:avLst/>
            <a:gdLst>
              <a:gd name="T0" fmla="*/ 92 w 378"/>
              <a:gd name="T1" fmla="*/ 624 h 624"/>
              <a:gd name="T2" fmla="*/ 378 w 378"/>
              <a:gd name="T3" fmla="*/ 624 h 624"/>
              <a:gd name="T4" fmla="*/ 288 w 378"/>
              <a:gd name="T5" fmla="*/ 0 h 624"/>
              <a:gd name="T6" fmla="*/ 0 w 378"/>
              <a:gd name="T7" fmla="*/ 0 h 624"/>
            </a:gdLst>
            <a:ahLst/>
            <a:cxnLst>
              <a:cxn ang="0">
                <a:pos x="T0" y="T1"/>
              </a:cxn>
              <a:cxn ang="0">
                <a:pos x="T2" y="T3"/>
              </a:cxn>
              <a:cxn ang="0">
                <a:pos x="T4" y="T5"/>
              </a:cxn>
              <a:cxn ang="0">
                <a:pos x="T6" y="T7"/>
              </a:cxn>
            </a:cxnLst>
            <a:rect l="0" t="0" r="r" b="b"/>
            <a:pathLst>
              <a:path w="378" h="624">
                <a:moveTo>
                  <a:pt x="92" y="624"/>
                </a:moveTo>
                <a:lnTo>
                  <a:pt x="378" y="624"/>
                </a:lnTo>
                <a:lnTo>
                  <a:pt x="288" y="0"/>
                </a:lnTo>
                <a:lnTo>
                  <a:pt x="0" y="0"/>
                </a:lnTo>
              </a:path>
            </a:pathLst>
          </a:cu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56" name="Freeform 8"/>
          <p:cNvSpPr>
            <a:spLocks/>
          </p:cNvSpPr>
          <p:nvPr/>
        </p:nvSpPr>
        <p:spPr bwMode="auto">
          <a:xfrm>
            <a:off x="3231127" y="2917403"/>
            <a:ext cx="827219" cy="990600"/>
          </a:xfrm>
          <a:custGeom>
            <a:avLst/>
            <a:gdLst>
              <a:gd name="T0" fmla="*/ 0 w 481"/>
              <a:gd name="T1" fmla="*/ 621 h 624"/>
              <a:gd name="T2" fmla="*/ 289 w 481"/>
              <a:gd name="T3" fmla="*/ 624 h 624"/>
              <a:gd name="T4" fmla="*/ 481 w 481"/>
              <a:gd name="T5" fmla="*/ 0 h 624"/>
              <a:gd name="T6" fmla="*/ 193 w 481"/>
              <a:gd name="T7" fmla="*/ 0 h 624"/>
            </a:gdLst>
            <a:ahLst/>
            <a:cxnLst>
              <a:cxn ang="0">
                <a:pos x="T0" y="T1"/>
              </a:cxn>
              <a:cxn ang="0">
                <a:pos x="T2" y="T3"/>
              </a:cxn>
              <a:cxn ang="0">
                <a:pos x="T4" y="T5"/>
              </a:cxn>
              <a:cxn ang="0">
                <a:pos x="T6" y="T7"/>
              </a:cxn>
            </a:cxnLst>
            <a:rect l="0" t="0" r="r" b="b"/>
            <a:pathLst>
              <a:path w="481" h="624">
                <a:moveTo>
                  <a:pt x="0" y="621"/>
                </a:moveTo>
                <a:lnTo>
                  <a:pt x="289" y="624"/>
                </a:lnTo>
                <a:lnTo>
                  <a:pt x="481" y="0"/>
                </a:lnTo>
                <a:lnTo>
                  <a:pt x="193" y="0"/>
                </a:lnTo>
              </a:path>
            </a:pathLst>
          </a:cu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57" name="Rectangle 9"/>
          <p:cNvSpPr>
            <a:spLocks noChangeArrowheads="1"/>
          </p:cNvSpPr>
          <p:nvPr/>
        </p:nvSpPr>
        <p:spPr bwMode="auto">
          <a:xfrm>
            <a:off x="2324794" y="2460203"/>
            <a:ext cx="495300" cy="457200"/>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itchFamily="2" charset="-122"/>
              </a:rPr>
              <a:t>SOH</a:t>
            </a:r>
          </a:p>
        </p:txBody>
      </p:sp>
      <p:sp>
        <p:nvSpPr>
          <p:cNvPr id="360458" name="Rectangle 10"/>
          <p:cNvSpPr>
            <a:spLocks noChangeArrowheads="1"/>
          </p:cNvSpPr>
          <p:nvPr/>
        </p:nvSpPr>
        <p:spPr bwMode="auto">
          <a:xfrm>
            <a:off x="2820094" y="2460203"/>
            <a:ext cx="6521450" cy="4572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360459" name="Rectangle 11"/>
          <p:cNvSpPr>
            <a:spLocks noChangeArrowheads="1"/>
          </p:cNvSpPr>
          <p:nvPr/>
        </p:nvSpPr>
        <p:spPr bwMode="auto">
          <a:xfrm>
            <a:off x="3563044" y="2460203"/>
            <a:ext cx="495300" cy="457200"/>
          </a:xfrm>
          <a:prstGeom prst="rect">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EOT</a:t>
            </a:r>
          </a:p>
        </p:txBody>
      </p:sp>
      <p:sp>
        <p:nvSpPr>
          <p:cNvPr id="360460" name="Rectangle 12"/>
          <p:cNvSpPr>
            <a:spLocks noChangeArrowheads="1"/>
          </p:cNvSpPr>
          <p:nvPr/>
        </p:nvSpPr>
        <p:spPr bwMode="auto">
          <a:xfrm>
            <a:off x="8103294" y="2460203"/>
            <a:ext cx="495300" cy="457200"/>
          </a:xfrm>
          <a:prstGeom prst="rect">
            <a:avLst/>
          </a:prstGeom>
          <a:solidFill>
            <a:srgbClr val="FFCCFF"/>
          </a:solidFill>
          <a:ln w="9525" algn="ctr">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itchFamily="2" charset="-122"/>
              </a:rPr>
              <a:t>SOH</a:t>
            </a:r>
          </a:p>
        </p:txBody>
      </p:sp>
      <p:sp>
        <p:nvSpPr>
          <p:cNvPr id="360462" name="Rectangle 14"/>
          <p:cNvSpPr>
            <a:spLocks noChangeArrowheads="1"/>
          </p:cNvSpPr>
          <p:nvPr/>
        </p:nvSpPr>
        <p:spPr bwMode="auto">
          <a:xfrm>
            <a:off x="6699944" y="2460203"/>
            <a:ext cx="495300" cy="457200"/>
          </a:xfrm>
          <a:prstGeom prst="rect">
            <a:avLst/>
          </a:prstGeom>
          <a:solidFill>
            <a:srgbClr val="33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ESC</a:t>
            </a:r>
          </a:p>
        </p:txBody>
      </p:sp>
      <p:sp>
        <p:nvSpPr>
          <p:cNvPr id="360463" name="Rectangle 15"/>
          <p:cNvSpPr>
            <a:spLocks noChangeArrowheads="1"/>
          </p:cNvSpPr>
          <p:nvPr/>
        </p:nvSpPr>
        <p:spPr bwMode="auto">
          <a:xfrm>
            <a:off x="1994594" y="3908003"/>
            <a:ext cx="8502650" cy="4572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360464" name="Rectangle 16"/>
          <p:cNvSpPr>
            <a:spLocks noChangeArrowheads="1"/>
          </p:cNvSpPr>
          <p:nvPr/>
        </p:nvSpPr>
        <p:spPr bwMode="auto">
          <a:xfrm>
            <a:off x="2737544" y="3908003"/>
            <a:ext cx="495300" cy="457200"/>
          </a:xfrm>
          <a:prstGeom prst="rect">
            <a:avLst/>
          </a:prstGeom>
          <a:solidFill>
            <a:srgbClr val="33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ESC</a:t>
            </a:r>
          </a:p>
        </p:txBody>
      </p:sp>
      <p:sp>
        <p:nvSpPr>
          <p:cNvPr id="360465" name="Rectangle 17"/>
          <p:cNvSpPr>
            <a:spLocks noChangeArrowheads="1"/>
          </p:cNvSpPr>
          <p:nvPr/>
        </p:nvSpPr>
        <p:spPr bwMode="auto">
          <a:xfrm>
            <a:off x="3232844" y="3908003"/>
            <a:ext cx="495300" cy="457200"/>
          </a:xfrm>
          <a:prstGeom prst="rect">
            <a:avLst/>
          </a:prstGeom>
          <a:solidFill>
            <a:srgbClr val="99FF66"/>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EOT</a:t>
            </a:r>
          </a:p>
        </p:txBody>
      </p:sp>
      <p:sp>
        <p:nvSpPr>
          <p:cNvPr id="360466" name="Rectangle 18"/>
          <p:cNvSpPr>
            <a:spLocks noChangeArrowheads="1"/>
          </p:cNvSpPr>
          <p:nvPr/>
        </p:nvSpPr>
        <p:spPr bwMode="auto">
          <a:xfrm>
            <a:off x="4718744" y="3908003"/>
            <a:ext cx="495300" cy="457200"/>
          </a:xfrm>
          <a:prstGeom prst="rect">
            <a:avLst/>
          </a:prstGeom>
          <a:solidFill>
            <a:srgbClr val="33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ESC</a:t>
            </a:r>
          </a:p>
        </p:txBody>
      </p:sp>
      <p:sp>
        <p:nvSpPr>
          <p:cNvPr id="360467" name="Rectangle 19"/>
          <p:cNvSpPr>
            <a:spLocks noChangeArrowheads="1"/>
          </p:cNvSpPr>
          <p:nvPr/>
        </p:nvSpPr>
        <p:spPr bwMode="auto">
          <a:xfrm>
            <a:off x="5214044" y="3908003"/>
            <a:ext cx="495300" cy="457200"/>
          </a:xfrm>
          <a:prstGeom prst="rect">
            <a:avLst/>
          </a:prstGeom>
          <a:solidFill>
            <a:srgbClr val="CCFF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SOH</a:t>
            </a:r>
          </a:p>
        </p:txBody>
      </p:sp>
      <p:sp>
        <p:nvSpPr>
          <p:cNvPr id="360468" name="Rectangle 20"/>
          <p:cNvSpPr>
            <a:spLocks noChangeArrowheads="1"/>
          </p:cNvSpPr>
          <p:nvPr/>
        </p:nvSpPr>
        <p:spPr bwMode="auto">
          <a:xfrm>
            <a:off x="6865044" y="3908003"/>
            <a:ext cx="495300" cy="457200"/>
          </a:xfrm>
          <a:prstGeom prst="rect">
            <a:avLst/>
          </a:prstGeom>
          <a:solidFill>
            <a:srgbClr val="33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ESC</a:t>
            </a:r>
          </a:p>
        </p:txBody>
      </p:sp>
      <p:sp>
        <p:nvSpPr>
          <p:cNvPr id="360469" name="Rectangle 21"/>
          <p:cNvSpPr>
            <a:spLocks noChangeArrowheads="1"/>
          </p:cNvSpPr>
          <p:nvPr/>
        </p:nvSpPr>
        <p:spPr bwMode="auto">
          <a:xfrm>
            <a:off x="7360344" y="3908003"/>
            <a:ext cx="495300" cy="457200"/>
          </a:xfrm>
          <a:prstGeom prst="rect">
            <a:avLst/>
          </a:prstGeom>
          <a:solidFill>
            <a:srgbClr val="33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ESC</a:t>
            </a:r>
          </a:p>
        </p:txBody>
      </p:sp>
      <p:sp>
        <p:nvSpPr>
          <p:cNvPr id="360470" name="Rectangle 22"/>
          <p:cNvSpPr>
            <a:spLocks noChangeArrowheads="1"/>
          </p:cNvSpPr>
          <p:nvPr/>
        </p:nvSpPr>
        <p:spPr bwMode="auto">
          <a:xfrm>
            <a:off x="8763694" y="3908003"/>
            <a:ext cx="495300" cy="457200"/>
          </a:xfrm>
          <a:prstGeom prst="rect">
            <a:avLst/>
          </a:prstGeom>
          <a:solidFill>
            <a:srgbClr val="33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ESC</a:t>
            </a:r>
          </a:p>
        </p:txBody>
      </p:sp>
      <p:sp>
        <p:nvSpPr>
          <p:cNvPr id="360471" name="Rectangle 23"/>
          <p:cNvSpPr>
            <a:spLocks noChangeArrowheads="1"/>
          </p:cNvSpPr>
          <p:nvPr/>
        </p:nvSpPr>
        <p:spPr bwMode="auto">
          <a:xfrm>
            <a:off x="9258994" y="3908003"/>
            <a:ext cx="495300" cy="457200"/>
          </a:xfrm>
          <a:prstGeom prst="rect">
            <a:avLst/>
          </a:prstGeom>
          <a:solidFill>
            <a:srgbClr val="FFCCFF"/>
          </a:solidFill>
          <a:ln w="9525" algn="ctr">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itchFamily="2" charset="-122"/>
              </a:rPr>
              <a:t>SOH</a:t>
            </a:r>
          </a:p>
        </p:txBody>
      </p:sp>
      <p:sp>
        <p:nvSpPr>
          <p:cNvPr id="360472" name="Freeform 24"/>
          <p:cNvSpPr>
            <a:spLocks/>
          </p:cNvSpPr>
          <p:nvPr/>
        </p:nvSpPr>
        <p:spPr bwMode="auto">
          <a:xfrm>
            <a:off x="3231127" y="2917403"/>
            <a:ext cx="331919" cy="995362"/>
          </a:xfrm>
          <a:custGeom>
            <a:avLst/>
            <a:gdLst>
              <a:gd name="T0" fmla="*/ 193 w 193"/>
              <a:gd name="T1" fmla="*/ 0 h 627"/>
              <a:gd name="T2" fmla="*/ 0 w 193"/>
              <a:gd name="T3" fmla="*/ 627 h 627"/>
            </a:gdLst>
            <a:ahLst/>
            <a:cxnLst>
              <a:cxn ang="0">
                <a:pos x="T0" y="T1"/>
              </a:cxn>
              <a:cxn ang="0">
                <a:pos x="T2" y="T3"/>
              </a:cxn>
            </a:cxnLst>
            <a:rect l="0" t="0" r="r" b="b"/>
            <a:pathLst>
              <a:path w="193" h="627">
                <a:moveTo>
                  <a:pt x="193" y="0"/>
                </a:moveTo>
                <a:lnTo>
                  <a:pt x="0" y="627"/>
                </a:lnTo>
              </a:path>
            </a:pathLst>
          </a:custGeom>
          <a:noFill/>
          <a:ln w="9525">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73" name="Line 25"/>
          <p:cNvSpPr>
            <a:spLocks noChangeShapeType="1"/>
          </p:cNvSpPr>
          <p:nvPr/>
        </p:nvSpPr>
        <p:spPr bwMode="auto">
          <a:xfrm flipH="1">
            <a:off x="3728144" y="2917403"/>
            <a:ext cx="330200" cy="9906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74" name="Line 26"/>
          <p:cNvSpPr>
            <a:spLocks noChangeShapeType="1"/>
          </p:cNvSpPr>
          <p:nvPr/>
        </p:nvSpPr>
        <p:spPr bwMode="auto">
          <a:xfrm>
            <a:off x="5048946" y="2917403"/>
            <a:ext cx="154781" cy="9906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75" name="Line 27"/>
          <p:cNvSpPr>
            <a:spLocks noChangeShapeType="1"/>
          </p:cNvSpPr>
          <p:nvPr/>
        </p:nvSpPr>
        <p:spPr bwMode="auto">
          <a:xfrm>
            <a:off x="5544244" y="2917403"/>
            <a:ext cx="165100" cy="9906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76" name="Freeform 28"/>
          <p:cNvSpPr>
            <a:spLocks/>
          </p:cNvSpPr>
          <p:nvPr/>
        </p:nvSpPr>
        <p:spPr bwMode="auto">
          <a:xfrm>
            <a:off x="6699945" y="2917403"/>
            <a:ext cx="653521" cy="995362"/>
          </a:xfrm>
          <a:custGeom>
            <a:avLst/>
            <a:gdLst>
              <a:gd name="T0" fmla="*/ 0 w 380"/>
              <a:gd name="T1" fmla="*/ 0 h 627"/>
              <a:gd name="T2" fmla="*/ 380 w 380"/>
              <a:gd name="T3" fmla="*/ 627 h 627"/>
            </a:gdLst>
            <a:ahLst/>
            <a:cxnLst>
              <a:cxn ang="0">
                <a:pos x="T0" y="T1"/>
              </a:cxn>
              <a:cxn ang="0">
                <a:pos x="T2" y="T3"/>
              </a:cxn>
            </a:cxnLst>
            <a:rect l="0" t="0" r="r" b="b"/>
            <a:pathLst>
              <a:path w="380" h="627">
                <a:moveTo>
                  <a:pt x="0" y="0"/>
                </a:moveTo>
                <a:lnTo>
                  <a:pt x="380" y="627"/>
                </a:lnTo>
              </a:path>
            </a:pathLst>
          </a:custGeom>
          <a:noFill/>
          <a:ln w="9525">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77" name="Line 29"/>
          <p:cNvSpPr>
            <a:spLocks noChangeShapeType="1"/>
          </p:cNvSpPr>
          <p:nvPr/>
        </p:nvSpPr>
        <p:spPr bwMode="auto">
          <a:xfrm>
            <a:off x="7195244" y="2917403"/>
            <a:ext cx="660400" cy="9906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78" name="Freeform 30"/>
          <p:cNvSpPr>
            <a:spLocks/>
          </p:cNvSpPr>
          <p:nvPr/>
        </p:nvSpPr>
        <p:spPr bwMode="auto">
          <a:xfrm>
            <a:off x="8103295" y="2917405"/>
            <a:ext cx="1148821" cy="985837"/>
          </a:xfrm>
          <a:custGeom>
            <a:avLst/>
            <a:gdLst>
              <a:gd name="T0" fmla="*/ 0 w 668"/>
              <a:gd name="T1" fmla="*/ 0 h 621"/>
              <a:gd name="T2" fmla="*/ 668 w 668"/>
              <a:gd name="T3" fmla="*/ 621 h 621"/>
            </a:gdLst>
            <a:ahLst/>
            <a:cxnLst>
              <a:cxn ang="0">
                <a:pos x="T0" y="T1"/>
              </a:cxn>
              <a:cxn ang="0">
                <a:pos x="T2" y="T3"/>
              </a:cxn>
            </a:cxnLst>
            <a:rect l="0" t="0" r="r" b="b"/>
            <a:pathLst>
              <a:path w="668" h="621">
                <a:moveTo>
                  <a:pt x="0" y="0"/>
                </a:moveTo>
                <a:lnTo>
                  <a:pt x="668" y="621"/>
                </a:lnTo>
              </a:path>
            </a:pathLst>
          </a:custGeom>
          <a:noFill/>
          <a:ln w="9525">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79" name="Line 31"/>
          <p:cNvSpPr>
            <a:spLocks noChangeShapeType="1"/>
          </p:cNvSpPr>
          <p:nvPr/>
        </p:nvSpPr>
        <p:spPr bwMode="auto">
          <a:xfrm>
            <a:off x="8598594" y="2917403"/>
            <a:ext cx="1155700" cy="9906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80" name="Line 32"/>
          <p:cNvSpPr>
            <a:spLocks noChangeShapeType="1"/>
          </p:cNvSpPr>
          <p:nvPr/>
        </p:nvSpPr>
        <p:spPr bwMode="auto">
          <a:xfrm>
            <a:off x="2820094" y="2231603"/>
            <a:ext cx="6521450"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81" name="Text Box 33"/>
          <p:cNvSpPr txBox="1">
            <a:spLocks noChangeArrowheads="1"/>
          </p:cNvSpPr>
          <p:nvPr/>
        </p:nvSpPr>
        <p:spPr bwMode="auto">
          <a:xfrm>
            <a:off x="5379144" y="1998241"/>
            <a:ext cx="1107996"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原始数据</a:t>
            </a:r>
          </a:p>
        </p:txBody>
      </p:sp>
      <p:sp>
        <p:nvSpPr>
          <p:cNvPr id="360482" name="Line 34"/>
          <p:cNvSpPr>
            <a:spLocks noChangeShapeType="1"/>
          </p:cNvSpPr>
          <p:nvPr/>
        </p:nvSpPr>
        <p:spPr bwMode="auto">
          <a:xfrm>
            <a:off x="1994594" y="4670003"/>
            <a:ext cx="8502650"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83" name="Rectangle 35"/>
          <p:cNvSpPr>
            <a:spLocks noChangeArrowheads="1"/>
          </p:cNvSpPr>
          <p:nvPr/>
        </p:nvSpPr>
        <p:spPr bwMode="auto">
          <a:xfrm>
            <a:off x="10497244" y="3908003"/>
            <a:ext cx="495300" cy="457200"/>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itchFamily="2" charset="-122"/>
              </a:rPr>
              <a:t>EOT</a:t>
            </a:r>
          </a:p>
        </p:txBody>
      </p:sp>
      <p:sp>
        <p:nvSpPr>
          <p:cNvPr id="360484" name="Rectangle 36"/>
          <p:cNvSpPr>
            <a:spLocks noChangeArrowheads="1"/>
          </p:cNvSpPr>
          <p:nvPr/>
        </p:nvSpPr>
        <p:spPr bwMode="auto">
          <a:xfrm>
            <a:off x="9341544" y="2460203"/>
            <a:ext cx="495300" cy="457200"/>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itchFamily="2" charset="-122"/>
              </a:rPr>
              <a:t>EOT</a:t>
            </a:r>
          </a:p>
        </p:txBody>
      </p:sp>
      <p:sp>
        <p:nvSpPr>
          <p:cNvPr id="360485" name="Text Box 37"/>
          <p:cNvSpPr txBox="1">
            <a:spLocks noChangeArrowheads="1"/>
          </p:cNvSpPr>
          <p:nvPr/>
        </p:nvSpPr>
        <p:spPr bwMode="auto">
          <a:xfrm>
            <a:off x="4804735" y="4433466"/>
            <a:ext cx="2954655"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经过字节填充后发送的数据</a:t>
            </a:r>
          </a:p>
        </p:txBody>
      </p:sp>
      <p:sp>
        <p:nvSpPr>
          <p:cNvPr id="360486" name="Text Box 38"/>
          <p:cNvSpPr txBox="1">
            <a:spLocks noChangeArrowheads="1"/>
          </p:cNvSpPr>
          <p:nvPr/>
        </p:nvSpPr>
        <p:spPr bwMode="auto">
          <a:xfrm>
            <a:off x="8509165" y="3174579"/>
            <a:ext cx="110799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字节填充</a:t>
            </a:r>
          </a:p>
        </p:txBody>
      </p:sp>
      <p:sp>
        <p:nvSpPr>
          <p:cNvPr id="360487" name="Text Box 39"/>
          <p:cNvSpPr txBox="1">
            <a:spLocks noChangeArrowheads="1"/>
          </p:cNvSpPr>
          <p:nvPr/>
        </p:nvSpPr>
        <p:spPr bwMode="auto">
          <a:xfrm>
            <a:off x="6467773" y="3174579"/>
            <a:ext cx="110799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字节填充</a:t>
            </a:r>
          </a:p>
        </p:txBody>
      </p:sp>
      <p:sp>
        <p:nvSpPr>
          <p:cNvPr id="360488" name="Text Box 40"/>
          <p:cNvSpPr txBox="1">
            <a:spLocks noChangeArrowheads="1"/>
          </p:cNvSpPr>
          <p:nvPr/>
        </p:nvSpPr>
        <p:spPr bwMode="auto">
          <a:xfrm>
            <a:off x="4362748" y="3174579"/>
            <a:ext cx="110799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字节填充</a:t>
            </a:r>
          </a:p>
        </p:txBody>
      </p:sp>
      <p:sp>
        <p:nvSpPr>
          <p:cNvPr id="360489" name="Text Box 41"/>
          <p:cNvSpPr txBox="1">
            <a:spLocks noChangeArrowheads="1"/>
          </p:cNvSpPr>
          <p:nvPr/>
        </p:nvSpPr>
        <p:spPr bwMode="auto">
          <a:xfrm>
            <a:off x="2489894" y="3174579"/>
            <a:ext cx="110799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字节填充</a:t>
            </a:r>
          </a:p>
        </p:txBody>
      </p:sp>
      <p:sp>
        <p:nvSpPr>
          <p:cNvPr id="360490" name="Line 42"/>
          <p:cNvSpPr>
            <a:spLocks noChangeShapeType="1"/>
          </p:cNvSpPr>
          <p:nvPr/>
        </p:nvSpPr>
        <p:spPr bwMode="auto">
          <a:xfrm flipV="1">
            <a:off x="1528531" y="4377903"/>
            <a:ext cx="0" cy="355600"/>
          </a:xfrm>
          <a:prstGeom prst="line">
            <a:avLst/>
          </a:prstGeom>
          <a:noFill/>
          <a:ln w="38100">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91" name="Text Box 43"/>
          <p:cNvSpPr txBox="1">
            <a:spLocks noChangeArrowheads="1"/>
          </p:cNvSpPr>
          <p:nvPr/>
        </p:nvSpPr>
        <p:spPr bwMode="auto">
          <a:xfrm>
            <a:off x="1345214" y="4725145"/>
            <a:ext cx="646331" cy="6463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solidFill>
                  <a:srgbClr val="000099"/>
                </a:solidFill>
                <a:latin typeface="+mn-lt"/>
                <a:ea typeface="黑体" pitchFamily="2" charset="-122"/>
              </a:rPr>
              <a:t>发送</a:t>
            </a:r>
          </a:p>
          <a:p>
            <a:r>
              <a:rPr kumimoji="1" lang="zh-CN" altLang="en-US" b="1" dirty="0">
                <a:solidFill>
                  <a:srgbClr val="000099"/>
                </a:solidFill>
                <a:latin typeface="+mn-lt"/>
                <a:ea typeface="黑体" pitchFamily="2" charset="-122"/>
              </a:rPr>
              <a:t>在前</a:t>
            </a:r>
          </a:p>
        </p:txBody>
      </p:sp>
      <p:sp>
        <p:nvSpPr>
          <p:cNvPr id="360492" name="Line 44"/>
          <p:cNvSpPr>
            <a:spLocks noChangeShapeType="1"/>
          </p:cNvSpPr>
          <p:nvPr/>
        </p:nvSpPr>
        <p:spPr bwMode="auto">
          <a:xfrm>
            <a:off x="2596521" y="2130003"/>
            <a:ext cx="0" cy="30480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93" name="Text Box 45"/>
          <p:cNvSpPr txBox="1">
            <a:spLocks noChangeArrowheads="1"/>
          </p:cNvSpPr>
          <p:nvPr/>
        </p:nvSpPr>
        <p:spPr bwMode="auto">
          <a:xfrm>
            <a:off x="2099502" y="1772816"/>
            <a:ext cx="110799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帧开始符</a:t>
            </a:r>
          </a:p>
        </p:txBody>
      </p:sp>
      <p:sp>
        <p:nvSpPr>
          <p:cNvPr id="360494" name="Text Box 46"/>
          <p:cNvSpPr txBox="1">
            <a:spLocks noChangeArrowheads="1"/>
          </p:cNvSpPr>
          <p:nvPr/>
        </p:nvSpPr>
        <p:spPr bwMode="auto">
          <a:xfrm>
            <a:off x="9054339" y="1772816"/>
            <a:ext cx="110799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帧结束符</a:t>
            </a:r>
          </a:p>
        </p:txBody>
      </p:sp>
      <p:sp>
        <p:nvSpPr>
          <p:cNvPr id="360495" name="Line 47"/>
          <p:cNvSpPr>
            <a:spLocks noChangeShapeType="1"/>
          </p:cNvSpPr>
          <p:nvPr/>
        </p:nvSpPr>
        <p:spPr bwMode="auto">
          <a:xfrm>
            <a:off x="9613271" y="2130003"/>
            <a:ext cx="0" cy="30480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96" name="AutoShape 48"/>
          <p:cNvSpPr>
            <a:spLocks noChangeArrowheads="1"/>
          </p:cNvSpPr>
          <p:nvPr/>
        </p:nvSpPr>
        <p:spPr bwMode="auto">
          <a:xfrm>
            <a:off x="2880288" y="3585740"/>
            <a:ext cx="244210" cy="431800"/>
          </a:xfrm>
          <a:prstGeom prst="downArrow">
            <a:avLst>
              <a:gd name="adj1" fmla="val 39435"/>
              <a:gd name="adj2" fmla="val 90143"/>
            </a:avLst>
          </a:prstGeom>
          <a:solidFill>
            <a:srgbClr val="FF0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360497" name="AutoShape 49"/>
          <p:cNvSpPr>
            <a:spLocks noChangeArrowheads="1"/>
          </p:cNvSpPr>
          <p:nvPr/>
        </p:nvSpPr>
        <p:spPr bwMode="auto">
          <a:xfrm>
            <a:off x="4820213" y="3585740"/>
            <a:ext cx="244210" cy="431800"/>
          </a:xfrm>
          <a:prstGeom prst="downArrow">
            <a:avLst>
              <a:gd name="adj1" fmla="val 39435"/>
              <a:gd name="adj2" fmla="val 90143"/>
            </a:avLst>
          </a:prstGeom>
          <a:solidFill>
            <a:srgbClr val="FF0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360498" name="AutoShape 50"/>
          <p:cNvSpPr>
            <a:spLocks noChangeArrowheads="1"/>
          </p:cNvSpPr>
          <p:nvPr/>
        </p:nvSpPr>
        <p:spPr bwMode="auto">
          <a:xfrm>
            <a:off x="7004349" y="3585740"/>
            <a:ext cx="244210" cy="431800"/>
          </a:xfrm>
          <a:prstGeom prst="downArrow">
            <a:avLst>
              <a:gd name="adj1" fmla="val 39435"/>
              <a:gd name="adj2" fmla="val 90143"/>
            </a:avLst>
          </a:prstGeom>
          <a:solidFill>
            <a:srgbClr val="FF0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360499" name="AutoShape 51"/>
          <p:cNvSpPr>
            <a:spLocks noChangeArrowheads="1"/>
          </p:cNvSpPr>
          <p:nvPr/>
        </p:nvSpPr>
        <p:spPr bwMode="auto">
          <a:xfrm>
            <a:off x="8887520" y="3585740"/>
            <a:ext cx="244210" cy="431800"/>
          </a:xfrm>
          <a:prstGeom prst="downArrow">
            <a:avLst>
              <a:gd name="adj1" fmla="val 39435"/>
              <a:gd name="adj2" fmla="val 90143"/>
            </a:avLst>
          </a:prstGeom>
          <a:solidFill>
            <a:srgbClr val="FF0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360461" name="Rectangle 13"/>
          <p:cNvSpPr>
            <a:spLocks noChangeArrowheads="1"/>
          </p:cNvSpPr>
          <p:nvPr/>
        </p:nvSpPr>
        <p:spPr bwMode="auto">
          <a:xfrm>
            <a:off x="5048944" y="2460203"/>
            <a:ext cx="495300" cy="4572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SOH</a:t>
            </a:r>
          </a:p>
        </p:txBody>
      </p:sp>
    </p:spTree>
    <p:extLst>
      <p:ext uri="{BB962C8B-B14F-4D97-AF65-F5344CB8AC3E}">
        <p14:creationId xmlns:p14="http://schemas.microsoft.com/office/powerpoint/2010/main" val="32110185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1" name="Rectangle 3"/>
          <p:cNvSpPr>
            <a:spLocks noGrp="1" noChangeArrowheads="1"/>
          </p:cNvSpPr>
          <p:nvPr>
            <p:ph idx="1"/>
          </p:nvPr>
        </p:nvSpPr>
        <p:spPr/>
        <p:txBody>
          <a:bodyPr/>
          <a:lstStyle/>
          <a:p>
            <a:r>
              <a:rPr lang="zh-CN" altLang="en-US" dirty="0"/>
              <a:t>在传输过程中可能会产生</a:t>
            </a:r>
            <a:r>
              <a:rPr lang="zh-CN" altLang="en-US" dirty="0">
                <a:solidFill>
                  <a:srgbClr val="FF0000"/>
                </a:solidFill>
              </a:rPr>
              <a:t>比特差错：</a:t>
            </a:r>
            <a:r>
              <a:rPr lang="en-US" altLang="zh-CN" dirty="0"/>
              <a:t>1 </a:t>
            </a:r>
            <a:r>
              <a:rPr lang="zh-CN" altLang="en-US" dirty="0"/>
              <a:t>可能会变成 </a:t>
            </a:r>
            <a:r>
              <a:rPr lang="en-US" altLang="zh-CN" dirty="0"/>
              <a:t>0 </a:t>
            </a:r>
            <a:r>
              <a:rPr lang="zh-CN" altLang="en-US" dirty="0"/>
              <a:t>而 </a:t>
            </a:r>
            <a:r>
              <a:rPr lang="en-US" altLang="zh-CN" dirty="0"/>
              <a:t>0 </a:t>
            </a:r>
            <a:r>
              <a:rPr lang="zh-CN" altLang="en-US" dirty="0"/>
              <a:t>也可能变成 </a:t>
            </a:r>
            <a:r>
              <a:rPr lang="en-US" altLang="zh-CN" dirty="0"/>
              <a:t>1</a:t>
            </a:r>
            <a:r>
              <a:rPr lang="zh-CN" altLang="en-US" dirty="0"/>
              <a:t>。</a:t>
            </a:r>
          </a:p>
          <a:p>
            <a:r>
              <a:rPr lang="zh-CN" altLang="en-US" dirty="0"/>
              <a:t>在一段时间内，传输错误的比特占所传输比特总数的比率称为</a:t>
            </a:r>
            <a:r>
              <a:rPr lang="zh-CN" altLang="en-US" dirty="0">
                <a:solidFill>
                  <a:srgbClr val="FF0000"/>
                </a:solidFill>
              </a:rPr>
              <a:t>误码率</a:t>
            </a:r>
            <a:r>
              <a:rPr lang="zh-CN" altLang="en-US" dirty="0"/>
              <a:t> </a:t>
            </a:r>
            <a:r>
              <a:rPr lang="en-US" altLang="zh-CN" dirty="0"/>
              <a:t>BER (Bit Error Rate)</a:t>
            </a:r>
            <a:r>
              <a:rPr lang="zh-CN" altLang="en-US" dirty="0"/>
              <a:t>。</a:t>
            </a:r>
          </a:p>
          <a:p>
            <a:r>
              <a:rPr lang="zh-CN" altLang="en-US" dirty="0"/>
              <a:t>误码率与信噪比有很大的关系。</a:t>
            </a:r>
          </a:p>
          <a:p>
            <a:r>
              <a:rPr lang="zh-CN" altLang="en-US" dirty="0"/>
              <a:t>为了保证数据传输的可靠性，在计算机网络传输数据时，必须采用各种差错检测措施。 </a:t>
            </a:r>
          </a:p>
        </p:txBody>
      </p:sp>
      <p:sp>
        <p:nvSpPr>
          <p:cNvPr id="365570" name="Rectangle 2"/>
          <p:cNvSpPr>
            <a:spLocks noGrp="1" noChangeArrowheads="1"/>
          </p:cNvSpPr>
          <p:nvPr>
            <p:ph type="title"/>
          </p:nvPr>
        </p:nvSpPr>
        <p:spPr/>
        <p:txBody>
          <a:bodyPr/>
          <a:lstStyle/>
          <a:p>
            <a:r>
              <a:rPr lang="en-US" altLang="zh-CN" dirty="0"/>
              <a:t>3.  </a:t>
            </a:r>
            <a:r>
              <a:rPr lang="zh-CN" altLang="en-US" dirty="0"/>
              <a:t>差错检测</a:t>
            </a:r>
          </a:p>
        </p:txBody>
      </p:sp>
      <p:sp>
        <p:nvSpPr>
          <p:cNvPr id="4" name="矩形 3">
            <a:extLst>
              <a:ext uri="{FF2B5EF4-FFF2-40B4-BE49-F238E27FC236}">
                <a16:creationId xmlns:a16="http://schemas.microsoft.com/office/drawing/2014/main" id="{B13D3536-B432-4EB9-B2E8-6FF3B4A2DA1F}"/>
              </a:ext>
            </a:extLst>
          </p:cNvPr>
          <p:cNvSpPr/>
          <p:nvPr/>
        </p:nvSpPr>
        <p:spPr>
          <a:xfrm>
            <a:off x="8351221" y="1268760"/>
            <a:ext cx="1625766" cy="369332"/>
          </a:xfrm>
          <a:prstGeom prst="rect">
            <a:avLst/>
          </a:prstGeom>
        </p:spPr>
        <p:txBody>
          <a:bodyPr wrap="none">
            <a:spAutoFit/>
          </a:bodyPr>
          <a:lstStyle/>
          <a:p>
            <a:r>
              <a:rPr lang="en-US" altLang="zh-CN" dirty="0">
                <a:solidFill>
                  <a:srgbClr val="00FF00"/>
                </a:solidFill>
              </a:rPr>
              <a:t>bit flip: </a:t>
            </a:r>
            <a:r>
              <a:rPr lang="zh-CN" altLang="en-US" dirty="0">
                <a:solidFill>
                  <a:srgbClr val="00FF00"/>
                </a:solidFill>
              </a:rPr>
              <a:t>位翻转</a:t>
            </a:r>
          </a:p>
        </p:txBody>
      </p:sp>
    </p:spTree>
    <p:extLst>
      <p:ext uri="{BB962C8B-B14F-4D97-AF65-F5344CB8AC3E}">
        <p14:creationId xmlns:p14="http://schemas.microsoft.com/office/powerpoint/2010/main" val="1405520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7" name="Rectangle 3"/>
          <p:cNvSpPr>
            <a:spLocks noGrp="1" noChangeArrowheads="1"/>
          </p:cNvSpPr>
          <p:nvPr>
            <p:ph idx="1"/>
          </p:nvPr>
        </p:nvSpPr>
        <p:spPr/>
        <p:txBody>
          <a:bodyPr/>
          <a:lstStyle/>
          <a:p>
            <a:r>
              <a:rPr lang="zh-CN" altLang="en-US" dirty="0"/>
              <a:t>在数据链路层传送的帧中，广泛使用了</a:t>
            </a:r>
            <a:r>
              <a:rPr lang="zh-CN" altLang="en-US" dirty="0">
                <a:solidFill>
                  <a:srgbClr val="FF0000"/>
                </a:solidFill>
              </a:rPr>
              <a:t>循环冗余检验</a:t>
            </a:r>
            <a:r>
              <a:rPr lang="zh-CN" altLang="en-US" dirty="0">
                <a:solidFill>
                  <a:schemeClr val="hlink"/>
                </a:solidFill>
              </a:rPr>
              <a:t> </a:t>
            </a:r>
            <a:r>
              <a:rPr lang="en-US" altLang="zh-CN" dirty="0"/>
              <a:t>CRC </a:t>
            </a:r>
            <a:r>
              <a:rPr lang="zh-CN" altLang="en-US" dirty="0"/>
              <a:t>的检错技术。</a:t>
            </a:r>
          </a:p>
          <a:p>
            <a:r>
              <a:rPr lang="zh-CN" altLang="en-US" dirty="0"/>
              <a:t>在发送端，先把数据划分为组。假定每组 </a:t>
            </a:r>
            <a:r>
              <a:rPr lang="en-US" altLang="zh-CN" i="1" dirty="0"/>
              <a:t>k </a:t>
            </a:r>
            <a:r>
              <a:rPr lang="zh-CN" altLang="en-US" dirty="0"/>
              <a:t>个比特。 </a:t>
            </a:r>
          </a:p>
          <a:p>
            <a:r>
              <a:rPr lang="zh-CN" altLang="en-US" dirty="0"/>
              <a:t>假设待传送的一组数据 </a:t>
            </a:r>
            <a:r>
              <a:rPr lang="en-US" altLang="zh-CN" i="1" dirty="0"/>
              <a:t>M</a:t>
            </a:r>
            <a:r>
              <a:rPr lang="en-US" altLang="zh-CN" dirty="0"/>
              <a:t> = 101001</a:t>
            </a:r>
            <a:r>
              <a:rPr lang="zh-CN" altLang="en-US" dirty="0"/>
              <a:t>（现在 </a:t>
            </a:r>
            <a:r>
              <a:rPr lang="en-US" altLang="zh-CN" i="1" dirty="0"/>
              <a:t>k</a:t>
            </a:r>
            <a:r>
              <a:rPr lang="en-US" altLang="zh-CN" dirty="0"/>
              <a:t> = 6</a:t>
            </a:r>
            <a:r>
              <a:rPr lang="zh-CN" altLang="en-US" dirty="0"/>
              <a:t>）。我们在 </a:t>
            </a:r>
            <a:r>
              <a:rPr lang="en-US" altLang="zh-CN" i="1" dirty="0"/>
              <a:t>M </a:t>
            </a:r>
            <a:r>
              <a:rPr lang="zh-CN" altLang="en-US" dirty="0"/>
              <a:t>的后面再添加供差错检测用的 </a:t>
            </a:r>
            <a:r>
              <a:rPr lang="en-US" altLang="zh-CN" i="1" dirty="0"/>
              <a:t>n</a:t>
            </a:r>
            <a:r>
              <a:rPr lang="en-US" altLang="zh-CN" dirty="0"/>
              <a:t> </a:t>
            </a:r>
            <a:r>
              <a:rPr lang="zh-CN" altLang="en-US" dirty="0"/>
              <a:t>位</a:t>
            </a:r>
            <a:r>
              <a:rPr lang="zh-CN" altLang="en-US" dirty="0">
                <a:solidFill>
                  <a:srgbClr val="FF0000"/>
                </a:solidFill>
              </a:rPr>
              <a:t>冗余码</a:t>
            </a:r>
            <a:r>
              <a:rPr lang="zh-CN" altLang="en-US" dirty="0"/>
              <a:t>一起发送。  </a:t>
            </a:r>
          </a:p>
        </p:txBody>
      </p:sp>
      <p:sp>
        <p:nvSpPr>
          <p:cNvPr id="144386" name="Rectangle 2"/>
          <p:cNvSpPr>
            <a:spLocks noGrp="1" noChangeArrowheads="1"/>
          </p:cNvSpPr>
          <p:nvPr>
            <p:ph type="title"/>
          </p:nvPr>
        </p:nvSpPr>
        <p:spPr/>
        <p:txBody>
          <a:bodyPr/>
          <a:lstStyle/>
          <a:p>
            <a:pPr algn="ctr"/>
            <a:r>
              <a:rPr lang="zh-CN" altLang="en-US"/>
              <a:t>循环冗余检验的原理 </a:t>
            </a:r>
          </a:p>
        </p:txBody>
      </p:sp>
    </p:spTree>
    <p:extLst>
      <p:ext uri="{BB962C8B-B14F-4D97-AF65-F5344CB8AC3E}">
        <p14:creationId xmlns:p14="http://schemas.microsoft.com/office/powerpoint/2010/main" val="27499871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438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7"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5" name="Rectangle 3"/>
          <p:cNvSpPr>
            <a:spLocks noGrp="1" noChangeArrowheads="1"/>
          </p:cNvSpPr>
          <p:nvPr>
            <p:ph idx="1"/>
          </p:nvPr>
        </p:nvSpPr>
        <p:spPr/>
        <p:txBody>
          <a:bodyPr/>
          <a:lstStyle/>
          <a:p>
            <a:r>
              <a:rPr lang="zh-CN" altLang="en-US" dirty="0"/>
              <a:t>用二进制的模 </a:t>
            </a:r>
            <a:r>
              <a:rPr lang="en-US" altLang="zh-CN" dirty="0"/>
              <a:t>2 </a:t>
            </a:r>
            <a:r>
              <a:rPr lang="zh-CN" altLang="en-US" dirty="0"/>
              <a:t>运算进行 </a:t>
            </a:r>
            <a:r>
              <a:rPr lang="en-US" altLang="zh-CN" dirty="0"/>
              <a:t>2</a:t>
            </a:r>
            <a:r>
              <a:rPr lang="en-US" altLang="zh-CN" i="1" baseline="30000" dirty="0"/>
              <a:t>n </a:t>
            </a:r>
            <a:r>
              <a:rPr lang="zh-CN" altLang="en-US" dirty="0"/>
              <a:t>乘 </a:t>
            </a:r>
            <a:r>
              <a:rPr lang="en-US" altLang="zh-CN" i="1" dirty="0"/>
              <a:t>M </a:t>
            </a:r>
            <a:r>
              <a:rPr lang="zh-CN" altLang="en-US" dirty="0"/>
              <a:t>的运算，这相当于在 </a:t>
            </a:r>
            <a:r>
              <a:rPr lang="en-US" altLang="zh-CN" i="1" dirty="0"/>
              <a:t>M </a:t>
            </a:r>
            <a:r>
              <a:rPr lang="zh-CN" altLang="en-US" dirty="0"/>
              <a:t>后面添加 </a:t>
            </a:r>
            <a:r>
              <a:rPr lang="en-US" altLang="zh-CN" i="1" dirty="0"/>
              <a:t>n </a:t>
            </a:r>
            <a:r>
              <a:rPr lang="zh-CN" altLang="en-US" dirty="0"/>
              <a:t>个 </a:t>
            </a:r>
            <a:r>
              <a:rPr lang="en-US" altLang="zh-CN" dirty="0"/>
              <a:t>0</a:t>
            </a:r>
            <a:r>
              <a:rPr lang="zh-CN" altLang="en-US" dirty="0"/>
              <a:t>。</a:t>
            </a:r>
          </a:p>
          <a:p>
            <a:r>
              <a:rPr lang="zh-CN" altLang="en-US" dirty="0"/>
              <a:t>得到的 </a:t>
            </a:r>
            <a:r>
              <a:rPr lang="en-US" altLang="zh-CN" dirty="0"/>
              <a:t>(</a:t>
            </a:r>
            <a:r>
              <a:rPr lang="en-US" altLang="zh-CN" i="1" dirty="0"/>
              <a:t>k</a:t>
            </a:r>
            <a:r>
              <a:rPr lang="en-US" altLang="zh-CN" dirty="0"/>
              <a:t> + </a:t>
            </a:r>
            <a:r>
              <a:rPr lang="en-US" altLang="zh-CN" i="1" dirty="0"/>
              <a:t>n</a:t>
            </a:r>
            <a:r>
              <a:rPr lang="en-US" altLang="zh-CN" dirty="0"/>
              <a:t>) </a:t>
            </a:r>
            <a:r>
              <a:rPr lang="zh-CN" altLang="en-US" dirty="0"/>
              <a:t>位的数除以事先选定好的长度为 </a:t>
            </a:r>
            <a:r>
              <a:rPr lang="en-US" altLang="zh-CN" dirty="0"/>
              <a:t>(</a:t>
            </a:r>
            <a:r>
              <a:rPr lang="en-US" altLang="zh-CN" i="1" dirty="0"/>
              <a:t>n</a:t>
            </a:r>
            <a:r>
              <a:rPr lang="en-US" altLang="zh-CN" dirty="0"/>
              <a:t> + 1) </a:t>
            </a:r>
            <a:r>
              <a:rPr lang="zh-CN" altLang="en-US" dirty="0"/>
              <a:t>位的</a:t>
            </a:r>
            <a:r>
              <a:rPr lang="zh-CN" altLang="en-US" dirty="0">
                <a:solidFill>
                  <a:srgbClr val="FF0000"/>
                </a:solidFill>
              </a:rPr>
              <a:t>除数</a:t>
            </a:r>
            <a:r>
              <a:rPr lang="zh-CN" altLang="en-US" dirty="0"/>
              <a:t> </a:t>
            </a:r>
            <a:r>
              <a:rPr lang="en-US" altLang="zh-CN" i="1" dirty="0"/>
              <a:t>P</a:t>
            </a:r>
            <a:r>
              <a:rPr lang="zh-CN" altLang="en-US" dirty="0"/>
              <a:t>，得出</a:t>
            </a:r>
            <a:r>
              <a:rPr lang="zh-CN" altLang="en-US" dirty="0">
                <a:solidFill>
                  <a:srgbClr val="FF0000"/>
                </a:solidFill>
              </a:rPr>
              <a:t>商</a:t>
            </a:r>
            <a:r>
              <a:rPr lang="zh-CN" altLang="en-US" dirty="0"/>
              <a:t>是 </a:t>
            </a:r>
            <a:r>
              <a:rPr lang="en-US" altLang="zh-CN" i="1" dirty="0"/>
              <a:t>Q </a:t>
            </a:r>
            <a:r>
              <a:rPr lang="zh-CN" altLang="en-US" dirty="0"/>
              <a:t>而</a:t>
            </a:r>
            <a:r>
              <a:rPr lang="zh-CN" altLang="en-US" dirty="0">
                <a:solidFill>
                  <a:srgbClr val="FF0000"/>
                </a:solidFill>
              </a:rPr>
              <a:t>余数</a:t>
            </a:r>
            <a:r>
              <a:rPr lang="zh-CN" altLang="en-US" dirty="0"/>
              <a:t>是 </a:t>
            </a:r>
            <a:r>
              <a:rPr lang="en-US" altLang="zh-CN" i="1" dirty="0"/>
              <a:t>R</a:t>
            </a:r>
            <a:r>
              <a:rPr lang="zh-CN" altLang="en-US" dirty="0"/>
              <a:t>，余数 </a:t>
            </a:r>
            <a:r>
              <a:rPr lang="en-US" altLang="zh-CN" i="1" dirty="0"/>
              <a:t>R </a:t>
            </a:r>
            <a:r>
              <a:rPr lang="zh-CN" altLang="en-US" dirty="0"/>
              <a:t>比除数 </a:t>
            </a:r>
            <a:r>
              <a:rPr lang="en-US" altLang="zh-CN" i="1" dirty="0"/>
              <a:t>P </a:t>
            </a:r>
            <a:r>
              <a:rPr lang="zh-CN" altLang="en-US" dirty="0"/>
              <a:t>少 </a:t>
            </a:r>
            <a:r>
              <a:rPr lang="en-US" altLang="zh-CN" dirty="0"/>
              <a:t>1 </a:t>
            </a:r>
            <a:r>
              <a:rPr lang="zh-CN" altLang="en-US" dirty="0"/>
              <a:t>位，即 </a:t>
            </a:r>
            <a:r>
              <a:rPr lang="en-US" altLang="zh-CN" i="1" dirty="0"/>
              <a:t>R </a:t>
            </a:r>
            <a:r>
              <a:rPr lang="zh-CN" altLang="en-US" dirty="0"/>
              <a:t>是 </a:t>
            </a:r>
            <a:r>
              <a:rPr lang="en-US" altLang="zh-CN" i="1" dirty="0"/>
              <a:t>n</a:t>
            </a:r>
            <a:r>
              <a:rPr lang="en-US" altLang="zh-CN" dirty="0"/>
              <a:t> </a:t>
            </a:r>
            <a:r>
              <a:rPr lang="zh-CN" altLang="en-US" dirty="0"/>
              <a:t>位。 </a:t>
            </a:r>
            <a:endParaRPr lang="en-US" altLang="zh-CN" dirty="0"/>
          </a:p>
          <a:p>
            <a:r>
              <a:rPr lang="zh-CN" altLang="en-US" dirty="0"/>
              <a:t>将</a:t>
            </a:r>
            <a:r>
              <a:rPr lang="zh-CN" altLang="zh-CN" dirty="0"/>
              <a:t>余数</a:t>
            </a:r>
            <a:r>
              <a:rPr lang="en-US" altLang="zh-CN" dirty="0"/>
              <a:t> </a:t>
            </a:r>
            <a:r>
              <a:rPr lang="en-US" altLang="zh-CN" i="1" dirty="0"/>
              <a:t>R </a:t>
            </a:r>
            <a:r>
              <a:rPr lang="zh-CN" altLang="zh-CN" dirty="0"/>
              <a:t>作为冗余码拼接在数据</a:t>
            </a:r>
            <a:r>
              <a:rPr lang="en-US" altLang="zh-CN" dirty="0"/>
              <a:t> </a:t>
            </a:r>
            <a:r>
              <a:rPr lang="en-US" altLang="zh-CN" i="1" dirty="0"/>
              <a:t>M </a:t>
            </a:r>
            <a:r>
              <a:rPr lang="zh-CN" altLang="zh-CN" dirty="0"/>
              <a:t>后面发送出去</a:t>
            </a:r>
            <a:r>
              <a:rPr lang="zh-CN" altLang="en-US" dirty="0"/>
              <a:t>。</a:t>
            </a:r>
          </a:p>
        </p:txBody>
      </p:sp>
      <p:sp>
        <p:nvSpPr>
          <p:cNvPr id="146434" name="Rectangle 2"/>
          <p:cNvSpPr>
            <a:spLocks noGrp="1" noChangeArrowheads="1"/>
          </p:cNvSpPr>
          <p:nvPr>
            <p:ph type="title"/>
          </p:nvPr>
        </p:nvSpPr>
        <p:spPr/>
        <p:txBody>
          <a:bodyPr/>
          <a:lstStyle/>
          <a:p>
            <a:pPr algn="ctr"/>
            <a:r>
              <a:rPr lang="zh-CN" altLang="en-US" dirty="0"/>
              <a:t>冗余码的计算 </a:t>
            </a:r>
          </a:p>
        </p:txBody>
      </p:sp>
    </p:spTree>
    <p:extLst>
      <p:ext uri="{BB962C8B-B14F-4D97-AF65-F5344CB8AC3E}">
        <p14:creationId xmlns:p14="http://schemas.microsoft.com/office/powerpoint/2010/main" val="39075140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643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64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pPr algn="ctr"/>
            <a:r>
              <a:rPr lang="zh-CN" altLang="en-US" dirty="0">
                <a:latin typeface="黑体" pitchFamily="2" charset="-122"/>
              </a:rPr>
              <a:t>数据链路层的简单模型</a:t>
            </a:r>
          </a:p>
        </p:txBody>
      </p:sp>
      <p:sp>
        <p:nvSpPr>
          <p:cNvPr id="4" name="文本占位符 3">
            <a:extLst>
              <a:ext uri="{FF2B5EF4-FFF2-40B4-BE49-F238E27FC236}">
                <a16:creationId xmlns:a16="http://schemas.microsoft.com/office/drawing/2014/main" id="{359B7BB8-06EB-442F-A0F3-D9C6680CECF2}"/>
              </a:ext>
            </a:extLst>
          </p:cNvPr>
          <p:cNvSpPr>
            <a:spLocks noGrp="1"/>
          </p:cNvSpPr>
          <p:nvPr>
            <p:ph type="body" sz="quarter" idx="11"/>
          </p:nvPr>
        </p:nvSpPr>
        <p:spPr/>
        <p:txBody>
          <a:bodyPr>
            <a:normAutofit fontScale="92500" lnSpcReduction="20000"/>
          </a:bodyPr>
          <a:lstStyle/>
          <a:p>
            <a:r>
              <a:rPr lang="zh-CN" altLang="en-US" dirty="0"/>
              <a:t>数据链路层的地位</a:t>
            </a:r>
          </a:p>
        </p:txBody>
      </p:sp>
      <p:sp>
        <p:nvSpPr>
          <p:cNvPr id="138243" name="Line 3"/>
          <p:cNvSpPr>
            <a:spLocks noChangeShapeType="1"/>
          </p:cNvSpPr>
          <p:nvPr/>
        </p:nvSpPr>
        <p:spPr bwMode="auto">
          <a:xfrm flipH="1" flipV="1">
            <a:off x="9682286" y="2721124"/>
            <a:ext cx="729192" cy="635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38244" name="Line 4"/>
          <p:cNvSpPr>
            <a:spLocks noChangeShapeType="1"/>
          </p:cNvSpPr>
          <p:nvPr/>
        </p:nvSpPr>
        <p:spPr bwMode="auto">
          <a:xfrm flipH="1" flipV="1">
            <a:off x="8499070" y="2416324"/>
            <a:ext cx="687917" cy="2159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38245" name="Line 5"/>
          <p:cNvSpPr>
            <a:spLocks noChangeShapeType="1"/>
          </p:cNvSpPr>
          <p:nvPr/>
        </p:nvSpPr>
        <p:spPr bwMode="auto">
          <a:xfrm flipV="1">
            <a:off x="7535986" y="2403624"/>
            <a:ext cx="825500" cy="1524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38246" name="Line 6"/>
          <p:cNvSpPr>
            <a:spLocks noChangeShapeType="1"/>
          </p:cNvSpPr>
          <p:nvPr/>
        </p:nvSpPr>
        <p:spPr bwMode="auto">
          <a:xfrm flipV="1">
            <a:off x="6380286" y="2479824"/>
            <a:ext cx="990600" cy="762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38247" name="Line 7"/>
          <p:cNvSpPr>
            <a:spLocks noChangeShapeType="1"/>
          </p:cNvSpPr>
          <p:nvPr/>
        </p:nvSpPr>
        <p:spPr bwMode="auto">
          <a:xfrm>
            <a:off x="5224586" y="2556024"/>
            <a:ext cx="99060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38248" name="Line 8"/>
          <p:cNvSpPr>
            <a:spLocks noChangeShapeType="1"/>
          </p:cNvSpPr>
          <p:nvPr/>
        </p:nvSpPr>
        <p:spPr bwMode="auto">
          <a:xfrm>
            <a:off x="3986336" y="2327424"/>
            <a:ext cx="990600" cy="2286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38249" name="Freeform 9"/>
          <p:cNvSpPr>
            <a:spLocks/>
          </p:cNvSpPr>
          <p:nvPr/>
        </p:nvSpPr>
        <p:spPr bwMode="auto">
          <a:xfrm>
            <a:off x="2032652" y="2365524"/>
            <a:ext cx="1898650" cy="508000"/>
          </a:xfrm>
          <a:custGeom>
            <a:avLst/>
            <a:gdLst>
              <a:gd name="T0" fmla="*/ 0 w 1104"/>
              <a:gd name="T1" fmla="*/ 320 h 320"/>
              <a:gd name="T2" fmla="*/ 568 w 1104"/>
              <a:gd name="T3" fmla="*/ 200 h 320"/>
              <a:gd name="T4" fmla="*/ 1104 w 1104"/>
              <a:gd name="T5" fmla="*/ 0 h 320"/>
            </a:gdLst>
            <a:ahLst/>
            <a:cxnLst>
              <a:cxn ang="0">
                <a:pos x="T0" y="T1"/>
              </a:cxn>
              <a:cxn ang="0">
                <a:pos x="T2" y="T3"/>
              </a:cxn>
              <a:cxn ang="0">
                <a:pos x="T4" y="T5"/>
              </a:cxn>
            </a:cxnLst>
            <a:rect l="0" t="0" r="r" b="b"/>
            <a:pathLst>
              <a:path w="1104" h="320">
                <a:moveTo>
                  <a:pt x="0" y="320"/>
                </a:moveTo>
                <a:lnTo>
                  <a:pt x="568" y="200"/>
                </a:lnTo>
                <a:lnTo>
                  <a:pt x="1104" y="0"/>
                </a:lnTo>
              </a:path>
            </a:pathLst>
          </a:custGeom>
          <a:noFill/>
          <a:ln w="28575" cmpd="sng">
            <a:solidFill>
              <a:srgbClr val="33339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grpSp>
        <p:nvGrpSpPr>
          <p:cNvPr id="138250" name="Group 10"/>
          <p:cNvGrpSpPr>
            <a:grpSpLocks/>
          </p:cNvGrpSpPr>
          <p:nvPr/>
        </p:nvGrpSpPr>
        <p:grpSpPr bwMode="auto">
          <a:xfrm>
            <a:off x="2417886" y="2175024"/>
            <a:ext cx="1222772" cy="781050"/>
            <a:chOff x="1680" y="240"/>
            <a:chExt cx="2529" cy="1270"/>
          </a:xfrm>
        </p:grpSpPr>
        <p:sp>
          <p:nvSpPr>
            <p:cNvPr id="138251" name="Oval 11"/>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8252" name="Oval 12"/>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8253" name="Oval 13"/>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8254" name="Oval 14"/>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8255" name="Oval 15"/>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8256" name="Oval 16"/>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8257" name="Oval 17"/>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8258" name="Oval 18"/>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8259" name="Oval 19"/>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grpSp>
      <p:grpSp>
        <p:nvGrpSpPr>
          <p:cNvPr id="138260" name="Group 20"/>
          <p:cNvGrpSpPr>
            <a:grpSpLocks/>
          </p:cNvGrpSpPr>
          <p:nvPr/>
        </p:nvGrpSpPr>
        <p:grpSpPr bwMode="auto">
          <a:xfrm>
            <a:off x="4481636" y="2175024"/>
            <a:ext cx="1222772" cy="781050"/>
            <a:chOff x="1680" y="240"/>
            <a:chExt cx="2529" cy="1270"/>
          </a:xfrm>
        </p:grpSpPr>
        <p:sp>
          <p:nvSpPr>
            <p:cNvPr id="138261" name="Oval 21"/>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8262" name="Oval 22"/>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8263" name="Oval 23"/>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8264" name="Oval 24"/>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8265" name="Oval 25"/>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8266" name="Oval 26"/>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8267" name="Oval 27"/>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8268" name="Oval 28"/>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8269" name="Oval 29"/>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grpSp>
      <p:sp>
        <p:nvSpPr>
          <p:cNvPr id="138270" name="Text Box 30"/>
          <p:cNvSpPr txBox="1">
            <a:spLocks noChangeArrowheads="1"/>
          </p:cNvSpPr>
          <p:nvPr/>
        </p:nvSpPr>
        <p:spPr bwMode="auto">
          <a:xfrm>
            <a:off x="4688012" y="23639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局域网</a:t>
            </a:r>
          </a:p>
        </p:txBody>
      </p:sp>
      <p:pic>
        <p:nvPicPr>
          <p:cNvPr id="138271" name="Picture 3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69643" y="2206776"/>
            <a:ext cx="47810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38272" name="Picture 3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50086" y="2403626"/>
            <a:ext cx="47810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38273" name="Picture 3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095036" y="2467124"/>
            <a:ext cx="57785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8274" name="Picture 3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96386" y="2254401"/>
            <a:ext cx="47810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138275" name="Group 35"/>
          <p:cNvGrpSpPr>
            <a:grpSpLocks/>
          </p:cNvGrpSpPr>
          <p:nvPr/>
        </p:nvGrpSpPr>
        <p:grpSpPr bwMode="auto">
          <a:xfrm>
            <a:off x="6793036" y="2175024"/>
            <a:ext cx="1222772" cy="781050"/>
            <a:chOff x="1680" y="240"/>
            <a:chExt cx="2529" cy="1270"/>
          </a:xfrm>
        </p:grpSpPr>
        <p:sp>
          <p:nvSpPr>
            <p:cNvPr id="138276" name="Oval 36"/>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8277" name="Oval 37"/>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8278" name="Oval 38"/>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8279" name="Oval 39"/>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8280" name="Oval 40"/>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8281" name="Oval 41"/>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8282" name="Oval 42"/>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8283" name="Oval 43"/>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8284" name="Oval 44"/>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grpSp>
      <p:sp>
        <p:nvSpPr>
          <p:cNvPr id="138285" name="Text Box 45"/>
          <p:cNvSpPr txBox="1">
            <a:spLocks noChangeArrowheads="1"/>
          </p:cNvSpPr>
          <p:nvPr/>
        </p:nvSpPr>
        <p:spPr bwMode="auto">
          <a:xfrm>
            <a:off x="6971895" y="23639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广域网</a:t>
            </a:r>
          </a:p>
        </p:txBody>
      </p:sp>
      <p:sp>
        <p:nvSpPr>
          <p:cNvPr id="138286" name="Text Box 46"/>
          <p:cNvSpPr txBox="1">
            <a:spLocks noChangeArrowheads="1"/>
          </p:cNvSpPr>
          <p:nvPr/>
        </p:nvSpPr>
        <p:spPr bwMode="auto">
          <a:xfrm>
            <a:off x="1539074" y="2028974"/>
            <a:ext cx="98296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主机</a:t>
            </a:r>
            <a:r>
              <a:rPr kumimoji="1" lang="zh-CN" altLang="en-US" sz="1400">
                <a:solidFill>
                  <a:srgbClr val="000099"/>
                </a:solidFill>
                <a:latin typeface="+mn-ea"/>
              </a:rPr>
              <a:t> </a:t>
            </a:r>
            <a:r>
              <a:rPr kumimoji="1" lang="en-US" altLang="zh-CN">
                <a:solidFill>
                  <a:srgbClr val="000099"/>
                </a:solidFill>
                <a:latin typeface="+mn-ea"/>
              </a:rPr>
              <a:t>H</a:t>
            </a:r>
            <a:r>
              <a:rPr kumimoji="1" lang="en-US" altLang="zh-CN" baseline="-25000">
                <a:solidFill>
                  <a:srgbClr val="000099"/>
                </a:solidFill>
                <a:latin typeface="+mn-ea"/>
              </a:rPr>
              <a:t>1</a:t>
            </a:r>
          </a:p>
        </p:txBody>
      </p:sp>
      <p:sp>
        <p:nvSpPr>
          <p:cNvPr id="138287" name="Text Box 47"/>
          <p:cNvSpPr txBox="1">
            <a:spLocks noChangeArrowheads="1"/>
          </p:cNvSpPr>
          <p:nvPr/>
        </p:nvSpPr>
        <p:spPr bwMode="auto">
          <a:xfrm>
            <a:off x="9886942" y="2148037"/>
            <a:ext cx="98296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主机</a:t>
            </a:r>
            <a:r>
              <a:rPr kumimoji="1" lang="zh-CN" altLang="en-US" sz="1400">
                <a:solidFill>
                  <a:srgbClr val="000099"/>
                </a:solidFill>
                <a:latin typeface="+mn-ea"/>
              </a:rPr>
              <a:t> </a:t>
            </a:r>
            <a:r>
              <a:rPr kumimoji="1" lang="en-US" altLang="zh-CN">
                <a:solidFill>
                  <a:srgbClr val="000099"/>
                </a:solidFill>
                <a:latin typeface="+mn-ea"/>
              </a:rPr>
              <a:t>H</a:t>
            </a:r>
            <a:r>
              <a:rPr kumimoji="1" lang="en-US" altLang="zh-CN" baseline="-25000">
                <a:solidFill>
                  <a:srgbClr val="000099"/>
                </a:solidFill>
                <a:latin typeface="+mn-ea"/>
              </a:rPr>
              <a:t>2</a:t>
            </a:r>
          </a:p>
        </p:txBody>
      </p:sp>
      <p:sp>
        <p:nvSpPr>
          <p:cNvPr id="138288" name="Text Box 48"/>
          <p:cNvSpPr txBox="1">
            <a:spLocks noChangeArrowheads="1"/>
          </p:cNvSpPr>
          <p:nvPr/>
        </p:nvSpPr>
        <p:spPr bwMode="auto">
          <a:xfrm>
            <a:off x="3411926" y="1844824"/>
            <a:ext cx="11608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路由器</a:t>
            </a:r>
            <a:r>
              <a:rPr kumimoji="1" lang="zh-CN" altLang="en-US" sz="900">
                <a:solidFill>
                  <a:srgbClr val="000099"/>
                </a:solidFill>
                <a:latin typeface="+mn-ea"/>
              </a:rPr>
              <a:t> </a:t>
            </a:r>
            <a:r>
              <a:rPr kumimoji="1" lang="en-US" altLang="zh-CN">
                <a:solidFill>
                  <a:srgbClr val="000099"/>
                </a:solidFill>
                <a:latin typeface="+mn-ea"/>
              </a:rPr>
              <a:t>R</a:t>
            </a:r>
            <a:r>
              <a:rPr kumimoji="1" lang="en-US" altLang="zh-CN" baseline="-25000">
                <a:solidFill>
                  <a:srgbClr val="000099"/>
                </a:solidFill>
                <a:latin typeface="+mn-ea"/>
              </a:rPr>
              <a:t>1</a:t>
            </a:r>
          </a:p>
        </p:txBody>
      </p:sp>
      <p:sp>
        <p:nvSpPr>
          <p:cNvPr id="138289" name="Text Box 49"/>
          <p:cNvSpPr txBox="1">
            <a:spLocks noChangeArrowheads="1"/>
          </p:cNvSpPr>
          <p:nvPr/>
        </p:nvSpPr>
        <p:spPr bwMode="auto">
          <a:xfrm>
            <a:off x="5750843" y="2041674"/>
            <a:ext cx="11608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路由器</a:t>
            </a:r>
            <a:r>
              <a:rPr kumimoji="1" lang="zh-CN" altLang="en-US" sz="900">
                <a:solidFill>
                  <a:srgbClr val="000099"/>
                </a:solidFill>
                <a:latin typeface="+mn-ea"/>
              </a:rPr>
              <a:t> </a:t>
            </a:r>
            <a:r>
              <a:rPr kumimoji="1" lang="en-US" altLang="zh-CN">
                <a:solidFill>
                  <a:srgbClr val="000099"/>
                </a:solidFill>
                <a:latin typeface="+mn-ea"/>
              </a:rPr>
              <a:t>R</a:t>
            </a:r>
            <a:r>
              <a:rPr kumimoji="1" lang="en-US" altLang="zh-CN" baseline="-25000">
                <a:solidFill>
                  <a:srgbClr val="000099"/>
                </a:solidFill>
                <a:latin typeface="+mn-ea"/>
              </a:rPr>
              <a:t>2</a:t>
            </a:r>
          </a:p>
        </p:txBody>
      </p:sp>
      <p:sp>
        <p:nvSpPr>
          <p:cNvPr id="138290" name="Text Box 50"/>
          <p:cNvSpPr txBox="1">
            <a:spLocks noChangeArrowheads="1"/>
          </p:cNvSpPr>
          <p:nvPr/>
        </p:nvSpPr>
        <p:spPr bwMode="auto">
          <a:xfrm>
            <a:off x="7857589" y="1901974"/>
            <a:ext cx="11608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路由器</a:t>
            </a:r>
            <a:r>
              <a:rPr kumimoji="1" lang="zh-CN" altLang="en-US" sz="900">
                <a:solidFill>
                  <a:srgbClr val="000099"/>
                </a:solidFill>
                <a:latin typeface="+mn-ea"/>
              </a:rPr>
              <a:t> </a:t>
            </a:r>
            <a:r>
              <a:rPr kumimoji="1" lang="en-US" altLang="zh-CN">
                <a:solidFill>
                  <a:srgbClr val="000099"/>
                </a:solidFill>
                <a:latin typeface="+mn-ea"/>
              </a:rPr>
              <a:t>R</a:t>
            </a:r>
            <a:r>
              <a:rPr kumimoji="1" lang="en-US" altLang="zh-CN" baseline="-25000">
                <a:solidFill>
                  <a:srgbClr val="000099"/>
                </a:solidFill>
                <a:latin typeface="+mn-ea"/>
              </a:rPr>
              <a:t>3</a:t>
            </a:r>
          </a:p>
        </p:txBody>
      </p:sp>
      <p:sp>
        <p:nvSpPr>
          <p:cNvPr id="138291" name="Text Box 51"/>
          <p:cNvSpPr txBox="1">
            <a:spLocks noChangeArrowheads="1"/>
          </p:cNvSpPr>
          <p:nvPr/>
        </p:nvSpPr>
        <p:spPr bwMode="auto">
          <a:xfrm>
            <a:off x="2582987" y="23766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电话网</a:t>
            </a:r>
          </a:p>
        </p:txBody>
      </p:sp>
      <p:grpSp>
        <p:nvGrpSpPr>
          <p:cNvPr id="138293" name="Group 53"/>
          <p:cNvGrpSpPr>
            <a:grpSpLocks/>
          </p:cNvGrpSpPr>
          <p:nvPr/>
        </p:nvGrpSpPr>
        <p:grpSpPr bwMode="auto">
          <a:xfrm>
            <a:off x="1592387" y="2403624"/>
            <a:ext cx="720593" cy="546100"/>
            <a:chOff x="624" y="2968"/>
            <a:chExt cx="1331" cy="920"/>
          </a:xfrm>
        </p:grpSpPr>
        <p:sp>
          <p:nvSpPr>
            <p:cNvPr id="138294" name="Freeform 54"/>
            <p:cNvSpPr>
              <a:spLocks/>
            </p:cNvSpPr>
            <p:nvPr/>
          </p:nvSpPr>
          <p:spPr bwMode="auto">
            <a:xfrm>
              <a:off x="1238" y="2968"/>
              <a:ext cx="713" cy="770"/>
            </a:xfrm>
            <a:custGeom>
              <a:avLst/>
              <a:gdLst>
                <a:gd name="T0" fmla="*/ 992 w 1426"/>
                <a:gd name="T1" fmla="*/ 2292 h 2309"/>
                <a:gd name="T2" fmla="*/ 964 w 1426"/>
                <a:gd name="T3" fmla="*/ 2309 h 2309"/>
                <a:gd name="T4" fmla="*/ 0 w 1426"/>
                <a:gd name="T5" fmla="*/ 1462 h 2309"/>
                <a:gd name="T6" fmla="*/ 326 w 1426"/>
                <a:gd name="T7" fmla="*/ 59 h 2309"/>
                <a:gd name="T8" fmla="*/ 369 w 1426"/>
                <a:gd name="T9" fmla="*/ 18 h 2309"/>
                <a:gd name="T10" fmla="*/ 414 w 1426"/>
                <a:gd name="T11" fmla="*/ 0 h 2309"/>
                <a:gd name="T12" fmla="*/ 457 w 1426"/>
                <a:gd name="T13" fmla="*/ 9 h 2309"/>
                <a:gd name="T14" fmla="*/ 1381 w 1426"/>
                <a:gd name="T15" fmla="*/ 400 h 2309"/>
                <a:gd name="T16" fmla="*/ 1411 w 1426"/>
                <a:gd name="T17" fmla="*/ 421 h 2309"/>
                <a:gd name="T18" fmla="*/ 1422 w 1426"/>
                <a:gd name="T19" fmla="*/ 425 h 2309"/>
                <a:gd name="T20" fmla="*/ 1426 w 1426"/>
                <a:gd name="T21" fmla="*/ 445 h 2309"/>
                <a:gd name="T22" fmla="*/ 1017 w 1426"/>
                <a:gd name="T23" fmla="*/ 2306 h 2309"/>
                <a:gd name="T24" fmla="*/ 992 w 1426"/>
                <a:gd name="T25" fmla="*/ 2292 h 2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26" h="2309">
                  <a:moveTo>
                    <a:pt x="992" y="2292"/>
                  </a:moveTo>
                  <a:lnTo>
                    <a:pt x="964" y="2309"/>
                  </a:lnTo>
                  <a:lnTo>
                    <a:pt x="0" y="1462"/>
                  </a:lnTo>
                  <a:lnTo>
                    <a:pt x="326" y="59"/>
                  </a:lnTo>
                  <a:lnTo>
                    <a:pt x="369" y="18"/>
                  </a:lnTo>
                  <a:lnTo>
                    <a:pt x="414" y="0"/>
                  </a:lnTo>
                  <a:lnTo>
                    <a:pt x="457" y="9"/>
                  </a:lnTo>
                  <a:lnTo>
                    <a:pt x="1381" y="400"/>
                  </a:lnTo>
                  <a:lnTo>
                    <a:pt x="1411" y="421"/>
                  </a:lnTo>
                  <a:lnTo>
                    <a:pt x="1422" y="425"/>
                  </a:lnTo>
                  <a:lnTo>
                    <a:pt x="1426" y="445"/>
                  </a:lnTo>
                  <a:lnTo>
                    <a:pt x="1017" y="2306"/>
                  </a:lnTo>
                  <a:lnTo>
                    <a:pt x="992" y="2292"/>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295" name="Freeform 55"/>
            <p:cNvSpPr>
              <a:spLocks/>
            </p:cNvSpPr>
            <p:nvPr/>
          </p:nvSpPr>
          <p:spPr bwMode="auto">
            <a:xfrm>
              <a:off x="1668" y="3087"/>
              <a:ext cx="286" cy="660"/>
            </a:xfrm>
            <a:custGeom>
              <a:avLst/>
              <a:gdLst>
                <a:gd name="T0" fmla="*/ 573 w 573"/>
                <a:gd name="T1" fmla="*/ 86 h 1980"/>
                <a:gd name="T2" fmla="*/ 568 w 573"/>
                <a:gd name="T3" fmla="*/ 132 h 1980"/>
                <a:gd name="T4" fmla="*/ 155 w 573"/>
                <a:gd name="T5" fmla="*/ 1923 h 1980"/>
                <a:gd name="T6" fmla="*/ 151 w 573"/>
                <a:gd name="T7" fmla="*/ 1955 h 1980"/>
                <a:gd name="T8" fmla="*/ 140 w 573"/>
                <a:gd name="T9" fmla="*/ 1972 h 1980"/>
                <a:gd name="T10" fmla="*/ 125 w 573"/>
                <a:gd name="T11" fmla="*/ 1980 h 1980"/>
                <a:gd name="T12" fmla="*/ 111 w 573"/>
                <a:gd name="T13" fmla="*/ 1975 h 1980"/>
                <a:gd name="T14" fmla="*/ 86 w 573"/>
                <a:gd name="T15" fmla="*/ 1955 h 1980"/>
                <a:gd name="T16" fmla="*/ 0 w 573"/>
                <a:gd name="T17" fmla="*/ 1880 h 1980"/>
                <a:gd name="T18" fmla="*/ 425 w 573"/>
                <a:gd name="T19" fmla="*/ 39 h 1980"/>
                <a:gd name="T20" fmla="*/ 420 w 573"/>
                <a:gd name="T21" fmla="*/ 27 h 1980"/>
                <a:gd name="T22" fmla="*/ 396 w 573"/>
                <a:gd name="T23" fmla="*/ 0 h 1980"/>
                <a:gd name="T24" fmla="*/ 445 w 573"/>
                <a:gd name="T25" fmla="*/ 20 h 1980"/>
                <a:gd name="T26" fmla="*/ 541 w 573"/>
                <a:gd name="T27" fmla="*/ 61 h 1980"/>
                <a:gd name="T28" fmla="*/ 559 w 573"/>
                <a:gd name="T29" fmla="*/ 75 h 1980"/>
                <a:gd name="T30" fmla="*/ 573 w 573"/>
                <a:gd name="T31" fmla="*/ 86 h 1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73" h="1980">
                  <a:moveTo>
                    <a:pt x="573" y="86"/>
                  </a:moveTo>
                  <a:lnTo>
                    <a:pt x="568" y="132"/>
                  </a:lnTo>
                  <a:lnTo>
                    <a:pt x="155" y="1923"/>
                  </a:lnTo>
                  <a:lnTo>
                    <a:pt x="151" y="1955"/>
                  </a:lnTo>
                  <a:lnTo>
                    <a:pt x="140" y="1972"/>
                  </a:lnTo>
                  <a:lnTo>
                    <a:pt x="125" y="1980"/>
                  </a:lnTo>
                  <a:lnTo>
                    <a:pt x="111" y="1975"/>
                  </a:lnTo>
                  <a:lnTo>
                    <a:pt x="86" y="1955"/>
                  </a:lnTo>
                  <a:lnTo>
                    <a:pt x="0" y="1880"/>
                  </a:lnTo>
                  <a:lnTo>
                    <a:pt x="425" y="39"/>
                  </a:lnTo>
                  <a:lnTo>
                    <a:pt x="420" y="27"/>
                  </a:lnTo>
                  <a:lnTo>
                    <a:pt x="396" y="0"/>
                  </a:lnTo>
                  <a:lnTo>
                    <a:pt x="445" y="20"/>
                  </a:lnTo>
                  <a:lnTo>
                    <a:pt x="541" y="61"/>
                  </a:lnTo>
                  <a:lnTo>
                    <a:pt x="559" y="75"/>
                  </a:lnTo>
                  <a:lnTo>
                    <a:pt x="573" y="86"/>
                  </a:lnTo>
                  <a:close/>
                </a:path>
              </a:pathLst>
            </a:custGeom>
            <a:solidFill>
              <a:srgbClr val="202020"/>
            </a:solidFill>
            <a:ln w="7938">
              <a:solidFill>
                <a:srgbClr val="202020"/>
              </a:solidFill>
              <a:prstDash val="solid"/>
              <a:round/>
              <a:headEnd/>
              <a:tailEnd/>
            </a:ln>
          </p:spPr>
          <p:txBody>
            <a:bodyPr/>
            <a:lstStyle/>
            <a:p>
              <a:endParaRPr lang="zh-CN" altLang="en-US">
                <a:solidFill>
                  <a:srgbClr val="000099"/>
                </a:solidFill>
                <a:latin typeface="+mn-ea"/>
              </a:endParaRPr>
            </a:p>
          </p:txBody>
        </p:sp>
        <p:sp>
          <p:nvSpPr>
            <p:cNvPr id="138296" name="Freeform 56"/>
            <p:cNvSpPr>
              <a:spLocks/>
            </p:cNvSpPr>
            <p:nvPr/>
          </p:nvSpPr>
          <p:spPr bwMode="auto">
            <a:xfrm>
              <a:off x="1432" y="2970"/>
              <a:ext cx="523" cy="147"/>
            </a:xfrm>
            <a:custGeom>
              <a:avLst/>
              <a:gdLst>
                <a:gd name="T0" fmla="*/ 0 w 1045"/>
                <a:gd name="T1" fmla="*/ 0 h 441"/>
                <a:gd name="T2" fmla="*/ 31 w 1045"/>
                <a:gd name="T3" fmla="*/ 1 h 441"/>
                <a:gd name="T4" fmla="*/ 62 w 1045"/>
                <a:gd name="T5" fmla="*/ 10 h 441"/>
                <a:gd name="T6" fmla="*/ 1005 w 1045"/>
                <a:gd name="T7" fmla="*/ 409 h 441"/>
                <a:gd name="T8" fmla="*/ 1037 w 1045"/>
                <a:gd name="T9" fmla="*/ 427 h 441"/>
                <a:gd name="T10" fmla="*/ 1045 w 1045"/>
                <a:gd name="T11" fmla="*/ 441 h 441"/>
                <a:gd name="T12" fmla="*/ 0 w 1045"/>
                <a:gd name="T13" fmla="*/ 0 h 441"/>
              </a:gdLst>
              <a:ahLst/>
              <a:cxnLst>
                <a:cxn ang="0">
                  <a:pos x="T0" y="T1"/>
                </a:cxn>
                <a:cxn ang="0">
                  <a:pos x="T2" y="T3"/>
                </a:cxn>
                <a:cxn ang="0">
                  <a:pos x="T4" y="T5"/>
                </a:cxn>
                <a:cxn ang="0">
                  <a:pos x="T6" y="T7"/>
                </a:cxn>
                <a:cxn ang="0">
                  <a:pos x="T8" y="T9"/>
                </a:cxn>
                <a:cxn ang="0">
                  <a:pos x="T10" y="T11"/>
                </a:cxn>
                <a:cxn ang="0">
                  <a:pos x="T12" y="T13"/>
                </a:cxn>
              </a:cxnLst>
              <a:rect l="0" t="0" r="r" b="b"/>
              <a:pathLst>
                <a:path w="1045" h="441">
                  <a:moveTo>
                    <a:pt x="0" y="0"/>
                  </a:moveTo>
                  <a:lnTo>
                    <a:pt x="31" y="1"/>
                  </a:lnTo>
                  <a:lnTo>
                    <a:pt x="62" y="10"/>
                  </a:lnTo>
                  <a:lnTo>
                    <a:pt x="1005" y="409"/>
                  </a:lnTo>
                  <a:lnTo>
                    <a:pt x="1037" y="427"/>
                  </a:lnTo>
                  <a:lnTo>
                    <a:pt x="1045" y="441"/>
                  </a:lnTo>
                  <a:lnTo>
                    <a:pt x="0" y="0"/>
                  </a:lnTo>
                  <a:close/>
                </a:path>
              </a:pathLst>
            </a:custGeom>
            <a:solidFill>
              <a:srgbClr val="202020"/>
            </a:solidFill>
            <a:ln w="7938">
              <a:solidFill>
                <a:srgbClr val="202020"/>
              </a:solidFill>
              <a:prstDash val="solid"/>
              <a:round/>
              <a:headEnd/>
              <a:tailEnd/>
            </a:ln>
          </p:spPr>
          <p:txBody>
            <a:bodyPr/>
            <a:lstStyle/>
            <a:p>
              <a:endParaRPr lang="zh-CN" altLang="en-US">
                <a:solidFill>
                  <a:srgbClr val="000099"/>
                </a:solidFill>
                <a:latin typeface="+mn-ea"/>
              </a:endParaRPr>
            </a:p>
          </p:txBody>
        </p:sp>
        <p:sp>
          <p:nvSpPr>
            <p:cNvPr id="138297" name="Freeform 57"/>
            <p:cNvSpPr>
              <a:spLocks/>
            </p:cNvSpPr>
            <p:nvPr/>
          </p:nvSpPr>
          <p:spPr bwMode="auto">
            <a:xfrm>
              <a:off x="1315" y="3056"/>
              <a:ext cx="478" cy="573"/>
            </a:xfrm>
            <a:custGeom>
              <a:avLst/>
              <a:gdLst>
                <a:gd name="T0" fmla="*/ 619 w 955"/>
                <a:gd name="T1" fmla="*/ 1719 h 1719"/>
                <a:gd name="T2" fmla="*/ 0 w 955"/>
                <a:gd name="T3" fmla="*/ 1212 h 1719"/>
                <a:gd name="T4" fmla="*/ 290 w 955"/>
                <a:gd name="T5" fmla="*/ 0 h 1719"/>
                <a:gd name="T6" fmla="*/ 955 w 955"/>
                <a:gd name="T7" fmla="*/ 313 h 1719"/>
                <a:gd name="T8" fmla="*/ 619 w 955"/>
                <a:gd name="T9" fmla="*/ 1719 h 1719"/>
              </a:gdLst>
              <a:ahLst/>
              <a:cxnLst>
                <a:cxn ang="0">
                  <a:pos x="T0" y="T1"/>
                </a:cxn>
                <a:cxn ang="0">
                  <a:pos x="T2" y="T3"/>
                </a:cxn>
                <a:cxn ang="0">
                  <a:pos x="T4" y="T5"/>
                </a:cxn>
                <a:cxn ang="0">
                  <a:pos x="T6" y="T7"/>
                </a:cxn>
                <a:cxn ang="0">
                  <a:pos x="T8" y="T9"/>
                </a:cxn>
              </a:cxnLst>
              <a:rect l="0" t="0" r="r" b="b"/>
              <a:pathLst>
                <a:path w="955" h="1719">
                  <a:moveTo>
                    <a:pt x="619" y="1719"/>
                  </a:moveTo>
                  <a:lnTo>
                    <a:pt x="0" y="1212"/>
                  </a:lnTo>
                  <a:lnTo>
                    <a:pt x="290" y="0"/>
                  </a:lnTo>
                  <a:lnTo>
                    <a:pt x="955" y="313"/>
                  </a:lnTo>
                  <a:lnTo>
                    <a:pt x="619" y="1719"/>
                  </a:lnTo>
                  <a:close/>
                </a:path>
              </a:pathLst>
            </a:custGeom>
            <a:solidFill>
              <a:srgbClr val="000000"/>
            </a:solidFill>
            <a:ln w="7938">
              <a:solidFill>
                <a:srgbClr val="808080"/>
              </a:solidFill>
              <a:prstDash val="solid"/>
              <a:round/>
              <a:headEnd/>
              <a:tailEnd/>
            </a:ln>
          </p:spPr>
          <p:txBody>
            <a:bodyPr/>
            <a:lstStyle/>
            <a:p>
              <a:endParaRPr lang="zh-CN" altLang="en-US">
                <a:solidFill>
                  <a:srgbClr val="000099"/>
                </a:solidFill>
                <a:latin typeface="+mn-ea"/>
              </a:endParaRPr>
            </a:p>
          </p:txBody>
        </p:sp>
        <p:sp>
          <p:nvSpPr>
            <p:cNvPr id="138298" name="Freeform 58"/>
            <p:cNvSpPr>
              <a:spLocks/>
            </p:cNvSpPr>
            <p:nvPr/>
          </p:nvSpPr>
          <p:spPr bwMode="auto">
            <a:xfrm>
              <a:off x="1337" y="3076"/>
              <a:ext cx="431" cy="529"/>
            </a:xfrm>
            <a:custGeom>
              <a:avLst/>
              <a:gdLst>
                <a:gd name="T0" fmla="*/ 546 w 862"/>
                <a:gd name="T1" fmla="*/ 1587 h 1587"/>
                <a:gd name="T2" fmla="*/ 0 w 862"/>
                <a:gd name="T3" fmla="*/ 1134 h 1587"/>
                <a:gd name="T4" fmla="*/ 272 w 862"/>
                <a:gd name="T5" fmla="*/ 0 h 1587"/>
                <a:gd name="T6" fmla="*/ 862 w 862"/>
                <a:gd name="T7" fmla="*/ 268 h 1587"/>
                <a:gd name="T8" fmla="*/ 546 w 862"/>
                <a:gd name="T9" fmla="*/ 1587 h 1587"/>
              </a:gdLst>
              <a:ahLst/>
              <a:cxnLst>
                <a:cxn ang="0">
                  <a:pos x="T0" y="T1"/>
                </a:cxn>
                <a:cxn ang="0">
                  <a:pos x="T2" y="T3"/>
                </a:cxn>
                <a:cxn ang="0">
                  <a:pos x="T4" y="T5"/>
                </a:cxn>
                <a:cxn ang="0">
                  <a:pos x="T6" y="T7"/>
                </a:cxn>
                <a:cxn ang="0">
                  <a:pos x="T8" y="T9"/>
                </a:cxn>
              </a:cxnLst>
              <a:rect l="0" t="0" r="r" b="b"/>
              <a:pathLst>
                <a:path w="862" h="1587">
                  <a:moveTo>
                    <a:pt x="546" y="1587"/>
                  </a:moveTo>
                  <a:lnTo>
                    <a:pt x="0" y="1134"/>
                  </a:lnTo>
                  <a:lnTo>
                    <a:pt x="272" y="0"/>
                  </a:lnTo>
                  <a:lnTo>
                    <a:pt x="862" y="268"/>
                  </a:lnTo>
                  <a:lnTo>
                    <a:pt x="546" y="1587"/>
                  </a:lnTo>
                  <a:close/>
                </a:path>
              </a:pathLst>
            </a:custGeom>
            <a:solidFill>
              <a:srgbClr val="C7C7C7"/>
            </a:solidFill>
            <a:ln w="7938">
              <a:solidFill>
                <a:srgbClr val="404040"/>
              </a:solidFill>
              <a:prstDash val="solid"/>
              <a:round/>
              <a:headEnd/>
              <a:tailEnd/>
            </a:ln>
          </p:spPr>
          <p:txBody>
            <a:bodyPr/>
            <a:lstStyle/>
            <a:p>
              <a:endParaRPr lang="zh-CN" altLang="en-US">
                <a:solidFill>
                  <a:srgbClr val="000099"/>
                </a:solidFill>
                <a:latin typeface="+mn-ea"/>
              </a:endParaRPr>
            </a:p>
          </p:txBody>
        </p:sp>
        <p:sp>
          <p:nvSpPr>
            <p:cNvPr id="138299" name="Freeform 59"/>
            <p:cNvSpPr>
              <a:spLocks/>
            </p:cNvSpPr>
            <p:nvPr/>
          </p:nvSpPr>
          <p:spPr bwMode="auto">
            <a:xfrm>
              <a:off x="1233" y="2968"/>
              <a:ext cx="203" cy="494"/>
            </a:xfrm>
            <a:custGeom>
              <a:avLst/>
              <a:gdLst>
                <a:gd name="T0" fmla="*/ 393 w 408"/>
                <a:gd name="T1" fmla="*/ 0 h 1480"/>
                <a:gd name="T2" fmla="*/ 370 w 408"/>
                <a:gd name="T3" fmla="*/ 11 h 1480"/>
                <a:gd name="T4" fmla="*/ 356 w 408"/>
                <a:gd name="T5" fmla="*/ 19 h 1480"/>
                <a:gd name="T6" fmla="*/ 338 w 408"/>
                <a:gd name="T7" fmla="*/ 37 h 1480"/>
                <a:gd name="T8" fmla="*/ 325 w 408"/>
                <a:gd name="T9" fmla="*/ 59 h 1480"/>
                <a:gd name="T10" fmla="*/ 320 w 408"/>
                <a:gd name="T11" fmla="*/ 77 h 1480"/>
                <a:gd name="T12" fmla="*/ 0 w 408"/>
                <a:gd name="T13" fmla="*/ 1459 h 1480"/>
                <a:gd name="T14" fmla="*/ 12 w 408"/>
                <a:gd name="T15" fmla="*/ 1480 h 1480"/>
                <a:gd name="T16" fmla="*/ 337 w 408"/>
                <a:gd name="T17" fmla="*/ 77 h 1480"/>
                <a:gd name="T18" fmla="*/ 346 w 408"/>
                <a:gd name="T19" fmla="*/ 57 h 1480"/>
                <a:gd name="T20" fmla="*/ 355 w 408"/>
                <a:gd name="T21" fmla="*/ 43 h 1480"/>
                <a:gd name="T22" fmla="*/ 368 w 408"/>
                <a:gd name="T23" fmla="*/ 30 h 1480"/>
                <a:gd name="T24" fmla="*/ 384 w 408"/>
                <a:gd name="T25" fmla="*/ 19 h 1480"/>
                <a:gd name="T26" fmla="*/ 400 w 408"/>
                <a:gd name="T27" fmla="*/ 12 h 1480"/>
                <a:gd name="T28" fmla="*/ 408 w 408"/>
                <a:gd name="T29" fmla="*/ 5 h 1480"/>
                <a:gd name="T30" fmla="*/ 393 w 408"/>
                <a:gd name="T31" fmla="*/ 0 h 1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8" h="1480">
                  <a:moveTo>
                    <a:pt x="393" y="0"/>
                  </a:moveTo>
                  <a:lnTo>
                    <a:pt x="370" y="11"/>
                  </a:lnTo>
                  <a:lnTo>
                    <a:pt x="356" y="19"/>
                  </a:lnTo>
                  <a:lnTo>
                    <a:pt x="338" y="37"/>
                  </a:lnTo>
                  <a:lnTo>
                    <a:pt x="325" y="59"/>
                  </a:lnTo>
                  <a:lnTo>
                    <a:pt x="320" y="77"/>
                  </a:lnTo>
                  <a:lnTo>
                    <a:pt x="0" y="1459"/>
                  </a:lnTo>
                  <a:lnTo>
                    <a:pt x="12" y="1480"/>
                  </a:lnTo>
                  <a:lnTo>
                    <a:pt x="337" y="77"/>
                  </a:lnTo>
                  <a:lnTo>
                    <a:pt x="346" y="57"/>
                  </a:lnTo>
                  <a:lnTo>
                    <a:pt x="355" y="43"/>
                  </a:lnTo>
                  <a:lnTo>
                    <a:pt x="368" y="30"/>
                  </a:lnTo>
                  <a:lnTo>
                    <a:pt x="384" y="19"/>
                  </a:lnTo>
                  <a:lnTo>
                    <a:pt x="400" y="12"/>
                  </a:lnTo>
                  <a:lnTo>
                    <a:pt x="408" y="5"/>
                  </a:lnTo>
                  <a:lnTo>
                    <a:pt x="393" y="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00" name="Freeform 60"/>
            <p:cNvSpPr>
              <a:spLocks/>
            </p:cNvSpPr>
            <p:nvPr/>
          </p:nvSpPr>
          <p:spPr bwMode="auto">
            <a:xfrm>
              <a:off x="1204" y="3479"/>
              <a:ext cx="532" cy="321"/>
            </a:xfrm>
            <a:custGeom>
              <a:avLst/>
              <a:gdLst>
                <a:gd name="T0" fmla="*/ 1065 w 1065"/>
                <a:gd name="T1" fmla="*/ 963 h 963"/>
                <a:gd name="T2" fmla="*/ 1047 w 1065"/>
                <a:gd name="T3" fmla="*/ 833 h 963"/>
                <a:gd name="T4" fmla="*/ 1015 w 1065"/>
                <a:gd name="T5" fmla="*/ 776 h 963"/>
                <a:gd name="T6" fmla="*/ 137 w 1065"/>
                <a:gd name="T7" fmla="*/ 3 h 963"/>
                <a:gd name="T8" fmla="*/ 96 w 1065"/>
                <a:gd name="T9" fmla="*/ 0 h 963"/>
                <a:gd name="T10" fmla="*/ 59 w 1065"/>
                <a:gd name="T11" fmla="*/ 3 h 963"/>
                <a:gd name="T12" fmla="*/ 32 w 1065"/>
                <a:gd name="T13" fmla="*/ 42 h 963"/>
                <a:gd name="T14" fmla="*/ 0 w 1065"/>
                <a:gd name="T15" fmla="*/ 145 h 963"/>
                <a:gd name="T16" fmla="*/ 865 w 1065"/>
                <a:gd name="T17" fmla="*/ 954 h 963"/>
                <a:gd name="T18" fmla="*/ 1065 w 1065"/>
                <a:gd name="T19"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5" h="963">
                  <a:moveTo>
                    <a:pt x="1065" y="963"/>
                  </a:moveTo>
                  <a:lnTo>
                    <a:pt x="1047" y="833"/>
                  </a:lnTo>
                  <a:lnTo>
                    <a:pt x="1015" y="776"/>
                  </a:lnTo>
                  <a:lnTo>
                    <a:pt x="137" y="3"/>
                  </a:lnTo>
                  <a:lnTo>
                    <a:pt x="96" y="0"/>
                  </a:lnTo>
                  <a:lnTo>
                    <a:pt x="59" y="3"/>
                  </a:lnTo>
                  <a:lnTo>
                    <a:pt x="32" y="42"/>
                  </a:lnTo>
                  <a:lnTo>
                    <a:pt x="0" y="145"/>
                  </a:lnTo>
                  <a:lnTo>
                    <a:pt x="865" y="954"/>
                  </a:lnTo>
                  <a:lnTo>
                    <a:pt x="1065" y="963"/>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01" name="Freeform 61"/>
            <p:cNvSpPr>
              <a:spLocks/>
            </p:cNvSpPr>
            <p:nvPr/>
          </p:nvSpPr>
          <p:spPr bwMode="auto">
            <a:xfrm>
              <a:off x="642" y="3519"/>
              <a:ext cx="985" cy="288"/>
            </a:xfrm>
            <a:custGeom>
              <a:avLst/>
              <a:gdLst>
                <a:gd name="T0" fmla="*/ 0 w 1969"/>
                <a:gd name="T1" fmla="*/ 0 h 862"/>
                <a:gd name="T2" fmla="*/ 1121 w 1969"/>
                <a:gd name="T3" fmla="*/ 24 h 862"/>
                <a:gd name="T4" fmla="*/ 1969 w 1969"/>
                <a:gd name="T5" fmla="*/ 814 h 862"/>
                <a:gd name="T6" fmla="*/ 478 w 1969"/>
                <a:gd name="T7" fmla="*/ 862 h 862"/>
                <a:gd name="T8" fmla="*/ 0 w 1969"/>
                <a:gd name="T9" fmla="*/ 0 h 862"/>
              </a:gdLst>
              <a:ahLst/>
              <a:cxnLst>
                <a:cxn ang="0">
                  <a:pos x="T0" y="T1"/>
                </a:cxn>
                <a:cxn ang="0">
                  <a:pos x="T2" y="T3"/>
                </a:cxn>
                <a:cxn ang="0">
                  <a:pos x="T4" y="T5"/>
                </a:cxn>
                <a:cxn ang="0">
                  <a:pos x="T6" y="T7"/>
                </a:cxn>
                <a:cxn ang="0">
                  <a:pos x="T8" y="T9"/>
                </a:cxn>
              </a:cxnLst>
              <a:rect l="0" t="0" r="r" b="b"/>
              <a:pathLst>
                <a:path w="1969" h="862">
                  <a:moveTo>
                    <a:pt x="0" y="0"/>
                  </a:moveTo>
                  <a:lnTo>
                    <a:pt x="1121" y="24"/>
                  </a:lnTo>
                  <a:lnTo>
                    <a:pt x="1969" y="814"/>
                  </a:lnTo>
                  <a:lnTo>
                    <a:pt x="478" y="86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02" name="Freeform 62"/>
            <p:cNvSpPr>
              <a:spLocks/>
            </p:cNvSpPr>
            <p:nvPr/>
          </p:nvSpPr>
          <p:spPr bwMode="auto">
            <a:xfrm>
              <a:off x="852" y="3789"/>
              <a:ext cx="889" cy="99"/>
            </a:xfrm>
            <a:custGeom>
              <a:avLst/>
              <a:gdLst>
                <a:gd name="T0" fmla="*/ 54 w 1777"/>
                <a:gd name="T1" fmla="*/ 52 h 297"/>
                <a:gd name="T2" fmla="*/ 0 w 1777"/>
                <a:gd name="T3" fmla="*/ 297 h 297"/>
                <a:gd name="T4" fmla="*/ 1759 w 1777"/>
                <a:gd name="T5" fmla="*/ 257 h 297"/>
                <a:gd name="T6" fmla="*/ 1777 w 1777"/>
                <a:gd name="T7" fmla="*/ 173 h 297"/>
                <a:gd name="T8" fmla="*/ 1773 w 1777"/>
                <a:gd name="T9" fmla="*/ 74 h 297"/>
                <a:gd name="T10" fmla="*/ 1768 w 1777"/>
                <a:gd name="T11" fmla="*/ 0 h 297"/>
                <a:gd name="T12" fmla="*/ 54 w 1777"/>
                <a:gd name="T13" fmla="*/ 52 h 297"/>
              </a:gdLst>
              <a:ahLst/>
              <a:cxnLst>
                <a:cxn ang="0">
                  <a:pos x="T0" y="T1"/>
                </a:cxn>
                <a:cxn ang="0">
                  <a:pos x="T2" y="T3"/>
                </a:cxn>
                <a:cxn ang="0">
                  <a:pos x="T4" y="T5"/>
                </a:cxn>
                <a:cxn ang="0">
                  <a:pos x="T6" y="T7"/>
                </a:cxn>
                <a:cxn ang="0">
                  <a:pos x="T8" y="T9"/>
                </a:cxn>
                <a:cxn ang="0">
                  <a:pos x="T10" y="T11"/>
                </a:cxn>
                <a:cxn ang="0">
                  <a:pos x="T12" y="T13"/>
                </a:cxn>
              </a:cxnLst>
              <a:rect l="0" t="0" r="r" b="b"/>
              <a:pathLst>
                <a:path w="1777" h="297">
                  <a:moveTo>
                    <a:pt x="54" y="52"/>
                  </a:moveTo>
                  <a:lnTo>
                    <a:pt x="0" y="297"/>
                  </a:lnTo>
                  <a:lnTo>
                    <a:pt x="1759" y="257"/>
                  </a:lnTo>
                  <a:lnTo>
                    <a:pt x="1777" y="173"/>
                  </a:lnTo>
                  <a:lnTo>
                    <a:pt x="1773" y="74"/>
                  </a:lnTo>
                  <a:lnTo>
                    <a:pt x="1768" y="0"/>
                  </a:lnTo>
                  <a:lnTo>
                    <a:pt x="54" y="52"/>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03" name="Freeform 63"/>
            <p:cNvSpPr>
              <a:spLocks/>
            </p:cNvSpPr>
            <p:nvPr/>
          </p:nvSpPr>
          <p:spPr bwMode="auto">
            <a:xfrm>
              <a:off x="624" y="3519"/>
              <a:ext cx="256" cy="369"/>
            </a:xfrm>
            <a:custGeom>
              <a:avLst/>
              <a:gdLst>
                <a:gd name="T0" fmla="*/ 37 w 513"/>
                <a:gd name="T1" fmla="*/ 0 h 1106"/>
                <a:gd name="T2" fmla="*/ 0 w 513"/>
                <a:gd name="T3" fmla="*/ 200 h 1106"/>
                <a:gd name="T4" fmla="*/ 457 w 513"/>
                <a:gd name="T5" fmla="*/ 1106 h 1106"/>
                <a:gd name="T6" fmla="*/ 513 w 513"/>
                <a:gd name="T7" fmla="*/ 862 h 1106"/>
                <a:gd name="T8" fmla="*/ 37 w 513"/>
                <a:gd name="T9" fmla="*/ 0 h 1106"/>
              </a:gdLst>
              <a:ahLst/>
              <a:cxnLst>
                <a:cxn ang="0">
                  <a:pos x="T0" y="T1"/>
                </a:cxn>
                <a:cxn ang="0">
                  <a:pos x="T2" y="T3"/>
                </a:cxn>
                <a:cxn ang="0">
                  <a:pos x="T4" y="T5"/>
                </a:cxn>
                <a:cxn ang="0">
                  <a:pos x="T6" y="T7"/>
                </a:cxn>
                <a:cxn ang="0">
                  <a:pos x="T8" y="T9"/>
                </a:cxn>
              </a:cxnLst>
              <a:rect l="0" t="0" r="r" b="b"/>
              <a:pathLst>
                <a:path w="513" h="1106">
                  <a:moveTo>
                    <a:pt x="37" y="0"/>
                  </a:moveTo>
                  <a:lnTo>
                    <a:pt x="0" y="200"/>
                  </a:lnTo>
                  <a:lnTo>
                    <a:pt x="457" y="1106"/>
                  </a:lnTo>
                  <a:lnTo>
                    <a:pt x="513" y="862"/>
                  </a:lnTo>
                  <a:lnTo>
                    <a:pt x="37"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04" name="Freeform 64"/>
            <p:cNvSpPr>
              <a:spLocks/>
            </p:cNvSpPr>
            <p:nvPr/>
          </p:nvSpPr>
          <p:spPr bwMode="auto">
            <a:xfrm>
              <a:off x="1206" y="3791"/>
              <a:ext cx="132" cy="8"/>
            </a:xfrm>
            <a:custGeom>
              <a:avLst/>
              <a:gdLst>
                <a:gd name="T0" fmla="*/ 2 w 262"/>
                <a:gd name="T1" fmla="*/ 25 h 25"/>
                <a:gd name="T2" fmla="*/ 0 w 262"/>
                <a:gd name="T3" fmla="*/ 0 h 25"/>
                <a:gd name="T4" fmla="*/ 249 w 262"/>
                <a:gd name="T5" fmla="*/ 0 h 25"/>
                <a:gd name="T6" fmla="*/ 262 w 262"/>
                <a:gd name="T7" fmla="*/ 19 h 25"/>
                <a:gd name="T8" fmla="*/ 2 w 262"/>
                <a:gd name="T9" fmla="*/ 25 h 25"/>
              </a:gdLst>
              <a:ahLst/>
              <a:cxnLst>
                <a:cxn ang="0">
                  <a:pos x="T0" y="T1"/>
                </a:cxn>
                <a:cxn ang="0">
                  <a:pos x="T2" y="T3"/>
                </a:cxn>
                <a:cxn ang="0">
                  <a:pos x="T4" y="T5"/>
                </a:cxn>
                <a:cxn ang="0">
                  <a:pos x="T6" y="T7"/>
                </a:cxn>
                <a:cxn ang="0">
                  <a:pos x="T8" y="T9"/>
                </a:cxn>
              </a:cxnLst>
              <a:rect l="0" t="0" r="r" b="b"/>
              <a:pathLst>
                <a:path w="262" h="25">
                  <a:moveTo>
                    <a:pt x="2" y="25"/>
                  </a:moveTo>
                  <a:lnTo>
                    <a:pt x="0" y="0"/>
                  </a:lnTo>
                  <a:lnTo>
                    <a:pt x="249" y="0"/>
                  </a:lnTo>
                  <a:lnTo>
                    <a:pt x="262" y="19"/>
                  </a:lnTo>
                  <a:lnTo>
                    <a:pt x="2" y="25"/>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05" name="Freeform 65"/>
            <p:cNvSpPr>
              <a:spLocks/>
            </p:cNvSpPr>
            <p:nvPr/>
          </p:nvSpPr>
          <p:spPr bwMode="auto">
            <a:xfrm>
              <a:off x="927" y="3521"/>
              <a:ext cx="281" cy="279"/>
            </a:xfrm>
            <a:custGeom>
              <a:avLst/>
              <a:gdLst>
                <a:gd name="T0" fmla="*/ 557 w 561"/>
                <a:gd name="T1" fmla="*/ 801 h 836"/>
                <a:gd name="T2" fmla="*/ 0 w 561"/>
                <a:gd name="T3" fmla="*/ 0 h 836"/>
                <a:gd name="T4" fmla="*/ 561 w 561"/>
                <a:gd name="T5" fmla="*/ 836 h 836"/>
                <a:gd name="T6" fmla="*/ 557 w 561"/>
                <a:gd name="T7" fmla="*/ 801 h 836"/>
              </a:gdLst>
              <a:ahLst/>
              <a:cxnLst>
                <a:cxn ang="0">
                  <a:pos x="T0" y="T1"/>
                </a:cxn>
                <a:cxn ang="0">
                  <a:pos x="T2" y="T3"/>
                </a:cxn>
                <a:cxn ang="0">
                  <a:pos x="T4" y="T5"/>
                </a:cxn>
                <a:cxn ang="0">
                  <a:pos x="T6" y="T7"/>
                </a:cxn>
              </a:cxnLst>
              <a:rect l="0" t="0" r="r" b="b"/>
              <a:pathLst>
                <a:path w="561" h="836">
                  <a:moveTo>
                    <a:pt x="557" y="801"/>
                  </a:moveTo>
                  <a:lnTo>
                    <a:pt x="0" y="0"/>
                  </a:lnTo>
                  <a:lnTo>
                    <a:pt x="561" y="836"/>
                  </a:lnTo>
                  <a:lnTo>
                    <a:pt x="557" y="801"/>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nvGrpSpPr>
            <p:cNvPr id="138306" name="Group 66"/>
            <p:cNvGrpSpPr>
              <a:grpSpLocks/>
            </p:cNvGrpSpPr>
            <p:nvPr/>
          </p:nvGrpSpPr>
          <p:grpSpPr bwMode="auto">
            <a:xfrm>
              <a:off x="700" y="3526"/>
              <a:ext cx="515" cy="270"/>
              <a:chOff x="700" y="3526"/>
              <a:chExt cx="515" cy="270"/>
            </a:xfrm>
          </p:grpSpPr>
          <p:grpSp>
            <p:nvGrpSpPr>
              <p:cNvPr id="138307" name="Group 67"/>
              <p:cNvGrpSpPr>
                <a:grpSpLocks/>
              </p:cNvGrpSpPr>
              <p:nvPr/>
            </p:nvGrpSpPr>
            <p:grpSpPr bwMode="auto">
              <a:xfrm>
                <a:off x="737" y="3534"/>
                <a:ext cx="49" cy="23"/>
                <a:chOff x="737" y="3534"/>
                <a:chExt cx="49" cy="23"/>
              </a:xfrm>
            </p:grpSpPr>
            <p:sp>
              <p:nvSpPr>
                <p:cNvPr id="138308" name="Freeform 68"/>
                <p:cNvSpPr>
                  <a:spLocks/>
                </p:cNvSpPr>
                <p:nvPr/>
              </p:nvSpPr>
              <p:spPr bwMode="auto">
                <a:xfrm>
                  <a:off x="737" y="3534"/>
                  <a:ext cx="11" cy="23"/>
                </a:xfrm>
                <a:custGeom>
                  <a:avLst/>
                  <a:gdLst>
                    <a:gd name="T0" fmla="*/ 13 w 22"/>
                    <a:gd name="T1" fmla="*/ 67 h 67"/>
                    <a:gd name="T2" fmla="*/ 0 w 22"/>
                    <a:gd name="T3" fmla="*/ 26 h 67"/>
                    <a:gd name="T4" fmla="*/ 9 w 22"/>
                    <a:gd name="T5" fmla="*/ 0 h 67"/>
                    <a:gd name="T6" fmla="*/ 22 w 22"/>
                    <a:gd name="T7" fmla="*/ 30 h 67"/>
                    <a:gd name="T8" fmla="*/ 13 w 22"/>
                    <a:gd name="T9" fmla="*/ 67 h 67"/>
                  </a:gdLst>
                  <a:ahLst/>
                  <a:cxnLst>
                    <a:cxn ang="0">
                      <a:pos x="T0" y="T1"/>
                    </a:cxn>
                    <a:cxn ang="0">
                      <a:pos x="T2" y="T3"/>
                    </a:cxn>
                    <a:cxn ang="0">
                      <a:pos x="T4" y="T5"/>
                    </a:cxn>
                    <a:cxn ang="0">
                      <a:pos x="T6" y="T7"/>
                    </a:cxn>
                    <a:cxn ang="0">
                      <a:pos x="T8" y="T9"/>
                    </a:cxn>
                  </a:cxnLst>
                  <a:rect l="0" t="0" r="r" b="b"/>
                  <a:pathLst>
                    <a:path w="22" h="67">
                      <a:moveTo>
                        <a:pt x="13" y="67"/>
                      </a:moveTo>
                      <a:lnTo>
                        <a:pt x="0" y="26"/>
                      </a:lnTo>
                      <a:lnTo>
                        <a:pt x="9" y="0"/>
                      </a:lnTo>
                      <a:lnTo>
                        <a:pt x="22" y="30"/>
                      </a:lnTo>
                      <a:lnTo>
                        <a:pt x="13" y="67"/>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09" name="Freeform 69"/>
                <p:cNvSpPr>
                  <a:spLocks/>
                </p:cNvSpPr>
                <p:nvPr/>
              </p:nvSpPr>
              <p:spPr bwMode="auto">
                <a:xfrm>
                  <a:off x="742" y="3535"/>
                  <a:ext cx="36" cy="9"/>
                </a:xfrm>
                <a:custGeom>
                  <a:avLst/>
                  <a:gdLst>
                    <a:gd name="T0" fmla="*/ 2 w 73"/>
                    <a:gd name="T1" fmla="*/ 0 h 29"/>
                    <a:gd name="T2" fmla="*/ 50 w 73"/>
                    <a:gd name="T3" fmla="*/ 0 h 29"/>
                    <a:gd name="T4" fmla="*/ 52 w 73"/>
                    <a:gd name="T5" fmla="*/ 2 h 29"/>
                    <a:gd name="T6" fmla="*/ 55 w 73"/>
                    <a:gd name="T7" fmla="*/ 11 h 29"/>
                    <a:gd name="T8" fmla="*/ 73 w 73"/>
                    <a:gd name="T9" fmla="*/ 29 h 29"/>
                    <a:gd name="T10" fmla="*/ 17 w 73"/>
                    <a:gd name="T11" fmla="*/ 29 h 29"/>
                    <a:gd name="T12" fmla="*/ 8 w 73"/>
                    <a:gd name="T13" fmla="*/ 20 h 29"/>
                    <a:gd name="T14" fmla="*/ 0 w 73"/>
                    <a:gd name="T15" fmla="*/ 6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50" y="0"/>
                      </a:lnTo>
                      <a:lnTo>
                        <a:pt x="52" y="2"/>
                      </a:lnTo>
                      <a:lnTo>
                        <a:pt x="55" y="11"/>
                      </a:lnTo>
                      <a:lnTo>
                        <a:pt x="73" y="29"/>
                      </a:lnTo>
                      <a:lnTo>
                        <a:pt x="17" y="29"/>
                      </a:lnTo>
                      <a:lnTo>
                        <a:pt x="8"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10" name="Freeform 70"/>
                <p:cNvSpPr>
                  <a:spLocks/>
                </p:cNvSpPr>
                <p:nvPr/>
              </p:nvSpPr>
              <p:spPr bwMode="auto">
                <a:xfrm>
                  <a:off x="744" y="3545"/>
                  <a:ext cx="42" cy="12"/>
                </a:xfrm>
                <a:custGeom>
                  <a:avLst/>
                  <a:gdLst>
                    <a:gd name="T0" fmla="*/ 0 w 82"/>
                    <a:gd name="T1" fmla="*/ 35 h 35"/>
                    <a:gd name="T2" fmla="*/ 1 w 82"/>
                    <a:gd name="T3" fmla="*/ 19 h 35"/>
                    <a:gd name="T4" fmla="*/ 6 w 82"/>
                    <a:gd name="T5" fmla="*/ 7 h 35"/>
                    <a:gd name="T6" fmla="*/ 10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1" y="19"/>
                      </a:lnTo>
                      <a:lnTo>
                        <a:pt x="6" y="7"/>
                      </a:lnTo>
                      <a:lnTo>
                        <a:pt x="10" y="0"/>
                      </a:lnTo>
                      <a:lnTo>
                        <a:pt x="67" y="0"/>
                      </a:lnTo>
                      <a:lnTo>
                        <a:pt x="82"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311" name="Group 71"/>
              <p:cNvGrpSpPr>
                <a:grpSpLocks/>
              </p:cNvGrpSpPr>
              <p:nvPr/>
            </p:nvGrpSpPr>
            <p:grpSpPr bwMode="auto">
              <a:xfrm>
                <a:off x="748" y="3547"/>
                <a:ext cx="50" cy="23"/>
                <a:chOff x="748" y="3547"/>
                <a:chExt cx="50" cy="23"/>
              </a:xfrm>
            </p:grpSpPr>
            <p:sp>
              <p:nvSpPr>
                <p:cNvPr id="138312" name="Freeform 72"/>
                <p:cNvSpPr>
                  <a:spLocks/>
                </p:cNvSpPr>
                <p:nvPr/>
              </p:nvSpPr>
              <p:spPr bwMode="auto">
                <a:xfrm>
                  <a:off x="748" y="3547"/>
                  <a:ext cx="13" cy="23"/>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13" name="Freeform 73"/>
                <p:cNvSpPr>
                  <a:spLocks/>
                </p:cNvSpPr>
                <p:nvPr/>
              </p:nvSpPr>
              <p:spPr bwMode="auto">
                <a:xfrm>
                  <a:off x="753" y="3548"/>
                  <a:ext cx="37" cy="10"/>
                </a:xfrm>
                <a:custGeom>
                  <a:avLst/>
                  <a:gdLst>
                    <a:gd name="T0" fmla="*/ 1 w 74"/>
                    <a:gd name="T1" fmla="*/ 0 h 29"/>
                    <a:gd name="T2" fmla="*/ 49 w 74"/>
                    <a:gd name="T3" fmla="*/ 0 h 29"/>
                    <a:gd name="T4" fmla="*/ 50 w 74"/>
                    <a:gd name="T5" fmla="*/ 2 h 29"/>
                    <a:gd name="T6" fmla="*/ 56 w 74"/>
                    <a:gd name="T7" fmla="*/ 11 h 29"/>
                    <a:gd name="T8" fmla="*/ 74 w 74"/>
                    <a:gd name="T9" fmla="*/ 29 h 29"/>
                    <a:gd name="T10" fmla="*/ 18 w 74"/>
                    <a:gd name="T11" fmla="*/ 29 h 29"/>
                    <a:gd name="T12" fmla="*/ 9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0" y="2"/>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14" name="Freeform 74"/>
                <p:cNvSpPr>
                  <a:spLocks/>
                </p:cNvSpPr>
                <p:nvPr/>
              </p:nvSpPr>
              <p:spPr bwMode="auto">
                <a:xfrm>
                  <a:off x="757" y="3558"/>
                  <a:ext cx="41" cy="12"/>
                </a:xfrm>
                <a:custGeom>
                  <a:avLst/>
                  <a:gdLst>
                    <a:gd name="T0" fmla="*/ 0 w 81"/>
                    <a:gd name="T1" fmla="*/ 36 h 36"/>
                    <a:gd name="T2" fmla="*/ 1 w 81"/>
                    <a:gd name="T3" fmla="*/ 20 h 36"/>
                    <a:gd name="T4" fmla="*/ 5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0"/>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sp>
            <p:nvSpPr>
              <p:cNvPr id="138315" name="Freeform 75"/>
              <p:cNvSpPr>
                <a:spLocks/>
              </p:cNvSpPr>
              <p:nvPr/>
            </p:nvSpPr>
            <p:spPr bwMode="auto">
              <a:xfrm>
                <a:off x="952" y="3538"/>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16" name="Freeform 76"/>
              <p:cNvSpPr>
                <a:spLocks/>
              </p:cNvSpPr>
              <p:nvPr/>
            </p:nvSpPr>
            <p:spPr bwMode="auto">
              <a:xfrm>
                <a:off x="861" y="3535"/>
                <a:ext cx="11" cy="22"/>
              </a:xfrm>
              <a:custGeom>
                <a:avLst/>
                <a:gdLst>
                  <a:gd name="T0" fmla="*/ 15 w 24"/>
                  <a:gd name="T1" fmla="*/ 68 h 68"/>
                  <a:gd name="T2" fmla="*/ 0 w 24"/>
                  <a:gd name="T3" fmla="*/ 27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17" name="Freeform 77"/>
              <p:cNvSpPr>
                <a:spLocks/>
              </p:cNvSpPr>
              <p:nvPr/>
            </p:nvSpPr>
            <p:spPr bwMode="auto">
              <a:xfrm>
                <a:off x="867" y="3535"/>
                <a:ext cx="34" cy="10"/>
              </a:xfrm>
              <a:custGeom>
                <a:avLst/>
                <a:gdLst>
                  <a:gd name="T0" fmla="*/ 0 w 70"/>
                  <a:gd name="T1" fmla="*/ 0 h 30"/>
                  <a:gd name="T2" fmla="*/ 49 w 70"/>
                  <a:gd name="T3" fmla="*/ 0 h 30"/>
                  <a:gd name="T4" fmla="*/ 50 w 70"/>
                  <a:gd name="T5" fmla="*/ 3 h 30"/>
                  <a:gd name="T6" fmla="*/ 54 w 70"/>
                  <a:gd name="T7" fmla="*/ 13 h 30"/>
                  <a:gd name="T8" fmla="*/ 70 w 70"/>
                  <a:gd name="T9" fmla="*/ 30 h 30"/>
                  <a:gd name="T10" fmla="*/ 16 w 70"/>
                  <a:gd name="T11" fmla="*/ 30 h 30"/>
                  <a:gd name="T12" fmla="*/ 7 w 70"/>
                  <a:gd name="T13" fmla="*/ 21 h 30"/>
                  <a:gd name="T14" fmla="*/ 0 w 70"/>
                  <a:gd name="T15" fmla="*/ 7 h 30"/>
                  <a:gd name="T16" fmla="*/ 0 w 70"/>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30">
                    <a:moveTo>
                      <a:pt x="0" y="0"/>
                    </a:moveTo>
                    <a:lnTo>
                      <a:pt x="49" y="0"/>
                    </a:lnTo>
                    <a:lnTo>
                      <a:pt x="50" y="3"/>
                    </a:lnTo>
                    <a:lnTo>
                      <a:pt x="54" y="13"/>
                    </a:lnTo>
                    <a:lnTo>
                      <a:pt x="70" y="30"/>
                    </a:lnTo>
                    <a:lnTo>
                      <a:pt x="16" y="30"/>
                    </a:lnTo>
                    <a:lnTo>
                      <a:pt x="7" y="21"/>
                    </a:lnTo>
                    <a:lnTo>
                      <a:pt x="0" y="7"/>
                    </a:lnTo>
                    <a:lnTo>
                      <a:pt x="0"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18" name="Freeform 78"/>
              <p:cNvSpPr>
                <a:spLocks/>
              </p:cNvSpPr>
              <p:nvPr/>
            </p:nvSpPr>
            <p:spPr bwMode="auto">
              <a:xfrm>
                <a:off x="868" y="3545"/>
                <a:ext cx="42" cy="12"/>
              </a:xfrm>
              <a:custGeom>
                <a:avLst/>
                <a:gdLst>
                  <a:gd name="T0" fmla="*/ 0 w 83"/>
                  <a:gd name="T1" fmla="*/ 36 h 36"/>
                  <a:gd name="T2" fmla="*/ 1 w 83"/>
                  <a:gd name="T3" fmla="*/ 19 h 36"/>
                  <a:gd name="T4" fmla="*/ 7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nvGrpSpPr>
              <p:cNvPr id="138319" name="Group 79"/>
              <p:cNvGrpSpPr>
                <a:grpSpLocks/>
              </p:cNvGrpSpPr>
              <p:nvPr/>
            </p:nvGrpSpPr>
            <p:grpSpPr bwMode="auto">
              <a:xfrm>
                <a:off x="872" y="3547"/>
                <a:ext cx="50" cy="23"/>
                <a:chOff x="872" y="3547"/>
                <a:chExt cx="50" cy="23"/>
              </a:xfrm>
            </p:grpSpPr>
            <p:sp>
              <p:nvSpPr>
                <p:cNvPr id="138320" name="Freeform 80"/>
                <p:cNvSpPr>
                  <a:spLocks/>
                </p:cNvSpPr>
                <p:nvPr/>
              </p:nvSpPr>
              <p:spPr bwMode="auto">
                <a:xfrm>
                  <a:off x="872" y="3547"/>
                  <a:ext cx="13" cy="23"/>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21" name="Freeform 81"/>
                <p:cNvSpPr>
                  <a:spLocks/>
                </p:cNvSpPr>
                <p:nvPr/>
              </p:nvSpPr>
              <p:spPr bwMode="auto">
                <a:xfrm>
                  <a:off x="878" y="3547"/>
                  <a:ext cx="36" cy="10"/>
                </a:xfrm>
                <a:custGeom>
                  <a:avLst/>
                  <a:gdLst>
                    <a:gd name="T0" fmla="*/ 2 w 73"/>
                    <a:gd name="T1" fmla="*/ 0 h 30"/>
                    <a:gd name="T2" fmla="*/ 49 w 73"/>
                    <a:gd name="T3" fmla="*/ 0 h 30"/>
                    <a:gd name="T4" fmla="*/ 50 w 73"/>
                    <a:gd name="T5" fmla="*/ 3 h 30"/>
                    <a:gd name="T6" fmla="*/ 57 w 73"/>
                    <a:gd name="T7" fmla="*/ 12 h 30"/>
                    <a:gd name="T8" fmla="*/ 73 w 73"/>
                    <a:gd name="T9" fmla="*/ 30 h 30"/>
                    <a:gd name="T10" fmla="*/ 19 w 73"/>
                    <a:gd name="T11" fmla="*/ 30 h 30"/>
                    <a:gd name="T12" fmla="*/ 10 w 73"/>
                    <a:gd name="T13" fmla="*/ 21 h 30"/>
                    <a:gd name="T14" fmla="*/ 0 w 73"/>
                    <a:gd name="T15" fmla="*/ 7 h 30"/>
                    <a:gd name="T16" fmla="*/ 2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2" y="0"/>
                      </a:moveTo>
                      <a:lnTo>
                        <a:pt x="49" y="0"/>
                      </a:lnTo>
                      <a:lnTo>
                        <a:pt x="50" y="3"/>
                      </a:lnTo>
                      <a:lnTo>
                        <a:pt x="57" y="12"/>
                      </a:lnTo>
                      <a:lnTo>
                        <a:pt x="73"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22" name="Freeform 82"/>
                <p:cNvSpPr>
                  <a:spLocks/>
                </p:cNvSpPr>
                <p:nvPr/>
              </p:nvSpPr>
              <p:spPr bwMode="auto">
                <a:xfrm>
                  <a:off x="880" y="3558"/>
                  <a:ext cx="42" cy="12"/>
                </a:xfrm>
                <a:custGeom>
                  <a:avLst/>
                  <a:gdLst>
                    <a:gd name="T0" fmla="*/ 0 w 82"/>
                    <a:gd name="T1" fmla="*/ 36 h 36"/>
                    <a:gd name="T2" fmla="*/ 2 w 82"/>
                    <a:gd name="T3" fmla="*/ 19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323" name="Group 83"/>
              <p:cNvGrpSpPr>
                <a:grpSpLocks/>
              </p:cNvGrpSpPr>
              <p:nvPr/>
            </p:nvGrpSpPr>
            <p:grpSpPr bwMode="auto">
              <a:xfrm>
                <a:off x="885" y="3559"/>
                <a:ext cx="50" cy="23"/>
                <a:chOff x="885" y="3559"/>
                <a:chExt cx="50" cy="23"/>
              </a:xfrm>
            </p:grpSpPr>
            <p:sp>
              <p:nvSpPr>
                <p:cNvPr id="138324" name="Freeform 84"/>
                <p:cNvSpPr>
                  <a:spLocks/>
                </p:cNvSpPr>
                <p:nvPr/>
              </p:nvSpPr>
              <p:spPr bwMode="auto">
                <a:xfrm>
                  <a:off x="885" y="3559"/>
                  <a:ext cx="12" cy="23"/>
                </a:xfrm>
                <a:custGeom>
                  <a:avLst/>
                  <a:gdLst>
                    <a:gd name="T0" fmla="*/ 16 w 25"/>
                    <a:gd name="T1" fmla="*/ 68 h 68"/>
                    <a:gd name="T2" fmla="*/ 0 w 25"/>
                    <a:gd name="T3" fmla="*/ 26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25" name="Freeform 85"/>
                <p:cNvSpPr>
                  <a:spLocks/>
                </p:cNvSpPr>
                <p:nvPr/>
              </p:nvSpPr>
              <p:spPr bwMode="auto">
                <a:xfrm>
                  <a:off x="890" y="3560"/>
                  <a:ext cx="37" cy="10"/>
                </a:xfrm>
                <a:custGeom>
                  <a:avLst/>
                  <a:gdLst>
                    <a:gd name="T0" fmla="*/ 3 w 74"/>
                    <a:gd name="T1" fmla="*/ 0 h 30"/>
                    <a:gd name="T2" fmla="*/ 49 w 74"/>
                    <a:gd name="T3" fmla="*/ 0 h 30"/>
                    <a:gd name="T4" fmla="*/ 52 w 74"/>
                    <a:gd name="T5" fmla="*/ 3 h 30"/>
                    <a:gd name="T6" fmla="*/ 57 w 74"/>
                    <a:gd name="T7" fmla="*/ 12 h 30"/>
                    <a:gd name="T8" fmla="*/ 74 w 74"/>
                    <a:gd name="T9" fmla="*/ 30 h 30"/>
                    <a:gd name="T10" fmla="*/ 19 w 74"/>
                    <a:gd name="T11" fmla="*/ 30 h 30"/>
                    <a:gd name="T12" fmla="*/ 10 w 74"/>
                    <a:gd name="T13" fmla="*/ 21 h 30"/>
                    <a:gd name="T14" fmla="*/ 0 w 74"/>
                    <a:gd name="T15" fmla="*/ 6 h 30"/>
                    <a:gd name="T16" fmla="*/ 3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3" y="0"/>
                      </a:moveTo>
                      <a:lnTo>
                        <a:pt x="49" y="0"/>
                      </a:lnTo>
                      <a:lnTo>
                        <a:pt x="52" y="3"/>
                      </a:lnTo>
                      <a:lnTo>
                        <a:pt x="57" y="12"/>
                      </a:lnTo>
                      <a:lnTo>
                        <a:pt x="74" y="30"/>
                      </a:lnTo>
                      <a:lnTo>
                        <a:pt x="19" y="30"/>
                      </a:lnTo>
                      <a:lnTo>
                        <a:pt x="10"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26" name="Freeform 86"/>
                <p:cNvSpPr>
                  <a:spLocks/>
                </p:cNvSpPr>
                <p:nvPr/>
              </p:nvSpPr>
              <p:spPr bwMode="auto">
                <a:xfrm>
                  <a:off x="893" y="3570"/>
                  <a:ext cx="42" cy="12"/>
                </a:xfrm>
                <a:custGeom>
                  <a:avLst/>
                  <a:gdLst>
                    <a:gd name="T0" fmla="*/ 0 w 83"/>
                    <a:gd name="T1" fmla="*/ 36 h 36"/>
                    <a:gd name="T2" fmla="*/ 1 w 83"/>
                    <a:gd name="T3" fmla="*/ 19 h 36"/>
                    <a:gd name="T4" fmla="*/ 6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327" name="Group 87"/>
              <p:cNvGrpSpPr>
                <a:grpSpLocks/>
              </p:cNvGrpSpPr>
              <p:nvPr/>
            </p:nvGrpSpPr>
            <p:grpSpPr bwMode="auto">
              <a:xfrm>
                <a:off x="898" y="3571"/>
                <a:ext cx="49" cy="23"/>
                <a:chOff x="898" y="3571"/>
                <a:chExt cx="49" cy="23"/>
              </a:xfrm>
            </p:grpSpPr>
            <p:sp>
              <p:nvSpPr>
                <p:cNvPr id="138328" name="Freeform 88"/>
                <p:cNvSpPr>
                  <a:spLocks/>
                </p:cNvSpPr>
                <p:nvPr/>
              </p:nvSpPr>
              <p:spPr bwMode="auto">
                <a:xfrm>
                  <a:off x="898" y="3571"/>
                  <a:ext cx="13" cy="23"/>
                </a:xfrm>
                <a:custGeom>
                  <a:avLst/>
                  <a:gdLst>
                    <a:gd name="T0" fmla="*/ 16 w 25"/>
                    <a:gd name="T1" fmla="*/ 69 h 69"/>
                    <a:gd name="T2" fmla="*/ 0 w 25"/>
                    <a:gd name="T3" fmla="*/ 27 h 69"/>
                    <a:gd name="T4" fmla="*/ 9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29" name="Freeform 89"/>
                <p:cNvSpPr>
                  <a:spLocks/>
                </p:cNvSpPr>
                <p:nvPr/>
              </p:nvSpPr>
              <p:spPr bwMode="auto">
                <a:xfrm>
                  <a:off x="903" y="3572"/>
                  <a:ext cx="37" cy="10"/>
                </a:xfrm>
                <a:custGeom>
                  <a:avLst/>
                  <a:gdLst>
                    <a:gd name="T0" fmla="*/ 2 w 75"/>
                    <a:gd name="T1" fmla="*/ 0 h 29"/>
                    <a:gd name="T2" fmla="*/ 50 w 75"/>
                    <a:gd name="T3" fmla="*/ 0 h 29"/>
                    <a:gd name="T4" fmla="*/ 52 w 75"/>
                    <a:gd name="T5" fmla="*/ 2 h 29"/>
                    <a:gd name="T6" fmla="*/ 57 w 75"/>
                    <a:gd name="T7" fmla="*/ 11 h 29"/>
                    <a:gd name="T8" fmla="*/ 75 w 75"/>
                    <a:gd name="T9" fmla="*/ 29 h 29"/>
                    <a:gd name="T10" fmla="*/ 19 w 75"/>
                    <a:gd name="T11" fmla="*/ 29 h 29"/>
                    <a:gd name="T12" fmla="*/ 11 w 75"/>
                    <a:gd name="T13" fmla="*/ 20 h 29"/>
                    <a:gd name="T14" fmla="*/ 0 w 75"/>
                    <a:gd name="T15" fmla="*/ 5 h 29"/>
                    <a:gd name="T16" fmla="*/ 2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2" y="0"/>
                      </a:moveTo>
                      <a:lnTo>
                        <a:pt x="50" y="0"/>
                      </a:lnTo>
                      <a:lnTo>
                        <a:pt x="52" y="2"/>
                      </a:lnTo>
                      <a:lnTo>
                        <a:pt x="57" y="11"/>
                      </a:lnTo>
                      <a:lnTo>
                        <a:pt x="75" y="29"/>
                      </a:lnTo>
                      <a:lnTo>
                        <a:pt x="19" y="29"/>
                      </a:lnTo>
                      <a:lnTo>
                        <a:pt x="11"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30" name="Freeform 90"/>
                <p:cNvSpPr>
                  <a:spLocks/>
                </p:cNvSpPr>
                <p:nvPr/>
              </p:nvSpPr>
              <p:spPr bwMode="auto">
                <a:xfrm>
                  <a:off x="907" y="3582"/>
                  <a:ext cx="40" cy="12"/>
                </a:xfrm>
                <a:custGeom>
                  <a:avLst/>
                  <a:gdLst>
                    <a:gd name="T0" fmla="*/ 0 w 82"/>
                    <a:gd name="T1" fmla="*/ 36 h 36"/>
                    <a:gd name="T2" fmla="*/ 2 w 82"/>
                    <a:gd name="T3" fmla="*/ 20 h 36"/>
                    <a:gd name="T4" fmla="*/ 5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331" name="Group 91"/>
              <p:cNvGrpSpPr>
                <a:grpSpLocks/>
              </p:cNvGrpSpPr>
              <p:nvPr/>
            </p:nvGrpSpPr>
            <p:grpSpPr bwMode="auto">
              <a:xfrm>
                <a:off x="911" y="3585"/>
                <a:ext cx="49" cy="23"/>
                <a:chOff x="911" y="3585"/>
                <a:chExt cx="49" cy="23"/>
              </a:xfrm>
            </p:grpSpPr>
            <p:sp>
              <p:nvSpPr>
                <p:cNvPr id="138332" name="Freeform 92"/>
                <p:cNvSpPr>
                  <a:spLocks/>
                </p:cNvSpPr>
                <p:nvPr/>
              </p:nvSpPr>
              <p:spPr bwMode="auto">
                <a:xfrm>
                  <a:off x="911" y="3585"/>
                  <a:ext cx="12" cy="23"/>
                </a:xfrm>
                <a:custGeom>
                  <a:avLst/>
                  <a:gdLst>
                    <a:gd name="T0" fmla="*/ 15 w 24"/>
                    <a:gd name="T1" fmla="*/ 69 h 69"/>
                    <a:gd name="T2" fmla="*/ 0 w 24"/>
                    <a:gd name="T3" fmla="*/ 27 h 69"/>
                    <a:gd name="T4" fmla="*/ 10 w 24"/>
                    <a:gd name="T5" fmla="*/ 0 h 69"/>
                    <a:gd name="T6" fmla="*/ 24 w 24"/>
                    <a:gd name="T7" fmla="*/ 32 h 69"/>
                    <a:gd name="T8" fmla="*/ 15 w 24"/>
                    <a:gd name="T9" fmla="*/ 69 h 69"/>
                  </a:gdLst>
                  <a:ahLst/>
                  <a:cxnLst>
                    <a:cxn ang="0">
                      <a:pos x="T0" y="T1"/>
                    </a:cxn>
                    <a:cxn ang="0">
                      <a:pos x="T2" y="T3"/>
                    </a:cxn>
                    <a:cxn ang="0">
                      <a:pos x="T4" y="T5"/>
                    </a:cxn>
                    <a:cxn ang="0">
                      <a:pos x="T6" y="T7"/>
                    </a:cxn>
                    <a:cxn ang="0">
                      <a:pos x="T8" y="T9"/>
                    </a:cxn>
                  </a:cxnLst>
                  <a:rect l="0" t="0" r="r" b="b"/>
                  <a:pathLst>
                    <a:path w="24" h="69">
                      <a:moveTo>
                        <a:pt x="15" y="69"/>
                      </a:moveTo>
                      <a:lnTo>
                        <a:pt x="0" y="27"/>
                      </a:lnTo>
                      <a:lnTo>
                        <a:pt x="10"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33" name="Freeform 93"/>
                <p:cNvSpPr>
                  <a:spLocks/>
                </p:cNvSpPr>
                <p:nvPr/>
              </p:nvSpPr>
              <p:spPr bwMode="auto">
                <a:xfrm>
                  <a:off x="915" y="3585"/>
                  <a:ext cx="38" cy="10"/>
                </a:xfrm>
                <a:custGeom>
                  <a:avLst/>
                  <a:gdLst>
                    <a:gd name="T0" fmla="*/ 3 w 75"/>
                    <a:gd name="T1" fmla="*/ 0 h 30"/>
                    <a:gd name="T2" fmla="*/ 52 w 75"/>
                    <a:gd name="T3" fmla="*/ 0 h 30"/>
                    <a:gd name="T4" fmla="*/ 53 w 75"/>
                    <a:gd name="T5" fmla="*/ 3 h 30"/>
                    <a:gd name="T6" fmla="*/ 57 w 75"/>
                    <a:gd name="T7" fmla="*/ 12 h 30"/>
                    <a:gd name="T8" fmla="*/ 75 w 75"/>
                    <a:gd name="T9" fmla="*/ 30 h 30"/>
                    <a:gd name="T10" fmla="*/ 19 w 75"/>
                    <a:gd name="T11" fmla="*/ 30 h 30"/>
                    <a:gd name="T12" fmla="*/ 11 w 75"/>
                    <a:gd name="T13" fmla="*/ 21 h 30"/>
                    <a:gd name="T14" fmla="*/ 0 w 75"/>
                    <a:gd name="T15" fmla="*/ 6 h 30"/>
                    <a:gd name="T16" fmla="*/ 3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3" y="0"/>
                      </a:moveTo>
                      <a:lnTo>
                        <a:pt x="52" y="0"/>
                      </a:lnTo>
                      <a:lnTo>
                        <a:pt x="53" y="3"/>
                      </a:lnTo>
                      <a:lnTo>
                        <a:pt x="57" y="12"/>
                      </a:lnTo>
                      <a:lnTo>
                        <a:pt x="75" y="30"/>
                      </a:lnTo>
                      <a:lnTo>
                        <a:pt x="19" y="30"/>
                      </a:lnTo>
                      <a:lnTo>
                        <a:pt x="11"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34" name="Freeform 94"/>
                <p:cNvSpPr>
                  <a:spLocks/>
                </p:cNvSpPr>
                <p:nvPr/>
              </p:nvSpPr>
              <p:spPr bwMode="auto">
                <a:xfrm>
                  <a:off x="919" y="3596"/>
                  <a:ext cx="41" cy="12"/>
                </a:xfrm>
                <a:custGeom>
                  <a:avLst/>
                  <a:gdLst>
                    <a:gd name="T0" fmla="*/ 0 w 82"/>
                    <a:gd name="T1" fmla="*/ 36 h 36"/>
                    <a:gd name="T2" fmla="*/ 1 w 82"/>
                    <a:gd name="T3" fmla="*/ 19 h 36"/>
                    <a:gd name="T4" fmla="*/ 7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335" name="Group 95"/>
              <p:cNvGrpSpPr>
                <a:grpSpLocks/>
              </p:cNvGrpSpPr>
              <p:nvPr/>
            </p:nvGrpSpPr>
            <p:grpSpPr bwMode="auto">
              <a:xfrm>
                <a:off x="923" y="3600"/>
                <a:ext cx="99" cy="73"/>
                <a:chOff x="923" y="3600"/>
                <a:chExt cx="99" cy="73"/>
              </a:xfrm>
            </p:grpSpPr>
            <p:grpSp>
              <p:nvGrpSpPr>
                <p:cNvPr id="138336" name="Group 96"/>
                <p:cNvGrpSpPr>
                  <a:grpSpLocks/>
                </p:cNvGrpSpPr>
                <p:nvPr/>
              </p:nvGrpSpPr>
              <p:grpSpPr bwMode="auto">
                <a:xfrm>
                  <a:off x="923" y="3600"/>
                  <a:ext cx="49" cy="23"/>
                  <a:chOff x="923" y="3600"/>
                  <a:chExt cx="49" cy="23"/>
                </a:xfrm>
              </p:grpSpPr>
              <p:sp>
                <p:nvSpPr>
                  <p:cNvPr id="138337" name="Freeform 97"/>
                  <p:cNvSpPr>
                    <a:spLocks/>
                  </p:cNvSpPr>
                  <p:nvPr/>
                </p:nvSpPr>
                <p:spPr bwMode="auto">
                  <a:xfrm>
                    <a:off x="923" y="3600"/>
                    <a:ext cx="13" cy="23"/>
                  </a:xfrm>
                  <a:custGeom>
                    <a:avLst/>
                    <a:gdLst>
                      <a:gd name="T0" fmla="*/ 13 w 25"/>
                      <a:gd name="T1" fmla="*/ 69 h 69"/>
                      <a:gd name="T2" fmla="*/ 0 w 25"/>
                      <a:gd name="T3" fmla="*/ 27 h 69"/>
                      <a:gd name="T4" fmla="*/ 9 w 25"/>
                      <a:gd name="T5" fmla="*/ 0 h 69"/>
                      <a:gd name="T6" fmla="*/ 25 w 25"/>
                      <a:gd name="T7" fmla="*/ 30 h 69"/>
                      <a:gd name="T8" fmla="*/ 13 w 25"/>
                      <a:gd name="T9" fmla="*/ 69 h 69"/>
                    </a:gdLst>
                    <a:ahLst/>
                    <a:cxnLst>
                      <a:cxn ang="0">
                        <a:pos x="T0" y="T1"/>
                      </a:cxn>
                      <a:cxn ang="0">
                        <a:pos x="T2" y="T3"/>
                      </a:cxn>
                      <a:cxn ang="0">
                        <a:pos x="T4" y="T5"/>
                      </a:cxn>
                      <a:cxn ang="0">
                        <a:pos x="T6" y="T7"/>
                      </a:cxn>
                      <a:cxn ang="0">
                        <a:pos x="T8" y="T9"/>
                      </a:cxn>
                    </a:cxnLst>
                    <a:rect l="0" t="0" r="r" b="b"/>
                    <a:pathLst>
                      <a:path w="25" h="69">
                        <a:moveTo>
                          <a:pt x="13" y="69"/>
                        </a:moveTo>
                        <a:lnTo>
                          <a:pt x="0" y="27"/>
                        </a:lnTo>
                        <a:lnTo>
                          <a:pt x="9" y="0"/>
                        </a:lnTo>
                        <a:lnTo>
                          <a:pt x="25" y="30"/>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38" name="Freeform 98"/>
                  <p:cNvSpPr>
                    <a:spLocks/>
                  </p:cNvSpPr>
                  <p:nvPr/>
                </p:nvSpPr>
                <p:spPr bwMode="auto">
                  <a:xfrm>
                    <a:off x="928" y="3600"/>
                    <a:ext cx="37" cy="10"/>
                  </a:xfrm>
                  <a:custGeom>
                    <a:avLst/>
                    <a:gdLst>
                      <a:gd name="T0" fmla="*/ 2 w 75"/>
                      <a:gd name="T1" fmla="*/ 0 h 29"/>
                      <a:gd name="T2" fmla="*/ 50 w 75"/>
                      <a:gd name="T3" fmla="*/ 0 h 29"/>
                      <a:gd name="T4" fmla="*/ 52 w 75"/>
                      <a:gd name="T5" fmla="*/ 3 h 29"/>
                      <a:gd name="T6" fmla="*/ 57 w 75"/>
                      <a:gd name="T7" fmla="*/ 12 h 29"/>
                      <a:gd name="T8" fmla="*/ 75 w 75"/>
                      <a:gd name="T9" fmla="*/ 29 h 29"/>
                      <a:gd name="T10" fmla="*/ 19 w 75"/>
                      <a:gd name="T11" fmla="*/ 29 h 29"/>
                      <a:gd name="T12" fmla="*/ 9 w 75"/>
                      <a:gd name="T13" fmla="*/ 20 h 29"/>
                      <a:gd name="T14" fmla="*/ 0 w 75"/>
                      <a:gd name="T15" fmla="*/ 6 h 29"/>
                      <a:gd name="T16" fmla="*/ 2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2" y="0"/>
                        </a:moveTo>
                        <a:lnTo>
                          <a:pt x="50" y="0"/>
                        </a:lnTo>
                        <a:lnTo>
                          <a:pt x="52" y="3"/>
                        </a:lnTo>
                        <a:lnTo>
                          <a:pt x="57" y="12"/>
                        </a:lnTo>
                        <a:lnTo>
                          <a:pt x="75" y="29"/>
                        </a:lnTo>
                        <a:lnTo>
                          <a:pt x="19" y="29"/>
                        </a:lnTo>
                        <a:lnTo>
                          <a:pt x="9"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39" name="Freeform 99"/>
                  <p:cNvSpPr>
                    <a:spLocks/>
                  </p:cNvSpPr>
                  <p:nvPr/>
                </p:nvSpPr>
                <p:spPr bwMode="auto">
                  <a:xfrm>
                    <a:off x="930" y="3610"/>
                    <a:ext cx="42" cy="13"/>
                  </a:xfrm>
                  <a:custGeom>
                    <a:avLst/>
                    <a:gdLst>
                      <a:gd name="T0" fmla="*/ 0 w 82"/>
                      <a:gd name="T1" fmla="*/ 37 h 37"/>
                      <a:gd name="T2" fmla="*/ 2 w 82"/>
                      <a:gd name="T3" fmla="*/ 22 h 37"/>
                      <a:gd name="T4" fmla="*/ 7 w 82"/>
                      <a:gd name="T5" fmla="*/ 7 h 37"/>
                      <a:gd name="T6" fmla="*/ 13 w 82"/>
                      <a:gd name="T7" fmla="*/ 0 h 37"/>
                      <a:gd name="T8" fmla="*/ 69 w 82"/>
                      <a:gd name="T9" fmla="*/ 0 h 37"/>
                      <a:gd name="T10" fmla="*/ 82 w 82"/>
                      <a:gd name="T11" fmla="*/ 37 h 37"/>
                      <a:gd name="T12" fmla="*/ 0 w 82"/>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82" h="37">
                        <a:moveTo>
                          <a:pt x="0" y="37"/>
                        </a:moveTo>
                        <a:lnTo>
                          <a:pt x="2" y="22"/>
                        </a:lnTo>
                        <a:lnTo>
                          <a:pt x="7" y="7"/>
                        </a:lnTo>
                        <a:lnTo>
                          <a:pt x="13" y="0"/>
                        </a:lnTo>
                        <a:lnTo>
                          <a:pt x="69" y="0"/>
                        </a:lnTo>
                        <a:lnTo>
                          <a:pt x="82"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340" name="Group 100"/>
                <p:cNvGrpSpPr>
                  <a:grpSpLocks/>
                </p:cNvGrpSpPr>
                <p:nvPr/>
              </p:nvGrpSpPr>
              <p:grpSpPr bwMode="auto">
                <a:xfrm>
                  <a:off x="935" y="3612"/>
                  <a:ext cx="48" cy="23"/>
                  <a:chOff x="935" y="3612"/>
                  <a:chExt cx="48" cy="23"/>
                </a:xfrm>
              </p:grpSpPr>
              <p:sp>
                <p:nvSpPr>
                  <p:cNvPr id="138341" name="Freeform 101"/>
                  <p:cNvSpPr>
                    <a:spLocks/>
                  </p:cNvSpPr>
                  <p:nvPr/>
                </p:nvSpPr>
                <p:spPr bwMode="auto">
                  <a:xfrm>
                    <a:off x="935" y="3612"/>
                    <a:ext cx="12" cy="23"/>
                  </a:xfrm>
                  <a:custGeom>
                    <a:avLst/>
                    <a:gdLst>
                      <a:gd name="T0" fmla="*/ 14 w 25"/>
                      <a:gd name="T1" fmla="*/ 69 h 69"/>
                      <a:gd name="T2" fmla="*/ 0 w 25"/>
                      <a:gd name="T3" fmla="*/ 28 h 69"/>
                      <a:gd name="T4" fmla="*/ 9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42" name="Freeform 102"/>
                  <p:cNvSpPr>
                    <a:spLocks/>
                  </p:cNvSpPr>
                  <p:nvPr/>
                </p:nvSpPr>
                <p:spPr bwMode="auto">
                  <a:xfrm>
                    <a:off x="939" y="3612"/>
                    <a:ext cx="38" cy="11"/>
                  </a:xfrm>
                  <a:custGeom>
                    <a:avLst/>
                    <a:gdLst>
                      <a:gd name="T0" fmla="*/ 1 w 75"/>
                      <a:gd name="T1" fmla="*/ 0 h 31"/>
                      <a:gd name="T2" fmla="*/ 50 w 75"/>
                      <a:gd name="T3" fmla="*/ 0 h 31"/>
                      <a:gd name="T4" fmla="*/ 53 w 75"/>
                      <a:gd name="T5" fmla="*/ 3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3" y="3"/>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43" name="Freeform 103"/>
                  <p:cNvSpPr>
                    <a:spLocks/>
                  </p:cNvSpPr>
                  <p:nvPr/>
                </p:nvSpPr>
                <p:spPr bwMode="auto">
                  <a:xfrm>
                    <a:off x="943" y="3623"/>
                    <a:ext cx="40" cy="12"/>
                  </a:xfrm>
                  <a:custGeom>
                    <a:avLst/>
                    <a:gdLst>
                      <a:gd name="T0" fmla="*/ 0 w 82"/>
                      <a:gd name="T1" fmla="*/ 36 h 36"/>
                      <a:gd name="T2" fmla="*/ 2 w 82"/>
                      <a:gd name="T3" fmla="*/ 19 h 36"/>
                      <a:gd name="T4" fmla="*/ 6 w 82"/>
                      <a:gd name="T5" fmla="*/ 8 h 36"/>
                      <a:gd name="T6" fmla="*/ 12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344" name="Group 104"/>
                <p:cNvGrpSpPr>
                  <a:grpSpLocks/>
                </p:cNvGrpSpPr>
                <p:nvPr/>
              </p:nvGrpSpPr>
              <p:grpSpPr bwMode="auto">
                <a:xfrm>
                  <a:off x="947" y="3625"/>
                  <a:ext cx="50" cy="22"/>
                  <a:chOff x="947" y="3625"/>
                  <a:chExt cx="50" cy="22"/>
                </a:xfrm>
              </p:grpSpPr>
              <p:sp>
                <p:nvSpPr>
                  <p:cNvPr id="138345" name="Freeform 105"/>
                  <p:cNvSpPr>
                    <a:spLocks/>
                  </p:cNvSpPr>
                  <p:nvPr/>
                </p:nvSpPr>
                <p:spPr bwMode="auto">
                  <a:xfrm>
                    <a:off x="947" y="3625"/>
                    <a:ext cx="13" cy="22"/>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46" name="Freeform 106"/>
                  <p:cNvSpPr>
                    <a:spLocks/>
                  </p:cNvSpPr>
                  <p:nvPr/>
                </p:nvSpPr>
                <p:spPr bwMode="auto">
                  <a:xfrm>
                    <a:off x="953" y="3625"/>
                    <a:ext cx="36" cy="10"/>
                  </a:xfrm>
                  <a:custGeom>
                    <a:avLst/>
                    <a:gdLst>
                      <a:gd name="T0" fmla="*/ 2 w 73"/>
                      <a:gd name="T1" fmla="*/ 0 h 29"/>
                      <a:gd name="T2" fmla="*/ 50 w 73"/>
                      <a:gd name="T3" fmla="*/ 0 h 29"/>
                      <a:gd name="T4" fmla="*/ 51 w 73"/>
                      <a:gd name="T5" fmla="*/ 2 h 29"/>
                      <a:gd name="T6" fmla="*/ 57 w 73"/>
                      <a:gd name="T7" fmla="*/ 11 h 29"/>
                      <a:gd name="T8" fmla="*/ 73 w 73"/>
                      <a:gd name="T9" fmla="*/ 29 h 29"/>
                      <a:gd name="T10" fmla="*/ 19 w 73"/>
                      <a:gd name="T11" fmla="*/ 29 h 29"/>
                      <a:gd name="T12" fmla="*/ 9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50" y="0"/>
                        </a:lnTo>
                        <a:lnTo>
                          <a:pt x="51" y="2"/>
                        </a:lnTo>
                        <a:lnTo>
                          <a:pt x="57" y="11"/>
                        </a:lnTo>
                        <a:lnTo>
                          <a:pt x="73" y="29"/>
                        </a:lnTo>
                        <a:lnTo>
                          <a:pt x="19"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47" name="Freeform 107"/>
                  <p:cNvSpPr>
                    <a:spLocks/>
                  </p:cNvSpPr>
                  <p:nvPr/>
                </p:nvSpPr>
                <p:spPr bwMode="auto">
                  <a:xfrm>
                    <a:off x="955" y="3635"/>
                    <a:ext cx="42" cy="12"/>
                  </a:xfrm>
                  <a:custGeom>
                    <a:avLst/>
                    <a:gdLst>
                      <a:gd name="T0" fmla="*/ 0 w 83"/>
                      <a:gd name="T1" fmla="*/ 36 h 36"/>
                      <a:gd name="T2" fmla="*/ 3 w 83"/>
                      <a:gd name="T3" fmla="*/ 20 h 36"/>
                      <a:gd name="T4" fmla="*/ 7 w 83"/>
                      <a:gd name="T5" fmla="*/ 8 h 36"/>
                      <a:gd name="T6" fmla="*/ 12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20"/>
                        </a:lnTo>
                        <a:lnTo>
                          <a:pt x="7" y="8"/>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348" name="Group 108"/>
                <p:cNvGrpSpPr>
                  <a:grpSpLocks/>
                </p:cNvGrpSpPr>
                <p:nvPr/>
              </p:nvGrpSpPr>
              <p:grpSpPr bwMode="auto">
                <a:xfrm>
                  <a:off x="960" y="3637"/>
                  <a:ext cx="50" cy="23"/>
                  <a:chOff x="960" y="3637"/>
                  <a:chExt cx="50" cy="23"/>
                </a:xfrm>
              </p:grpSpPr>
              <p:sp>
                <p:nvSpPr>
                  <p:cNvPr id="138349" name="Freeform 109"/>
                  <p:cNvSpPr>
                    <a:spLocks/>
                  </p:cNvSpPr>
                  <p:nvPr/>
                </p:nvSpPr>
                <p:spPr bwMode="auto">
                  <a:xfrm>
                    <a:off x="960" y="3637"/>
                    <a:ext cx="12" cy="23"/>
                  </a:xfrm>
                  <a:custGeom>
                    <a:avLst/>
                    <a:gdLst>
                      <a:gd name="T0" fmla="*/ 15 w 25"/>
                      <a:gd name="T1" fmla="*/ 69 h 69"/>
                      <a:gd name="T2" fmla="*/ 0 w 25"/>
                      <a:gd name="T3" fmla="*/ 27 h 69"/>
                      <a:gd name="T4" fmla="*/ 12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7"/>
                        </a:lnTo>
                        <a:lnTo>
                          <a:pt x="12"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50" name="Freeform 110"/>
                  <p:cNvSpPr>
                    <a:spLocks/>
                  </p:cNvSpPr>
                  <p:nvPr/>
                </p:nvSpPr>
                <p:spPr bwMode="auto">
                  <a:xfrm>
                    <a:off x="965" y="3638"/>
                    <a:ext cx="37" cy="9"/>
                  </a:xfrm>
                  <a:custGeom>
                    <a:avLst/>
                    <a:gdLst>
                      <a:gd name="T0" fmla="*/ 3 w 74"/>
                      <a:gd name="T1" fmla="*/ 0 h 29"/>
                      <a:gd name="T2" fmla="*/ 49 w 74"/>
                      <a:gd name="T3" fmla="*/ 0 h 29"/>
                      <a:gd name="T4" fmla="*/ 53 w 74"/>
                      <a:gd name="T5" fmla="*/ 2 h 29"/>
                      <a:gd name="T6" fmla="*/ 57 w 74"/>
                      <a:gd name="T7" fmla="*/ 11 h 29"/>
                      <a:gd name="T8" fmla="*/ 74 w 74"/>
                      <a:gd name="T9" fmla="*/ 29 h 29"/>
                      <a:gd name="T10" fmla="*/ 19 w 74"/>
                      <a:gd name="T11" fmla="*/ 29 h 29"/>
                      <a:gd name="T12" fmla="*/ 9 w 74"/>
                      <a:gd name="T13" fmla="*/ 20 h 29"/>
                      <a:gd name="T14" fmla="*/ 0 w 74"/>
                      <a:gd name="T15" fmla="*/ 5 h 29"/>
                      <a:gd name="T16" fmla="*/ 3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3" y="0"/>
                        </a:moveTo>
                        <a:lnTo>
                          <a:pt x="49" y="0"/>
                        </a:lnTo>
                        <a:lnTo>
                          <a:pt x="53" y="2"/>
                        </a:lnTo>
                        <a:lnTo>
                          <a:pt x="57" y="11"/>
                        </a:lnTo>
                        <a:lnTo>
                          <a:pt x="74" y="29"/>
                        </a:lnTo>
                        <a:lnTo>
                          <a:pt x="19"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51" name="Freeform 111"/>
                  <p:cNvSpPr>
                    <a:spLocks/>
                  </p:cNvSpPr>
                  <p:nvPr/>
                </p:nvSpPr>
                <p:spPr bwMode="auto">
                  <a:xfrm>
                    <a:off x="968" y="3648"/>
                    <a:ext cx="42" cy="12"/>
                  </a:xfrm>
                  <a:custGeom>
                    <a:avLst/>
                    <a:gdLst>
                      <a:gd name="T0" fmla="*/ 0 w 83"/>
                      <a:gd name="T1" fmla="*/ 35 h 35"/>
                      <a:gd name="T2" fmla="*/ 1 w 83"/>
                      <a:gd name="T3" fmla="*/ 19 h 35"/>
                      <a:gd name="T4" fmla="*/ 6 w 83"/>
                      <a:gd name="T5" fmla="*/ 7 h 35"/>
                      <a:gd name="T6" fmla="*/ 10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1" y="19"/>
                        </a:lnTo>
                        <a:lnTo>
                          <a:pt x="6" y="7"/>
                        </a:lnTo>
                        <a:lnTo>
                          <a:pt x="10"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352" name="Group 112"/>
                <p:cNvGrpSpPr>
                  <a:grpSpLocks/>
                </p:cNvGrpSpPr>
                <p:nvPr/>
              </p:nvGrpSpPr>
              <p:grpSpPr bwMode="auto">
                <a:xfrm>
                  <a:off x="973" y="3650"/>
                  <a:ext cx="49" cy="23"/>
                  <a:chOff x="973" y="3650"/>
                  <a:chExt cx="49" cy="23"/>
                </a:xfrm>
              </p:grpSpPr>
              <p:sp>
                <p:nvSpPr>
                  <p:cNvPr id="138353" name="Freeform 113"/>
                  <p:cNvSpPr>
                    <a:spLocks/>
                  </p:cNvSpPr>
                  <p:nvPr/>
                </p:nvSpPr>
                <p:spPr bwMode="auto">
                  <a:xfrm>
                    <a:off x="973" y="3650"/>
                    <a:ext cx="12" cy="23"/>
                  </a:xfrm>
                  <a:custGeom>
                    <a:avLst/>
                    <a:gdLst>
                      <a:gd name="T0" fmla="*/ 16 w 25"/>
                      <a:gd name="T1" fmla="*/ 68 h 68"/>
                      <a:gd name="T2" fmla="*/ 0 w 25"/>
                      <a:gd name="T3" fmla="*/ 26 h 68"/>
                      <a:gd name="T4" fmla="*/ 10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54" name="Freeform 114"/>
                  <p:cNvSpPr>
                    <a:spLocks/>
                  </p:cNvSpPr>
                  <p:nvPr/>
                </p:nvSpPr>
                <p:spPr bwMode="auto">
                  <a:xfrm>
                    <a:off x="978" y="3651"/>
                    <a:ext cx="37" cy="10"/>
                  </a:xfrm>
                  <a:custGeom>
                    <a:avLst/>
                    <a:gdLst>
                      <a:gd name="T0" fmla="*/ 2 w 74"/>
                      <a:gd name="T1" fmla="*/ 0 h 29"/>
                      <a:gd name="T2" fmla="*/ 49 w 74"/>
                      <a:gd name="T3" fmla="*/ 0 h 29"/>
                      <a:gd name="T4" fmla="*/ 50 w 74"/>
                      <a:gd name="T5" fmla="*/ 2 h 29"/>
                      <a:gd name="T6" fmla="*/ 57 w 74"/>
                      <a:gd name="T7" fmla="*/ 11 h 29"/>
                      <a:gd name="T8" fmla="*/ 74 w 74"/>
                      <a:gd name="T9" fmla="*/ 29 h 29"/>
                      <a:gd name="T10" fmla="*/ 19 w 74"/>
                      <a:gd name="T11" fmla="*/ 29 h 29"/>
                      <a:gd name="T12" fmla="*/ 10 w 74"/>
                      <a:gd name="T13" fmla="*/ 20 h 29"/>
                      <a:gd name="T14" fmla="*/ 0 w 74"/>
                      <a:gd name="T15" fmla="*/ 5 h 29"/>
                      <a:gd name="T16" fmla="*/ 2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2" y="0"/>
                        </a:moveTo>
                        <a:lnTo>
                          <a:pt x="49" y="0"/>
                        </a:lnTo>
                        <a:lnTo>
                          <a:pt x="50" y="2"/>
                        </a:lnTo>
                        <a:lnTo>
                          <a:pt x="57" y="11"/>
                        </a:lnTo>
                        <a:lnTo>
                          <a:pt x="74" y="29"/>
                        </a:lnTo>
                        <a:lnTo>
                          <a:pt x="19" y="29"/>
                        </a:lnTo>
                        <a:lnTo>
                          <a:pt x="10"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55" name="Freeform 115"/>
                  <p:cNvSpPr>
                    <a:spLocks/>
                  </p:cNvSpPr>
                  <p:nvPr/>
                </p:nvSpPr>
                <p:spPr bwMode="auto">
                  <a:xfrm>
                    <a:off x="982" y="3661"/>
                    <a:ext cx="40" cy="12"/>
                  </a:xfrm>
                  <a:custGeom>
                    <a:avLst/>
                    <a:gdLst>
                      <a:gd name="T0" fmla="*/ 0 w 82"/>
                      <a:gd name="T1" fmla="*/ 36 h 36"/>
                      <a:gd name="T2" fmla="*/ 1 w 82"/>
                      <a:gd name="T3" fmla="*/ 20 h 36"/>
                      <a:gd name="T4" fmla="*/ 5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0"/>
                        </a:lnTo>
                        <a:lnTo>
                          <a:pt x="5"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grpSp>
            <p:nvGrpSpPr>
              <p:cNvPr id="138356" name="Group 116"/>
              <p:cNvGrpSpPr>
                <a:grpSpLocks/>
              </p:cNvGrpSpPr>
              <p:nvPr/>
            </p:nvGrpSpPr>
            <p:grpSpPr bwMode="auto">
              <a:xfrm>
                <a:off x="985" y="3665"/>
                <a:ext cx="100" cy="73"/>
                <a:chOff x="985" y="3665"/>
                <a:chExt cx="100" cy="73"/>
              </a:xfrm>
            </p:grpSpPr>
            <p:grpSp>
              <p:nvGrpSpPr>
                <p:cNvPr id="138357" name="Group 117"/>
                <p:cNvGrpSpPr>
                  <a:grpSpLocks/>
                </p:cNvGrpSpPr>
                <p:nvPr/>
              </p:nvGrpSpPr>
              <p:grpSpPr bwMode="auto">
                <a:xfrm>
                  <a:off x="985" y="3665"/>
                  <a:ext cx="50" cy="23"/>
                  <a:chOff x="985" y="3665"/>
                  <a:chExt cx="50" cy="23"/>
                </a:xfrm>
              </p:grpSpPr>
              <p:sp>
                <p:nvSpPr>
                  <p:cNvPr id="138358" name="Freeform 118"/>
                  <p:cNvSpPr>
                    <a:spLocks/>
                  </p:cNvSpPr>
                  <p:nvPr/>
                </p:nvSpPr>
                <p:spPr bwMode="auto">
                  <a:xfrm>
                    <a:off x="985" y="3665"/>
                    <a:ext cx="12" cy="23"/>
                  </a:xfrm>
                  <a:custGeom>
                    <a:avLst/>
                    <a:gdLst>
                      <a:gd name="T0" fmla="*/ 15 w 25"/>
                      <a:gd name="T1" fmla="*/ 68 h 68"/>
                      <a:gd name="T2" fmla="*/ 0 w 25"/>
                      <a:gd name="T3" fmla="*/ 27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59" name="Freeform 119"/>
                  <p:cNvSpPr>
                    <a:spLocks/>
                  </p:cNvSpPr>
                  <p:nvPr/>
                </p:nvSpPr>
                <p:spPr bwMode="auto">
                  <a:xfrm>
                    <a:off x="989" y="3665"/>
                    <a:ext cx="38" cy="11"/>
                  </a:xfrm>
                  <a:custGeom>
                    <a:avLst/>
                    <a:gdLst>
                      <a:gd name="T0" fmla="*/ 1 w 75"/>
                      <a:gd name="T1" fmla="*/ 0 h 31"/>
                      <a:gd name="T2" fmla="*/ 50 w 75"/>
                      <a:gd name="T3" fmla="*/ 0 h 31"/>
                      <a:gd name="T4" fmla="*/ 52 w 75"/>
                      <a:gd name="T5" fmla="*/ 4 h 31"/>
                      <a:gd name="T6" fmla="*/ 56 w 75"/>
                      <a:gd name="T7" fmla="*/ 13 h 31"/>
                      <a:gd name="T8" fmla="*/ 75 w 75"/>
                      <a:gd name="T9" fmla="*/ 31 h 31"/>
                      <a:gd name="T10" fmla="*/ 18 w 75"/>
                      <a:gd name="T11" fmla="*/ 31 h 31"/>
                      <a:gd name="T12" fmla="*/ 10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4"/>
                        </a:lnTo>
                        <a:lnTo>
                          <a:pt x="56" y="13"/>
                        </a:lnTo>
                        <a:lnTo>
                          <a:pt x="75"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60" name="Freeform 120"/>
                  <p:cNvSpPr>
                    <a:spLocks/>
                  </p:cNvSpPr>
                  <p:nvPr/>
                </p:nvSpPr>
                <p:spPr bwMode="auto">
                  <a:xfrm>
                    <a:off x="993" y="3676"/>
                    <a:ext cx="42" cy="12"/>
                  </a:xfrm>
                  <a:custGeom>
                    <a:avLst/>
                    <a:gdLst>
                      <a:gd name="T0" fmla="*/ 0 w 83"/>
                      <a:gd name="T1" fmla="*/ 36 h 36"/>
                      <a:gd name="T2" fmla="*/ 1 w 83"/>
                      <a:gd name="T3" fmla="*/ 20 h 36"/>
                      <a:gd name="T4" fmla="*/ 6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361" name="Group 121"/>
                <p:cNvGrpSpPr>
                  <a:grpSpLocks/>
                </p:cNvGrpSpPr>
                <p:nvPr/>
              </p:nvGrpSpPr>
              <p:grpSpPr bwMode="auto">
                <a:xfrm>
                  <a:off x="997" y="3677"/>
                  <a:ext cx="49" cy="23"/>
                  <a:chOff x="997" y="3677"/>
                  <a:chExt cx="49" cy="23"/>
                </a:xfrm>
              </p:grpSpPr>
              <p:sp>
                <p:nvSpPr>
                  <p:cNvPr id="138362" name="Freeform 122"/>
                  <p:cNvSpPr>
                    <a:spLocks/>
                  </p:cNvSpPr>
                  <p:nvPr/>
                </p:nvSpPr>
                <p:spPr bwMode="auto">
                  <a:xfrm>
                    <a:off x="997" y="3677"/>
                    <a:ext cx="13" cy="23"/>
                  </a:xfrm>
                  <a:custGeom>
                    <a:avLst/>
                    <a:gdLst>
                      <a:gd name="T0" fmla="*/ 13 w 25"/>
                      <a:gd name="T1" fmla="*/ 69 h 69"/>
                      <a:gd name="T2" fmla="*/ 0 w 25"/>
                      <a:gd name="T3" fmla="*/ 27 h 69"/>
                      <a:gd name="T4" fmla="*/ 9 w 25"/>
                      <a:gd name="T5" fmla="*/ 0 h 69"/>
                      <a:gd name="T6" fmla="*/ 25 w 25"/>
                      <a:gd name="T7" fmla="*/ 31 h 69"/>
                      <a:gd name="T8" fmla="*/ 13 w 25"/>
                      <a:gd name="T9" fmla="*/ 69 h 69"/>
                    </a:gdLst>
                    <a:ahLst/>
                    <a:cxnLst>
                      <a:cxn ang="0">
                        <a:pos x="T0" y="T1"/>
                      </a:cxn>
                      <a:cxn ang="0">
                        <a:pos x="T2" y="T3"/>
                      </a:cxn>
                      <a:cxn ang="0">
                        <a:pos x="T4" y="T5"/>
                      </a:cxn>
                      <a:cxn ang="0">
                        <a:pos x="T6" y="T7"/>
                      </a:cxn>
                      <a:cxn ang="0">
                        <a:pos x="T8" y="T9"/>
                      </a:cxn>
                    </a:cxnLst>
                    <a:rect l="0" t="0" r="r" b="b"/>
                    <a:pathLst>
                      <a:path w="25" h="69">
                        <a:moveTo>
                          <a:pt x="13" y="69"/>
                        </a:moveTo>
                        <a:lnTo>
                          <a:pt x="0" y="27"/>
                        </a:lnTo>
                        <a:lnTo>
                          <a:pt x="9" y="0"/>
                        </a:lnTo>
                        <a:lnTo>
                          <a:pt x="25" y="31"/>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63" name="Freeform 123"/>
                  <p:cNvSpPr>
                    <a:spLocks/>
                  </p:cNvSpPr>
                  <p:nvPr/>
                </p:nvSpPr>
                <p:spPr bwMode="auto">
                  <a:xfrm>
                    <a:off x="1002" y="3678"/>
                    <a:ext cx="37" cy="10"/>
                  </a:xfrm>
                  <a:custGeom>
                    <a:avLst/>
                    <a:gdLst>
                      <a:gd name="T0" fmla="*/ 1 w 73"/>
                      <a:gd name="T1" fmla="*/ 0 h 30"/>
                      <a:gd name="T2" fmla="*/ 50 w 73"/>
                      <a:gd name="T3" fmla="*/ 0 h 30"/>
                      <a:gd name="T4" fmla="*/ 51 w 73"/>
                      <a:gd name="T5" fmla="*/ 3 h 30"/>
                      <a:gd name="T6" fmla="*/ 56 w 73"/>
                      <a:gd name="T7" fmla="*/ 12 h 30"/>
                      <a:gd name="T8" fmla="*/ 73 w 73"/>
                      <a:gd name="T9" fmla="*/ 30 h 30"/>
                      <a:gd name="T10" fmla="*/ 18 w 73"/>
                      <a:gd name="T11" fmla="*/ 30 h 30"/>
                      <a:gd name="T12" fmla="*/ 10 w 73"/>
                      <a:gd name="T13" fmla="*/ 21 h 30"/>
                      <a:gd name="T14" fmla="*/ 0 w 73"/>
                      <a:gd name="T15" fmla="*/ 7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1" y="3"/>
                        </a:lnTo>
                        <a:lnTo>
                          <a:pt x="56" y="12"/>
                        </a:lnTo>
                        <a:lnTo>
                          <a:pt x="73" y="30"/>
                        </a:lnTo>
                        <a:lnTo>
                          <a:pt x="18" y="30"/>
                        </a:lnTo>
                        <a:lnTo>
                          <a:pt x="10"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64" name="Freeform 124"/>
                  <p:cNvSpPr>
                    <a:spLocks/>
                  </p:cNvSpPr>
                  <p:nvPr/>
                </p:nvSpPr>
                <p:spPr bwMode="auto">
                  <a:xfrm>
                    <a:off x="1005" y="3688"/>
                    <a:ext cx="41" cy="12"/>
                  </a:xfrm>
                  <a:custGeom>
                    <a:avLst/>
                    <a:gdLst>
                      <a:gd name="T0" fmla="*/ 0 w 83"/>
                      <a:gd name="T1" fmla="*/ 37 h 37"/>
                      <a:gd name="T2" fmla="*/ 4 w 83"/>
                      <a:gd name="T3" fmla="*/ 19 h 37"/>
                      <a:gd name="T4" fmla="*/ 8 w 83"/>
                      <a:gd name="T5" fmla="*/ 8 h 37"/>
                      <a:gd name="T6" fmla="*/ 13 w 83"/>
                      <a:gd name="T7" fmla="*/ 0 h 37"/>
                      <a:gd name="T8" fmla="*/ 68 w 83"/>
                      <a:gd name="T9" fmla="*/ 0 h 37"/>
                      <a:gd name="T10" fmla="*/ 83 w 83"/>
                      <a:gd name="T11" fmla="*/ 37 h 37"/>
                      <a:gd name="T12" fmla="*/ 0 w 83"/>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83" h="37">
                        <a:moveTo>
                          <a:pt x="0" y="37"/>
                        </a:moveTo>
                        <a:lnTo>
                          <a:pt x="4" y="19"/>
                        </a:lnTo>
                        <a:lnTo>
                          <a:pt x="8" y="8"/>
                        </a:lnTo>
                        <a:lnTo>
                          <a:pt x="13" y="0"/>
                        </a:lnTo>
                        <a:lnTo>
                          <a:pt x="68" y="0"/>
                        </a:lnTo>
                        <a:lnTo>
                          <a:pt x="83"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365" name="Group 125"/>
                <p:cNvGrpSpPr>
                  <a:grpSpLocks/>
                </p:cNvGrpSpPr>
                <p:nvPr/>
              </p:nvGrpSpPr>
              <p:grpSpPr bwMode="auto">
                <a:xfrm>
                  <a:off x="1010" y="3690"/>
                  <a:ext cx="48" cy="23"/>
                  <a:chOff x="1010" y="3690"/>
                  <a:chExt cx="48" cy="23"/>
                </a:xfrm>
              </p:grpSpPr>
              <p:sp>
                <p:nvSpPr>
                  <p:cNvPr id="138366" name="Freeform 126"/>
                  <p:cNvSpPr>
                    <a:spLocks/>
                  </p:cNvSpPr>
                  <p:nvPr/>
                </p:nvSpPr>
                <p:spPr bwMode="auto">
                  <a:xfrm>
                    <a:off x="1010" y="3690"/>
                    <a:ext cx="12" cy="23"/>
                  </a:xfrm>
                  <a:custGeom>
                    <a:avLst/>
                    <a:gdLst>
                      <a:gd name="T0" fmla="*/ 14 w 25"/>
                      <a:gd name="T1" fmla="*/ 69 h 69"/>
                      <a:gd name="T2" fmla="*/ 0 w 25"/>
                      <a:gd name="T3" fmla="*/ 28 h 69"/>
                      <a:gd name="T4" fmla="*/ 9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67" name="Freeform 127"/>
                  <p:cNvSpPr>
                    <a:spLocks/>
                  </p:cNvSpPr>
                  <p:nvPr/>
                </p:nvSpPr>
                <p:spPr bwMode="auto">
                  <a:xfrm>
                    <a:off x="1014" y="3690"/>
                    <a:ext cx="38" cy="10"/>
                  </a:xfrm>
                  <a:custGeom>
                    <a:avLst/>
                    <a:gdLst>
                      <a:gd name="T0" fmla="*/ 1 w 75"/>
                      <a:gd name="T1" fmla="*/ 0 h 31"/>
                      <a:gd name="T2" fmla="*/ 50 w 75"/>
                      <a:gd name="T3" fmla="*/ 0 h 31"/>
                      <a:gd name="T4" fmla="*/ 52 w 75"/>
                      <a:gd name="T5" fmla="*/ 3 h 31"/>
                      <a:gd name="T6" fmla="*/ 56 w 75"/>
                      <a:gd name="T7" fmla="*/ 12 h 31"/>
                      <a:gd name="T8" fmla="*/ 75 w 75"/>
                      <a:gd name="T9" fmla="*/ 31 h 31"/>
                      <a:gd name="T10" fmla="*/ 18 w 75"/>
                      <a:gd name="T11" fmla="*/ 31 h 31"/>
                      <a:gd name="T12" fmla="*/ 9 w 75"/>
                      <a:gd name="T13" fmla="*/ 22 h 31"/>
                      <a:gd name="T14" fmla="*/ 0 w 75"/>
                      <a:gd name="T15" fmla="*/ 6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3"/>
                        </a:lnTo>
                        <a:lnTo>
                          <a:pt x="56" y="12"/>
                        </a:lnTo>
                        <a:lnTo>
                          <a:pt x="75" y="31"/>
                        </a:lnTo>
                        <a:lnTo>
                          <a:pt x="18" y="31"/>
                        </a:lnTo>
                        <a:lnTo>
                          <a:pt x="9" y="22"/>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68" name="Freeform 128"/>
                  <p:cNvSpPr>
                    <a:spLocks/>
                  </p:cNvSpPr>
                  <p:nvPr/>
                </p:nvSpPr>
                <p:spPr bwMode="auto">
                  <a:xfrm>
                    <a:off x="1018" y="3701"/>
                    <a:ext cx="40" cy="12"/>
                  </a:xfrm>
                  <a:custGeom>
                    <a:avLst/>
                    <a:gdLst>
                      <a:gd name="T0" fmla="*/ 0 w 82"/>
                      <a:gd name="T1" fmla="*/ 35 h 35"/>
                      <a:gd name="T2" fmla="*/ 2 w 82"/>
                      <a:gd name="T3" fmla="*/ 19 h 35"/>
                      <a:gd name="T4" fmla="*/ 8 w 82"/>
                      <a:gd name="T5" fmla="*/ 7 h 35"/>
                      <a:gd name="T6" fmla="*/ 12 w 82"/>
                      <a:gd name="T7" fmla="*/ 0 h 35"/>
                      <a:gd name="T8" fmla="*/ 69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8" y="7"/>
                        </a:lnTo>
                        <a:lnTo>
                          <a:pt x="12" y="0"/>
                        </a:lnTo>
                        <a:lnTo>
                          <a:pt x="69"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369" name="Group 129"/>
                <p:cNvGrpSpPr>
                  <a:grpSpLocks/>
                </p:cNvGrpSpPr>
                <p:nvPr/>
              </p:nvGrpSpPr>
              <p:grpSpPr bwMode="auto">
                <a:xfrm>
                  <a:off x="1023" y="3703"/>
                  <a:ext cx="49" cy="22"/>
                  <a:chOff x="1023" y="3703"/>
                  <a:chExt cx="49" cy="22"/>
                </a:xfrm>
              </p:grpSpPr>
              <p:sp>
                <p:nvSpPr>
                  <p:cNvPr id="138370" name="Freeform 130"/>
                  <p:cNvSpPr>
                    <a:spLocks/>
                  </p:cNvSpPr>
                  <p:nvPr/>
                </p:nvSpPr>
                <p:spPr bwMode="auto">
                  <a:xfrm>
                    <a:off x="1023" y="3703"/>
                    <a:ext cx="12" cy="22"/>
                  </a:xfrm>
                  <a:custGeom>
                    <a:avLst/>
                    <a:gdLst>
                      <a:gd name="T0" fmla="*/ 13 w 25"/>
                      <a:gd name="T1" fmla="*/ 68 h 68"/>
                      <a:gd name="T2" fmla="*/ 0 w 25"/>
                      <a:gd name="T3" fmla="*/ 27 h 68"/>
                      <a:gd name="T4" fmla="*/ 9 w 25"/>
                      <a:gd name="T5" fmla="*/ 0 h 68"/>
                      <a:gd name="T6" fmla="*/ 25 w 25"/>
                      <a:gd name="T7" fmla="*/ 30 h 68"/>
                      <a:gd name="T8" fmla="*/ 13 w 25"/>
                      <a:gd name="T9" fmla="*/ 68 h 68"/>
                    </a:gdLst>
                    <a:ahLst/>
                    <a:cxnLst>
                      <a:cxn ang="0">
                        <a:pos x="T0" y="T1"/>
                      </a:cxn>
                      <a:cxn ang="0">
                        <a:pos x="T2" y="T3"/>
                      </a:cxn>
                      <a:cxn ang="0">
                        <a:pos x="T4" y="T5"/>
                      </a:cxn>
                      <a:cxn ang="0">
                        <a:pos x="T6" y="T7"/>
                      </a:cxn>
                      <a:cxn ang="0">
                        <a:pos x="T8" y="T9"/>
                      </a:cxn>
                    </a:cxnLst>
                    <a:rect l="0" t="0" r="r" b="b"/>
                    <a:pathLst>
                      <a:path w="25" h="68">
                        <a:moveTo>
                          <a:pt x="13" y="68"/>
                        </a:moveTo>
                        <a:lnTo>
                          <a:pt x="0" y="27"/>
                        </a:lnTo>
                        <a:lnTo>
                          <a:pt x="9" y="0"/>
                        </a:lnTo>
                        <a:lnTo>
                          <a:pt x="25"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71" name="Freeform 131"/>
                  <p:cNvSpPr>
                    <a:spLocks/>
                  </p:cNvSpPr>
                  <p:nvPr/>
                </p:nvSpPr>
                <p:spPr bwMode="auto">
                  <a:xfrm>
                    <a:off x="1028" y="3703"/>
                    <a:ext cx="37" cy="10"/>
                  </a:xfrm>
                  <a:custGeom>
                    <a:avLst/>
                    <a:gdLst>
                      <a:gd name="T0" fmla="*/ 1 w 75"/>
                      <a:gd name="T1" fmla="*/ 0 h 29"/>
                      <a:gd name="T2" fmla="*/ 50 w 75"/>
                      <a:gd name="T3" fmla="*/ 0 h 29"/>
                      <a:gd name="T4" fmla="*/ 51 w 75"/>
                      <a:gd name="T5" fmla="*/ 2 h 29"/>
                      <a:gd name="T6" fmla="*/ 57 w 75"/>
                      <a:gd name="T7" fmla="*/ 11 h 29"/>
                      <a:gd name="T8" fmla="*/ 75 w 75"/>
                      <a:gd name="T9" fmla="*/ 29 h 29"/>
                      <a:gd name="T10" fmla="*/ 18 w 75"/>
                      <a:gd name="T11" fmla="*/ 29 h 29"/>
                      <a:gd name="T12" fmla="*/ 9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7" y="11"/>
                        </a:lnTo>
                        <a:lnTo>
                          <a:pt x="75"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72" name="Freeform 132"/>
                  <p:cNvSpPr>
                    <a:spLocks/>
                  </p:cNvSpPr>
                  <p:nvPr/>
                </p:nvSpPr>
                <p:spPr bwMode="auto">
                  <a:xfrm>
                    <a:off x="1030" y="3713"/>
                    <a:ext cx="42" cy="12"/>
                  </a:xfrm>
                  <a:custGeom>
                    <a:avLst/>
                    <a:gdLst>
                      <a:gd name="T0" fmla="*/ 0 w 83"/>
                      <a:gd name="T1" fmla="*/ 36 h 36"/>
                      <a:gd name="T2" fmla="*/ 3 w 83"/>
                      <a:gd name="T3" fmla="*/ 19 h 36"/>
                      <a:gd name="T4" fmla="*/ 7 w 83"/>
                      <a:gd name="T5" fmla="*/ 7 h 36"/>
                      <a:gd name="T6" fmla="*/ 13 w 83"/>
                      <a:gd name="T7" fmla="*/ 0 h 36"/>
                      <a:gd name="T8" fmla="*/ 70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19"/>
                        </a:lnTo>
                        <a:lnTo>
                          <a:pt x="7" y="7"/>
                        </a:lnTo>
                        <a:lnTo>
                          <a:pt x="13" y="0"/>
                        </a:lnTo>
                        <a:lnTo>
                          <a:pt x="70"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373" name="Group 133"/>
                <p:cNvGrpSpPr>
                  <a:grpSpLocks/>
                </p:cNvGrpSpPr>
                <p:nvPr/>
              </p:nvGrpSpPr>
              <p:grpSpPr bwMode="auto">
                <a:xfrm>
                  <a:off x="1036" y="3716"/>
                  <a:ext cx="49" cy="22"/>
                  <a:chOff x="1036" y="3716"/>
                  <a:chExt cx="49" cy="22"/>
                </a:xfrm>
              </p:grpSpPr>
              <p:sp>
                <p:nvSpPr>
                  <p:cNvPr id="138374" name="Freeform 134"/>
                  <p:cNvSpPr>
                    <a:spLocks/>
                  </p:cNvSpPr>
                  <p:nvPr/>
                </p:nvSpPr>
                <p:spPr bwMode="auto">
                  <a:xfrm>
                    <a:off x="1036" y="3716"/>
                    <a:ext cx="11" cy="22"/>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75" name="Freeform 135"/>
                  <p:cNvSpPr>
                    <a:spLocks/>
                  </p:cNvSpPr>
                  <p:nvPr/>
                </p:nvSpPr>
                <p:spPr bwMode="auto">
                  <a:xfrm>
                    <a:off x="1040" y="3716"/>
                    <a:ext cx="37" cy="10"/>
                  </a:xfrm>
                  <a:custGeom>
                    <a:avLst/>
                    <a:gdLst>
                      <a:gd name="T0" fmla="*/ 3 w 75"/>
                      <a:gd name="T1" fmla="*/ 0 h 29"/>
                      <a:gd name="T2" fmla="*/ 51 w 75"/>
                      <a:gd name="T3" fmla="*/ 0 h 29"/>
                      <a:gd name="T4" fmla="*/ 53 w 75"/>
                      <a:gd name="T5" fmla="*/ 2 h 29"/>
                      <a:gd name="T6" fmla="*/ 57 w 75"/>
                      <a:gd name="T7" fmla="*/ 11 h 29"/>
                      <a:gd name="T8" fmla="*/ 75 w 75"/>
                      <a:gd name="T9" fmla="*/ 29 h 29"/>
                      <a:gd name="T10" fmla="*/ 18 w 75"/>
                      <a:gd name="T11" fmla="*/ 29 h 29"/>
                      <a:gd name="T12" fmla="*/ 9 w 75"/>
                      <a:gd name="T13" fmla="*/ 20 h 29"/>
                      <a:gd name="T14" fmla="*/ 0 w 75"/>
                      <a:gd name="T15" fmla="*/ 5 h 29"/>
                      <a:gd name="T16" fmla="*/ 3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3" y="0"/>
                        </a:moveTo>
                        <a:lnTo>
                          <a:pt x="51" y="0"/>
                        </a:lnTo>
                        <a:lnTo>
                          <a:pt x="53" y="2"/>
                        </a:lnTo>
                        <a:lnTo>
                          <a:pt x="57" y="11"/>
                        </a:lnTo>
                        <a:lnTo>
                          <a:pt x="75" y="29"/>
                        </a:lnTo>
                        <a:lnTo>
                          <a:pt x="18"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76" name="Freeform 136"/>
                  <p:cNvSpPr>
                    <a:spLocks/>
                  </p:cNvSpPr>
                  <p:nvPr/>
                </p:nvSpPr>
                <p:spPr bwMode="auto">
                  <a:xfrm>
                    <a:off x="1043" y="3726"/>
                    <a:ext cx="42" cy="12"/>
                  </a:xfrm>
                  <a:custGeom>
                    <a:avLst/>
                    <a:gdLst>
                      <a:gd name="T0" fmla="*/ 0 w 82"/>
                      <a:gd name="T1" fmla="*/ 36 h 36"/>
                      <a:gd name="T2" fmla="*/ 1 w 82"/>
                      <a:gd name="T3" fmla="*/ 20 h 36"/>
                      <a:gd name="T4" fmla="*/ 6 w 82"/>
                      <a:gd name="T5" fmla="*/ 8 h 36"/>
                      <a:gd name="T6" fmla="*/ 10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0"/>
                        </a:lnTo>
                        <a:lnTo>
                          <a:pt x="6" y="8"/>
                        </a:lnTo>
                        <a:lnTo>
                          <a:pt x="10"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grpSp>
            <p:nvGrpSpPr>
              <p:cNvPr id="138377" name="Group 137"/>
              <p:cNvGrpSpPr>
                <a:grpSpLocks/>
              </p:cNvGrpSpPr>
              <p:nvPr/>
            </p:nvGrpSpPr>
            <p:grpSpPr bwMode="auto">
              <a:xfrm>
                <a:off x="1046" y="3727"/>
                <a:ext cx="49" cy="23"/>
                <a:chOff x="1046" y="3727"/>
                <a:chExt cx="49" cy="23"/>
              </a:xfrm>
            </p:grpSpPr>
            <p:sp>
              <p:nvSpPr>
                <p:cNvPr id="138378" name="Freeform 138"/>
                <p:cNvSpPr>
                  <a:spLocks/>
                </p:cNvSpPr>
                <p:nvPr/>
              </p:nvSpPr>
              <p:spPr bwMode="auto">
                <a:xfrm>
                  <a:off x="1046" y="3727"/>
                  <a:ext cx="12" cy="23"/>
                </a:xfrm>
                <a:custGeom>
                  <a:avLst/>
                  <a:gdLst>
                    <a:gd name="T0" fmla="*/ 14 w 24"/>
                    <a:gd name="T1" fmla="*/ 68 h 68"/>
                    <a:gd name="T2" fmla="*/ 0 w 24"/>
                    <a:gd name="T3" fmla="*/ 27 h 68"/>
                    <a:gd name="T4" fmla="*/ 10 w 24"/>
                    <a:gd name="T5" fmla="*/ 0 h 68"/>
                    <a:gd name="T6" fmla="*/ 24 w 24"/>
                    <a:gd name="T7" fmla="*/ 32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10" y="0"/>
                      </a:lnTo>
                      <a:lnTo>
                        <a:pt x="24" y="32"/>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79" name="Freeform 139"/>
                <p:cNvSpPr>
                  <a:spLocks/>
                </p:cNvSpPr>
                <p:nvPr/>
              </p:nvSpPr>
              <p:spPr bwMode="auto">
                <a:xfrm>
                  <a:off x="1051" y="3727"/>
                  <a:ext cx="36" cy="11"/>
                </a:xfrm>
                <a:custGeom>
                  <a:avLst/>
                  <a:gdLst>
                    <a:gd name="T0" fmla="*/ 2 w 73"/>
                    <a:gd name="T1" fmla="*/ 0 h 31"/>
                    <a:gd name="T2" fmla="*/ 49 w 73"/>
                    <a:gd name="T3" fmla="*/ 0 h 31"/>
                    <a:gd name="T4" fmla="*/ 50 w 73"/>
                    <a:gd name="T5" fmla="*/ 4 h 31"/>
                    <a:gd name="T6" fmla="*/ 57 w 73"/>
                    <a:gd name="T7" fmla="*/ 13 h 31"/>
                    <a:gd name="T8" fmla="*/ 73 w 73"/>
                    <a:gd name="T9" fmla="*/ 31 h 31"/>
                    <a:gd name="T10" fmla="*/ 17 w 73"/>
                    <a:gd name="T11" fmla="*/ 31 h 31"/>
                    <a:gd name="T12" fmla="*/ 10 w 73"/>
                    <a:gd name="T13" fmla="*/ 22 h 31"/>
                    <a:gd name="T14" fmla="*/ 0 w 73"/>
                    <a:gd name="T15" fmla="*/ 6 h 31"/>
                    <a:gd name="T16" fmla="*/ 2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2" y="0"/>
                      </a:moveTo>
                      <a:lnTo>
                        <a:pt x="49" y="0"/>
                      </a:lnTo>
                      <a:lnTo>
                        <a:pt x="50" y="4"/>
                      </a:lnTo>
                      <a:lnTo>
                        <a:pt x="57" y="13"/>
                      </a:lnTo>
                      <a:lnTo>
                        <a:pt x="73" y="31"/>
                      </a:lnTo>
                      <a:lnTo>
                        <a:pt x="17"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80" name="Freeform 140"/>
                <p:cNvSpPr>
                  <a:spLocks/>
                </p:cNvSpPr>
                <p:nvPr/>
              </p:nvSpPr>
              <p:spPr bwMode="auto">
                <a:xfrm>
                  <a:off x="1054" y="3738"/>
                  <a:ext cx="41" cy="12"/>
                </a:xfrm>
                <a:custGeom>
                  <a:avLst/>
                  <a:gdLst>
                    <a:gd name="T0" fmla="*/ 0 w 82"/>
                    <a:gd name="T1" fmla="*/ 35 h 35"/>
                    <a:gd name="T2" fmla="*/ 1 w 82"/>
                    <a:gd name="T3" fmla="*/ 19 h 35"/>
                    <a:gd name="T4" fmla="*/ 6 w 82"/>
                    <a:gd name="T5" fmla="*/ 6 h 35"/>
                    <a:gd name="T6" fmla="*/ 10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1" y="19"/>
                      </a:lnTo>
                      <a:lnTo>
                        <a:pt x="6" y="6"/>
                      </a:lnTo>
                      <a:lnTo>
                        <a:pt x="10"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381" name="Group 141"/>
              <p:cNvGrpSpPr>
                <a:grpSpLocks/>
              </p:cNvGrpSpPr>
              <p:nvPr/>
            </p:nvGrpSpPr>
            <p:grpSpPr bwMode="auto">
              <a:xfrm>
                <a:off x="1058" y="3739"/>
                <a:ext cx="50" cy="23"/>
                <a:chOff x="1058" y="3739"/>
                <a:chExt cx="50" cy="23"/>
              </a:xfrm>
            </p:grpSpPr>
            <p:sp>
              <p:nvSpPr>
                <p:cNvPr id="138382" name="Freeform 142"/>
                <p:cNvSpPr>
                  <a:spLocks/>
                </p:cNvSpPr>
                <p:nvPr/>
              </p:nvSpPr>
              <p:spPr bwMode="auto">
                <a:xfrm>
                  <a:off x="1058" y="3739"/>
                  <a:ext cx="13" cy="23"/>
                </a:xfrm>
                <a:custGeom>
                  <a:avLst/>
                  <a:gdLst>
                    <a:gd name="T0" fmla="*/ 16 w 25"/>
                    <a:gd name="T1" fmla="*/ 68 h 68"/>
                    <a:gd name="T2" fmla="*/ 0 w 25"/>
                    <a:gd name="T3" fmla="*/ 27 h 68"/>
                    <a:gd name="T4" fmla="*/ 10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83" name="Freeform 143"/>
                <p:cNvSpPr>
                  <a:spLocks/>
                </p:cNvSpPr>
                <p:nvPr/>
              </p:nvSpPr>
              <p:spPr bwMode="auto">
                <a:xfrm>
                  <a:off x="1063" y="3740"/>
                  <a:ext cx="37" cy="10"/>
                </a:xfrm>
                <a:custGeom>
                  <a:avLst/>
                  <a:gdLst>
                    <a:gd name="T0" fmla="*/ 3 w 75"/>
                    <a:gd name="T1" fmla="*/ 0 h 30"/>
                    <a:gd name="T2" fmla="*/ 50 w 75"/>
                    <a:gd name="T3" fmla="*/ 0 h 30"/>
                    <a:gd name="T4" fmla="*/ 51 w 75"/>
                    <a:gd name="T5" fmla="*/ 3 h 30"/>
                    <a:gd name="T6" fmla="*/ 58 w 75"/>
                    <a:gd name="T7" fmla="*/ 12 h 30"/>
                    <a:gd name="T8" fmla="*/ 75 w 75"/>
                    <a:gd name="T9" fmla="*/ 30 h 30"/>
                    <a:gd name="T10" fmla="*/ 18 w 75"/>
                    <a:gd name="T11" fmla="*/ 30 h 30"/>
                    <a:gd name="T12" fmla="*/ 11 w 75"/>
                    <a:gd name="T13" fmla="*/ 21 h 30"/>
                    <a:gd name="T14" fmla="*/ 0 w 75"/>
                    <a:gd name="T15" fmla="*/ 7 h 30"/>
                    <a:gd name="T16" fmla="*/ 3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3" y="0"/>
                      </a:moveTo>
                      <a:lnTo>
                        <a:pt x="50" y="0"/>
                      </a:lnTo>
                      <a:lnTo>
                        <a:pt x="51" y="3"/>
                      </a:lnTo>
                      <a:lnTo>
                        <a:pt x="58" y="12"/>
                      </a:lnTo>
                      <a:lnTo>
                        <a:pt x="75" y="30"/>
                      </a:lnTo>
                      <a:lnTo>
                        <a:pt x="18" y="30"/>
                      </a:lnTo>
                      <a:lnTo>
                        <a:pt x="11" y="21"/>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84" name="Freeform 144"/>
                <p:cNvSpPr>
                  <a:spLocks/>
                </p:cNvSpPr>
                <p:nvPr/>
              </p:nvSpPr>
              <p:spPr bwMode="auto">
                <a:xfrm>
                  <a:off x="1067" y="3750"/>
                  <a:ext cx="41" cy="12"/>
                </a:xfrm>
                <a:custGeom>
                  <a:avLst/>
                  <a:gdLst>
                    <a:gd name="T0" fmla="*/ 0 w 81"/>
                    <a:gd name="T1" fmla="*/ 36 h 36"/>
                    <a:gd name="T2" fmla="*/ 1 w 81"/>
                    <a:gd name="T3" fmla="*/ 19 h 36"/>
                    <a:gd name="T4" fmla="*/ 5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385" name="Group 145"/>
              <p:cNvGrpSpPr>
                <a:grpSpLocks/>
              </p:cNvGrpSpPr>
              <p:nvPr/>
            </p:nvGrpSpPr>
            <p:grpSpPr bwMode="auto">
              <a:xfrm>
                <a:off x="1072" y="3753"/>
                <a:ext cx="48" cy="22"/>
                <a:chOff x="1072" y="3753"/>
                <a:chExt cx="48" cy="22"/>
              </a:xfrm>
            </p:grpSpPr>
            <p:sp>
              <p:nvSpPr>
                <p:cNvPr id="138386" name="Freeform 146"/>
                <p:cNvSpPr>
                  <a:spLocks/>
                </p:cNvSpPr>
                <p:nvPr/>
              </p:nvSpPr>
              <p:spPr bwMode="auto">
                <a:xfrm>
                  <a:off x="1072" y="3753"/>
                  <a:ext cx="11" cy="22"/>
                </a:xfrm>
                <a:custGeom>
                  <a:avLst/>
                  <a:gdLst>
                    <a:gd name="T0" fmla="*/ 15 w 24"/>
                    <a:gd name="T1" fmla="*/ 68 h 68"/>
                    <a:gd name="T2" fmla="*/ 0 w 24"/>
                    <a:gd name="T3" fmla="*/ 27 h 68"/>
                    <a:gd name="T4" fmla="*/ 9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9"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87" name="Freeform 147"/>
                <p:cNvSpPr>
                  <a:spLocks/>
                </p:cNvSpPr>
                <p:nvPr/>
              </p:nvSpPr>
              <p:spPr bwMode="auto">
                <a:xfrm>
                  <a:off x="1076" y="3753"/>
                  <a:ext cx="37" cy="10"/>
                </a:xfrm>
                <a:custGeom>
                  <a:avLst/>
                  <a:gdLst>
                    <a:gd name="T0" fmla="*/ 2 w 74"/>
                    <a:gd name="T1" fmla="*/ 0 h 31"/>
                    <a:gd name="T2" fmla="*/ 50 w 74"/>
                    <a:gd name="T3" fmla="*/ 0 h 31"/>
                    <a:gd name="T4" fmla="*/ 52 w 74"/>
                    <a:gd name="T5" fmla="*/ 4 h 31"/>
                    <a:gd name="T6" fmla="*/ 57 w 74"/>
                    <a:gd name="T7" fmla="*/ 13 h 31"/>
                    <a:gd name="T8" fmla="*/ 74 w 74"/>
                    <a:gd name="T9" fmla="*/ 31 h 31"/>
                    <a:gd name="T10" fmla="*/ 19 w 74"/>
                    <a:gd name="T11" fmla="*/ 31 h 31"/>
                    <a:gd name="T12" fmla="*/ 11 w 74"/>
                    <a:gd name="T13" fmla="*/ 20 h 31"/>
                    <a:gd name="T14" fmla="*/ 0 w 74"/>
                    <a:gd name="T15" fmla="*/ 6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50" y="0"/>
                      </a:lnTo>
                      <a:lnTo>
                        <a:pt x="52" y="4"/>
                      </a:lnTo>
                      <a:lnTo>
                        <a:pt x="57" y="13"/>
                      </a:lnTo>
                      <a:lnTo>
                        <a:pt x="74" y="31"/>
                      </a:lnTo>
                      <a:lnTo>
                        <a:pt x="19" y="31"/>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88" name="Freeform 148"/>
                <p:cNvSpPr>
                  <a:spLocks/>
                </p:cNvSpPr>
                <p:nvPr/>
              </p:nvSpPr>
              <p:spPr bwMode="auto">
                <a:xfrm>
                  <a:off x="1079" y="3763"/>
                  <a:ext cx="41" cy="12"/>
                </a:xfrm>
                <a:custGeom>
                  <a:avLst/>
                  <a:gdLst>
                    <a:gd name="T0" fmla="*/ 0 w 81"/>
                    <a:gd name="T1" fmla="*/ 36 h 36"/>
                    <a:gd name="T2" fmla="*/ 3 w 81"/>
                    <a:gd name="T3" fmla="*/ 20 h 36"/>
                    <a:gd name="T4" fmla="*/ 6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3" y="20"/>
                      </a:lnTo>
                      <a:lnTo>
                        <a:pt x="6"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sp>
            <p:nvSpPr>
              <p:cNvPr id="138389" name="Freeform 149"/>
              <p:cNvSpPr>
                <a:spLocks/>
              </p:cNvSpPr>
              <p:nvPr/>
            </p:nvSpPr>
            <p:spPr bwMode="auto">
              <a:xfrm>
                <a:off x="820" y="3535"/>
                <a:ext cx="12" cy="23"/>
              </a:xfrm>
              <a:custGeom>
                <a:avLst/>
                <a:gdLst>
                  <a:gd name="T0" fmla="*/ 14 w 23"/>
                  <a:gd name="T1" fmla="*/ 68 h 68"/>
                  <a:gd name="T2" fmla="*/ 0 w 23"/>
                  <a:gd name="T3" fmla="*/ 27 h 68"/>
                  <a:gd name="T4" fmla="*/ 9 w 23"/>
                  <a:gd name="T5" fmla="*/ 0 h 68"/>
                  <a:gd name="T6" fmla="*/ 23 w 23"/>
                  <a:gd name="T7" fmla="*/ 31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9" y="0"/>
                    </a:lnTo>
                    <a:lnTo>
                      <a:pt x="23" y="31"/>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90" name="Freeform 150"/>
              <p:cNvSpPr>
                <a:spLocks/>
              </p:cNvSpPr>
              <p:nvPr/>
            </p:nvSpPr>
            <p:spPr bwMode="auto">
              <a:xfrm>
                <a:off x="825" y="3535"/>
                <a:ext cx="36" cy="9"/>
              </a:xfrm>
              <a:custGeom>
                <a:avLst/>
                <a:gdLst>
                  <a:gd name="T0" fmla="*/ 0 w 71"/>
                  <a:gd name="T1" fmla="*/ 0 h 27"/>
                  <a:gd name="T2" fmla="*/ 49 w 71"/>
                  <a:gd name="T3" fmla="*/ 0 h 27"/>
                  <a:gd name="T4" fmla="*/ 51 w 71"/>
                  <a:gd name="T5" fmla="*/ 2 h 27"/>
                  <a:gd name="T6" fmla="*/ 55 w 71"/>
                  <a:gd name="T7" fmla="*/ 12 h 27"/>
                  <a:gd name="T8" fmla="*/ 71 w 71"/>
                  <a:gd name="T9" fmla="*/ 27 h 27"/>
                  <a:gd name="T10" fmla="*/ 17 w 71"/>
                  <a:gd name="T11" fmla="*/ 27 h 27"/>
                  <a:gd name="T12" fmla="*/ 8 w 71"/>
                  <a:gd name="T13" fmla="*/ 20 h 27"/>
                  <a:gd name="T14" fmla="*/ 0 w 71"/>
                  <a:gd name="T15" fmla="*/ 6 h 27"/>
                  <a:gd name="T16" fmla="*/ 0 w 71"/>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27">
                    <a:moveTo>
                      <a:pt x="0" y="0"/>
                    </a:moveTo>
                    <a:lnTo>
                      <a:pt x="49" y="0"/>
                    </a:lnTo>
                    <a:lnTo>
                      <a:pt x="51" y="2"/>
                    </a:lnTo>
                    <a:lnTo>
                      <a:pt x="55" y="12"/>
                    </a:lnTo>
                    <a:lnTo>
                      <a:pt x="71" y="27"/>
                    </a:lnTo>
                    <a:lnTo>
                      <a:pt x="17" y="27"/>
                    </a:lnTo>
                    <a:lnTo>
                      <a:pt x="8" y="20"/>
                    </a:lnTo>
                    <a:lnTo>
                      <a:pt x="0" y="6"/>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91" name="Freeform 151"/>
              <p:cNvSpPr>
                <a:spLocks/>
              </p:cNvSpPr>
              <p:nvPr/>
            </p:nvSpPr>
            <p:spPr bwMode="auto">
              <a:xfrm>
                <a:off x="828" y="3546"/>
                <a:ext cx="40" cy="12"/>
              </a:xfrm>
              <a:custGeom>
                <a:avLst/>
                <a:gdLst>
                  <a:gd name="T0" fmla="*/ 0 w 82"/>
                  <a:gd name="T1" fmla="*/ 36 h 36"/>
                  <a:gd name="T2" fmla="*/ 2 w 82"/>
                  <a:gd name="T3" fmla="*/ 21 h 36"/>
                  <a:gd name="T4" fmla="*/ 6 w 82"/>
                  <a:gd name="T5" fmla="*/ 8 h 36"/>
                  <a:gd name="T6" fmla="*/ 11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1"/>
                    </a:lnTo>
                    <a:lnTo>
                      <a:pt x="6" y="8"/>
                    </a:lnTo>
                    <a:lnTo>
                      <a:pt x="11" y="0"/>
                    </a:lnTo>
                    <a:lnTo>
                      <a:pt x="68"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nvGrpSpPr>
              <p:cNvPr id="138392" name="Group 152"/>
              <p:cNvGrpSpPr>
                <a:grpSpLocks/>
              </p:cNvGrpSpPr>
              <p:nvPr/>
            </p:nvGrpSpPr>
            <p:grpSpPr bwMode="auto">
              <a:xfrm>
                <a:off x="832" y="3547"/>
                <a:ext cx="49" cy="23"/>
                <a:chOff x="832" y="3547"/>
                <a:chExt cx="49" cy="23"/>
              </a:xfrm>
            </p:grpSpPr>
            <p:sp>
              <p:nvSpPr>
                <p:cNvPr id="138393" name="Freeform 153"/>
                <p:cNvSpPr>
                  <a:spLocks/>
                </p:cNvSpPr>
                <p:nvPr/>
              </p:nvSpPr>
              <p:spPr bwMode="auto">
                <a:xfrm>
                  <a:off x="832" y="3547"/>
                  <a:ext cx="12" cy="23"/>
                </a:xfrm>
                <a:custGeom>
                  <a:avLst/>
                  <a:gdLst>
                    <a:gd name="T0" fmla="*/ 15 w 24"/>
                    <a:gd name="T1" fmla="*/ 68 h 68"/>
                    <a:gd name="T2" fmla="*/ 0 w 24"/>
                    <a:gd name="T3" fmla="*/ 27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94" name="Freeform 154"/>
                <p:cNvSpPr>
                  <a:spLocks/>
                </p:cNvSpPr>
                <p:nvPr/>
              </p:nvSpPr>
              <p:spPr bwMode="auto">
                <a:xfrm>
                  <a:off x="837" y="3548"/>
                  <a:ext cx="36" cy="10"/>
                </a:xfrm>
                <a:custGeom>
                  <a:avLst/>
                  <a:gdLst>
                    <a:gd name="T0" fmla="*/ 1 w 72"/>
                    <a:gd name="T1" fmla="*/ 0 h 29"/>
                    <a:gd name="T2" fmla="*/ 49 w 72"/>
                    <a:gd name="T3" fmla="*/ 0 h 29"/>
                    <a:gd name="T4" fmla="*/ 50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95" name="Freeform 155"/>
                <p:cNvSpPr>
                  <a:spLocks/>
                </p:cNvSpPr>
                <p:nvPr/>
              </p:nvSpPr>
              <p:spPr bwMode="auto">
                <a:xfrm>
                  <a:off x="840" y="3558"/>
                  <a:ext cx="41" cy="12"/>
                </a:xfrm>
                <a:custGeom>
                  <a:avLst/>
                  <a:gdLst>
                    <a:gd name="T0" fmla="*/ 0 w 83"/>
                    <a:gd name="T1" fmla="*/ 36 h 36"/>
                    <a:gd name="T2" fmla="*/ 1 w 83"/>
                    <a:gd name="T3" fmla="*/ 20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396" name="Group 156"/>
              <p:cNvGrpSpPr>
                <a:grpSpLocks/>
              </p:cNvGrpSpPr>
              <p:nvPr/>
            </p:nvGrpSpPr>
            <p:grpSpPr bwMode="auto">
              <a:xfrm>
                <a:off x="844" y="3560"/>
                <a:ext cx="49" cy="22"/>
                <a:chOff x="844" y="3560"/>
                <a:chExt cx="49" cy="22"/>
              </a:xfrm>
            </p:grpSpPr>
            <p:sp>
              <p:nvSpPr>
                <p:cNvPr id="138397" name="Freeform 157"/>
                <p:cNvSpPr>
                  <a:spLocks/>
                </p:cNvSpPr>
                <p:nvPr/>
              </p:nvSpPr>
              <p:spPr bwMode="auto">
                <a:xfrm>
                  <a:off x="844" y="3560"/>
                  <a:ext cx="13"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98" name="Freeform 158"/>
                <p:cNvSpPr>
                  <a:spLocks/>
                </p:cNvSpPr>
                <p:nvPr/>
              </p:nvSpPr>
              <p:spPr bwMode="auto">
                <a:xfrm>
                  <a:off x="849" y="3560"/>
                  <a:ext cx="37" cy="10"/>
                </a:xfrm>
                <a:custGeom>
                  <a:avLst/>
                  <a:gdLst>
                    <a:gd name="T0" fmla="*/ 1 w 73"/>
                    <a:gd name="T1" fmla="*/ 0 h 29"/>
                    <a:gd name="T2" fmla="*/ 48 w 73"/>
                    <a:gd name="T3" fmla="*/ 0 h 29"/>
                    <a:gd name="T4" fmla="*/ 50 w 73"/>
                    <a:gd name="T5" fmla="*/ 2 h 29"/>
                    <a:gd name="T6" fmla="*/ 56 w 73"/>
                    <a:gd name="T7" fmla="*/ 11 h 29"/>
                    <a:gd name="T8" fmla="*/ 73 w 73"/>
                    <a:gd name="T9" fmla="*/ 29 h 29"/>
                    <a:gd name="T10" fmla="*/ 18 w 73"/>
                    <a:gd name="T11" fmla="*/ 29 h 29"/>
                    <a:gd name="T12" fmla="*/ 9 w 73"/>
                    <a:gd name="T13" fmla="*/ 20 h 29"/>
                    <a:gd name="T14" fmla="*/ 0 w 73"/>
                    <a:gd name="T15" fmla="*/ 5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48" y="0"/>
                      </a:lnTo>
                      <a:lnTo>
                        <a:pt x="50" y="2"/>
                      </a:lnTo>
                      <a:lnTo>
                        <a:pt x="56" y="11"/>
                      </a:lnTo>
                      <a:lnTo>
                        <a:pt x="73"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99" name="Freeform 159"/>
                <p:cNvSpPr>
                  <a:spLocks/>
                </p:cNvSpPr>
                <p:nvPr/>
              </p:nvSpPr>
              <p:spPr bwMode="auto">
                <a:xfrm>
                  <a:off x="853" y="3571"/>
                  <a:ext cx="40" cy="11"/>
                </a:xfrm>
                <a:custGeom>
                  <a:avLst/>
                  <a:gdLst>
                    <a:gd name="T0" fmla="*/ 0 w 82"/>
                    <a:gd name="T1" fmla="*/ 35 h 35"/>
                    <a:gd name="T2" fmla="*/ 2 w 82"/>
                    <a:gd name="T3" fmla="*/ 19 h 35"/>
                    <a:gd name="T4" fmla="*/ 6 w 82"/>
                    <a:gd name="T5" fmla="*/ 7 h 35"/>
                    <a:gd name="T6" fmla="*/ 11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6"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400" name="Group 160"/>
              <p:cNvGrpSpPr>
                <a:grpSpLocks/>
              </p:cNvGrpSpPr>
              <p:nvPr/>
            </p:nvGrpSpPr>
            <p:grpSpPr bwMode="auto">
              <a:xfrm>
                <a:off x="857" y="3572"/>
                <a:ext cx="50" cy="23"/>
                <a:chOff x="857" y="3572"/>
                <a:chExt cx="50" cy="23"/>
              </a:xfrm>
            </p:grpSpPr>
            <p:sp>
              <p:nvSpPr>
                <p:cNvPr id="138401" name="Freeform 161"/>
                <p:cNvSpPr>
                  <a:spLocks/>
                </p:cNvSpPr>
                <p:nvPr/>
              </p:nvSpPr>
              <p:spPr bwMode="auto">
                <a:xfrm>
                  <a:off x="857" y="3572"/>
                  <a:ext cx="12" cy="23"/>
                </a:xfrm>
                <a:custGeom>
                  <a:avLst/>
                  <a:gdLst>
                    <a:gd name="T0" fmla="*/ 14 w 23"/>
                    <a:gd name="T1" fmla="*/ 68 h 68"/>
                    <a:gd name="T2" fmla="*/ 0 w 23"/>
                    <a:gd name="T3" fmla="*/ 25 h 68"/>
                    <a:gd name="T4" fmla="*/ 9 w 23"/>
                    <a:gd name="T5" fmla="*/ 0 h 68"/>
                    <a:gd name="T6" fmla="*/ 23 w 23"/>
                    <a:gd name="T7" fmla="*/ 30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5"/>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02" name="Freeform 162"/>
                <p:cNvSpPr>
                  <a:spLocks/>
                </p:cNvSpPr>
                <p:nvPr/>
              </p:nvSpPr>
              <p:spPr bwMode="auto">
                <a:xfrm>
                  <a:off x="862" y="3573"/>
                  <a:ext cx="37" cy="9"/>
                </a:xfrm>
                <a:custGeom>
                  <a:avLst/>
                  <a:gdLst>
                    <a:gd name="T0" fmla="*/ 1 w 73"/>
                    <a:gd name="T1" fmla="*/ 0 h 29"/>
                    <a:gd name="T2" fmla="*/ 50 w 73"/>
                    <a:gd name="T3" fmla="*/ 0 h 29"/>
                    <a:gd name="T4" fmla="*/ 51 w 73"/>
                    <a:gd name="T5" fmla="*/ 2 h 29"/>
                    <a:gd name="T6" fmla="*/ 56 w 73"/>
                    <a:gd name="T7" fmla="*/ 11 h 29"/>
                    <a:gd name="T8" fmla="*/ 73 w 73"/>
                    <a:gd name="T9" fmla="*/ 29 h 29"/>
                    <a:gd name="T10" fmla="*/ 18 w 73"/>
                    <a:gd name="T11" fmla="*/ 29 h 29"/>
                    <a:gd name="T12" fmla="*/ 10 w 73"/>
                    <a:gd name="T13" fmla="*/ 20 h 29"/>
                    <a:gd name="T14" fmla="*/ 0 w 73"/>
                    <a:gd name="T15" fmla="*/ 5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1" y="2"/>
                      </a:lnTo>
                      <a:lnTo>
                        <a:pt x="56" y="11"/>
                      </a:lnTo>
                      <a:lnTo>
                        <a:pt x="73"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03" name="Freeform 163"/>
                <p:cNvSpPr>
                  <a:spLocks/>
                </p:cNvSpPr>
                <p:nvPr/>
              </p:nvSpPr>
              <p:spPr bwMode="auto">
                <a:xfrm>
                  <a:off x="865" y="3583"/>
                  <a:ext cx="42" cy="12"/>
                </a:xfrm>
                <a:custGeom>
                  <a:avLst/>
                  <a:gdLst>
                    <a:gd name="T0" fmla="*/ 0 w 83"/>
                    <a:gd name="T1" fmla="*/ 36 h 36"/>
                    <a:gd name="T2" fmla="*/ 3 w 83"/>
                    <a:gd name="T3" fmla="*/ 19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19"/>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404" name="Group 164"/>
              <p:cNvGrpSpPr>
                <a:grpSpLocks/>
              </p:cNvGrpSpPr>
              <p:nvPr/>
            </p:nvGrpSpPr>
            <p:grpSpPr bwMode="auto">
              <a:xfrm>
                <a:off x="870" y="3585"/>
                <a:ext cx="48" cy="23"/>
                <a:chOff x="870" y="3585"/>
                <a:chExt cx="48" cy="23"/>
              </a:xfrm>
            </p:grpSpPr>
            <p:sp>
              <p:nvSpPr>
                <p:cNvPr id="138405" name="Freeform 165"/>
                <p:cNvSpPr>
                  <a:spLocks/>
                </p:cNvSpPr>
                <p:nvPr/>
              </p:nvSpPr>
              <p:spPr bwMode="auto">
                <a:xfrm>
                  <a:off x="870" y="3585"/>
                  <a:ext cx="12" cy="23"/>
                </a:xfrm>
                <a:custGeom>
                  <a:avLst/>
                  <a:gdLst>
                    <a:gd name="T0" fmla="*/ 15 w 25"/>
                    <a:gd name="T1" fmla="*/ 68 h 68"/>
                    <a:gd name="T2" fmla="*/ 0 w 25"/>
                    <a:gd name="T3" fmla="*/ 26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6"/>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06" name="Freeform 166"/>
                <p:cNvSpPr>
                  <a:spLocks/>
                </p:cNvSpPr>
                <p:nvPr/>
              </p:nvSpPr>
              <p:spPr bwMode="auto">
                <a:xfrm>
                  <a:off x="874" y="3586"/>
                  <a:ext cx="38" cy="10"/>
                </a:xfrm>
                <a:custGeom>
                  <a:avLst/>
                  <a:gdLst>
                    <a:gd name="T0" fmla="*/ 1 w 75"/>
                    <a:gd name="T1" fmla="*/ 0 h 29"/>
                    <a:gd name="T2" fmla="*/ 50 w 75"/>
                    <a:gd name="T3" fmla="*/ 0 h 29"/>
                    <a:gd name="T4" fmla="*/ 52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07" name="Freeform 167"/>
                <p:cNvSpPr>
                  <a:spLocks/>
                </p:cNvSpPr>
                <p:nvPr/>
              </p:nvSpPr>
              <p:spPr bwMode="auto">
                <a:xfrm>
                  <a:off x="878" y="3596"/>
                  <a:ext cx="40" cy="12"/>
                </a:xfrm>
                <a:custGeom>
                  <a:avLst/>
                  <a:gdLst>
                    <a:gd name="T0" fmla="*/ 0 w 80"/>
                    <a:gd name="T1" fmla="*/ 36 h 36"/>
                    <a:gd name="T2" fmla="*/ 1 w 80"/>
                    <a:gd name="T3" fmla="*/ 20 h 36"/>
                    <a:gd name="T4" fmla="*/ 6 w 80"/>
                    <a:gd name="T5" fmla="*/ 8 h 36"/>
                    <a:gd name="T6" fmla="*/ 10 w 80"/>
                    <a:gd name="T7" fmla="*/ 0 h 36"/>
                    <a:gd name="T8" fmla="*/ 67 w 80"/>
                    <a:gd name="T9" fmla="*/ 0 h 36"/>
                    <a:gd name="T10" fmla="*/ 80 w 80"/>
                    <a:gd name="T11" fmla="*/ 36 h 36"/>
                    <a:gd name="T12" fmla="*/ 0 w 8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0" h="36">
                      <a:moveTo>
                        <a:pt x="0" y="36"/>
                      </a:moveTo>
                      <a:lnTo>
                        <a:pt x="1" y="20"/>
                      </a:lnTo>
                      <a:lnTo>
                        <a:pt x="6"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408" name="Group 168"/>
              <p:cNvGrpSpPr>
                <a:grpSpLocks/>
              </p:cNvGrpSpPr>
              <p:nvPr/>
            </p:nvGrpSpPr>
            <p:grpSpPr bwMode="auto">
              <a:xfrm>
                <a:off x="882" y="3600"/>
                <a:ext cx="100" cy="73"/>
                <a:chOff x="882" y="3600"/>
                <a:chExt cx="100" cy="73"/>
              </a:xfrm>
            </p:grpSpPr>
            <p:grpSp>
              <p:nvGrpSpPr>
                <p:cNvPr id="138409" name="Group 169"/>
                <p:cNvGrpSpPr>
                  <a:grpSpLocks/>
                </p:cNvGrpSpPr>
                <p:nvPr/>
              </p:nvGrpSpPr>
              <p:grpSpPr bwMode="auto">
                <a:xfrm>
                  <a:off x="882" y="3600"/>
                  <a:ext cx="49" cy="23"/>
                  <a:chOff x="882" y="3600"/>
                  <a:chExt cx="49" cy="23"/>
                </a:xfrm>
              </p:grpSpPr>
              <p:sp>
                <p:nvSpPr>
                  <p:cNvPr id="138410" name="Freeform 170"/>
                  <p:cNvSpPr>
                    <a:spLocks/>
                  </p:cNvSpPr>
                  <p:nvPr/>
                </p:nvSpPr>
                <p:spPr bwMode="auto">
                  <a:xfrm>
                    <a:off x="882" y="3600"/>
                    <a:ext cx="12" cy="23"/>
                  </a:xfrm>
                  <a:custGeom>
                    <a:avLst/>
                    <a:gdLst>
                      <a:gd name="T0" fmla="*/ 13 w 23"/>
                      <a:gd name="T1" fmla="*/ 70 h 70"/>
                      <a:gd name="T2" fmla="*/ 0 w 23"/>
                      <a:gd name="T3" fmla="*/ 27 h 70"/>
                      <a:gd name="T4" fmla="*/ 9 w 23"/>
                      <a:gd name="T5" fmla="*/ 0 h 70"/>
                      <a:gd name="T6" fmla="*/ 23 w 23"/>
                      <a:gd name="T7" fmla="*/ 31 h 70"/>
                      <a:gd name="T8" fmla="*/ 13 w 23"/>
                      <a:gd name="T9" fmla="*/ 70 h 70"/>
                    </a:gdLst>
                    <a:ahLst/>
                    <a:cxnLst>
                      <a:cxn ang="0">
                        <a:pos x="T0" y="T1"/>
                      </a:cxn>
                      <a:cxn ang="0">
                        <a:pos x="T2" y="T3"/>
                      </a:cxn>
                      <a:cxn ang="0">
                        <a:pos x="T4" y="T5"/>
                      </a:cxn>
                      <a:cxn ang="0">
                        <a:pos x="T6" y="T7"/>
                      </a:cxn>
                      <a:cxn ang="0">
                        <a:pos x="T8" y="T9"/>
                      </a:cxn>
                    </a:cxnLst>
                    <a:rect l="0" t="0" r="r" b="b"/>
                    <a:pathLst>
                      <a:path w="23" h="70">
                        <a:moveTo>
                          <a:pt x="13" y="70"/>
                        </a:moveTo>
                        <a:lnTo>
                          <a:pt x="0" y="27"/>
                        </a:lnTo>
                        <a:lnTo>
                          <a:pt x="9" y="0"/>
                        </a:lnTo>
                        <a:lnTo>
                          <a:pt x="23"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11" name="Freeform 171"/>
                  <p:cNvSpPr>
                    <a:spLocks/>
                  </p:cNvSpPr>
                  <p:nvPr/>
                </p:nvSpPr>
                <p:spPr bwMode="auto">
                  <a:xfrm>
                    <a:off x="887" y="3600"/>
                    <a:ext cx="37" cy="11"/>
                  </a:xfrm>
                  <a:custGeom>
                    <a:avLst/>
                    <a:gdLst>
                      <a:gd name="T0" fmla="*/ 1 w 73"/>
                      <a:gd name="T1" fmla="*/ 0 h 31"/>
                      <a:gd name="T2" fmla="*/ 50 w 73"/>
                      <a:gd name="T3" fmla="*/ 0 h 31"/>
                      <a:gd name="T4" fmla="*/ 51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50" y="0"/>
                        </a:lnTo>
                        <a:lnTo>
                          <a:pt x="51"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12" name="Freeform 172"/>
                  <p:cNvSpPr>
                    <a:spLocks/>
                  </p:cNvSpPr>
                  <p:nvPr/>
                </p:nvSpPr>
                <p:spPr bwMode="auto">
                  <a:xfrm>
                    <a:off x="890" y="3611"/>
                    <a:ext cx="41" cy="12"/>
                  </a:xfrm>
                  <a:custGeom>
                    <a:avLst/>
                    <a:gdLst>
                      <a:gd name="T0" fmla="*/ 0 w 83"/>
                      <a:gd name="T1" fmla="*/ 38 h 38"/>
                      <a:gd name="T2" fmla="*/ 1 w 83"/>
                      <a:gd name="T3" fmla="*/ 22 h 38"/>
                      <a:gd name="T4" fmla="*/ 8 w 83"/>
                      <a:gd name="T5" fmla="*/ 8 h 38"/>
                      <a:gd name="T6" fmla="*/ 12 w 83"/>
                      <a:gd name="T7" fmla="*/ 0 h 38"/>
                      <a:gd name="T8" fmla="*/ 68 w 83"/>
                      <a:gd name="T9" fmla="*/ 0 h 38"/>
                      <a:gd name="T10" fmla="*/ 83 w 83"/>
                      <a:gd name="T11" fmla="*/ 38 h 38"/>
                      <a:gd name="T12" fmla="*/ 0 w 83"/>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3" h="38">
                        <a:moveTo>
                          <a:pt x="0" y="38"/>
                        </a:moveTo>
                        <a:lnTo>
                          <a:pt x="1" y="22"/>
                        </a:lnTo>
                        <a:lnTo>
                          <a:pt x="8" y="8"/>
                        </a:lnTo>
                        <a:lnTo>
                          <a:pt x="12" y="0"/>
                        </a:lnTo>
                        <a:lnTo>
                          <a:pt x="68" y="0"/>
                        </a:lnTo>
                        <a:lnTo>
                          <a:pt x="83"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413" name="Group 173"/>
                <p:cNvGrpSpPr>
                  <a:grpSpLocks/>
                </p:cNvGrpSpPr>
                <p:nvPr/>
              </p:nvGrpSpPr>
              <p:grpSpPr bwMode="auto">
                <a:xfrm>
                  <a:off x="894" y="3612"/>
                  <a:ext cx="49" cy="23"/>
                  <a:chOff x="894" y="3612"/>
                  <a:chExt cx="49" cy="23"/>
                </a:xfrm>
              </p:grpSpPr>
              <p:sp>
                <p:nvSpPr>
                  <p:cNvPr id="138414" name="Freeform 174"/>
                  <p:cNvSpPr>
                    <a:spLocks/>
                  </p:cNvSpPr>
                  <p:nvPr/>
                </p:nvSpPr>
                <p:spPr bwMode="auto">
                  <a:xfrm>
                    <a:off x="894" y="3612"/>
                    <a:ext cx="13" cy="23"/>
                  </a:xfrm>
                  <a:custGeom>
                    <a:avLst/>
                    <a:gdLst>
                      <a:gd name="T0" fmla="*/ 15 w 25"/>
                      <a:gd name="T1" fmla="*/ 69 h 69"/>
                      <a:gd name="T2" fmla="*/ 0 w 25"/>
                      <a:gd name="T3" fmla="*/ 28 h 69"/>
                      <a:gd name="T4" fmla="*/ 9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8"/>
                        </a:lnTo>
                        <a:lnTo>
                          <a:pt x="9"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15" name="Freeform 175"/>
                  <p:cNvSpPr>
                    <a:spLocks/>
                  </p:cNvSpPr>
                  <p:nvPr/>
                </p:nvSpPr>
                <p:spPr bwMode="auto">
                  <a:xfrm>
                    <a:off x="899" y="3613"/>
                    <a:ext cx="37" cy="10"/>
                  </a:xfrm>
                  <a:custGeom>
                    <a:avLst/>
                    <a:gdLst>
                      <a:gd name="T0" fmla="*/ 2 w 75"/>
                      <a:gd name="T1" fmla="*/ 0 h 32"/>
                      <a:gd name="T2" fmla="*/ 50 w 75"/>
                      <a:gd name="T3" fmla="*/ 0 h 32"/>
                      <a:gd name="T4" fmla="*/ 52 w 75"/>
                      <a:gd name="T5" fmla="*/ 3 h 32"/>
                      <a:gd name="T6" fmla="*/ 57 w 75"/>
                      <a:gd name="T7" fmla="*/ 15 h 32"/>
                      <a:gd name="T8" fmla="*/ 75 w 75"/>
                      <a:gd name="T9" fmla="*/ 32 h 32"/>
                      <a:gd name="T10" fmla="*/ 19 w 75"/>
                      <a:gd name="T11" fmla="*/ 32 h 32"/>
                      <a:gd name="T12" fmla="*/ 10 w 75"/>
                      <a:gd name="T13" fmla="*/ 22 h 32"/>
                      <a:gd name="T14" fmla="*/ 0 w 75"/>
                      <a:gd name="T15" fmla="*/ 7 h 32"/>
                      <a:gd name="T16" fmla="*/ 2 w 75"/>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2">
                        <a:moveTo>
                          <a:pt x="2" y="0"/>
                        </a:moveTo>
                        <a:lnTo>
                          <a:pt x="50" y="0"/>
                        </a:lnTo>
                        <a:lnTo>
                          <a:pt x="52" y="3"/>
                        </a:lnTo>
                        <a:lnTo>
                          <a:pt x="57" y="15"/>
                        </a:lnTo>
                        <a:lnTo>
                          <a:pt x="75" y="32"/>
                        </a:lnTo>
                        <a:lnTo>
                          <a:pt x="19" y="32"/>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16" name="Freeform 176"/>
                  <p:cNvSpPr>
                    <a:spLocks/>
                  </p:cNvSpPr>
                  <p:nvPr/>
                </p:nvSpPr>
                <p:spPr bwMode="auto">
                  <a:xfrm>
                    <a:off x="902" y="3623"/>
                    <a:ext cx="41" cy="12"/>
                  </a:xfrm>
                  <a:custGeom>
                    <a:avLst/>
                    <a:gdLst>
                      <a:gd name="T0" fmla="*/ 0 w 81"/>
                      <a:gd name="T1" fmla="*/ 36 h 36"/>
                      <a:gd name="T2" fmla="*/ 1 w 81"/>
                      <a:gd name="T3" fmla="*/ 21 h 36"/>
                      <a:gd name="T4" fmla="*/ 5 w 81"/>
                      <a:gd name="T5" fmla="*/ 8 h 36"/>
                      <a:gd name="T6" fmla="*/ 12 w 81"/>
                      <a:gd name="T7" fmla="*/ 0 h 36"/>
                      <a:gd name="T8" fmla="*/ 68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1"/>
                        </a:lnTo>
                        <a:lnTo>
                          <a:pt x="5" y="8"/>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417" name="Group 177"/>
                <p:cNvGrpSpPr>
                  <a:grpSpLocks/>
                </p:cNvGrpSpPr>
                <p:nvPr/>
              </p:nvGrpSpPr>
              <p:grpSpPr bwMode="auto">
                <a:xfrm>
                  <a:off x="907" y="3625"/>
                  <a:ext cx="49" cy="23"/>
                  <a:chOff x="907" y="3625"/>
                  <a:chExt cx="49" cy="23"/>
                </a:xfrm>
              </p:grpSpPr>
              <p:sp>
                <p:nvSpPr>
                  <p:cNvPr id="138418" name="Freeform 178"/>
                  <p:cNvSpPr>
                    <a:spLocks/>
                  </p:cNvSpPr>
                  <p:nvPr/>
                </p:nvSpPr>
                <p:spPr bwMode="auto">
                  <a:xfrm>
                    <a:off x="907" y="3625"/>
                    <a:ext cx="11" cy="23"/>
                  </a:xfrm>
                  <a:custGeom>
                    <a:avLst/>
                    <a:gdLst>
                      <a:gd name="T0" fmla="*/ 15 w 24"/>
                      <a:gd name="T1" fmla="*/ 68 h 68"/>
                      <a:gd name="T2" fmla="*/ 0 w 24"/>
                      <a:gd name="T3" fmla="*/ 27 h 68"/>
                      <a:gd name="T4" fmla="*/ 11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19" name="Freeform 179"/>
                  <p:cNvSpPr>
                    <a:spLocks/>
                  </p:cNvSpPr>
                  <p:nvPr/>
                </p:nvSpPr>
                <p:spPr bwMode="auto">
                  <a:xfrm>
                    <a:off x="912" y="3626"/>
                    <a:ext cx="36" cy="9"/>
                  </a:xfrm>
                  <a:custGeom>
                    <a:avLst/>
                    <a:gdLst>
                      <a:gd name="T0" fmla="*/ 1 w 72"/>
                      <a:gd name="T1" fmla="*/ 0 h 29"/>
                      <a:gd name="T2" fmla="*/ 50 w 72"/>
                      <a:gd name="T3" fmla="*/ 0 h 29"/>
                      <a:gd name="T4" fmla="*/ 51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20" name="Freeform 180"/>
                  <p:cNvSpPr>
                    <a:spLocks/>
                  </p:cNvSpPr>
                  <p:nvPr/>
                </p:nvSpPr>
                <p:spPr bwMode="auto">
                  <a:xfrm>
                    <a:off x="914" y="3636"/>
                    <a:ext cx="42" cy="12"/>
                  </a:xfrm>
                  <a:custGeom>
                    <a:avLst/>
                    <a:gdLst>
                      <a:gd name="T0" fmla="*/ 0 w 83"/>
                      <a:gd name="T1" fmla="*/ 36 h 36"/>
                      <a:gd name="T2" fmla="*/ 1 w 83"/>
                      <a:gd name="T3" fmla="*/ 19 h 36"/>
                      <a:gd name="T4" fmla="*/ 7 w 83"/>
                      <a:gd name="T5" fmla="*/ 7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7"/>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421" name="Group 181"/>
                <p:cNvGrpSpPr>
                  <a:grpSpLocks/>
                </p:cNvGrpSpPr>
                <p:nvPr/>
              </p:nvGrpSpPr>
              <p:grpSpPr bwMode="auto">
                <a:xfrm>
                  <a:off x="919" y="3638"/>
                  <a:ext cx="49" cy="22"/>
                  <a:chOff x="919" y="3638"/>
                  <a:chExt cx="49" cy="22"/>
                </a:xfrm>
              </p:grpSpPr>
              <p:sp>
                <p:nvSpPr>
                  <p:cNvPr id="138422" name="Freeform 182"/>
                  <p:cNvSpPr>
                    <a:spLocks/>
                  </p:cNvSpPr>
                  <p:nvPr/>
                </p:nvSpPr>
                <p:spPr bwMode="auto">
                  <a:xfrm>
                    <a:off x="919" y="3638"/>
                    <a:ext cx="13"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23" name="Freeform 183"/>
                  <p:cNvSpPr>
                    <a:spLocks/>
                  </p:cNvSpPr>
                  <p:nvPr/>
                </p:nvSpPr>
                <p:spPr bwMode="auto">
                  <a:xfrm>
                    <a:off x="924" y="3638"/>
                    <a:ext cx="37" cy="10"/>
                  </a:xfrm>
                  <a:custGeom>
                    <a:avLst/>
                    <a:gdLst>
                      <a:gd name="T0" fmla="*/ 1 w 73"/>
                      <a:gd name="T1" fmla="*/ 0 h 30"/>
                      <a:gd name="T2" fmla="*/ 48 w 73"/>
                      <a:gd name="T3" fmla="*/ 0 h 30"/>
                      <a:gd name="T4" fmla="*/ 52 w 73"/>
                      <a:gd name="T5" fmla="*/ 3 h 30"/>
                      <a:gd name="T6" fmla="*/ 56 w 73"/>
                      <a:gd name="T7" fmla="*/ 12 h 30"/>
                      <a:gd name="T8" fmla="*/ 73 w 73"/>
                      <a:gd name="T9" fmla="*/ 30 h 30"/>
                      <a:gd name="T10" fmla="*/ 18 w 73"/>
                      <a:gd name="T11" fmla="*/ 30 h 30"/>
                      <a:gd name="T12" fmla="*/ 9 w 73"/>
                      <a:gd name="T13" fmla="*/ 21 h 30"/>
                      <a:gd name="T14" fmla="*/ 0 w 73"/>
                      <a:gd name="T15" fmla="*/ 5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48" y="0"/>
                        </a:lnTo>
                        <a:lnTo>
                          <a:pt x="52" y="3"/>
                        </a:lnTo>
                        <a:lnTo>
                          <a:pt x="56" y="12"/>
                        </a:lnTo>
                        <a:lnTo>
                          <a:pt x="73"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24" name="Freeform 184"/>
                  <p:cNvSpPr>
                    <a:spLocks/>
                  </p:cNvSpPr>
                  <p:nvPr/>
                </p:nvSpPr>
                <p:spPr bwMode="auto">
                  <a:xfrm>
                    <a:off x="928" y="3648"/>
                    <a:ext cx="40" cy="12"/>
                  </a:xfrm>
                  <a:custGeom>
                    <a:avLst/>
                    <a:gdLst>
                      <a:gd name="T0" fmla="*/ 0 w 82"/>
                      <a:gd name="T1" fmla="*/ 36 h 36"/>
                      <a:gd name="T2" fmla="*/ 2 w 82"/>
                      <a:gd name="T3" fmla="*/ 19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425" name="Group 185"/>
                <p:cNvGrpSpPr>
                  <a:grpSpLocks/>
                </p:cNvGrpSpPr>
                <p:nvPr/>
              </p:nvGrpSpPr>
              <p:grpSpPr bwMode="auto">
                <a:xfrm>
                  <a:off x="932" y="3651"/>
                  <a:ext cx="50" cy="22"/>
                  <a:chOff x="932" y="3651"/>
                  <a:chExt cx="50" cy="22"/>
                </a:xfrm>
              </p:grpSpPr>
              <p:sp>
                <p:nvSpPr>
                  <p:cNvPr id="138426" name="Freeform 186"/>
                  <p:cNvSpPr>
                    <a:spLocks/>
                  </p:cNvSpPr>
                  <p:nvPr/>
                </p:nvSpPr>
                <p:spPr bwMode="auto">
                  <a:xfrm>
                    <a:off x="932" y="3651"/>
                    <a:ext cx="12" cy="22"/>
                  </a:xfrm>
                  <a:custGeom>
                    <a:avLst/>
                    <a:gdLst>
                      <a:gd name="T0" fmla="*/ 15 w 24"/>
                      <a:gd name="T1" fmla="*/ 67 h 67"/>
                      <a:gd name="T2" fmla="*/ 0 w 24"/>
                      <a:gd name="T3" fmla="*/ 26 h 67"/>
                      <a:gd name="T4" fmla="*/ 11 w 24"/>
                      <a:gd name="T5" fmla="*/ 0 h 67"/>
                      <a:gd name="T6" fmla="*/ 24 w 24"/>
                      <a:gd name="T7" fmla="*/ 30 h 67"/>
                      <a:gd name="T8" fmla="*/ 15 w 24"/>
                      <a:gd name="T9" fmla="*/ 67 h 67"/>
                    </a:gdLst>
                    <a:ahLst/>
                    <a:cxnLst>
                      <a:cxn ang="0">
                        <a:pos x="T0" y="T1"/>
                      </a:cxn>
                      <a:cxn ang="0">
                        <a:pos x="T2" y="T3"/>
                      </a:cxn>
                      <a:cxn ang="0">
                        <a:pos x="T4" y="T5"/>
                      </a:cxn>
                      <a:cxn ang="0">
                        <a:pos x="T6" y="T7"/>
                      </a:cxn>
                      <a:cxn ang="0">
                        <a:pos x="T8" y="T9"/>
                      </a:cxn>
                    </a:cxnLst>
                    <a:rect l="0" t="0" r="r" b="b"/>
                    <a:pathLst>
                      <a:path w="24" h="67">
                        <a:moveTo>
                          <a:pt x="15" y="67"/>
                        </a:moveTo>
                        <a:lnTo>
                          <a:pt x="0" y="26"/>
                        </a:lnTo>
                        <a:lnTo>
                          <a:pt x="11" y="0"/>
                        </a:lnTo>
                        <a:lnTo>
                          <a:pt x="24"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27" name="Freeform 187"/>
                  <p:cNvSpPr>
                    <a:spLocks/>
                  </p:cNvSpPr>
                  <p:nvPr/>
                </p:nvSpPr>
                <p:spPr bwMode="auto">
                  <a:xfrm>
                    <a:off x="937" y="3651"/>
                    <a:ext cx="37" cy="10"/>
                  </a:xfrm>
                  <a:custGeom>
                    <a:avLst/>
                    <a:gdLst>
                      <a:gd name="T0" fmla="*/ 1 w 72"/>
                      <a:gd name="T1" fmla="*/ 0 h 29"/>
                      <a:gd name="T2" fmla="*/ 49 w 72"/>
                      <a:gd name="T3" fmla="*/ 0 h 29"/>
                      <a:gd name="T4" fmla="*/ 50 w 72"/>
                      <a:gd name="T5" fmla="*/ 2 h 29"/>
                      <a:gd name="T6" fmla="*/ 57 w 72"/>
                      <a:gd name="T7" fmla="*/ 11 h 29"/>
                      <a:gd name="T8" fmla="*/ 72 w 72"/>
                      <a:gd name="T9" fmla="*/ 29 h 29"/>
                      <a:gd name="T10" fmla="*/ 18 w 72"/>
                      <a:gd name="T11" fmla="*/ 29 h 29"/>
                      <a:gd name="T12" fmla="*/ 9 w 72"/>
                      <a:gd name="T13" fmla="*/ 20 h 29"/>
                      <a:gd name="T14" fmla="*/ 0 w 72"/>
                      <a:gd name="T15" fmla="*/ 5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28" name="Freeform 188"/>
                  <p:cNvSpPr>
                    <a:spLocks/>
                  </p:cNvSpPr>
                  <p:nvPr/>
                </p:nvSpPr>
                <p:spPr bwMode="auto">
                  <a:xfrm>
                    <a:off x="940" y="3662"/>
                    <a:ext cx="42" cy="11"/>
                  </a:xfrm>
                  <a:custGeom>
                    <a:avLst/>
                    <a:gdLst>
                      <a:gd name="T0" fmla="*/ 0 w 83"/>
                      <a:gd name="T1" fmla="*/ 35 h 35"/>
                      <a:gd name="T2" fmla="*/ 3 w 83"/>
                      <a:gd name="T3" fmla="*/ 19 h 35"/>
                      <a:gd name="T4" fmla="*/ 7 w 83"/>
                      <a:gd name="T5" fmla="*/ 7 h 35"/>
                      <a:gd name="T6" fmla="*/ 11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3"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grpSp>
            <p:nvGrpSpPr>
              <p:cNvPr id="138429" name="Group 189"/>
              <p:cNvGrpSpPr>
                <a:grpSpLocks/>
              </p:cNvGrpSpPr>
              <p:nvPr/>
            </p:nvGrpSpPr>
            <p:grpSpPr bwMode="auto">
              <a:xfrm>
                <a:off x="944" y="3665"/>
                <a:ext cx="99" cy="74"/>
                <a:chOff x="944" y="3665"/>
                <a:chExt cx="99" cy="74"/>
              </a:xfrm>
            </p:grpSpPr>
            <p:grpSp>
              <p:nvGrpSpPr>
                <p:cNvPr id="138430" name="Group 190"/>
                <p:cNvGrpSpPr>
                  <a:grpSpLocks/>
                </p:cNvGrpSpPr>
                <p:nvPr/>
              </p:nvGrpSpPr>
              <p:grpSpPr bwMode="auto">
                <a:xfrm>
                  <a:off x="944" y="3665"/>
                  <a:ext cx="49" cy="23"/>
                  <a:chOff x="944" y="3665"/>
                  <a:chExt cx="49" cy="23"/>
                </a:xfrm>
              </p:grpSpPr>
              <p:sp>
                <p:nvSpPr>
                  <p:cNvPr id="138431" name="Freeform 191"/>
                  <p:cNvSpPr>
                    <a:spLocks/>
                  </p:cNvSpPr>
                  <p:nvPr/>
                </p:nvSpPr>
                <p:spPr bwMode="auto">
                  <a:xfrm>
                    <a:off x="944" y="3665"/>
                    <a:ext cx="13" cy="23"/>
                  </a:xfrm>
                  <a:custGeom>
                    <a:avLst/>
                    <a:gdLst>
                      <a:gd name="T0" fmla="*/ 16 w 25"/>
                      <a:gd name="T1" fmla="*/ 69 h 69"/>
                      <a:gd name="T2" fmla="*/ 0 w 25"/>
                      <a:gd name="T3" fmla="*/ 27 h 69"/>
                      <a:gd name="T4" fmla="*/ 9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32" name="Freeform 192"/>
                  <p:cNvSpPr>
                    <a:spLocks/>
                  </p:cNvSpPr>
                  <p:nvPr/>
                </p:nvSpPr>
                <p:spPr bwMode="auto">
                  <a:xfrm>
                    <a:off x="949" y="3666"/>
                    <a:ext cx="37" cy="10"/>
                  </a:xfrm>
                  <a:custGeom>
                    <a:avLst/>
                    <a:gdLst>
                      <a:gd name="T0" fmla="*/ 2 w 75"/>
                      <a:gd name="T1" fmla="*/ 0 h 31"/>
                      <a:gd name="T2" fmla="*/ 50 w 75"/>
                      <a:gd name="T3" fmla="*/ 0 h 31"/>
                      <a:gd name="T4" fmla="*/ 52 w 75"/>
                      <a:gd name="T5" fmla="*/ 4 h 31"/>
                      <a:gd name="T6" fmla="*/ 57 w 75"/>
                      <a:gd name="T7" fmla="*/ 13 h 31"/>
                      <a:gd name="T8" fmla="*/ 75 w 75"/>
                      <a:gd name="T9" fmla="*/ 31 h 31"/>
                      <a:gd name="T10" fmla="*/ 19 w 75"/>
                      <a:gd name="T11" fmla="*/ 31 h 31"/>
                      <a:gd name="T12" fmla="*/ 11 w 75"/>
                      <a:gd name="T13" fmla="*/ 22 h 31"/>
                      <a:gd name="T14" fmla="*/ 0 w 75"/>
                      <a:gd name="T15" fmla="*/ 7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4"/>
                        </a:lnTo>
                        <a:lnTo>
                          <a:pt x="57" y="13"/>
                        </a:lnTo>
                        <a:lnTo>
                          <a:pt x="75" y="31"/>
                        </a:lnTo>
                        <a:lnTo>
                          <a:pt x="19" y="31"/>
                        </a:lnTo>
                        <a:lnTo>
                          <a:pt x="11"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33" name="Freeform 193"/>
                  <p:cNvSpPr>
                    <a:spLocks/>
                  </p:cNvSpPr>
                  <p:nvPr/>
                </p:nvSpPr>
                <p:spPr bwMode="auto">
                  <a:xfrm>
                    <a:off x="953" y="3676"/>
                    <a:ext cx="40" cy="12"/>
                  </a:xfrm>
                  <a:custGeom>
                    <a:avLst/>
                    <a:gdLst>
                      <a:gd name="T0" fmla="*/ 0 w 82"/>
                      <a:gd name="T1" fmla="*/ 36 h 36"/>
                      <a:gd name="T2" fmla="*/ 2 w 82"/>
                      <a:gd name="T3" fmla="*/ 20 h 36"/>
                      <a:gd name="T4" fmla="*/ 5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434" name="Group 194"/>
                <p:cNvGrpSpPr>
                  <a:grpSpLocks/>
                </p:cNvGrpSpPr>
                <p:nvPr/>
              </p:nvGrpSpPr>
              <p:grpSpPr bwMode="auto">
                <a:xfrm>
                  <a:off x="957" y="3678"/>
                  <a:ext cx="48" cy="23"/>
                  <a:chOff x="957" y="3678"/>
                  <a:chExt cx="48" cy="23"/>
                </a:xfrm>
              </p:grpSpPr>
              <p:sp>
                <p:nvSpPr>
                  <p:cNvPr id="138435" name="Freeform 195"/>
                  <p:cNvSpPr>
                    <a:spLocks/>
                  </p:cNvSpPr>
                  <p:nvPr/>
                </p:nvSpPr>
                <p:spPr bwMode="auto">
                  <a:xfrm>
                    <a:off x="957" y="3678"/>
                    <a:ext cx="11" cy="23"/>
                  </a:xfrm>
                  <a:custGeom>
                    <a:avLst/>
                    <a:gdLst>
                      <a:gd name="T0" fmla="*/ 13 w 24"/>
                      <a:gd name="T1" fmla="*/ 70 h 70"/>
                      <a:gd name="T2" fmla="*/ 0 w 24"/>
                      <a:gd name="T3" fmla="*/ 27 h 70"/>
                      <a:gd name="T4" fmla="*/ 9 w 24"/>
                      <a:gd name="T5" fmla="*/ 0 h 70"/>
                      <a:gd name="T6" fmla="*/ 24 w 24"/>
                      <a:gd name="T7" fmla="*/ 31 h 70"/>
                      <a:gd name="T8" fmla="*/ 13 w 24"/>
                      <a:gd name="T9" fmla="*/ 70 h 70"/>
                    </a:gdLst>
                    <a:ahLst/>
                    <a:cxnLst>
                      <a:cxn ang="0">
                        <a:pos x="T0" y="T1"/>
                      </a:cxn>
                      <a:cxn ang="0">
                        <a:pos x="T2" y="T3"/>
                      </a:cxn>
                      <a:cxn ang="0">
                        <a:pos x="T4" y="T5"/>
                      </a:cxn>
                      <a:cxn ang="0">
                        <a:pos x="T6" y="T7"/>
                      </a:cxn>
                      <a:cxn ang="0">
                        <a:pos x="T8" y="T9"/>
                      </a:cxn>
                    </a:cxnLst>
                    <a:rect l="0" t="0" r="r" b="b"/>
                    <a:pathLst>
                      <a:path w="24" h="70">
                        <a:moveTo>
                          <a:pt x="13" y="70"/>
                        </a:moveTo>
                        <a:lnTo>
                          <a:pt x="0" y="27"/>
                        </a:lnTo>
                        <a:lnTo>
                          <a:pt x="9" y="0"/>
                        </a:lnTo>
                        <a:lnTo>
                          <a:pt x="24"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36" name="Freeform 196"/>
                  <p:cNvSpPr>
                    <a:spLocks/>
                  </p:cNvSpPr>
                  <p:nvPr/>
                </p:nvSpPr>
                <p:spPr bwMode="auto">
                  <a:xfrm>
                    <a:off x="961" y="3678"/>
                    <a:ext cx="37" cy="10"/>
                  </a:xfrm>
                  <a:custGeom>
                    <a:avLst/>
                    <a:gdLst>
                      <a:gd name="T0" fmla="*/ 2 w 74"/>
                      <a:gd name="T1" fmla="*/ 0 h 30"/>
                      <a:gd name="T2" fmla="*/ 50 w 74"/>
                      <a:gd name="T3" fmla="*/ 0 h 30"/>
                      <a:gd name="T4" fmla="*/ 52 w 74"/>
                      <a:gd name="T5" fmla="*/ 3 h 30"/>
                      <a:gd name="T6" fmla="*/ 56 w 74"/>
                      <a:gd name="T7" fmla="*/ 12 h 30"/>
                      <a:gd name="T8" fmla="*/ 74 w 74"/>
                      <a:gd name="T9" fmla="*/ 30 h 30"/>
                      <a:gd name="T10" fmla="*/ 19 w 74"/>
                      <a:gd name="T11" fmla="*/ 30 h 30"/>
                      <a:gd name="T12" fmla="*/ 11 w 74"/>
                      <a:gd name="T13" fmla="*/ 20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2" y="3"/>
                        </a:lnTo>
                        <a:lnTo>
                          <a:pt x="56" y="12"/>
                        </a:lnTo>
                        <a:lnTo>
                          <a:pt x="74"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37" name="Freeform 197"/>
                  <p:cNvSpPr>
                    <a:spLocks/>
                  </p:cNvSpPr>
                  <p:nvPr/>
                </p:nvSpPr>
                <p:spPr bwMode="auto">
                  <a:xfrm>
                    <a:off x="964" y="3688"/>
                    <a:ext cx="41" cy="13"/>
                  </a:xfrm>
                  <a:custGeom>
                    <a:avLst/>
                    <a:gdLst>
                      <a:gd name="T0" fmla="*/ 0 w 82"/>
                      <a:gd name="T1" fmla="*/ 38 h 38"/>
                      <a:gd name="T2" fmla="*/ 2 w 82"/>
                      <a:gd name="T3" fmla="*/ 21 h 38"/>
                      <a:gd name="T4" fmla="*/ 7 w 82"/>
                      <a:gd name="T5" fmla="*/ 8 h 38"/>
                      <a:gd name="T6" fmla="*/ 11 w 82"/>
                      <a:gd name="T7" fmla="*/ 0 h 38"/>
                      <a:gd name="T8" fmla="*/ 68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1"/>
                        </a:lnTo>
                        <a:lnTo>
                          <a:pt x="7" y="8"/>
                        </a:lnTo>
                        <a:lnTo>
                          <a:pt x="11" y="0"/>
                        </a:lnTo>
                        <a:lnTo>
                          <a:pt x="68"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438" name="Group 198"/>
                <p:cNvGrpSpPr>
                  <a:grpSpLocks/>
                </p:cNvGrpSpPr>
                <p:nvPr/>
              </p:nvGrpSpPr>
              <p:grpSpPr bwMode="auto">
                <a:xfrm>
                  <a:off x="969" y="3690"/>
                  <a:ext cx="49" cy="23"/>
                  <a:chOff x="969" y="3690"/>
                  <a:chExt cx="49" cy="23"/>
                </a:xfrm>
              </p:grpSpPr>
              <p:sp>
                <p:nvSpPr>
                  <p:cNvPr id="138439" name="Freeform 199"/>
                  <p:cNvSpPr>
                    <a:spLocks/>
                  </p:cNvSpPr>
                  <p:nvPr/>
                </p:nvSpPr>
                <p:spPr bwMode="auto">
                  <a:xfrm>
                    <a:off x="969" y="3690"/>
                    <a:ext cx="13" cy="23"/>
                  </a:xfrm>
                  <a:custGeom>
                    <a:avLst/>
                    <a:gdLst>
                      <a:gd name="T0" fmla="*/ 15 w 25"/>
                      <a:gd name="T1" fmla="*/ 70 h 70"/>
                      <a:gd name="T2" fmla="*/ 0 w 25"/>
                      <a:gd name="T3" fmla="*/ 29 h 70"/>
                      <a:gd name="T4" fmla="*/ 9 w 25"/>
                      <a:gd name="T5" fmla="*/ 0 h 70"/>
                      <a:gd name="T6" fmla="*/ 25 w 25"/>
                      <a:gd name="T7" fmla="*/ 33 h 70"/>
                      <a:gd name="T8" fmla="*/ 15 w 25"/>
                      <a:gd name="T9" fmla="*/ 70 h 70"/>
                    </a:gdLst>
                    <a:ahLst/>
                    <a:cxnLst>
                      <a:cxn ang="0">
                        <a:pos x="T0" y="T1"/>
                      </a:cxn>
                      <a:cxn ang="0">
                        <a:pos x="T2" y="T3"/>
                      </a:cxn>
                      <a:cxn ang="0">
                        <a:pos x="T4" y="T5"/>
                      </a:cxn>
                      <a:cxn ang="0">
                        <a:pos x="T6" y="T7"/>
                      </a:cxn>
                      <a:cxn ang="0">
                        <a:pos x="T8" y="T9"/>
                      </a:cxn>
                    </a:cxnLst>
                    <a:rect l="0" t="0" r="r" b="b"/>
                    <a:pathLst>
                      <a:path w="25" h="70">
                        <a:moveTo>
                          <a:pt x="15" y="70"/>
                        </a:moveTo>
                        <a:lnTo>
                          <a:pt x="0" y="29"/>
                        </a:lnTo>
                        <a:lnTo>
                          <a:pt x="9" y="0"/>
                        </a:lnTo>
                        <a:lnTo>
                          <a:pt x="25" y="33"/>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40" name="Freeform 200"/>
                  <p:cNvSpPr>
                    <a:spLocks/>
                  </p:cNvSpPr>
                  <p:nvPr/>
                </p:nvSpPr>
                <p:spPr bwMode="auto">
                  <a:xfrm>
                    <a:off x="974" y="3691"/>
                    <a:ext cx="37" cy="10"/>
                  </a:xfrm>
                  <a:custGeom>
                    <a:avLst/>
                    <a:gdLst>
                      <a:gd name="T0" fmla="*/ 2 w 75"/>
                      <a:gd name="T1" fmla="*/ 0 h 31"/>
                      <a:gd name="T2" fmla="*/ 50 w 75"/>
                      <a:gd name="T3" fmla="*/ 0 h 31"/>
                      <a:gd name="T4" fmla="*/ 52 w 75"/>
                      <a:gd name="T5" fmla="*/ 2 h 31"/>
                      <a:gd name="T6" fmla="*/ 57 w 75"/>
                      <a:gd name="T7" fmla="*/ 11 h 31"/>
                      <a:gd name="T8" fmla="*/ 75 w 75"/>
                      <a:gd name="T9" fmla="*/ 31 h 31"/>
                      <a:gd name="T10" fmla="*/ 19 w 75"/>
                      <a:gd name="T11" fmla="*/ 31 h 31"/>
                      <a:gd name="T12" fmla="*/ 9 w 75"/>
                      <a:gd name="T13" fmla="*/ 22 h 31"/>
                      <a:gd name="T14" fmla="*/ 0 w 75"/>
                      <a:gd name="T15" fmla="*/ 6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2"/>
                        </a:lnTo>
                        <a:lnTo>
                          <a:pt x="57" y="11"/>
                        </a:lnTo>
                        <a:lnTo>
                          <a:pt x="75" y="31"/>
                        </a:lnTo>
                        <a:lnTo>
                          <a:pt x="19" y="31"/>
                        </a:lnTo>
                        <a:lnTo>
                          <a:pt x="9"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41" name="Freeform 201"/>
                  <p:cNvSpPr>
                    <a:spLocks/>
                  </p:cNvSpPr>
                  <p:nvPr/>
                </p:nvSpPr>
                <p:spPr bwMode="auto">
                  <a:xfrm>
                    <a:off x="977" y="3701"/>
                    <a:ext cx="41" cy="12"/>
                  </a:xfrm>
                  <a:custGeom>
                    <a:avLst/>
                    <a:gdLst>
                      <a:gd name="T0" fmla="*/ 0 w 81"/>
                      <a:gd name="T1" fmla="*/ 36 h 36"/>
                      <a:gd name="T2" fmla="*/ 1 w 81"/>
                      <a:gd name="T3" fmla="*/ 19 h 36"/>
                      <a:gd name="T4" fmla="*/ 6 w 81"/>
                      <a:gd name="T5" fmla="*/ 7 h 36"/>
                      <a:gd name="T6" fmla="*/ 12 w 81"/>
                      <a:gd name="T7" fmla="*/ 0 h 36"/>
                      <a:gd name="T8" fmla="*/ 68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6" y="7"/>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442" name="Group 202"/>
                <p:cNvGrpSpPr>
                  <a:grpSpLocks/>
                </p:cNvGrpSpPr>
                <p:nvPr/>
              </p:nvGrpSpPr>
              <p:grpSpPr bwMode="auto">
                <a:xfrm>
                  <a:off x="982" y="3703"/>
                  <a:ext cx="49" cy="23"/>
                  <a:chOff x="982" y="3703"/>
                  <a:chExt cx="49" cy="23"/>
                </a:xfrm>
              </p:grpSpPr>
              <p:sp>
                <p:nvSpPr>
                  <p:cNvPr id="138443" name="Freeform 203"/>
                  <p:cNvSpPr>
                    <a:spLocks/>
                  </p:cNvSpPr>
                  <p:nvPr/>
                </p:nvSpPr>
                <p:spPr bwMode="auto">
                  <a:xfrm>
                    <a:off x="982" y="3703"/>
                    <a:ext cx="13" cy="23"/>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44" name="Freeform 204"/>
                  <p:cNvSpPr>
                    <a:spLocks/>
                  </p:cNvSpPr>
                  <p:nvPr/>
                </p:nvSpPr>
                <p:spPr bwMode="auto">
                  <a:xfrm>
                    <a:off x="987" y="3703"/>
                    <a:ext cx="37" cy="10"/>
                  </a:xfrm>
                  <a:custGeom>
                    <a:avLst/>
                    <a:gdLst>
                      <a:gd name="T0" fmla="*/ 1 w 73"/>
                      <a:gd name="T1" fmla="*/ 0 h 30"/>
                      <a:gd name="T2" fmla="*/ 50 w 73"/>
                      <a:gd name="T3" fmla="*/ 0 h 30"/>
                      <a:gd name="T4" fmla="*/ 51 w 73"/>
                      <a:gd name="T5" fmla="*/ 3 h 30"/>
                      <a:gd name="T6" fmla="*/ 56 w 73"/>
                      <a:gd name="T7" fmla="*/ 12 h 30"/>
                      <a:gd name="T8" fmla="*/ 73 w 73"/>
                      <a:gd name="T9" fmla="*/ 30 h 30"/>
                      <a:gd name="T10" fmla="*/ 18 w 73"/>
                      <a:gd name="T11" fmla="*/ 30 h 30"/>
                      <a:gd name="T12" fmla="*/ 9 w 73"/>
                      <a:gd name="T13" fmla="*/ 21 h 30"/>
                      <a:gd name="T14" fmla="*/ 0 w 73"/>
                      <a:gd name="T15" fmla="*/ 7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1" y="3"/>
                        </a:lnTo>
                        <a:lnTo>
                          <a:pt x="56" y="12"/>
                        </a:lnTo>
                        <a:lnTo>
                          <a:pt x="73"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45" name="Freeform 205"/>
                  <p:cNvSpPr>
                    <a:spLocks/>
                  </p:cNvSpPr>
                  <p:nvPr/>
                </p:nvSpPr>
                <p:spPr bwMode="auto">
                  <a:xfrm>
                    <a:off x="989" y="3714"/>
                    <a:ext cx="42" cy="12"/>
                  </a:xfrm>
                  <a:custGeom>
                    <a:avLst/>
                    <a:gdLst>
                      <a:gd name="T0" fmla="*/ 0 w 83"/>
                      <a:gd name="T1" fmla="*/ 36 h 36"/>
                      <a:gd name="T2" fmla="*/ 1 w 83"/>
                      <a:gd name="T3" fmla="*/ 19 h 36"/>
                      <a:gd name="T4" fmla="*/ 6 w 83"/>
                      <a:gd name="T5" fmla="*/ 8 h 36"/>
                      <a:gd name="T6" fmla="*/ 13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446" name="Group 206"/>
                <p:cNvGrpSpPr>
                  <a:grpSpLocks/>
                </p:cNvGrpSpPr>
                <p:nvPr/>
              </p:nvGrpSpPr>
              <p:grpSpPr bwMode="auto">
                <a:xfrm>
                  <a:off x="995" y="3716"/>
                  <a:ext cx="48" cy="23"/>
                  <a:chOff x="995" y="3716"/>
                  <a:chExt cx="48" cy="23"/>
                </a:xfrm>
              </p:grpSpPr>
              <p:sp>
                <p:nvSpPr>
                  <p:cNvPr id="138447" name="Freeform 207"/>
                  <p:cNvSpPr>
                    <a:spLocks/>
                  </p:cNvSpPr>
                  <p:nvPr/>
                </p:nvSpPr>
                <p:spPr bwMode="auto">
                  <a:xfrm>
                    <a:off x="995" y="3716"/>
                    <a:ext cx="11" cy="23"/>
                  </a:xfrm>
                  <a:custGeom>
                    <a:avLst/>
                    <a:gdLst>
                      <a:gd name="T0" fmla="*/ 15 w 24"/>
                      <a:gd name="T1" fmla="*/ 68 h 68"/>
                      <a:gd name="T2" fmla="*/ 0 w 24"/>
                      <a:gd name="T3" fmla="*/ 27 h 68"/>
                      <a:gd name="T4" fmla="*/ 10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0"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48" name="Freeform 208"/>
                  <p:cNvSpPr>
                    <a:spLocks/>
                  </p:cNvSpPr>
                  <p:nvPr/>
                </p:nvSpPr>
                <p:spPr bwMode="auto">
                  <a:xfrm>
                    <a:off x="999" y="3717"/>
                    <a:ext cx="38" cy="9"/>
                  </a:xfrm>
                  <a:custGeom>
                    <a:avLst/>
                    <a:gdLst>
                      <a:gd name="T0" fmla="*/ 1 w 74"/>
                      <a:gd name="T1" fmla="*/ 0 h 29"/>
                      <a:gd name="T2" fmla="*/ 49 w 74"/>
                      <a:gd name="T3" fmla="*/ 0 h 29"/>
                      <a:gd name="T4" fmla="*/ 52 w 74"/>
                      <a:gd name="T5" fmla="*/ 3 h 29"/>
                      <a:gd name="T6" fmla="*/ 56 w 74"/>
                      <a:gd name="T7" fmla="*/ 11 h 29"/>
                      <a:gd name="T8" fmla="*/ 74 w 74"/>
                      <a:gd name="T9" fmla="*/ 29 h 29"/>
                      <a:gd name="T10" fmla="*/ 18 w 74"/>
                      <a:gd name="T11" fmla="*/ 29 h 29"/>
                      <a:gd name="T12" fmla="*/ 9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2" y="3"/>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49" name="Freeform 209"/>
                  <p:cNvSpPr>
                    <a:spLocks/>
                  </p:cNvSpPr>
                  <p:nvPr/>
                </p:nvSpPr>
                <p:spPr bwMode="auto">
                  <a:xfrm>
                    <a:off x="1003" y="3727"/>
                    <a:ext cx="40" cy="12"/>
                  </a:xfrm>
                  <a:custGeom>
                    <a:avLst/>
                    <a:gdLst>
                      <a:gd name="T0" fmla="*/ 0 w 82"/>
                      <a:gd name="T1" fmla="*/ 36 h 36"/>
                      <a:gd name="T2" fmla="*/ 1 w 82"/>
                      <a:gd name="T3" fmla="*/ 19 h 36"/>
                      <a:gd name="T4" fmla="*/ 5 w 82"/>
                      <a:gd name="T5" fmla="*/ 7 h 36"/>
                      <a:gd name="T6" fmla="*/ 11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5" y="7"/>
                        </a:lnTo>
                        <a:lnTo>
                          <a:pt x="11"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grpSp>
            <p:nvGrpSpPr>
              <p:cNvPr id="138450" name="Group 210"/>
              <p:cNvGrpSpPr>
                <a:grpSpLocks/>
              </p:cNvGrpSpPr>
              <p:nvPr/>
            </p:nvGrpSpPr>
            <p:grpSpPr bwMode="auto">
              <a:xfrm>
                <a:off x="1005" y="3727"/>
                <a:ext cx="49" cy="23"/>
                <a:chOff x="1005" y="3727"/>
                <a:chExt cx="49" cy="23"/>
              </a:xfrm>
            </p:grpSpPr>
            <p:sp>
              <p:nvSpPr>
                <p:cNvPr id="138451" name="Freeform 211"/>
                <p:cNvSpPr>
                  <a:spLocks/>
                </p:cNvSpPr>
                <p:nvPr/>
              </p:nvSpPr>
              <p:spPr bwMode="auto">
                <a:xfrm>
                  <a:off x="1005" y="3727"/>
                  <a:ext cx="12" cy="23"/>
                </a:xfrm>
                <a:custGeom>
                  <a:avLst/>
                  <a:gdLst>
                    <a:gd name="T0" fmla="*/ 16 w 25"/>
                    <a:gd name="T1" fmla="*/ 69 h 69"/>
                    <a:gd name="T2" fmla="*/ 0 w 25"/>
                    <a:gd name="T3" fmla="*/ 27 h 69"/>
                    <a:gd name="T4" fmla="*/ 12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2"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52" name="Freeform 212"/>
                <p:cNvSpPr>
                  <a:spLocks/>
                </p:cNvSpPr>
                <p:nvPr/>
              </p:nvSpPr>
              <p:spPr bwMode="auto">
                <a:xfrm>
                  <a:off x="1010" y="3728"/>
                  <a:ext cx="37" cy="10"/>
                </a:xfrm>
                <a:custGeom>
                  <a:avLst/>
                  <a:gdLst>
                    <a:gd name="T0" fmla="*/ 2 w 73"/>
                    <a:gd name="T1" fmla="*/ 0 h 31"/>
                    <a:gd name="T2" fmla="*/ 48 w 73"/>
                    <a:gd name="T3" fmla="*/ 0 h 31"/>
                    <a:gd name="T4" fmla="*/ 51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2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2" y="0"/>
                      </a:moveTo>
                      <a:lnTo>
                        <a:pt x="48" y="0"/>
                      </a:lnTo>
                      <a:lnTo>
                        <a:pt x="51" y="4"/>
                      </a:lnTo>
                      <a:lnTo>
                        <a:pt x="56" y="13"/>
                      </a:lnTo>
                      <a:lnTo>
                        <a:pt x="73" y="31"/>
                      </a:lnTo>
                      <a:lnTo>
                        <a:pt x="18" y="31"/>
                      </a:lnTo>
                      <a:lnTo>
                        <a:pt x="9"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53" name="Freeform 213"/>
                <p:cNvSpPr>
                  <a:spLocks/>
                </p:cNvSpPr>
                <p:nvPr/>
              </p:nvSpPr>
              <p:spPr bwMode="auto">
                <a:xfrm>
                  <a:off x="1013" y="3738"/>
                  <a:ext cx="41" cy="12"/>
                </a:xfrm>
                <a:custGeom>
                  <a:avLst/>
                  <a:gdLst>
                    <a:gd name="T0" fmla="*/ 0 w 83"/>
                    <a:gd name="T1" fmla="*/ 36 h 36"/>
                    <a:gd name="T2" fmla="*/ 1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454" name="Group 214"/>
              <p:cNvGrpSpPr>
                <a:grpSpLocks/>
              </p:cNvGrpSpPr>
              <p:nvPr/>
            </p:nvGrpSpPr>
            <p:grpSpPr bwMode="auto">
              <a:xfrm>
                <a:off x="1018" y="3740"/>
                <a:ext cx="49" cy="22"/>
                <a:chOff x="1018" y="3740"/>
                <a:chExt cx="49" cy="22"/>
              </a:xfrm>
            </p:grpSpPr>
            <p:sp>
              <p:nvSpPr>
                <p:cNvPr id="138455" name="Freeform 215"/>
                <p:cNvSpPr>
                  <a:spLocks/>
                </p:cNvSpPr>
                <p:nvPr/>
              </p:nvSpPr>
              <p:spPr bwMode="auto">
                <a:xfrm>
                  <a:off x="1018" y="3740"/>
                  <a:ext cx="12"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56" name="Freeform 216"/>
                <p:cNvSpPr>
                  <a:spLocks/>
                </p:cNvSpPr>
                <p:nvPr/>
              </p:nvSpPr>
              <p:spPr bwMode="auto">
                <a:xfrm>
                  <a:off x="1022" y="3740"/>
                  <a:ext cx="38" cy="10"/>
                </a:xfrm>
                <a:custGeom>
                  <a:avLst/>
                  <a:gdLst>
                    <a:gd name="T0" fmla="*/ 2 w 74"/>
                    <a:gd name="T1" fmla="*/ 0 h 31"/>
                    <a:gd name="T2" fmla="*/ 49 w 74"/>
                    <a:gd name="T3" fmla="*/ 0 h 31"/>
                    <a:gd name="T4" fmla="*/ 51 w 74"/>
                    <a:gd name="T5" fmla="*/ 4 h 31"/>
                    <a:gd name="T6" fmla="*/ 57 w 74"/>
                    <a:gd name="T7" fmla="*/ 13 h 31"/>
                    <a:gd name="T8" fmla="*/ 74 w 74"/>
                    <a:gd name="T9" fmla="*/ 31 h 31"/>
                    <a:gd name="T10" fmla="*/ 18 w 74"/>
                    <a:gd name="T11" fmla="*/ 31 h 31"/>
                    <a:gd name="T12" fmla="*/ 10 w 74"/>
                    <a:gd name="T13" fmla="*/ 22 h 31"/>
                    <a:gd name="T14" fmla="*/ 0 w 74"/>
                    <a:gd name="T15" fmla="*/ 7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49" y="0"/>
                      </a:lnTo>
                      <a:lnTo>
                        <a:pt x="51" y="4"/>
                      </a:lnTo>
                      <a:lnTo>
                        <a:pt x="57"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57" name="Freeform 217"/>
                <p:cNvSpPr>
                  <a:spLocks/>
                </p:cNvSpPr>
                <p:nvPr/>
              </p:nvSpPr>
              <p:spPr bwMode="auto">
                <a:xfrm>
                  <a:off x="1026" y="3750"/>
                  <a:ext cx="41" cy="12"/>
                </a:xfrm>
                <a:custGeom>
                  <a:avLst/>
                  <a:gdLst>
                    <a:gd name="T0" fmla="*/ 0 w 82"/>
                    <a:gd name="T1" fmla="*/ 36 h 36"/>
                    <a:gd name="T2" fmla="*/ 2 w 82"/>
                    <a:gd name="T3" fmla="*/ 21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1"/>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458" name="Group 218"/>
              <p:cNvGrpSpPr>
                <a:grpSpLocks/>
              </p:cNvGrpSpPr>
              <p:nvPr/>
            </p:nvGrpSpPr>
            <p:grpSpPr bwMode="auto">
              <a:xfrm>
                <a:off x="1030" y="3753"/>
                <a:ext cx="49" cy="23"/>
                <a:chOff x="1030" y="3753"/>
                <a:chExt cx="49" cy="23"/>
              </a:xfrm>
            </p:grpSpPr>
            <p:sp>
              <p:nvSpPr>
                <p:cNvPr id="138459" name="Freeform 219"/>
                <p:cNvSpPr>
                  <a:spLocks/>
                </p:cNvSpPr>
                <p:nvPr/>
              </p:nvSpPr>
              <p:spPr bwMode="auto">
                <a:xfrm>
                  <a:off x="1030" y="3753"/>
                  <a:ext cx="13" cy="23"/>
                </a:xfrm>
                <a:custGeom>
                  <a:avLst/>
                  <a:gdLst>
                    <a:gd name="T0" fmla="*/ 16 w 25"/>
                    <a:gd name="T1" fmla="*/ 68 h 68"/>
                    <a:gd name="T2" fmla="*/ 0 w 25"/>
                    <a:gd name="T3" fmla="*/ 27 h 68"/>
                    <a:gd name="T4" fmla="*/ 11 w 25"/>
                    <a:gd name="T5" fmla="*/ 0 h 68"/>
                    <a:gd name="T6" fmla="*/ 25 w 25"/>
                    <a:gd name="T7" fmla="*/ 32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2"/>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60" name="Freeform 220"/>
                <p:cNvSpPr>
                  <a:spLocks/>
                </p:cNvSpPr>
                <p:nvPr/>
              </p:nvSpPr>
              <p:spPr bwMode="auto">
                <a:xfrm>
                  <a:off x="1035" y="3753"/>
                  <a:ext cx="37" cy="11"/>
                </a:xfrm>
                <a:custGeom>
                  <a:avLst/>
                  <a:gdLst>
                    <a:gd name="T0" fmla="*/ 2 w 74"/>
                    <a:gd name="T1" fmla="*/ 0 h 31"/>
                    <a:gd name="T2" fmla="*/ 51 w 74"/>
                    <a:gd name="T3" fmla="*/ 0 h 31"/>
                    <a:gd name="T4" fmla="*/ 52 w 74"/>
                    <a:gd name="T5" fmla="*/ 4 h 31"/>
                    <a:gd name="T6" fmla="*/ 56 w 74"/>
                    <a:gd name="T7" fmla="*/ 13 h 31"/>
                    <a:gd name="T8" fmla="*/ 74 w 74"/>
                    <a:gd name="T9" fmla="*/ 31 h 31"/>
                    <a:gd name="T10" fmla="*/ 18 w 74"/>
                    <a:gd name="T11" fmla="*/ 31 h 31"/>
                    <a:gd name="T12" fmla="*/ 10 w 74"/>
                    <a:gd name="T13" fmla="*/ 22 h 31"/>
                    <a:gd name="T14" fmla="*/ 0 w 74"/>
                    <a:gd name="T15" fmla="*/ 7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51" y="0"/>
                      </a:lnTo>
                      <a:lnTo>
                        <a:pt x="52" y="4"/>
                      </a:lnTo>
                      <a:lnTo>
                        <a:pt x="56"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61" name="Freeform 221"/>
                <p:cNvSpPr>
                  <a:spLocks/>
                </p:cNvSpPr>
                <p:nvPr/>
              </p:nvSpPr>
              <p:spPr bwMode="auto">
                <a:xfrm>
                  <a:off x="1039" y="3764"/>
                  <a:ext cx="40" cy="12"/>
                </a:xfrm>
                <a:custGeom>
                  <a:avLst/>
                  <a:gdLst>
                    <a:gd name="T0" fmla="*/ 0 w 82"/>
                    <a:gd name="T1" fmla="*/ 35 h 35"/>
                    <a:gd name="T2" fmla="*/ 2 w 82"/>
                    <a:gd name="T3" fmla="*/ 19 h 35"/>
                    <a:gd name="T4" fmla="*/ 7 w 82"/>
                    <a:gd name="T5" fmla="*/ 7 h 35"/>
                    <a:gd name="T6" fmla="*/ 11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7"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sp>
            <p:nvSpPr>
              <p:cNvPr id="138462" name="Freeform 222"/>
              <p:cNvSpPr>
                <a:spLocks/>
              </p:cNvSpPr>
              <p:nvPr/>
            </p:nvSpPr>
            <p:spPr bwMode="auto">
              <a:xfrm>
                <a:off x="778" y="3535"/>
                <a:ext cx="12" cy="23"/>
              </a:xfrm>
              <a:custGeom>
                <a:avLst/>
                <a:gdLst>
                  <a:gd name="T0" fmla="*/ 13 w 24"/>
                  <a:gd name="T1" fmla="*/ 68 h 68"/>
                  <a:gd name="T2" fmla="*/ 0 w 24"/>
                  <a:gd name="T3" fmla="*/ 27 h 68"/>
                  <a:gd name="T4" fmla="*/ 9 w 24"/>
                  <a:gd name="T5" fmla="*/ 0 h 68"/>
                  <a:gd name="T6" fmla="*/ 24 w 24"/>
                  <a:gd name="T7" fmla="*/ 31 h 68"/>
                  <a:gd name="T8" fmla="*/ 13 w 24"/>
                  <a:gd name="T9" fmla="*/ 68 h 68"/>
                </a:gdLst>
                <a:ahLst/>
                <a:cxnLst>
                  <a:cxn ang="0">
                    <a:pos x="T0" y="T1"/>
                  </a:cxn>
                  <a:cxn ang="0">
                    <a:pos x="T2" y="T3"/>
                  </a:cxn>
                  <a:cxn ang="0">
                    <a:pos x="T4" y="T5"/>
                  </a:cxn>
                  <a:cxn ang="0">
                    <a:pos x="T6" y="T7"/>
                  </a:cxn>
                  <a:cxn ang="0">
                    <a:pos x="T8" y="T9"/>
                  </a:cxn>
                </a:cxnLst>
                <a:rect l="0" t="0" r="r" b="b"/>
                <a:pathLst>
                  <a:path w="24" h="68">
                    <a:moveTo>
                      <a:pt x="13" y="68"/>
                    </a:moveTo>
                    <a:lnTo>
                      <a:pt x="0" y="27"/>
                    </a:lnTo>
                    <a:lnTo>
                      <a:pt x="9" y="0"/>
                    </a:lnTo>
                    <a:lnTo>
                      <a:pt x="24"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63" name="Freeform 223"/>
              <p:cNvSpPr>
                <a:spLocks/>
              </p:cNvSpPr>
              <p:nvPr/>
            </p:nvSpPr>
            <p:spPr bwMode="auto">
              <a:xfrm>
                <a:off x="783" y="3535"/>
                <a:ext cx="36" cy="11"/>
              </a:xfrm>
              <a:custGeom>
                <a:avLst/>
                <a:gdLst>
                  <a:gd name="T0" fmla="*/ 1 w 72"/>
                  <a:gd name="T1" fmla="*/ 0 h 31"/>
                  <a:gd name="T2" fmla="*/ 50 w 72"/>
                  <a:gd name="T3" fmla="*/ 0 h 31"/>
                  <a:gd name="T4" fmla="*/ 51 w 72"/>
                  <a:gd name="T5" fmla="*/ 4 h 31"/>
                  <a:gd name="T6" fmla="*/ 57 w 72"/>
                  <a:gd name="T7" fmla="*/ 13 h 31"/>
                  <a:gd name="T8" fmla="*/ 72 w 72"/>
                  <a:gd name="T9" fmla="*/ 31 h 31"/>
                  <a:gd name="T10" fmla="*/ 18 w 72"/>
                  <a:gd name="T11" fmla="*/ 31 h 31"/>
                  <a:gd name="T12" fmla="*/ 9 w 72"/>
                  <a:gd name="T13" fmla="*/ 22 h 31"/>
                  <a:gd name="T14" fmla="*/ 0 w 72"/>
                  <a:gd name="T15" fmla="*/ 7 h 31"/>
                  <a:gd name="T16" fmla="*/ 1 w 7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1">
                    <a:moveTo>
                      <a:pt x="1" y="0"/>
                    </a:moveTo>
                    <a:lnTo>
                      <a:pt x="50" y="0"/>
                    </a:lnTo>
                    <a:lnTo>
                      <a:pt x="51" y="4"/>
                    </a:lnTo>
                    <a:lnTo>
                      <a:pt x="57" y="13"/>
                    </a:lnTo>
                    <a:lnTo>
                      <a:pt x="72" y="31"/>
                    </a:lnTo>
                    <a:lnTo>
                      <a:pt x="18" y="31"/>
                    </a:lnTo>
                    <a:lnTo>
                      <a:pt x="9" y="22"/>
                    </a:lnTo>
                    <a:lnTo>
                      <a:pt x="0" y="7"/>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64" name="Freeform 224"/>
              <p:cNvSpPr>
                <a:spLocks/>
              </p:cNvSpPr>
              <p:nvPr/>
            </p:nvSpPr>
            <p:spPr bwMode="auto">
              <a:xfrm>
                <a:off x="786" y="3546"/>
                <a:ext cx="41" cy="12"/>
              </a:xfrm>
              <a:custGeom>
                <a:avLst/>
                <a:gdLst>
                  <a:gd name="T0" fmla="*/ 0 w 83"/>
                  <a:gd name="T1" fmla="*/ 36 h 36"/>
                  <a:gd name="T2" fmla="*/ 3 w 83"/>
                  <a:gd name="T3" fmla="*/ 21 h 36"/>
                  <a:gd name="T4" fmla="*/ 7 w 83"/>
                  <a:gd name="T5" fmla="*/ 8 h 36"/>
                  <a:gd name="T6" fmla="*/ 12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21"/>
                    </a:lnTo>
                    <a:lnTo>
                      <a:pt x="7" y="8"/>
                    </a:lnTo>
                    <a:lnTo>
                      <a:pt x="12"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nvGrpSpPr>
              <p:cNvPr id="138465" name="Group 225"/>
              <p:cNvGrpSpPr>
                <a:grpSpLocks/>
              </p:cNvGrpSpPr>
              <p:nvPr/>
            </p:nvGrpSpPr>
            <p:grpSpPr bwMode="auto">
              <a:xfrm>
                <a:off x="790" y="3547"/>
                <a:ext cx="49" cy="23"/>
                <a:chOff x="790" y="3547"/>
                <a:chExt cx="49" cy="23"/>
              </a:xfrm>
            </p:grpSpPr>
            <p:sp>
              <p:nvSpPr>
                <p:cNvPr id="138466" name="Freeform 226"/>
                <p:cNvSpPr>
                  <a:spLocks/>
                </p:cNvSpPr>
                <p:nvPr/>
              </p:nvSpPr>
              <p:spPr bwMode="auto">
                <a:xfrm>
                  <a:off x="790" y="3547"/>
                  <a:ext cx="12" cy="23"/>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67" name="Freeform 227"/>
                <p:cNvSpPr>
                  <a:spLocks/>
                </p:cNvSpPr>
                <p:nvPr/>
              </p:nvSpPr>
              <p:spPr bwMode="auto">
                <a:xfrm>
                  <a:off x="795" y="3548"/>
                  <a:ext cx="37" cy="10"/>
                </a:xfrm>
                <a:custGeom>
                  <a:avLst/>
                  <a:gdLst>
                    <a:gd name="T0" fmla="*/ 1 w 73"/>
                    <a:gd name="T1" fmla="*/ 0 h 29"/>
                    <a:gd name="T2" fmla="*/ 48 w 73"/>
                    <a:gd name="T3" fmla="*/ 0 h 29"/>
                    <a:gd name="T4" fmla="*/ 50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48" y="0"/>
                      </a:lnTo>
                      <a:lnTo>
                        <a:pt x="50"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68" name="Freeform 228"/>
                <p:cNvSpPr>
                  <a:spLocks/>
                </p:cNvSpPr>
                <p:nvPr/>
              </p:nvSpPr>
              <p:spPr bwMode="auto">
                <a:xfrm>
                  <a:off x="798" y="3558"/>
                  <a:ext cx="41" cy="12"/>
                </a:xfrm>
                <a:custGeom>
                  <a:avLst/>
                  <a:gdLst>
                    <a:gd name="T0" fmla="*/ 0 w 82"/>
                    <a:gd name="T1" fmla="*/ 36 h 36"/>
                    <a:gd name="T2" fmla="*/ 2 w 82"/>
                    <a:gd name="T3" fmla="*/ 20 h 36"/>
                    <a:gd name="T4" fmla="*/ 7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469" name="Group 229"/>
              <p:cNvGrpSpPr>
                <a:grpSpLocks/>
              </p:cNvGrpSpPr>
              <p:nvPr/>
            </p:nvGrpSpPr>
            <p:grpSpPr bwMode="auto">
              <a:xfrm>
                <a:off x="803" y="3560"/>
                <a:ext cx="49" cy="22"/>
                <a:chOff x="803" y="3560"/>
                <a:chExt cx="49" cy="22"/>
              </a:xfrm>
            </p:grpSpPr>
            <p:sp>
              <p:nvSpPr>
                <p:cNvPr id="138470" name="Freeform 230"/>
                <p:cNvSpPr>
                  <a:spLocks/>
                </p:cNvSpPr>
                <p:nvPr/>
              </p:nvSpPr>
              <p:spPr bwMode="auto">
                <a:xfrm>
                  <a:off x="803" y="3560"/>
                  <a:ext cx="12" cy="22"/>
                </a:xfrm>
                <a:custGeom>
                  <a:avLst/>
                  <a:gdLst>
                    <a:gd name="T0" fmla="*/ 14 w 24"/>
                    <a:gd name="T1" fmla="*/ 68 h 68"/>
                    <a:gd name="T2" fmla="*/ 0 w 24"/>
                    <a:gd name="T3" fmla="*/ 27 h 68"/>
                    <a:gd name="T4" fmla="*/ 10 w 24"/>
                    <a:gd name="T5" fmla="*/ 0 h 68"/>
                    <a:gd name="T6" fmla="*/ 24 w 24"/>
                    <a:gd name="T7" fmla="*/ 31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10"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71" name="Freeform 231"/>
                <p:cNvSpPr>
                  <a:spLocks/>
                </p:cNvSpPr>
                <p:nvPr/>
              </p:nvSpPr>
              <p:spPr bwMode="auto">
                <a:xfrm>
                  <a:off x="808" y="3560"/>
                  <a:ext cx="36" cy="10"/>
                </a:xfrm>
                <a:custGeom>
                  <a:avLst/>
                  <a:gdLst>
                    <a:gd name="T0" fmla="*/ 1 w 72"/>
                    <a:gd name="T1" fmla="*/ 0 h 29"/>
                    <a:gd name="T2" fmla="*/ 49 w 72"/>
                    <a:gd name="T3" fmla="*/ 0 h 29"/>
                    <a:gd name="T4" fmla="*/ 50 w 72"/>
                    <a:gd name="T5" fmla="*/ 2 h 29"/>
                    <a:gd name="T6" fmla="*/ 57 w 72"/>
                    <a:gd name="T7" fmla="*/ 11 h 29"/>
                    <a:gd name="T8" fmla="*/ 72 w 72"/>
                    <a:gd name="T9" fmla="*/ 29 h 29"/>
                    <a:gd name="T10" fmla="*/ 18 w 72"/>
                    <a:gd name="T11" fmla="*/ 29 h 29"/>
                    <a:gd name="T12" fmla="*/ 9 w 72"/>
                    <a:gd name="T13" fmla="*/ 20 h 29"/>
                    <a:gd name="T14" fmla="*/ 0 w 72"/>
                    <a:gd name="T15" fmla="*/ 5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72" name="Freeform 232"/>
                <p:cNvSpPr>
                  <a:spLocks/>
                </p:cNvSpPr>
                <p:nvPr/>
              </p:nvSpPr>
              <p:spPr bwMode="auto">
                <a:xfrm>
                  <a:off x="811" y="3571"/>
                  <a:ext cx="41" cy="11"/>
                </a:xfrm>
                <a:custGeom>
                  <a:avLst/>
                  <a:gdLst>
                    <a:gd name="T0" fmla="*/ 0 w 83"/>
                    <a:gd name="T1" fmla="*/ 35 h 35"/>
                    <a:gd name="T2" fmla="*/ 3 w 83"/>
                    <a:gd name="T3" fmla="*/ 19 h 35"/>
                    <a:gd name="T4" fmla="*/ 7 w 83"/>
                    <a:gd name="T5" fmla="*/ 7 h 35"/>
                    <a:gd name="T6" fmla="*/ 12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3" y="19"/>
                      </a:lnTo>
                      <a:lnTo>
                        <a:pt x="7" y="7"/>
                      </a:lnTo>
                      <a:lnTo>
                        <a:pt x="12"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473" name="Group 233"/>
              <p:cNvGrpSpPr>
                <a:grpSpLocks/>
              </p:cNvGrpSpPr>
              <p:nvPr/>
            </p:nvGrpSpPr>
            <p:grpSpPr bwMode="auto">
              <a:xfrm>
                <a:off x="815" y="3572"/>
                <a:ext cx="50" cy="23"/>
                <a:chOff x="815" y="3572"/>
                <a:chExt cx="50" cy="23"/>
              </a:xfrm>
            </p:grpSpPr>
            <p:sp>
              <p:nvSpPr>
                <p:cNvPr id="138474" name="Freeform 234"/>
                <p:cNvSpPr>
                  <a:spLocks/>
                </p:cNvSpPr>
                <p:nvPr/>
              </p:nvSpPr>
              <p:spPr bwMode="auto">
                <a:xfrm>
                  <a:off x="815" y="3572"/>
                  <a:ext cx="13" cy="23"/>
                </a:xfrm>
                <a:custGeom>
                  <a:avLst/>
                  <a:gdLst>
                    <a:gd name="T0" fmla="*/ 16 w 25"/>
                    <a:gd name="T1" fmla="*/ 68 h 68"/>
                    <a:gd name="T2" fmla="*/ 0 w 25"/>
                    <a:gd name="T3" fmla="*/ 25 h 68"/>
                    <a:gd name="T4" fmla="*/ 10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5"/>
                      </a:lnTo>
                      <a:lnTo>
                        <a:pt x="10"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75" name="Freeform 235"/>
                <p:cNvSpPr>
                  <a:spLocks/>
                </p:cNvSpPr>
                <p:nvPr/>
              </p:nvSpPr>
              <p:spPr bwMode="auto">
                <a:xfrm>
                  <a:off x="820" y="3573"/>
                  <a:ext cx="37" cy="9"/>
                </a:xfrm>
                <a:custGeom>
                  <a:avLst/>
                  <a:gdLst>
                    <a:gd name="T0" fmla="*/ 1 w 75"/>
                    <a:gd name="T1" fmla="*/ 0 h 29"/>
                    <a:gd name="T2" fmla="*/ 50 w 75"/>
                    <a:gd name="T3" fmla="*/ 0 h 29"/>
                    <a:gd name="T4" fmla="*/ 52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76" name="Freeform 236"/>
                <p:cNvSpPr>
                  <a:spLocks/>
                </p:cNvSpPr>
                <p:nvPr/>
              </p:nvSpPr>
              <p:spPr bwMode="auto">
                <a:xfrm>
                  <a:off x="824" y="3583"/>
                  <a:ext cx="41" cy="12"/>
                </a:xfrm>
                <a:custGeom>
                  <a:avLst/>
                  <a:gdLst>
                    <a:gd name="T0" fmla="*/ 0 w 82"/>
                    <a:gd name="T1" fmla="*/ 36 h 36"/>
                    <a:gd name="T2" fmla="*/ 1 w 82"/>
                    <a:gd name="T3" fmla="*/ 19 h 36"/>
                    <a:gd name="T4" fmla="*/ 6 w 82"/>
                    <a:gd name="T5" fmla="*/ 7 h 36"/>
                    <a:gd name="T6" fmla="*/ 10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6" y="7"/>
                      </a:lnTo>
                      <a:lnTo>
                        <a:pt x="10"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477" name="Group 237"/>
              <p:cNvGrpSpPr>
                <a:grpSpLocks/>
              </p:cNvGrpSpPr>
              <p:nvPr/>
            </p:nvGrpSpPr>
            <p:grpSpPr bwMode="auto">
              <a:xfrm>
                <a:off x="828" y="3585"/>
                <a:ext cx="49" cy="23"/>
                <a:chOff x="828" y="3585"/>
                <a:chExt cx="49" cy="23"/>
              </a:xfrm>
            </p:grpSpPr>
            <p:sp>
              <p:nvSpPr>
                <p:cNvPr id="138478" name="Freeform 238"/>
                <p:cNvSpPr>
                  <a:spLocks/>
                </p:cNvSpPr>
                <p:nvPr/>
              </p:nvSpPr>
              <p:spPr bwMode="auto">
                <a:xfrm>
                  <a:off x="828" y="3585"/>
                  <a:ext cx="13" cy="23"/>
                </a:xfrm>
                <a:custGeom>
                  <a:avLst/>
                  <a:gdLst>
                    <a:gd name="T0" fmla="*/ 16 w 25"/>
                    <a:gd name="T1" fmla="*/ 68 h 68"/>
                    <a:gd name="T2" fmla="*/ 0 w 25"/>
                    <a:gd name="T3" fmla="*/ 26 h 68"/>
                    <a:gd name="T4" fmla="*/ 9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9"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79" name="Freeform 239"/>
                <p:cNvSpPr>
                  <a:spLocks/>
                </p:cNvSpPr>
                <p:nvPr/>
              </p:nvSpPr>
              <p:spPr bwMode="auto">
                <a:xfrm>
                  <a:off x="833" y="3586"/>
                  <a:ext cx="37" cy="10"/>
                </a:xfrm>
                <a:custGeom>
                  <a:avLst/>
                  <a:gdLst>
                    <a:gd name="T0" fmla="*/ 1 w 75"/>
                    <a:gd name="T1" fmla="*/ 0 h 29"/>
                    <a:gd name="T2" fmla="*/ 50 w 75"/>
                    <a:gd name="T3" fmla="*/ 0 h 29"/>
                    <a:gd name="T4" fmla="*/ 51 w 75"/>
                    <a:gd name="T5" fmla="*/ 2 h 29"/>
                    <a:gd name="T6" fmla="*/ 57 w 75"/>
                    <a:gd name="T7" fmla="*/ 11 h 29"/>
                    <a:gd name="T8" fmla="*/ 75 w 75"/>
                    <a:gd name="T9" fmla="*/ 29 h 29"/>
                    <a:gd name="T10" fmla="*/ 18 w 75"/>
                    <a:gd name="T11" fmla="*/ 29 h 29"/>
                    <a:gd name="T12" fmla="*/ 11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7" y="11"/>
                      </a:lnTo>
                      <a:lnTo>
                        <a:pt x="75" y="29"/>
                      </a:lnTo>
                      <a:lnTo>
                        <a:pt x="18"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80" name="Freeform 240"/>
                <p:cNvSpPr>
                  <a:spLocks/>
                </p:cNvSpPr>
                <p:nvPr/>
              </p:nvSpPr>
              <p:spPr bwMode="auto">
                <a:xfrm>
                  <a:off x="837" y="3596"/>
                  <a:ext cx="40" cy="12"/>
                </a:xfrm>
                <a:custGeom>
                  <a:avLst/>
                  <a:gdLst>
                    <a:gd name="T0" fmla="*/ 0 w 80"/>
                    <a:gd name="T1" fmla="*/ 36 h 36"/>
                    <a:gd name="T2" fmla="*/ 1 w 80"/>
                    <a:gd name="T3" fmla="*/ 20 h 36"/>
                    <a:gd name="T4" fmla="*/ 5 w 80"/>
                    <a:gd name="T5" fmla="*/ 8 h 36"/>
                    <a:gd name="T6" fmla="*/ 10 w 80"/>
                    <a:gd name="T7" fmla="*/ 0 h 36"/>
                    <a:gd name="T8" fmla="*/ 67 w 80"/>
                    <a:gd name="T9" fmla="*/ 0 h 36"/>
                    <a:gd name="T10" fmla="*/ 80 w 80"/>
                    <a:gd name="T11" fmla="*/ 36 h 36"/>
                    <a:gd name="T12" fmla="*/ 0 w 8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0" h="36">
                      <a:moveTo>
                        <a:pt x="0" y="36"/>
                      </a:moveTo>
                      <a:lnTo>
                        <a:pt x="1" y="20"/>
                      </a:lnTo>
                      <a:lnTo>
                        <a:pt x="5"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481" name="Group 241"/>
              <p:cNvGrpSpPr>
                <a:grpSpLocks/>
              </p:cNvGrpSpPr>
              <p:nvPr/>
            </p:nvGrpSpPr>
            <p:grpSpPr bwMode="auto">
              <a:xfrm>
                <a:off x="840" y="3600"/>
                <a:ext cx="100" cy="73"/>
                <a:chOff x="840" y="3600"/>
                <a:chExt cx="100" cy="73"/>
              </a:xfrm>
            </p:grpSpPr>
            <p:grpSp>
              <p:nvGrpSpPr>
                <p:cNvPr id="138482" name="Group 242"/>
                <p:cNvGrpSpPr>
                  <a:grpSpLocks/>
                </p:cNvGrpSpPr>
                <p:nvPr/>
              </p:nvGrpSpPr>
              <p:grpSpPr bwMode="auto">
                <a:xfrm>
                  <a:off x="840" y="3600"/>
                  <a:ext cx="49" cy="23"/>
                  <a:chOff x="840" y="3600"/>
                  <a:chExt cx="49" cy="23"/>
                </a:xfrm>
              </p:grpSpPr>
              <p:sp>
                <p:nvSpPr>
                  <p:cNvPr id="138483" name="Freeform 243"/>
                  <p:cNvSpPr>
                    <a:spLocks/>
                  </p:cNvSpPr>
                  <p:nvPr/>
                </p:nvSpPr>
                <p:spPr bwMode="auto">
                  <a:xfrm>
                    <a:off x="840" y="3600"/>
                    <a:ext cx="13" cy="23"/>
                  </a:xfrm>
                  <a:custGeom>
                    <a:avLst/>
                    <a:gdLst>
                      <a:gd name="T0" fmla="*/ 15 w 25"/>
                      <a:gd name="T1" fmla="*/ 70 h 70"/>
                      <a:gd name="T2" fmla="*/ 0 w 25"/>
                      <a:gd name="T3" fmla="*/ 27 h 70"/>
                      <a:gd name="T4" fmla="*/ 10 w 25"/>
                      <a:gd name="T5" fmla="*/ 0 h 70"/>
                      <a:gd name="T6" fmla="*/ 25 w 25"/>
                      <a:gd name="T7" fmla="*/ 31 h 70"/>
                      <a:gd name="T8" fmla="*/ 15 w 25"/>
                      <a:gd name="T9" fmla="*/ 70 h 70"/>
                    </a:gdLst>
                    <a:ahLst/>
                    <a:cxnLst>
                      <a:cxn ang="0">
                        <a:pos x="T0" y="T1"/>
                      </a:cxn>
                      <a:cxn ang="0">
                        <a:pos x="T2" y="T3"/>
                      </a:cxn>
                      <a:cxn ang="0">
                        <a:pos x="T4" y="T5"/>
                      </a:cxn>
                      <a:cxn ang="0">
                        <a:pos x="T6" y="T7"/>
                      </a:cxn>
                      <a:cxn ang="0">
                        <a:pos x="T8" y="T9"/>
                      </a:cxn>
                    </a:cxnLst>
                    <a:rect l="0" t="0" r="r" b="b"/>
                    <a:pathLst>
                      <a:path w="25" h="70">
                        <a:moveTo>
                          <a:pt x="15" y="70"/>
                        </a:moveTo>
                        <a:lnTo>
                          <a:pt x="0" y="27"/>
                        </a:lnTo>
                        <a:lnTo>
                          <a:pt x="10" y="0"/>
                        </a:lnTo>
                        <a:lnTo>
                          <a:pt x="25" y="31"/>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84" name="Freeform 244"/>
                  <p:cNvSpPr>
                    <a:spLocks/>
                  </p:cNvSpPr>
                  <p:nvPr/>
                </p:nvSpPr>
                <p:spPr bwMode="auto">
                  <a:xfrm>
                    <a:off x="845" y="3600"/>
                    <a:ext cx="37" cy="11"/>
                  </a:xfrm>
                  <a:custGeom>
                    <a:avLst/>
                    <a:gdLst>
                      <a:gd name="T0" fmla="*/ 1 w 75"/>
                      <a:gd name="T1" fmla="*/ 0 h 31"/>
                      <a:gd name="T2" fmla="*/ 50 w 75"/>
                      <a:gd name="T3" fmla="*/ 0 h 31"/>
                      <a:gd name="T4" fmla="*/ 52 w 75"/>
                      <a:gd name="T5" fmla="*/ 4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85" name="Freeform 245"/>
                  <p:cNvSpPr>
                    <a:spLocks/>
                  </p:cNvSpPr>
                  <p:nvPr/>
                </p:nvSpPr>
                <p:spPr bwMode="auto">
                  <a:xfrm>
                    <a:off x="848" y="3611"/>
                    <a:ext cx="41" cy="12"/>
                  </a:xfrm>
                  <a:custGeom>
                    <a:avLst/>
                    <a:gdLst>
                      <a:gd name="T0" fmla="*/ 0 w 82"/>
                      <a:gd name="T1" fmla="*/ 38 h 38"/>
                      <a:gd name="T2" fmla="*/ 2 w 82"/>
                      <a:gd name="T3" fmla="*/ 22 h 38"/>
                      <a:gd name="T4" fmla="*/ 8 w 82"/>
                      <a:gd name="T5" fmla="*/ 8 h 38"/>
                      <a:gd name="T6" fmla="*/ 12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2"/>
                        </a:lnTo>
                        <a:lnTo>
                          <a:pt x="8"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486" name="Group 246"/>
                <p:cNvGrpSpPr>
                  <a:grpSpLocks/>
                </p:cNvGrpSpPr>
                <p:nvPr/>
              </p:nvGrpSpPr>
              <p:grpSpPr bwMode="auto">
                <a:xfrm>
                  <a:off x="853" y="3612"/>
                  <a:ext cx="48" cy="23"/>
                  <a:chOff x="853" y="3612"/>
                  <a:chExt cx="48" cy="23"/>
                </a:xfrm>
              </p:grpSpPr>
              <p:sp>
                <p:nvSpPr>
                  <p:cNvPr id="138487" name="Freeform 247"/>
                  <p:cNvSpPr>
                    <a:spLocks/>
                  </p:cNvSpPr>
                  <p:nvPr/>
                </p:nvSpPr>
                <p:spPr bwMode="auto">
                  <a:xfrm>
                    <a:off x="853" y="3612"/>
                    <a:ext cx="12" cy="23"/>
                  </a:xfrm>
                  <a:custGeom>
                    <a:avLst/>
                    <a:gdLst>
                      <a:gd name="T0" fmla="*/ 14 w 25"/>
                      <a:gd name="T1" fmla="*/ 69 h 69"/>
                      <a:gd name="T2" fmla="*/ 0 w 25"/>
                      <a:gd name="T3" fmla="*/ 28 h 69"/>
                      <a:gd name="T4" fmla="*/ 10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10"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88" name="Freeform 248"/>
                  <p:cNvSpPr>
                    <a:spLocks/>
                  </p:cNvSpPr>
                  <p:nvPr/>
                </p:nvSpPr>
                <p:spPr bwMode="auto">
                  <a:xfrm>
                    <a:off x="857" y="3613"/>
                    <a:ext cx="37" cy="10"/>
                  </a:xfrm>
                  <a:custGeom>
                    <a:avLst/>
                    <a:gdLst>
                      <a:gd name="T0" fmla="*/ 1 w 73"/>
                      <a:gd name="T1" fmla="*/ 0 h 32"/>
                      <a:gd name="T2" fmla="*/ 50 w 73"/>
                      <a:gd name="T3" fmla="*/ 0 h 32"/>
                      <a:gd name="T4" fmla="*/ 51 w 73"/>
                      <a:gd name="T5" fmla="*/ 3 h 32"/>
                      <a:gd name="T6" fmla="*/ 56 w 73"/>
                      <a:gd name="T7" fmla="*/ 15 h 32"/>
                      <a:gd name="T8" fmla="*/ 73 w 73"/>
                      <a:gd name="T9" fmla="*/ 32 h 32"/>
                      <a:gd name="T10" fmla="*/ 18 w 73"/>
                      <a:gd name="T11" fmla="*/ 32 h 32"/>
                      <a:gd name="T12" fmla="*/ 9 w 73"/>
                      <a:gd name="T13" fmla="*/ 22 h 32"/>
                      <a:gd name="T14" fmla="*/ 0 w 73"/>
                      <a:gd name="T15" fmla="*/ 7 h 32"/>
                      <a:gd name="T16" fmla="*/ 1 w 73"/>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2">
                        <a:moveTo>
                          <a:pt x="1" y="0"/>
                        </a:moveTo>
                        <a:lnTo>
                          <a:pt x="50" y="0"/>
                        </a:lnTo>
                        <a:lnTo>
                          <a:pt x="51" y="3"/>
                        </a:lnTo>
                        <a:lnTo>
                          <a:pt x="56" y="15"/>
                        </a:lnTo>
                        <a:lnTo>
                          <a:pt x="73" y="32"/>
                        </a:lnTo>
                        <a:lnTo>
                          <a:pt x="18" y="32"/>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89" name="Freeform 249"/>
                  <p:cNvSpPr>
                    <a:spLocks/>
                  </p:cNvSpPr>
                  <p:nvPr/>
                </p:nvSpPr>
                <p:spPr bwMode="auto">
                  <a:xfrm>
                    <a:off x="860" y="3623"/>
                    <a:ext cx="41" cy="12"/>
                  </a:xfrm>
                  <a:custGeom>
                    <a:avLst/>
                    <a:gdLst>
                      <a:gd name="T0" fmla="*/ 0 w 83"/>
                      <a:gd name="T1" fmla="*/ 36 h 36"/>
                      <a:gd name="T2" fmla="*/ 1 w 83"/>
                      <a:gd name="T3" fmla="*/ 21 h 36"/>
                      <a:gd name="T4" fmla="*/ 6 w 83"/>
                      <a:gd name="T5" fmla="*/ 8 h 36"/>
                      <a:gd name="T6" fmla="*/ 13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1"/>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490" name="Group 250"/>
                <p:cNvGrpSpPr>
                  <a:grpSpLocks/>
                </p:cNvGrpSpPr>
                <p:nvPr/>
              </p:nvGrpSpPr>
              <p:grpSpPr bwMode="auto">
                <a:xfrm>
                  <a:off x="865" y="3625"/>
                  <a:ext cx="49" cy="23"/>
                  <a:chOff x="865" y="3625"/>
                  <a:chExt cx="49" cy="23"/>
                </a:xfrm>
              </p:grpSpPr>
              <p:sp>
                <p:nvSpPr>
                  <p:cNvPr id="138491" name="Freeform 251"/>
                  <p:cNvSpPr>
                    <a:spLocks/>
                  </p:cNvSpPr>
                  <p:nvPr/>
                </p:nvSpPr>
                <p:spPr bwMode="auto">
                  <a:xfrm>
                    <a:off x="865" y="3625"/>
                    <a:ext cx="12" cy="23"/>
                  </a:xfrm>
                  <a:custGeom>
                    <a:avLst/>
                    <a:gdLst>
                      <a:gd name="T0" fmla="*/ 16 w 25"/>
                      <a:gd name="T1" fmla="*/ 68 h 68"/>
                      <a:gd name="T2" fmla="*/ 0 w 25"/>
                      <a:gd name="T3" fmla="*/ 27 h 68"/>
                      <a:gd name="T4" fmla="*/ 11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92" name="Freeform 252"/>
                  <p:cNvSpPr>
                    <a:spLocks/>
                  </p:cNvSpPr>
                  <p:nvPr/>
                </p:nvSpPr>
                <p:spPr bwMode="auto">
                  <a:xfrm>
                    <a:off x="870" y="3626"/>
                    <a:ext cx="37" cy="9"/>
                  </a:xfrm>
                  <a:custGeom>
                    <a:avLst/>
                    <a:gdLst>
                      <a:gd name="T0" fmla="*/ 1 w 73"/>
                      <a:gd name="T1" fmla="*/ 0 h 29"/>
                      <a:gd name="T2" fmla="*/ 50 w 73"/>
                      <a:gd name="T3" fmla="*/ 0 h 29"/>
                      <a:gd name="T4" fmla="*/ 52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2"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93" name="Freeform 253"/>
                  <p:cNvSpPr>
                    <a:spLocks/>
                  </p:cNvSpPr>
                  <p:nvPr/>
                </p:nvSpPr>
                <p:spPr bwMode="auto">
                  <a:xfrm>
                    <a:off x="873" y="3636"/>
                    <a:ext cx="41" cy="12"/>
                  </a:xfrm>
                  <a:custGeom>
                    <a:avLst/>
                    <a:gdLst>
                      <a:gd name="T0" fmla="*/ 0 w 82"/>
                      <a:gd name="T1" fmla="*/ 36 h 36"/>
                      <a:gd name="T2" fmla="*/ 1 w 82"/>
                      <a:gd name="T3" fmla="*/ 19 h 36"/>
                      <a:gd name="T4" fmla="*/ 7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494" name="Group 254"/>
                <p:cNvGrpSpPr>
                  <a:grpSpLocks/>
                </p:cNvGrpSpPr>
                <p:nvPr/>
              </p:nvGrpSpPr>
              <p:grpSpPr bwMode="auto">
                <a:xfrm>
                  <a:off x="878" y="3638"/>
                  <a:ext cx="49" cy="22"/>
                  <a:chOff x="878" y="3638"/>
                  <a:chExt cx="49" cy="22"/>
                </a:xfrm>
              </p:grpSpPr>
              <p:sp>
                <p:nvSpPr>
                  <p:cNvPr id="138495" name="Freeform 255"/>
                  <p:cNvSpPr>
                    <a:spLocks/>
                  </p:cNvSpPr>
                  <p:nvPr/>
                </p:nvSpPr>
                <p:spPr bwMode="auto">
                  <a:xfrm>
                    <a:off x="878" y="3638"/>
                    <a:ext cx="12"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96" name="Freeform 256"/>
                  <p:cNvSpPr>
                    <a:spLocks/>
                  </p:cNvSpPr>
                  <p:nvPr/>
                </p:nvSpPr>
                <p:spPr bwMode="auto">
                  <a:xfrm>
                    <a:off x="883" y="3638"/>
                    <a:ext cx="36" cy="10"/>
                  </a:xfrm>
                  <a:custGeom>
                    <a:avLst/>
                    <a:gdLst>
                      <a:gd name="T0" fmla="*/ 1 w 72"/>
                      <a:gd name="T1" fmla="*/ 0 h 30"/>
                      <a:gd name="T2" fmla="*/ 49 w 72"/>
                      <a:gd name="T3" fmla="*/ 0 h 30"/>
                      <a:gd name="T4" fmla="*/ 51 w 72"/>
                      <a:gd name="T5" fmla="*/ 3 h 30"/>
                      <a:gd name="T6" fmla="*/ 56 w 72"/>
                      <a:gd name="T7" fmla="*/ 12 h 30"/>
                      <a:gd name="T8" fmla="*/ 72 w 72"/>
                      <a:gd name="T9" fmla="*/ 30 h 30"/>
                      <a:gd name="T10" fmla="*/ 18 w 72"/>
                      <a:gd name="T11" fmla="*/ 30 h 30"/>
                      <a:gd name="T12" fmla="*/ 9 w 72"/>
                      <a:gd name="T13" fmla="*/ 21 h 30"/>
                      <a:gd name="T14" fmla="*/ 0 w 72"/>
                      <a:gd name="T15" fmla="*/ 5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9" y="0"/>
                        </a:lnTo>
                        <a:lnTo>
                          <a:pt x="51" y="3"/>
                        </a:lnTo>
                        <a:lnTo>
                          <a:pt x="56" y="12"/>
                        </a:lnTo>
                        <a:lnTo>
                          <a:pt x="72"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97" name="Freeform 257"/>
                  <p:cNvSpPr>
                    <a:spLocks/>
                  </p:cNvSpPr>
                  <p:nvPr/>
                </p:nvSpPr>
                <p:spPr bwMode="auto">
                  <a:xfrm>
                    <a:off x="886" y="3648"/>
                    <a:ext cx="41" cy="12"/>
                  </a:xfrm>
                  <a:custGeom>
                    <a:avLst/>
                    <a:gdLst>
                      <a:gd name="T0" fmla="*/ 0 w 82"/>
                      <a:gd name="T1" fmla="*/ 36 h 36"/>
                      <a:gd name="T2" fmla="*/ 2 w 82"/>
                      <a:gd name="T3" fmla="*/ 19 h 36"/>
                      <a:gd name="T4" fmla="*/ 6 w 82"/>
                      <a:gd name="T5" fmla="*/ 8 h 36"/>
                      <a:gd name="T6" fmla="*/ 11 w 82"/>
                      <a:gd name="T7" fmla="*/ 0 h 36"/>
                      <a:gd name="T8" fmla="*/ 66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498" name="Group 258"/>
                <p:cNvGrpSpPr>
                  <a:grpSpLocks/>
                </p:cNvGrpSpPr>
                <p:nvPr/>
              </p:nvGrpSpPr>
              <p:grpSpPr bwMode="auto">
                <a:xfrm>
                  <a:off x="890" y="3651"/>
                  <a:ext cx="50" cy="22"/>
                  <a:chOff x="890" y="3651"/>
                  <a:chExt cx="50" cy="22"/>
                </a:xfrm>
              </p:grpSpPr>
              <p:sp>
                <p:nvSpPr>
                  <p:cNvPr id="138499" name="Freeform 259"/>
                  <p:cNvSpPr>
                    <a:spLocks/>
                  </p:cNvSpPr>
                  <p:nvPr/>
                </p:nvSpPr>
                <p:spPr bwMode="auto">
                  <a:xfrm>
                    <a:off x="890" y="3651"/>
                    <a:ext cx="13" cy="22"/>
                  </a:xfrm>
                  <a:custGeom>
                    <a:avLst/>
                    <a:gdLst>
                      <a:gd name="T0" fmla="*/ 16 w 25"/>
                      <a:gd name="T1" fmla="*/ 67 h 67"/>
                      <a:gd name="T2" fmla="*/ 0 w 25"/>
                      <a:gd name="T3" fmla="*/ 26 h 67"/>
                      <a:gd name="T4" fmla="*/ 12 w 25"/>
                      <a:gd name="T5" fmla="*/ 0 h 67"/>
                      <a:gd name="T6" fmla="*/ 25 w 25"/>
                      <a:gd name="T7" fmla="*/ 30 h 67"/>
                      <a:gd name="T8" fmla="*/ 16 w 25"/>
                      <a:gd name="T9" fmla="*/ 67 h 67"/>
                    </a:gdLst>
                    <a:ahLst/>
                    <a:cxnLst>
                      <a:cxn ang="0">
                        <a:pos x="T0" y="T1"/>
                      </a:cxn>
                      <a:cxn ang="0">
                        <a:pos x="T2" y="T3"/>
                      </a:cxn>
                      <a:cxn ang="0">
                        <a:pos x="T4" y="T5"/>
                      </a:cxn>
                      <a:cxn ang="0">
                        <a:pos x="T6" y="T7"/>
                      </a:cxn>
                      <a:cxn ang="0">
                        <a:pos x="T8" y="T9"/>
                      </a:cxn>
                    </a:cxnLst>
                    <a:rect l="0" t="0" r="r" b="b"/>
                    <a:pathLst>
                      <a:path w="25" h="67">
                        <a:moveTo>
                          <a:pt x="16" y="67"/>
                        </a:moveTo>
                        <a:lnTo>
                          <a:pt x="0" y="26"/>
                        </a:lnTo>
                        <a:lnTo>
                          <a:pt x="12" y="0"/>
                        </a:lnTo>
                        <a:lnTo>
                          <a:pt x="25" y="30"/>
                        </a:lnTo>
                        <a:lnTo>
                          <a:pt x="16"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00" name="Freeform 260"/>
                  <p:cNvSpPr>
                    <a:spLocks/>
                  </p:cNvSpPr>
                  <p:nvPr/>
                </p:nvSpPr>
                <p:spPr bwMode="auto">
                  <a:xfrm>
                    <a:off x="895" y="3651"/>
                    <a:ext cx="37" cy="10"/>
                  </a:xfrm>
                  <a:custGeom>
                    <a:avLst/>
                    <a:gdLst>
                      <a:gd name="T0" fmla="*/ 2 w 73"/>
                      <a:gd name="T1" fmla="*/ 0 h 29"/>
                      <a:gd name="T2" fmla="*/ 48 w 73"/>
                      <a:gd name="T3" fmla="*/ 0 h 29"/>
                      <a:gd name="T4" fmla="*/ 51 w 73"/>
                      <a:gd name="T5" fmla="*/ 2 h 29"/>
                      <a:gd name="T6" fmla="*/ 56 w 73"/>
                      <a:gd name="T7" fmla="*/ 11 h 29"/>
                      <a:gd name="T8" fmla="*/ 73 w 73"/>
                      <a:gd name="T9" fmla="*/ 29 h 29"/>
                      <a:gd name="T10" fmla="*/ 18 w 73"/>
                      <a:gd name="T11" fmla="*/ 29 h 29"/>
                      <a:gd name="T12" fmla="*/ 9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48" y="0"/>
                        </a:lnTo>
                        <a:lnTo>
                          <a:pt x="51" y="2"/>
                        </a:lnTo>
                        <a:lnTo>
                          <a:pt x="56" y="11"/>
                        </a:lnTo>
                        <a:lnTo>
                          <a:pt x="73" y="29"/>
                        </a:lnTo>
                        <a:lnTo>
                          <a:pt x="18"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01" name="Freeform 261"/>
                  <p:cNvSpPr>
                    <a:spLocks/>
                  </p:cNvSpPr>
                  <p:nvPr/>
                </p:nvSpPr>
                <p:spPr bwMode="auto">
                  <a:xfrm>
                    <a:off x="899" y="3662"/>
                    <a:ext cx="41" cy="11"/>
                  </a:xfrm>
                  <a:custGeom>
                    <a:avLst/>
                    <a:gdLst>
                      <a:gd name="T0" fmla="*/ 0 w 83"/>
                      <a:gd name="T1" fmla="*/ 35 h 35"/>
                      <a:gd name="T2" fmla="*/ 2 w 83"/>
                      <a:gd name="T3" fmla="*/ 19 h 35"/>
                      <a:gd name="T4" fmla="*/ 7 w 83"/>
                      <a:gd name="T5" fmla="*/ 7 h 35"/>
                      <a:gd name="T6" fmla="*/ 11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2"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grpSp>
            <p:nvGrpSpPr>
              <p:cNvPr id="138502" name="Group 262"/>
              <p:cNvGrpSpPr>
                <a:grpSpLocks/>
              </p:cNvGrpSpPr>
              <p:nvPr/>
            </p:nvGrpSpPr>
            <p:grpSpPr bwMode="auto">
              <a:xfrm>
                <a:off x="903" y="3665"/>
                <a:ext cx="99" cy="74"/>
                <a:chOff x="903" y="3665"/>
                <a:chExt cx="99" cy="74"/>
              </a:xfrm>
            </p:grpSpPr>
            <p:grpSp>
              <p:nvGrpSpPr>
                <p:cNvPr id="138503" name="Group 263"/>
                <p:cNvGrpSpPr>
                  <a:grpSpLocks/>
                </p:cNvGrpSpPr>
                <p:nvPr/>
              </p:nvGrpSpPr>
              <p:grpSpPr bwMode="auto">
                <a:xfrm>
                  <a:off x="903" y="3665"/>
                  <a:ext cx="49" cy="23"/>
                  <a:chOff x="903" y="3665"/>
                  <a:chExt cx="49" cy="23"/>
                </a:xfrm>
              </p:grpSpPr>
              <p:sp>
                <p:nvSpPr>
                  <p:cNvPr id="138504" name="Freeform 264"/>
                  <p:cNvSpPr>
                    <a:spLocks/>
                  </p:cNvSpPr>
                  <p:nvPr/>
                </p:nvSpPr>
                <p:spPr bwMode="auto">
                  <a:xfrm>
                    <a:off x="903" y="3665"/>
                    <a:ext cx="12" cy="23"/>
                  </a:xfrm>
                  <a:custGeom>
                    <a:avLst/>
                    <a:gdLst>
                      <a:gd name="T0" fmla="*/ 16 w 25"/>
                      <a:gd name="T1" fmla="*/ 69 h 69"/>
                      <a:gd name="T2" fmla="*/ 0 w 25"/>
                      <a:gd name="T3" fmla="*/ 27 h 69"/>
                      <a:gd name="T4" fmla="*/ 10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0"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05" name="Freeform 265"/>
                  <p:cNvSpPr>
                    <a:spLocks/>
                  </p:cNvSpPr>
                  <p:nvPr/>
                </p:nvSpPr>
                <p:spPr bwMode="auto">
                  <a:xfrm>
                    <a:off x="907" y="3666"/>
                    <a:ext cx="37" cy="10"/>
                  </a:xfrm>
                  <a:custGeom>
                    <a:avLst/>
                    <a:gdLst>
                      <a:gd name="T0" fmla="*/ 1 w 73"/>
                      <a:gd name="T1" fmla="*/ 0 h 31"/>
                      <a:gd name="T2" fmla="*/ 49 w 73"/>
                      <a:gd name="T3" fmla="*/ 0 h 31"/>
                      <a:gd name="T4" fmla="*/ 51 w 73"/>
                      <a:gd name="T5" fmla="*/ 4 h 31"/>
                      <a:gd name="T6" fmla="*/ 56 w 73"/>
                      <a:gd name="T7" fmla="*/ 13 h 31"/>
                      <a:gd name="T8" fmla="*/ 73 w 73"/>
                      <a:gd name="T9" fmla="*/ 31 h 31"/>
                      <a:gd name="T10" fmla="*/ 18 w 73"/>
                      <a:gd name="T11" fmla="*/ 31 h 31"/>
                      <a:gd name="T12" fmla="*/ 10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49" y="0"/>
                        </a:lnTo>
                        <a:lnTo>
                          <a:pt x="51" y="4"/>
                        </a:lnTo>
                        <a:lnTo>
                          <a:pt x="56" y="13"/>
                        </a:lnTo>
                        <a:lnTo>
                          <a:pt x="73"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06" name="Freeform 266"/>
                  <p:cNvSpPr>
                    <a:spLocks/>
                  </p:cNvSpPr>
                  <p:nvPr/>
                </p:nvSpPr>
                <p:spPr bwMode="auto">
                  <a:xfrm>
                    <a:off x="911" y="3676"/>
                    <a:ext cx="41" cy="12"/>
                  </a:xfrm>
                  <a:custGeom>
                    <a:avLst/>
                    <a:gdLst>
                      <a:gd name="T0" fmla="*/ 0 w 82"/>
                      <a:gd name="T1" fmla="*/ 36 h 36"/>
                      <a:gd name="T2" fmla="*/ 2 w 82"/>
                      <a:gd name="T3" fmla="*/ 20 h 36"/>
                      <a:gd name="T4" fmla="*/ 6 w 82"/>
                      <a:gd name="T5" fmla="*/ 7 h 36"/>
                      <a:gd name="T6" fmla="*/ 11 w 82"/>
                      <a:gd name="T7" fmla="*/ 0 h 36"/>
                      <a:gd name="T8" fmla="*/ 66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6" y="7"/>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507" name="Group 267"/>
                <p:cNvGrpSpPr>
                  <a:grpSpLocks/>
                </p:cNvGrpSpPr>
                <p:nvPr/>
              </p:nvGrpSpPr>
              <p:grpSpPr bwMode="auto">
                <a:xfrm>
                  <a:off x="914" y="3678"/>
                  <a:ext cx="49" cy="23"/>
                  <a:chOff x="914" y="3678"/>
                  <a:chExt cx="49" cy="23"/>
                </a:xfrm>
              </p:grpSpPr>
              <p:sp>
                <p:nvSpPr>
                  <p:cNvPr id="138508" name="Freeform 268"/>
                  <p:cNvSpPr>
                    <a:spLocks/>
                  </p:cNvSpPr>
                  <p:nvPr/>
                </p:nvSpPr>
                <p:spPr bwMode="auto">
                  <a:xfrm>
                    <a:off x="914" y="3678"/>
                    <a:ext cx="13" cy="23"/>
                  </a:xfrm>
                  <a:custGeom>
                    <a:avLst/>
                    <a:gdLst>
                      <a:gd name="T0" fmla="*/ 14 w 25"/>
                      <a:gd name="T1" fmla="*/ 70 h 70"/>
                      <a:gd name="T2" fmla="*/ 0 w 25"/>
                      <a:gd name="T3" fmla="*/ 27 h 70"/>
                      <a:gd name="T4" fmla="*/ 9 w 25"/>
                      <a:gd name="T5" fmla="*/ 0 h 70"/>
                      <a:gd name="T6" fmla="*/ 25 w 25"/>
                      <a:gd name="T7" fmla="*/ 31 h 70"/>
                      <a:gd name="T8" fmla="*/ 14 w 25"/>
                      <a:gd name="T9" fmla="*/ 70 h 70"/>
                    </a:gdLst>
                    <a:ahLst/>
                    <a:cxnLst>
                      <a:cxn ang="0">
                        <a:pos x="T0" y="T1"/>
                      </a:cxn>
                      <a:cxn ang="0">
                        <a:pos x="T2" y="T3"/>
                      </a:cxn>
                      <a:cxn ang="0">
                        <a:pos x="T4" y="T5"/>
                      </a:cxn>
                      <a:cxn ang="0">
                        <a:pos x="T6" y="T7"/>
                      </a:cxn>
                      <a:cxn ang="0">
                        <a:pos x="T8" y="T9"/>
                      </a:cxn>
                    </a:cxnLst>
                    <a:rect l="0" t="0" r="r" b="b"/>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09" name="Freeform 269"/>
                  <p:cNvSpPr>
                    <a:spLocks/>
                  </p:cNvSpPr>
                  <p:nvPr/>
                </p:nvSpPr>
                <p:spPr bwMode="auto">
                  <a:xfrm>
                    <a:off x="919" y="3678"/>
                    <a:ext cx="38" cy="10"/>
                  </a:xfrm>
                  <a:custGeom>
                    <a:avLst/>
                    <a:gdLst>
                      <a:gd name="T0" fmla="*/ 1 w 75"/>
                      <a:gd name="T1" fmla="*/ 0 h 30"/>
                      <a:gd name="T2" fmla="*/ 50 w 75"/>
                      <a:gd name="T3" fmla="*/ 0 h 30"/>
                      <a:gd name="T4" fmla="*/ 51 w 75"/>
                      <a:gd name="T5" fmla="*/ 3 h 30"/>
                      <a:gd name="T6" fmla="*/ 57 w 75"/>
                      <a:gd name="T7" fmla="*/ 12 h 30"/>
                      <a:gd name="T8" fmla="*/ 75 w 75"/>
                      <a:gd name="T9" fmla="*/ 30 h 30"/>
                      <a:gd name="T10" fmla="*/ 19 w 75"/>
                      <a:gd name="T11" fmla="*/ 30 h 30"/>
                      <a:gd name="T12" fmla="*/ 11 w 75"/>
                      <a:gd name="T13" fmla="*/ 20 h 30"/>
                      <a:gd name="T14" fmla="*/ 0 w 75"/>
                      <a:gd name="T15" fmla="*/ 6 h 30"/>
                      <a:gd name="T16" fmla="*/ 1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1" y="0"/>
                        </a:moveTo>
                        <a:lnTo>
                          <a:pt x="50" y="0"/>
                        </a:lnTo>
                        <a:lnTo>
                          <a:pt x="51" y="3"/>
                        </a:lnTo>
                        <a:lnTo>
                          <a:pt x="57" y="12"/>
                        </a:lnTo>
                        <a:lnTo>
                          <a:pt x="75" y="30"/>
                        </a:lnTo>
                        <a:lnTo>
                          <a:pt x="19" y="30"/>
                        </a:lnTo>
                        <a:lnTo>
                          <a:pt x="11"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10" name="Freeform 270"/>
                  <p:cNvSpPr>
                    <a:spLocks/>
                  </p:cNvSpPr>
                  <p:nvPr/>
                </p:nvSpPr>
                <p:spPr bwMode="auto">
                  <a:xfrm>
                    <a:off x="922" y="3688"/>
                    <a:ext cx="41" cy="13"/>
                  </a:xfrm>
                  <a:custGeom>
                    <a:avLst/>
                    <a:gdLst>
                      <a:gd name="T0" fmla="*/ 0 w 81"/>
                      <a:gd name="T1" fmla="*/ 38 h 38"/>
                      <a:gd name="T2" fmla="*/ 2 w 81"/>
                      <a:gd name="T3" fmla="*/ 21 h 38"/>
                      <a:gd name="T4" fmla="*/ 8 w 81"/>
                      <a:gd name="T5" fmla="*/ 8 h 38"/>
                      <a:gd name="T6" fmla="*/ 12 w 81"/>
                      <a:gd name="T7" fmla="*/ 0 h 38"/>
                      <a:gd name="T8" fmla="*/ 68 w 81"/>
                      <a:gd name="T9" fmla="*/ 0 h 38"/>
                      <a:gd name="T10" fmla="*/ 81 w 81"/>
                      <a:gd name="T11" fmla="*/ 38 h 38"/>
                      <a:gd name="T12" fmla="*/ 0 w 81"/>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1" h="38">
                        <a:moveTo>
                          <a:pt x="0" y="38"/>
                        </a:moveTo>
                        <a:lnTo>
                          <a:pt x="2" y="21"/>
                        </a:lnTo>
                        <a:lnTo>
                          <a:pt x="8" y="8"/>
                        </a:lnTo>
                        <a:lnTo>
                          <a:pt x="12" y="0"/>
                        </a:lnTo>
                        <a:lnTo>
                          <a:pt x="68" y="0"/>
                        </a:lnTo>
                        <a:lnTo>
                          <a:pt x="81"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511" name="Group 271"/>
                <p:cNvGrpSpPr>
                  <a:grpSpLocks/>
                </p:cNvGrpSpPr>
                <p:nvPr/>
              </p:nvGrpSpPr>
              <p:grpSpPr bwMode="auto">
                <a:xfrm>
                  <a:off x="928" y="3690"/>
                  <a:ext cx="48" cy="23"/>
                  <a:chOff x="928" y="3690"/>
                  <a:chExt cx="48" cy="23"/>
                </a:xfrm>
              </p:grpSpPr>
              <p:sp>
                <p:nvSpPr>
                  <p:cNvPr id="138512" name="Freeform 272"/>
                  <p:cNvSpPr>
                    <a:spLocks/>
                  </p:cNvSpPr>
                  <p:nvPr/>
                </p:nvSpPr>
                <p:spPr bwMode="auto">
                  <a:xfrm>
                    <a:off x="928" y="3690"/>
                    <a:ext cx="12" cy="23"/>
                  </a:xfrm>
                  <a:custGeom>
                    <a:avLst/>
                    <a:gdLst>
                      <a:gd name="T0" fmla="*/ 13 w 25"/>
                      <a:gd name="T1" fmla="*/ 70 h 70"/>
                      <a:gd name="T2" fmla="*/ 0 w 25"/>
                      <a:gd name="T3" fmla="*/ 29 h 70"/>
                      <a:gd name="T4" fmla="*/ 9 w 25"/>
                      <a:gd name="T5" fmla="*/ 0 h 70"/>
                      <a:gd name="T6" fmla="*/ 25 w 25"/>
                      <a:gd name="T7" fmla="*/ 33 h 70"/>
                      <a:gd name="T8" fmla="*/ 13 w 25"/>
                      <a:gd name="T9" fmla="*/ 70 h 70"/>
                    </a:gdLst>
                    <a:ahLst/>
                    <a:cxnLst>
                      <a:cxn ang="0">
                        <a:pos x="T0" y="T1"/>
                      </a:cxn>
                      <a:cxn ang="0">
                        <a:pos x="T2" y="T3"/>
                      </a:cxn>
                      <a:cxn ang="0">
                        <a:pos x="T4" y="T5"/>
                      </a:cxn>
                      <a:cxn ang="0">
                        <a:pos x="T6" y="T7"/>
                      </a:cxn>
                      <a:cxn ang="0">
                        <a:pos x="T8" y="T9"/>
                      </a:cxn>
                    </a:cxnLst>
                    <a:rect l="0" t="0" r="r" b="b"/>
                    <a:pathLst>
                      <a:path w="25" h="70">
                        <a:moveTo>
                          <a:pt x="13" y="70"/>
                        </a:moveTo>
                        <a:lnTo>
                          <a:pt x="0" y="29"/>
                        </a:lnTo>
                        <a:lnTo>
                          <a:pt x="9" y="0"/>
                        </a:lnTo>
                        <a:lnTo>
                          <a:pt x="25" y="33"/>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13" name="Freeform 273"/>
                  <p:cNvSpPr>
                    <a:spLocks/>
                  </p:cNvSpPr>
                  <p:nvPr/>
                </p:nvSpPr>
                <p:spPr bwMode="auto">
                  <a:xfrm>
                    <a:off x="932" y="3691"/>
                    <a:ext cx="38" cy="10"/>
                  </a:xfrm>
                  <a:custGeom>
                    <a:avLst/>
                    <a:gdLst>
                      <a:gd name="T0" fmla="*/ 2 w 75"/>
                      <a:gd name="T1" fmla="*/ 0 h 31"/>
                      <a:gd name="T2" fmla="*/ 50 w 75"/>
                      <a:gd name="T3" fmla="*/ 0 h 31"/>
                      <a:gd name="T4" fmla="*/ 52 w 75"/>
                      <a:gd name="T5" fmla="*/ 2 h 31"/>
                      <a:gd name="T6" fmla="*/ 57 w 75"/>
                      <a:gd name="T7" fmla="*/ 11 h 31"/>
                      <a:gd name="T8" fmla="*/ 75 w 75"/>
                      <a:gd name="T9" fmla="*/ 31 h 31"/>
                      <a:gd name="T10" fmla="*/ 19 w 75"/>
                      <a:gd name="T11" fmla="*/ 31 h 31"/>
                      <a:gd name="T12" fmla="*/ 10 w 75"/>
                      <a:gd name="T13" fmla="*/ 22 h 31"/>
                      <a:gd name="T14" fmla="*/ 0 w 75"/>
                      <a:gd name="T15" fmla="*/ 6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2"/>
                        </a:lnTo>
                        <a:lnTo>
                          <a:pt x="57" y="11"/>
                        </a:lnTo>
                        <a:lnTo>
                          <a:pt x="75" y="31"/>
                        </a:lnTo>
                        <a:lnTo>
                          <a:pt x="19"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14" name="Freeform 274"/>
                  <p:cNvSpPr>
                    <a:spLocks/>
                  </p:cNvSpPr>
                  <p:nvPr/>
                </p:nvSpPr>
                <p:spPr bwMode="auto">
                  <a:xfrm>
                    <a:off x="935" y="3701"/>
                    <a:ext cx="41" cy="12"/>
                  </a:xfrm>
                  <a:custGeom>
                    <a:avLst/>
                    <a:gdLst>
                      <a:gd name="T0" fmla="*/ 0 w 83"/>
                      <a:gd name="T1" fmla="*/ 36 h 36"/>
                      <a:gd name="T2" fmla="*/ 2 w 83"/>
                      <a:gd name="T3" fmla="*/ 19 h 36"/>
                      <a:gd name="T4" fmla="*/ 8 w 83"/>
                      <a:gd name="T5" fmla="*/ 7 h 36"/>
                      <a:gd name="T6" fmla="*/ 13 w 83"/>
                      <a:gd name="T7" fmla="*/ 0 h 36"/>
                      <a:gd name="T8" fmla="*/ 69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8" y="7"/>
                        </a:lnTo>
                        <a:lnTo>
                          <a:pt x="13"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515" name="Group 275"/>
                <p:cNvGrpSpPr>
                  <a:grpSpLocks/>
                </p:cNvGrpSpPr>
                <p:nvPr/>
              </p:nvGrpSpPr>
              <p:grpSpPr bwMode="auto">
                <a:xfrm>
                  <a:off x="940" y="3703"/>
                  <a:ext cx="49" cy="23"/>
                  <a:chOff x="940" y="3703"/>
                  <a:chExt cx="49" cy="23"/>
                </a:xfrm>
              </p:grpSpPr>
              <p:sp>
                <p:nvSpPr>
                  <p:cNvPr id="138516" name="Freeform 276"/>
                  <p:cNvSpPr>
                    <a:spLocks/>
                  </p:cNvSpPr>
                  <p:nvPr/>
                </p:nvSpPr>
                <p:spPr bwMode="auto">
                  <a:xfrm>
                    <a:off x="940" y="3703"/>
                    <a:ext cx="13" cy="23"/>
                  </a:xfrm>
                  <a:custGeom>
                    <a:avLst/>
                    <a:gdLst>
                      <a:gd name="T0" fmla="*/ 15 w 25"/>
                      <a:gd name="T1" fmla="*/ 68 h 68"/>
                      <a:gd name="T2" fmla="*/ 0 w 25"/>
                      <a:gd name="T3" fmla="*/ 27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17" name="Freeform 277"/>
                  <p:cNvSpPr>
                    <a:spLocks/>
                  </p:cNvSpPr>
                  <p:nvPr/>
                </p:nvSpPr>
                <p:spPr bwMode="auto">
                  <a:xfrm>
                    <a:off x="945" y="3703"/>
                    <a:ext cx="37" cy="10"/>
                  </a:xfrm>
                  <a:custGeom>
                    <a:avLst/>
                    <a:gdLst>
                      <a:gd name="T0" fmla="*/ 2 w 75"/>
                      <a:gd name="T1" fmla="*/ 0 h 30"/>
                      <a:gd name="T2" fmla="*/ 52 w 75"/>
                      <a:gd name="T3" fmla="*/ 0 h 30"/>
                      <a:gd name="T4" fmla="*/ 53 w 75"/>
                      <a:gd name="T5" fmla="*/ 3 h 30"/>
                      <a:gd name="T6" fmla="*/ 57 w 75"/>
                      <a:gd name="T7" fmla="*/ 12 h 30"/>
                      <a:gd name="T8" fmla="*/ 75 w 75"/>
                      <a:gd name="T9" fmla="*/ 30 h 30"/>
                      <a:gd name="T10" fmla="*/ 19 w 75"/>
                      <a:gd name="T11" fmla="*/ 30 h 30"/>
                      <a:gd name="T12" fmla="*/ 10 w 75"/>
                      <a:gd name="T13" fmla="*/ 21 h 30"/>
                      <a:gd name="T14" fmla="*/ 0 w 75"/>
                      <a:gd name="T15" fmla="*/ 7 h 30"/>
                      <a:gd name="T16" fmla="*/ 2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2" y="0"/>
                        </a:moveTo>
                        <a:lnTo>
                          <a:pt x="52" y="0"/>
                        </a:lnTo>
                        <a:lnTo>
                          <a:pt x="53" y="3"/>
                        </a:lnTo>
                        <a:lnTo>
                          <a:pt x="57" y="12"/>
                        </a:lnTo>
                        <a:lnTo>
                          <a:pt x="75"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18" name="Freeform 278"/>
                  <p:cNvSpPr>
                    <a:spLocks/>
                  </p:cNvSpPr>
                  <p:nvPr/>
                </p:nvSpPr>
                <p:spPr bwMode="auto">
                  <a:xfrm>
                    <a:off x="948" y="3714"/>
                    <a:ext cx="41" cy="12"/>
                  </a:xfrm>
                  <a:custGeom>
                    <a:avLst/>
                    <a:gdLst>
                      <a:gd name="T0" fmla="*/ 0 w 82"/>
                      <a:gd name="T1" fmla="*/ 36 h 36"/>
                      <a:gd name="T2" fmla="*/ 1 w 82"/>
                      <a:gd name="T3" fmla="*/ 19 h 36"/>
                      <a:gd name="T4" fmla="*/ 7 w 82"/>
                      <a:gd name="T5" fmla="*/ 8 h 36"/>
                      <a:gd name="T6" fmla="*/ 12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519" name="Group 279"/>
                <p:cNvGrpSpPr>
                  <a:grpSpLocks/>
                </p:cNvGrpSpPr>
                <p:nvPr/>
              </p:nvGrpSpPr>
              <p:grpSpPr bwMode="auto">
                <a:xfrm>
                  <a:off x="953" y="3716"/>
                  <a:ext cx="49" cy="23"/>
                  <a:chOff x="953" y="3716"/>
                  <a:chExt cx="49" cy="23"/>
                </a:xfrm>
              </p:grpSpPr>
              <p:sp>
                <p:nvSpPr>
                  <p:cNvPr id="138520" name="Freeform 280"/>
                  <p:cNvSpPr>
                    <a:spLocks/>
                  </p:cNvSpPr>
                  <p:nvPr/>
                </p:nvSpPr>
                <p:spPr bwMode="auto">
                  <a:xfrm>
                    <a:off x="953" y="3716"/>
                    <a:ext cx="12" cy="23"/>
                  </a:xfrm>
                  <a:custGeom>
                    <a:avLst/>
                    <a:gdLst>
                      <a:gd name="T0" fmla="*/ 14 w 23"/>
                      <a:gd name="T1" fmla="*/ 68 h 68"/>
                      <a:gd name="T2" fmla="*/ 0 w 23"/>
                      <a:gd name="T3" fmla="*/ 27 h 68"/>
                      <a:gd name="T4" fmla="*/ 9 w 23"/>
                      <a:gd name="T5" fmla="*/ 0 h 68"/>
                      <a:gd name="T6" fmla="*/ 23 w 23"/>
                      <a:gd name="T7" fmla="*/ 30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21" name="Freeform 281"/>
                  <p:cNvSpPr>
                    <a:spLocks/>
                  </p:cNvSpPr>
                  <p:nvPr/>
                </p:nvSpPr>
                <p:spPr bwMode="auto">
                  <a:xfrm>
                    <a:off x="958" y="3717"/>
                    <a:ext cx="37" cy="9"/>
                  </a:xfrm>
                  <a:custGeom>
                    <a:avLst/>
                    <a:gdLst>
                      <a:gd name="T0" fmla="*/ 1 w 75"/>
                      <a:gd name="T1" fmla="*/ 0 h 29"/>
                      <a:gd name="T2" fmla="*/ 50 w 75"/>
                      <a:gd name="T3" fmla="*/ 0 h 29"/>
                      <a:gd name="T4" fmla="*/ 51 w 75"/>
                      <a:gd name="T5" fmla="*/ 3 h 29"/>
                      <a:gd name="T6" fmla="*/ 56 w 75"/>
                      <a:gd name="T7" fmla="*/ 11 h 29"/>
                      <a:gd name="T8" fmla="*/ 75 w 75"/>
                      <a:gd name="T9" fmla="*/ 29 h 29"/>
                      <a:gd name="T10" fmla="*/ 18 w 75"/>
                      <a:gd name="T11" fmla="*/ 29 h 29"/>
                      <a:gd name="T12" fmla="*/ 9 w 75"/>
                      <a:gd name="T13" fmla="*/ 20 h 29"/>
                      <a:gd name="T14" fmla="*/ 0 w 75"/>
                      <a:gd name="T15" fmla="*/ 6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3"/>
                        </a:lnTo>
                        <a:lnTo>
                          <a:pt x="56" y="11"/>
                        </a:lnTo>
                        <a:lnTo>
                          <a:pt x="75"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22" name="Freeform 282"/>
                  <p:cNvSpPr>
                    <a:spLocks/>
                  </p:cNvSpPr>
                  <p:nvPr/>
                </p:nvSpPr>
                <p:spPr bwMode="auto">
                  <a:xfrm>
                    <a:off x="961" y="3727"/>
                    <a:ext cx="41" cy="12"/>
                  </a:xfrm>
                  <a:custGeom>
                    <a:avLst/>
                    <a:gdLst>
                      <a:gd name="T0" fmla="*/ 0 w 82"/>
                      <a:gd name="T1" fmla="*/ 36 h 36"/>
                      <a:gd name="T2" fmla="*/ 2 w 82"/>
                      <a:gd name="T3" fmla="*/ 19 h 36"/>
                      <a:gd name="T4" fmla="*/ 6 w 82"/>
                      <a:gd name="T5" fmla="*/ 7 h 36"/>
                      <a:gd name="T6" fmla="*/ 11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7"/>
                        </a:lnTo>
                        <a:lnTo>
                          <a:pt x="11"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grpSp>
            <p:nvGrpSpPr>
              <p:cNvPr id="138523" name="Group 283"/>
              <p:cNvGrpSpPr>
                <a:grpSpLocks/>
              </p:cNvGrpSpPr>
              <p:nvPr/>
            </p:nvGrpSpPr>
            <p:grpSpPr bwMode="auto">
              <a:xfrm>
                <a:off x="963" y="3727"/>
                <a:ext cx="49" cy="23"/>
                <a:chOff x="963" y="3727"/>
                <a:chExt cx="49" cy="23"/>
              </a:xfrm>
            </p:grpSpPr>
            <p:sp>
              <p:nvSpPr>
                <p:cNvPr id="138524" name="Freeform 284"/>
                <p:cNvSpPr>
                  <a:spLocks/>
                </p:cNvSpPr>
                <p:nvPr/>
              </p:nvSpPr>
              <p:spPr bwMode="auto">
                <a:xfrm>
                  <a:off x="963" y="3727"/>
                  <a:ext cx="13" cy="23"/>
                </a:xfrm>
                <a:custGeom>
                  <a:avLst/>
                  <a:gdLst>
                    <a:gd name="T0" fmla="*/ 16 w 25"/>
                    <a:gd name="T1" fmla="*/ 69 h 69"/>
                    <a:gd name="T2" fmla="*/ 0 w 25"/>
                    <a:gd name="T3" fmla="*/ 27 h 69"/>
                    <a:gd name="T4" fmla="*/ 11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25" name="Freeform 285"/>
                <p:cNvSpPr>
                  <a:spLocks/>
                </p:cNvSpPr>
                <p:nvPr/>
              </p:nvSpPr>
              <p:spPr bwMode="auto">
                <a:xfrm>
                  <a:off x="968" y="3728"/>
                  <a:ext cx="37" cy="10"/>
                </a:xfrm>
                <a:custGeom>
                  <a:avLst/>
                  <a:gdLst>
                    <a:gd name="T0" fmla="*/ 1 w 73"/>
                    <a:gd name="T1" fmla="*/ 0 h 31"/>
                    <a:gd name="T2" fmla="*/ 48 w 73"/>
                    <a:gd name="T3" fmla="*/ 0 h 31"/>
                    <a:gd name="T4" fmla="*/ 50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48" y="0"/>
                      </a:lnTo>
                      <a:lnTo>
                        <a:pt x="50"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26" name="Freeform 286"/>
                <p:cNvSpPr>
                  <a:spLocks/>
                </p:cNvSpPr>
                <p:nvPr/>
              </p:nvSpPr>
              <p:spPr bwMode="auto">
                <a:xfrm>
                  <a:off x="972" y="3738"/>
                  <a:ext cx="40" cy="12"/>
                </a:xfrm>
                <a:custGeom>
                  <a:avLst/>
                  <a:gdLst>
                    <a:gd name="T0" fmla="*/ 0 w 82"/>
                    <a:gd name="T1" fmla="*/ 36 h 36"/>
                    <a:gd name="T2" fmla="*/ 2 w 82"/>
                    <a:gd name="T3" fmla="*/ 20 h 36"/>
                    <a:gd name="T4" fmla="*/ 6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527" name="Group 287"/>
              <p:cNvGrpSpPr>
                <a:grpSpLocks/>
              </p:cNvGrpSpPr>
              <p:nvPr/>
            </p:nvGrpSpPr>
            <p:grpSpPr bwMode="auto">
              <a:xfrm>
                <a:off x="976" y="3740"/>
                <a:ext cx="50" cy="22"/>
                <a:chOff x="976" y="3740"/>
                <a:chExt cx="50" cy="22"/>
              </a:xfrm>
            </p:grpSpPr>
            <p:sp>
              <p:nvSpPr>
                <p:cNvPr id="138528" name="Freeform 288"/>
                <p:cNvSpPr>
                  <a:spLocks/>
                </p:cNvSpPr>
                <p:nvPr/>
              </p:nvSpPr>
              <p:spPr bwMode="auto">
                <a:xfrm>
                  <a:off x="976" y="3740"/>
                  <a:ext cx="12" cy="22"/>
                </a:xfrm>
                <a:custGeom>
                  <a:avLst/>
                  <a:gdLst>
                    <a:gd name="T0" fmla="*/ 14 w 23"/>
                    <a:gd name="T1" fmla="*/ 68 h 68"/>
                    <a:gd name="T2" fmla="*/ 0 w 23"/>
                    <a:gd name="T3" fmla="*/ 27 h 68"/>
                    <a:gd name="T4" fmla="*/ 10 w 23"/>
                    <a:gd name="T5" fmla="*/ 0 h 68"/>
                    <a:gd name="T6" fmla="*/ 23 w 23"/>
                    <a:gd name="T7" fmla="*/ 31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10" y="0"/>
                      </a:lnTo>
                      <a:lnTo>
                        <a:pt x="23"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29" name="Freeform 289"/>
                <p:cNvSpPr>
                  <a:spLocks/>
                </p:cNvSpPr>
                <p:nvPr/>
              </p:nvSpPr>
              <p:spPr bwMode="auto">
                <a:xfrm>
                  <a:off x="980" y="3740"/>
                  <a:ext cx="38" cy="10"/>
                </a:xfrm>
                <a:custGeom>
                  <a:avLst/>
                  <a:gdLst>
                    <a:gd name="T0" fmla="*/ 4 w 75"/>
                    <a:gd name="T1" fmla="*/ 0 h 31"/>
                    <a:gd name="T2" fmla="*/ 52 w 75"/>
                    <a:gd name="T3" fmla="*/ 0 h 31"/>
                    <a:gd name="T4" fmla="*/ 53 w 75"/>
                    <a:gd name="T5" fmla="*/ 4 h 31"/>
                    <a:gd name="T6" fmla="*/ 60 w 75"/>
                    <a:gd name="T7" fmla="*/ 13 h 31"/>
                    <a:gd name="T8" fmla="*/ 75 w 75"/>
                    <a:gd name="T9" fmla="*/ 31 h 31"/>
                    <a:gd name="T10" fmla="*/ 19 w 75"/>
                    <a:gd name="T11" fmla="*/ 31 h 31"/>
                    <a:gd name="T12" fmla="*/ 12 w 75"/>
                    <a:gd name="T13" fmla="*/ 22 h 31"/>
                    <a:gd name="T14" fmla="*/ 0 w 75"/>
                    <a:gd name="T15" fmla="*/ 7 h 31"/>
                    <a:gd name="T16" fmla="*/ 4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4" y="0"/>
                      </a:moveTo>
                      <a:lnTo>
                        <a:pt x="52" y="0"/>
                      </a:lnTo>
                      <a:lnTo>
                        <a:pt x="53" y="4"/>
                      </a:lnTo>
                      <a:lnTo>
                        <a:pt x="60" y="13"/>
                      </a:lnTo>
                      <a:lnTo>
                        <a:pt x="75" y="31"/>
                      </a:lnTo>
                      <a:lnTo>
                        <a:pt x="19" y="31"/>
                      </a:lnTo>
                      <a:lnTo>
                        <a:pt x="12" y="22"/>
                      </a:lnTo>
                      <a:lnTo>
                        <a:pt x="0" y="7"/>
                      </a:lnTo>
                      <a:lnTo>
                        <a:pt x="4"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30" name="Freeform 290"/>
                <p:cNvSpPr>
                  <a:spLocks/>
                </p:cNvSpPr>
                <p:nvPr/>
              </p:nvSpPr>
              <p:spPr bwMode="auto">
                <a:xfrm>
                  <a:off x="984" y="3750"/>
                  <a:ext cx="42" cy="12"/>
                </a:xfrm>
                <a:custGeom>
                  <a:avLst/>
                  <a:gdLst>
                    <a:gd name="T0" fmla="*/ 0 w 83"/>
                    <a:gd name="T1" fmla="*/ 36 h 36"/>
                    <a:gd name="T2" fmla="*/ 2 w 83"/>
                    <a:gd name="T3" fmla="*/ 21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1"/>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531" name="Group 291"/>
              <p:cNvGrpSpPr>
                <a:grpSpLocks/>
              </p:cNvGrpSpPr>
              <p:nvPr/>
            </p:nvGrpSpPr>
            <p:grpSpPr bwMode="auto">
              <a:xfrm>
                <a:off x="761" y="3560"/>
                <a:ext cx="50" cy="22"/>
                <a:chOff x="761" y="3560"/>
                <a:chExt cx="50" cy="22"/>
              </a:xfrm>
            </p:grpSpPr>
            <p:sp>
              <p:nvSpPr>
                <p:cNvPr id="138532" name="Freeform 292"/>
                <p:cNvSpPr>
                  <a:spLocks/>
                </p:cNvSpPr>
                <p:nvPr/>
              </p:nvSpPr>
              <p:spPr bwMode="auto">
                <a:xfrm>
                  <a:off x="761" y="3560"/>
                  <a:ext cx="12" cy="22"/>
                </a:xfrm>
                <a:custGeom>
                  <a:avLst/>
                  <a:gdLst>
                    <a:gd name="T0" fmla="*/ 16 w 25"/>
                    <a:gd name="T1" fmla="*/ 68 h 68"/>
                    <a:gd name="T2" fmla="*/ 0 w 25"/>
                    <a:gd name="T3" fmla="*/ 27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33" name="Freeform 293"/>
                <p:cNvSpPr>
                  <a:spLocks/>
                </p:cNvSpPr>
                <p:nvPr/>
              </p:nvSpPr>
              <p:spPr bwMode="auto">
                <a:xfrm>
                  <a:off x="767" y="3560"/>
                  <a:ext cx="36" cy="10"/>
                </a:xfrm>
                <a:custGeom>
                  <a:avLst/>
                  <a:gdLst>
                    <a:gd name="T0" fmla="*/ 2 w 73"/>
                    <a:gd name="T1" fmla="*/ 0 h 29"/>
                    <a:gd name="T2" fmla="*/ 49 w 73"/>
                    <a:gd name="T3" fmla="*/ 0 h 29"/>
                    <a:gd name="T4" fmla="*/ 50 w 73"/>
                    <a:gd name="T5" fmla="*/ 2 h 29"/>
                    <a:gd name="T6" fmla="*/ 55 w 73"/>
                    <a:gd name="T7" fmla="*/ 11 h 29"/>
                    <a:gd name="T8" fmla="*/ 73 w 73"/>
                    <a:gd name="T9" fmla="*/ 29 h 29"/>
                    <a:gd name="T10" fmla="*/ 17 w 73"/>
                    <a:gd name="T11" fmla="*/ 29 h 29"/>
                    <a:gd name="T12" fmla="*/ 8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49" y="0"/>
                      </a:lnTo>
                      <a:lnTo>
                        <a:pt x="50" y="2"/>
                      </a:lnTo>
                      <a:lnTo>
                        <a:pt x="55" y="11"/>
                      </a:lnTo>
                      <a:lnTo>
                        <a:pt x="73" y="29"/>
                      </a:lnTo>
                      <a:lnTo>
                        <a:pt x="17" y="29"/>
                      </a:lnTo>
                      <a:lnTo>
                        <a:pt x="8"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34" name="Freeform 294"/>
                <p:cNvSpPr>
                  <a:spLocks/>
                </p:cNvSpPr>
                <p:nvPr/>
              </p:nvSpPr>
              <p:spPr bwMode="auto">
                <a:xfrm>
                  <a:off x="769" y="3571"/>
                  <a:ext cx="42" cy="11"/>
                </a:xfrm>
                <a:custGeom>
                  <a:avLst/>
                  <a:gdLst>
                    <a:gd name="T0" fmla="*/ 0 w 83"/>
                    <a:gd name="T1" fmla="*/ 35 h 35"/>
                    <a:gd name="T2" fmla="*/ 2 w 83"/>
                    <a:gd name="T3" fmla="*/ 19 h 35"/>
                    <a:gd name="T4" fmla="*/ 7 w 83"/>
                    <a:gd name="T5" fmla="*/ 7 h 35"/>
                    <a:gd name="T6" fmla="*/ 11 w 83"/>
                    <a:gd name="T7" fmla="*/ 0 h 35"/>
                    <a:gd name="T8" fmla="*/ 68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2" y="19"/>
                      </a:lnTo>
                      <a:lnTo>
                        <a:pt x="7" y="7"/>
                      </a:lnTo>
                      <a:lnTo>
                        <a:pt x="11" y="0"/>
                      </a:lnTo>
                      <a:lnTo>
                        <a:pt x="68"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535" name="Group 295"/>
              <p:cNvGrpSpPr>
                <a:grpSpLocks/>
              </p:cNvGrpSpPr>
              <p:nvPr/>
            </p:nvGrpSpPr>
            <p:grpSpPr bwMode="auto">
              <a:xfrm>
                <a:off x="774" y="3572"/>
                <a:ext cx="49" cy="23"/>
                <a:chOff x="774" y="3572"/>
                <a:chExt cx="49" cy="23"/>
              </a:xfrm>
            </p:grpSpPr>
            <p:sp>
              <p:nvSpPr>
                <p:cNvPr id="138536" name="Freeform 296"/>
                <p:cNvSpPr>
                  <a:spLocks/>
                </p:cNvSpPr>
                <p:nvPr/>
              </p:nvSpPr>
              <p:spPr bwMode="auto">
                <a:xfrm>
                  <a:off x="774" y="3572"/>
                  <a:ext cx="12" cy="23"/>
                </a:xfrm>
                <a:custGeom>
                  <a:avLst/>
                  <a:gdLst>
                    <a:gd name="T0" fmla="*/ 15 w 25"/>
                    <a:gd name="T1" fmla="*/ 68 h 68"/>
                    <a:gd name="T2" fmla="*/ 0 w 25"/>
                    <a:gd name="T3" fmla="*/ 25 h 68"/>
                    <a:gd name="T4" fmla="*/ 9 w 25"/>
                    <a:gd name="T5" fmla="*/ 0 h 68"/>
                    <a:gd name="T6" fmla="*/ 25 w 25"/>
                    <a:gd name="T7" fmla="*/ 30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5"/>
                      </a:lnTo>
                      <a:lnTo>
                        <a:pt x="9" y="0"/>
                      </a:lnTo>
                      <a:lnTo>
                        <a:pt x="25"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37" name="Freeform 297"/>
                <p:cNvSpPr>
                  <a:spLocks/>
                </p:cNvSpPr>
                <p:nvPr/>
              </p:nvSpPr>
              <p:spPr bwMode="auto">
                <a:xfrm>
                  <a:off x="778" y="3573"/>
                  <a:ext cx="38" cy="9"/>
                </a:xfrm>
                <a:custGeom>
                  <a:avLst/>
                  <a:gdLst>
                    <a:gd name="T0" fmla="*/ 1 w 75"/>
                    <a:gd name="T1" fmla="*/ 0 h 29"/>
                    <a:gd name="T2" fmla="*/ 50 w 75"/>
                    <a:gd name="T3" fmla="*/ 0 h 29"/>
                    <a:gd name="T4" fmla="*/ 51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38" name="Freeform 298"/>
                <p:cNvSpPr>
                  <a:spLocks/>
                </p:cNvSpPr>
                <p:nvPr/>
              </p:nvSpPr>
              <p:spPr bwMode="auto">
                <a:xfrm>
                  <a:off x="782" y="3583"/>
                  <a:ext cx="41" cy="12"/>
                </a:xfrm>
                <a:custGeom>
                  <a:avLst/>
                  <a:gdLst>
                    <a:gd name="T0" fmla="*/ 0 w 81"/>
                    <a:gd name="T1" fmla="*/ 36 h 36"/>
                    <a:gd name="T2" fmla="*/ 1 w 81"/>
                    <a:gd name="T3" fmla="*/ 19 h 36"/>
                    <a:gd name="T4" fmla="*/ 5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539" name="Group 299"/>
              <p:cNvGrpSpPr>
                <a:grpSpLocks/>
              </p:cNvGrpSpPr>
              <p:nvPr/>
            </p:nvGrpSpPr>
            <p:grpSpPr bwMode="auto">
              <a:xfrm>
                <a:off x="787" y="3585"/>
                <a:ext cx="49" cy="23"/>
                <a:chOff x="787" y="3585"/>
                <a:chExt cx="49" cy="23"/>
              </a:xfrm>
            </p:grpSpPr>
            <p:sp>
              <p:nvSpPr>
                <p:cNvPr id="138540" name="Freeform 300"/>
                <p:cNvSpPr>
                  <a:spLocks/>
                </p:cNvSpPr>
                <p:nvPr/>
              </p:nvSpPr>
              <p:spPr bwMode="auto">
                <a:xfrm>
                  <a:off x="787" y="3585"/>
                  <a:ext cx="12" cy="23"/>
                </a:xfrm>
                <a:custGeom>
                  <a:avLst/>
                  <a:gdLst>
                    <a:gd name="T0" fmla="*/ 14 w 24"/>
                    <a:gd name="T1" fmla="*/ 68 h 68"/>
                    <a:gd name="T2" fmla="*/ 0 w 24"/>
                    <a:gd name="T3" fmla="*/ 26 h 68"/>
                    <a:gd name="T4" fmla="*/ 9 w 24"/>
                    <a:gd name="T5" fmla="*/ 0 h 68"/>
                    <a:gd name="T6" fmla="*/ 24 w 24"/>
                    <a:gd name="T7" fmla="*/ 31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6"/>
                      </a:lnTo>
                      <a:lnTo>
                        <a:pt x="9"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41" name="Freeform 301"/>
                <p:cNvSpPr>
                  <a:spLocks/>
                </p:cNvSpPr>
                <p:nvPr/>
              </p:nvSpPr>
              <p:spPr bwMode="auto">
                <a:xfrm>
                  <a:off x="792" y="3586"/>
                  <a:ext cx="36" cy="10"/>
                </a:xfrm>
                <a:custGeom>
                  <a:avLst/>
                  <a:gdLst>
                    <a:gd name="T0" fmla="*/ 1 w 74"/>
                    <a:gd name="T1" fmla="*/ 0 h 29"/>
                    <a:gd name="T2" fmla="*/ 50 w 74"/>
                    <a:gd name="T3" fmla="*/ 0 h 29"/>
                    <a:gd name="T4" fmla="*/ 51 w 74"/>
                    <a:gd name="T5" fmla="*/ 2 h 29"/>
                    <a:gd name="T6" fmla="*/ 55 w 74"/>
                    <a:gd name="T7" fmla="*/ 11 h 29"/>
                    <a:gd name="T8" fmla="*/ 74 w 74"/>
                    <a:gd name="T9" fmla="*/ 29 h 29"/>
                    <a:gd name="T10" fmla="*/ 19 w 74"/>
                    <a:gd name="T11" fmla="*/ 29 h 29"/>
                    <a:gd name="T12" fmla="*/ 11 w 74"/>
                    <a:gd name="T13" fmla="*/ 20 h 29"/>
                    <a:gd name="T14" fmla="*/ 0 w 74"/>
                    <a:gd name="T15" fmla="*/ 5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50" y="0"/>
                      </a:lnTo>
                      <a:lnTo>
                        <a:pt x="51" y="2"/>
                      </a:lnTo>
                      <a:lnTo>
                        <a:pt x="55" y="11"/>
                      </a:lnTo>
                      <a:lnTo>
                        <a:pt x="74" y="29"/>
                      </a:lnTo>
                      <a:lnTo>
                        <a:pt x="19"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42" name="Freeform 302"/>
                <p:cNvSpPr>
                  <a:spLocks/>
                </p:cNvSpPr>
                <p:nvPr/>
              </p:nvSpPr>
              <p:spPr bwMode="auto">
                <a:xfrm>
                  <a:off x="795" y="3596"/>
                  <a:ext cx="41" cy="12"/>
                </a:xfrm>
                <a:custGeom>
                  <a:avLst/>
                  <a:gdLst>
                    <a:gd name="T0" fmla="*/ 0 w 81"/>
                    <a:gd name="T1" fmla="*/ 36 h 36"/>
                    <a:gd name="T2" fmla="*/ 1 w 81"/>
                    <a:gd name="T3" fmla="*/ 20 h 36"/>
                    <a:gd name="T4" fmla="*/ 6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0"/>
                      </a:lnTo>
                      <a:lnTo>
                        <a:pt x="6"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543" name="Group 303"/>
              <p:cNvGrpSpPr>
                <a:grpSpLocks/>
              </p:cNvGrpSpPr>
              <p:nvPr/>
            </p:nvGrpSpPr>
            <p:grpSpPr bwMode="auto">
              <a:xfrm>
                <a:off x="799" y="3600"/>
                <a:ext cx="99" cy="73"/>
                <a:chOff x="799" y="3600"/>
                <a:chExt cx="99" cy="73"/>
              </a:xfrm>
            </p:grpSpPr>
            <p:grpSp>
              <p:nvGrpSpPr>
                <p:cNvPr id="138544" name="Group 304"/>
                <p:cNvGrpSpPr>
                  <a:grpSpLocks/>
                </p:cNvGrpSpPr>
                <p:nvPr/>
              </p:nvGrpSpPr>
              <p:grpSpPr bwMode="auto">
                <a:xfrm>
                  <a:off x="799" y="3600"/>
                  <a:ext cx="48" cy="23"/>
                  <a:chOff x="799" y="3600"/>
                  <a:chExt cx="48" cy="23"/>
                </a:xfrm>
              </p:grpSpPr>
              <p:sp>
                <p:nvSpPr>
                  <p:cNvPr id="138545" name="Freeform 305"/>
                  <p:cNvSpPr>
                    <a:spLocks/>
                  </p:cNvSpPr>
                  <p:nvPr/>
                </p:nvSpPr>
                <p:spPr bwMode="auto">
                  <a:xfrm>
                    <a:off x="799" y="3600"/>
                    <a:ext cx="12" cy="23"/>
                  </a:xfrm>
                  <a:custGeom>
                    <a:avLst/>
                    <a:gdLst>
                      <a:gd name="T0" fmla="*/ 14 w 25"/>
                      <a:gd name="T1" fmla="*/ 70 h 70"/>
                      <a:gd name="T2" fmla="*/ 0 w 25"/>
                      <a:gd name="T3" fmla="*/ 27 h 70"/>
                      <a:gd name="T4" fmla="*/ 9 w 25"/>
                      <a:gd name="T5" fmla="*/ 0 h 70"/>
                      <a:gd name="T6" fmla="*/ 25 w 25"/>
                      <a:gd name="T7" fmla="*/ 31 h 70"/>
                      <a:gd name="T8" fmla="*/ 14 w 25"/>
                      <a:gd name="T9" fmla="*/ 70 h 70"/>
                    </a:gdLst>
                    <a:ahLst/>
                    <a:cxnLst>
                      <a:cxn ang="0">
                        <a:pos x="T0" y="T1"/>
                      </a:cxn>
                      <a:cxn ang="0">
                        <a:pos x="T2" y="T3"/>
                      </a:cxn>
                      <a:cxn ang="0">
                        <a:pos x="T4" y="T5"/>
                      </a:cxn>
                      <a:cxn ang="0">
                        <a:pos x="T6" y="T7"/>
                      </a:cxn>
                      <a:cxn ang="0">
                        <a:pos x="T8" y="T9"/>
                      </a:cxn>
                    </a:cxnLst>
                    <a:rect l="0" t="0" r="r" b="b"/>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46" name="Freeform 306"/>
                  <p:cNvSpPr>
                    <a:spLocks/>
                  </p:cNvSpPr>
                  <p:nvPr/>
                </p:nvSpPr>
                <p:spPr bwMode="auto">
                  <a:xfrm>
                    <a:off x="803" y="3600"/>
                    <a:ext cx="38" cy="11"/>
                  </a:xfrm>
                  <a:custGeom>
                    <a:avLst/>
                    <a:gdLst>
                      <a:gd name="T0" fmla="*/ 1 w 75"/>
                      <a:gd name="T1" fmla="*/ 0 h 31"/>
                      <a:gd name="T2" fmla="*/ 50 w 75"/>
                      <a:gd name="T3" fmla="*/ 0 h 31"/>
                      <a:gd name="T4" fmla="*/ 51 w 75"/>
                      <a:gd name="T5" fmla="*/ 4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1"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47" name="Freeform 307"/>
                  <p:cNvSpPr>
                    <a:spLocks/>
                  </p:cNvSpPr>
                  <p:nvPr/>
                </p:nvSpPr>
                <p:spPr bwMode="auto">
                  <a:xfrm>
                    <a:off x="807" y="3611"/>
                    <a:ext cx="40" cy="12"/>
                  </a:xfrm>
                  <a:custGeom>
                    <a:avLst/>
                    <a:gdLst>
                      <a:gd name="T0" fmla="*/ 0 w 82"/>
                      <a:gd name="T1" fmla="*/ 38 h 38"/>
                      <a:gd name="T2" fmla="*/ 2 w 82"/>
                      <a:gd name="T3" fmla="*/ 22 h 38"/>
                      <a:gd name="T4" fmla="*/ 7 w 82"/>
                      <a:gd name="T5" fmla="*/ 8 h 38"/>
                      <a:gd name="T6" fmla="*/ 12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2"/>
                        </a:lnTo>
                        <a:lnTo>
                          <a:pt x="7"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548" name="Group 308"/>
                <p:cNvGrpSpPr>
                  <a:grpSpLocks/>
                </p:cNvGrpSpPr>
                <p:nvPr/>
              </p:nvGrpSpPr>
              <p:grpSpPr bwMode="auto">
                <a:xfrm>
                  <a:off x="811" y="3612"/>
                  <a:ext cx="48" cy="23"/>
                  <a:chOff x="811" y="3612"/>
                  <a:chExt cx="48" cy="23"/>
                </a:xfrm>
              </p:grpSpPr>
              <p:sp>
                <p:nvSpPr>
                  <p:cNvPr id="138549" name="Freeform 309"/>
                  <p:cNvSpPr>
                    <a:spLocks/>
                  </p:cNvSpPr>
                  <p:nvPr/>
                </p:nvSpPr>
                <p:spPr bwMode="auto">
                  <a:xfrm>
                    <a:off x="811" y="3612"/>
                    <a:ext cx="12" cy="23"/>
                  </a:xfrm>
                  <a:custGeom>
                    <a:avLst/>
                    <a:gdLst>
                      <a:gd name="T0" fmla="*/ 15 w 25"/>
                      <a:gd name="T1" fmla="*/ 69 h 69"/>
                      <a:gd name="T2" fmla="*/ 0 w 25"/>
                      <a:gd name="T3" fmla="*/ 28 h 69"/>
                      <a:gd name="T4" fmla="*/ 11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8"/>
                        </a:lnTo>
                        <a:lnTo>
                          <a:pt x="11"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50" name="Freeform 310"/>
                  <p:cNvSpPr>
                    <a:spLocks/>
                  </p:cNvSpPr>
                  <p:nvPr/>
                </p:nvSpPr>
                <p:spPr bwMode="auto">
                  <a:xfrm>
                    <a:off x="815" y="3613"/>
                    <a:ext cx="38" cy="10"/>
                  </a:xfrm>
                  <a:custGeom>
                    <a:avLst/>
                    <a:gdLst>
                      <a:gd name="T0" fmla="*/ 3 w 75"/>
                      <a:gd name="T1" fmla="*/ 0 h 32"/>
                      <a:gd name="T2" fmla="*/ 52 w 75"/>
                      <a:gd name="T3" fmla="*/ 0 h 32"/>
                      <a:gd name="T4" fmla="*/ 53 w 75"/>
                      <a:gd name="T5" fmla="*/ 3 h 32"/>
                      <a:gd name="T6" fmla="*/ 57 w 75"/>
                      <a:gd name="T7" fmla="*/ 15 h 32"/>
                      <a:gd name="T8" fmla="*/ 75 w 75"/>
                      <a:gd name="T9" fmla="*/ 32 h 32"/>
                      <a:gd name="T10" fmla="*/ 19 w 75"/>
                      <a:gd name="T11" fmla="*/ 32 h 32"/>
                      <a:gd name="T12" fmla="*/ 10 w 75"/>
                      <a:gd name="T13" fmla="*/ 22 h 32"/>
                      <a:gd name="T14" fmla="*/ 0 w 75"/>
                      <a:gd name="T15" fmla="*/ 7 h 32"/>
                      <a:gd name="T16" fmla="*/ 3 w 75"/>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2">
                        <a:moveTo>
                          <a:pt x="3" y="0"/>
                        </a:moveTo>
                        <a:lnTo>
                          <a:pt x="52" y="0"/>
                        </a:lnTo>
                        <a:lnTo>
                          <a:pt x="53" y="3"/>
                        </a:lnTo>
                        <a:lnTo>
                          <a:pt x="57" y="15"/>
                        </a:lnTo>
                        <a:lnTo>
                          <a:pt x="75" y="32"/>
                        </a:lnTo>
                        <a:lnTo>
                          <a:pt x="19" y="32"/>
                        </a:lnTo>
                        <a:lnTo>
                          <a:pt x="10"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51" name="Freeform 311"/>
                  <p:cNvSpPr>
                    <a:spLocks/>
                  </p:cNvSpPr>
                  <p:nvPr/>
                </p:nvSpPr>
                <p:spPr bwMode="auto">
                  <a:xfrm>
                    <a:off x="819" y="3623"/>
                    <a:ext cx="40" cy="12"/>
                  </a:xfrm>
                  <a:custGeom>
                    <a:avLst/>
                    <a:gdLst>
                      <a:gd name="T0" fmla="*/ 0 w 82"/>
                      <a:gd name="T1" fmla="*/ 36 h 36"/>
                      <a:gd name="T2" fmla="*/ 1 w 82"/>
                      <a:gd name="T3" fmla="*/ 21 h 36"/>
                      <a:gd name="T4" fmla="*/ 7 w 82"/>
                      <a:gd name="T5" fmla="*/ 8 h 36"/>
                      <a:gd name="T6" fmla="*/ 12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1"/>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552" name="Group 312"/>
                <p:cNvGrpSpPr>
                  <a:grpSpLocks/>
                </p:cNvGrpSpPr>
                <p:nvPr/>
              </p:nvGrpSpPr>
              <p:grpSpPr bwMode="auto">
                <a:xfrm>
                  <a:off x="823" y="3625"/>
                  <a:ext cx="49" cy="23"/>
                  <a:chOff x="823" y="3625"/>
                  <a:chExt cx="49" cy="23"/>
                </a:xfrm>
              </p:grpSpPr>
              <p:sp>
                <p:nvSpPr>
                  <p:cNvPr id="138553" name="Freeform 313"/>
                  <p:cNvSpPr>
                    <a:spLocks/>
                  </p:cNvSpPr>
                  <p:nvPr/>
                </p:nvSpPr>
                <p:spPr bwMode="auto">
                  <a:xfrm>
                    <a:off x="823" y="3625"/>
                    <a:ext cx="13" cy="23"/>
                  </a:xfrm>
                  <a:custGeom>
                    <a:avLst/>
                    <a:gdLst>
                      <a:gd name="T0" fmla="*/ 16 w 25"/>
                      <a:gd name="T1" fmla="*/ 68 h 68"/>
                      <a:gd name="T2" fmla="*/ 0 w 25"/>
                      <a:gd name="T3" fmla="*/ 27 h 68"/>
                      <a:gd name="T4" fmla="*/ 11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54" name="Freeform 314"/>
                  <p:cNvSpPr>
                    <a:spLocks/>
                  </p:cNvSpPr>
                  <p:nvPr/>
                </p:nvSpPr>
                <p:spPr bwMode="auto">
                  <a:xfrm>
                    <a:off x="828" y="3626"/>
                    <a:ext cx="37" cy="9"/>
                  </a:xfrm>
                  <a:custGeom>
                    <a:avLst/>
                    <a:gdLst>
                      <a:gd name="T0" fmla="*/ 1 w 73"/>
                      <a:gd name="T1" fmla="*/ 0 h 29"/>
                      <a:gd name="T2" fmla="*/ 50 w 73"/>
                      <a:gd name="T3" fmla="*/ 0 h 29"/>
                      <a:gd name="T4" fmla="*/ 51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1"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55" name="Freeform 315"/>
                  <p:cNvSpPr>
                    <a:spLocks/>
                  </p:cNvSpPr>
                  <p:nvPr/>
                </p:nvSpPr>
                <p:spPr bwMode="auto">
                  <a:xfrm>
                    <a:off x="832" y="3636"/>
                    <a:ext cx="40" cy="12"/>
                  </a:xfrm>
                  <a:custGeom>
                    <a:avLst/>
                    <a:gdLst>
                      <a:gd name="T0" fmla="*/ 0 w 82"/>
                      <a:gd name="T1" fmla="*/ 36 h 36"/>
                      <a:gd name="T2" fmla="*/ 2 w 82"/>
                      <a:gd name="T3" fmla="*/ 19 h 36"/>
                      <a:gd name="T4" fmla="*/ 6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556" name="Group 316"/>
                <p:cNvGrpSpPr>
                  <a:grpSpLocks/>
                </p:cNvGrpSpPr>
                <p:nvPr/>
              </p:nvGrpSpPr>
              <p:grpSpPr bwMode="auto">
                <a:xfrm>
                  <a:off x="836" y="3638"/>
                  <a:ext cx="50" cy="22"/>
                  <a:chOff x="836" y="3638"/>
                  <a:chExt cx="50" cy="22"/>
                </a:xfrm>
              </p:grpSpPr>
              <p:sp>
                <p:nvSpPr>
                  <p:cNvPr id="138557" name="Freeform 317"/>
                  <p:cNvSpPr>
                    <a:spLocks/>
                  </p:cNvSpPr>
                  <p:nvPr/>
                </p:nvSpPr>
                <p:spPr bwMode="auto">
                  <a:xfrm>
                    <a:off x="836" y="3638"/>
                    <a:ext cx="12" cy="22"/>
                  </a:xfrm>
                  <a:custGeom>
                    <a:avLst/>
                    <a:gdLst>
                      <a:gd name="T0" fmla="*/ 16 w 25"/>
                      <a:gd name="T1" fmla="*/ 68 h 68"/>
                      <a:gd name="T2" fmla="*/ 0 w 25"/>
                      <a:gd name="T3" fmla="*/ 27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58" name="Freeform 318"/>
                  <p:cNvSpPr>
                    <a:spLocks/>
                  </p:cNvSpPr>
                  <p:nvPr/>
                </p:nvSpPr>
                <p:spPr bwMode="auto">
                  <a:xfrm>
                    <a:off x="842" y="3638"/>
                    <a:ext cx="36" cy="10"/>
                  </a:xfrm>
                  <a:custGeom>
                    <a:avLst/>
                    <a:gdLst>
                      <a:gd name="T0" fmla="*/ 1 w 72"/>
                      <a:gd name="T1" fmla="*/ 0 h 30"/>
                      <a:gd name="T2" fmla="*/ 49 w 72"/>
                      <a:gd name="T3" fmla="*/ 0 h 30"/>
                      <a:gd name="T4" fmla="*/ 51 w 72"/>
                      <a:gd name="T5" fmla="*/ 3 h 30"/>
                      <a:gd name="T6" fmla="*/ 55 w 72"/>
                      <a:gd name="T7" fmla="*/ 12 h 30"/>
                      <a:gd name="T8" fmla="*/ 72 w 72"/>
                      <a:gd name="T9" fmla="*/ 30 h 30"/>
                      <a:gd name="T10" fmla="*/ 17 w 72"/>
                      <a:gd name="T11" fmla="*/ 30 h 30"/>
                      <a:gd name="T12" fmla="*/ 8 w 72"/>
                      <a:gd name="T13" fmla="*/ 21 h 30"/>
                      <a:gd name="T14" fmla="*/ 0 w 72"/>
                      <a:gd name="T15" fmla="*/ 5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9" y="0"/>
                        </a:lnTo>
                        <a:lnTo>
                          <a:pt x="51" y="3"/>
                        </a:lnTo>
                        <a:lnTo>
                          <a:pt x="55" y="12"/>
                        </a:lnTo>
                        <a:lnTo>
                          <a:pt x="72" y="30"/>
                        </a:lnTo>
                        <a:lnTo>
                          <a:pt x="17" y="30"/>
                        </a:lnTo>
                        <a:lnTo>
                          <a:pt x="8"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59" name="Freeform 319"/>
                  <p:cNvSpPr>
                    <a:spLocks/>
                  </p:cNvSpPr>
                  <p:nvPr/>
                </p:nvSpPr>
                <p:spPr bwMode="auto">
                  <a:xfrm>
                    <a:off x="844" y="3648"/>
                    <a:ext cx="42" cy="12"/>
                  </a:xfrm>
                  <a:custGeom>
                    <a:avLst/>
                    <a:gdLst>
                      <a:gd name="T0" fmla="*/ 0 w 83"/>
                      <a:gd name="T1" fmla="*/ 36 h 36"/>
                      <a:gd name="T2" fmla="*/ 2 w 83"/>
                      <a:gd name="T3" fmla="*/ 19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560" name="Group 320"/>
                <p:cNvGrpSpPr>
                  <a:grpSpLocks/>
                </p:cNvGrpSpPr>
                <p:nvPr/>
              </p:nvGrpSpPr>
              <p:grpSpPr bwMode="auto">
                <a:xfrm>
                  <a:off x="849" y="3651"/>
                  <a:ext cx="49" cy="22"/>
                  <a:chOff x="849" y="3651"/>
                  <a:chExt cx="49" cy="22"/>
                </a:xfrm>
              </p:grpSpPr>
              <p:sp>
                <p:nvSpPr>
                  <p:cNvPr id="138561" name="Freeform 321"/>
                  <p:cNvSpPr>
                    <a:spLocks/>
                  </p:cNvSpPr>
                  <p:nvPr/>
                </p:nvSpPr>
                <p:spPr bwMode="auto">
                  <a:xfrm>
                    <a:off x="849" y="3651"/>
                    <a:ext cx="12" cy="22"/>
                  </a:xfrm>
                  <a:custGeom>
                    <a:avLst/>
                    <a:gdLst>
                      <a:gd name="T0" fmla="*/ 15 w 25"/>
                      <a:gd name="T1" fmla="*/ 67 h 67"/>
                      <a:gd name="T2" fmla="*/ 0 w 25"/>
                      <a:gd name="T3" fmla="*/ 26 h 67"/>
                      <a:gd name="T4" fmla="*/ 10 w 25"/>
                      <a:gd name="T5" fmla="*/ 0 h 67"/>
                      <a:gd name="T6" fmla="*/ 25 w 25"/>
                      <a:gd name="T7" fmla="*/ 30 h 67"/>
                      <a:gd name="T8" fmla="*/ 15 w 25"/>
                      <a:gd name="T9" fmla="*/ 67 h 67"/>
                    </a:gdLst>
                    <a:ahLst/>
                    <a:cxnLst>
                      <a:cxn ang="0">
                        <a:pos x="T0" y="T1"/>
                      </a:cxn>
                      <a:cxn ang="0">
                        <a:pos x="T2" y="T3"/>
                      </a:cxn>
                      <a:cxn ang="0">
                        <a:pos x="T4" y="T5"/>
                      </a:cxn>
                      <a:cxn ang="0">
                        <a:pos x="T6" y="T7"/>
                      </a:cxn>
                      <a:cxn ang="0">
                        <a:pos x="T8" y="T9"/>
                      </a:cxn>
                    </a:cxnLst>
                    <a:rect l="0" t="0" r="r" b="b"/>
                    <a:pathLst>
                      <a:path w="25" h="67">
                        <a:moveTo>
                          <a:pt x="15" y="67"/>
                        </a:moveTo>
                        <a:lnTo>
                          <a:pt x="0" y="26"/>
                        </a:lnTo>
                        <a:lnTo>
                          <a:pt x="10" y="0"/>
                        </a:lnTo>
                        <a:lnTo>
                          <a:pt x="25"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62" name="Freeform 322"/>
                  <p:cNvSpPr>
                    <a:spLocks/>
                  </p:cNvSpPr>
                  <p:nvPr/>
                </p:nvSpPr>
                <p:spPr bwMode="auto">
                  <a:xfrm>
                    <a:off x="854" y="3651"/>
                    <a:ext cx="37" cy="10"/>
                  </a:xfrm>
                  <a:custGeom>
                    <a:avLst/>
                    <a:gdLst>
                      <a:gd name="T0" fmla="*/ 1 w 74"/>
                      <a:gd name="T1" fmla="*/ 0 h 29"/>
                      <a:gd name="T2" fmla="*/ 49 w 74"/>
                      <a:gd name="T3" fmla="*/ 0 h 29"/>
                      <a:gd name="T4" fmla="*/ 50 w 74"/>
                      <a:gd name="T5" fmla="*/ 2 h 29"/>
                      <a:gd name="T6" fmla="*/ 57 w 74"/>
                      <a:gd name="T7" fmla="*/ 11 h 29"/>
                      <a:gd name="T8" fmla="*/ 74 w 74"/>
                      <a:gd name="T9" fmla="*/ 29 h 29"/>
                      <a:gd name="T10" fmla="*/ 18 w 74"/>
                      <a:gd name="T11" fmla="*/ 29 h 29"/>
                      <a:gd name="T12" fmla="*/ 9 w 74"/>
                      <a:gd name="T13" fmla="*/ 20 h 29"/>
                      <a:gd name="T14" fmla="*/ 0 w 74"/>
                      <a:gd name="T15" fmla="*/ 5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0" y="2"/>
                        </a:lnTo>
                        <a:lnTo>
                          <a:pt x="57" y="11"/>
                        </a:lnTo>
                        <a:lnTo>
                          <a:pt x="74"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63" name="Freeform 323"/>
                  <p:cNvSpPr>
                    <a:spLocks/>
                  </p:cNvSpPr>
                  <p:nvPr/>
                </p:nvSpPr>
                <p:spPr bwMode="auto">
                  <a:xfrm>
                    <a:off x="857" y="3662"/>
                    <a:ext cx="41" cy="11"/>
                  </a:xfrm>
                  <a:custGeom>
                    <a:avLst/>
                    <a:gdLst>
                      <a:gd name="T0" fmla="*/ 0 w 81"/>
                      <a:gd name="T1" fmla="*/ 35 h 35"/>
                      <a:gd name="T2" fmla="*/ 1 w 81"/>
                      <a:gd name="T3" fmla="*/ 19 h 35"/>
                      <a:gd name="T4" fmla="*/ 5 w 81"/>
                      <a:gd name="T5" fmla="*/ 7 h 35"/>
                      <a:gd name="T6" fmla="*/ 10 w 81"/>
                      <a:gd name="T7" fmla="*/ 0 h 35"/>
                      <a:gd name="T8" fmla="*/ 67 w 81"/>
                      <a:gd name="T9" fmla="*/ 0 h 35"/>
                      <a:gd name="T10" fmla="*/ 81 w 81"/>
                      <a:gd name="T11" fmla="*/ 35 h 35"/>
                      <a:gd name="T12" fmla="*/ 0 w 8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1" h="35">
                        <a:moveTo>
                          <a:pt x="0" y="35"/>
                        </a:moveTo>
                        <a:lnTo>
                          <a:pt x="1" y="19"/>
                        </a:lnTo>
                        <a:lnTo>
                          <a:pt x="5" y="7"/>
                        </a:lnTo>
                        <a:lnTo>
                          <a:pt x="10" y="0"/>
                        </a:lnTo>
                        <a:lnTo>
                          <a:pt x="67" y="0"/>
                        </a:lnTo>
                        <a:lnTo>
                          <a:pt x="81"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grpSp>
            <p:nvGrpSpPr>
              <p:cNvPr id="138564" name="Group 324"/>
              <p:cNvGrpSpPr>
                <a:grpSpLocks/>
              </p:cNvGrpSpPr>
              <p:nvPr/>
            </p:nvGrpSpPr>
            <p:grpSpPr bwMode="auto">
              <a:xfrm>
                <a:off x="861" y="3665"/>
                <a:ext cx="99" cy="74"/>
                <a:chOff x="861" y="3665"/>
                <a:chExt cx="99" cy="74"/>
              </a:xfrm>
            </p:grpSpPr>
            <p:grpSp>
              <p:nvGrpSpPr>
                <p:cNvPr id="138565" name="Group 325"/>
                <p:cNvGrpSpPr>
                  <a:grpSpLocks/>
                </p:cNvGrpSpPr>
                <p:nvPr/>
              </p:nvGrpSpPr>
              <p:grpSpPr bwMode="auto">
                <a:xfrm>
                  <a:off x="861" y="3665"/>
                  <a:ext cx="50" cy="23"/>
                  <a:chOff x="861" y="3665"/>
                  <a:chExt cx="50" cy="23"/>
                </a:xfrm>
              </p:grpSpPr>
              <p:sp>
                <p:nvSpPr>
                  <p:cNvPr id="138566" name="Freeform 326"/>
                  <p:cNvSpPr>
                    <a:spLocks/>
                  </p:cNvSpPr>
                  <p:nvPr/>
                </p:nvSpPr>
                <p:spPr bwMode="auto">
                  <a:xfrm>
                    <a:off x="861" y="3665"/>
                    <a:ext cx="12" cy="23"/>
                  </a:xfrm>
                  <a:custGeom>
                    <a:avLst/>
                    <a:gdLst>
                      <a:gd name="T0" fmla="*/ 16 w 25"/>
                      <a:gd name="T1" fmla="*/ 69 h 69"/>
                      <a:gd name="T2" fmla="*/ 0 w 25"/>
                      <a:gd name="T3" fmla="*/ 27 h 69"/>
                      <a:gd name="T4" fmla="*/ 11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67" name="Freeform 327"/>
                  <p:cNvSpPr>
                    <a:spLocks/>
                  </p:cNvSpPr>
                  <p:nvPr/>
                </p:nvSpPr>
                <p:spPr bwMode="auto">
                  <a:xfrm>
                    <a:off x="865" y="3666"/>
                    <a:ext cx="38" cy="10"/>
                  </a:xfrm>
                  <a:custGeom>
                    <a:avLst/>
                    <a:gdLst>
                      <a:gd name="T0" fmla="*/ 3 w 75"/>
                      <a:gd name="T1" fmla="*/ 0 h 31"/>
                      <a:gd name="T2" fmla="*/ 52 w 75"/>
                      <a:gd name="T3" fmla="*/ 0 h 31"/>
                      <a:gd name="T4" fmla="*/ 53 w 75"/>
                      <a:gd name="T5" fmla="*/ 4 h 31"/>
                      <a:gd name="T6" fmla="*/ 57 w 75"/>
                      <a:gd name="T7" fmla="*/ 13 h 31"/>
                      <a:gd name="T8" fmla="*/ 75 w 75"/>
                      <a:gd name="T9" fmla="*/ 31 h 31"/>
                      <a:gd name="T10" fmla="*/ 19 w 75"/>
                      <a:gd name="T11" fmla="*/ 31 h 31"/>
                      <a:gd name="T12" fmla="*/ 11 w 75"/>
                      <a:gd name="T13" fmla="*/ 22 h 31"/>
                      <a:gd name="T14" fmla="*/ 0 w 75"/>
                      <a:gd name="T15" fmla="*/ 7 h 31"/>
                      <a:gd name="T16" fmla="*/ 3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3" y="0"/>
                        </a:moveTo>
                        <a:lnTo>
                          <a:pt x="52" y="0"/>
                        </a:lnTo>
                        <a:lnTo>
                          <a:pt x="53" y="4"/>
                        </a:lnTo>
                        <a:lnTo>
                          <a:pt x="57" y="13"/>
                        </a:lnTo>
                        <a:lnTo>
                          <a:pt x="75" y="31"/>
                        </a:lnTo>
                        <a:lnTo>
                          <a:pt x="19" y="31"/>
                        </a:lnTo>
                        <a:lnTo>
                          <a:pt x="11"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68" name="Freeform 328"/>
                  <p:cNvSpPr>
                    <a:spLocks/>
                  </p:cNvSpPr>
                  <p:nvPr/>
                </p:nvSpPr>
                <p:spPr bwMode="auto">
                  <a:xfrm>
                    <a:off x="869" y="3676"/>
                    <a:ext cx="42" cy="12"/>
                  </a:xfrm>
                  <a:custGeom>
                    <a:avLst/>
                    <a:gdLst>
                      <a:gd name="T0" fmla="*/ 0 w 83"/>
                      <a:gd name="T1" fmla="*/ 36 h 36"/>
                      <a:gd name="T2" fmla="*/ 2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569" name="Group 329"/>
                <p:cNvGrpSpPr>
                  <a:grpSpLocks/>
                </p:cNvGrpSpPr>
                <p:nvPr/>
              </p:nvGrpSpPr>
              <p:grpSpPr bwMode="auto">
                <a:xfrm>
                  <a:off x="873" y="3678"/>
                  <a:ext cx="49" cy="23"/>
                  <a:chOff x="873" y="3678"/>
                  <a:chExt cx="49" cy="23"/>
                </a:xfrm>
              </p:grpSpPr>
              <p:sp>
                <p:nvSpPr>
                  <p:cNvPr id="138570" name="Freeform 330"/>
                  <p:cNvSpPr>
                    <a:spLocks/>
                  </p:cNvSpPr>
                  <p:nvPr/>
                </p:nvSpPr>
                <p:spPr bwMode="auto">
                  <a:xfrm>
                    <a:off x="873" y="3678"/>
                    <a:ext cx="13" cy="23"/>
                  </a:xfrm>
                  <a:custGeom>
                    <a:avLst/>
                    <a:gdLst>
                      <a:gd name="T0" fmla="*/ 13 w 25"/>
                      <a:gd name="T1" fmla="*/ 70 h 70"/>
                      <a:gd name="T2" fmla="*/ 0 w 25"/>
                      <a:gd name="T3" fmla="*/ 27 h 70"/>
                      <a:gd name="T4" fmla="*/ 9 w 25"/>
                      <a:gd name="T5" fmla="*/ 0 h 70"/>
                      <a:gd name="T6" fmla="*/ 25 w 25"/>
                      <a:gd name="T7" fmla="*/ 31 h 70"/>
                      <a:gd name="T8" fmla="*/ 13 w 25"/>
                      <a:gd name="T9" fmla="*/ 70 h 70"/>
                    </a:gdLst>
                    <a:ahLst/>
                    <a:cxnLst>
                      <a:cxn ang="0">
                        <a:pos x="T0" y="T1"/>
                      </a:cxn>
                      <a:cxn ang="0">
                        <a:pos x="T2" y="T3"/>
                      </a:cxn>
                      <a:cxn ang="0">
                        <a:pos x="T4" y="T5"/>
                      </a:cxn>
                      <a:cxn ang="0">
                        <a:pos x="T6" y="T7"/>
                      </a:cxn>
                      <a:cxn ang="0">
                        <a:pos x="T8" y="T9"/>
                      </a:cxn>
                    </a:cxnLst>
                    <a:rect l="0" t="0" r="r" b="b"/>
                    <a:pathLst>
                      <a:path w="25" h="70">
                        <a:moveTo>
                          <a:pt x="13" y="70"/>
                        </a:moveTo>
                        <a:lnTo>
                          <a:pt x="0" y="27"/>
                        </a:lnTo>
                        <a:lnTo>
                          <a:pt x="9" y="0"/>
                        </a:lnTo>
                        <a:lnTo>
                          <a:pt x="25"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71" name="Freeform 331"/>
                  <p:cNvSpPr>
                    <a:spLocks/>
                  </p:cNvSpPr>
                  <p:nvPr/>
                </p:nvSpPr>
                <p:spPr bwMode="auto">
                  <a:xfrm>
                    <a:off x="878" y="3678"/>
                    <a:ext cx="37" cy="10"/>
                  </a:xfrm>
                  <a:custGeom>
                    <a:avLst/>
                    <a:gdLst>
                      <a:gd name="T0" fmla="*/ 2 w 75"/>
                      <a:gd name="T1" fmla="*/ 0 h 30"/>
                      <a:gd name="T2" fmla="*/ 50 w 75"/>
                      <a:gd name="T3" fmla="*/ 0 h 30"/>
                      <a:gd name="T4" fmla="*/ 52 w 75"/>
                      <a:gd name="T5" fmla="*/ 3 h 30"/>
                      <a:gd name="T6" fmla="*/ 57 w 75"/>
                      <a:gd name="T7" fmla="*/ 12 h 30"/>
                      <a:gd name="T8" fmla="*/ 75 w 75"/>
                      <a:gd name="T9" fmla="*/ 30 h 30"/>
                      <a:gd name="T10" fmla="*/ 19 w 75"/>
                      <a:gd name="T11" fmla="*/ 30 h 30"/>
                      <a:gd name="T12" fmla="*/ 11 w 75"/>
                      <a:gd name="T13" fmla="*/ 20 h 30"/>
                      <a:gd name="T14" fmla="*/ 0 w 75"/>
                      <a:gd name="T15" fmla="*/ 6 h 30"/>
                      <a:gd name="T16" fmla="*/ 2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2" y="0"/>
                        </a:moveTo>
                        <a:lnTo>
                          <a:pt x="50" y="0"/>
                        </a:lnTo>
                        <a:lnTo>
                          <a:pt x="52" y="3"/>
                        </a:lnTo>
                        <a:lnTo>
                          <a:pt x="57" y="12"/>
                        </a:lnTo>
                        <a:lnTo>
                          <a:pt x="75"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72" name="Freeform 332"/>
                  <p:cNvSpPr>
                    <a:spLocks/>
                  </p:cNvSpPr>
                  <p:nvPr/>
                </p:nvSpPr>
                <p:spPr bwMode="auto">
                  <a:xfrm>
                    <a:off x="880" y="3688"/>
                    <a:ext cx="42" cy="13"/>
                  </a:xfrm>
                  <a:custGeom>
                    <a:avLst/>
                    <a:gdLst>
                      <a:gd name="T0" fmla="*/ 0 w 82"/>
                      <a:gd name="T1" fmla="*/ 38 h 38"/>
                      <a:gd name="T2" fmla="*/ 4 w 82"/>
                      <a:gd name="T3" fmla="*/ 21 h 38"/>
                      <a:gd name="T4" fmla="*/ 8 w 82"/>
                      <a:gd name="T5" fmla="*/ 8 h 38"/>
                      <a:gd name="T6" fmla="*/ 13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4" y="21"/>
                        </a:lnTo>
                        <a:lnTo>
                          <a:pt x="8" y="8"/>
                        </a:lnTo>
                        <a:lnTo>
                          <a:pt x="13"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573" name="Group 333"/>
                <p:cNvGrpSpPr>
                  <a:grpSpLocks/>
                </p:cNvGrpSpPr>
                <p:nvPr/>
              </p:nvGrpSpPr>
              <p:grpSpPr bwMode="auto">
                <a:xfrm>
                  <a:off x="886" y="3690"/>
                  <a:ext cx="49" cy="23"/>
                  <a:chOff x="886" y="3690"/>
                  <a:chExt cx="49" cy="23"/>
                </a:xfrm>
              </p:grpSpPr>
              <p:sp>
                <p:nvSpPr>
                  <p:cNvPr id="138574" name="Freeform 334"/>
                  <p:cNvSpPr>
                    <a:spLocks/>
                  </p:cNvSpPr>
                  <p:nvPr/>
                </p:nvSpPr>
                <p:spPr bwMode="auto">
                  <a:xfrm>
                    <a:off x="886" y="3690"/>
                    <a:ext cx="12" cy="23"/>
                  </a:xfrm>
                  <a:custGeom>
                    <a:avLst/>
                    <a:gdLst>
                      <a:gd name="T0" fmla="*/ 14 w 24"/>
                      <a:gd name="T1" fmla="*/ 70 h 70"/>
                      <a:gd name="T2" fmla="*/ 0 w 24"/>
                      <a:gd name="T3" fmla="*/ 29 h 70"/>
                      <a:gd name="T4" fmla="*/ 10 w 24"/>
                      <a:gd name="T5" fmla="*/ 0 h 70"/>
                      <a:gd name="T6" fmla="*/ 24 w 24"/>
                      <a:gd name="T7" fmla="*/ 33 h 70"/>
                      <a:gd name="T8" fmla="*/ 14 w 24"/>
                      <a:gd name="T9" fmla="*/ 70 h 70"/>
                    </a:gdLst>
                    <a:ahLst/>
                    <a:cxnLst>
                      <a:cxn ang="0">
                        <a:pos x="T0" y="T1"/>
                      </a:cxn>
                      <a:cxn ang="0">
                        <a:pos x="T2" y="T3"/>
                      </a:cxn>
                      <a:cxn ang="0">
                        <a:pos x="T4" y="T5"/>
                      </a:cxn>
                      <a:cxn ang="0">
                        <a:pos x="T6" y="T7"/>
                      </a:cxn>
                      <a:cxn ang="0">
                        <a:pos x="T8" y="T9"/>
                      </a:cxn>
                    </a:cxnLst>
                    <a:rect l="0" t="0" r="r" b="b"/>
                    <a:pathLst>
                      <a:path w="24" h="70">
                        <a:moveTo>
                          <a:pt x="14" y="70"/>
                        </a:moveTo>
                        <a:lnTo>
                          <a:pt x="0" y="29"/>
                        </a:lnTo>
                        <a:lnTo>
                          <a:pt x="10" y="0"/>
                        </a:lnTo>
                        <a:lnTo>
                          <a:pt x="24" y="33"/>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75" name="Freeform 335"/>
                  <p:cNvSpPr>
                    <a:spLocks/>
                  </p:cNvSpPr>
                  <p:nvPr/>
                </p:nvSpPr>
                <p:spPr bwMode="auto">
                  <a:xfrm>
                    <a:off x="890" y="3691"/>
                    <a:ext cx="38" cy="10"/>
                  </a:xfrm>
                  <a:custGeom>
                    <a:avLst/>
                    <a:gdLst>
                      <a:gd name="T0" fmla="*/ 3 w 75"/>
                      <a:gd name="T1" fmla="*/ 0 h 31"/>
                      <a:gd name="T2" fmla="*/ 52 w 75"/>
                      <a:gd name="T3" fmla="*/ 0 h 31"/>
                      <a:gd name="T4" fmla="*/ 53 w 75"/>
                      <a:gd name="T5" fmla="*/ 2 h 31"/>
                      <a:gd name="T6" fmla="*/ 57 w 75"/>
                      <a:gd name="T7" fmla="*/ 11 h 31"/>
                      <a:gd name="T8" fmla="*/ 75 w 75"/>
                      <a:gd name="T9" fmla="*/ 31 h 31"/>
                      <a:gd name="T10" fmla="*/ 19 w 75"/>
                      <a:gd name="T11" fmla="*/ 31 h 31"/>
                      <a:gd name="T12" fmla="*/ 10 w 75"/>
                      <a:gd name="T13" fmla="*/ 22 h 31"/>
                      <a:gd name="T14" fmla="*/ 0 w 75"/>
                      <a:gd name="T15" fmla="*/ 6 h 31"/>
                      <a:gd name="T16" fmla="*/ 3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3" y="0"/>
                        </a:moveTo>
                        <a:lnTo>
                          <a:pt x="52" y="0"/>
                        </a:lnTo>
                        <a:lnTo>
                          <a:pt x="53" y="2"/>
                        </a:lnTo>
                        <a:lnTo>
                          <a:pt x="57" y="11"/>
                        </a:lnTo>
                        <a:lnTo>
                          <a:pt x="75" y="31"/>
                        </a:lnTo>
                        <a:lnTo>
                          <a:pt x="19" y="31"/>
                        </a:lnTo>
                        <a:lnTo>
                          <a:pt x="10" y="22"/>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76" name="Freeform 336"/>
                  <p:cNvSpPr>
                    <a:spLocks/>
                  </p:cNvSpPr>
                  <p:nvPr/>
                </p:nvSpPr>
                <p:spPr bwMode="auto">
                  <a:xfrm>
                    <a:off x="893" y="3701"/>
                    <a:ext cx="42" cy="12"/>
                  </a:xfrm>
                  <a:custGeom>
                    <a:avLst/>
                    <a:gdLst>
                      <a:gd name="T0" fmla="*/ 0 w 83"/>
                      <a:gd name="T1" fmla="*/ 36 h 36"/>
                      <a:gd name="T2" fmla="*/ 1 w 83"/>
                      <a:gd name="T3" fmla="*/ 19 h 36"/>
                      <a:gd name="T4" fmla="*/ 8 w 83"/>
                      <a:gd name="T5" fmla="*/ 7 h 36"/>
                      <a:gd name="T6" fmla="*/ 12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8" y="7"/>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577" name="Group 337"/>
                <p:cNvGrpSpPr>
                  <a:grpSpLocks/>
                </p:cNvGrpSpPr>
                <p:nvPr/>
              </p:nvGrpSpPr>
              <p:grpSpPr bwMode="auto">
                <a:xfrm>
                  <a:off x="899" y="3703"/>
                  <a:ext cx="48" cy="23"/>
                  <a:chOff x="899" y="3703"/>
                  <a:chExt cx="48" cy="23"/>
                </a:xfrm>
              </p:grpSpPr>
              <p:sp>
                <p:nvSpPr>
                  <p:cNvPr id="138578" name="Freeform 338"/>
                  <p:cNvSpPr>
                    <a:spLocks/>
                  </p:cNvSpPr>
                  <p:nvPr/>
                </p:nvSpPr>
                <p:spPr bwMode="auto">
                  <a:xfrm>
                    <a:off x="899" y="3703"/>
                    <a:ext cx="12" cy="23"/>
                  </a:xfrm>
                  <a:custGeom>
                    <a:avLst/>
                    <a:gdLst>
                      <a:gd name="T0" fmla="*/ 15 w 25"/>
                      <a:gd name="T1" fmla="*/ 68 h 68"/>
                      <a:gd name="T2" fmla="*/ 0 w 25"/>
                      <a:gd name="T3" fmla="*/ 27 h 68"/>
                      <a:gd name="T4" fmla="*/ 10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10"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79" name="Freeform 339"/>
                  <p:cNvSpPr>
                    <a:spLocks/>
                  </p:cNvSpPr>
                  <p:nvPr/>
                </p:nvSpPr>
                <p:spPr bwMode="auto">
                  <a:xfrm>
                    <a:off x="903" y="3703"/>
                    <a:ext cx="38" cy="10"/>
                  </a:xfrm>
                  <a:custGeom>
                    <a:avLst/>
                    <a:gdLst>
                      <a:gd name="T0" fmla="*/ 1 w 75"/>
                      <a:gd name="T1" fmla="*/ 0 h 30"/>
                      <a:gd name="T2" fmla="*/ 50 w 75"/>
                      <a:gd name="T3" fmla="*/ 0 h 30"/>
                      <a:gd name="T4" fmla="*/ 51 w 75"/>
                      <a:gd name="T5" fmla="*/ 3 h 30"/>
                      <a:gd name="T6" fmla="*/ 56 w 75"/>
                      <a:gd name="T7" fmla="*/ 12 h 30"/>
                      <a:gd name="T8" fmla="*/ 75 w 75"/>
                      <a:gd name="T9" fmla="*/ 30 h 30"/>
                      <a:gd name="T10" fmla="*/ 18 w 75"/>
                      <a:gd name="T11" fmla="*/ 30 h 30"/>
                      <a:gd name="T12" fmla="*/ 9 w 75"/>
                      <a:gd name="T13" fmla="*/ 21 h 30"/>
                      <a:gd name="T14" fmla="*/ 0 w 75"/>
                      <a:gd name="T15" fmla="*/ 7 h 30"/>
                      <a:gd name="T16" fmla="*/ 1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1" y="0"/>
                        </a:moveTo>
                        <a:lnTo>
                          <a:pt x="50" y="0"/>
                        </a:lnTo>
                        <a:lnTo>
                          <a:pt x="51" y="3"/>
                        </a:lnTo>
                        <a:lnTo>
                          <a:pt x="56" y="12"/>
                        </a:lnTo>
                        <a:lnTo>
                          <a:pt x="75"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80" name="Freeform 340"/>
                  <p:cNvSpPr>
                    <a:spLocks/>
                  </p:cNvSpPr>
                  <p:nvPr/>
                </p:nvSpPr>
                <p:spPr bwMode="auto">
                  <a:xfrm>
                    <a:off x="907" y="3714"/>
                    <a:ext cx="40" cy="12"/>
                  </a:xfrm>
                  <a:custGeom>
                    <a:avLst/>
                    <a:gdLst>
                      <a:gd name="T0" fmla="*/ 0 w 82"/>
                      <a:gd name="T1" fmla="*/ 36 h 36"/>
                      <a:gd name="T2" fmla="*/ 2 w 82"/>
                      <a:gd name="T3" fmla="*/ 19 h 36"/>
                      <a:gd name="T4" fmla="*/ 5 w 82"/>
                      <a:gd name="T5" fmla="*/ 8 h 36"/>
                      <a:gd name="T6" fmla="*/ 12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5"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581" name="Group 341"/>
                <p:cNvGrpSpPr>
                  <a:grpSpLocks/>
                </p:cNvGrpSpPr>
                <p:nvPr/>
              </p:nvGrpSpPr>
              <p:grpSpPr bwMode="auto">
                <a:xfrm>
                  <a:off x="912" y="3716"/>
                  <a:ext cx="48" cy="23"/>
                  <a:chOff x="912" y="3716"/>
                  <a:chExt cx="48" cy="23"/>
                </a:xfrm>
              </p:grpSpPr>
              <p:sp>
                <p:nvSpPr>
                  <p:cNvPr id="138582" name="Freeform 342"/>
                  <p:cNvSpPr>
                    <a:spLocks/>
                  </p:cNvSpPr>
                  <p:nvPr/>
                </p:nvSpPr>
                <p:spPr bwMode="auto">
                  <a:xfrm>
                    <a:off x="912" y="3716"/>
                    <a:ext cx="11" cy="23"/>
                  </a:xfrm>
                  <a:custGeom>
                    <a:avLst/>
                    <a:gdLst>
                      <a:gd name="T0" fmla="*/ 13 w 22"/>
                      <a:gd name="T1" fmla="*/ 68 h 68"/>
                      <a:gd name="T2" fmla="*/ 0 w 22"/>
                      <a:gd name="T3" fmla="*/ 27 h 68"/>
                      <a:gd name="T4" fmla="*/ 9 w 22"/>
                      <a:gd name="T5" fmla="*/ 0 h 68"/>
                      <a:gd name="T6" fmla="*/ 22 w 22"/>
                      <a:gd name="T7" fmla="*/ 30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83" name="Freeform 343"/>
                  <p:cNvSpPr>
                    <a:spLocks/>
                  </p:cNvSpPr>
                  <p:nvPr/>
                </p:nvSpPr>
                <p:spPr bwMode="auto">
                  <a:xfrm>
                    <a:off x="916" y="3717"/>
                    <a:ext cx="37" cy="9"/>
                  </a:xfrm>
                  <a:custGeom>
                    <a:avLst/>
                    <a:gdLst>
                      <a:gd name="T0" fmla="*/ 1 w 74"/>
                      <a:gd name="T1" fmla="*/ 0 h 29"/>
                      <a:gd name="T2" fmla="*/ 50 w 74"/>
                      <a:gd name="T3" fmla="*/ 0 h 29"/>
                      <a:gd name="T4" fmla="*/ 51 w 74"/>
                      <a:gd name="T5" fmla="*/ 3 h 29"/>
                      <a:gd name="T6" fmla="*/ 55 w 74"/>
                      <a:gd name="T7" fmla="*/ 11 h 29"/>
                      <a:gd name="T8" fmla="*/ 74 w 74"/>
                      <a:gd name="T9" fmla="*/ 29 h 29"/>
                      <a:gd name="T10" fmla="*/ 18 w 74"/>
                      <a:gd name="T11" fmla="*/ 29 h 29"/>
                      <a:gd name="T12" fmla="*/ 8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50" y="0"/>
                        </a:lnTo>
                        <a:lnTo>
                          <a:pt x="51" y="3"/>
                        </a:lnTo>
                        <a:lnTo>
                          <a:pt x="55" y="11"/>
                        </a:lnTo>
                        <a:lnTo>
                          <a:pt x="74" y="29"/>
                        </a:lnTo>
                        <a:lnTo>
                          <a:pt x="18" y="29"/>
                        </a:lnTo>
                        <a:lnTo>
                          <a:pt x="8"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84" name="Freeform 344"/>
                  <p:cNvSpPr>
                    <a:spLocks/>
                  </p:cNvSpPr>
                  <p:nvPr/>
                </p:nvSpPr>
                <p:spPr bwMode="auto">
                  <a:xfrm>
                    <a:off x="919" y="3727"/>
                    <a:ext cx="41" cy="12"/>
                  </a:xfrm>
                  <a:custGeom>
                    <a:avLst/>
                    <a:gdLst>
                      <a:gd name="T0" fmla="*/ 0 w 83"/>
                      <a:gd name="T1" fmla="*/ 36 h 36"/>
                      <a:gd name="T2" fmla="*/ 1 w 83"/>
                      <a:gd name="T3" fmla="*/ 19 h 36"/>
                      <a:gd name="T4" fmla="*/ 7 w 83"/>
                      <a:gd name="T5" fmla="*/ 7 h 36"/>
                      <a:gd name="T6" fmla="*/ 11 w 83"/>
                      <a:gd name="T7" fmla="*/ 0 h 36"/>
                      <a:gd name="T8" fmla="*/ 69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7"/>
                        </a:lnTo>
                        <a:lnTo>
                          <a:pt x="11"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grpSp>
            <p:nvGrpSpPr>
              <p:cNvPr id="138585" name="Group 345"/>
              <p:cNvGrpSpPr>
                <a:grpSpLocks/>
              </p:cNvGrpSpPr>
              <p:nvPr/>
            </p:nvGrpSpPr>
            <p:grpSpPr bwMode="auto">
              <a:xfrm>
                <a:off x="922" y="3727"/>
                <a:ext cx="49" cy="23"/>
                <a:chOff x="922" y="3727"/>
                <a:chExt cx="49" cy="23"/>
              </a:xfrm>
            </p:grpSpPr>
            <p:sp>
              <p:nvSpPr>
                <p:cNvPr id="138586" name="Freeform 346"/>
                <p:cNvSpPr>
                  <a:spLocks/>
                </p:cNvSpPr>
                <p:nvPr/>
              </p:nvSpPr>
              <p:spPr bwMode="auto">
                <a:xfrm>
                  <a:off x="922" y="3727"/>
                  <a:ext cx="12" cy="23"/>
                </a:xfrm>
                <a:custGeom>
                  <a:avLst/>
                  <a:gdLst>
                    <a:gd name="T0" fmla="*/ 15 w 24"/>
                    <a:gd name="T1" fmla="*/ 69 h 69"/>
                    <a:gd name="T2" fmla="*/ 0 w 24"/>
                    <a:gd name="T3" fmla="*/ 27 h 69"/>
                    <a:gd name="T4" fmla="*/ 11 w 24"/>
                    <a:gd name="T5" fmla="*/ 0 h 69"/>
                    <a:gd name="T6" fmla="*/ 24 w 24"/>
                    <a:gd name="T7" fmla="*/ 32 h 69"/>
                    <a:gd name="T8" fmla="*/ 15 w 24"/>
                    <a:gd name="T9" fmla="*/ 69 h 69"/>
                  </a:gdLst>
                  <a:ahLst/>
                  <a:cxnLst>
                    <a:cxn ang="0">
                      <a:pos x="T0" y="T1"/>
                    </a:cxn>
                    <a:cxn ang="0">
                      <a:pos x="T2" y="T3"/>
                    </a:cxn>
                    <a:cxn ang="0">
                      <a:pos x="T4" y="T5"/>
                    </a:cxn>
                    <a:cxn ang="0">
                      <a:pos x="T6" y="T7"/>
                    </a:cxn>
                    <a:cxn ang="0">
                      <a:pos x="T8" y="T9"/>
                    </a:cxn>
                  </a:cxnLst>
                  <a:rect l="0" t="0" r="r" b="b"/>
                  <a:pathLst>
                    <a:path w="24" h="69">
                      <a:moveTo>
                        <a:pt x="15" y="69"/>
                      </a:moveTo>
                      <a:lnTo>
                        <a:pt x="0" y="27"/>
                      </a:lnTo>
                      <a:lnTo>
                        <a:pt x="11"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87" name="Freeform 347"/>
                <p:cNvSpPr>
                  <a:spLocks/>
                </p:cNvSpPr>
                <p:nvPr/>
              </p:nvSpPr>
              <p:spPr bwMode="auto">
                <a:xfrm>
                  <a:off x="927" y="3728"/>
                  <a:ext cx="36" cy="10"/>
                </a:xfrm>
                <a:custGeom>
                  <a:avLst/>
                  <a:gdLst>
                    <a:gd name="T0" fmla="*/ 1 w 72"/>
                    <a:gd name="T1" fmla="*/ 0 h 31"/>
                    <a:gd name="T2" fmla="*/ 49 w 72"/>
                    <a:gd name="T3" fmla="*/ 0 h 31"/>
                    <a:gd name="T4" fmla="*/ 50 w 72"/>
                    <a:gd name="T5" fmla="*/ 4 h 31"/>
                    <a:gd name="T6" fmla="*/ 56 w 72"/>
                    <a:gd name="T7" fmla="*/ 13 h 31"/>
                    <a:gd name="T8" fmla="*/ 72 w 72"/>
                    <a:gd name="T9" fmla="*/ 31 h 31"/>
                    <a:gd name="T10" fmla="*/ 18 w 72"/>
                    <a:gd name="T11" fmla="*/ 31 h 31"/>
                    <a:gd name="T12" fmla="*/ 9 w 72"/>
                    <a:gd name="T13" fmla="*/ 22 h 31"/>
                    <a:gd name="T14" fmla="*/ 0 w 72"/>
                    <a:gd name="T15" fmla="*/ 7 h 31"/>
                    <a:gd name="T16" fmla="*/ 1 w 7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1">
                      <a:moveTo>
                        <a:pt x="1" y="0"/>
                      </a:moveTo>
                      <a:lnTo>
                        <a:pt x="49" y="0"/>
                      </a:lnTo>
                      <a:lnTo>
                        <a:pt x="50" y="4"/>
                      </a:lnTo>
                      <a:lnTo>
                        <a:pt x="56" y="13"/>
                      </a:lnTo>
                      <a:lnTo>
                        <a:pt x="72"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88" name="Freeform 348"/>
                <p:cNvSpPr>
                  <a:spLocks/>
                </p:cNvSpPr>
                <p:nvPr/>
              </p:nvSpPr>
              <p:spPr bwMode="auto">
                <a:xfrm>
                  <a:off x="930" y="3738"/>
                  <a:ext cx="41" cy="12"/>
                </a:xfrm>
                <a:custGeom>
                  <a:avLst/>
                  <a:gdLst>
                    <a:gd name="T0" fmla="*/ 0 w 83"/>
                    <a:gd name="T1" fmla="*/ 36 h 36"/>
                    <a:gd name="T2" fmla="*/ 2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589" name="Group 349"/>
              <p:cNvGrpSpPr>
                <a:grpSpLocks/>
              </p:cNvGrpSpPr>
              <p:nvPr/>
            </p:nvGrpSpPr>
            <p:grpSpPr bwMode="auto">
              <a:xfrm>
                <a:off x="895" y="3526"/>
                <a:ext cx="44" cy="23"/>
                <a:chOff x="895" y="3526"/>
                <a:chExt cx="44" cy="23"/>
              </a:xfrm>
            </p:grpSpPr>
            <p:sp>
              <p:nvSpPr>
                <p:cNvPr id="138590" name="Freeform 350"/>
                <p:cNvSpPr>
                  <a:spLocks/>
                </p:cNvSpPr>
                <p:nvPr/>
              </p:nvSpPr>
              <p:spPr bwMode="auto">
                <a:xfrm>
                  <a:off x="895" y="3526"/>
                  <a:ext cx="19" cy="23"/>
                </a:xfrm>
                <a:custGeom>
                  <a:avLst/>
                  <a:gdLst>
                    <a:gd name="T0" fmla="*/ 22 w 38"/>
                    <a:gd name="T1" fmla="*/ 69 h 69"/>
                    <a:gd name="T2" fmla="*/ 0 w 38"/>
                    <a:gd name="T3" fmla="*/ 34 h 69"/>
                    <a:gd name="T4" fmla="*/ 11 w 38"/>
                    <a:gd name="T5" fmla="*/ 0 h 69"/>
                    <a:gd name="T6" fmla="*/ 38 w 38"/>
                    <a:gd name="T7" fmla="*/ 34 h 69"/>
                    <a:gd name="T8" fmla="*/ 22 w 38"/>
                    <a:gd name="T9" fmla="*/ 69 h 69"/>
                  </a:gdLst>
                  <a:ahLst/>
                  <a:cxnLst>
                    <a:cxn ang="0">
                      <a:pos x="T0" y="T1"/>
                    </a:cxn>
                    <a:cxn ang="0">
                      <a:pos x="T2" y="T3"/>
                    </a:cxn>
                    <a:cxn ang="0">
                      <a:pos x="T4" y="T5"/>
                    </a:cxn>
                    <a:cxn ang="0">
                      <a:pos x="T6" y="T7"/>
                    </a:cxn>
                    <a:cxn ang="0">
                      <a:pos x="T8" y="T9"/>
                    </a:cxn>
                  </a:cxnLst>
                  <a:rect l="0" t="0" r="r" b="b"/>
                  <a:pathLst>
                    <a:path w="38" h="69">
                      <a:moveTo>
                        <a:pt x="22" y="69"/>
                      </a:moveTo>
                      <a:lnTo>
                        <a:pt x="0" y="34"/>
                      </a:lnTo>
                      <a:lnTo>
                        <a:pt x="11" y="0"/>
                      </a:lnTo>
                      <a:lnTo>
                        <a:pt x="38"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91" name="Freeform 351"/>
                <p:cNvSpPr>
                  <a:spLocks/>
                </p:cNvSpPr>
                <p:nvPr/>
              </p:nvSpPr>
              <p:spPr bwMode="auto">
                <a:xfrm>
                  <a:off x="901" y="3526"/>
                  <a:ext cx="33" cy="12"/>
                </a:xfrm>
                <a:custGeom>
                  <a:avLst/>
                  <a:gdLst>
                    <a:gd name="T0" fmla="*/ 0 w 64"/>
                    <a:gd name="T1" fmla="*/ 0 h 35"/>
                    <a:gd name="T2" fmla="*/ 40 w 64"/>
                    <a:gd name="T3" fmla="*/ 0 h 35"/>
                    <a:gd name="T4" fmla="*/ 64 w 64"/>
                    <a:gd name="T5" fmla="*/ 35 h 35"/>
                    <a:gd name="T6" fmla="*/ 23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40" y="0"/>
                      </a:lnTo>
                      <a:lnTo>
                        <a:pt x="64" y="35"/>
                      </a:lnTo>
                      <a:lnTo>
                        <a:pt x="23"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92" name="Freeform 352"/>
                <p:cNvSpPr>
                  <a:spLocks/>
                </p:cNvSpPr>
                <p:nvPr/>
              </p:nvSpPr>
              <p:spPr bwMode="auto">
                <a:xfrm>
                  <a:off x="907" y="3538"/>
                  <a:ext cx="32" cy="11"/>
                </a:xfrm>
                <a:custGeom>
                  <a:avLst/>
                  <a:gdLst>
                    <a:gd name="T0" fmla="*/ 0 w 65"/>
                    <a:gd name="T1" fmla="*/ 31 h 31"/>
                    <a:gd name="T2" fmla="*/ 13 w 65"/>
                    <a:gd name="T3" fmla="*/ 0 h 31"/>
                    <a:gd name="T4" fmla="*/ 54 w 65"/>
                    <a:gd name="T5" fmla="*/ 0 h 31"/>
                    <a:gd name="T6" fmla="*/ 65 w 65"/>
                    <a:gd name="T7" fmla="*/ 31 h 31"/>
                    <a:gd name="T8" fmla="*/ 0 w 65"/>
                    <a:gd name="T9" fmla="*/ 31 h 31"/>
                  </a:gdLst>
                  <a:ahLst/>
                  <a:cxnLst>
                    <a:cxn ang="0">
                      <a:pos x="T0" y="T1"/>
                    </a:cxn>
                    <a:cxn ang="0">
                      <a:pos x="T2" y="T3"/>
                    </a:cxn>
                    <a:cxn ang="0">
                      <a:pos x="T4" y="T5"/>
                    </a:cxn>
                    <a:cxn ang="0">
                      <a:pos x="T6" y="T7"/>
                    </a:cxn>
                    <a:cxn ang="0">
                      <a:pos x="T8" y="T9"/>
                    </a:cxn>
                  </a:cxnLst>
                  <a:rect l="0" t="0" r="r" b="b"/>
                  <a:pathLst>
                    <a:path w="65" h="31">
                      <a:moveTo>
                        <a:pt x="0" y="31"/>
                      </a:moveTo>
                      <a:lnTo>
                        <a:pt x="13" y="0"/>
                      </a:lnTo>
                      <a:lnTo>
                        <a:pt x="54"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593" name="Group 353"/>
              <p:cNvGrpSpPr>
                <a:grpSpLocks/>
              </p:cNvGrpSpPr>
              <p:nvPr/>
            </p:nvGrpSpPr>
            <p:grpSpPr bwMode="auto">
              <a:xfrm>
                <a:off x="907" y="3540"/>
                <a:ext cx="45" cy="22"/>
                <a:chOff x="907" y="3540"/>
                <a:chExt cx="45" cy="22"/>
              </a:xfrm>
            </p:grpSpPr>
            <p:sp>
              <p:nvSpPr>
                <p:cNvPr id="138594" name="Freeform 354"/>
                <p:cNvSpPr>
                  <a:spLocks/>
                </p:cNvSpPr>
                <p:nvPr/>
              </p:nvSpPr>
              <p:spPr bwMode="auto">
                <a:xfrm>
                  <a:off x="907" y="3540"/>
                  <a:ext cx="20" cy="22"/>
                </a:xfrm>
                <a:custGeom>
                  <a:avLst/>
                  <a:gdLst>
                    <a:gd name="T0" fmla="*/ 22 w 39"/>
                    <a:gd name="T1" fmla="*/ 68 h 68"/>
                    <a:gd name="T2" fmla="*/ 0 w 39"/>
                    <a:gd name="T3" fmla="*/ 34 h 68"/>
                    <a:gd name="T4" fmla="*/ 11 w 39"/>
                    <a:gd name="T5" fmla="*/ 0 h 68"/>
                    <a:gd name="T6" fmla="*/ 39 w 39"/>
                    <a:gd name="T7" fmla="*/ 34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4"/>
                      </a:lnTo>
                      <a:lnTo>
                        <a:pt x="11" y="0"/>
                      </a:lnTo>
                      <a:lnTo>
                        <a:pt x="39" y="34"/>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95" name="Freeform 355"/>
                <p:cNvSpPr>
                  <a:spLocks/>
                </p:cNvSpPr>
                <p:nvPr/>
              </p:nvSpPr>
              <p:spPr bwMode="auto">
                <a:xfrm>
                  <a:off x="914" y="3540"/>
                  <a:ext cx="32" cy="11"/>
                </a:xfrm>
                <a:custGeom>
                  <a:avLst/>
                  <a:gdLst>
                    <a:gd name="T0" fmla="*/ 0 w 64"/>
                    <a:gd name="T1" fmla="*/ 0 h 34"/>
                    <a:gd name="T2" fmla="*/ 40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96" name="Freeform 356"/>
                <p:cNvSpPr>
                  <a:spLocks/>
                </p:cNvSpPr>
                <p:nvPr/>
              </p:nvSpPr>
              <p:spPr bwMode="auto">
                <a:xfrm>
                  <a:off x="919" y="3552"/>
                  <a:ext cx="33" cy="10"/>
                </a:xfrm>
                <a:custGeom>
                  <a:avLst/>
                  <a:gdLst>
                    <a:gd name="T0" fmla="*/ 0 w 66"/>
                    <a:gd name="T1" fmla="*/ 30 h 30"/>
                    <a:gd name="T2" fmla="*/ 12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597" name="Group 357"/>
              <p:cNvGrpSpPr>
                <a:grpSpLocks/>
              </p:cNvGrpSpPr>
              <p:nvPr/>
            </p:nvGrpSpPr>
            <p:grpSpPr bwMode="auto">
              <a:xfrm>
                <a:off x="920" y="3553"/>
                <a:ext cx="45" cy="23"/>
                <a:chOff x="920" y="3553"/>
                <a:chExt cx="45" cy="23"/>
              </a:xfrm>
            </p:grpSpPr>
            <p:sp>
              <p:nvSpPr>
                <p:cNvPr id="138598" name="Freeform 358"/>
                <p:cNvSpPr>
                  <a:spLocks/>
                </p:cNvSpPr>
                <p:nvPr/>
              </p:nvSpPr>
              <p:spPr bwMode="auto">
                <a:xfrm>
                  <a:off x="920" y="3553"/>
                  <a:ext cx="20" cy="23"/>
                </a:xfrm>
                <a:custGeom>
                  <a:avLst/>
                  <a:gdLst>
                    <a:gd name="T0" fmla="*/ 24 w 41"/>
                    <a:gd name="T1" fmla="*/ 68 h 68"/>
                    <a:gd name="T2" fmla="*/ 0 w 41"/>
                    <a:gd name="T3" fmla="*/ 32 h 68"/>
                    <a:gd name="T4" fmla="*/ 14 w 41"/>
                    <a:gd name="T5" fmla="*/ 0 h 68"/>
                    <a:gd name="T6" fmla="*/ 41 w 41"/>
                    <a:gd name="T7" fmla="*/ 32 h 68"/>
                    <a:gd name="T8" fmla="*/ 24 w 41"/>
                    <a:gd name="T9" fmla="*/ 68 h 68"/>
                  </a:gdLst>
                  <a:ahLst/>
                  <a:cxnLst>
                    <a:cxn ang="0">
                      <a:pos x="T0" y="T1"/>
                    </a:cxn>
                    <a:cxn ang="0">
                      <a:pos x="T2" y="T3"/>
                    </a:cxn>
                    <a:cxn ang="0">
                      <a:pos x="T4" y="T5"/>
                    </a:cxn>
                    <a:cxn ang="0">
                      <a:pos x="T6" y="T7"/>
                    </a:cxn>
                    <a:cxn ang="0">
                      <a:pos x="T8" y="T9"/>
                    </a:cxn>
                  </a:cxnLst>
                  <a:rect l="0" t="0" r="r" b="b"/>
                  <a:pathLst>
                    <a:path w="41" h="68">
                      <a:moveTo>
                        <a:pt x="24" y="68"/>
                      </a:moveTo>
                      <a:lnTo>
                        <a:pt x="0" y="32"/>
                      </a:lnTo>
                      <a:lnTo>
                        <a:pt x="14"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99" name="Freeform 359"/>
                <p:cNvSpPr>
                  <a:spLocks/>
                </p:cNvSpPr>
                <p:nvPr/>
              </p:nvSpPr>
              <p:spPr bwMode="auto">
                <a:xfrm>
                  <a:off x="927" y="3554"/>
                  <a:ext cx="32" cy="11"/>
                </a:xfrm>
                <a:custGeom>
                  <a:avLst/>
                  <a:gdLst>
                    <a:gd name="T0" fmla="*/ 0 w 63"/>
                    <a:gd name="T1" fmla="*/ 0 h 33"/>
                    <a:gd name="T2" fmla="*/ 39 w 63"/>
                    <a:gd name="T3" fmla="*/ 0 h 33"/>
                    <a:gd name="T4" fmla="*/ 63 w 63"/>
                    <a:gd name="T5" fmla="*/ 33 h 33"/>
                    <a:gd name="T6" fmla="*/ 24 w 63"/>
                    <a:gd name="T7" fmla="*/ 33 h 33"/>
                    <a:gd name="T8" fmla="*/ 0 w 63"/>
                    <a:gd name="T9" fmla="*/ 0 h 33"/>
                  </a:gdLst>
                  <a:ahLst/>
                  <a:cxnLst>
                    <a:cxn ang="0">
                      <a:pos x="T0" y="T1"/>
                    </a:cxn>
                    <a:cxn ang="0">
                      <a:pos x="T2" y="T3"/>
                    </a:cxn>
                    <a:cxn ang="0">
                      <a:pos x="T4" y="T5"/>
                    </a:cxn>
                    <a:cxn ang="0">
                      <a:pos x="T6" y="T7"/>
                    </a:cxn>
                    <a:cxn ang="0">
                      <a:pos x="T8" y="T9"/>
                    </a:cxn>
                  </a:cxnLst>
                  <a:rect l="0" t="0" r="r" b="b"/>
                  <a:pathLst>
                    <a:path w="63" h="33">
                      <a:moveTo>
                        <a:pt x="0" y="0"/>
                      </a:moveTo>
                      <a:lnTo>
                        <a:pt x="39"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00" name="Freeform 360"/>
                <p:cNvSpPr>
                  <a:spLocks/>
                </p:cNvSpPr>
                <p:nvPr/>
              </p:nvSpPr>
              <p:spPr bwMode="auto">
                <a:xfrm>
                  <a:off x="932" y="3566"/>
                  <a:ext cx="33" cy="10"/>
                </a:xfrm>
                <a:custGeom>
                  <a:avLst/>
                  <a:gdLst>
                    <a:gd name="T0" fmla="*/ 0 w 66"/>
                    <a:gd name="T1" fmla="*/ 30 h 30"/>
                    <a:gd name="T2" fmla="*/ 12 w 66"/>
                    <a:gd name="T3" fmla="*/ 0 h 30"/>
                    <a:gd name="T4" fmla="*/ 53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3"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601" name="Group 361"/>
              <p:cNvGrpSpPr>
                <a:grpSpLocks/>
              </p:cNvGrpSpPr>
              <p:nvPr/>
            </p:nvGrpSpPr>
            <p:grpSpPr bwMode="auto">
              <a:xfrm>
                <a:off x="934" y="3566"/>
                <a:ext cx="44" cy="23"/>
                <a:chOff x="934" y="3566"/>
                <a:chExt cx="44" cy="23"/>
              </a:xfrm>
            </p:grpSpPr>
            <p:sp>
              <p:nvSpPr>
                <p:cNvPr id="138602" name="Freeform 362"/>
                <p:cNvSpPr>
                  <a:spLocks/>
                </p:cNvSpPr>
                <p:nvPr/>
              </p:nvSpPr>
              <p:spPr bwMode="auto">
                <a:xfrm>
                  <a:off x="934" y="3566"/>
                  <a:ext cx="19" cy="23"/>
                </a:xfrm>
                <a:custGeom>
                  <a:avLst/>
                  <a:gdLst>
                    <a:gd name="T0" fmla="*/ 22 w 40"/>
                    <a:gd name="T1" fmla="*/ 68 h 68"/>
                    <a:gd name="T2" fmla="*/ 0 w 40"/>
                    <a:gd name="T3" fmla="*/ 33 h 68"/>
                    <a:gd name="T4" fmla="*/ 12 w 40"/>
                    <a:gd name="T5" fmla="*/ 0 h 68"/>
                    <a:gd name="T6" fmla="*/ 40 w 40"/>
                    <a:gd name="T7" fmla="*/ 33 h 68"/>
                    <a:gd name="T8" fmla="*/ 22 w 40"/>
                    <a:gd name="T9" fmla="*/ 68 h 68"/>
                  </a:gdLst>
                  <a:ahLst/>
                  <a:cxnLst>
                    <a:cxn ang="0">
                      <a:pos x="T0" y="T1"/>
                    </a:cxn>
                    <a:cxn ang="0">
                      <a:pos x="T2" y="T3"/>
                    </a:cxn>
                    <a:cxn ang="0">
                      <a:pos x="T4" y="T5"/>
                    </a:cxn>
                    <a:cxn ang="0">
                      <a:pos x="T6" y="T7"/>
                    </a:cxn>
                    <a:cxn ang="0">
                      <a:pos x="T8" y="T9"/>
                    </a:cxn>
                  </a:cxnLst>
                  <a:rect l="0" t="0" r="r" b="b"/>
                  <a:pathLst>
                    <a:path w="40" h="68">
                      <a:moveTo>
                        <a:pt x="22" y="68"/>
                      </a:moveTo>
                      <a:lnTo>
                        <a:pt x="0" y="33"/>
                      </a:lnTo>
                      <a:lnTo>
                        <a:pt x="12" y="0"/>
                      </a:lnTo>
                      <a:lnTo>
                        <a:pt x="40"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03" name="Freeform 363"/>
                <p:cNvSpPr>
                  <a:spLocks/>
                </p:cNvSpPr>
                <p:nvPr/>
              </p:nvSpPr>
              <p:spPr bwMode="auto">
                <a:xfrm>
                  <a:off x="940" y="3567"/>
                  <a:ext cx="32" cy="11"/>
                </a:xfrm>
                <a:custGeom>
                  <a:avLst/>
                  <a:gdLst>
                    <a:gd name="T0" fmla="*/ 0 w 65"/>
                    <a:gd name="T1" fmla="*/ 0 h 35"/>
                    <a:gd name="T2" fmla="*/ 41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1"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04" name="Freeform 364"/>
                <p:cNvSpPr>
                  <a:spLocks/>
                </p:cNvSpPr>
                <p:nvPr/>
              </p:nvSpPr>
              <p:spPr bwMode="auto">
                <a:xfrm>
                  <a:off x="945" y="3579"/>
                  <a:ext cx="33" cy="9"/>
                </a:xfrm>
                <a:custGeom>
                  <a:avLst/>
                  <a:gdLst>
                    <a:gd name="T0" fmla="*/ 0 w 65"/>
                    <a:gd name="T1" fmla="*/ 28 h 28"/>
                    <a:gd name="T2" fmla="*/ 13 w 65"/>
                    <a:gd name="T3" fmla="*/ 0 h 28"/>
                    <a:gd name="T4" fmla="*/ 54 w 65"/>
                    <a:gd name="T5" fmla="*/ 0 h 28"/>
                    <a:gd name="T6" fmla="*/ 65 w 65"/>
                    <a:gd name="T7" fmla="*/ 28 h 28"/>
                    <a:gd name="T8" fmla="*/ 0 w 65"/>
                    <a:gd name="T9" fmla="*/ 28 h 28"/>
                  </a:gdLst>
                  <a:ahLst/>
                  <a:cxnLst>
                    <a:cxn ang="0">
                      <a:pos x="T0" y="T1"/>
                    </a:cxn>
                    <a:cxn ang="0">
                      <a:pos x="T2" y="T3"/>
                    </a:cxn>
                    <a:cxn ang="0">
                      <a:pos x="T4" y="T5"/>
                    </a:cxn>
                    <a:cxn ang="0">
                      <a:pos x="T6" y="T7"/>
                    </a:cxn>
                    <a:cxn ang="0">
                      <a:pos x="T8" y="T9"/>
                    </a:cxn>
                  </a:cxnLst>
                  <a:rect l="0" t="0" r="r" b="b"/>
                  <a:pathLst>
                    <a:path w="65" h="28">
                      <a:moveTo>
                        <a:pt x="0" y="28"/>
                      </a:moveTo>
                      <a:lnTo>
                        <a:pt x="13" y="0"/>
                      </a:lnTo>
                      <a:lnTo>
                        <a:pt x="54"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605" name="Group 365"/>
              <p:cNvGrpSpPr>
                <a:grpSpLocks/>
              </p:cNvGrpSpPr>
              <p:nvPr/>
            </p:nvGrpSpPr>
            <p:grpSpPr bwMode="auto">
              <a:xfrm>
                <a:off x="949" y="3579"/>
                <a:ext cx="83" cy="63"/>
                <a:chOff x="949" y="3579"/>
                <a:chExt cx="83" cy="63"/>
              </a:xfrm>
            </p:grpSpPr>
            <p:grpSp>
              <p:nvGrpSpPr>
                <p:cNvPr id="138606" name="Group 366"/>
                <p:cNvGrpSpPr>
                  <a:grpSpLocks/>
                </p:cNvGrpSpPr>
                <p:nvPr/>
              </p:nvGrpSpPr>
              <p:grpSpPr bwMode="auto">
                <a:xfrm>
                  <a:off x="949" y="3579"/>
                  <a:ext cx="44" cy="23"/>
                  <a:chOff x="949" y="3579"/>
                  <a:chExt cx="44" cy="23"/>
                </a:xfrm>
              </p:grpSpPr>
              <p:sp>
                <p:nvSpPr>
                  <p:cNvPr id="138607" name="Freeform 367"/>
                  <p:cNvSpPr>
                    <a:spLocks/>
                  </p:cNvSpPr>
                  <p:nvPr/>
                </p:nvSpPr>
                <p:spPr bwMode="auto">
                  <a:xfrm>
                    <a:off x="949" y="3579"/>
                    <a:ext cx="19" cy="23"/>
                  </a:xfrm>
                  <a:custGeom>
                    <a:avLst/>
                    <a:gdLst>
                      <a:gd name="T0" fmla="*/ 21 w 38"/>
                      <a:gd name="T1" fmla="*/ 68 h 68"/>
                      <a:gd name="T2" fmla="*/ 0 w 38"/>
                      <a:gd name="T3" fmla="*/ 32 h 68"/>
                      <a:gd name="T4" fmla="*/ 11 w 38"/>
                      <a:gd name="T5" fmla="*/ 0 h 68"/>
                      <a:gd name="T6" fmla="*/ 38 w 38"/>
                      <a:gd name="T7" fmla="*/ 32 h 68"/>
                      <a:gd name="T8" fmla="*/ 21 w 38"/>
                      <a:gd name="T9" fmla="*/ 68 h 68"/>
                    </a:gdLst>
                    <a:ahLst/>
                    <a:cxnLst>
                      <a:cxn ang="0">
                        <a:pos x="T0" y="T1"/>
                      </a:cxn>
                      <a:cxn ang="0">
                        <a:pos x="T2" y="T3"/>
                      </a:cxn>
                      <a:cxn ang="0">
                        <a:pos x="T4" y="T5"/>
                      </a:cxn>
                      <a:cxn ang="0">
                        <a:pos x="T6" y="T7"/>
                      </a:cxn>
                      <a:cxn ang="0">
                        <a:pos x="T8" y="T9"/>
                      </a:cxn>
                    </a:cxnLst>
                    <a:rect l="0" t="0" r="r" b="b"/>
                    <a:pathLst>
                      <a:path w="38" h="68">
                        <a:moveTo>
                          <a:pt x="21" y="68"/>
                        </a:moveTo>
                        <a:lnTo>
                          <a:pt x="0" y="32"/>
                        </a:lnTo>
                        <a:lnTo>
                          <a:pt x="11" y="0"/>
                        </a:lnTo>
                        <a:lnTo>
                          <a:pt x="38" y="32"/>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08" name="Freeform 368"/>
                  <p:cNvSpPr>
                    <a:spLocks/>
                  </p:cNvSpPr>
                  <p:nvPr/>
                </p:nvSpPr>
                <p:spPr bwMode="auto">
                  <a:xfrm>
                    <a:off x="955" y="3579"/>
                    <a:ext cx="32" cy="11"/>
                  </a:xfrm>
                  <a:custGeom>
                    <a:avLst/>
                    <a:gdLst>
                      <a:gd name="T0" fmla="*/ 0 w 66"/>
                      <a:gd name="T1" fmla="*/ 0 h 32"/>
                      <a:gd name="T2" fmla="*/ 42 w 66"/>
                      <a:gd name="T3" fmla="*/ 0 h 32"/>
                      <a:gd name="T4" fmla="*/ 66 w 66"/>
                      <a:gd name="T5" fmla="*/ 32 h 32"/>
                      <a:gd name="T6" fmla="*/ 25 w 66"/>
                      <a:gd name="T7" fmla="*/ 32 h 32"/>
                      <a:gd name="T8" fmla="*/ 0 w 66"/>
                      <a:gd name="T9" fmla="*/ 0 h 32"/>
                    </a:gdLst>
                    <a:ahLst/>
                    <a:cxnLst>
                      <a:cxn ang="0">
                        <a:pos x="T0" y="T1"/>
                      </a:cxn>
                      <a:cxn ang="0">
                        <a:pos x="T2" y="T3"/>
                      </a:cxn>
                      <a:cxn ang="0">
                        <a:pos x="T4" y="T5"/>
                      </a:cxn>
                      <a:cxn ang="0">
                        <a:pos x="T6" y="T7"/>
                      </a:cxn>
                      <a:cxn ang="0">
                        <a:pos x="T8" y="T9"/>
                      </a:cxn>
                    </a:cxnLst>
                    <a:rect l="0" t="0" r="r" b="b"/>
                    <a:pathLst>
                      <a:path w="66" h="32">
                        <a:moveTo>
                          <a:pt x="0" y="0"/>
                        </a:moveTo>
                        <a:lnTo>
                          <a:pt x="42" y="0"/>
                        </a:lnTo>
                        <a:lnTo>
                          <a:pt x="66" y="32"/>
                        </a:lnTo>
                        <a:lnTo>
                          <a:pt x="25"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09" name="Freeform 369"/>
                  <p:cNvSpPr>
                    <a:spLocks/>
                  </p:cNvSpPr>
                  <p:nvPr/>
                </p:nvSpPr>
                <p:spPr bwMode="auto">
                  <a:xfrm>
                    <a:off x="960" y="3591"/>
                    <a:ext cx="33" cy="10"/>
                  </a:xfrm>
                  <a:custGeom>
                    <a:avLst/>
                    <a:gdLst>
                      <a:gd name="T0" fmla="*/ 0 w 65"/>
                      <a:gd name="T1" fmla="*/ 31 h 31"/>
                      <a:gd name="T2" fmla="*/ 14 w 65"/>
                      <a:gd name="T3" fmla="*/ 0 h 31"/>
                      <a:gd name="T4" fmla="*/ 55 w 65"/>
                      <a:gd name="T5" fmla="*/ 0 h 31"/>
                      <a:gd name="T6" fmla="*/ 65 w 65"/>
                      <a:gd name="T7" fmla="*/ 31 h 31"/>
                      <a:gd name="T8" fmla="*/ 0 w 65"/>
                      <a:gd name="T9" fmla="*/ 31 h 31"/>
                    </a:gdLst>
                    <a:ahLst/>
                    <a:cxnLst>
                      <a:cxn ang="0">
                        <a:pos x="T0" y="T1"/>
                      </a:cxn>
                      <a:cxn ang="0">
                        <a:pos x="T2" y="T3"/>
                      </a:cxn>
                      <a:cxn ang="0">
                        <a:pos x="T4" y="T5"/>
                      </a:cxn>
                      <a:cxn ang="0">
                        <a:pos x="T6" y="T7"/>
                      </a:cxn>
                      <a:cxn ang="0">
                        <a:pos x="T8" y="T9"/>
                      </a:cxn>
                    </a:cxnLst>
                    <a:rect l="0" t="0" r="r" b="b"/>
                    <a:pathLst>
                      <a:path w="65" h="31">
                        <a:moveTo>
                          <a:pt x="0" y="31"/>
                        </a:moveTo>
                        <a:lnTo>
                          <a:pt x="14" y="0"/>
                        </a:lnTo>
                        <a:lnTo>
                          <a:pt x="55"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610" name="Group 370"/>
                <p:cNvGrpSpPr>
                  <a:grpSpLocks/>
                </p:cNvGrpSpPr>
                <p:nvPr/>
              </p:nvGrpSpPr>
              <p:grpSpPr bwMode="auto">
                <a:xfrm>
                  <a:off x="961" y="3592"/>
                  <a:ext cx="45" cy="23"/>
                  <a:chOff x="961" y="3592"/>
                  <a:chExt cx="45" cy="23"/>
                </a:xfrm>
              </p:grpSpPr>
              <p:sp>
                <p:nvSpPr>
                  <p:cNvPr id="138611" name="Freeform 371"/>
                  <p:cNvSpPr>
                    <a:spLocks/>
                  </p:cNvSpPr>
                  <p:nvPr/>
                </p:nvSpPr>
                <p:spPr bwMode="auto">
                  <a:xfrm>
                    <a:off x="961" y="3592"/>
                    <a:ext cx="20" cy="23"/>
                  </a:xfrm>
                  <a:custGeom>
                    <a:avLst/>
                    <a:gdLst>
                      <a:gd name="T0" fmla="*/ 23 w 40"/>
                      <a:gd name="T1" fmla="*/ 69 h 69"/>
                      <a:gd name="T2" fmla="*/ 0 w 40"/>
                      <a:gd name="T3" fmla="*/ 33 h 69"/>
                      <a:gd name="T4" fmla="*/ 12 w 40"/>
                      <a:gd name="T5" fmla="*/ 0 h 69"/>
                      <a:gd name="T6" fmla="*/ 40 w 40"/>
                      <a:gd name="T7" fmla="*/ 33 h 69"/>
                      <a:gd name="T8" fmla="*/ 23 w 40"/>
                      <a:gd name="T9" fmla="*/ 69 h 69"/>
                    </a:gdLst>
                    <a:ahLst/>
                    <a:cxnLst>
                      <a:cxn ang="0">
                        <a:pos x="T0" y="T1"/>
                      </a:cxn>
                      <a:cxn ang="0">
                        <a:pos x="T2" y="T3"/>
                      </a:cxn>
                      <a:cxn ang="0">
                        <a:pos x="T4" y="T5"/>
                      </a:cxn>
                      <a:cxn ang="0">
                        <a:pos x="T6" y="T7"/>
                      </a:cxn>
                      <a:cxn ang="0">
                        <a:pos x="T8" y="T9"/>
                      </a:cxn>
                    </a:cxnLst>
                    <a:rect l="0" t="0" r="r" b="b"/>
                    <a:pathLst>
                      <a:path w="40" h="69">
                        <a:moveTo>
                          <a:pt x="23" y="69"/>
                        </a:moveTo>
                        <a:lnTo>
                          <a:pt x="0" y="33"/>
                        </a:lnTo>
                        <a:lnTo>
                          <a:pt x="12" y="0"/>
                        </a:lnTo>
                        <a:lnTo>
                          <a:pt x="40"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12" name="Freeform 372"/>
                  <p:cNvSpPr>
                    <a:spLocks/>
                  </p:cNvSpPr>
                  <p:nvPr/>
                </p:nvSpPr>
                <p:spPr bwMode="auto">
                  <a:xfrm>
                    <a:off x="968" y="3593"/>
                    <a:ext cx="33" cy="11"/>
                  </a:xfrm>
                  <a:custGeom>
                    <a:avLst/>
                    <a:gdLst>
                      <a:gd name="T0" fmla="*/ 0 w 66"/>
                      <a:gd name="T1" fmla="*/ 0 h 35"/>
                      <a:gd name="T2" fmla="*/ 41 w 66"/>
                      <a:gd name="T3" fmla="*/ 0 h 35"/>
                      <a:gd name="T4" fmla="*/ 66 w 66"/>
                      <a:gd name="T5" fmla="*/ 35 h 35"/>
                      <a:gd name="T6" fmla="*/ 24 w 66"/>
                      <a:gd name="T7" fmla="*/ 35 h 35"/>
                      <a:gd name="T8" fmla="*/ 0 w 66"/>
                      <a:gd name="T9" fmla="*/ 0 h 35"/>
                    </a:gdLst>
                    <a:ahLst/>
                    <a:cxnLst>
                      <a:cxn ang="0">
                        <a:pos x="T0" y="T1"/>
                      </a:cxn>
                      <a:cxn ang="0">
                        <a:pos x="T2" y="T3"/>
                      </a:cxn>
                      <a:cxn ang="0">
                        <a:pos x="T4" y="T5"/>
                      </a:cxn>
                      <a:cxn ang="0">
                        <a:pos x="T6" y="T7"/>
                      </a:cxn>
                      <a:cxn ang="0">
                        <a:pos x="T8" y="T9"/>
                      </a:cxn>
                    </a:cxnLst>
                    <a:rect l="0" t="0" r="r" b="b"/>
                    <a:pathLst>
                      <a:path w="66" h="35">
                        <a:moveTo>
                          <a:pt x="0" y="0"/>
                        </a:moveTo>
                        <a:lnTo>
                          <a:pt x="41" y="0"/>
                        </a:lnTo>
                        <a:lnTo>
                          <a:pt x="66"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13" name="Freeform 373"/>
                  <p:cNvSpPr>
                    <a:spLocks/>
                  </p:cNvSpPr>
                  <p:nvPr/>
                </p:nvSpPr>
                <p:spPr bwMode="auto">
                  <a:xfrm>
                    <a:off x="973" y="3605"/>
                    <a:ext cx="33" cy="10"/>
                  </a:xfrm>
                  <a:custGeom>
                    <a:avLst/>
                    <a:gdLst>
                      <a:gd name="T0" fmla="*/ 0 w 66"/>
                      <a:gd name="T1" fmla="*/ 30 h 30"/>
                      <a:gd name="T2" fmla="*/ 13 w 66"/>
                      <a:gd name="T3" fmla="*/ 0 h 30"/>
                      <a:gd name="T4" fmla="*/ 55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3" y="0"/>
                        </a:lnTo>
                        <a:lnTo>
                          <a:pt x="55"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614" name="Group 374"/>
                <p:cNvGrpSpPr>
                  <a:grpSpLocks/>
                </p:cNvGrpSpPr>
                <p:nvPr/>
              </p:nvGrpSpPr>
              <p:grpSpPr bwMode="auto">
                <a:xfrm>
                  <a:off x="974" y="3606"/>
                  <a:ext cx="44" cy="23"/>
                  <a:chOff x="974" y="3606"/>
                  <a:chExt cx="44" cy="23"/>
                </a:xfrm>
              </p:grpSpPr>
              <p:sp>
                <p:nvSpPr>
                  <p:cNvPr id="138615" name="Freeform 375"/>
                  <p:cNvSpPr>
                    <a:spLocks/>
                  </p:cNvSpPr>
                  <p:nvPr/>
                </p:nvSpPr>
                <p:spPr bwMode="auto">
                  <a:xfrm>
                    <a:off x="974" y="3606"/>
                    <a:ext cx="19" cy="23"/>
                  </a:xfrm>
                  <a:custGeom>
                    <a:avLst/>
                    <a:gdLst>
                      <a:gd name="T0" fmla="*/ 24 w 40"/>
                      <a:gd name="T1" fmla="*/ 68 h 68"/>
                      <a:gd name="T2" fmla="*/ 0 w 40"/>
                      <a:gd name="T3" fmla="*/ 35 h 68"/>
                      <a:gd name="T4" fmla="*/ 12 w 40"/>
                      <a:gd name="T5" fmla="*/ 0 h 68"/>
                      <a:gd name="T6" fmla="*/ 40 w 40"/>
                      <a:gd name="T7" fmla="*/ 35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5"/>
                        </a:lnTo>
                        <a:lnTo>
                          <a:pt x="12" y="0"/>
                        </a:lnTo>
                        <a:lnTo>
                          <a:pt x="40" y="35"/>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16" name="Freeform 376"/>
                  <p:cNvSpPr>
                    <a:spLocks/>
                  </p:cNvSpPr>
                  <p:nvPr/>
                </p:nvSpPr>
                <p:spPr bwMode="auto">
                  <a:xfrm>
                    <a:off x="980" y="3606"/>
                    <a:ext cx="32" cy="12"/>
                  </a:xfrm>
                  <a:custGeom>
                    <a:avLst/>
                    <a:gdLst>
                      <a:gd name="T0" fmla="*/ 0 w 65"/>
                      <a:gd name="T1" fmla="*/ 0 h 35"/>
                      <a:gd name="T2" fmla="*/ 42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2"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17" name="Freeform 377"/>
                  <p:cNvSpPr>
                    <a:spLocks/>
                  </p:cNvSpPr>
                  <p:nvPr/>
                </p:nvSpPr>
                <p:spPr bwMode="auto">
                  <a:xfrm>
                    <a:off x="986" y="3619"/>
                    <a:ext cx="32" cy="9"/>
                  </a:xfrm>
                  <a:custGeom>
                    <a:avLst/>
                    <a:gdLst>
                      <a:gd name="T0" fmla="*/ 0 w 65"/>
                      <a:gd name="T1" fmla="*/ 29 h 29"/>
                      <a:gd name="T2" fmla="*/ 12 w 65"/>
                      <a:gd name="T3" fmla="*/ 0 h 29"/>
                      <a:gd name="T4" fmla="*/ 53 w 65"/>
                      <a:gd name="T5" fmla="*/ 0 h 29"/>
                      <a:gd name="T6" fmla="*/ 65 w 65"/>
                      <a:gd name="T7" fmla="*/ 29 h 29"/>
                      <a:gd name="T8" fmla="*/ 0 w 65"/>
                      <a:gd name="T9" fmla="*/ 29 h 29"/>
                    </a:gdLst>
                    <a:ahLst/>
                    <a:cxnLst>
                      <a:cxn ang="0">
                        <a:pos x="T0" y="T1"/>
                      </a:cxn>
                      <a:cxn ang="0">
                        <a:pos x="T2" y="T3"/>
                      </a:cxn>
                      <a:cxn ang="0">
                        <a:pos x="T4" y="T5"/>
                      </a:cxn>
                      <a:cxn ang="0">
                        <a:pos x="T6" y="T7"/>
                      </a:cxn>
                      <a:cxn ang="0">
                        <a:pos x="T8" y="T9"/>
                      </a:cxn>
                    </a:cxnLst>
                    <a:rect l="0" t="0" r="r" b="b"/>
                    <a:pathLst>
                      <a:path w="65" h="29">
                        <a:moveTo>
                          <a:pt x="0" y="29"/>
                        </a:moveTo>
                        <a:lnTo>
                          <a:pt x="12"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618" name="Group 378"/>
                <p:cNvGrpSpPr>
                  <a:grpSpLocks/>
                </p:cNvGrpSpPr>
                <p:nvPr/>
              </p:nvGrpSpPr>
              <p:grpSpPr bwMode="auto">
                <a:xfrm>
                  <a:off x="987" y="3619"/>
                  <a:ext cx="45" cy="23"/>
                  <a:chOff x="987" y="3619"/>
                  <a:chExt cx="45" cy="23"/>
                </a:xfrm>
              </p:grpSpPr>
              <p:sp>
                <p:nvSpPr>
                  <p:cNvPr id="138619" name="Freeform 379"/>
                  <p:cNvSpPr>
                    <a:spLocks/>
                  </p:cNvSpPr>
                  <p:nvPr/>
                </p:nvSpPr>
                <p:spPr bwMode="auto">
                  <a:xfrm>
                    <a:off x="987" y="3619"/>
                    <a:ext cx="20" cy="23"/>
                  </a:xfrm>
                  <a:custGeom>
                    <a:avLst/>
                    <a:gdLst>
                      <a:gd name="T0" fmla="*/ 22 w 39"/>
                      <a:gd name="T1" fmla="*/ 68 h 68"/>
                      <a:gd name="T2" fmla="*/ 0 w 39"/>
                      <a:gd name="T3" fmla="*/ 33 h 68"/>
                      <a:gd name="T4" fmla="*/ 12 w 39"/>
                      <a:gd name="T5" fmla="*/ 0 h 68"/>
                      <a:gd name="T6" fmla="*/ 39 w 39"/>
                      <a:gd name="T7" fmla="*/ 33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3"/>
                        </a:lnTo>
                        <a:lnTo>
                          <a:pt x="12" y="0"/>
                        </a:lnTo>
                        <a:lnTo>
                          <a:pt x="39"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20" name="Freeform 380"/>
                  <p:cNvSpPr>
                    <a:spLocks/>
                  </p:cNvSpPr>
                  <p:nvPr/>
                </p:nvSpPr>
                <p:spPr bwMode="auto">
                  <a:xfrm>
                    <a:off x="994" y="3620"/>
                    <a:ext cx="32" cy="11"/>
                  </a:xfrm>
                  <a:custGeom>
                    <a:avLst/>
                    <a:gdLst>
                      <a:gd name="T0" fmla="*/ 0 w 64"/>
                      <a:gd name="T1" fmla="*/ 0 h 33"/>
                      <a:gd name="T2" fmla="*/ 41 w 64"/>
                      <a:gd name="T3" fmla="*/ 0 h 33"/>
                      <a:gd name="T4" fmla="*/ 64 w 64"/>
                      <a:gd name="T5" fmla="*/ 33 h 33"/>
                      <a:gd name="T6" fmla="*/ 25 w 64"/>
                      <a:gd name="T7" fmla="*/ 33 h 33"/>
                      <a:gd name="T8" fmla="*/ 0 w 64"/>
                      <a:gd name="T9" fmla="*/ 0 h 33"/>
                    </a:gdLst>
                    <a:ahLst/>
                    <a:cxnLst>
                      <a:cxn ang="0">
                        <a:pos x="T0" y="T1"/>
                      </a:cxn>
                      <a:cxn ang="0">
                        <a:pos x="T2" y="T3"/>
                      </a:cxn>
                      <a:cxn ang="0">
                        <a:pos x="T4" y="T5"/>
                      </a:cxn>
                      <a:cxn ang="0">
                        <a:pos x="T6" y="T7"/>
                      </a:cxn>
                      <a:cxn ang="0">
                        <a:pos x="T8" y="T9"/>
                      </a:cxn>
                    </a:cxnLst>
                    <a:rect l="0" t="0" r="r" b="b"/>
                    <a:pathLst>
                      <a:path w="64" h="33">
                        <a:moveTo>
                          <a:pt x="0" y="0"/>
                        </a:moveTo>
                        <a:lnTo>
                          <a:pt x="41" y="0"/>
                        </a:lnTo>
                        <a:lnTo>
                          <a:pt x="64" y="33"/>
                        </a:lnTo>
                        <a:lnTo>
                          <a:pt x="25"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21" name="Freeform 381"/>
                  <p:cNvSpPr>
                    <a:spLocks/>
                  </p:cNvSpPr>
                  <p:nvPr/>
                </p:nvSpPr>
                <p:spPr bwMode="auto">
                  <a:xfrm>
                    <a:off x="999" y="3632"/>
                    <a:ext cx="33" cy="9"/>
                  </a:xfrm>
                  <a:custGeom>
                    <a:avLst/>
                    <a:gdLst>
                      <a:gd name="T0" fmla="*/ 0 w 65"/>
                      <a:gd name="T1" fmla="*/ 29 h 29"/>
                      <a:gd name="T2" fmla="*/ 14 w 65"/>
                      <a:gd name="T3" fmla="*/ 0 h 29"/>
                      <a:gd name="T4" fmla="*/ 53 w 65"/>
                      <a:gd name="T5" fmla="*/ 0 h 29"/>
                      <a:gd name="T6" fmla="*/ 65 w 65"/>
                      <a:gd name="T7" fmla="*/ 29 h 29"/>
                      <a:gd name="T8" fmla="*/ 0 w 65"/>
                      <a:gd name="T9" fmla="*/ 29 h 29"/>
                    </a:gdLst>
                    <a:ahLst/>
                    <a:cxnLst>
                      <a:cxn ang="0">
                        <a:pos x="T0" y="T1"/>
                      </a:cxn>
                      <a:cxn ang="0">
                        <a:pos x="T2" y="T3"/>
                      </a:cxn>
                      <a:cxn ang="0">
                        <a:pos x="T4" y="T5"/>
                      </a:cxn>
                      <a:cxn ang="0">
                        <a:pos x="T6" y="T7"/>
                      </a:cxn>
                      <a:cxn ang="0">
                        <a:pos x="T8" y="T9"/>
                      </a:cxn>
                    </a:cxnLst>
                    <a:rect l="0" t="0" r="r" b="b"/>
                    <a:pathLst>
                      <a:path w="65" h="29">
                        <a:moveTo>
                          <a:pt x="0" y="29"/>
                        </a:moveTo>
                        <a:lnTo>
                          <a:pt x="14"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grpSp>
            <p:nvGrpSpPr>
              <p:cNvPr id="138622" name="Group 382"/>
              <p:cNvGrpSpPr>
                <a:grpSpLocks/>
              </p:cNvGrpSpPr>
              <p:nvPr/>
            </p:nvGrpSpPr>
            <p:grpSpPr bwMode="auto">
              <a:xfrm>
                <a:off x="1002" y="3632"/>
                <a:ext cx="83" cy="63"/>
                <a:chOff x="1002" y="3632"/>
                <a:chExt cx="83" cy="63"/>
              </a:xfrm>
            </p:grpSpPr>
            <p:grpSp>
              <p:nvGrpSpPr>
                <p:cNvPr id="138623" name="Group 383"/>
                <p:cNvGrpSpPr>
                  <a:grpSpLocks/>
                </p:cNvGrpSpPr>
                <p:nvPr/>
              </p:nvGrpSpPr>
              <p:grpSpPr bwMode="auto">
                <a:xfrm>
                  <a:off x="1002" y="3632"/>
                  <a:ext cx="44" cy="22"/>
                  <a:chOff x="1002" y="3632"/>
                  <a:chExt cx="44" cy="22"/>
                </a:xfrm>
              </p:grpSpPr>
              <p:sp>
                <p:nvSpPr>
                  <p:cNvPr id="138624" name="Freeform 384"/>
                  <p:cNvSpPr>
                    <a:spLocks/>
                  </p:cNvSpPr>
                  <p:nvPr/>
                </p:nvSpPr>
                <p:spPr bwMode="auto">
                  <a:xfrm>
                    <a:off x="1002" y="3632"/>
                    <a:ext cx="19" cy="22"/>
                  </a:xfrm>
                  <a:custGeom>
                    <a:avLst/>
                    <a:gdLst>
                      <a:gd name="T0" fmla="*/ 21 w 38"/>
                      <a:gd name="T1" fmla="*/ 68 h 68"/>
                      <a:gd name="T2" fmla="*/ 0 w 38"/>
                      <a:gd name="T3" fmla="*/ 33 h 68"/>
                      <a:gd name="T4" fmla="*/ 10 w 38"/>
                      <a:gd name="T5" fmla="*/ 0 h 68"/>
                      <a:gd name="T6" fmla="*/ 38 w 38"/>
                      <a:gd name="T7" fmla="*/ 33 h 68"/>
                      <a:gd name="T8" fmla="*/ 21 w 38"/>
                      <a:gd name="T9" fmla="*/ 68 h 68"/>
                    </a:gdLst>
                    <a:ahLst/>
                    <a:cxnLst>
                      <a:cxn ang="0">
                        <a:pos x="T0" y="T1"/>
                      </a:cxn>
                      <a:cxn ang="0">
                        <a:pos x="T2" y="T3"/>
                      </a:cxn>
                      <a:cxn ang="0">
                        <a:pos x="T4" y="T5"/>
                      </a:cxn>
                      <a:cxn ang="0">
                        <a:pos x="T6" y="T7"/>
                      </a:cxn>
                      <a:cxn ang="0">
                        <a:pos x="T8" y="T9"/>
                      </a:cxn>
                    </a:cxnLst>
                    <a:rect l="0" t="0" r="r" b="b"/>
                    <a:pathLst>
                      <a:path w="38" h="68">
                        <a:moveTo>
                          <a:pt x="21" y="68"/>
                        </a:moveTo>
                        <a:lnTo>
                          <a:pt x="0" y="33"/>
                        </a:lnTo>
                        <a:lnTo>
                          <a:pt x="10" y="0"/>
                        </a:lnTo>
                        <a:lnTo>
                          <a:pt x="38" y="33"/>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25" name="Freeform 385"/>
                  <p:cNvSpPr>
                    <a:spLocks/>
                  </p:cNvSpPr>
                  <p:nvPr/>
                </p:nvSpPr>
                <p:spPr bwMode="auto">
                  <a:xfrm>
                    <a:off x="1008" y="3632"/>
                    <a:ext cx="33" cy="12"/>
                  </a:xfrm>
                  <a:custGeom>
                    <a:avLst/>
                    <a:gdLst>
                      <a:gd name="T0" fmla="*/ 0 w 65"/>
                      <a:gd name="T1" fmla="*/ 0 h 35"/>
                      <a:gd name="T2" fmla="*/ 40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0"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26" name="Freeform 386"/>
                  <p:cNvSpPr>
                    <a:spLocks/>
                  </p:cNvSpPr>
                  <p:nvPr/>
                </p:nvSpPr>
                <p:spPr bwMode="auto">
                  <a:xfrm>
                    <a:off x="1013" y="3644"/>
                    <a:ext cx="33" cy="10"/>
                  </a:xfrm>
                  <a:custGeom>
                    <a:avLst/>
                    <a:gdLst>
                      <a:gd name="T0" fmla="*/ 0 w 66"/>
                      <a:gd name="T1" fmla="*/ 28 h 28"/>
                      <a:gd name="T2" fmla="*/ 13 w 66"/>
                      <a:gd name="T3" fmla="*/ 0 h 28"/>
                      <a:gd name="T4" fmla="*/ 55 w 66"/>
                      <a:gd name="T5" fmla="*/ 0 h 28"/>
                      <a:gd name="T6" fmla="*/ 66 w 66"/>
                      <a:gd name="T7" fmla="*/ 28 h 28"/>
                      <a:gd name="T8" fmla="*/ 0 w 66"/>
                      <a:gd name="T9" fmla="*/ 28 h 28"/>
                    </a:gdLst>
                    <a:ahLst/>
                    <a:cxnLst>
                      <a:cxn ang="0">
                        <a:pos x="T0" y="T1"/>
                      </a:cxn>
                      <a:cxn ang="0">
                        <a:pos x="T2" y="T3"/>
                      </a:cxn>
                      <a:cxn ang="0">
                        <a:pos x="T4" y="T5"/>
                      </a:cxn>
                      <a:cxn ang="0">
                        <a:pos x="T6" y="T7"/>
                      </a:cxn>
                      <a:cxn ang="0">
                        <a:pos x="T8" y="T9"/>
                      </a:cxn>
                    </a:cxnLst>
                    <a:rect l="0" t="0" r="r" b="b"/>
                    <a:pathLst>
                      <a:path w="66" h="28">
                        <a:moveTo>
                          <a:pt x="0" y="28"/>
                        </a:moveTo>
                        <a:lnTo>
                          <a:pt x="13" y="0"/>
                        </a:lnTo>
                        <a:lnTo>
                          <a:pt x="55"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627" name="Group 387"/>
                <p:cNvGrpSpPr>
                  <a:grpSpLocks/>
                </p:cNvGrpSpPr>
                <p:nvPr/>
              </p:nvGrpSpPr>
              <p:grpSpPr bwMode="auto">
                <a:xfrm>
                  <a:off x="1014" y="3645"/>
                  <a:ext cx="44" cy="23"/>
                  <a:chOff x="1014" y="3645"/>
                  <a:chExt cx="44" cy="23"/>
                </a:xfrm>
              </p:grpSpPr>
              <p:sp>
                <p:nvSpPr>
                  <p:cNvPr id="138628" name="Freeform 388"/>
                  <p:cNvSpPr>
                    <a:spLocks/>
                  </p:cNvSpPr>
                  <p:nvPr/>
                </p:nvSpPr>
                <p:spPr bwMode="auto">
                  <a:xfrm>
                    <a:off x="1014" y="3645"/>
                    <a:ext cx="19" cy="23"/>
                  </a:xfrm>
                  <a:custGeom>
                    <a:avLst/>
                    <a:gdLst>
                      <a:gd name="T0" fmla="*/ 24 w 40"/>
                      <a:gd name="T1" fmla="*/ 68 h 68"/>
                      <a:gd name="T2" fmla="*/ 0 w 40"/>
                      <a:gd name="T3" fmla="*/ 33 h 68"/>
                      <a:gd name="T4" fmla="*/ 14 w 40"/>
                      <a:gd name="T5" fmla="*/ 0 h 68"/>
                      <a:gd name="T6" fmla="*/ 40 w 40"/>
                      <a:gd name="T7" fmla="*/ 33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3"/>
                        </a:lnTo>
                        <a:lnTo>
                          <a:pt x="14"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29" name="Freeform 389"/>
                  <p:cNvSpPr>
                    <a:spLocks/>
                  </p:cNvSpPr>
                  <p:nvPr/>
                </p:nvSpPr>
                <p:spPr bwMode="auto">
                  <a:xfrm>
                    <a:off x="1021" y="3646"/>
                    <a:ext cx="32" cy="11"/>
                  </a:xfrm>
                  <a:custGeom>
                    <a:avLst/>
                    <a:gdLst>
                      <a:gd name="T0" fmla="*/ 0 w 63"/>
                      <a:gd name="T1" fmla="*/ 0 h 33"/>
                      <a:gd name="T2" fmla="*/ 41 w 63"/>
                      <a:gd name="T3" fmla="*/ 0 h 33"/>
                      <a:gd name="T4" fmla="*/ 63 w 63"/>
                      <a:gd name="T5" fmla="*/ 33 h 33"/>
                      <a:gd name="T6" fmla="*/ 24 w 63"/>
                      <a:gd name="T7" fmla="*/ 33 h 33"/>
                      <a:gd name="T8" fmla="*/ 0 w 63"/>
                      <a:gd name="T9" fmla="*/ 0 h 33"/>
                    </a:gdLst>
                    <a:ahLst/>
                    <a:cxnLst>
                      <a:cxn ang="0">
                        <a:pos x="T0" y="T1"/>
                      </a:cxn>
                      <a:cxn ang="0">
                        <a:pos x="T2" y="T3"/>
                      </a:cxn>
                      <a:cxn ang="0">
                        <a:pos x="T4" y="T5"/>
                      </a:cxn>
                      <a:cxn ang="0">
                        <a:pos x="T6" y="T7"/>
                      </a:cxn>
                      <a:cxn ang="0">
                        <a:pos x="T8" y="T9"/>
                      </a:cxn>
                    </a:cxnLst>
                    <a:rect l="0" t="0" r="r" b="b"/>
                    <a:pathLst>
                      <a:path w="63" h="33">
                        <a:moveTo>
                          <a:pt x="0" y="0"/>
                        </a:moveTo>
                        <a:lnTo>
                          <a:pt x="41"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30" name="Freeform 390"/>
                  <p:cNvSpPr>
                    <a:spLocks/>
                  </p:cNvSpPr>
                  <p:nvPr/>
                </p:nvSpPr>
                <p:spPr bwMode="auto">
                  <a:xfrm>
                    <a:off x="1026" y="3658"/>
                    <a:ext cx="32" cy="10"/>
                  </a:xfrm>
                  <a:custGeom>
                    <a:avLst/>
                    <a:gdLst>
                      <a:gd name="T0" fmla="*/ 0 w 65"/>
                      <a:gd name="T1" fmla="*/ 30 h 30"/>
                      <a:gd name="T2" fmla="*/ 12 w 65"/>
                      <a:gd name="T3" fmla="*/ 0 h 30"/>
                      <a:gd name="T4" fmla="*/ 53 w 65"/>
                      <a:gd name="T5" fmla="*/ 0 h 30"/>
                      <a:gd name="T6" fmla="*/ 65 w 65"/>
                      <a:gd name="T7" fmla="*/ 30 h 30"/>
                      <a:gd name="T8" fmla="*/ 0 w 65"/>
                      <a:gd name="T9" fmla="*/ 30 h 30"/>
                    </a:gdLst>
                    <a:ahLst/>
                    <a:cxnLst>
                      <a:cxn ang="0">
                        <a:pos x="T0" y="T1"/>
                      </a:cxn>
                      <a:cxn ang="0">
                        <a:pos x="T2" y="T3"/>
                      </a:cxn>
                      <a:cxn ang="0">
                        <a:pos x="T4" y="T5"/>
                      </a:cxn>
                      <a:cxn ang="0">
                        <a:pos x="T6" y="T7"/>
                      </a:cxn>
                      <a:cxn ang="0">
                        <a:pos x="T8" y="T9"/>
                      </a:cxn>
                    </a:cxnLst>
                    <a:rect l="0" t="0" r="r" b="b"/>
                    <a:pathLst>
                      <a:path w="65" h="30">
                        <a:moveTo>
                          <a:pt x="0" y="30"/>
                        </a:moveTo>
                        <a:lnTo>
                          <a:pt x="12"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631" name="Group 391"/>
                <p:cNvGrpSpPr>
                  <a:grpSpLocks/>
                </p:cNvGrpSpPr>
                <p:nvPr/>
              </p:nvGrpSpPr>
              <p:grpSpPr bwMode="auto">
                <a:xfrm>
                  <a:off x="1027" y="3659"/>
                  <a:ext cx="45" cy="23"/>
                  <a:chOff x="1027" y="3659"/>
                  <a:chExt cx="45" cy="23"/>
                </a:xfrm>
              </p:grpSpPr>
              <p:sp>
                <p:nvSpPr>
                  <p:cNvPr id="138632" name="Freeform 392"/>
                  <p:cNvSpPr>
                    <a:spLocks/>
                  </p:cNvSpPr>
                  <p:nvPr/>
                </p:nvSpPr>
                <p:spPr bwMode="auto">
                  <a:xfrm>
                    <a:off x="1027" y="3659"/>
                    <a:ext cx="20" cy="23"/>
                  </a:xfrm>
                  <a:custGeom>
                    <a:avLst/>
                    <a:gdLst>
                      <a:gd name="T0" fmla="*/ 22 w 39"/>
                      <a:gd name="T1" fmla="*/ 70 h 70"/>
                      <a:gd name="T2" fmla="*/ 0 w 39"/>
                      <a:gd name="T3" fmla="*/ 34 h 70"/>
                      <a:gd name="T4" fmla="*/ 12 w 39"/>
                      <a:gd name="T5" fmla="*/ 0 h 70"/>
                      <a:gd name="T6" fmla="*/ 39 w 39"/>
                      <a:gd name="T7" fmla="*/ 34 h 70"/>
                      <a:gd name="T8" fmla="*/ 22 w 39"/>
                      <a:gd name="T9" fmla="*/ 70 h 70"/>
                    </a:gdLst>
                    <a:ahLst/>
                    <a:cxnLst>
                      <a:cxn ang="0">
                        <a:pos x="T0" y="T1"/>
                      </a:cxn>
                      <a:cxn ang="0">
                        <a:pos x="T2" y="T3"/>
                      </a:cxn>
                      <a:cxn ang="0">
                        <a:pos x="T4" y="T5"/>
                      </a:cxn>
                      <a:cxn ang="0">
                        <a:pos x="T6" y="T7"/>
                      </a:cxn>
                      <a:cxn ang="0">
                        <a:pos x="T8" y="T9"/>
                      </a:cxn>
                    </a:cxnLst>
                    <a:rect l="0" t="0" r="r" b="b"/>
                    <a:pathLst>
                      <a:path w="39" h="70">
                        <a:moveTo>
                          <a:pt x="22" y="70"/>
                        </a:moveTo>
                        <a:lnTo>
                          <a:pt x="0" y="34"/>
                        </a:lnTo>
                        <a:lnTo>
                          <a:pt x="12" y="0"/>
                        </a:lnTo>
                        <a:lnTo>
                          <a:pt x="39" y="34"/>
                        </a:lnTo>
                        <a:lnTo>
                          <a:pt x="22"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33" name="Freeform 393"/>
                  <p:cNvSpPr>
                    <a:spLocks/>
                  </p:cNvSpPr>
                  <p:nvPr/>
                </p:nvSpPr>
                <p:spPr bwMode="auto">
                  <a:xfrm>
                    <a:off x="1033" y="3659"/>
                    <a:ext cx="33" cy="11"/>
                  </a:xfrm>
                  <a:custGeom>
                    <a:avLst/>
                    <a:gdLst>
                      <a:gd name="T0" fmla="*/ 0 w 64"/>
                      <a:gd name="T1" fmla="*/ 0 h 34"/>
                      <a:gd name="T2" fmla="*/ 39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34" name="Freeform 394"/>
                  <p:cNvSpPr>
                    <a:spLocks/>
                  </p:cNvSpPr>
                  <p:nvPr/>
                </p:nvSpPr>
                <p:spPr bwMode="auto">
                  <a:xfrm>
                    <a:off x="1039" y="3671"/>
                    <a:ext cx="33" cy="10"/>
                  </a:xfrm>
                  <a:custGeom>
                    <a:avLst/>
                    <a:gdLst>
                      <a:gd name="T0" fmla="*/ 0 w 66"/>
                      <a:gd name="T1" fmla="*/ 30 h 30"/>
                      <a:gd name="T2" fmla="*/ 12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635" name="Group 395"/>
                <p:cNvGrpSpPr>
                  <a:grpSpLocks/>
                </p:cNvGrpSpPr>
                <p:nvPr/>
              </p:nvGrpSpPr>
              <p:grpSpPr bwMode="auto">
                <a:xfrm>
                  <a:off x="1040" y="3672"/>
                  <a:ext cx="45" cy="23"/>
                  <a:chOff x="1040" y="3672"/>
                  <a:chExt cx="45" cy="23"/>
                </a:xfrm>
              </p:grpSpPr>
              <p:sp>
                <p:nvSpPr>
                  <p:cNvPr id="138636" name="Freeform 396"/>
                  <p:cNvSpPr>
                    <a:spLocks/>
                  </p:cNvSpPr>
                  <p:nvPr/>
                </p:nvSpPr>
                <p:spPr bwMode="auto">
                  <a:xfrm>
                    <a:off x="1040" y="3672"/>
                    <a:ext cx="20" cy="23"/>
                  </a:xfrm>
                  <a:custGeom>
                    <a:avLst/>
                    <a:gdLst>
                      <a:gd name="T0" fmla="*/ 24 w 41"/>
                      <a:gd name="T1" fmla="*/ 70 h 70"/>
                      <a:gd name="T2" fmla="*/ 0 w 41"/>
                      <a:gd name="T3" fmla="*/ 35 h 70"/>
                      <a:gd name="T4" fmla="*/ 13 w 41"/>
                      <a:gd name="T5" fmla="*/ 0 h 70"/>
                      <a:gd name="T6" fmla="*/ 41 w 41"/>
                      <a:gd name="T7" fmla="*/ 35 h 70"/>
                      <a:gd name="T8" fmla="*/ 24 w 41"/>
                      <a:gd name="T9" fmla="*/ 70 h 70"/>
                    </a:gdLst>
                    <a:ahLst/>
                    <a:cxnLst>
                      <a:cxn ang="0">
                        <a:pos x="T0" y="T1"/>
                      </a:cxn>
                      <a:cxn ang="0">
                        <a:pos x="T2" y="T3"/>
                      </a:cxn>
                      <a:cxn ang="0">
                        <a:pos x="T4" y="T5"/>
                      </a:cxn>
                      <a:cxn ang="0">
                        <a:pos x="T6" y="T7"/>
                      </a:cxn>
                      <a:cxn ang="0">
                        <a:pos x="T8" y="T9"/>
                      </a:cxn>
                    </a:cxnLst>
                    <a:rect l="0" t="0" r="r" b="b"/>
                    <a:pathLst>
                      <a:path w="41" h="70">
                        <a:moveTo>
                          <a:pt x="24" y="70"/>
                        </a:moveTo>
                        <a:lnTo>
                          <a:pt x="0" y="35"/>
                        </a:lnTo>
                        <a:lnTo>
                          <a:pt x="13" y="0"/>
                        </a:lnTo>
                        <a:lnTo>
                          <a:pt x="41" y="35"/>
                        </a:lnTo>
                        <a:lnTo>
                          <a:pt x="24"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37" name="Freeform 397"/>
                  <p:cNvSpPr>
                    <a:spLocks/>
                  </p:cNvSpPr>
                  <p:nvPr/>
                </p:nvSpPr>
                <p:spPr bwMode="auto">
                  <a:xfrm>
                    <a:off x="1047" y="3672"/>
                    <a:ext cx="32" cy="12"/>
                  </a:xfrm>
                  <a:custGeom>
                    <a:avLst/>
                    <a:gdLst>
                      <a:gd name="T0" fmla="*/ 0 w 65"/>
                      <a:gd name="T1" fmla="*/ 0 h 34"/>
                      <a:gd name="T2" fmla="*/ 41 w 65"/>
                      <a:gd name="T3" fmla="*/ 0 h 34"/>
                      <a:gd name="T4" fmla="*/ 65 w 65"/>
                      <a:gd name="T5" fmla="*/ 34 h 34"/>
                      <a:gd name="T6" fmla="*/ 24 w 65"/>
                      <a:gd name="T7" fmla="*/ 34 h 34"/>
                      <a:gd name="T8" fmla="*/ 0 w 65"/>
                      <a:gd name="T9" fmla="*/ 0 h 34"/>
                    </a:gdLst>
                    <a:ahLst/>
                    <a:cxnLst>
                      <a:cxn ang="0">
                        <a:pos x="T0" y="T1"/>
                      </a:cxn>
                      <a:cxn ang="0">
                        <a:pos x="T2" y="T3"/>
                      </a:cxn>
                      <a:cxn ang="0">
                        <a:pos x="T4" y="T5"/>
                      </a:cxn>
                      <a:cxn ang="0">
                        <a:pos x="T6" y="T7"/>
                      </a:cxn>
                      <a:cxn ang="0">
                        <a:pos x="T8" y="T9"/>
                      </a:cxn>
                    </a:cxnLst>
                    <a:rect l="0" t="0" r="r" b="b"/>
                    <a:pathLst>
                      <a:path w="65" h="34">
                        <a:moveTo>
                          <a:pt x="0" y="0"/>
                        </a:moveTo>
                        <a:lnTo>
                          <a:pt x="41" y="0"/>
                        </a:lnTo>
                        <a:lnTo>
                          <a:pt x="65" y="34"/>
                        </a:lnTo>
                        <a:lnTo>
                          <a:pt x="24"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38" name="Freeform 398"/>
                  <p:cNvSpPr>
                    <a:spLocks/>
                  </p:cNvSpPr>
                  <p:nvPr/>
                </p:nvSpPr>
                <p:spPr bwMode="auto">
                  <a:xfrm>
                    <a:off x="1053" y="3685"/>
                    <a:ext cx="32" cy="9"/>
                  </a:xfrm>
                  <a:custGeom>
                    <a:avLst/>
                    <a:gdLst>
                      <a:gd name="T0" fmla="*/ 0 w 66"/>
                      <a:gd name="T1" fmla="*/ 28 h 28"/>
                      <a:gd name="T2" fmla="*/ 12 w 66"/>
                      <a:gd name="T3" fmla="*/ 0 h 28"/>
                      <a:gd name="T4" fmla="*/ 54 w 66"/>
                      <a:gd name="T5" fmla="*/ 0 h 28"/>
                      <a:gd name="T6" fmla="*/ 66 w 66"/>
                      <a:gd name="T7" fmla="*/ 28 h 28"/>
                      <a:gd name="T8" fmla="*/ 0 w 66"/>
                      <a:gd name="T9" fmla="*/ 28 h 28"/>
                    </a:gdLst>
                    <a:ahLst/>
                    <a:cxnLst>
                      <a:cxn ang="0">
                        <a:pos x="T0" y="T1"/>
                      </a:cxn>
                      <a:cxn ang="0">
                        <a:pos x="T2" y="T3"/>
                      </a:cxn>
                      <a:cxn ang="0">
                        <a:pos x="T4" y="T5"/>
                      </a:cxn>
                      <a:cxn ang="0">
                        <a:pos x="T6" y="T7"/>
                      </a:cxn>
                      <a:cxn ang="0">
                        <a:pos x="T8" y="T9"/>
                      </a:cxn>
                    </a:cxnLst>
                    <a:rect l="0" t="0" r="r" b="b"/>
                    <a:pathLst>
                      <a:path w="66" h="28">
                        <a:moveTo>
                          <a:pt x="0" y="28"/>
                        </a:moveTo>
                        <a:lnTo>
                          <a:pt x="12" y="0"/>
                        </a:lnTo>
                        <a:lnTo>
                          <a:pt x="54"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grpSp>
            <p:nvGrpSpPr>
              <p:cNvPr id="138639" name="Group 399"/>
              <p:cNvGrpSpPr>
                <a:grpSpLocks/>
              </p:cNvGrpSpPr>
              <p:nvPr/>
            </p:nvGrpSpPr>
            <p:grpSpPr bwMode="auto">
              <a:xfrm>
                <a:off x="1054" y="3685"/>
                <a:ext cx="45" cy="23"/>
                <a:chOff x="1054" y="3685"/>
                <a:chExt cx="45" cy="23"/>
              </a:xfrm>
            </p:grpSpPr>
            <p:sp>
              <p:nvSpPr>
                <p:cNvPr id="138640" name="Freeform 400"/>
                <p:cNvSpPr>
                  <a:spLocks/>
                </p:cNvSpPr>
                <p:nvPr/>
              </p:nvSpPr>
              <p:spPr bwMode="auto">
                <a:xfrm>
                  <a:off x="1054" y="3685"/>
                  <a:ext cx="20" cy="23"/>
                </a:xfrm>
                <a:custGeom>
                  <a:avLst/>
                  <a:gdLst>
                    <a:gd name="T0" fmla="*/ 23 w 39"/>
                    <a:gd name="T1" fmla="*/ 70 h 70"/>
                    <a:gd name="T2" fmla="*/ 0 w 39"/>
                    <a:gd name="T3" fmla="*/ 34 h 70"/>
                    <a:gd name="T4" fmla="*/ 13 w 39"/>
                    <a:gd name="T5" fmla="*/ 0 h 70"/>
                    <a:gd name="T6" fmla="*/ 39 w 39"/>
                    <a:gd name="T7" fmla="*/ 34 h 70"/>
                    <a:gd name="T8" fmla="*/ 23 w 39"/>
                    <a:gd name="T9" fmla="*/ 70 h 70"/>
                  </a:gdLst>
                  <a:ahLst/>
                  <a:cxnLst>
                    <a:cxn ang="0">
                      <a:pos x="T0" y="T1"/>
                    </a:cxn>
                    <a:cxn ang="0">
                      <a:pos x="T2" y="T3"/>
                    </a:cxn>
                    <a:cxn ang="0">
                      <a:pos x="T4" y="T5"/>
                    </a:cxn>
                    <a:cxn ang="0">
                      <a:pos x="T6" y="T7"/>
                    </a:cxn>
                    <a:cxn ang="0">
                      <a:pos x="T8" y="T9"/>
                    </a:cxn>
                  </a:cxnLst>
                  <a:rect l="0" t="0" r="r" b="b"/>
                  <a:pathLst>
                    <a:path w="39" h="70">
                      <a:moveTo>
                        <a:pt x="23" y="70"/>
                      </a:moveTo>
                      <a:lnTo>
                        <a:pt x="0" y="34"/>
                      </a:lnTo>
                      <a:lnTo>
                        <a:pt x="13" y="0"/>
                      </a:lnTo>
                      <a:lnTo>
                        <a:pt x="39" y="34"/>
                      </a:lnTo>
                      <a:lnTo>
                        <a:pt x="23"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41" name="Freeform 401"/>
                <p:cNvSpPr>
                  <a:spLocks/>
                </p:cNvSpPr>
                <p:nvPr/>
              </p:nvSpPr>
              <p:spPr bwMode="auto">
                <a:xfrm>
                  <a:off x="1061" y="3685"/>
                  <a:ext cx="32" cy="12"/>
                </a:xfrm>
                <a:custGeom>
                  <a:avLst/>
                  <a:gdLst>
                    <a:gd name="T0" fmla="*/ 0 w 63"/>
                    <a:gd name="T1" fmla="*/ 0 h 35"/>
                    <a:gd name="T2" fmla="*/ 41 w 63"/>
                    <a:gd name="T3" fmla="*/ 0 h 35"/>
                    <a:gd name="T4" fmla="*/ 63 w 63"/>
                    <a:gd name="T5" fmla="*/ 35 h 35"/>
                    <a:gd name="T6" fmla="*/ 24 w 63"/>
                    <a:gd name="T7" fmla="*/ 35 h 35"/>
                    <a:gd name="T8" fmla="*/ 0 w 63"/>
                    <a:gd name="T9" fmla="*/ 0 h 35"/>
                  </a:gdLst>
                  <a:ahLst/>
                  <a:cxnLst>
                    <a:cxn ang="0">
                      <a:pos x="T0" y="T1"/>
                    </a:cxn>
                    <a:cxn ang="0">
                      <a:pos x="T2" y="T3"/>
                    </a:cxn>
                    <a:cxn ang="0">
                      <a:pos x="T4" y="T5"/>
                    </a:cxn>
                    <a:cxn ang="0">
                      <a:pos x="T6" y="T7"/>
                    </a:cxn>
                    <a:cxn ang="0">
                      <a:pos x="T8" y="T9"/>
                    </a:cxn>
                  </a:cxnLst>
                  <a:rect l="0" t="0" r="r" b="b"/>
                  <a:pathLst>
                    <a:path w="63" h="35">
                      <a:moveTo>
                        <a:pt x="0" y="0"/>
                      </a:moveTo>
                      <a:lnTo>
                        <a:pt x="41" y="0"/>
                      </a:lnTo>
                      <a:lnTo>
                        <a:pt x="63"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42" name="Freeform 402"/>
                <p:cNvSpPr>
                  <a:spLocks/>
                </p:cNvSpPr>
                <p:nvPr/>
              </p:nvSpPr>
              <p:spPr bwMode="auto">
                <a:xfrm>
                  <a:off x="1066" y="3697"/>
                  <a:ext cx="33" cy="10"/>
                </a:xfrm>
                <a:custGeom>
                  <a:avLst/>
                  <a:gdLst>
                    <a:gd name="T0" fmla="*/ 0 w 64"/>
                    <a:gd name="T1" fmla="*/ 30 h 30"/>
                    <a:gd name="T2" fmla="*/ 13 w 64"/>
                    <a:gd name="T3" fmla="*/ 0 h 30"/>
                    <a:gd name="T4" fmla="*/ 52 w 64"/>
                    <a:gd name="T5" fmla="*/ 0 h 30"/>
                    <a:gd name="T6" fmla="*/ 64 w 64"/>
                    <a:gd name="T7" fmla="*/ 30 h 30"/>
                    <a:gd name="T8" fmla="*/ 0 w 64"/>
                    <a:gd name="T9" fmla="*/ 30 h 30"/>
                  </a:gdLst>
                  <a:ahLst/>
                  <a:cxnLst>
                    <a:cxn ang="0">
                      <a:pos x="T0" y="T1"/>
                    </a:cxn>
                    <a:cxn ang="0">
                      <a:pos x="T2" y="T3"/>
                    </a:cxn>
                    <a:cxn ang="0">
                      <a:pos x="T4" y="T5"/>
                    </a:cxn>
                    <a:cxn ang="0">
                      <a:pos x="T6" y="T7"/>
                    </a:cxn>
                    <a:cxn ang="0">
                      <a:pos x="T8" y="T9"/>
                    </a:cxn>
                  </a:cxnLst>
                  <a:rect l="0" t="0" r="r" b="b"/>
                  <a:pathLst>
                    <a:path w="64" h="30">
                      <a:moveTo>
                        <a:pt x="0" y="30"/>
                      </a:moveTo>
                      <a:lnTo>
                        <a:pt x="13" y="0"/>
                      </a:lnTo>
                      <a:lnTo>
                        <a:pt x="52" y="0"/>
                      </a:lnTo>
                      <a:lnTo>
                        <a:pt x="64"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643" name="Group 403"/>
              <p:cNvGrpSpPr>
                <a:grpSpLocks/>
              </p:cNvGrpSpPr>
              <p:nvPr/>
            </p:nvGrpSpPr>
            <p:grpSpPr bwMode="auto">
              <a:xfrm>
                <a:off x="1067" y="3698"/>
                <a:ext cx="45" cy="23"/>
                <a:chOff x="1067" y="3698"/>
                <a:chExt cx="45" cy="23"/>
              </a:xfrm>
            </p:grpSpPr>
            <p:sp>
              <p:nvSpPr>
                <p:cNvPr id="138644" name="Freeform 404"/>
                <p:cNvSpPr>
                  <a:spLocks/>
                </p:cNvSpPr>
                <p:nvPr/>
              </p:nvSpPr>
              <p:spPr bwMode="auto">
                <a:xfrm>
                  <a:off x="1067" y="3698"/>
                  <a:ext cx="20" cy="23"/>
                </a:xfrm>
                <a:custGeom>
                  <a:avLst/>
                  <a:gdLst>
                    <a:gd name="T0" fmla="*/ 22 w 39"/>
                    <a:gd name="T1" fmla="*/ 69 h 69"/>
                    <a:gd name="T2" fmla="*/ 0 w 39"/>
                    <a:gd name="T3" fmla="*/ 34 h 69"/>
                    <a:gd name="T4" fmla="*/ 12 w 39"/>
                    <a:gd name="T5" fmla="*/ 0 h 69"/>
                    <a:gd name="T6" fmla="*/ 39 w 39"/>
                    <a:gd name="T7" fmla="*/ 34 h 69"/>
                    <a:gd name="T8" fmla="*/ 22 w 39"/>
                    <a:gd name="T9" fmla="*/ 69 h 69"/>
                  </a:gdLst>
                  <a:ahLst/>
                  <a:cxnLst>
                    <a:cxn ang="0">
                      <a:pos x="T0" y="T1"/>
                    </a:cxn>
                    <a:cxn ang="0">
                      <a:pos x="T2" y="T3"/>
                    </a:cxn>
                    <a:cxn ang="0">
                      <a:pos x="T4" y="T5"/>
                    </a:cxn>
                    <a:cxn ang="0">
                      <a:pos x="T6" y="T7"/>
                    </a:cxn>
                    <a:cxn ang="0">
                      <a:pos x="T8" y="T9"/>
                    </a:cxn>
                  </a:cxnLst>
                  <a:rect l="0" t="0" r="r" b="b"/>
                  <a:pathLst>
                    <a:path w="39" h="69">
                      <a:moveTo>
                        <a:pt x="22" y="69"/>
                      </a:moveTo>
                      <a:lnTo>
                        <a:pt x="0" y="34"/>
                      </a:lnTo>
                      <a:lnTo>
                        <a:pt x="12" y="0"/>
                      </a:lnTo>
                      <a:lnTo>
                        <a:pt x="39"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45" name="Freeform 405"/>
                <p:cNvSpPr>
                  <a:spLocks/>
                </p:cNvSpPr>
                <p:nvPr/>
              </p:nvSpPr>
              <p:spPr bwMode="auto">
                <a:xfrm>
                  <a:off x="1074" y="3699"/>
                  <a:ext cx="32" cy="11"/>
                </a:xfrm>
                <a:custGeom>
                  <a:avLst/>
                  <a:gdLst>
                    <a:gd name="T0" fmla="*/ 0 w 64"/>
                    <a:gd name="T1" fmla="*/ 0 h 34"/>
                    <a:gd name="T2" fmla="*/ 39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46" name="Freeform 406"/>
                <p:cNvSpPr>
                  <a:spLocks/>
                </p:cNvSpPr>
                <p:nvPr/>
              </p:nvSpPr>
              <p:spPr bwMode="auto">
                <a:xfrm>
                  <a:off x="1079" y="3711"/>
                  <a:ext cx="33" cy="10"/>
                </a:xfrm>
                <a:custGeom>
                  <a:avLst/>
                  <a:gdLst>
                    <a:gd name="T0" fmla="*/ 0 w 65"/>
                    <a:gd name="T1" fmla="*/ 30 h 30"/>
                    <a:gd name="T2" fmla="*/ 11 w 65"/>
                    <a:gd name="T3" fmla="*/ 0 h 30"/>
                    <a:gd name="T4" fmla="*/ 53 w 65"/>
                    <a:gd name="T5" fmla="*/ 0 h 30"/>
                    <a:gd name="T6" fmla="*/ 65 w 65"/>
                    <a:gd name="T7" fmla="*/ 30 h 30"/>
                    <a:gd name="T8" fmla="*/ 0 w 65"/>
                    <a:gd name="T9" fmla="*/ 30 h 30"/>
                  </a:gdLst>
                  <a:ahLst/>
                  <a:cxnLst>
                    <a:cxn ang="0">
                      <a:pos x="T0" y="T1"/>
                    </a:cxn>
                    <a:cxn ang="0">
                      <a:pos x="T2" y="T3"/>
                    </a:cxn>
                    <a:cxn ang="0">
                      <a:pos x="T4" y="T5"/>
                    </a:cxn>
                    <a:cxn ang="0">
                      <a:pos x="T6" y="T7"/>
                    </a:cxn>
                    <a:cxn ang="0">
                      <a:pos x="T8" y="T9"/>
                    </a:cxn>
                  </a:cxnLst>
                  <a:rect l="0" t="0" r="r" b="b"/>
                  <a:pathLst>
                    <a:path w="65" h="30">
                      <a:moveTo>
                        <a:pt x="0" y="30"/>
                      </a:moveTo>
                      <a:lnTo>
                        <a:pt x="11"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647" name="Group 407"/>
              <p:cNvGrpSpPr>
                <a:grpSpLocks/>
              </p:cNvGrpSpPr>
              <p:nvPr/>
            </p:nvGrpSpPr>
            <p:grpSpPr bwMode="auto">
              <a:xfrm>
                <a:off x="1079" y="3712"/>
                <a:ext cx="44" cy="23"/>
                <a:chOff x="1079" y="3712"/>
                <a:chExt cx="44" cy="23"/>
              </a:xfrm>
            </p:grpSpPr>
            <p:sp>
              <p:nvSpPr>
                <p:cNvPr id="138648" name="Freeform 408"/>
                <p:cNvSpPr>
                  <a:spLocks/>
                </p:cNvSpPr>
                <p:nvPr/>
              </p:nvSpPr>
              <p:spPr bwMode="auto">
                <a:xfrm>
                  <a:off x="1079" y="3712"/>
                  <a:ext cx="21" cy="23"/>
                </a:xfrm>
                <a:custGeom>
                  <a:avLst/>
                  <a:gdLst>
                    <a:gd name="T0" fmla="*/ 24 w 41"/>
                    <a:gd name="T1" fmla="*/ 68 h 68"/>
                    <a:gd name="T2" fmla="*/ 0 w 41"/>
                    <a:gd name="T3" fmla="*/ 32 h 68"/>
                    <a:gd name="T4" fmla="*/ 13 w 41"/>
                    <a:gd name="T5" fmla="*/ 0 h 68"/>
                    <a:gd name="T6" fmla="*/ 41 w 41"/>
                    <a:gd name="T7" fmla="*/ 32 h 68"/>
                    <a:gd name="T8" fmla="*/ 24 w 41"/>
                    <a:gd name="T9" fmla="*/ 68 h 68"/>
                  </a:gdLst>
                  <a:ahLst/>
                  <a:cxnLst>
                    <a:cxn ang="0">
                      <a:pos x="T0" y="T1"/>
                    </a:cxn>
                    <a:cxn ang="0">
                      <a:pos x="T2" y="T3"/>
                    </a:cxn>
                    <a:cxn ang="0">
                      <a:pos x="T4" y="T5"/>
                    </a:cxn>
                    <a:cxn ang="0">
                      <a:pos x="T6" y="T7"/>
                    </a:cxn>
                    <a:cxn ang="0">
                      <a:pos x="T8" y="T9"/>
                    </a:cxn>
                  </a:cxnLst>
                  <a:rect l="0" t="0" r="r" b="b"/>
                  <a:pathLst>
                    <a:path w="41" h="68">
                      <a:moveTo>
                        <a:pt x="24" y="68"/>
                      </a:moveTo>
                      <a:lnTo>
                        <a:pt x="0" y="32"/>
                      </a:lnTo>
                      <a:lnTo>
                        <a:pt x="13"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49" name="Freeform 409"/>
                <p:cNvSpPr>
                  <a:spLocks/>
                </p:cNvSpPr>
                <p:nvPr/>
              </p:nvSpPr>
              <p:spPr bwMode="auto">
                <a:xfrm>
                  <a:off x="1087" y="3713"/>
                  <a:ext cx="31" cy="10"/>
                </a:xfrm>
                <a:custGeom>
                  <a:avLst/>
                  <a:gdLst>
                    <a:gd name="T0" fmla="*/ 0 w 63"/>
                    <a:gd name="T1" fmla="*/ 0 h 32"/>
                    <a:gd name="T2" fmla="*/ 40 w 63"/>
                    <a:gd name="T3" fmla="*/ 0 h 32"/>
                    <a:gd name="T4" fmla="*/ 63 w 63"/>
                    <a:gd name="T5" fmla="*/ 32 h 32"/>
                    <a:gd name="T6" fmla="*/ 23 w 63"/>
                    <a:gd name="T7" fmla="*/ 32 h 32"/>
                    <a:gd name="T8" fmla="*/ 0 w 63"/>
                    <a:gd name="T9" fmla="*/ 0 h 32"/>
                  </a:gdLst>
                  <a:ahLst/>
                  <a:cxnLst>
                    <a:cxn ang="0">
                      <a:pos x="T0" y="T1"/>
                    </a:cxn>
                    <a:cxn ang="0">
                      <a:pos x="T2" y="T3"/>
                    </a:cxn>
                    <a:cxn ang="0">
                      <a:pos x="T4" y="T5"/>
                    </a:cxn>
                    <a:cxn ang="0">
                      <a:pos x="T6" y="T7"/>
                    </a:cxn>
                    <a:cxn ang="0">
                      <a:pos x="T8" y="T9"/>
                    </a:cxn>
                  </a:cxnLst>
                  <a:rect l="0" t="0" r="r" b="b"/>
                  <a:pathLst>
                    <a:path w="63" h="32">
                      <a:moveTo>
                        <a:pt x="0" y="0"/>
                      </a:moveTo>
                      <a:lnTo>
                        <a:pt x="40" y="0"/>
                      </a:lnTo>
                      <a:lnTo>
                        <a:pt x="63" y="32"/>
                      </a:lnTo>
                      <a:lnTo>
                        <a:pt x="23"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50" name="Freeform 410"/>
                <p:cNvSpPr>
                  <a:spLocks/>
                </p:cNvSpPr>
                <p:nvPr/>
              </p:nvSpPr>
              <p:spPr bwMode="auto">
                <a:xfrm>
                  <a:off x="1092" y="3724"/>
                  <a:ext cx="31" cy="11"/>
                </a:xfrm>
                <a:custGeom>
                  <a:avLst/>
                  <a:gdLst>
                    <a:gd name="T0" fmla="*/ 0 w 63"/>
                    <a:gd name="T1" fmla="*/ 31 h 31"/>
                    <a:gd name="T2" fmla="*/ 12 w 63"/>
                    <a:gd name="T3" fmla="*/ 0 h 31"/>
                    <a:gd name="T4" fmla="*/ 52 w 63"/>
                    <a:gd name="T5" fmla="*/ 0 h 31"/>
                    <a:gd name="T6" fmla="*/ 63 w 63"/>
                    <a:gd name="T7" fmla="*/ 31 h 31"/>
                    <a:gd name="T8" fmla="*/ 0 w 63"/>
                    <a:gd name="T9" fmla="*/ 31 h 31"/>
                  </a:gdLst>
                  <a:ahLst/>
                  <a:cxnLst>
                    <a:cxn ang="0">
                      <a:pos x="T0" y="T1"/>
                    </a:cxn>
                    <a:cxn ang="0">
                      <a:pos x="T2" y="T3"/>
                    </a:cxn>
                    <a:cxn ang="0">
                      <a:pos x="T4" y="T5"/>
                    </a:cxn>
                    <a:cxn ang="0">
                      <a:pos x="T6" y="T7"/>
                    </a:cxn>
                    <a:cxn ang="0">
                      <a:pos x="T8" y="T9"/>
                    </a:cxn>
                  </a:cxnLst>
                  <a:rect l="0" t="0" r="r" b="b"/>
                  <a:pathLst>
                    <a:path w="63" h="31">
                      <a:moveTo>
                        <a:pt x="0" y="31"/>
                      </a:moveTo>
                      <a:lnTo>
                        <a:pt x="12"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651" name="Group 411"/>
              <p:cNvGrpSpPr>
                <a:grpSpLocks/>
              </p:cNvGrpSpPr>
              <p:nvPr/>
            </p:nvGrpSpPr>
            <p:grpSpPr bwMode="auto">
              <a:xfrm>
                <a:off x="1093" y="3725"/>
                <a:ext cx="45" cy="23"/>
                <a:chOff x="1093" y="3725"/>
                <a:chExt cx="45" cy="23"/>
              </a:xfrm>
            </p:grpSpPr>
            <p:sp>
              <p:nvSpPr>
                <p:cNvPr id="138652" name="Freeform 412"/>
                <p:cNvSpPr>
                  <a:spLocks/>
                </p:cNvSpPr>
                <p:nvPr/>
              </p:nvSpPr>
              <p:spPr bwMode="auto">
                <a:xfrm>
                  <a:off x="1093" y="3725"/>
                  <a:ext cx="20" cy="23"/>
                </a:xfrm>
                <a:custGeom>
                  <a:avLst/>
                  <a:gdLst>
                    <a:gd name="T0" fmla="*/ 24 w 40"/>
                    <a:gd name="T1" fmla="*/ 68 h 68"/>
                    <a:gd name="T2" fmla="*/ 0 w 40"/>
                    <a:gd name="T3" fmla="*/ 33 h 68"/>
                    <a:gd name="T4" fmla="*/ 12 w 40"/>
                    <a:gd name="T5" fmla="*/ 0 h 68"/>
                    <a:gd name="T6" fmla="*/ 40 w 40"/>
                    <a:gd name="T7" fmla="*/ 33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3"/>
                      </a:lnTo>
                      <a:lnTo>
                        <a:pt x="12"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53" name="Freeform 413"/>
                <p:cNvSpPr>
                  <a:spLocks/>
                </p:cNvSpPr>
                <p:nvPr/>
              </p:nvSpPr>
              <p:spPr bwMode="auto">
                <a:xfrm>
                  <a:off x="1100" y="3726"/>
                  <a:ext cx="32" cy="11"/>
                </a:xfrm>
                <a:custGeom>
                  <a:avLst/>
                  <a:gdLst>
                    <a:gd name="T0" fmla="*/ 0 w 64"/>
                    <a:gd name="T1" fmla="*/ 0 h 34"/>
                    <a:gd name="T2" fmla="*/ 40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54" name="Freeform 414"/>
                <p:cNvSpPr>
                  <a:spLocks/>
                </p:cNvSpPr>
                <p:nvPr/>
              </p:nvSpPr>
              <p:spPr bwMode="auto">
                <a:xfrm>
                  <a:off x="1106" y="3738"/>
                  <a:ext cx="32" cy="9"/>
                </a:xfrm>
                <a:custGeom>
                  <a:avLst/>
                  <a:gdLst>
                    <a:gd name="T0" fmla="*/ 0 w 65"/>
                    <a:gd name="T1" fmla="*/ 28 h 28"/>
                    <a:gd name="T2" fmla="*/ 12 w 65"/>
                    <a:gd name="T3" fmla="*/ 0 h 28"/>
                    <a:gd name="T4" fmla="*/ 53 w 65"/>
                    <a:gd name="T5" fmla="*/ 0 h 28"/>
                    <a:gd name="T6" fmla="*/ 65 w 65"/>
                    <a:gd name="T7" fmla="*/ 28 h 28"/>
                    <a:gd name="T8" fmla="*/ 0 w 65"/>
                    <a:gd name="T9" fmla="*/ 28 h 28"/>
                  </a:gdLst>
                  <a:ahLst/>
                  <a:cxnLst>
                    <a:cxn ang="0">
                      <a:pos x="T0" y="T1"/>
                    </a:cxn>
                    <a:cxn ang="0">
                      <a:pos x="T2" y="T3"/>
                    </a:cxn>
                    <a:cxn ang="0">
                      <a:pos x="T4" y="T5"/>
                    </a:cxn>
                    <a:cxn ang="0">
                      <a:pos x="T6" y="T7"/>
                    </a:cxn>
                    <a:cxn ang="0">
                      <a:pos x="T8" y="T9"/>
                    </a:cxn>
                  </a:cxnLst>
                  <a:rect l="0" t="0" r="r" b="b"/>
                  <a:pathLst>
                    <a:path w="65" h="28">
                      <a:moveTo>
                        <a:pt x="0" y="28"/>
                      </a:moveTo>
                      <a:lnTo>
                        <a:pt x="12" y="0"/>
                      </a:lnTo>
                      <a:lnTo>
                        <a:pt x="53"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655" name="Group 415"/>
              <p:cNvGrpSpPr>
                <a:grpSpLocks/>
              </p:cNvGrpSpPr>
              <p:nvPr/>
            </p:nvGrpSpPr>
            <p:grpSpPr bwMode="auto">
              <a:xfrm>
                <a:off x="1108" y="3739"/>
                <a:ext cx="44" cy="23"/>
                <a:chOff x="1108" y="3739"/>
                <a:chExt cx="44" cy="23"/>
              </a:xfrm>
            </p:grpSpPr>
            <p:sp>
              <p:nvSpPr>
                <p:cNvPr id="138656" name="Freeform 416"/>
                <p:cNvSpPr>
                  <a:spLocks/>
                </p:cNvSpPr>
                <p:nvPr/>
              </p:nvSpPr>
              <p:spPr bwMode="auto">
                <a:xfrm>
                  <a:off x="1108" y="3739"/>
                  <a:ext cx="19" cy="23"/>
                </a:xfrm>
                <a:custGeom>
                  <a:avLst/>
                  <a:gdLst>
                    <a:gd name="T0" fmla="*/ 23 w 40"/>
                    <a:gd name="T1" fmla="*/ 69 h 69"/>
                    <a:gd name="T2" fmla="*/ 0 w 40"/>
                    <a:gd name="T3" fmla="*/ 34 h 69"/>
                    <a:gd name="T4" fmla="*/ 12 w 40"/>
                    <a:gd name="T5" fmla="*/ 0 h 69"/>
                    <a:gd name="T6" fmla="*/ 40 w 40"/>
                    <a:gd name="T7" fmla="*/ 34 h 69"/>
                    <a:gd name="T8" fmla="*/ 23 w 40"/>
                    <a:gd name="T9" fmla="*/ 69 h 69"/>
                  </a:gdLst>
                  <a:ahLst/>
                  <a:cxnLst>
                    <a:cxn ang="0">
                      <a:pos x="T0" y="T1"/>
                    </a:cxn>
                    <a:cxn ang="0">
                      <a:pos x="T2" y="T3"/>
                    </a:cxn>
                    <a:cxn ang="0">
                      <a:pos x="T4" y="T5"/>
                    </a:cxn>
                    <a:cxn ang="0">
                      <a:pos x="T6" y="T7"/>
                    </a:cxn>
                    <a:cxn ang="0">
                      <a:pos x="T8" y="T9"/>
                    </a:cxn>
                  </a:cxnLst>
                  <a:rect l="0" t="0" r="r" b="b"/>
                  <a:pathLst>
                    <a:path w="40" h="69">
                      <a:moveTo>
                        <a:pt x="23" y="69"/>
                      </a:moveTo>
                      <a:lnTo>
                        <a:pt x="0" y="34"/>
                      </a:lnTo>
                      <a:lnTo>
                        <a:pt x="12" y="0"/>
                      </a:lnTo>
                      <a:lnTo>
                        <a:pt x="40" y="34"/>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57" name="Freeform 417"/>
                <p:cNvSpPr>
                  <a:spLocks/>
                </p:cNvSpPr>
                <p:nvPr/>
              </p:nvSpPr>
              <p:spPr bwMode="auto">
                <a:xfrm>
                  <a:off x="1114" y="3740"/>
                  <a:ext cx="32" cy="11"/>
                </a:xfrm>
                <a:custGeom>
                  <a:avLst/>
                  <a:gdLst>
                    <a:gd name="T0" fmla="*/ 0 w 64"/>
                    <a:gd name="T1" fmla="*/ 0 h 35"/>
                    <a:gd name="T2" fmla="*/ 42 w 64"/>
                    <a:gd name="T3" fmla="*/ 0 h 35"/>
                    <a:gd name="T4" fmla="*/ 64 w 64"/>
                    <a:gd name="T5" fmla="*/ 35 h 35"/>
                    <a:gd name="T6" fmla="*/ 25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42" y="0"/>
                      </a:lnTo>
                      <a:lnTo>
                        <a:pt x="64"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58" name="Freeform 418"/>
                <p:cNvSpPr>
                  <a:spLocks/>
                </p:cNvSpPr>
                <p:nvPr/>
              </p:nvSpPr>
              <p:spPr bwMode="auto">
                <a:xfrm>
                  <a:off x="1120" y="3752"/>
                  <a:ext cx="32" cy="10"/>
                </a:xfrm>
                <a:custGeom>
                  <a:avLst/>
                  <a:gdLst>
                    <a:gd name="T0" fmla="*/ 0 w 66"/>
                    <a:gd name="T1" fmla="*/ 30 h 30"/>
                    <a:gd name="T2" fmla="*/ 15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5"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659" name="Group 419"/>
              <p:cNvGrpSpPr>
                <a:grpSpLocks/>
              </p:cNvGrpSpPr>
              <p:nvPr/>
            </p:nvGrpSpPr>
            <p:grpSpPr bwMode="auto">
              <a:xfrm>
                <a:off x="1121" y="3753"/>
                <a:ext cx="45" cy="23"/>
                <a:chOff x="1121" y="3753"/>
                <a:chExt cx="45" cy="23"/>
              </a:xfrm>
            </p:grpSpPr>
            <p:sp>
              <p:nvSpPr>
                <p:cNvPr id="138660" name="Freeform 420"/>
                <p:cNvSpPr>
                  <a:spLocks/>
                </p:cNvSpPr>
                <p:nvPr/>
              </p:nvSpPr>
              <p:spPr bwMode="auto">
                <a:xfrm>
                  <a:off x="1121" y="3753"/>
                  <a:ext cx="20" cy="23"/>
                </a:xfrm>
                <a:custGeom>
                  <a:avLst/>
                  <a:gdLst>
                    <a:gd name="T0" fmla="*/ 22 w 39"/>
                    <a:gd name="T1" fmla="*/ 68 h 68"/>
                    <a:gd name="T2" fmla="*/ 0 w 39"/>
                    <a:gd name="T3" fmla="*/ 35 h 68"/>
                    <a:gd name="T4" fmla="*/ 12 w 39"/>
                    <a:gd name="T5" fmla="*/ 0 h 68"/>
                    <a:gd name="T6" fmla="*/ 39 w 39"/>
                    <a:gd name="T7" fmla="*/ 35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5"/>
                      </a:lnTo>
                      <a:lnTo>
                        <a:pt x="12" y="0"/>
                      </a:lnTo>
                      <a:lnTo>
                        <a:pt x="39" y="35"/>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61" name="Freeform 421"/>
                <p:cNvSpPr>
                  <a:spLocks/>
                </p:cNvSpPr>
                <p:nvPr/>
              </p:nvSpPr>
              <p:spPr bwMode="auto">
                <a:xfrm>
                  <a:off x="1127" y="3753"/>
                  <a:ext cx="33" cy="12"/>
                </a:xfrm>
                <a:custGeom>
                  <a:avLst/>
                  <a:gdLst>
                    <a:gd name="T0" fmla="*/ 0 w 64"/>
                    <a:gd name="T1" fmla="*/ 0 h 35"/>
                    <a:gd name="T2" fmla="*/ 39 w 64"/>
                    <a:gd name="T3" fmla="*/ 0 h 35"/>
                    <a:gd name="T4" fmla="*/ 64 w 64"/>
                    <a:gd name="T5" fmla="*/ 35 h 35"/>
                    <a:gd name="T6" fmla="*/ 24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39" y="0"/>
                      </a:lnTo>
                      <a:lnTo>
                        <a:pt x="64"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62" name="Freeform 422"/>
                <p:cNvSpPr>
                  <a:spLocks/>
                </p:cNvSpPr>
                <p:nvPr/>
              </p:nvSpPr>
              <p:spPr bwMode="auto">
                <a:xfrm>
                  <a:off x="1133" y="3766"/>
                  <a:ext cx="33" cy="9"/>
                </a:xfrm>
                <a:custGeom>
                  <a:avLst/>
                  <a:gdLst>
                    <a:gd name="T0" fmla="*/ 0 w 66"/>
                    <a:gd name="T1" fmla="*/ 29 h 29"/>
                    <a:gd name="T2" fmla="*/ 12 w 66"/>
                    <a:gd name="T3" fmla="*/ 0 h 29"/>
                    <a:gd name="T4" fmla="*/ 54 w 66"/>
                    <a:gd name="T5" fmla="*/ 0 h 29"/>
                    <a:gd name="T6" fmla="*/ 66 w 66"/>
                    <a:gd name="T7" fmla="*/ 29 h 29"/>
                    <a:gd name="T8" fmla="*/ 0 w 66"/>
                    <a:gd name="T9" fmla="*/ 29 h 29"/>
                  </a:gdLst>
                  <a:ahLst/>
                  <a:cxnLst>
                    <a:cxn ang="0">
                      <a:pos x="T0" y="T1"/>
                    </a:cxn>
                    <a:cxn ang="0">
                      <a:pos x="T2" y="T3"/>
                    </a:cxn>
                    <a:cxn ang="0">
                      <a:pos x="T4" y="T5"/>
                    </a:cxn>
                    <a:cxn ang="0">
                      <a:pos x="T6" y="T7"/>
                    </a:cxn>
                    <a:cxn ang="0">
                      <a:pos x="T8" y="T9"/>
                    </a:cxn>
                  </a:cxnLst>
                  <a:rect l="0" t="0" r="r" b="b"/>
                  <a:pathLst>
                    <a:path w="66" h="29">
                      <a:moveTo>
                        <a:pt x="0" y="29"/>
                      </a:moveTo>
                      <a:lnTo>
                        <a:pt x="12" y="0"/>
                      </a:lnTo>
                      <a:lnTo>
                        <a:pt x="54" y="0"/>
                      </a:lnTo>
                      <a:lnTo>
                        <a:pt x="66"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663" name="Group 423"/>
              <p:cNvGrpSpPr>
                <a:grpSpLocks/>
              </p:cNvGrpSpPr>
              <p:nvPr/>
            </p:nvGrpSpPr>
            <p:grpSpPr bwMode="auto">
              <a:xfrm>
                <a:off x="1133" y="3767"/>
                <a:ext cx="44" cy="23"/>
                <a:chOff x="1133" y="3767"/>
                <a:chExt cx="44" cy="23"/>
              </a:xfrm>
            </p:grpSpPr>
            <p:sp>
              <p:nvSpPr>
                <p:cNvPr id="138664" name="Freeform 424"/>
                <p:cNvSpPr>
                  <a:spLocks/>
                </p:cNvSpPr>
                <p:nvPr/>
              </p:nvSpPr>
              <p:spPr bwMode="auto">
                <a:xfrm>
                  <a:off x="1133" y="3767"/>
                  <a:ext cx="20" cy="23"/>
                </a:xfrm>
                <a:custGeom>
                  <a:avLst/>
                  <a:gdLst>
                    <a:gd name="T0" fmla="*/ 23 w 39"/>
                    <a:gd name="T1" fmla="*/ 69 h 69"/>
                    <a:gd name="T2" fmla="*/ 0 w 39"/>
                    <a:gd name="T3" fmla="*/ 33 h 69"/>
                    <a:gd name="T4" fmla="*/ 12 w 39"/>
                    <a:gd name="T5" fmla="*/ 0 h 69"/>
                    <a:gd name="T6" fmla="*/ 39 w 39"/>
                    <a:gd name="T7" fmla="*/ 33 h 69"/>
                    <a:gd name="T8" fmla="*/ 23 w 39"/>
                    <a:gd name="T9" fmla="*/ 69 h 69"/>
                  </a:gdLst>
                  <a:ahLst/>
                  <a:cxnLst>
                    <a:cxn ang="0">
                      <a:pos x="T0" y="T1"/>
                    </a:cxn>
                    <a:cxn ang="0">
                      <a:pos x="T2" y="T3"/>
                    </a:cxn>
                    <a:cxn ang="0">
                      <a:pos x="T4" y="T5"/>
                    </a:cxn>
                    <a:cxn ang="0">
                      <a:pos x="T6" y="T7"/>
                    </a:cxn>
                    <a:cxn ang="0">
                      <a:pos x="T8" y="T9"/>
                    </a:cxn>
                  </a:cxnLst>
                  <a:rect l="0" t="0" r="r" b="b"/>
                  <a:pathLst>
                    <a:path w="39" h="69">
                      <a:moveTo>
                        <a:pt x="23" y="69"/>
                      </a:moveTo>
                      <a:lnTo>
                        <a:pt x="0" y="33"/>
                      </a:lnTo>
                      <a:lnTo>
                        <a:pt x="12" y="0"/>
                      </a:lnTo>
                      <a:lnTo>
                        <a:pt x="39"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65" name="Freeform 425"/>
                <p:cNvSpPr>
                  <a:spLocks/>
                </p:cNvSpPr>
                <p:nvPr/>
              </p:nvSpPr>
              <p:spPr bwMode="auto">
                <a:xfrm>
                  <a:off x="1140" y="3767"/>
                  <a:ext cx="32" cy="11"/>
                </a:xfrm>
                <a:custGeom>
                  <a:avLst/>
                  <a:gdLst>
                    <a:gd name="T0" fmla="*/ 0 w 64"/>
                    <a:gd name="T1" fmla="*/ 0 h 33"/>
                    <a:gd name="T2" fmla="*/ 41 w 64"/>
                    <a:gd name="T3" fmla="*/ 0 h 33"/>
                    <a:gd name="T4" fmla="*/ 64 w 64"/>
                    <a:gd name="T5" fmla="*/ 33 h 33"/>
                    <a:gd name="T6" fmla="*/ 23 w 64"/>
                    <a:gd name="T7" fmla="*/ 33 h 33"/>
                    <a:gd name="T8" fmla="*/ 0 w 64"/>
                    <a:gd name="T9" fmla="*/ 0 h 33"/>
                  </a:gdLst>
                  <a:ahLst/>
                  <a:cxnLst>
                    <a:cxn ang="0">
                      <a:pos x="T0" y="T1"/>
                    </a:cxn>
                    <a:cxn ang="0">
                      <a:pos x="T2" y="T3"/>
                    </a:cxn>
                    <a:cxn ang="0">
                      <a:pos x="T4" y="T5"/>
                    </a:cxn>
                    <a:cxn ang="0">
                      <a:pos x="T6" y="T7"/>
                    </a:cxn>
                    <a:cxn ang="0">
                      <a:pos x="T8" y="T9"/>
                    </a:cxn>
                  </a:cxnLst>
                  <a:rect l="0" t="0" r="r" b="b"/>
                  <a:pathLst>
                    <a:path w="64" h="33">
                      <a:moveTo>
                        <a:pt x="0" y="0"/>
                      </a:moveTo>
                      <a:lnTo>
                        <a:pt x="41" y="0"/>
                      </a:lnTo>
                      <a:lnTo>
                        <a:pt x="64" y="33"/>
                      </a:lnTo>
                      <a:lnTo>
                        <a:pt x="23"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66" name="Freeform 426"/>
                <p:cNvSpPr>
                  <a:spLocks/>
                </p:cNvSpPr>
                <p:nvPr/>
              </p:nvSpPr>
              <p:spPr bwMode="auto">
                <a:xfrm>
                  <a:off x="1146" y="3779"/>
                  <a:ext cx="31" cy="10"/>
                </a:xfrm>
                <a:custGeom>
                  <a:avLst/>
                  <a:gdLst>
                    <a:gd name="T0" fmla="*/ 0 w 63"/>
                    <a:gd name="T1" fmla="*/ 31 h 31"/>
                    <a:gd name="T2" fmla="*/ 11 w 63"/>
                    <a:gd name="T3" fmla="*/ 0 h 31"/>
                    <a:gd name="T4" fmla="*/ 52 w 63"/>
                    <a:gd name="T5" fmla="*/ 0 h 31"/>
                    <a:gd name="T6" fmla="*/ 63 w 63"/>
                    <a:gd name="T7" fmla="*/ 31 h 31"/>
                    <a:gd name="T8" fmla="*/ 0 w 63"/>
                    <a:gd name="T9" fmla="*/ 31 h 31"/>
                  </a:gdLst>
                  <a:ahLst/>
                  <a:cxnLst>
                    <a:cxn ang="0">
                      <a:pos x="T0" y="T1"/>
                    </a:cxn>
                    <a:cxn ang="0">
                      <a:pos x="T2" y="T3"/>
                    </a:cxn>
                    <a:cxn ang="0">
                      <a:pos x="T4" y="T5"/>
                    </a:cxn>
                    <a:cxn ang="0">
                      <a:pos x="T6" y="T7"/>
                    </a:cxn>
                    <a:cxn ang="0">
                      <a:pos x="T8" y="T9"/>
                    </a:cxn>
                  </a:cxnLst>
                  <a:rect l="0" t="0" r="r" b="b"/>
                  <a:pathLst>
                    <a:path w="63" h="31">
                      <a:moveTo>
                        <a:pt x="0" y="31"/>
                      </a:moveTo>
                      <a:lnTo>
                        <a:pt x="11"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sp>
            <p:nvSpPr>
              <p:cNvPr id="138667" name="Freeform 427"/>
              <p:cNvSpPr>
                <a:spLocks/>
              </p:cNvSpPr>
              <p:nvPr/>
            </p:nvSpPr>
            <p:spPr bwMode="auto">
              <a:xfrm>
                <a:off x="972" y="3556"/>
                <a:ext cx="40" cy="12"/>
              </a:xfrm>
              <a:custGeom>
                <a:avLst/>
                <a:gdLst>
                  <a:gd name="T0" fmla="*/ 0 w 79"/>
                  <a:gd name="T1" fmla="*/ 0 h 36"/>
                  <a:gd name="T2" fmla="*/ 27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7"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68" name="Freeform 428"/>
              <p:cNvSpPr>
                <a:spLocks/>
              </p:cNvSpPr>
              <p:nvPr/>
            </p:nvSpPr>
            <p:spPr bwMode="auto">
              <a:xfrm>
                <a:off x="993" y="3576"/>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69" name="Freeform 429"/>
              <p:cNvSpPr>
                <a:spLocks/>
              </p:cNvSpPr>
              <p:nvPr/>
            </p:nvSpPr>
            <p:spPr bwMode="auto">
              <a:xfrm>
                <a:off x="1012" y="3594"/>
                <a:ext cx="39" cy="12"/>
              </a:xfrm>
              <a:custGeom>
                <a:avLst/>
                <a:gdLst>
                  <a:gd name="T0" fmla="*/ 0 w 78"/>
                  <a:gd name="T1" fmla="*/ 0 h 36"/>
                  <a:gd name="T2" fmla="*/ 27 w 78"/>
                  <a:gd name="T3" fmla="*/ 36 h 36"/>
                  <a:gd name="T4" fmla="*/ 78 w 78"/>
                  <a:gd name="T5" fmla="*/ 36 h 36"/>
                  <a:gd name="T6" fmla="*/ 49 w 78"/>
                  <a:gd name="T7" fmla="*/ 0 h 36"/>
                  <a:gd name="T8" fmla="*/ 0 w 78"/>
                  <a:gd name="T9" fmla="*/ 0 h 36"/>
                </a:gdLst>
                <a:ahLst/>
                <a:cxnLst>
                  <a:cxn ang="0">
                    <a:pos x="T0" y="T1"/>
                  </a:cxn>
                  <a:cxn ang="0">
                    <a:pos x="T2" y="T3"/>
                  </a:cxn>
                  <a:cxn ang="0">
                    <a:pos x="T4" y="T5"/>
                  </a:cxn>
                  <a:cxn ang="0">
                    <a:pos x="T6" y="T7"/>
                  </a:cxn>
                  <a:cxn ang="0">
                    <a:pos x="T8" y="T9"/>
                  </a:cxn>
                </a:cxnLst>
                <a:rect l="0" t="0" r="r" b="b"/>
                <a:pathLst>
                  <a:path w="78" h="36">
                    <a:moveTo>
                      <a:pt x="0" y="0"/>
                    </a:moveTo>
                    <a:lnTo>
                      <a:pt x="27" y="36"/>
                    </a:lnTo>
                    <a:lnTo>
                      <a:pt x="78" y="36"/>
                    </a:lnTo>
                    <a:lnTo>
                      <a:pt x="4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70" name="Freeform 430"/>
              <p:cNvSpPr>
                <a:spLocks/>
              </p:cNvSpPr>
              <p:nvPr/>
            </p:nvSpPr>
            <p:spPr bwMode="auto">
              <a:xfrm>
                <a:off x="1032" y="3613"/>
                <a:ext cx="40"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71" name="Freeform 431"/>
              <p:cNvSpPr>
                <a:spLocks/>
              </p:cNvSpPr>
              <p:nvPr/>
            </p:nvSpPr>
            <p:spPr bwMode="auto">
              <a:xfrm>
                <a:off x="1053" y="3632"/>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72" name="Freeform 432"/>
              <p:cNvSpPr>
                <a:spLocks/>
              </p:cNvSpPr>
              <p:nvPr/>
            </p:nvSpPr>
            <p:spPr bwMode="auto">
              <a:xfrm>
                <a:off x="1074" y="3651"/>
                <a:ext cx="40" cy="12"/>
              </a:xfrm>
              <a:custGeom>
                <a:avLst/>
                <a:gdLst>
                  <a:gd name="T0" fmla="*/ 0 w 79"/>
                  <a:gd name="T1" fmla="*/ 0 h 35"/>
                  <a:gd name="T2" fmla="*/ 28 w 79"/>
                  <a:gd name="T3" fmla="*/ 35 h 35"/>
                  <a:gd name="T4" fmla="*/ 79 w 79"/>
                  <a:gd name="T5" fmla="*/ 35 h 35"/>
                  <a:gd name="T6" fmla="*/ 50 w 79"/>
                  <a:gd name="T7" fmla="*/ 0 h 35"/>
                  <a:gd name="T8" fmla="*/ 0 w 79"/>
                  <a:gd name="T9" fmla="*/ 0 h 35"/>
                </a:gdLst>
                <a:ahLst/>
                <a:cxnLst>
                  <a:cxn ang="0">
                    <a:pos x="T0" y="T1"/>
                  </a:cxn>
                  <a:cxn ang="0">
                    <a:pos x="T2" y="T3"/>
                  </a:cxn>
                  <a:cxn ang="0">
                    <a:pos x="T4" y="T5"/>
                  </a:cxn>
                  <a:cxn ang="0">
                    <a:pos x="T6" y="T7"/>
                  </a:cxn>
                  <a:cxn ang="0">
                    <a:pos x="T8" y="T9"/>
                  </a:cxn>
                </a:cxnLst>
                <a:rect l="0" t="0" r="r" b="b"/>
                <a:pathLst>
                  <a:path w="79" h="35">
                    <a:moveTo>
                      <a:pt x="0" y="0"/>
                    </a:moveTo>
                    <a:lnTo>
                      <a:pt x="28" y="35"/>
                    </a:lnTo>
                    <a:lnTo>
                      <a:pt x="79" y="35"/>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73" name="Freeform 433"/>
              <p:cNvSpPr>
                <a:spLocks/>
              </p:cNvSpPr>
              <p:nvPr/>
            </p:nvSpPr>
            <p:spPr bwMode="auto">
              <a:xfrm>
                <a:off x="1095" y="3669"/>
                <a:ext cx="40" cy="12"/>
              </a:xfrm>
              <a:custGeom>
                <a:avLst/>
                <a:gdLst>
                  <a:gd name="T0" fmla="*/ 0 w 80"/>
                  <a:gd name="T1" fmla="*/ 0 h 36"/>
                  <a:gd name="T2" fmla="*/ 28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8"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74" name="Freeform 434"/>
              <p:cNvSpPr>
                <a:spLocks/>
              </p:cNvSpPr>
              <p:nvPr/>
            </p:nvSpPr>
            <p:spPr bwMode="auto">
              <a:xfrm>
                <a:off x="1115" y="3688"/>
                <a:ext cx="40" cy="12"/>
              </a:xfrm>
              <a:custGeom>
                <a:avLst/>
                <a:gdLst>
                  <a:gd name="T0" fmla="*/ 0 w 80"/>
                  <a:gd name="T1" fmla="*/ 0 h 36"/>
                  <a:gd name="T2" fmla="*/ 27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75" name="Freeform 435"/>
              <p:cNvSpPr>
                <a:spLocks/>
              </p:cNvSpPr>
              <p:nvPr/>
            </p:nvSpPr>
            <p:spPr bwMode="auto">
              <a:xfrm>
                <a:off x="1134" y="3707"/>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76" name="Freeform 436"/>
              <p:cNvSpPr>
                <a:spLocks/>
              </p:cNvSpPr>
              <p:nvPr/>
            </p:nvSpPr>
            <p:spPr bwMode="auto">
              <a:xfrm>
                <a:off x="1154" y="3726"/>
                <a:ext cx="40" cy="12"/>
              </a:xfrm>
              <a:custGeom>
                <a:avLst/>
                <a:gdLst>
                  <a:gd name="T0" fmla="*/ 0 w 80"/>
                  <a:gd name="T1" fmla="*/ 0 h 36"/>
                  <a:gd name="T2" fmla="*/ 27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77" name="Freeform 437"/>
              <p:cNvSpPr>
                <a:spLocks/>
              </p:cNvSpPr>
              <p:nvPr/>
            </p:nvSpPr>
            <p:spPr bwMode="auto">
              <a:xfrm>
                <a:off x="1175" y="3745"/>
                <a:ext cx="40" cy="12"/>
              </a:xfrm>
              <a:custGeom>
                <a:avLst/>
                <a:gdLst>
                  <a:gd name="T0" fmla="*/ 0 w 81"/>
                  <a:gd name="T1" fmla="*/ 0 h 36"/>
                  <a:gd name="T2" fmla="*/ 28 w 81"/>
                  <a:gd name="T3" fmla="*/ 36 h 36"/>
                  <a:gd name="T4" fmla="*/ 81 w 81"/>
                  <a:gd name="T5" fmla="*/ 36 h 36"/>
                  <a:gd name="T6" fmla="*/ 52 w 81"/>
                  <a:gd name="T7" fmla="*/ 0 h 36"/>
                  <a:gd name="T8" fmla="*/ 0 w 81"/>
                  <a:gd name="T9" fmla="*/ 0 h 36"/>
                </a:gdLst>
                <a:ahLst/>
                <a:cxnLst>
                  <a:cxn ang="0">
                    <a:pos x="T0" y="T1"/>
                  </a:cxn>
                  <a:cxn ang="0">
                    <a:pos x="T2" y="T3"/>
                  </a:cxn>
                  <a:cxn ang="0">
                    <a:pos x="T4" y="T5"/>
                  </a:cxn>
                  <a:cxn ang="0">
                    <a:pos x="T6" y="T7"/>
                  </a:cxn>
                  <a:cxn ang="0">
                    <a:pos x="T8" y="T9"/>
                  </a:cxn>
                </a:cxnLst>
                <a:rect l="0" t="0" r="r" b="b"/>
                <a:pathLst>
                  <a:path w="81" h="36">
                    <a:moveTo>
                      <a:pt x="0" y="0"/>
                    </a:moveTo>
                    <a:lnTo>
                      <a:pt x="28" y="36"/>
                    </a:lnTo>
                    <a:lnTo>
                      <a:pt x="81" y="36"/>
                    </a:lnTo>
                    <a:lnTo>
                      <a:pt x="52"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nvGrpSpPr>
              <p:cNvPr id="138678" name="Group 438"/>
              <p:cNvGrpSpPr>
                <a:grpSpLocks/>
              </p:cNvGrpSpPr>
              <p:nvPr/>
            </p:nvGrpSpPr>
            <p:grpSpPr bwMode="auto">
              <a:xfrm>
                <a:off x="700" y="3535"/>
                <a:ext cx="49" cy="24"/>
                <a:chOff x="700" y="3535"/>
                <a:chExt cx="49" cy="24"/>
              </a:xfrm>
            </p:grpSpPr>
            <p:sp>
              <p:nvSpPr>
                <p:cNvPr id="138679" name="Freeform 439"/>
                <p:cNvSpPr>
                  <a:spLocks/>
                </p:cNvSpPr>
                <p:nvPr/>
              </p:nvSpPr>
              <p:spPr bwMode="auto">
                <a:xfrm>
                  <a:off x="700" y="3535"/>
                  <a:ext cx="12" cy="24"/>
                </a:xfrm>
                <a:custGeom>
                  <a:avLst/>
                  <a:gdLst>
                    <a:gd name="T0" fmla="*/ 15 w 24"/>
                    <a:gd name="T1" fmla="*/ 70 h 70"/>
                    <a:gd name="T2" fmla="*/ 0 w 24"/>
                    <a:gd name="T3" fmla="*/ 27 h 70"/>
                    <a:gd name="T4" fmla="*/ 10 w 24"/>
                    <a:gd name="T5" fmla="*/ 0 h 70"/>
                    <a:gd name="T6" fmla="*/ 24 w 24"/>
                    <a:gd name="T7" fmla="*/ 32 h 70"/>
                    <a:gd name="T8" fmla="*/ 15 w 24"/>
                    <a:gd name="T9" fmla="*/ 70 h 70"/>
                  </a:gdLst>
                  <a:ahLst/>
                  <a:cxnLst>
                    <a:cxn ang="0">
                      <a:pos x="T0" y="T1"/>
                    </a:cxn>
                    <a:cxn ang="0">
                      <a:pos x="T2" y="T3"/>
                    </a:cxn>
                    <a:cxn ang="0">
                      <a:pos x="T4" y="T5"/>
                    </a:cxn>
                    <a:cxn ang="0">
                      <a:pos x="T6" y="T7"/>
                    </a:cxn>
                    <a:cxn ang="0">
                      <a:pos x="T8" y="T9"/>
                    </a:cxn>
                  </a:cxnLst>
                  <a:rect l="0" t="0" r="r" b="b"/>
                  <a:pathLst>
                    <a:path w="24" h="70">
                      <a:moveTo>
                        <a:pt x="15" y="70"/>
                      </a:moveTo>
                      <a:lnTo>
                        <a:pt x="0" y="27"/>
                      </a:lnTo>
                      <a:lnTo>
                        <a:pt x="10"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80" name="Freeform 440"/>
                <p:cNvSpPr>
                  <a:spLocks/>
                </p:cNvSpPr>
                <p:nvPr/>
              </p:nvSpPr>
              <p:spPr bwMode="auto">
                <a:xfrm>
                  <a:off x="705" y="3536"/>
                  <a:ext cx="37" cy="10"/>
                </a:xfrm>
                <a:custGeom>
                  <a:avLst/>
                  <a:gdLst>
                    <a:gd name="T0" fmla="*/ 1 w 73"/>
                    <a:gd name="T1" fmla="*/ 0 h 30"/>
                    <a:gd name="T2" fmla="*/ 50 w 73"/>
                    <a:gd name="T3" fmla="*/ 0 h 30"/>
                    <a:gd name="T4" fmla="*/ 52 w 73"/>
                    <a:gd name="T5" fmla="*/ 4 h 30"/>
                    <a:gd name="T6" fmla="*/ 56 w 73"/>
                    <a:gd name="T7" fmla="*/ 12 h 30"/>
                    <a:gd name="T8" fmla="*/ 73 w 73"/>
                    <a:gd name="T9" fmla="*/ 30 h 30"/>
                    <a:gd name="T10" fmla="*/ 18 w 73"/>
                    <a:gd name="T11" fmla="*/ 30 h 30"/>
                    <a:gd name="T12" fmla="*/ 9 w 73"/>
                    <a:gd name="T13" fmla="*/ 21 h 30"/>
                    <a:gd name="T14" fmla="*/ 0 w 73"/>
                    <a:gd name="T15" fmla="*/ 6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2" y="4"/>
                      </a:lnTo>
                      <a:lnTo>
                        <a:pt x="56" y="12"/>
                      </a:lnTo>
                      <a:lnTo>
                        <a:pt x="73"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81" name="Freeform 441"/>
                <p:cNvSpPr>
                  <a:spLocks/>
                </p:cNvSpPr>
                <p:nvPr/>
              </p:nvSpPr>
              <p:spPr bwMode="auto">
                <a:xfrm>
                  <a:off x="708" y="3547"/>
                  <a:ext cx="41" cy="12"/>
                </a:xfrm>
                <a:custGeom>
                  <a:avLst/>
                  <a:gdLst>
                    <a:gd name="T0" fmla="*/ 0 w 82"/>
                    <a:gd name="T1" fmla="*/ 36 h 36"/>
                    <a:gd name="T2" fmla="*/ 2 w 82"/>
                    <a:gd name="T3" fmla="*/ 19 h 36"/>
                    <a:gd name="T4" fmla="*/ 6 w 82"/>
                    <a:gd name="T5" fmla="*/ 6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6"/>
                      </a:lnTo>
                      <a:lnTo>
                        <a:pt x="11" y="0"/>
                      </a:lnTo>
                      <a:lnTo>
                        <a:pt x="67"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682" name="Group 442"/>
              <p:cNvGrpSpPr>
                <a:grpSpLocks/>
              </p:cNvGrpSpPr>
              <p:nvPr/>
            </p:nvGrpSpPr>
            <p:grpSpPr bwMode="auto">
              <a:xfrm>
                <a:off x="714" y="3551"/>
                <a:ext cx="49" cy="22"/>
                <a:chOff x="714" y="3551"/>
                <a:chExt cx="49" cy="22"/>
              </a:xfrm>
            </p:grpSpPr>
            <p:sp>
              <p:nvSpPr>
                <p:cNvPr id="138683" name="Freeform 443"/>
                <p:cNvSpPr>
                  <a:spLocks/>
                </p:cNvSpPr>
                <p:nvPr/>
              </p:nvSpPr>
              <p:spPr bwMode="auto">
                <a:xfrm>
                  <a:off x="714" y="3551"/>
                  <a:ext cx="12" cy="22"/>
                </a:xfrm>
                <a:custGeom>
                  <a:avLst/>
                  <a:gdLst>
                    <a:gd name="T0" fmla="*/ 15 w 24"/>
                    <a:gd name="T1" fmla="*/ 67 h 67"/>
                    <a:gd name="T2" fmla="*/ 0 w 24"/>
                    <a:gd name="T3" fmla="*/ 26 h 67"/>
                    <a:gd name="T4" fmla="*/ 9 w 24"/>
                    <a:gd name="T5" fmla="*/ 0 h 67"/>
                    <a:gd name="T6" fmla="*/ 24 w 24"/>
                    <a:gd name="T7" fmla="*/ 30 h 67"/>
                    <a:gd name="T8" fmla="*/ 15 w 24"/>
                    <a:gd name="T9" fmla="*/ 67 h 67"/>
                  </a:gdLst>
                  <a:ahLst/>
                  <a:cxnLst>
                    <a:cxn ang="0">
                      <a:pos x="T0" y="T1"/>
                    </a:cxn>
                    <a:cxn ang="0">
                      <a:pos x="T2" y="T3"/>
                    </a:cxn>
                    <a:cxn ang="0">
                      <a:pos x="T4" y="T5"/>
                    </a:cxn>
                    <a:cxn ang="0">
                      <a:pos x="T6" y="T7"/>
                    </a:cxn>
                    <a:cxn ang="0">
                      <a:pos x="T8" y="T9"/>
                    </a:cxn>
                  </a:cxnLst>
                  <a:rect l="0" t="0" r="r" b="b"/>
                  <a:pathLst>
                    <a:path w="24" h="67">
                      <a:moveTo>
                        <a:pt x="15" y="67"/>
                      </a:moveTo>
                      <a:lnTo>
                        <a:pt x="0" y="26"/>
                      </a:lnTo>
                      <a:lnTo>
                        <a:pt x="9" y="0"/>
                      </a:lnTo>
                      <a:lnTo>
                        <a:pt x="24" y="30"/>
                      </a:lnTo>
                      <a:lnTo>
                        <a:pt x="15" y="67"/>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84" name="Freeform 444"/>
                <p:cNvSpPr>
                  <a:spLocks/>
                </p:cNvSpPr>
                <p:nvPr/>
              </p:nvSpPr>
              <p:spPr bwMode="auto">
                <a:xfrm>
                  <a:off x="719" y="3551"/>
                  <a:ext cx="36" cy="10"/>
                </a:xfrm>
                <a:custGeom>
                  <a:avLst/>
                  <a:gdLst>
                    <a:gd name="T0" fmla="*/ 2 w 74"/>
                    <a:gd name="T1" fmla="*/ 0 h 29"/>
                    <a:gd name="T2" fmla="*/ 50 w 74"/>
                    <a:gd name="T3" fmla="*/ 0 h 29"/>
                    <a:gd name="T4" fmla="*/ 52 w 74"/>
                    <a:gd name="T5" fmla="*/ 2 h 29"/>
                    <a:gd name="T6" fmla="*/ 57 w 74"/>
                    <a:gd name="T7" fmla="*/ 13 h 29"/>
                    <a:gd name="T8" fmla="*/ 74 w 74"/>
                    <a:gd name="T9" fmla="*/ 29 h 29"/>
                    <a:gd name="T10" fmla="*/ 19 w 74"/>
                    <a:gd name="T11" fmla="*/ 29 h 29"/>
                    <a:gd name="T12" fmla="*/ 9 w 74"/>
                    <a:gd name="T13" fmla="*/ 20 h 29"/>
                    <a:gd name="T14" fmla="*/ 0 w 74"/>
                    <a:gd name="T15" fmla="*/ 6 h 29"/>
                    <a:gd name="T16" fmla="*/ 2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2" y="0"/>
                      </a:moveTo>
                      <a:lnTo>
                        <a:pt x="50" y="0"/>
                      </a:lnTo>
                      <a:lnTo>
                        <a:pt x="52" y="2"/>
                      </a:lnTo>
                      <a:lnTo>
                        <a:pt x="57" y="13"/>
                      </a:lnTo>
                      <a:lnTo>
                        <a:pt x="74" y="29"/>
                      </a:lnTo>
                      <a:lnTo>
                        <a:pt x="19" y="29"/>
                      </a:lnTo>
                      <a:lnTo>
                        <a:pt x="9"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85" name="Freeform 445"/>
                <p:cNvSpPr>
                  <a:spLocks/>
                </p:cNvSpPr>
                <p:nvPr/>
              </p:nvSpPr>
              <p:spPr bwMode="auto">
                <a:xfrm>
                  <a:off x="722" y="3562"/>
                  <a:ext cx="41" cy="11"/>
                </a:xfrm>
                <a:custGeom>
                  <a:avLst/>
                  <a:gdLst>
                    <a:gd name="T0" fmla="*/ 0 w 81"/>
                    <a:gd name="T1" fmla="*/ 35 h 35"/>
                    <a:gd name="T2" fmla="*/ 1 w 81"/>
                    <a:gd name="T3" fmla="*/ 19 h 35"/>
                    <a:gd name="T4" fmla="*/ 5 w 81"/>
                    <a:gd name="T5" fmla="*/ 7 h 35"/>
                    <a:gd name="T6" fmla="*/ 10 w 81"/>
                    <a:gd name="T7" fmla="*/ 0 h 35"/>
                    <a:gd name="T8" fmla="*/ 67 w 81"/>
                    <a:gd name="T9" fmla="*/ 0 h 35"/>
                    <a:gd name="T10" fmla="*/ 81 w 81"/>
                    <a:gd name="T11" fmla="*/ 35 h 35"/>
                    <a:gd name="T12" fmla="*/ 0 w 8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1" h="35">
                      <a:moveTo>
                        <a:pt x="0" y="35"/>
                      </a:moveTo>
                      <a:lnTo>
                        <a:pt x="1" y="19"/>
                      </a:lnTo>
                      <a:lnTo>
                        <a:pt x="5" y="7"/>
                      </a:lnTo>
                      <a:lnTo>
                        <a:pt x="10" y="0"/>
                      </a:lnTo>
                      <a:lnTo>
                        <a:pt x="67" y="0"/>
                      </a:lnTo>
                      <a:lnTo>
                        <a:pt x="81"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686" name="Group 446"/>
              <p:cNvGrpSpPr>
                <a:grpSpLocks/>
              </p:cNvGrpSpPr>
              <p:nvPr/>
            </p:nvGrpSpPr>
            <p:grpSpPr bwMode="auto">
              <a:xfrm>
                <a:off x="728" y="3564"/>
                <a:ext cx="48" cy="23"/>
                <a:chOff x="728" y="3564"/>
                <a:chExt cx="48" cy="23"/>
              </a:xfrm>
            </p:grpSpPr>
            <p:sp>
              <p:nvSpPr>
                <p:cNvPr id="138687" name="Freeform 447"/>
                <p:cNvSpPr>
                  <a:spLocks/>
                </p:cNvSpPr>
                <p:nvPr/>
              </p:nvSpPr>
              <p:spPr bwMode="auto">
                <a:xfrm>
                  <a:off x="728" y="3564"/>
                  <a:ext cx="11" cy="23"/>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88" name="Freeform 448"/>
                <p:cNvSpPr>
                  <a:spLocks/>
                </p:cNvSpPr>
                <p:nvPr/>
              </p:nvSpPr>
              <p:spPr bwMode="auto">
                <a:xfrm>
                  <a:off x="732" y="3565"/>
                  <a:ext cx="37" cy="10"/>
                </a:xfrm>
                <a:custGeom>
                  <a:avLst/>
                  <a:gdLst>
                    <a:gd name="T0" fmla="*/ 1 w 72"/>
                    <a:gd name="T1" fmla="*/ 0 h 30"/>
                    <a:gd name="T2" fmla="*/ 50 w 72"/>
                    <a:gd name="T3" fmla="*/ 0 h 30"/>
                    <a:gd name="T4" fmla="*/ 51 w 72"/>
                    <a:gd name="T5" fmla="*/ 3 h 30"/>
                    <a:gd name="T6" fmla="*/ 56 w 72"/>
                    <a:gd name="T7" fmla="*/ 12 h 30"/>
                    <a:gd name="T8" fmla="*/ 72 w 72"/>
                    <a:gd name="T9" fmla="*/ 30 h 30"/>
                    <a:gd name="T10" fmla="*/ 18 w 72"/>
                    <a:gd name="T11" fmla="*/ 30 h 30"/>
                    <a:gd name="T12" fmla="*/ 9 w 72"/>
                    <a:gd name="T13" fmla="*/ 21 h 30"/>
                    <a:gd name="T14" fmla="*/ 0 w 72"/>
                    <a:gd name="T15" fmla="*/ 6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50" y="0"/>
                      </a:lnTo>
                      <a:lnTo>
                        <a:pt x="51" y="3"/>
                      </a:lnTo>
                      <a:lnTo>
                        <a:pt x="56" y="12"/>
                      </a:lnTo>
                      <a:lnTo>
                        <a:pt x="72"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89" name="Freeform 449"/>
                <p:cNvSpPr>
                  <a:spLocks/>
                </p:cNvSpPr>
                <p:nvPr/>
              </p:nvSpPr>
              <p:spPr bwMode="auto">
                <a:xfrm>
                  <a:off x="735" y="3575"/>
                  <a:ext cx="41" cy="12"/>
                </a:xfrm>
                <a:custGeom>
                  <a:avLst/>
                  <a:gdLst>
                    <a:gd name="T0" fmla="*/ 0 w 83"/>
                    <a:gd name="T1" fmla="*/ 36 h 36"/>
                    <a:gd name="T2" fmla="*/ 1 w 83"/>
                    <a:gd name="T3" fmla="*/ 21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1"/>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690" name="Group 450"/>
              <p:cNvGrpSpPr>
                <a:grpSpLocks/>
              </p:cNvGrpSpPr>
              <p:nvPr/>
            </p:nvGrpSpPr>
            <p:grpSpPr bwMode="auto">
              <a:xfrm>
                <a:off x="742" y="3582"/>
                <a:ext cx="49" cy="23"/>
                <a:chOff x="742" y="3582"/>
                <a:chExt cx="49" cy="23"/>
              </a:xfrm>
            </p:grpSpPr>
            <p:sp>
              <p:nvSpPr>
                <p:cNvPr id="138691" name="Freeform 451"/>
                <p:cNvSpPr>
                  <a:spLocks/>
                </p:cNvSpPr>
                <p:nvPr/>
              </p:nvSpPr>
              <p:spPr bwMode="auto">
                <a:xfrm>
                  <a:off x="742" y="3582"/>
                  <a:ext cx="11" cy="23"/>
                </a:xfrm>
                <a:custGeom>
                  <a:avLst/>
                  <a:gdLst>
                    <a:gd name="T0" fmla="*/ 15 w 24"/>
                    <a:gd name="T1" fmla="*/ 68 h 68"/>
                    <a:gd name="T2" fmla="*/ 0 w 24"/>
                    <a:gd name="T3" fmla="*/ 26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6"/>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92" name="Freeform 452"/>
                <p:cNvSpPr>
                  <a:spLocks/>
                </p:cNvSpPr>
                <p:nvPr/>
              </p:nvSpPr>
              <p:spPr bwMode="auto">
                <a:xfrm>
                  <a:off x="747" y="3582"/>
                  <a:ext cx="36" cy="10"/>
                </a:xfrm>
                <a:custGeom>
                  <a:avLst/>
                  <a:gdLst>
                    <a:gd name="T0" fmla="*/ 1 w 72"/>
                    <a:gd name="T1" fmla="*/ 0 h 30"/>
                    <a:gd name="T2" fmla="*/ 48 w 72"/>
                    <a:gd name="T3" fmla="*/ 0 h 30"/>
                    <a:gd name="T4" fmla="*/ 50 w 72"/>
                    <a:gd name="T5" fmla="*/ 3 h 30"/>
                    <a:gd name="T6" fmla="*/ 56 w 72"/>
                    <a:gd name="T7" fmla="*/ 12 h 30"/>
                    <a:gd name="T8" fmla="*/ 72 w 72"/>
                    <a:gd name="T9" fmla="*/ 30 h 30"/>
                    <a:gd name="T10" fmla="*/ 17 w 72"/>
                    <a:gd name="T11" fmla="*/ 30 h 30"/>
                    <a:gd name="T12" fmla="*/ 8 w 72"/>
                    <a:gd name="T13" fmla="*/ 21 h 30"/>
                    <a:gd name="T14" fmla="*/ 0 w 72"/>
                    <a:gd name="T15" fmla="*/ 6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8" y="0"/>
                      </a:lnTo>
                      <a:lnTo>
                        <a:pt x="50" y="3"/>
                      </a:lnTo>
                      <a:lnTo>
                        <a:pt x="56" y="12"/>
                      </a:lnTo>
                      <a:lnTo>
                        <a:pt x="72" y="30"/>
                      </a:lnTo>
                      <a:lnTo>
                        <a:pt x="17" y="30"/>
                      </a:lnTo>
                      <a:lnTo>
                        <a:pt x="8" y="21"/>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93" name="Freeform 453"/>
                <p:cNvSpPr>
                  <a:spLocks/>
                </p:cNvSpPr>
                <p:nvPr/>
              </p:nvSpPr>
              <p:spPr bwMode="auto">
                <a:xfrm>
                  <a:off x="750" y="3593"/>
                  <a:ext cx="41" cy="12"/>
                </a:xfrm>
                <a:custGeom>
                  <a:avLst/>
                  <a:gdLst>
                    <a:gd name="T0" fmla="*/ 0 w 83"/>
                    <a:gd name="T1" fmla="*/ 36 h 36"/>
                    <a:gd name="T2" fmla="*/ 1 w 83"/>
                    <a:gd name="T3" fmla="*/ 19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694" name="Group 454"/>
              <p:cNvGrpSpPr>
                <a:grpSpLocks/>
              </p:cNvGrpSpPr>
              <p:nvPr/>
            </p:nvGrpSpPr>
            <p:grpSpPr bwMode="auto">
              <a:xfrm>
                <a:off x="752" y="3597"/>
                <a:ext cx="133" cy="106"/>
                <a:chOff x="752" y="3597"/>
                <a:chExt cx="133" cy="106"/>
              </a:xfrm>
            </p:grpSpPr>
            <p:sp>
              <p:nvSpPr>
                <p:cNvPr id="138695" name="Freeform 455"/>
                <p:cNvSpPr>
                  <a:spLocks/>
                </p:cNvSpPr>
                <p:nvPr/>
              </p:nvSpPr>
              <p:spPr bwMode="auto">
                <a:xfrm>
                  <a:off x="752" y="3598"/>
                  <a:ext cx="91" cy="105"/>
                </a:xfrm>
                <a:custGeom>
                  <a:avLst/>
                  <a:gdLst>
                    <a:gd name="T0" fmla="*/ 171 w 182"/>
                    <a:gd name="T1" fmla="*/ 314 h 314"/>
                    <a:gd name="T2" fmla="*/ 0 w 182"/>
                    <a:gd name="T3" fmla="*/ 27 h 314"/>
                    <a:gd name="T4" fmla="*/ 13 w 182"/>
                    <a:gd name="T5" fmla="*/ 0 h 314"/>
                    <a:gd name="T6" fmla="*/ 182 w 182"/>
                    <a:gd name="T7" fmla="*/ 278 h 314"/>
                    <a:gd name="T8" fmla="*/ 171 w 182"/>
                    <a:gd name="T9" fmla="*/ 314 h 314"/>
                  </a:gdLst>
                  <a:ahLst/>
                  <a:cxnLst>
                    <a:cxn ang="0">
                      <a:pos x="T0" y="T1"/>
                    </a:cxn>
                    <a:cxn ang="0">
                      <a:pos x="T2" y="T3"/>
                    </a:cxn>
                    <a:cxn ang="0">
                      <a:pos x="T4" y="T5"/>
                    </a:cxn>
                    <a:cxn ang="0">
                      <a:pos x="T6" y="T7"/>
                    </a:cxn>
                    <a:cxn ang="0">
                      <a:pos x="T8" y="T9"/>
                    </a:cxn>
                  </a:cxnLst>
                  <a:rect l="0" t="0" r="r" b="b"/>
                  <a:pathLst>
                    <a:path w="182" h="314">
                      <a:moveTo>
                        <a:pt x="171" y="314"/>
                      </a:moveTo>
                      <a:lnTo>
                        <a:pt x="0" y="27"/>
                      </a:lnTo>
                      <a:lnTo>
                        <a:pt x="13" y="0"/>
                      </a:lnTo>
                      <a:lnTo>
                        <a:pt x="182" y="278"/>
                      </a:lnTo>
                      <a:lnTo>
                        <a:pt x="171" y="31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96" name="Freeform 456"/>
                <p:cNvSpPr>
                  <a:spLocks/>
                </p:cNvSpPr>
                <p:nvPr/>
              </p:nvSpPr>
              <p:spPr bwMode="auto">
                <a:xfrm>
                  <a:off x="759" y="3597"/>
                  <a:ext cx="118" cy="94"/>
                </a:xfrm>
                <a:custGeom>
                  <a:avLst/>
                  <a:gdLst>
                    <a:gd name="T0" fmla="*/ 1 w 235"/>
                    <a:gd name="T1" fmla="*/ 0 h 281"/>
                    <a:gd name="T2" fmla="*/ 56 w 235"/>
                    <a:gd name="T3" fmla="*/ 0 h 281"/>
                    <a:gd name="T4" fmla="*/ 58 w 235"/>
                    <a:gd name="T5" fmla="*/ 0 h 281"/>
                    <a:gd name="T6" fmla="*/ 65 w 235"/>
                    <a:gd name="T7" fmla="*/ 10 h 281"/>
                    <a:gd name="T8" fmla="*/ 235 w 235"/>
                    <a:gd name="T9" fmla="*/ 281 h 281"/>
                    <a:gd name="T10" fmla="*/ 165 w 235"/>
                    <a:gd name="T11" fmla="*/ 277 h 281"/>
                    <a:gd name="T12" fmla="*/ 9 w 235"/>
                    <a:gd name="T13" fmla="*/ 19 h 281"/>
                    <a:gd name="T14" fmla="*/ 0 w 235"/>
                    <a:gd name="T15" fmla="*/ 4 h 281"/>
                    <a:gd name="T16" fmla="*/ 1 w 235"/>
                    <a:gd name="T17"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5" h="281">
                      <a:moveTo>
                        <a:pt x="1" y="0"/>
                      </a:moveTo>
                      <a:lnTo>
                        <a:pt x="56" y="0"/>
                      </a:lnTo>
                      <a:lnTo>
                        <a:pt x="58" y="0"/>
                      </a:lnTo>
                      <a:lnTo>
                        <a:pt x="65" y="10"/>
                      </a:lnTo>
                      <a:lnTo>
                        <a:pt x="235" y="281"/>
                      </a:lnTo>
                      <a:lnTo>
                        <a:pt x="165" y="277"/>
                      </a:lnTo>
                      <a:lnTo>
                        <a:pt x="9" y="19"/>
                      </a:lnTo>
                      <a:lnTo>
                        <a:pt x="0" y="4"/>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97" name="Freeform 457"/>
                <p:cNvSpPr>
                  <a:spLocks/>
                </p:cNvSpPr>
                <p:nvPr/>
              </p:nvSpPr>
              <p:spPr bwMode="auto">
                <a:xfrm>
                  <a:off x="838" y="3691"/>
                  <a:ext cx="47" cy="12"/>
                </a:xfrm>
                <a:custGeom>
                  <a:avLst/>
                  <a:gdLst>
                    <a:gd name="T0" fmla="*/ 0 w 95"/>
                    <a:gd name="T1" fmla="*/ 36 h 36"/>
                    <a:gd name="T2" fmla="*/ 2 w 95"/>
                    <a:gd name="T3" fmla="*/ 19 h 36"/>
                    <a:gd name="T4" fmla="*/ 8 w 95"/>
                    <a:gd name="T5" fmla="*/ 7 h 36"/>
                    <a:gd name="T6" fmla="*/ 12 w 95"/>
                    <a:gd name="T7" fmla="*/ 0 h 36"/>
                    <a:gd name="T8" fmla="*/ 76 w 95"/>
                    <a:gd name="T9" fmla="*/ 0 h 36"/>
                    <a:gd name="T10" fmla="*/ 95 w 95"/>
                    <a:gd name="T11" fmla="*/ 36 h 36"/>
                    <a:gd name="T12" fmla="*/ 0 w 95"/>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95" h="36">
                      <a:moveTo>
                        <a:pt x="0" y="36"/>
                      </a:moveTo>
                      <a:lnTo>
                        <a:pt x="2" y="19"/>
                      </a:lnTo>
                      <a:lnTo>
                        <a:pt x="8" y="7"/>
                      </a:lnTo>
                      <a:lnTo>
                        <a:pt x="12" y="0"/>
                      </a:lnTo>
                      <a:lnTo>
                        <a:pt x="76" y="0"/>
                      </a:lnTo>
                      <a:lnTo>
                        <a:pt x="95"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698" name="Group 458"/>
              <p:cNvGrpSpPr>
                <a:grpSpLocks/>
              </p:cNvGrpSpPr>
              <p:nvPr/>
            </p:nvGrpSpPr>
            <p:grpSpPr bwMode="auto">
              <a:xfrm>
                <a:off x="844" y="3694"/>
                <a:ext cx="48" cy="23"/>
                <a:chOff x="844" y="3694"/>
                <a:chExt cx="48" cy="23"/>
              </a:xfrm>
            </p:grpSpPr>
            <p:sp>
              <p:nvSpPr>
                <p:cNvPr id="138699" name="Freeform 459"/>
                <p:cNvSpPr>
                  <a:spLocks/>
                </p:cNvSpPr>
                <p:nvPr/>
              </p:nvSpPr>
              <p:spPr bwMode="auto">
                <a:xfrm>
                  <a:off x="844" y="3694"/>
                  <a:ext cx="11" cy="23"/>
                </a:xfrm>
                <a:custGeom>
                  <a:avLst/>
                  <a:gdLst>
                    <a:gd name="T0" fmla="*/ 14 w 24"/>
                    <a:gd name="T1" fmla="*/ 68 h 68"/>
                    <a:gd name="T2" fmla="*/ 0 w 24"/>
                    <a:gd name="T3" fmla="*/ 27 h 68"/>
                    <a:gd name="T4" fmla="*/ 9 w 24"/>
                    <a:gd name="T5" fmla="*/ 0 h 68"/>
                    <a:gd name="T6" fmla="*/ 24 w 24"/>
                    <a:gd name="T7" fmla="*/ 32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9" y="0"/>
                      </a:lnTo>
                      <a:lnTo>
                        <a:pt x="24" y="32"/>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700" name="Freeform 460"/>
                <p:cNvSpPr>
                  <a:spLocks/>
                </p:cNvSpPr>
                <p:nvPr/>
              </p:nvSpPr>
              <p:spPr bwMode="auto">
                <a:xfrm>
                  <a:off x="848" y="3695"/>
                  <a:ext cx="37" cy="10"/>
                </a:xfrm>
                <a:custGeom>
                  <a:avLst/>
                  <a:gdLst>
                    <a:gd name="T0" fmla="*/ 2 w 74"/>
                    <a:gd name="T1" fmla="*/ 0 h 30"/>
                    <a:gd name="T2" fmla="*/ 50 w 74"/>
                    <a:gd name="T3" fmla="*/ 0 h 30"/>
                    <a:gd name="T4" fmla="*/ 51 w 74"/>
                    <a:gd name="T5" fmla="*/ 3 h 30"/>
                    <a:gd name="T6" fmla="*/ 57 w 74"/>
                    <a:gd name="T7" fmla="*/ 12 h 30"/>
                    <a:gd name="T8" fmla="*/ 74 w 74"/>
                    <a:gd name="T9" fmla="*/ 30 h 30"/>
                    <a:gd name="T10" fmla="*/ 19 w 74"/>
                    <a:gd name="T11" fmla="*/ 30 h 30"/>
                    <a:gd name="T12" fmla="*/ 9 w 74"/>
                    <a:gd name="T13" fmla="*/ 21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1" y="3"/>
                      </a:lnTo>
                      <a:lnTo>
                        <a:pt x="57" y="12"/>
                      </a:lnTo>
                      <a:lnTo>
                        <a:pt x="74" y="30"/>
                      </a:lnTo>
                      <a:lnTo>
                        <a:pt x="19" y="30"/>
                      </a:lnTo>
                      <a:lnTo>
                        <a:pt x="9" y="21"/>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701" name="Freeform 461"/>
                <p:cNvSpPr>
                  <a:spLocks/>
                </p:cNvSpPr>
                <p:nvPr/>
              </p:nvSpPr>
              <p:spPr bwMode="auto">
                <a:xfrm>
                  <a:off x="851" y="3706"/>
                  <a:ext cx="41" cy="11"/>
                </a:xfrm>
                <a:custGeom>
                  <a:avLst/>
                  <a:gdLst>
                    <a:gd name="T0" fmla="*/ 0 w 81"/>
                    <a:gd name="T1" fmla="*/ 34 h 34"/>
                    <a:gd name="T2" fmla="*/ 1 w 81"/>
                    <a:gd name="T3" fmla="*/ 19 h 34"/>
                    <a:gd name="T4" fmla="*/ 5 w 81"/>
                    <a:gd name="T5" fmla="*/ 6 h 34"/>
                    <a:gd name="T6" fmla="*/ 10 w 81"/>
                    <a:gd name="T7" fmla="*/ 0 h 34"/>
                    <a:gd name="T8" fmla="*/ 67 w 81"/>
                    <a:gd name="T9" fmla="*/ 0 h 34"/>
                    <a:gd name="T10" fmla="*/ 81 w 81"/>
                    <a:gd name="T11" fmla="*/ 34 h 34"/>
                    <a:gd name="T12" fmla="*/ 0 w 81"/>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81" h="34">
                      <a:moveTo>
                        <a:pt x="0" y="34"/>
                      </a:moveTo>
                      <a:lnTo>
                        <a:pt x="1" y="19"/>
                      </a:lnTo>
                      <a:lnTo>
                        <a:pt x="5" y="6"/>
                      </a:lnTo>
                      <a:lnTo>
                        <a:pt x="10" y="0"/>
                      </a:lnTo>
                      <a:lnTo>
                        <a:pt x="67" y="0"/>
                      </a:lnTo>
                      <a:lnTo>
                        <a:pt x="81" y="34"/>
                      </a:lnTo>
                      <a:lnTo>
                        <a:pt x="0" y="34"/>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702" name="Group 462"/>
              <p:cNvGrpSpPr>
                <a:grpSpLocks/>
              </p:cNvGrpSpPr>
              <p:nvPr/>
            </p:nvGrpSpPr>
            <p:grpSpPr bwMode="auto">
              <a:xfrm>
                <a:off x="857" y="3710"/>
                <a:ext cx="49" cy="22"/>
                <a:chOff x="857" y="3710"/>
                <a:chExt cx="49" cy="22"/>
              </a:xfrm>
            </p:grpSpPr>
            <p:sp>
              <p:nvSpPr>
                <p:cNvPr id="138703" name="Freeform 463"/>
                <p:cNvSpPr>
                  <a:spLocks/>
                </p:cNvSpPr>
                <p:nvPr/>
              </p:nvSpPr>
              <p:spPr bwMode="auto">
                <a:xfrm>
                  <a:off x="857" y="3710"/>
                  <a:ext cx="11" cy="22"/>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704" name="Freeform 464"/>
                <p:cNvSpPr>
                  <a:spLocks/>
                </p:cNvSpPr>
                <p:nvPr/>
              </p:nvSpPr>
              <p:spPr bwMode="auto">
                <a:xfrm>
                  <a:off x="862" y="3710"/>
                  <a:ext cx="36" cy="10"/>
                </a:xfrm>
                <a:custGeom>
                  <a:avLst/>
                  <a:gdLst>
                    <a:gd name="T0" fmla="*/ 1 w 72"/>
                    <a:gd name="T1" fmla="*/ 0 h 29"/>
                    <a:gd name="T2" fmla="*/ 50 w 72"/>
                    <a:gd name="T3" fmla="*/ 0 h 29"/>
                    <a:gd name="T4" fmla="*/ 51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705" name="Freeform 465"/>
                <p:cNvSpPr>
                  <a:spLocks/>
                </p:cNvSpPr>
                <p:nvPr/>
              </p:nvSpPr>
              <p:spPr bwMode="auto">
                <a:xfrm>
                  <a:off x="865" y="3720"/>
                  <a:ext cx="41" cy="12"/>
                </a:xfrm>
                <a:custGeom>
                  <a:avLst/>
                  <a:gdLst>
                    <a:gd name="T0" fmla="*/ 0 w 83"/>
                    <a:gd name="T1" fmla="*/ 36 h 36"/>
                    <a:gd name="T2" fmla="*/ 1 w 83"/>
                    <a:gd name="T3" fmla="*/ 20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706" name="Group 466"/>
              <p:cNvGrpSpPr>
                <a:grpSpLocks/>
              </p:cNvGrpSpPr>
              <p:nvPr/>
            </p:nvGrpSpPr>
            <p:grpSpPr bwMode="auto">
              <a:xfrm>
                <a:off x="1086" y="3766"/>
                <a:ext cx="49" cy="23"/>
                <a:chOff x="1086" y="3766"/>
                <a:chExt cx="49" cy="23"/>
              </a:xfrm>
            </p:grpSpPr>
            <p:sp>
              <p:nvSpPr>
                <p:cNvPr id="138707" name="Freeform 467"/>
                <p:cNvSpPr>
                  <a:spLocks/>
                </p:cNvSpPr>
                <p:nvPr/>
              </p:nvSpPr>
              <p:spPr bwMode="auto">
                <a:xfrm>
                  <a:off x="1086" y="3766"/>
                  <a:ext cx="11" cy="23"/>
                </a:xfrm>
                <a:custGeom>
                  <a:avLst/>
                  <a:gdLst>
                    <a:gd name="T0" fmla="*/ 13 w 22"/>
                    <a:gd name="T1" fmla="*/ 69 h 69"/>
                    <a:gd name="T2" fmla="*/ 0 w 22"/>
                    <a:gd name="T3" fmla="*/ 27 h 69"/>
                    <a:gd name="T4" fmla="*/ 9 w 22"/>
                    <a:gd name="T5" fmla="*/ 0 h 69"/>
                    <a:gd name="T6" fmla="*/ 22 w 22"/>
                    <a:gd name="T7" fmla="*/ 32 h 69"/>
                    <a:gd name="T8" fmla="*/ 13 w 22"/>
                    <a:gd name="T9" fmla="*/ 69 h 69"/>
                  </a:gdLst>
                  <a:ahLst/>
                  <a:cxnLst>
                    <a:cxn ang="0">
                      <a:pos x="T0" y="T1"/>
                    </a:cxn>
                    <a:cxn ang="0">
                      <a:pos x="T2" y="T3"/>
                    </a:cxn>
                    <a:cxn ang="0">
                      <a:pos x="T4" y="T5"/>
                    </a:cxn>
                    <a:cxn ang="0">
                      <a:pos x="T6" y="T7"/>
                    </a:cxn>
                    <a:cxn ang="0">
                      <a:pos x="T8" y="T9"/>
                    </a:cxn>
                  </a:cxnLst>
                  <a:rect l="0" t="0" r="r" b="b"/>
                  <a:pathLst>
                    <a:path w="22" h="69">
                      <a:moveTo>
                        <a:pt x="13" y="69"/>
                      </a:moveTo>
                      <a:lnTo>
                        <a:pt x="0" y="27"/>
                      </a:lnTo>
                      <a:lnTo>
                        <a:pt x="9" y="0"/>
                      </a:lnTo>
                      <a:lnTo>
                        <a:pt x="22" y="32"/>
                      </a:lnTo>
                      <a:lnTo>
                        <a:pt x="13" y="69"/>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708" name="Freeform 468"/>
                <p:cNvSpPr>
                  <a:spLocks/>
                </p:cNvSpPr>
                <p:nvPr/>
              </p:nvSpPr>
              <p:spPr bwMode="auto">
                <a:xfrm>
                  <a:off x="1090" y="3767"/>
                  <a:ext cx="37" cy="10"/>
                </a:xfrm>
                <a:custGeom>
                  <a:avLst/>
                  <a:gdLst>
                    <a:gd name="T0" fmla="*/ 3 w 74"/>
                    <a:gd name="T1" fmla="*/ 0 h 31"/>
                    <a:gd name="T2" fmla="*/ 51 w 74"/>
                    <a:gd name="T3" fmla="*/ 0 h 31"/>
                    <a:gd name="T4" fmla="*/ 53 w 74"/>
                    <a:gd name="T5" fmla="*/ 4 h 31"/>
                    <a:gd name="T6" fmla="*/ 56 w 74"/>
                    <a:gd name="T7" fmla="*/ 13 h 31"/>
                    <a:gd name="T8" fmla="*/ 74 w 74"/>
                    <a:gd name="T9" fmla="*/ 31 h 31"/>
                    <a:gd name="T10" fmla="*/ 18 w 74"/>
                    <a:gd name="T11" fmla="*/ 31 h 31"/>
                    <a:gd name="T12" fmla="*/ 9 w 74"/>
                    <a:gd name="T13" fmla="*/ 22 h 31"/>
                    <a:gd name="T14" fmla="*/ 0 w 74"/>
                    <a:gd name="T15" fmla="*/ 6 h 31"/>
                    <a:gd name="T16" fmla="*/ 3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3" y="0"/>
                      </a:moveTo>
                      <a:lnTo>
                        <a:pt x="51" y="0"/>
                      </a:lnTo>
                      <a:lnTo>
                        <a:pt x="53" y="4"/>
                      </a:lnTo>
                      <a:lnTo>
                        <a:pt x="56" y="13"/>
                      </a:lnTo>
                      <a:lnTo>
                        <a:pt x="74" y="31"/>
                      </a:lnTo>
                      <a:lnTo>
                        <a:pt x="18" y="31"/>
                      </a:lnTo>
                      <a:lnTo>
                        <a:pt x="9" y="22"/>
                      </a:lnTo>
                      <a:lnTo>
                        <a:pt x="0" y="6"/>
                      </a:lnTo>
                      <a:lnTo>
                        <a:pt x="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709" name="Freeform 469"/>
                <p:cNvSpPr>
                  <a:spLocks/>
                </p:cNvSpPr>
                <p:nvPr/>
              </p:nvSpPr>
              <p:spPr bwMode="auto">
                <a:xfrm>
                  <a:off x="1093" y="3777"/>
                  <a:ext cx="42" cy="12"/>
                </a:xfrm>
                <a:custGeom>
                  <a:avLst/>
                  <a:gdLst>
                    <a:gd name="T0" fmla="*/ 0 w 83"/>
                    <a:gd name="T1" fmla="*/ 36 h 36"/>
                    <a:gd name="T2" fmla="*/ 2 w 83"/>
                    <a:gd name="T3" fmla="*/ 19 h 36"/>
                    <a:gd name="T4" fmla="*/ 7 w 83"/>
                    <a:gd name="T5" fmla="*/ 6 h 36"/>
                    <a:gd name="T6" fmla="*/ 11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7" y="6"/>
                      </a:lnTo>
                      <a:lnTo>
                        <a:pt x="11" y="0"/>
                      </a:lnTo>
                      <a:lnTo>
                        <a:pt x="68"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710" name="Group 470"/>
              <p:cNvGrpSpPr>
                <a:grpSpLocks/>
              </p:cNvGrpSpPr>
              <p:nvPr/>
            </p:nvGrpSpPr>
            <p:grpSpPr bwMode="auto">
              <a:xfrm>
                <a:off x="934" y="3740"/>
                <a:ext cx="48" cy="23"/>
                <a:chOff x="934" y="3740"/>
                <a:chExt cx="48" cy="23"/>
              </a:xfrm>
            </p:grpSpPr>
            <p:sp>
              <p:nvSpPr>
                <p:cNvPr id="138711" name="Freeform 471"/>
                <p:cNvSpPr>
                  <a:spLocks/>
                </p:cNvSpPr>
                <p:nvPr/>
              </p:nvSpPr>
              <p:spPr bwMode="auto">
                <a:xfrm>
                  <a:off x="934" y="3740"/>
                  <a:ext cx="11" cy="23"/>
                </a:xfrm>
                <a:custGeom>
                  <a:avLst/>
                  <a:gdLst>
                    <a:gd name="T0" fmla="*/ 15 w 24"/>
                    <a:gd name="T1" fmla="*/ 70 h 70"/>
                    <a:gd name="T2" fmla="*/ 0 w 24"/>
                    <a:gd name="T3" fmla="*/ 27 h 70"/>
                    <a:gd name="T4" fmla="*/ 9 w 24"/>
                    <a:gd name="T5" fmla="*/ 0 h 70"/>
                    <a:gd name="T6" fmla="*/ 24 w 24"/>
                    <a:gd name="T7" fmla="*/ 32 h 70"/>
                    <a:gd name="T8" fmla="*/ 15 w 24"/>
                    <a:gd name="T9" fmla="*/ 70 h 70"/>
                  </a:gdLst>
                  <a:ahLst/>
                  <a:cxnLst>
                    <a:cxn ang="0">
                      <a:pos x="T0" y="T1"/>
                    </a:cxn>
                    <a:cxn ang="0">
                      <a:pos x="T2" y="T3"/>
                    </a:cxn>
                    <a:cxn ang="0">
                      <a:pos x="T4" y="T5"/>
                    </a:cxn>
                    <a:cxn ang="0">
                      <a:pos x="T6" y="T7"/>
                    </a:cxn>
                    <a:cxn ang="0">
                      <a:pos x="T8" y="T9"/>
                    </a:cxn>
                  </a:cxnLst>
                  <a:rect l="0" t="0" r="r" b="b"/>
                  <a:pathLst>
                    <a:path w="24" h="70">
                      <a:moveTo>
                        <a:pt x="15" y="70"/>
                      </a:moveTo>
                      <a:lnTo>
                        <a:pt x="0" y="27"/>
                      </a:lnTo>
                      <a:lnTo>
                        <a:pt x="9"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712" name="Freeform 472"/>
                <p:cNvSpPr>
                  <a:spLocks/>
                </p:cNvSpPr>
                <p:nvPr/>
              </p:nvSpPr>
              <p:spPr bwMode="auto">
                <a:xfrm>
                  <a:off x="938" y="3741"/>
                  <a:ext cx="37" cy="10"/>
                </a:xfrm>
                <a:custGeom>
                  <a:avLst/>
                  <a:gdLst>
                    <a:gd name="T0" fmla="*/ 2 w 74"/>
                    <a:gd name="T1" fmla="*/ 0 h 30"/>
                    <a:gd name="T2" fmla="*/ 50 w 74"/>
                    <a:gd name="T3" fmla="*/ 0 h 30"/>
                    <a:gd name="T4" fmla="*/ 52 w 74"/>
                    <a:gd name="T5" fmla="*/ 4 h 30"/>
                    <a:gd name="T6" fmla="*/ 57 w 74"/>
                    <a:gd name="T7" fmla="*/ 13 h 30"/>
                    <a:gd name="T8" fmla="*/ 74 w 74"/>
                    <a:gd name="T9" fmla="*/ 30 h 30"/>
                    <a:gd name="T10" fmla="*/ 19 w 74"/>
                    <a:gd name="T11" fmla="*/ 30 h 30"/>
                    <a:gd name="T12" fmla="*/ 9 w 74"/>
                    <a:gd name="T13" fmla="*/ 22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2" y="4"/>
                      </a:lnTo>
                      <a:lnTo>
                        <a:pt x="57" y="13"/>
                      </a:lnTo>
                      <a:lnTo>
                        <a:pt x="74" y="30"/>
                      </a:lnTo>
                      <a:lnTo>
                        <a:pt x="19" y="30"/>
                      </a:lnTo>
                      <a:lnTo>
                        <a:pt x="9" y="22"/>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713" name="Freeform 473"/>
                <p:cNvSpPr>
                  <a:spLocks/>
                </p:cNvSpPr>
                <p:nvPr/>
              </p:nvSpPr>
              <p:spPr bwMode="auto">
                <a:xfrm>
                  <a:off x="941" y="3751"/>
                  <a:ext cx="41" cy="12"/>
                </a:xfrm>
                <a:custGeom>
                  <a:avLst/>
                  <a:gdLst>
                    <a:gd name="T0" fmla="*/ 0 w 81"/>
                    <a:gd name="T1" fmla="*/ 36 h 36"/>
                    <a:gd name="T2" fmla="*/ 1 w 81"/>
                    <a:gd name="T3" fmla="*/ 19 h 36"/>
                    <a:gd name="T4" fmla="*/ 5 w 81"/>
                    <a:gd name="T5" fmla="*/ 6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6"/>
                      </a:lnTo>
                      <a:lnTo>
                        <a:pt x="10" y="0"/>
                      </a:lnTo>
                      <a:lnTo>
                        <a:pt x="67" y="0"/>
                      </a:lnTo>
                      <a:lnTo>
                        <a:pt x="81"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714" name="Group 474"/>
              <p:cNvGrpSpPr>
                <a:grpSpLocks/>
              </p:cNvGrpSpPr>
              <p:nvPr/>
            </p:nvGrpSpPr>
            <p:grpSpPr bwMode="auto">
              <a:xfrm>
                <a:off x="943" y="3754"/>
                <a:ext cx="49" cy="23"/>
                <a:chOff x="943" y="3754"/>
                <a:chExt cx="49" cy="23"/>
              </a:xfrm>
            </p:grpSpPr>
            <p:sp>
              <p:nvSpPr>
                <p:cNvPr id="138715" name="Freeform 475"/>
                <p:cNvSpPr>
                  <a:spLocks/>
                </p:cNvSpPr>
                <p:nvPr/>
              </p:nvSpPr>
              <p:spPr bwMode="auto">
                <a:xfrm>
                  <a:off x="943" y="3754"/>
                  <a:ext cx="12" cy="23"/>
                </a:xfrm>
                <a:custGeom>
                  <a:avLst/>
                  <a:gdLst>
                    <a:gd name="T0" fmla="*/ 16 w 25"/>
                    <a:gd name="T1" fmla="*/ 68 h 68"/>
                    <a:gd name="T2" fmla="*/ 0 w 25"/>
                    <a:gd name="T3" fmla="*/ 25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5"/>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716" name="Freeform 476"/>
                <p:cNvSpPr>
                  <a:spLocks/>
                </p:cNvSpPr>
                <p:nvPr/>
              </p:nvSpPr>
              <p:spPr bwMode="auto">
                <a:xfrm>
                  <a:off x="948" y="3755"/>
                  <a:ext cx="37" cy="10"/>
                </a:xfrm>
                <a:custGeom>
                  <a:avLst/>
                  <a:gdLst>
                    <a:gd name="T0" fmla="*/ 1 w 74"/>
                    <a:gd name="T1" fmla="*/ 0 h 30"/>
                    <a:gd name="T2" fmla="*/ 49 w 74"/>
                    <a:gd name="T3" fmla="*/ 0 h 30"/>
                    <a:gd name="T4" fmla="*/ 50 w 74"/>
                    <a:gd name="T5" fmla="*/ 3 h 30"/>
                    <a:gd name="T6" fmla="*/ 57 w 74"/>
                    <a:gd name="T7" fmla="*/ 12 h 30"/>
                    <a:gd name="T8" fmla="*/ 74 w 74"/>
                    <a:gd name="T9" fmla="*/ 30 h 30"/>
                    <a:gd name="T10" fmla="*/ 18 w 74"/>
                    <a:gd name="T11" fmla="*/ 30 h 30"/>
                    <a:gd name="T12" fmla="*/ 9 w 74"/>
                    <a:gd name="T13" fmla="*/ 21 h 30"/>
                    <a:gd name="T14" fmla="*/ 0 w 74"/>
                    <a:gd name="T15" fmla="*/ 5 h 30"/>
                    <a:gd name="T16" fmla="*/ 1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1" y="0"/>
                      </a:moveTo>
                      <a:lnTo>
                        <a:pt x="49" y="0"/>
                      </a:lnTo>
                      <a:lnTo>
                        <a:pt x="50" y="3"/>
                      </a:lnTo>
                      <a:lnTo>
                        <a:pt x="57" y="12"/>
                      </a:lnTo>
                      <a:lnTo>
                        <a:pt x="74"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717" name="Freeform 477"/>
                <p:cNvSpPr>
                  <a:spLocks/>
                </p:cNvSpPr>
                <p:nvPr/>
              </p:nvSpPr>
              <p:spPr bwMode="auto">
                <a:xfrm>
                  <a:off x="951" y="3765"/>
                  <a:ext cx="41" cy="12"/>
                </a:xfrm>
                <a:custGeom>
                  <a:avLst/>
                  <a:gdLst>
                    <a:gd name="T0" fmla="*/ 0 w 81"/>
                    <a:gd name="T1" fmla="*/ 36 h 36"/>
                    <a:gd name="T2" fmla="*/ 1 w 81"/>
                    <a:gd name="T3" fmla="*/ 19 h 36"/>
                    <a:gd name="T4" fmla="*/ 5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sp>
            <p:nvSpPr>
              <p:cNvPr id="138718" name="Freeform 478"/>
              <p:cNvSpPr>
                <a:spLocks/>
              </p:cNvSpPr>
              <p:nvPr/>
            </p:nvSpPr>
            <p:spPr bwMode="auto">
              <a:xfrm>
                <a:off x="987" y="3753"/>
                <a:ext cx="25" cy="43"/>
              </a:xfrm>
              <a:custGeom>
                <a:avLst/>
                <a:gdLst>
                  <a:gd name="T0" fmla="*/ 40 w 51"/>
                  <a:gd name="T1" fmla="*/ 128 h 128"/>
                  <a:gd name="T2" fmla="*/ 0 w 51"/>
                  <a:gd name="T3" fmla="*/ 29 h 128"/>
                  <a:gd name="T4" fmla="*/ 0 w 51"/>
                  <a:gd name="T5" fmla="*/ 20 h 128"/>
                  <a:gd name="T6" fmla="*/ 2 w 51"/>
                  <a:gd name="T7" fmla="*/ 11 h 128"/>
                  <a:gd name="T8" fmla="*/ 10 w 51"/>
                  <a:gd name="T9" fmla="*/ 0 h 128"/>
                  <a:gd name="T10" fmla="*/ 51 w 51"/>
                  <a:gd name="T11" fmla="*/ 91 h 128"/>
                  <a:gd name="T12" fmla="*/ 40 w 51"/>
                  <a:gd name="T13" fmla="*/ 128 h 128"/>
                </a:gdLst>
                <a:ahLst/>
                <a:cxnLst>
                  <a:cxn ang="0">
                    <a:pos x="T0" y="T1"/>
                  </a:cxn>
                  <a:cxn ang="0">
                    <a:pos x="T2" y="T3"/>
                  </a:cxn>
                  <a:cxn ang="0">
                    <a:pos x="T4" y="T5"/>
                  </a:cxn>
                  <a:cxn ang="0">
                    <a:pos x="T6" y="T7"/>
                  </a:cxn>
                  <a:cxn ang="0">
                    <a:pos x="T8" y="T9"/>
                  </a:cxn>
                  <a:cxn ang="0">
                    <a:pos x="T10" y="T11"/>
                  </a:cxn>
                  <a:cxn ang="0">
                    <a:pos x="T12" y="T13"/>
                  </a:cxn>
                </a:cxnLst>
                <a:rect l="0" t="0" r="r" b="b"/>
                <a:pathLst>
                  <a:path w="51" h="128">
                    <a:moveTo>
                      <a:pt x="40" y="128"/>
                    </a:moveTo>
                    <a:lnTo>
                      <a:pt x="0" y="29"/>
                    </a:lnTo>
                    <a:lnTo>
                      <a:pt x="0" y="20"/>
                    </a:lnTo>
                    <a:lnTo>
                      <a:pt x="2" y="11"/>
                    </a:lnTo>
                    <a:lnTo>
                      <a:pt x="10" y="0"/>
                    </a:lnTo>
                    <a:lnTo>
                      <a:pt x="51" y="91"/>
                    </a:lnTo>
                    <a:lnTo>
                      <a:pt x="40" y="12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719" name="Freeform 479"/>
              <p:cNvSpPr>
                <a:spLocks/>
              </p:cNvSpPr>
              <p:nvPr/>
            </p:nvSpPr>
            <p:spPr bwMode="auto">
              <a:xfrm>
                <a:off x="992" y="3753"/>
                <a:ext cx="91" cy="29"/>
              </a:xfrm>
              <a:custGeom>
                <a:avLst/>
                <a:gdLst>
                  <a:gd name="T0" fmla="*/ 0 w 183"/>
                  <a:gd name="T1" fmla="*/ 0 h 85"/>
                  <a:gd name="T2" fmla="*/ 64 w 183"/>
                  <a:gd name="T3" fmla="*/ 0 h 85"/>
                  <a:gd name="T4" fmla="*/ 67 w 183"/>
                  <a:gd name="T5" fmla="*/ 13 h 85"/>
                  <a:gd name="T6" fmla="*/ 75 w 183"/>
                  <a:gd name="T7" fmla="*/ 28 h 85"/>
                  <a:gd name="T8" fmla="*/ 84 w 183"/>
                  <a:gd name="T9" fmla="*/ 42 h 85"/>
                  <a:gd name="T10" fmla="*/ 158 w 183"/>
                  <a:gd name="T11" fmla="*/ 42 h 85"/>
                  <a:gd name="T12" fmla="*/ 163 w 183"/>
                  <a:gd name="T13" fmla="*/ 55 h 85"/>
                  <a:gd name="T14" fmla="*/ 172 w 183"/>
                  <a:gd name="T15" fmla="*/ 67 h 85"/>
                  <a:gd name="T16" fmla="*/ 183 w 183"/>
                  <a:gd name="T17" fmla="*/ 85 h 85"/>
                  <a:gd name="T18" fmla="*/ 64 w 183"/>
                  <a:gd name="T19" fmla="*/ 85 h 85"/>
                  <a:gd name="T20" fmla="*/ 41 w 183"/>
                  <a:gd name="T21" fmla="*/ 85 h 85"/>
                  <a:gd name="T22" fmla="*/ 0 w 183"/>
                  <a:gd name="T23"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3" h="85">
                    <a:moveTo>
                      <a:pt x="0" y="0"/>
                    </a:moveTo>
                    <a:lnTo>
                      <a:pt x="64" y="0"/>
                    </a:lnTo>
                    <a:lnTo>
                      <a:pt x="67" y="13"/>
                    </a:lnTo>
                    <a:lnTo>
                      <a:pt x="75" y="28"/>
                    </a:lnTo>
                    <a:lnTo>
                      <a:pt x="84" y="42"/>
                    </a:lnTo>
                    <a:lnTo>
                      <a:pt x="158" y="42"/>
                    </a:lnTo>
                    <a:lnTo>
                      <a:pt x="163" y="55"/>
                    </a:lnTo>
                    <a:lnTo>
                      <a:pt x="172" y="67"/>
                    </a:lnTo>
                    <a:lnTo>
                      <a:pt x="183" y="85"/>
                    </a:lnTo>
                    <a:lnTo>
                      <a:pt x="64" y="85"/>
                    </a:lnTo>
                    <a:lnTo>
                      <a:pt x="41" y="85"/>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720" name="Freeform 480"/>
              <p:cNvSpPr>
                <a:spLocks/>
              </p:cNvSpPr>
              <p:nvPr/>
            </p:nvSpPr>
            <p:spPr bwMode="auto">
              <a:xfrm>
                <a:off x="1008" y="3782"/>
                <a:ext cx="81" cy="12"/>
              </a:xfrm>
              <a:custGeom>
                <a:avLst/>
                <a:gdLst>
                  <a:gd name="T0" fmla="*/ 0 w 160"/>
                  <a:gd name="T1" fmla="*/ 36 h 36"/>
                  <a:gd name="T2" fmla="*/ 1 w 160"/>
                  <a:gd name="T3" fmla="*/ 20 h 36"/>
                  <a:gd name="T4" fmla="*/ 7 w 160"/>
                  <a:gd name="T5" fmla="*/ 8 h 36"/>
                  <a:gd name="T6" fmla="*/ 10 w 160"/>
                  <a:gd name="T7" fmla="*/ 0 h 36"/>
                  <a:gd name="T8" fmla="*/ 150 w 160"/>
                  <a:gd name="T9" fmla="*/ 0 h 36"/>
                  <a:gd name="T10" fmla="*/ 160 w 160"/>
                  <a:gd name="T11" fmla="*/ 36 h 36"/>
                  <a:gd name="T12" fmla="*/ 0 w 16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60" h="36">
                    <a:moveTo>
                      <a:pt x="0" y="36"/>
                    </a:moveTo>
                    <a:lnTo>
                      <a:pt x="1" y="20"/>
                    </a:lnTo>
                    <a:lnTo>
                      <a:pt x="7" y="8"/>
                    </a:lnTo>
                    <a:lnTo>
                      <a:pt x="10" y="0"/>
                    </a:lnTo>
                    <a:lnTo>
                      <a:pt x="150" y="0"/>
                    </a:lnTo>
                    <a:lnTo>
                      <a:pt x="160"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721" name="Group 481"/>
            <p:cNvGrpSpPr>
              <a:grpSpLocks/>
            </p:cNvGrpSpPr>
            <p:nvPr/>
          </p:nvGrpSpPr>
          <p:grpSpPr bwMode="auto">
            <a:xfrm>
              <a:off x="920" y="3821"/>
              <a:ext cx="413" cy="50"/>
              <a:chOff x="920" y="3821"/>
              <a:chExt cx="413" cy="50"/>
            </a:xfrm>
          </p:grpSpPr>
          <p:sp>
            <p:nvSpPr>
              <p:cNvPr id="138722" name="Freeform 482"/>
              <p:cNvSpPr>
                <a:spLocks/>
              </p:cNvSpPr>
              <p:nvPr/>
            </p:nvSpPr>
            <p:spPr bwMode="auto">
              <a:xfrm>
                <a:off x="920" y="3821"/>
                <a:ext cx="413" cy="50"/>
              </a:xfrm>
              <a:custGeom>
                <a:avLst/>
                <a:gdLst>
                  <a:gd name="T0" fmla="*/ 35 w 825"/>
                  <a:gd name="T1" fmla="*/ 13 h 151"/>
                  <a:gd name="T2" fmla="*/ 17 w 825"/>
                  <a:gd name="T3" fmla="*/ 27 h 151"/>
                  <a:gd name="T4" fmla="*/ 9 w 825"/>
                  <a:gd name="T5" fmla="*/ 48 h 151"/>
                  <a:gd name="T6" fmla="*/ 0 w 825"/>
                  <a:gd name="T7" fmla="*/ 97 h 151"/>
                  <a:gd name="T8" fmla="*/ 4 w 825"/>
                  <a:gd name="T9" fmla="*/ 124 h 151"/>
                  <a:gd name="T10" fmla="*/ 13 w 825"/>
                  <a:gd name="T11" fmla="*/ 138 h 151"/>
                  <a:gd name="T12" fmla="*/ 26 w 825"/>
                  <a:gd name="T13" fmla="*/ 151 h 151"/>
                  <a:gd name="T14" fmla="*/ 783 w 825"/>
                  <a:gd name="T15" fmla="*/ 142 h 151"/>
                  <a:gd name="T16" fmla="*/ 807 w 825"/>
                  <a:gd name="T17" fmla="*/ 128 h 151"/>
                  <a:gd name="T18" fmla="*/ 816 w 825"/>
                  <a:gd name="T19" fmla="*/ 107 h 151"/>
                  <a:gd name="T20" fmla="*/ 825 w 825"/>
                  <a:gd name="T21" fmla="*/ 61 h 151"/>
                  <a:gd name="T22" fmla="*/ 821 w 825"/>
                  <a:gd name="T23" fmla="*/ 27 h 151"/>
                  <a:gd name="T24" fmla="*/ 806 w 825"/>
                  <a:gd name="T25" fmla="*/ 9 h 151"/>
                  <a:gd name="T26" fmla="*/ 785 w 825"/>
                  <a:gd name="T27" fmla="*/ 0 h 151"/>
                  <a:gd name="T28" fmla="*/ 35 w 825"/>
                  <a:gd name="T29" fmla="*/ 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5" h="151">
                    <a:moveTo>
                      <a:pt x="35" y="13"/>
                    </a:moveTo>
                    <a:lnTo>
                      <a:pt x="17" y="27"/>
                    </a:lnTo>
                    <a:lnTo>
                      <a:pt x="9" y="48"/>
                    </a:lnTo>
                    <a:lnTo>
                      <a:pt x="0" y="97"/>
                    </a:lnTo>
                    <a:lnTo>
                      <a:pt x="4" y="124"/>
                    </a:lnTo>
                    <a:lnTo>
                      <a:pt x="13" y="138"/>
                    </a:lnTo>
                    <a:lnTo>
                      <a:pt x="26" y="151"/>
                    </a:lnTo>
                    <a:lnTo>
                      <a:pt x="783" y="142"/>
                    </a:lnTo>
                    <a:lnTo>
                      <a:pt x="807" y="128"/>
                    </a:lnTo>
                    <a:lnTo>
                      <a:pt x="816" y="107"/>
                    </a:lnTo>
                    <a:lnTo>
                      <a:pt x="825" y="61"/>
                    </a:lnTo>
                    <a:lnTo>
                      <a:pt x="821" y="27"/>
                    </a:lnTo>
                    <a:lnTo>
                      <a:pt x="806" y="9"/>
                    </a:lnTo>
                    <a:lnTo>
                      <a:pt x="785" y="0"/>
                    </a:lnTo>
                    <a:lnTo>
                      <a:pt x="35" y="13"/>
                    </a:lnTo>
                    <a:close/>
                  </a:path>
                </a:pathLst>
              </a:custGeom>
              <a:solidFill>
                <a:srgbClr val="202020"/>
              </a:solidFill>
              <a:ln w="7938">
                <a:solidFill>
                  <a:srgbClr val="000000"/>
                </a:solidFill>
                <a:prstDash val="solid"/>
                <a:round/>
                <a:headEnd/>
                <a:tailEnd/>
              </a:ln>
            </p:spPr>
            <p:txBody>
              <a:bodyPr/>
              <a:lstStyle/>
              <a:p>
                <a:endParaRPr lang="zh-CN" altLang="en-US">
                  <a:solidFill>
                    <a:srgbClr val="000099"/>
                  </a:solidFill>
                  <a:latin typeface="+mn-ea"/>
                </a:endParaRPr>
              </a:p>
            </p:txBody>
          </p:sp>
          <p:sp>
            <p:nvSpPr>
              <p:cNvPr id="138723" name="Freeform 483"/>
              <p:cNvSpPr>
                <a:spLocks/>
              </p:cNvSpPr>
              <p:nvPr/>
            </p:nvSpPr>
            <p:spPr bwMode="auto">
              <a:xfrm>
                <a:off x="972" y="3833"/>
                <a:ext cx="330" cy="27"/>
              </a:xfrm>
              <a:custGeom>
                <a:avLst/>
                <a:gdLst>
                  <a:gd name="T0" fmla="*/ 4 w 658"/>
                  <a:gd name="T1" fmla="*/ 23 h 79"/>
                  <a:gd name="T2" fmla="*/ 0 w 658"/>
                  <a:gd name="T3" fmla="*/ 50 h 79"/>
                  <a:gd name="T4" fmla="*/ 153 w 658"/>
                  <a:gd name="T5" fmla="*/ 50 h 79"/>
                  <a:gd name="T6" fmla="*/ 153 w 658"/>
                  <a:gd name="T7" fmla="*/ 79 h 79"/>
                  <a:gd name="T8" fmla="*/ 500 w 658"/>
                  <a:gd name="T9" fmla="*/ 73 h 79"/>
                  <a:gd name="T10" fmla="*/ 500 w 658"/>
                  <a:gd name="T11" fmla="*/ 50 h 79"/>
                  <a:gd name="T12" fmla="*/ 656 w 658"/>
                  <a:gd name="T13" fmla="*/ 50 h 79"/>
                  <a:gd name="T14" fmla="*/ 658 w 658"/>
                  <a:gd name="T15" fmla="*/ 23 h 79"/>
                  <a:gd name="T16" fmla="*/ 504 w 658"/>
                  <a:gd name="T17" fmla="*/ 23 h 79"/>
                  <a:gd name="T18" fmla="*/ 504 w 658"/>
                  <a:gd name="T19" fmla="*/ 0 h 79"/>
                  <a:gd name="T20" fmla="*/ 153 w 658"/>
                  <a:gd name="T21" fmla="*/ 8 h 79"/>
                  <a:gd name="T22" fmla="*/ 153 w 658"/>
                  <a:gd name="T23" fmla="*/ 23 h 79"/>
                  <a:gd name="T24" fmla="*/ 4 w 658"/>
                  <a:gd name="T25" fmla="*/ 23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8" h="79">
                    <a:moveTo>
                      <a:pt x="4" y="23"/>
                    </a:moveTo>
                    <a:lnTo>
                      <a:pt x="0" y="50"/>
                    </a:lnTo>
                    <a:lnTo>
                      <a:pt x="153" y="50"/>
                    </a:lnTo>
                    <a:lnTo>
                      <a:pt x="153" y="79"/>
                    </a:lnTo>
                    <a:lnTo>
                      <a:pt x="500" y="73"/>
                    </a:lnTo>
                    <a:lnTo>
                      <a:pt x="500" y="50"/>
                    </a:lnTo>
                    <a:lnTo>
                      <a:pt x="656" y="50"/>
                    </a:lnTo>
                    <a:lnTo>
                      <a:pt x="658" y="23"/>
                    </a:lnTo>
                    <a:lnTo>
                      <a:pt x="504" y="23"/>
                    </a:lnTo>
                    <a:lnTo>
                      <a:pt x="504" y="0"/>
                    </a:lnTo>
                    <a:lnTo>
                      <a:pt x="153" y="8"/>
                    </a:lnTo>
                    <a:lnTo>
                      <a:pt x="153" y="23"/>
                    </a:lnTo>
                    <a:lnTo>
                      <a:pt x="4"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724" name="Rectangle 484"/>
              <p:cNvSpPr>
                <a:spLocks noChangeArrowheads="1"/>
              </p:cNvSpPr>
              <p:nvPr/>
            </p:nvSpPr>
            <p:spPr bwMode="auto">
              <a:xfrm>
                <a:off x="982" y="3856"/>
                <a:ext cx="26" cy="7"/>
              </a:xfrm>
              <a:prstGeom prst="rect">
                <a:avLst/>
              </a:prstGeom>
              <a:solidFill>
                <a:srgbClr val="00A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rgbClr val="000099"/>
                  </a:solidFill>
                  <a:latin typeface="+mn-ea"/>
                </a:endParaRPr>
              </a:p>
            </p:txBody>
          </p:sp>
          <p:sp>
            <p:nvSpPr>
              <p:cNvPr id="138725" name="Rectangle 485"/>
              <p:cNvSpPr>
                <a:spLocks noChangeArrowheads="1"/>
              </p:cNvSpPr>
              <p:nvPr/>
            </p:nvSpPr>
            <p:spPr bwMode="auto">
              <a:xfrm>
                <a:off x="1237" y="3855"/>
                <a:ext cx="53" cy="6"/>
              </a:xfrm>
              <a:prstGeom prst="rect">
                <a:avLst/>
              </a:prstGeom>
              <a:solidFill>
                <a:srgbClr val="202020"/>
              </a:solidFill>
              <a:ln w="7938">
                <a:solidFill>
                  <a:srgbClr val="000000"/>
                </a:solidFill>
                <a:miter lim="800000"/>
                <a:headEnd/>
                <a:tailEnd/>
              </a:ln>
            </p:spPr>
            <p:txBody>
              <a:bodyPr/>
              <a:lstStyle/>
              <a:p>
                <a:endParaRPr lang="zh-CN" altLang="en-US">
                  <a:solidFill>
                    <a:srgbClr val="000099"/>
                  </a:solidFill>
                  <a:latin typeface="+mn-ea"/>
                </a:endParaRPr>
              </a:p>
            </p:txBody>
          </p:sp>
        </p:grpSp>
        <p:grpSp>
          <p:nvGrpSpPr>
            <p:cNvPr id="138726" name="Group 486"/>
            <p:cNvGrpSpPr>
              <a:grpSpLocks/>
            </p:cNvGrpSpPr>
            <p:nvPr/>
          </p:nvGrpSpPr>
          <p:grpSpPr bwMode="auto">
            <a:xfrm>
              <a:off x="1227" y="3477"/>
              <a:ext cx="508" cy="321"/>
              <a:chOff x="1227" y="3477"/>
              <a:chExt cx="508" cy="321"/>
            </a:xfrm>
          </p:grpSpPr>
          <p:sp>
            <p:nvSpPr>
              <p:cNvPr id="138727" name="Freeform 487"/>
              <p:cNvSpPr>
                <a:spLocks/>
              </p:cNvSpPr>
              <p:nvPr/>
            </p:nvSpPr>
            <p:spPr bwMode="auto">
              <a:xfrm>
                <a:off x="1640" y="3731"/>
                <a:ext cx="95" cy="66"/>
              </a:xfrm>
              <a:custGeom>
                <a:avLst/>
                <a:gdLst>
                  <a:gd name="T0" fmla="*/ 126 w 191"/>
                  <a:gd name="T1" fmla="*/ 9 h 200"/>
                  <a:gd name="T2" fmla="*/ 93 w 191"/>
                  <a:gd name="T3" fmla="*/ 0 h 200"/>
                  <a:gd name="T4" fmla="*/ 59 w 191"/>
                  <a:gd name="T5" fmla="*/ 5 h 200"/>
                  <a:gd name="T6" fmla="*/ 32 w 191"/>
                  <a:gd name="T7" fmla="*/ 17 h 200"/>
                  <a:gd name="T8" fmla="*/ 9 w 191"/>
                  <a:gd name="T9" fmla="*/ 45 h 200"/>
                  <a:gd name="T10" fmla="*/ 0 w 191"/>
                  <a:gd name="T11" fmla="*/ 94 h 200"/>
                  <a:gd name="T12" fmla="*/ 0 w 191"/>
                  <a:gd name="T13" fmla="*/ 137 h 200"/>
                  <a:gd name="T14" fmla="*/ 0 w 191"/>
                  <a:gd name="T15" fmla="*/ 200 h 200"/>
                  <a:gd name="T16" fmla="*/ 191 w 191"/>
                  <a:gd name="T17" fmla="*/ 200 h 200"/>
                  <a:gd name="T18" fmla="*/ 181 w 191"/>
                  <a:gd name="T19" fmla="*/ 81 h 200"/>
                  <a:gd name="T20" fmla="*/ 157 w 191"/>
                  <a:gd name="T21" fmla="*/ 30 h 200"/>
                  <a:gd name="T22" fmla="*/ 126 w 191"/>
                  <a:gd name="T23" fmla="*/ 9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1" h="200">
                    <a:moveTo>
                      <a:pt x="126" y="9"/>
                    </a:moveTo>
                    <a:lnTo>
                      <a:pt x="93" y="0"/>
                    </a:lnTo>
                    <a:lnTo>
                      <a:pt x="59" y="5"/>
                    </a:lnTo>
                    <a:lnTo>
                      <a:pt x="32" y="17"/>
                    </a:lnTo>
                    <a:lnTo>
                      <a:pt x="9" y="45"/>
                    </a:lnTo>
                    <a:lnTo>
                      <a:pt x="0" y="94"/>
                    </a:lnTo>
                    <a:lnTo>
                      <a:pt x="0" y="137"/>
                    </a:lnTo>
                    <a:lnTo>
                      <a:pt x="0" y="200"/>
                    </a:lnTo>
                    <a:lnTo>
                      <a:pt x="191" y="200"/>
                    </a:lnTo>
                    <a:lnTo>
                      <a:pt x="181" y="81"/>
                    </a:lnTo>
                    <a:lnTo>
                      <a:pt x="157" y="30"/>
                    </a:lnTo>
                    <a:lnTo>
                      <a:pt x="126" y="9"/>
                    </a:lnTo>
                    <a:close/>
                  </a:path>
                </a:pathLst>
              </a:custGeom>
              <a:solidFill>
                <a:schemeClr val="bg2"/>
              </a:solidFill>
              <a:ln w="7938">
                <a:solidFill>
                  <a:srgbClr val="404040"/>
                </a:solidFill>
                <a:prstDash val="solid"/>
                <a:round/>
                <a:headEnd/>
                <a:tailEnd/>
              </a:ln>
            </p:spPr>
            <p:txBody>
              <a:bodyPr/>
              <a:lstStyle/>
              <a:p>
                <a:endParaRPr lang="zh-CN" altLang="en-US">
                  <a:solidFill>
                    <a:srgbClr val="000099"/>
                  </a:solidFill>
                  <a:latin typeface="+mn-ea"/>
                </a:endParaRPr>
              </a:p>
            </p:txBody>
          </p:sp>
          <p:sp>
            <p:nvSpPr>
              <p:cNvPr id="138728" name="Freeform 488"/>
              <p:cNvSpPr>
                <a:spLocks/>
              </p:cNvSpPr>
              <p:nvPr/>
            </p:nvSpPr>
            <p:spPr bwMode="auto">
              <a:xfrm>
                <a:off x="1227" y="3477"/>
                <a:ext cx="429" cy="264"/>
              </a:xfrm>
              <a:custGeom>
                <a:avLst/>
                <a:gdLst>
                  <a:gd name="T0" fmla="*/ 0 w 860"/>
                  <a:gd name="T1" fmla="*/ 0 h 791"/>
                  <a:gd name="T2" fmla="*/ 860 w 860"/>
                  <a:gd name="T3" fmla="*/ 764 h 791"/>
                  <a:gd name="T4" fmla="*/ 849 w 860"/>
                  <a:gd name="T5" fmla="*/ 777 h 791"/>
                  <a:gd name="T6" fmla="*/ 838 w 860"/>
                  <a:gd name="T7" fmla="*/ 791 h 791"/>
                  <a:gd name="T8" fmla="*/ 0 w 860"/>
                  <a:gd name="T9" fmla="*/ 0 h 791"/>
                </a:gdLst>
                <a:ahLst/>
                <a:cxnLst>
                  <a:cxn ang="0">
                    <a:pos x="T0" y="T1"/>
                  </a:cxn>
                  <a:cxn ang="0">
                    <a:pos x="T2" y="T3"/>
                  </a:cxn>
                  <a:cxn ang="0">
                    <a:pos x="T4" y="T5"/>
                  </a:cxn>
                  <a:cxn ang="0">
                    <a:pos x="T6" y="T7"/>
                  </a:cxn>
                  <a:cxn ang="0">
                    <a:pos x="T8" y="T9"/>
                  </a:cxn>
                </a:cxnLst>
                <a:rect l="0" t="0" r="r" b="b"/>
                <a:pathLst>
                  <a:path w="860" h="791">
                    <a:moveTo>
                      <a:pt x="0" y="0"/>
                    </a:moveTo>
                    <a:lnTo>
                      <a:pt x="860" y="764"/>
                    </a:lnTo>
                    <a:lnTo>
                      <a:pt x="849" y="777"/>
                    </a:lnTo>
                    <a:lnTo>
                      <a:pt x="838" y="791"/>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729" name="Freeform 489"/>
              <p:cNvSpPr>
                <a:spLocks/>
              </p:cNvSpPr>
              <p:nvPr/>
            </p:nvSpPr>
            <p:spPr bwMode="auto">
              <a:xfrm>
                <a:off x="1521" y="3650"/>
                <a:ext cx="141" cy="122"/>
              </a:xfrm>
              <a:custGeom>
                <a:avLst/>
                <a:gdLst>
                  <a:gd name="T0" fmla="*/ 4 w 281"/>
                  <a:gd name="T1" fmla="*/ 95 h 366"/>
                  <a:gd name="T2" fmla="*/ 24 w 281"/>
                  <a:gd name="T3" fmla="*/ 62 h 366"/>
                  <a:gd name="T4" fmla="*/ 54 w 281"/>
                  <a:gd name="T5" fmla="*/ 43 h 366"/>
                  <a:gd name="T6" fmla="*/ 78 w 281"/>
                  <a:gd name="T7" fmla="*/ 42 h 366"/>
                  <a:gd name="T8" fmla="*/ 128 w 281"/>
                  <a:gd name="T9" fmla="*/ 43 h 366"/>
                  <a:gd name="T10" fmla="*/ 132 w 281"/>
                  <a:gd name="T11" fmla="*/ 0 h 366"/>
                  <a:gd name="T12" fmla="*/ 281 w 281"/>
                  <a:gd name="T13" fmla="*/ 130 h 366"/>
                  <a:gd name="T14" fmla="*/ 272 w 281"/>
                  <a:gd name="T15" fmla="*/ 179 h 366"/>
                  <a:gd name="T16" fmla="*/ 228 w 281"/>
                  <a:gd name="T17" fmla="*/ 170 h 366"/>
                  <a:gd name="T18" fmla="*/ 191 w 281"/>
                  <a:gd name="T19" fmla="*/ 184 h 366"/>
                  <a:gd name="T20" fmla="*/ 158 w 281"/>
                  <a:gd name="T21" fmla="*/ 210 h 366"/>
                  <a:gd name="T22" fmla="*/ 150 w 281"/>
                  <a:gd name="T23" fmla="*/ 232 h 366"/>
                  <a:gd name="T24" fmla="*/ 149 w 281"/>
                  <a:gd name="T25" fmla="*/ 295 h 366"/>
                  <a:gd name="T26" fmla="*/ 149 w 281"/>
                  <a:gd name="T27" fmla="*/ 338 h 366"/>
                  <a:gd name="T28" fmla="*/ 150 w 281"/>
                  <a:gd name="T29" fmla="*/ 366 h 366"/>
                  <a:gd name="T30" fmla="*/ 0 w 281"/>
                  <a:gd name="T31" fmla="*/ 229 h 366"/>
                  <a:gd name="T32" fmla="*/ 0 w 281"/>
                  <a:gd name="T33" fmla="*/ 139 h 366"/>
                  <a:gd name="T34" fmla="*/ 4 w 281"/>
                  <a:gd name="T35" fmla="*/ 95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1" h="366">
                    <a:moveTo>
                      <a:pt x="4" y="95"/>
                    </a:moveTo>
                    <a:lnTo>
                      <a:pt x="24" y="62"/>
                    </a:lnTo>
                    <a:lnTo>
                      <a:pt x="54" y="43"/>
                    </a:lnTo>
                    <a:lnTo>
                      <a:pt x="78" y="42"/>
                    </a:lnTo>
                    <a:lnTo>
                      <a:pt x="128" y="43"/>
                    </a:lnTo>
                    <a:lnTo>
                      <a:pt x="132" y="0"/>
                    </a:lnTo>
                    <a:lnTo>
                      <a:pt x="281" y="130"/>
                    </a:lnTo>
                    <a:lnTo>
                      <a:pt x="272" y="179"/>
                    </a:lnTo>
                    <a:lnTo>
                      <a:pt x="228" y="170"/>
                    </a:lnTo>
                    <a:lnTo>
                      <a:pt x="191" y="184"/>
                    </a:lnTo>
                    <a:lnTo>
                      <a:pt x="158" y="210"/>
                    </a:lnTo>
                    <a:lnTo>
                      <a:pt x="150" y="232"/>
                    </a:lnTo>
                    <a:lnTo>
                      <a:pt x="149" y="295"/>
                    </a:lnTo>
                    <a:lnTo>
                      <a:pt x="149" y="338"/>
                    </a:lnTo>
                    <a:lnTo>
                      <a:pt x="150" y="366"/>
                    </a:lnTo>
                    <a:lnTo>
                      <a:pt x="0" y="229"/>
                    </a:lnTo>
                    <a:lnTo>
                      <a:pt x="0" y="139"/>
                    </a:lnTo>
                    <a:lnTo>
                      <a:pt x="4" y="95"/>
                    </a:lnTo>
                    <a:close/>
                  </a:path>
                </a:pathLst>
              </a:custGeom>
              <a:solidFill>
                <a:schemeClr val="bg2"/>
              </a:solidFill>
              <a:ln w="7938">
                <a:solidFill>
                  <a:srgbClr val="000000"/>
                </a:solidFill>
                <a:prstDash val="solid"/>
                <a:round/>
                <a:headEnd/>
                <a:tailEnd/>
              </a:ln>
            </p:spPr>
            <p:txBody>
              <a:bodyPr/>
              <a:lstStyle/>
              <a:p>
                <a:endParaRPr lang="zh-CN" altLang="en-US">
                  <a:solidFill>
                    <a:srgbClr val="000099"/>
                  </a:solidFill>
                  <a:latin typeface="+mn-ea"/>
                </a:endParaRPr>
              </a:p>
            </p:txBody>
          </p:sp>
          <p:sp>
            <p:nvSpPr>
              <p:cNvPr id="138730" name="Line 490"/>
              <p:cNvSpPr>
                <a:spLocks noChangeShapeType="1"/>
              </p:cNvSpPr>
              <p:nvPr/>
            </p:nvSpPr>
            <p:spPr bwMode="auto">
              <a:xfrm>
                <a:off x="1586" y="3665"/>
                <a:ext cx="76" cy="4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mn-ea"/>
                </a:endParaRPr>
              </a:p>
            </p:txBody>
          </p:sp>
          <p:sp>
            <p:nvSpPr>
              <p:cNvPr id="138731" name="Freeform 491"/>
              <p:cNvSpPr>
                <a:spLocks/>
              </p:cNvSpPr>
              <p:nvPr/>
            </p:nvSpPr>
            <p:spPr bwMode="auto">
              <a:xfrm>
                <a:off x="1242" y="3486"/>
                <a:ext cx="111" cy="96"/>
              </a:xfrm>
              <a:custGeom>
                <a:avLst/>
                <a:gdLst>
                  <a:gd name="T0" fmla="*/ 10 w 222"/>
                  <a:gd name="T1" fmla="*/ 98 h 289"/>
                  <a:gd name="T2" fmla="*/ 27 w 222"/>
                  <a:gd name="T3" fmla="*/ 64 h 289"/>
                  <a:gd name="T4" fmla="*/ 53 w 222"/>
                  <a:gd name="T5" fmla="*/ 45 h 289"/>
                  <a:gd name="T6" fmla="*/ 81 w 222"/>
                  <a:gd name="T7" fmla="*/ 41 h 289"/>
                  <a:gd name="T8" fmla="*/ 131 w 222"/>
                  <a:gd name="T9" fmla="*/ 42 h 289"/>
                  <a:gd name="T10" fmla="*/ 135 w 222"/>
                  <a:gd name="T11" fmla="*/ 0 h 289"/>
                  <a:gd name="T12" fmla="*/ 222 w 222"/>
                  <a:gd name="T13" fmla="*/ 80 h 289"/>
                  <a:gd name="T14" fmla="*/ 218 w 222"/>
                  <a:gd name="T15" fmla="*/ 120 h 289"/>
                  <a:gd name="T16" fmla="*/ 190 w 222"/>
                  <a:gd name="T17" fmla="*/ 118 h 289"/>
                  <a:gd name="T18" fmla="*/ 168 w 222"/>
                  <a:gd name="T19" fmla="*/ 116 h 289"/>
                  <a:gd name="T20" fmla="*/ 135 w 222"/>
                  <a:gd name="T21" fmla="*/ 125 h 289"/>
                  <a:gd name="T22" fmla="*/ 118 w 222"/>
                  <a:gd name="T23" fmla="*/ 137 h 289"/>
                  <a:gd name="T24" fmla="*/ 102 w 222"/>
                  <a:gd name="T25" fmla="*/ 161 h 289"/>
                  <a:gd name="T26" fmla="*/ 98 w 222"/>
                  <a:gd name="T27" fmla="*/ 192 h 289"/>
                  <a:gd name="T28" fmla="*/ 93 w 222"/>
                  <a:gd name="T29" fmla="*/ 289 h 289"/>
                  <a:gd name="T30" fmla="*/ 0 w 222"/>
                  <a:gd name="T31" fmla="*/ 197 h 289"/>
                  <a:gd name="T32" fmla="*/ 4 w 222"/>
                  <a:gd name="T33" fmla="*/ 138 h 289"/>
                  <a:gd name="T34" fmla="*/ 10 w 222"/>
                  <a:gd name="T35" fmla="*/ 9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2" h="289">
                    <a:moveTo>
                      <a:pt x="10" y="98"/>
                    </a:moveTo>
                    <a:lnTo>
                      <a:pt x="27" y="64"/>
                    </a:lnTo>
                    <a:lnTo>
                      <a:pt x="53" y="45"/>
                    </a:lnTo>
                    <a:lnTo>
                      <a:pt x="81" y="41"/>
                    </a:lnTo>
                    <a:lnTo>
                      <a:pt x="131" y="42"/>
                    </a:lnTo>
                    <a:lnTo>
                      <a:pt x="135" y="0"/>
                    </a:lnTo>
                    <a:lnTo>
                      <a:pt x="222" y="80"/>
                    </a:lnTo>
                    <a:lnTo>
                      <a:pt x="218" y="120"/>
                    </a:lnTo>
                    <a:lnTo>
                      <a:pt x="190" y="118"/>
                    </a:lnTo>
                    <a:lnTo>
                      <a:pt x="168" y="116"/>
                    </a:lnTo>
                    <a:lnTo>
                      <a:pt x="135" y="125"/>
                    </a:lnTo>
                    <a:lnTo>
                      <a:pt x="118" y="137"/>
                    </a:lnTo>
                    <a:lnTo>
                      <a:pt x="102" y="161"/>
                    </a:lnTo>
                    <a:lnTo>
                      <a:pt x="98" y="192"/>
                    </a:lnTo>
                    <a:lnTo>
                      <a:pt x="93" y="289"/>
                    </a:lnTo>
                    <a:lnTo>
                      <a:pt x="0" y="197"/>
                    </a:lnTo>
                    <a:lnTo>
                      <a:pt x="4" y="138"/>
                    </a:lnTo>
                    <a:lnTo>
                      <a:pt x="10" y="98"/>
                    </a:lnTo>
                    <a:close/>
                  </a:path>
                </a:pathLst>
              </a:custGeom>
              <a:solidFill>
                <a:schemeClr val="bg2"/>
              </a:solidFill>
              <a:ln w="7938">
                <a:solidFill>
                  <a:srgbClr val="000000"/>
                </a:solidFill>
                <a:prstDash val="solid"/>
                <a:round/>
                <a:headEnd/>
                <a:tailEnd/>
              </a:ln>
            </p:spPr>
            <p:txBody>
              <a:bodyPr/>
              <a:lstStyle/>
              <a:p>
                <a:endParaRPr lang="zh-CN" altLang="en-US">
                  <a:solidFill>
                    <a:srgbClr val="000099"/>
                  </a:solidFill>
                  <a:latin typeface="+mn-ea"/>
                </a:endParaRPr>
              </a:p>
            </p:txBody>
          </p:sp>
          <p:sp>
            <p:nvSpPr>
              <p:cNvPr id="138732" name="Freeform 492"/>
              <p:cNvSpPr>
                <a:spLocks/>
              </p:cNvSpPr>
              <p:nvPr/>
            </p:nvSpPr>
            <p:spPr bwMode="auto">
              <a:xfrm>
                <a:off x="1456" y="3626"/>
                <a:ext cx="64" cy="62"/>
              </a:xfrm>
              <a:custGeom>
                <a:avLst/>
                <a:gdLst>
                  <a:gd name="T0" fmla="*/ 128 w 128"/>
                  <a:gd name="T1" fmla="*/ 5 h 186"/>
                  <a:gd name="T2" fmla="*/ 59 w 128"/>
                  <a:gd name="T3" fmla="*/ 0 h 186"/>
                  <a:gd name="T4" fmla="*/ 30 w 128"/>
                  <a:gd name="T5" fmla="*/ 14 h 186"/>
                  <a:gd name="T6" fmla="*/ 9 w 128"/>
                  <a:gd name="T7" fmla="*/ 40 h 186"/>
                  <a:gd name="T8" fmla="*/ 0 w 128"/>
                  <a:gd name="T9" fmla="*/ 89 h 186"/>
                  <a:gd name="T10" fmla="*/ 0 w 128"/>
                  <a:gd name="T11" fmla="*/ 186 h 186"/>
                  <a:gd name="T12" fmla="*/ 0 w 128"/>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8" h="186">
                    <a:moveTo>
                      <a:pt x="128" y="5"/>
                    </a:moveTo>
                    <a:lnTo>
                      <a:pt x="59" y="0"/>
                    </a:lnTo>
                    <a:lnTo>
                      <a:pt x="30" y="14"/>
                    </a:lnTo>
                    <a:lnTo>
                      <a:pt x="9"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a:solidFill>
                    <a:srgbClr val="000099"/>
                  </a:solidFill>
                  <a:latin typeface="+mn-ea"/>
                </a:endParaRPr>
              </a:p>
            </p:txBody>
          </p:sp>
          <p:sp>
            <p:nvSpPr>
              <p:cNvPr id="138733" name="Freeform 493"/>
              <p:cNvSpPr>
                <a:spLocks/>
              </p:cNvSpPr>
              <p:nvPr/>
            </p:nvSpPr>
            <p:spPr bwMode="auto">
              <a:xfrm>
                <a:off x="1440" y="3615"/>
                <a:ext cx="63" cy="61"/>
              </a:xfrm>
              <a:custGeom>
                <a:avLst/>
                <a:gdLst>
                  <a:gd name="T0" fmla="*/ 126 w 126"/>
                  <a:gd name="T1" fmla="*/ 3 h 185"/>
                  <a:gd name="T2" fmla="*/ 59 w 126"/>
                  <a:gd name="T3" fmla="*/ 0 h 185"/>
                  <a:gd name="T4" fmla="*/ 24 w 126"/>
                  <a:gd name="T5" fmla="*/ 15 h 185"/>
                  <a:gd name="T6" fmla="*/ 9 w 126"/>
                  <a:gd name="T7" fmla="*/ 39 h 185"/>
                  <a:gd name="T8" fmla="*/ 0 w 126"/>
                  <a:gd name="T9" fmla="*/ 88 h 185"/>
                  <a:gd name="T10" fmla="*/ 0 w 126"/>
                  <a:gd name="T11" fmla="*/ 185 h 185"/>
                  <a:gd name="T12" fmla="*/ 0 w 126"/>
                  <a:gd name="T13" fmla="*/ 180 h 185"/>
                </a:gdLst>
                <a:ahLst/>
                <a:cxnLst>
                  <a:cxn ang="0">
                    <a:pos x="T0" y="T1"/>
                  </a:cxn>
                  <a:cxn ang="0">
                    <a:pos x="T2" y="T3"/>
                  </a:cxn>
                  <a:cxn ang="0">
                    <a:pos x="T4" y="T5"/>
                  </a:cxn>
                  <a:cxn ang="0">
                    <a:pos x="T6" y="T7"/>
                  </a:cxn>
                  <a:cxn ang="0">
                    <a:pos x="T8" y="T9"/>
                  </a:cxn>
                  <a:cxn ang="0">
                    <a:pos x="T10" y="T11"/>
                  </a:cxn>
                  <a:cxn ang="0">
                    <a:pos x="T12" y="T13"/>
                  </a:cxn>
                </a:cxnLst>
                <a:rect l="0" t="0" r="r" b="b"/>
                <a:pathLst>
                  <a:path w="126" h="185">
                    <a:moveTo>
                      <a:pt x="126" y="3"/>
                    </a:moveTo>
                    <a:lnTo>
                      <a:pt x="59" y="0"/>
                    </a:lnTo>
                    <a:lnTo>
                      <a:pt x="24" y="15"/>
                    </a:lnTo>
                    <a:lnTo>
                      <a:pt x="9" y="39"/>
                    </a:lnTo>
                    <a:lnTo>
                      <a:pt x="0" y="88"/>
                    </a:lnTo>
                    <a:lnTo>
                      <a:pt x="0" y="185"/>
                    </a:lnTo>
                    <a:lnTo>
                      <a:pt x="0" y="180"/>
                    </a:lnTo>
                  </a:path>
                </a:pathLst>
              </a:custGeom>
              <a:solidFill>
                <a:schemeClr val="bg2"/>
              </a:solidFill>
              <a:ln w="7938">
                <a:solidFill>
                  <a:srgbClr val="000000"/>
                </a:solidFill>
                <a:prstDash val="solid"/>
                <a:round/>
                <a:headEnd/>
                <a:tailEnd/>
              </a:ln>
            </p:spPr>
            <p:txBody>
              <a:bodyPr/>
              <a:lstStyle/>
              <a:p>
                <a:endParaRPr lang="zh-CN" altLang="en-US">
                  <a:solidFill>
                    <a:srgbClr val="000099"/>
                  </a:solidFill>
                  <a:latin typeface="+mn-ea"/>
                </a:endParaRPr>
              </a:p>
            </p:txBody>
          </p:sp>
          <p:sp>
            <p:nvSpPr>
              <p:cNvPr id="138734" name="Freeform 494"/>
              <p:cNvSpPr>
                <a:spLocks/>
              </p:cNvSpPr>
              <p:nvPr/>
            </p:nvSpPr>
            <p:spPr bwMode="auto">
              <a:xfrm>
                <a:off x="1422" y="3604"/>
                <a:ext cx="64" cy="62"/>
              </a:xfrm>
              <a:custGeom>
                <a:avLst/>
                <a:gdLst>
                  <a:gd name="T0" fmla="*/ 127 w 127"/>
                  <a:gd name="T1" fmla="*/ 5 h 185"/>
                  <a:gd name="T2" fmla="*/ 59 w 127"/>
                  <a:gd name="T3" fmla="*/ 0 h 185"/>
                  <a:gd name="T4" fmla="*/ 30 w 127"/>
                  <a:gd name="T5" fmla="*/ 14 h 185"/>
                  <a:gd name="T6" fmla="*/ 9 w 127"/>
                  <a:gd name="T7" fmla="*/ 39 h 185"/>
                  <a:gd name="T8" fmla="*/ 0 w 127"/>
                  <a:gd name="T9" fmla="*/ 88 h 185"/>
                  <a:gd name="T10" fmla="*/ 0 w 127"/>
                  <a:gd name="T11" fmla="*/ 185 h 185"/>
                  <a:gd name="T12" fmla="*/ 0 w 127"/>
                  <a:gd name="T13" fmla="*/ 182 h 185"/>
                </a:gdLst>
                <a:ahLst/>
                <a:cxnLst>
                  <a:cxn ang="0">
                    <a:pos x="T0" y="T1"/>
                  </a:cxn>
                  <a:cxn ang="0">
                    <a:pos x="T2" y="T3"/>
                  </a:cxn>
                  <a:cxn ang="0">
                    <a:pos x="T4" y="T5"/>
                  </a:cxn>
                  <a:cxn ang="0">
                    <a:pos x="T6" y="T7"/>
                  </a:cxn>
                  <a:cxn ang="0">
                    <a:pos x="T8" y="T9"/>
                  </a:cxn>
                  <a:cxn ang="0">
                    <a:pos x="T10" y="T11"/>
                  </a:cxn>
                  <a:cxn ang="0">
                    <a:pos x="T12" y="T13"/>
                  </a:cxn>
                </a:cxnLst>
                <a:rect l="0" t="0" r="r" b="b"/>
                <a:pathLst>
                  <a:path w="127" h="185">
                    <a:moveTo>
                      <a:pt x="127" y="5"/>
                    </a:moveTo>
                    <a:lnTo>
                      <a:pt x="59" y="0"/>
                    </a:lnTo>
                    <a:lnTo>
                      <a:pt x="30" y="14"/>
                    </a:lnTo>
                    <a:lnTo>
                      <a:pt x="9" y="39"/>
                    </a:lnTo>
                    <a:lnTo>
                      <a:pt x="0" y="88"/>
                    </a:lnTo>
                    <a:lnTo>
                      <a:pt x="0" y="185"/>
                    </a:lnTo>
                    <a:lnTo>
                      <a:pt x="0" y="182"/>
                    </a:lnTo>
                  </a:path>
                </a:pathLst>
              </a:custGeom>
              <a:solidFill>
                <a:schemeClr val="bg2"/>
              </a:solidFill>
              <a:ln w="7938">
                <a:solidFill>
                  <a:srgbClr val="000000"/>
                </a:solidFill>
                <a:prstDash val="solid"/>
                <a:round/>
                <a:headEnd/>
                <a:tailEnd/>
              </a:ln>
            </p:spPr>
            <p:txBody>
              <a:bodyPr/>
              <a:lstStyle/>
              <a:p>
                <a:endParaRPr lang="zh-CN" altLang="en-US">
                  <a:solidFill>
                    <a:srgbClr val="000099"/>
                  </a:solidFill>
                  <a:latin typeface="+mn-ea"/>
                </a:endParaRPr>
              </a:p>
            </p:txBody>
          </p:sp>
          <p:sp>
            <p:nvSpPr>
              <p:cNvPr id="138735" name="Freeform 495"/>
              <p:cNvSpPr>
                <a:spLocks/>
              </p:cNvSpPr>
              <p:nvPr/>
            </p:nvSpPr>
            <p:spPr bwMode="auto">
              <a:xfrm>
                <a:off x="1401" y="3594"/>
                <a:ext cx="64" cy="62"/>
              </a:xfrm>
              <a:custGeom>
                <a:avLst/>
                <a:gdLst>
                  <a:gd name="T0" fmla="*/ 127 w 127"/>
                  <a:gd name="T1" fmla="*/ 5 h 186"/>
                  <a:gd name="T2" fmla="*/ 59 w 127"/>
                  <a:gd name="T3" fmla="*/ 0 h 186"/>
                  <a:gd name="T4" fmla="*/ 32 w 127"/>
                  <a:gd name="T5" fmla="*/ 10 h 186"/>
                  <a:gd name="T6" fmla="*/ 9 w 127"/>
                  <a:gd name="T7" fmla="*/ 39 h 186"/>
                  <a:gd name="T8" fmla="*/ 0 w 127"/>
                  <a:gd name="T9" fmla="*/ 88 h 186"/>
                  <a:gd name="T10" fmla="*/ 0 w 127"/>
                  <a:gd name="T11" fmla="*/ 186 h 186"/>
                  <a:gd name="T12" fmla="*/ 0 w 127"/>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5"/>
                    </a:moveTo>
                    <a:lnTo>
                      <a:pt x="59" y="0"/>
                    </a:lnTo>
                    <a:lnTo>
                      <a:pt x="32" y="10"/>
                    </a:lnTo>
                    <a:lnTo>
                      <a:pt x="9" y="39"/>
                    </a:lnTo>
                    <a:lnTo>
                      <a:pt x="0" y="88"/>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a:solidFill>
                    <a:srgbClr val="000099"/>
                  </a:solidFill>
                  <a:latin typeface="+mn-ea"/>
                </a:endParaRPr>
              </a:p>
            </p:txBody>
          </p:sp>
          <p:sp>
            <p:nvSpPr>
              <p:cNvPr id="138736" name="Freeform 496"/>
              <p:cNvSpPr>
                <a:spLocks/>
              </p:cNvSpPr>
              <p:nvPr/>
            </p:nvSpPr>
            <p:spPr bwMode="auto">
              <a:xfrm>
                <a:off x="1383" y="3583"/>
                <a:ext cx="64" cy="62"/>
              </a:xfrm>
              <a:custGeom>
                <a:avLst/>
                <a:gdLst>
                  <a:gd name="T0" fmla="*/ 128 w 128"/>
                  <a:gd name="T1" fmla="*/ 4 h 186"/>
                  <a:gd name="T2" fmla="*/ 59 w 128"/>
                  <a:gd name="T3" fmla="*/ 0 h 186"/>
                  <a:gd name="T4" fmla="*/ 32 w 128"/>
                  <a:gd name="T5" fmla="*/ 13 h 186"/>
                  <a:gd name="T6" fmla="*/ 9 w 128"/>
                  <a:gd name="T7" fmla="*/ 40 h 186"/>
                  <a:gd name="T8" fmla="*/ 0 w 128"/>
                  <a:gd name="T9" fmla="*/ 88 h 186"/>
                  <a:gd name="T10" fmla="*/ 0 w 128"/>
                  <a:gd name="T11" fmla="*/ 186 h 186"/>
                  <a:gd name="T12" fmla="*/ 0 w 128"/>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8" h="186">
                    <a:moveTo>
                      <a:pt x="128" y="4"/>
                    </a:moveTo>
                    <a:lnTo>
                      <a:pt x="59" y="0"/>
                    </a:lnTo>
                    <a:lnTo>
                      <a:pt x="32" y="13"/>
                    </a:lnTo>
                    <a:lnTo>
                      <a:pt x="9" y="40"/>
                    </a:lnTo>
                    <a:lnTo>
                      <a:pt x="0" y="88"/>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a:solidFill>
                    <a:srgbClr val="000099"/>
                  </a:solidFill>
                  <a:latin typeface="+mn-ea"/>
                </a:endParaRPr>
              </a:p>
            </p:txBody>
          </p:sp>
          <p:sp>
            <p:nvSpPr>
              <p:cNvPr id="138737" name="Freeform 497"/>
              <p:cNvSpPr>
                <a:spLocks/>
              </p:cNvSpPr>
              <p:nvPr/>
            </p:nvSpPr>
            <p:spPr bwMode="auto">
              <a:xfrm>
                <a:off x="1365" y="3570"/>
                <a:ext cx="63" cy="62"/>
              </a:xfrm>
              <a:custGeom>
                <a:avLst/>
                <a:gdLst>
                  <a:gd name="T0" fmla="*/ 126 w 126"/>
                  <a:gd name="T1" fmla="*/ 4 h 186"/>
                  <a:gd name="T2" fmla="*/ 58 w 126"/>
                  <a:gd name="T3" fmla="*/ 0 h 186"/>
                  <a:gd name="T4" fmla="*/ 31 w 126"/>
                  <a:gd name="T5" fmla="*/ 14 h 186"/>
                  <a:gd name="T6" fmla="*/ 8 w 126"/>
                  <a:gd name="T7" fmla="*/ 40 h 186"/>
                  <a:gd name="T8" fmla="*/ 0 w 126"/>
                  <a:gd name="T9" fmla="*/ 89 h 186"/>
                  <a:gd name="T10" fmla="*/ 0 w 126"/>
                  <a:gd name="T11" fmla="*/ 186 h 186"/>
                  <a:gd name="T12" fmla="*/ 0 w 126"/>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6" h="186">
                    <a:moveTo>
                      <a:pt x="126" y="4"/>
                    </a:moveTo>
                    <a:lnTo>
                      <a:pt x="58" y="0"/>
                    </a:lnTo>
                    <a:lnTo>
                      <a:pt x="31" y="14"/>
                    </a:lnTo>
                    <a:lnTo>
                      <a:pt x="8"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a:solidFill>
                    <a:srgbClr val="000099"/>
                  </a:solidFill>
                  <a:latin typeface="+mn-ea"/>
                </a:endParaRPr>
              </a:p>
            </p:txBody>
          </p:sp>
          <p:sp>
            <p:nvSpPr>
              <p:cNvPr id="138738" name="Freeform 498"/>
              <p:cNvSpPr>
                <a:spLocks/>
              </p:cNvSpPr>
              <p:nvPr/>
            </p:nvSpPr>
            <p:spPr bwMode="auto">
              <a:xfrm>
                <a:off x="1349" y="3558"/>
                <a:ext cx="64" cy="62"/>
              </a:xfrm>
              <a:custGeom>
                <a:avLst/>
                <a:gdLst>
                  <a:gd name="T0" fmla="*/ 127 w 127"/>
                  <a:gd name="T1" fmla="*/ 5 h 186"/>
                  <a:gd name="T2" fmla="*/ 59 w 127"/>
                  <a:gd name="T3" fmla="*/ 0 h 186"/>
                  <a:gd name="T4" fmla="*/ 33 w 127"/>
                  <a:gd name="T5" fmla="*/ 16 h 186"/>
                  <a:gd name="T6" fmla="*/ 9 w 127"/>
                  <a:gd name="T7" fmla="*/ 40 h 186"/>
                  <a:gd name="T8" fmla="*/ 0 w 127"/>
                  <a:gd name="T9" fmla="*/ 89 h 186"/>
                  <a:gd name="T10" fmla="*/ 0 w 127"/>
                  <a:gd name="T11" fmla="*/ 186 h 186"/>
                  <a:gd name="T12" fmla="*/ 0 w 127"/>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5"/>
                    </a:moveTo>
                    <a:lnTo>
                      <a:pt x="59" y="0"/>
                    </a:lnTo>
                    <a:lnTo>
                      <a:pt x="33" y="16"/>
                    </a:lnTo>
                    <a:lnTo>
                      <a:pt x="9"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a:solidFill>
                    <a:srgbClr val="000099"/>
                  </a:solidFill>
                  <a:latin typeface="+mn-ea"/>
                </a:endParaRPr>
              </a:p>
            </p:txBody>
          </p:sp>
          <p:sp>
            <p:nvSpPr>
              <p:cNvPr id="138739" name="Freeform 499"/>
              <p:cNvSpPr>
                <a:spLocks/>
              </p:cNvSpPr>
              <p:nvPr/>
            </p:nvSpPr>
            <p:spPr bwMode="auto">
              <a:xfrm>
                <a:off x="1331" y="3550"/>
                <a:ext cx="63" cy="62"/>
              </a:xfrm>
              <a:custGeom>
                <a:avLst/>
                <a:gdLst>
                  <a:gd name="T0" fmla="*/ 127 w 127"/>
                  <a:gd name="T1" fmla="*/ 4 h 186"/>
                  <a:gd name="T2" fmla="*/ 59 w 127"/>
                  <a:gd name="T3" fmla="*/ 0 h 186"/>
                  <a:gd name="T4" fmla="*/ 32 w 127"/>
                  <a:gd name="T5" fmla="*/ 13 h 186"/>
                  <a:gd name="T6" fmla="*/ 10 w 127"/>
                  <a:gd name="T7" fmla="*/ 39 h 186"/>
                  <a:gd name="T8" fmla="*/ 0 w 127"/>
                  <a:gd name="T9" fmla="*/ 88 h 186"/>
                  <a:gd name="T10" fmla="*/ 0 w 127"/>
                  <a:gd name="T11" fmla="*/ 186 h 186"/>
                  <a:gd name="T12" fmla="*/ 0 w 127"/>
                  <a:gd name="T13" fmla="*/ 180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4"/>
                    </a:moveTo>
                    <a:lnTo>
                      <a:pt x="59" y="0"/>
                    </a:lnTo>
                    <a:lnTo>
                      <a:pt x="32" y="13"/>
                    </a:lnTo>
                    <a:lnTo>
                      <a:pt x="10" y="39"/>
                    </a:lnTo>
                    <a:lnTo>
                      <a:pt x="0" y="88"/>
                    </a:lnTo>
                    <a:lnTo>
                      <a:pt x="0" y="186"/>
                    </a:lnTo>
                    <a:lnTo>
                      <a:pt x="0" y="180"/>
                    </a:lnTo>
                  </a:path>
                </a:pathLst>
              </a:custGeom>
              <a:solidFill>
                <a:schemeClr val="bg2"/>
              </a:solidFill>
              <a:ln w="7938">
                <a:solidFill>
                  <a:srgbClr val="000000"/>
                </a:solidFill>
                <a:prstDash val="solid"/>
                <a:round/>
                <a:headEnd/>
                <a:tailEnd/>
              </a:ln>
            </p:spPr>
            <p:txBody>
              <a:bodyPr/>
              <a:lstStyle/>
              <a:p>
                <a:endParaRPr lang="zh-CN" altLang="en-US">
                  <a:solidFill>
                    <a:srgbClr val="000099"/>
                  </a:solidFill>
                  <a:latin typeface="+mn-ea"/>
                </a:endParaRPr>
              </a:p>
            </p:txBody>
          </p:sp>
          <p:sp>
            <p:nvSpPr>
              <p:cNvPr id="138740" name="Freeform 500"/>
              <p:cNvSpPr>
                <a:spLocks/>
              </p:cNvSpPr>
              <p:nvPr/>
            </p:nvSpPr>
            <p:spPr bwMode="auto">
              <a:xfrm>
                <a:off x="1308" y="3501"/>
                <a:ext cx="47" cy="25"/>
              </a:xfrm>
              <a:custGeom>
                <a:avLst/>
                <a:gdLst>
                  <a:gd name="T0" fmla="*/ 0 w 96"/>
                  <a:gd name="T1" fmla="*/ 0 h 74"/>
                  <a:gd name="T2" fmla="*/ 89 w 96"/>
                  <a:gd name="T3" fmla="*/ 74 h 74"/>
                  <a:gd name="T4" fmla="*/ 96 w 96"/>
                  <a:gd name="T5" fmla="*/ 74 h 74"/>
                  <a:gd name="T6" fmla="*/ 93 w 96"/>
                  <a:gd name="T7" fmla="*/ 74 h 74"/>
                </a:gdLst>
                <a:ahLst/>
                <a:cxnLst>
                  <a:cxn ang="0">
                    <a:pos x="T0" y="T1"/>
                  </a:cxn>
                  <a:cxn ang="0">
                    <a:pos x="T2" y="T3"/>
                  </a:cxn>
                  <a:cxn ang="0">
                    <a:pos x="T4" y="T5"/>
                  </a:cxn>
                  <a:cxn ang="0">
                    <a:pos x="T6" y="T7"/>
                  </a:cxn>
                </a:cxnLst>
                <a:rect l="0" t="0" r="r" b="b"/>
                <a:pathLst>
                  <a:path w="96" h="74">
                    <a:moveTo>
                      <a:pt x="0" y="0"/>
                    </a:moveTo>
                    <a:lnTo>
                      <a:pt x="89" y="74"/>
                    </a:lnTo>
                    <a:lnTo>
                      <a:pt x="96" y="74"/>
                    </a:lnTo>
                    <a:lnTo>
                      <a:pt x="93" y="74"/>
                    </a:lnTo>
                  </a:path>
                </a:pathLst>
              </a:custGeom>
              <a:solidFill>
                <a:schemeClr val="bg2"/>
              </a:solidFill>
              <a:ln w="7938">
                <a:solidFill>
                  <a:srgbClr val="000000"/>
                </a:solidFill>
                <a:prstDash val="solid"/>
                <a:round/>
                <a:headEnd/>
                <a:tailEnd/>
              </a:ln>
            </p:spPr>
            <p:txBody>
              <a:bodyPr/>
              <a:lstStyle/>
              <a:p>
                <a:endParaRPr lang="zh-CN" altLang="en-US">
                  <a:solidFill>
                    <a:srgbClr val="000099"/>
                  </a:solidFill>
                  <a:latin typeface="+mn-ea"/>
                </a:endParaRPr>
              </a:p>
            </p:txBody>
          </p:sp>
          <p:sp>
            <p:nvSpPr>
              <p:cNvPr id="138741" name="Oval 501"/>
              <p:cNvSpPr>
                <a:spLocks noChangeArrowheads="1"/>
              </p:cNvSpPr>
              <p:nvPr/>
            </p:nvSpPr>
            <p:spPr bwMode="auto">
              <a:xfrm>
                <a:off x="1339" y="3772"/>
                <a:ext cx="78" cy="26"/>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742" name="Oval 502"/>
              <p:cNvSpPr>
                <a:spLocks noChangeArrowheads="1"/>
              </p:cNvSpPr>
              <p:nvPr/>
            </p:nvSpPr>
            <p:spPr bwMode="auto">
              <a:xfrm>
                <a:off x="1432" y="3771"/>
                <a:ext cx="78" cy="25"/>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743" name="Freeform 503"/>
              <p:cNvSpPr>
                <a:spLocks/>
              </p:cNvSpPr>
              <p:nvPr/>
            </p:nvSpPr>
            <p:spPr bwMode="auto">
              <a:xfrm>
                <a:off x="1511" y="3785"/>
                <a:ext cx="94" cy="8"/>
              </a:xfrm>
              <a:custGeom>
                <a:avLst/>
                <a:gdLst>
                  <a:gd name="T0" fmla="*/ 0 w 188"/>
                  <a:gd name="T1" fmla="*/ 25 h 25"/>
                  <a:gd name="T2" fmla="*/ 6 w 188"/>
                  <a:gd name="T3" fmla="*/ 0 h 25"/>
                  <a:gd name="T4" fmla="*/ 175 w 188"/>
                  <a:gd name="T5" fmla="*/ 0 h 25"/>
                  <a:gd name="T6" fmla="*/ 188 w 188"/>
                  <a:gd name="T7" fmla="*/ 19 h 25"/>
                  <a:gd name="T8" fmla="*/ 0 w 188"/>
                  <a:gd name="T9" fmla="*/ 25 h 25"/>
                </a:gdLst>
                <a:ahLst/>
                <a:cxnLst>
                  <a:cxn ang="0">
                    <a:pos x="T0" y="T1"/>
                  </a:cxn>
                  <a:cxn ang="0">
                    <a:pos x="T2" y="T3"/>
                  </a:cxn>
                  <a:cxn ang="0">
                    <a:pos x="T4" y="T5"/>
                  </a:cxn>
                  <a:cxn ang="0">
                    <a:pos x="T6" y="T7"/>
                  </a:cxn>
                  <a:cxn ang="0">
                    <a:pos x="T8" y="T9"/>
                  </a:cxn>
                </a:cxnLst>
                <a:rect l="0" t="0" r="r" b="b"/>
                <a:pathLst>
                  <a:path w="188" h="25">
                    <a:moveTo>
                      <a:pt x="0" y="25"/>
                    </a:moveTo>
                    <a:lnTo>
                      <a:pt x="6" y="0"/>
                    </a:lnTo>
                    <a:lnTo>
                      <a:pt x="175" y="0"/>
                    </a:lnTo>
                    <a:lnTo>
                      <a:pt x="188" y="19"/>
                    </a:lnTo>
                    <a:lnTo>
                      <a:pt x="0" y="25"/>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744" name="Oval 504"/>
              <p:cNvSpPr>
                <a:spLocks noChangeArrowheads="1"/>
              </p:cNvSpPr>
              <p:nvPr/>
            </p:nvSpPr>
            <p:spPr bwMode="auto">
              <a:xfrm>
                <a:off x="1338" y="3767"/>
                <a:ext cx="78" cy="27"/>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745" name="Oval 505"/>
              <p:cNvSpPr>
                <a:spLocks noChangeArrowheads="1"/>
              </p:cNvSpPr>
              <p:nvPr/>
            </p:nvSpPr>
            <p:spPr bwMode="auto">
              <a:xfrm>
                <a:off x="1431" y="3766"/>
                <a:ext cx="77" cy="25"/>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grpSp>
        <p:nvGrpSpPr>
          <p:cNvPr id="138746" name="Group 506"/>
          <p:cNvGrpSpPr>
            <a:grpSpLocks/>
          </p:cNvGrpSpPr>
          <p:nvPr/>
        </p:nvGrpSpPr>
        <p:grpSpPr bwMode="auto">
          <a:xfrm>
            <a:off x="8774236" y="2251224"/>
            <a:ext cx="1222772" cy="781050"/>
            <a:chOff x="1680" y="240"/>
            <a:chExt cx="2529" cy="1270"/>
          </a:xfrm>
        </p:grpSpPr>
        <p:sp>
          <p:nvSpPr>
            <p:cNvPr id="138747" name="Oval 507"/>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8748" name="Oval 508"/>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8749" name="Oval 509"/>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8750" name="Oval 510"/>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8751" name="Oval 511"/>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8752" name="Oval 512"/>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8753" name="Oval 513"/>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8754" name="Oval 514"/>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8755" name="Oval 515"/>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grpSp>
      <p:sp>
        <p:nvSpPr>
          <p:cNvPr id="138756" name="Text Box 516"/>
          <p:cNvSpPr txBox="1">
            <a:spLocks noChangeArrowheads="1"/>
          </p:cNvSpPr>
          <p:nvPr/>
        </p:nvSpPr>
        <p:spPr bwMode="auto">
          <a:xfrm>
            <a:off x="9021887" y="24401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局域网</a:t>
            </a:r>
          </a:p>
        </p:txBody>
      </p:sp>
      <p:sp>
        <p:nvSpPr>
          <p:cNvPr id="138757" name="Line 517"/>
          <p:cNvSpPr>
            <a:spLocks noChangeShapeType="1"/>
          </p:cNvSpPr>
          <p:nvPr/>
        </p:nvSpPr>
        <p:spPr bwMode="auto">
          <a:xfrm flipV="1">
            <a:off x="2319859" y="2317899"/>
            <a:ext cx="1325959" cy="360362"/>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138758" name="Line 518"/>
          <p:cNvSpPr>
            <a:spLocks noChangeShapeType="1"/>
          </p:cNvSpPr>
          <p:nvPr/>
        </p:nvSpPr>
        <p:spPr bwMode="auto">
          <a:xfrm flipV="1">
            <a:off x="6578064" y="2330601"/>
            <a:ext cx="1523735" cy="115887"/>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138759" name="Line 519"/>
          <p:cNvSpPr>
            <a:spLocks noChangeShapeType="1"/>
          </p:cNvSpPr>
          <p:nvPr/>
        </p:nvSpPr>
        <p:spPr bwMode="auto">
          <a:xfrm>
            <a:off x="8751879" y="2376636"/>
            <a:ext cx="1719792" cy="261938"/>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138760" name="Line 520"/>
          <p:cNvSpPr>
            <a:spLocks noChangeShapeType="1"/>
          </p:cNvSpPr>
          <p:nvPr/>
        </p:nvSpPr>
        <p:spPr bwMode="auto">
          <a:xfrm>
            <a:off x="4342333" y="2287738"/>
            <a:ext cx="1671638" cy="142875"/>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138761" name="Text Box 521"/>
          <p:cNvSpPr txBox="1">
            <a:spLocks noChangeArrowheads="1"/>
          </p:cNvSpPr>
          <p:nvPr/>
        </p:nvSpPr>
        <p:spPr bwMode="auto">
          <a:xfrm>
            <a:off x="3895188" y="1196753"/>
            <a:ext cx="434285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dirty="0">
                <a:solidFill>
                  <a:srgbClr val="000099"/>
                </a:solidFill>
                <a:latin typeface="+mn-ea"/>
              </a:rPr>
              <a:t>主机</a:t>
            </a:r>
            <a:r>
              <a:rPr kumimoji="1" lang="zh-CN" altLang="en-US" dirty="0">
                <a:solidFill>
                  <a:srgbClr val="000099"/>
                </a:solidFill>
                <a:latin typeface="+mn-ea"/>
              </a:rPr>
              <a:t> </a:t>
            </a:r>
            <a:r>
              <a:rPr kumimoji="1" lang="en-US" altLang="zh-CN" sz="3200" dirty="0">
                <a:solidFill>
                  <a:srgbClr val="000099"/>
                </a:solidFill>
                <a:latin typeface="+mn-ea"/>
              </a:rPr>
              <a:t>H</a:t>
            </a:r>
            <a:r>
              <a:rPr kumimoji="1" lang="en-US" altLang="zh-CN" sz="3200" baseline="-25000" dirty="0">
                <a:solidFill>
                  <a:srgbClr val="000099"/>
                </a:solidFill>
                <a:latin typeface="+mn-ea"/>
              </a:rPr>
              <a:t>1</a:t>
            </a:r>
            <a:r>
              <a:rPr kumimoji="1" lang="en-US" altLang="zh-CN" dirty="0">
                <a:solidFill>
                  <a:srgbClr val="000099"/>
                </a:solidFill>
                <a:latin typeface="+mn-ea"/>
              </a:rPr>
              <a:t> </a:t>
            </a:r>
            <a:r>
              <a:rPr kumimoji="1" lang="zh-CN" altLang="en-US" sz="3200" dirty="0">
                <a:solidFill>
                  <a:srgbClr val="000099"/>
                </a:solidFill>
                <a:latin typeface="+mn-ea"/>
              </a:rPr>
              <a:t>向</a:t>
            </a:r>
            <a:r>
              <a:rPr kumimoji="1" lang="zh-CN" altLang="en-US" dirty="0">
                <a:solidFill>
                  <a:srgbClr val="000099"/>
                </a:solidFill>
                <a:latin typeface="+mn-ea"/>
              </a:rPr>
              <a:t> </a:t>
            </a:r>
            <a:r>
              <a:rPr kumimoji="1" lang="en-US" altLang="zh-CN" sz="3200" dirty="0">
                <a:solidFill>
                  <a:srgbClr val="000099"/>
                </a:solidFill>
                <a:latin typeface="+mn-ea"/>
              </a:rPr>
              <a:t>H</a:t>
            </a:r>
            <a:r>
              <a:rPr kumimoji="1" lang="en-US" altLang="zh-CN" sz="3200" baseline="-25000" dirty="0">
                <a:solidFill>
                  <a:srgbClr val="000099"/>
                </a:solidFill>
                <a:latin typeface="+mn-ea"/>
              </a:rPr>
              <a:t>2</a:t>
            </a:r>
            <a:r>
              <a:rPr kumimoji="1" lang="en-US" altLang="zh-CN" dirty="0">
                <a:solidFill>
                  <a:srgbClr val="000099"/>
                </a:solidFill>
                <a:latin typeface="+mn-ea"/>
              </a:rPr>
              <a:t> </a:t>
            </a:r>
            <a:r>
              <a:rPr kumimoji="1" lang="zh-CN" altLang="en-US" sz="3200" dirty="0">
                <a:solidFill>
                  <a:srgbClr val="000099"/>
                </a:solidFill>
                <a:latin typeface="+mn-ea"/>
              </a:rPr>
              <a:t>发送数据</a:t>
            </a:r>
            <a:endParaRPr kumimoji="1" lang="zh-CN" altLang="en-US" sz="3200" baseline="-25000" dirty="0">
              <a:solidFill>
                <a:srgbClr val="000099"/>
              </a:solidFill>
              <a:latin typeface="+mn-ea"/>
            </a:endParaRPr>
          </a:p>
        </p:txBody>
      </p:sp>
      <p:grpSp>
        <p:nvGrpSpPr>
          <p:cNvPr id="138827" name="Group 587"/>
          <p:cNvGrpSpPr>
            <a:grpSpLocks/>
          </p:cNvGrpSpPr>
          <p:nvPr/>
        </p:nvGrpSpPr>
        <p:grpSpPr bwMode="auto">
          <a:xfrm>
            <a:off x="1465122" y="3386039"/>
            <a:ext cx="9455415" cy="2419350"/>
            <a:chOff x="158" y="2405"/>
            <a:chExt cx="5498" cy="1524"/>
          </a:xfrm>
        </p:grpSpPr>
        <p:sp>
          <p:nvSpPr>
            <p:cNvPr id="138764" name="AutoShape 524"/>
            <p:cNvSpPr>
              <a:spLocks noChangeArrowheads="1"/>
            </p:cNvSpPr>
            <p:nvPr/>
          </p:nvSpPr>
          <p:spPr bwMode="auto">
            <a:xfrm>
              <a:off x="158" y="2633"/>
              <a:ext cx="564" cy="1144"/>
            </a:xfrm>
            <a:prstGeom prst="cube">
              <a:avLst>
                <a:gd name="adj" fmla="val 9250"/>
              </a:avLst>
            </a:prstGeom>
            <a:solidFill>
              <a:srgbClr val="FFFF66"/>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38765" name="Freeform 525"/>
            <p:cNvSpPr>
              <a:spLocks/>
            </p:cNvSpPr>
            <p:nvPr/>
          </p:nvSpPr>
          <p:spPr bwMode="auto">
            <a:xfrm>
              <a:off x="158"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38768" name="Freeform 528"/>
            <p:cNvSpPr>
              <a:spLocks/>
            </p:cNvSpPr>
            <p:nvPr/>
          </p:nvSpPr>
          <p:spPr bwMode="auto">
            <a:xfrm>
              <a:off x="158" y="2844"/>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38766" name="Freeform 526"/>
            <p:cNvSpPr>
              <a:spLocks/>
            </p:cNvSpPr>
            <p:nvPr/>
          </p:nvSpPr>
          <p:spPr bwMode="auto">
            <a:xfrm>
              <a:off x="158"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38767" name="Freeform 527"/>
            <p:cNvSpPr>
              <a:spLocks/>
            </p:cNvSpPr>
            <p:nvPr/>
          </p:nvSpPr>
          <p:spPr bwMode="auto">
            <a:xfrm>
              <a:off x="158" y="3058"/>
              <a:ext cx="564" cy="7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38769" name="Rectangle 529"/>
            <p:cNvSpPr>
              <a:spLocks noChangeArrowheads="1"/>
            </p:cNvSpPr>
            <p:nvPr/>
          </p:nvSpPr>
          <p:spPr bwMode="auto">
            <a:xfrm>
              <a:off x="170" y="3363"/>
              <a:ext cx="486" cy="19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38770" name="Text Box 530"/>
            <p:cNvSpPr txBox="1">
              <a:spLocks noChangeArrowheads="1"/>
            </p:cNvSpPr>
            <p:nvPr/>
          </p:nvSpPr>
          <p:spPr bwMode="auto">
            <a:xfrm>
              <a:off x="158"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链路层</a:t>
              </a:r>
            </a:p>
          </p:txBody>
        </p:sp>
        <p:sp>
          <p:nvSpPr>
            <p:cNvPr id="138771" name="Text Box 531"/>
            <p:cNvSpPr txBox="1">
              <a:spLocks noChangeArrowheads="1"/>
            </p:cNvSpPr>
            <p:nvPr/>
          </p:nvSpPr>
          <p:spPr bwMode="auto">
            <a:xfrm>
              <a:off x="160" y="2677"/>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应用层</a:t>
              </a:r>
            </a:p>
          </p:txBody>
        </p:sp>
        <p:sp>
          <p:nvSpPr>
            <p:cNvPr id="138772" name="Text Box 532"/>
            <p:cNvSpPr txBox="1">
              <a:spLocks noChangeArrowheads="1"/>
            </p:cNvSpPr>
            <p:nvPr/>
          </p:nvSpPr>
          <p:spPr bwMode="auto">
            <a:xfrm>
              <a:off x="158" y="2894"/>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运输层</a:t>
              </a:r>
            </a:p>
          </p:txBody>
        </p:sp>
        <p:sp>
          <p:nvSpPr>
            <p:cNvPr id="138773" name="Text Box 533"/>
            <p:cNvSpPr txBox="1">
              <a:spLocks noChangeArrowheads="1"/>
            </p:cNvSpPr>
            <p:nvPr/>
          </p:nvSpPr>
          <p:spPr bwMode="auto">
            <a:xfrm>
              <a:off x="158"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网络层</a:t>
              </a:r>
            </a:p>
          </p:txBody>
        </p:sp>
        <p:sp>
          <p:nvSpPr>
            <p:cNvPr id="138774" name="Text Box 534"/>
            <p:cNvSpPr txBox="1">
              <a:spLocks noChangeArrowheads="1"/>
            </p:cNvSpPr>
            <p:nvPr/>
          </p:nvSpPr>
          <p:spPr bwMode="auto">
            <a:xfrm>
              <a:off x="158"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物理层</a:t>
              </a:r>
            </a:p>
          </p:txBody>
        </p:sp>
        <p:sp>
          <p:nvSpPr>
            <p:cNvPr id="138776" name="AutoShape 536"/>
            <p:cNvSpPr>
              <a:spLocks noChangeArrowheads="1"/>
            </p:cNvSpPr>
            <p:nvPr/>
          </p:nvSpPr>
          <p:spPr bwMode="auto">
            <a:xfrm>
              <a:off x="5092" y="2633"/>
              <a:ext cx="564" cy="1144"/>
            </a:xfrm>
            <a:prstGeom prst="cube">
              <a:avLst>
                <a:gd name="adj" fmla="val 9250"/>
              </a:avLst>
            </a:prstGeom>
            <a:solidFill>
              <a:srgbClr val="FFFF66"/>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38777" name="Freeform 537"/>
            <p:cNvSpPr>
              <a:spLocks/>
            </p:cNvSpPr>
            <p:nvPr/>
          </p:nvSpPr>
          <p:spPr bwMode="auto">
            <a:xfrm>
              <a:off x="5092"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38778" name="Freeform 538"/>
            <p:cNvSpPr>
              <a:spLocks/>
            </p:cNvSpPr>
            <p:nvPr/>
          </p:nvSpPr>
          <p:spPr bwMode="auto">
            <a:xfrm>
              <a:off x="5092"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38779" name="Freeform 539"/>
            <p:cNvSpPr>
              <a:spLocks/>
            </p:cNvSpPr>
            <p:nvPr/>
          </p:nvSpPr>
          <p:spPr bwMode="auto">
            <a:xfrm>
              <a:off x="5092" y="3058"/>
              <a:ext cx="564" cy="7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38780" name="Freeform 540"/>
            <p:cNvSpPr>
              <a:spLocks/>
            </p:cNvSpPr>
            <p:nvPr/>
          </p:nvSpPr>
          <p:spPr bwMode="auto">
            <a:xfrm>
              <a:off x="5092" y="2844"/>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38781" name="Rectangle 541"/>
            <p:cNvSpPr>
              <a:spLocks noChangeArrowheads="1"/>
            </p:cNvSpPr>
            <p:nvPr/>
          </p:nvSpPr>
          <p:spPr bwMode="auto">
            <a:xfrm>
              <a:off x="5104" y="3362"/>
              <a:ext cx="486" cy="19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38782" name="Text Box 542"/>
            <p:cNvSpPr txBox="1">
              <a:spLocks noChangeArrowheads="1"/>
            </p:cNvSpPr>
            <p:nvPr/>
          </p:nvSpPr>
          <p:spPr bwMode="auto">
            <a:xfrm>
              <a:off x="5072" y="3339"/>
              <a:ext cx="5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zh-CN" altLang="en-US" dirty="0">
                  <a:solidFill>
                    <a:srgbClr val="000099"/>
                  </a:solidFill>
                  <a:latin typeface="+mn-ea"/>
                </a:rPr>
                <a:t>链路层</a:t>
              </a:r>
            </a:p>
          </p:txBody>
        </p:sp>
        <p:sp>
          <p:nvSpPr>
            <p:cNvPr id="138783" name="Text Box 543"/>
            <p:cNvSpPr txBox="1">
              <a:spLocks noChangeArrowheads="1"/>
            </p:cNvSpPr>
            <p:nvPr/>
          </p:nvSpPr>
          <p:spPr bwMode="auto">
            <a:xfrm>
              <a:off x="5095" y="2677"/>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a:solidFill>
                    <a:srgbClr val="000099"/>
                  </a:solidFill>
                  <a:latin typeface="+mn-ea"/>
                </a:rPr>
                <a:t>应用层</a:t>
              </a:r>
            </a:p>
          </p:txBody>
        </p:sp>
        <p:sp>
          <p:nvSpPr>
            <p:cNvPr id="138784" name="Text Box 544"/>
            <p:cNvSpPr txBox="1">
              <a:spLocks noChangeArrowheads="1"/>
            </p:cNvSpPr>
            <p:nvPr/>
          </p:nvSpPr>
          <p:spPr bwMode="auto">
            <a:xfrm>
              <a:off x="5093" y="2894"/>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a:solidFill>
                    <a:srgbClr val="000099"/>
                  </a:solidFill>
                  <a:latin typeface="+mn-ea"/>
                </a:rPr>
                <a:t>运输层</a:t>
              </a:r>
            </a:p>
          </p:txBody>
        </p:sp>
        <p:sp>
          <p:nvSpPr>
            <p:cNvPr id="138785" name="Text Box 545"/>
            <p:cNvSpPr txBox="1">
              <a:spLocks noChangeArrowheads="1"/>
            </p:cNvSpPr>
            <p:nvPr/>
          </p:nvSpPr>
          <p:spPr bwMode="auto">
            <a:xfrm>
              <a:off x="5093"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a:solidFill>
                    <a:srgbClr val="000099"/>
                  </a:solidFill>
                  <a:latin typeface="+mn-ea"/>
                </a:rPr>
                <a:t>网络层</a:t>
              </a:r>
            </a:p>
          </p:txBody>
        </p:sp>
        <p:sp>
          <p:nvSpPr>
            <p:cNvPr id="138786" name="Text Box 546"/>
            <p:cNvSpPr txBox="1">
              <a:spLocks noChangeArrowheads="1"/>
            </p:cNvSpPr>
            <p:nvPr/>
          </p:nvSpPr>
          <p:spPr bwMode="auto">
            <a:xfrm>
              <a:off x="5093"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dirty="0">
                  <a:solidFill>
                    <a:srgbClr val="000099"/>
                  </a:solidFill>
                  <a:latin typeface="+mn-ea"/>
                </a:rPr>
                <a:t>物理层</a:t>
              </a:r>
            </a:p>
          </p:txBody>
        </p:sp>
        <p:sp>
          <p:nvSpPr>
            <p:cNvPr id="138787" name="AutoShape 547"/>
            <p:cNvSpPr>
              <a:spLocks noChangeArrowheads="1"/>
            </p:cNvSpPr>
            <p:nvPr/>
          </p:nvSpPr>
          <p:spPr bwMode="auto">
            <a:xfrm>
              <a:off x="1383" y="3081"/>
              <a:ext cx="564" cy="696"/>
            </a:xfrm>
            <a:prstGeom prst="cube">
              <a:avLst>
                <a:gd name="adj" fmla="val 9250"/>
              </a:avLst>
            </a:prstGeom>
            <a:solidFill>
              <a:srgbClr val="CCE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38788" name="Freeform 548"/>
            <p:cNvSpPr>
              <a:spLocks/>
            </p:cNvSpPr>
            <p:nvPr/>
          </p:nvSpPr>
          <p:spPr bwMode="auto">
            <a:xfrm>
              <a:off x="1383"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38789" name="Rectangle 549"/>
            <p:cNvSpPr>
              <a:spLocks noChangeArrowheads="1"/>
            </p:cNvSpPr>
            <p:nvPr/>
          </p:nvSpPr>
          <p:spPr bwMode="auto">
            <a:xfrm>
              <a:off x="1408" y="3353"/>
              <a:ext cx="476" cy="2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38790" name="Freeform 550"/>
            <p:cNvSpPr>
              <a:spLocks/>
            </p:cNvSpPr>
            <p:nvPr/>
          </p:nvSpPr>
          <p:spPr bwMode="auto">
            <a:xfrm>
              <a:off x="1383"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38791" name="Text Box 551"/>
            <p:cNvSpPr txBox="1">
              <a:spLocks noChangeArrowheads="1"/>
            </p:cNvSpPr>
            <p:nvPr/>
          </p:nvSpPr>
          <p:spPr bwMode="auto">
            <a:xfrm>
              <a:off x="1379"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链路层</a:t>
              </a:r>
            </a:p>
          </p:txBody>
        </p:sp>
        <p:sp>
          <p:nvSpPr>
            <p:cNvPr id="138792" name="Text Box 552"/>
            <p:cNvSpPr txBox="1">
              <a:spLocks noChangeArrowheads="1"/>
            </p:cNvSpPr>
            <p:nvPr/>
          </p:nvSpPr>
          <p:spPr bwMode="auto">
            <a:xfrm>
              <a:off x="1379"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网络层</a:t>
              </a:r>
            </a:p>
          </p:txBody>
        </p:sp>
        <p:sp>
          <p:nvSpPr>
            <p:cNvPr id="138793" name="Text Box 553"/>
            <p:cNvSpPr txBox="1">
              <a:spLocks noChangeArrowheads="1"/>
            </p:cNvSpPr>
            <p:nvPr/>
          </p:nvSpPr>
          <p:spPr bwMode="auto">
            <a:xfrm>
              <a:off x="1379"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物理层</a:t>
              </a:r>
            </a:p>
          </p:txBody>
        </p:sp>
        <p:sp>
          <p:nvSpPr>
            <p:cNvPr id="138794" name="AutoShape 554"/>
            <p:cNvSpPr>
              <a:spLocks noChangeArrowheads="1"/>
            </p:cNvSpPr>
            <p:nvPr/>
          </p:nvSpPr>
          <p:spPr bwMode="auto">
            <a:xfrm>
              <a:off x="2710" y="3081"/>
              <a:ext cx="564" cy="696"/>
            </a:xfrm>
            <a:prstGeom prst="cube">
              <a:avLst>
                <a:gd name="adj" fmla="val 9250"/>
              </a:avLst>
            </a:prstGeom>
            <a:solidFill>
              <a:srgbClr val="CCE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38795" name="Freeform 555"/>
            <p:cNvSpPr>
              <a:spLocks/>
            </p:cNvSpPr>
            <p:nvPr/>
          </p:nvSpPr>
          <p:spPr bwMode="auto">
            <a:xfrm>
              <a:off x="2710"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38796" name="Rectangle 556"/>
            <p:cNvSpPr>
              <a:spLocks noChangeArrowheads="1"/>
            </p:cNvSpPr>
            <p:nvPr/>
          </p:nvSpPr>
          <p:spPr bwMode="auto">
            <a:xfrm>
              <a:off x="2722" y="3353"/>
              <a:ext cx="492" cy="2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38797" name="Freeform 557"/>
            <p:cNvSpPr>
              <a:spLocks/>
            </p:cNvSpPr>
            <p:nvPr/>
          </p:nvSpPr>
          <p:spPr bwMode="auto">
            <a:xfrm>
              <a:off x="2710"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38798" name="Text Box 558"/>
            <p:cNvSpPr txBox="1">
              <a:spLocks noChangeArrowheads="1"/>
            </p:cNvSpPr>
            <p:nvPr/>
          </p:nvSpPr>
          <p:spPr bwMode="auto">
            <a:xfrm>
              <a:off x="2699"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链路层</a:t>
              </a:r>
            </a:p>
          </p:txBody>
        </p:sp>
        <p:sp>
          <p:nvSpPr>
            <p:cNvPr id="138799" name="Text Box 559"/>
            <p:cNvSpPr txBox="1">
              <a:spLocks noChangeArrowheads="1"/>
            </p:cNvSpPr>
            <p:nvPr/>
          </p:nvSpPr>
          <p:spPr bwMode="auto">
            <a:xfrm>
              <a:off x="2699"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网络层</a:t>
              </a:r>
            </a:p>
          </p:txBody>
        </p:sp>
        <p:sp>
          <p:nvSpPr>
            <p:cNvPr id="138800" name="Text Box 560"/>
            <p:cNvSpPr txBox="1">
              <a:spLocks noChangeArrowheads="1"/>
            </p:cNvSpPr>
            <p:nvPr/>
          </p:nvSpPr>
          <p:spPr bwMode="auto">
            <a:xfrm>
              <a:off x="2699"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物理层</a:t>
              </a:r>
            </a:p>
          </p:txBody>
        </p:sp>
        <p:sp>
          <p:nvSpPr>
            <p:cNvPr id="138801" name="AutoShape 561"/>
            <p:cNvSpPr>
              <a:spLocks noChangeArrowheads="1"/>
            </p:cNvSpPr>
            <p:nvPr/>
          </p:nvSpPr>
          <p:spPr bwMode="auto">
            <a:xfrm>
              <a:off x="3901" y="3081"/>
              <a:ext cx="564" cy="696"/>
            </a:xfrm>
            <a:prstGeom prst="cube">
              <a:avLst>
                <a:gd name="adj" fmla="val 9250"/>
              </a:avLst>
            </a:prstGeom>
            <a:solidFill>
              <a:srgbClr val="CCE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38802" name="Freeform 562"/>
            <p:cNvSpPr>
              <a:spLocks/>
            </p:cNvSpPr>
            <p:nvPr/>
          </p:nvSpPr>
          <p:spPr bwMode="auto">
            <a:xfrm>
              <a:off x="3901"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38803" name="Rectangle 563"/>
            <p:cNvSpPr>
              <a:spLocks noChangeArrowheads="1"/>
            </p:cNvSpPr>
            <p:nvPr/>
          </p:nvSpPr>
          <p:spPr bwMode="auto">
            <a:xfrm>
              <a:off x="3910" y="3353"/>
              <a:ext cx="498" cy="2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38804" name="Freeform 564"/>
            <p:cNvSpPr>
              <a:spLocks/>
            </p:cNvSpPr>
            <p:nvPr/>
          </p:nvSpPr>
          <p:spPr bwMode="auto">
            <a:xfrm>
              <a:off x="3901"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38805" name="Text Box 565"/>
            <p:cNvSpPr txBox="1">
              <a:spLocks noChangeArrowheads="1"/>
            </p:cNvSpPr>
            <p:nvPr/>
          </p:nvSpPr>
          <p:spPr bwMode="auto">
            <a:xfrm>
              <a:off x="3878"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链路层</a:t>
              </a:r>
            </a:p>
          </p:txBody>
        </p:sp>
        <p:sp>
          <p:nvSpPr>
            <p:cNvPr id="138806" name="Text Box 566"/>
            <p:cNvSpPr txBox="1">
              <a:spLocks noChangeArrowheads="1"/>
            </p:cNvSpPr>
            <p:nvPr/>
          </p:nvSpPr>
          <p:spPr bwMode="auto">
            <a:xfrm>
              <a:off x="3878"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网络层</a:t>
              </a:r>
            </a:p>
          </p:txBody>
        </p:sp>
        <p:sp>
          <p:nvSpPr>
            <p:cNvPr id="138807" name="Text Box 567"/>
            <p:cNvSpPr txBox="1">
              <a:spLocks noChangeArrowheads="1"/>
            </p:cNvSpPr>
            <p:nvPr/>
          </p:nvSpPr>
          <p:spPr bwMode="auto">
            <a:xfrm>
              <a:off x="3878"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物理层</a:t>
              </a:r>
            </a:p>
          </p:txBody>
        </p:sp>
        <p:sp>
          <p:nvSpPr>
            <p:cNvPr id="138812" name="Freeform 572"/>
            <p:cNvSpPr>
              <a:spLocks/>
            </p:cNvSpPr>
            <p:nvPr/>
          </p:nvSpPr>
          <p:spPr bwMode="auto">
            <a:xfrm>
              <a:off x="568" y="3777"/>
              <a:ext cx="1072"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138813" name="Freeform 573"/>
            <p:cNvSpPr>
              <a:spLocks/>
            </p:cNvSpPr>
            <p:nvPr/>
          </p:nvSpPr>
          <p:spPr bwMode="auto">
            <a:xfrm>
              <a:off x="4264" y="3777"/>
              <a:ext cx="1072"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138814" name="Freeform 574"/>
            <p:cNvSpPr>
              <a:spLocks/>
            </p:cNvSpPr>
            <p:nvPr/>
          </p:nvSpPr>
          <p:spPr bwMode="auto">
            <a:xfrm>
              <a:off x="1896" y="3769"/>
              <a:ext cx="920" cy="160"/>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138815" name="Freeform 575"/>
            <p:cNvSpPr>
              <a:spLocks/>
            </p:cNvSpPr>
            <p:nvPr/>
          </p:nvSpPr>
          <p:spPr bwMode="auto">
            <a:xfrm>
              <a:off x="3112" y="3777"/>
              <a:ext cx="928"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138816" name="Text Box 576"/>
            <p:cNvSpPr txBox="1">
              <a:spLocks noChangeArrowheads="1"/>
            </p:cNvSpPr>
            <p:nvPr/>
          </p:nvSpPr>
          <p:spPr bwMode="auto">
            <a:xfrm>
              <a:off x="1531" y="2837"/>
              <a:ext cx="25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000099"/>
                  </a:solidFill>
                  <a:latin typeface="+mn-ea"/>
                </a:rPr>
                <a:t>R</a:t>
              </a:r>
              <a:r>
                <a:rPr kumimoji="1" lang="en-US" altLang="zh-CN" baseline="-25000">
                  <a:solidFill>
                    <a:srgbClr val="000099"/>
                  </a:solidFill>
                  <a:latin typeface="+mn-ea"/>
                </a:rPr>
                <a:t>1</a:t>
              </a:r>
            </a:p>
          </p:txBody>
        </p:sp>
        <p:sp>
          <p:nvSpPr>
            <p:cNvPr id="138817" name="Text Box 577"/>
            <p:cNvSpPr txBox="1">
              <a:spLocks noChangeArrowheads="1"/>
            </p:cNvSpPr>
            <p:nvPr/>
          </p:nvSpPr>
          <p:spPr bwMode="auto">
            <a:xfrm>
              <a:off x="2872" y="2837"/>
              <a:ext cx="25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000099"/>
                  </a:solidFill>
                  <a:latin typeface="+mn-ea"/>
                </a:rPr>
                <a:t>R</a:t>
              </a:r>
              <a:r>
                <a:rPr kumimoji="1" lang="en-US" altLang="zh-CN" baseline="-25000">
                  <a:solidFill>
                    <a:srgbClr val="000099"/>
                  </a:solidFill>
                  <a:latin typeface="+mn-ea"/>
                </a:rPr>
                <a:t>2</a:t>
              </a:r>
            </a:p>
          </p:txBody>
        </p:sp>
        <p:sp>
          <p:nvSpPr>
            <p:cNvPr id="138818" name="Text Box 578"/>
            <p:cNvSpPr txBox="1">
              <a:spLocks noChangeArrowheads="1"/>
            </p:cNvSpPr>
            <p:nvPr/>
          </p:nvSpPr>
          <p:spPr bwMode="auto">
            <a:xfrm>
              <a:off x="4067" y="2837"/>
              <a:ext cx="25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000099"/>
                  </a:solidFill>
                  <a:latin typeface="+mn-ea"/>
                </a:rPr>
                <a:t>R</a:t>
              </a:r>
              <a:r>
                <a:rPr kumimoji="1" lang="en-US" altLang="zh-CN" baseline="-25000">
                  <a:solidFill>
                    <a:srgbClr val="000099"/>
                  </a:solidFill>
                  <a:latin typeface="+mn-ea"/>
                </a:rPr>
                <a:t>3</a:t>
              </a:r>
            </a:p>
          </p:txBody>
        </p:sp>
        <p:sp>
          <p:nvSpPr>
            <p:cNvPr id="138819" name="Text Box 579"/>
            <p:cNvSpPr txBox="1">
              <a:spLocks noChangeArrowheads="1"/>
            </p:cNvSpPr>
            <p:nvPr/>
          </p:nvSpPr>
          <p:spPr bwMode="auto">
            <a:xfrm>
              <a:off x="326" y="2405"/>
              <a:ext cx="27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000099"/>
                  </a:solidFill>
                  <a:latin typeface="+mn-ea"/>
                </a:rPr>
                <a:t>H</a:t>
              </a:r>
              <a:r>
                <a:rPr kumimoji="1" lang="en-US" altLang="zh-CN" baseline="-25000">
                  <a:solidFill>
                    <a:srgbClr val="000099"/>
                  </a:solidFill>
                  <a:latin typeface="+mn-ea"/>
                </a:rPr>
                <a:t>1</a:t>
              </a:r>
            </a:p>
          </p:txBody>
        </p:sp>
        <p:sp>
          <p:nvSpPr>
            <p:cNvPr id="138820" name="Text Box 580"/>
            <p:cNvSpPr txBox="1">
              <a:spLocks noChangeArrowheads="1"/>
            </p:cNvSpPr>
            <p:nvPr/>
          </p:nvSpPr>
          <p:spPr bwMode="auto">
            <a:xfrm>
              <a:off x="5272" y="2405"/>
              <a:ext cx="27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000099"/>
                  </a:solidFill>
                  <a:latin typeface="+mn-ea"/>
                </a:rPr>
                <a:t>H</a:t>
              </a:r>
              <a:r>
                <a:rPr kumimoji="1" lang="en-US" altLang="zh-CN" baseline="-25000">
                  <a:solidFill>
                    <a:srgbClr val="000099"/>
                  </a:solidFill>
                  <a:latin typeface="+mn-ea"/>
                </a:rPr>
                <a:t>2</a:t>
              </a:r>
            </a:p>
          </p:txBody>
        </p:sp>
      </p:grpSp>
      <p:sp>
        <p:nvSpPr>
          <p:cNvPr id="138822" name="Text Box 582"/>
          <p:cNvSpPr txBox="1">
            <a:spLocks noChangeArrowheads="1"/>
          </p:cNvSpPr>
          <p:nvPr/>
        </p:nvSpPr>
        <p:spPr bwMode="auto">
          <a:xfrm>
            <a:off x="3719736" y="3492298"/>
            <a:ext cx="471635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dirty="0">
                <a:solidFill>
                  <a:srgbClr val="000099"/>
                </a:solidFill>
                <a:latin typeface="+mn-ea"/>
              </a:rPr>
              <a:t>从层次上来看数据的流动</a:t>
            </a:r>
          </a:p>
        </p:txBody>
      </p:sp>
      <p:sp>
        <p:nvSpPr>
          <p:cNvPr id="138823" name="Freeform 583"/>
          <p:cNvSpPr>
            <a:spLocks/>
          </p:cNvSpPr>
          <p:nvPr/>
        </p:nvSpPr>
        <p:spPr bwMode="auto">
          <a:xfrm>
            <a:off x="2424228" y="3897214"/>
            <a:ext cx="7560204" cy="1871662"/>
          </a:xfrm>
          <a:custGeom>
            <a:avLst/>
            <a:gdLst>
              <a:gd name="T0" fmla="*/ 12 w 4396"/>
              <a:gd name="T1" fmla="*/ 30 h 1179"/>
              <a:gd name="T2" fmla="*/ 12 w 4396"/>
              <a:gd name="T3" fmla="*/ 909 h 1179"/>
              <a:gd name="T4" fmla="*/ 84 w 4396"/>
              <a:gd name="T5" fmla="*/ 1137 h 1179"/>
              <a:gd name="T6" fmla="*/ 408 w 4396"/>
              <a:gd name="T7" fmla="*/ 1161 h 1179"/>
              <a:gd name="T8" fmla="*/ 567 w 4396"/>
              <a:gd name="T9" fmla="*/ 1158 h 1179"/>
              <a:gd name="T10" fmla="*/ 768 w 4396"/>
              <a:gd name="T11" fmla="*/ 1140 h 1179"/>
              <a:gd name="T12" fmla="*/ 804 w 4396"/>
              <a:gd name="T13" fmla="*/ 1050 h 1179"/>
              <a:gd name="T14" fmla="*/ 804 w 4396"/>
              <a:gd name="T15" fmla="*/ 666 h 1179"/>
              <a:gd name="T16" fmla="*/ 855 w 4396"/>
              <a:gd name="T17" fmla="*/ 477 h 1179"/>
              <a:gd name="T18" fmla="*/ 1182 w 4396"/>
              <a:gd name="T19" fmla="*/ 483 h 1179"/>
              <a:gd name="T20" fmla="*/ 1212 w 4396"/>
              <a:gd name="T21" fmla="*/ 663 h 1179"/>
              <a:gd name="T22" fmla="*/ 1209 w 4396"/>
              <a:gd name="T23" fmla="*/ 906 h 1179"/>
              <a:gd name="T24" fmla="*/ 1236 w 4396"/>
              <a:gd name="T25" fmla="*/ 1122 h 1179"/>
              <a:gd name="T26" fmla="*/ 1488 w 4396"/>
              <a:gd name="T27" fmla="*/ 1161 h 1179"/>
              <a:gd name="T28" fmla="*/ 1866 w 4396"/>
              <a:gd name="T29" fmla="*/ 1143 h 1179"/>
              <a:gd name="T30" fmla="*/ 1977 w 4396"/>
              <a:gd name="T31" fmla="*/ 1050 h 1179"/>
              <a:gd name="T32" fmla="*/ 1992 w 4396"/>
              <a:gd name="T33" fmla="*/ 750 h 1179"/>
              <a:gd name="T34" fmla="*/ 2016 w 4396"/>
              <a:gd name="T35" fmla="*/ 459 h 1179"/>
              <a:gd name="T36" fmla="*/ 2370 w 4396"/>
              <a:gd name="T37" fmla="*/ 453 h 1179"/>
              <a:gd name="T38" fmla="*/ 2409 w 4396"/>
              <a:gd name="T39" fmla="*/ 663 h 1179"/>
              <a:gd name="T40" fmla="*/ 2412 w 4396"/>
              <a:gd name="T41" fmla="*/ 867 h 1179"/>
              <a:gd name="T42" fmla="*/ 2436 w 4396"/>
              <a:gd name="T43" fmla="*/ 1098 h 1179"/>
              <a:gd name="T44" fmla="*/ 2565 w 4396"/>
              <a:gd name="T45" fmla="*/ 1158 h 1179"/>
              <a:gd name="T46" fmla="*/ 3024 w 4396"/>
              <a:gd name="T47" fmla="*/ 1146 h 1179"/>
              <a:gd name="T48" fmla="*/ 3165 w 4396"/>
              <a:gd name="T49" fmla="*/ 1041 h 1179"/>
              <a:gd name="T50" fmla="*/ 3172 w 4396"/>
              <a:gd name="T51" fmla="*/ 662 h 1179"/>
              <a:gd name="T52" fmla="*/ 3207 w 4396"/>
              <a:gd name="T53" fmla="*/ 462 h 1179"/>
              <a:gd name="T54" fmla="*/ 3492 w 4396"/>
              <a:gd name="T55" fmla="*/ 438 h 1179"/>
              <a:gd name="T56" fmla="*/ 3585 w 4396"/>
              <a:gd name="T57" fmla="*/ 540 h 1179"/>
              <a:gd name="T58" fmla="*/ 3591 w 4396"/>
              <a:gd name="T59" fmla="*/ 894 h 1179"/>
              <a:gd name="T60" fmla="*/ 3609 w 4396"/>
              <a:gd name="T61" fmla="*/ 1101 h 1179"/>
              <a:gd name="T62" fmla="*/ 3708 w 4396"/>
              <a:gd name="T63" fmla="*/ 1149 h 1179"/>
              <a:gd name="T64" fmla="*/ 4155 w 4396"/>
              <a:gd name="T65" fmla="*/ 1158 h 1179"/>
              <a:gd name="T66" fmla="*/ 4335 w 4396"/>
              <a:gd name="T67" fmla="*/ 1125 h 1179"/>
              <a:gd name="T68" fmla="*/ 4389 w 4396"/>
              <a:gd name="T69" fmla="*/ 945 h 1179"/>
              <a:gd name="T70" fmla="*/ 4380 w 4396"/>
              <a:gd name="T71" fmla="*/ 0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96" h="1179">
                <a:moveTo>
                  <a:pt x="12" y="30"/>
                </a:moveTo>
                <a:cubicBezTo>
                  <a:pt x="13" y="176"/>
                  <a:pt x="0" y="725"/>
                  <a:pt x="12" y="909"/>
                </a:cubicBezTo>
                <a:cubicBezTo>
                  <a:pt x="24" y="1093"/>
                  <a:pt x="18" y="1095"/>
                  <a:pt x="84" y="1137"/>
                </a:cubicBezTo>
                <a:cubicBezTo>
                  <a:pt x="150" y="1179"/>
                  <a:pt x="328" y="1158"/>
                  <a:pt x="408" y="1161"/>
                </a:cubicBezTo>
                <a:cubicBezTo>
                  <a:pt x="488" y="1164"/>
                  <a:pt x="507" y="1162"/>
                  <a:pt x="567" y="1158"/>
                </a:cubicBezTo>
                <a:cubicBezTo>
                  <a:pt x="627" y="1154"/>
                  <a:pt x="728" y="1158"/>
                  <a:pt x="768" y="1140"/>
                </a:cubicBezTo>
                <a:cubicBezTo>
                  <a:pt x="808" y="1122"/>
                  <a:pt x="798" y="1129"/>
                  <a:pt x="804" y="1050"/>
                </a:cubicBezTo>
                <a:cubicBezTo>
                  <a:pt x="810" y="971"/>
                  <a:pt x="796" y="761"/>
                  <a:pt x="804" y="666"/>
                </a:cubicBezTo>
                <a:cubicBezTo>
                  <a:pt x="812" y="571"/>
                  <a:pt x="792" y="507"/>
                  <a:pt x="855" y="477"/>
                </a:cubicBezTo>
                <a:cubicBezTo>
                  <a:pt x="918" y="447"/>
                  <a:pt x="1122" y="452"/>
                  <a:pt x="1182" y="483"/>
                </a:cubicBezTo>
                <a:cubicBezTo>
                  <a:pt x="1242" y="514"/>
                  <a:pt x="1208" y="592"/>
                  <a:pt x="1212" y="663"/>
                </a:cubicBezTo>
                <a:cubicBezTo>
                  <a:pt x="1216" y="734"/>
                  <a:pt x="1205" y="830"/>
                  <a:pt x="1209" y="906"/>
                </a:cubicBezTo>
                <a:cubicBezTo>
                  <a:pt x="1213" y="982"/>
                  <a:pt x="1190" y="1080"/>
                  <a:pt x="1236" y="1122"/>
                </a:cubicBezTo>
                <a:cubicBezTo>
                  <a:pt x="1282" y="1164"/>
                  <a:pt x="1383" y="1158"/>
                  <a:pt x="1488" y="1161"/>
                </a:cubicBezTo>
                <a:cubicBezTo>
                  <a:pt x="1593" y="1164"/>
                  <a:pt x="1785" y="1161"/>
                  <a:pt x="1866" y="1143"/>
                </a:cubicBezTo>
                <a:cubicBezTo>
                  <a:pt x="1947" y="1125"/>
                  <a:pt x="1956" y="1115"/>
                  <a:pt x="1977" y="1050"/>
                </a:cubicBezTo>
                <a:cubicBezTo>
                  <a:pt x="1998" y="985"/>
                  <a:pt x="1986" y="848"/>
                  <a:pt x="1992" y="750"/>
                </a:cubicBezTo>
                <a:cubicBezTo>
                  <a:pt x="1998" y="652"/>
                  <a:pt x="1953" y="508"/>
                  <a:pt x="2016" y="459"/>
                </a:cubicBezTo>
                <a:cubicBezTo>
                  <a:pt x="2079" y="410"/>
                  <a:pt x="2305" y="419"/>
                  <a:pt x="2370" y="453"/>
                </a:cubicBezTo>
                <a:cubicBezTo>
                  <a:pt x="2435" y="487"/>
                  <a:pt x="2402" y="594"/>
                  <a:pt x="2409" y="663"/>
                </a:cubicBezTo>
                <a:cubicBezTo>
                  <a:pt x="2416" y="732"/>
                  <a:pt x="2408" y="794"/>
                  <a:pt x="2412" y="867"/>
                </a:cubicBezTo>
                <a:cubicBezTo>
                  <a:pt x="2416" y="940"/>
                  <a:pt x="2411" y="1050"/>
                  <a:pt x="2436" y="1098"/>
                </a:cubicBezTo>
                <a:cubicBezTo>
                  <a:pt x="2461" y="1146"/>
                  <a:pt x="2467" y="1150"/>
                  <a:pt x="2565" y="1158"/>
                </a:cubicBezTo>
                <a:cubicBezTo>
                  <a:pt x="2663" y="1166"/>
                  <a:pt x="2924" y="1165"/>
                  <a:pt x="3024" y="1146"/>
                </a:cubicBezTo>
                <a:cubicBezTo>
                  <a:pt x="3124" y="1127"/>
                  <a:pt x="3140" y="1122"/>
                  <a:pt x="3165" y="1041"/>
                </a:cubicBezTo>
                <a:cubicBezTo>
                  <a:pt x="3190" y="960"/>
                  <a:pt x="3165" y="758"/>
                  <a:pt x="3172" y="662"/>
                </a:cubicBezTo>
                <a:cubicBezTo>
                  <a:pt x="3179" y="566"/>
                  <a:pt x="3154" y="499"/>
                  <a:pt x="3207" y="462"/>
                </a:cubicBezTo>
                <a:cubicBezTo>
                  <a:pt x="3260" y="425"/>
                  <a:pt x="3429" y="425"/>
                  <a:pt x="3492" y="438"/>
                </a:cubicBezTo>
                <a:cubicBezTo>
                  <a:pt x="3555" y="451"/>
                  <a:pt x="3568" y="464"/>
                  <a:pt x="3585" y="540"/>
                </a:cubicBezTo>
                <a:cubicBezTo>
                  <a:pt x="3602" y="616"/>
                  <a:pt x="3587" y="801"/>
                  <a:pt x="3591" y="894"/>
                </a:cubicBezTo>
                <a:cubicBezTo>
                  <a:pt x="3595" y="987"/>
                  <a:pt x="3590" y="1059"/>
                  <a:pt x="3609" y="1101"/>
                </a:cubicBezTo>
                <a:cubicBezTo>
                  <a:pt x="3628" y="1143"/>
                  <a:pt x="3617" y="1140"/>
                  <a:pt x="3708" y="1149"/>
                </a:cubicBezTo>
                <a:cubicBezTo>
                  <a:pt x="3799" y="1158"/>
                  <a:pt x="4051" y="1162"/>
                  <a:pt x="4155" y="1158"/>
                </a:cubicBezTo>
                <a:cubicBezTo>
                  <a:pt x="4259" y="1154"/>
                  <a:pt x="4296" y="1160"/>
                  <a:pt x="4335" y="1125"/>
                </a:cubicBezTo>
                <a:cubicBezTo>
                  <a:pt x="4374" y="1090"/>
                  <a:pt x="4382" y="1132"/>
                  <a:pt x="4389" y="945"/>
                </a:cubicBezTo>
                <a:cubicBezTo>
                  <a:pt x="4396" y="758"/>
                  <a:pt x="4382" y="197"/>
                  <a:pt x="4380" y="0"/>
                </a:cubicBezTo>
              </a:path>
            </a:pathLst>
          </a:custGeom>
          <a:noFill/>
          <a:ln w="76200" cmpd="sng">
            <a:solidFill>
              <a:srgbClr val="FF0000"/>
            </a:solidFill>
            <a:prstDash val="solid"/>
            <a:round/>
            <a:headEnd type="none" w="med" len="lg"/>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mn-ea"/>
            </a:endParaRPr>
          </a:p>
        </p:txBody>
      </p:sp>
      <p:sp>
        <p:nvSpPr>
          <p:cNvPr id="578" name="矩形 577"/>
          <p:cNvSpPr/>
          <p:nvPr/>
        </p:nvSpPr>
        <p:spPr>
          <a:xfrm>
            <a:off x="4132742" y="2998910"/>
            <a:ext cx="4338047" cy="400110"/>
          </a:xfrm>
          <a:prstGeom prst="rect">
            <a:avLst/>
          </a:prstGeom>
          <a:solidFill>
            <a:srgbClr val="000066"/>
          </a:solidFill>
          <a:ln>
            <a:solidFill>
              <a:srgbClr val="000066"/>
            </a:solidFill>
          </a:ln>
        </p:spPr>
        <p:txBody>
          <a:bodyPr wrap="none">
            <a:spAutoFit/>
          </a:bodyPr>
          <a:lstStyle/>
          <a:p>
            <a:r>
              <a:rPr lang="en-US" altLang="zh-CN" sz="2000" dirty="0">
                <a:solidFill>
                  <a:schemeClr val="bg1"/>
                </a:solidFill>
                <a:latin typeface="+mn-ea"/>
              </a:rPr>
              <a:t>H</a:t>
            </a:r>
            <a:r>
              <a:rPr lang="en-US" altLang="zh-CN" sz="2000" baseline="-25000" dirty="0">
                <a:solidFill>
                  <a:schemeClr val="bg1"/>
                </a:solidFill>
                <a:latin typeface="+mn-ea"/>
              </a:rPr>
              <a:t>1</a:t>
            </a:r>
            <a:r>
              <a:rPr lang="en-US" altLang="zh-CN" sz="2000" dirty="0">
                <a:solidFill>
                  <a:schemeClr val="bg1"/>
                </a:solidFill>
                <a:latin typeface="+mn-ea"/>
              </a:rPr>
              <a:t> </a:t>
            </a:r>
            <a:r>
              <a:rPr lang="zh-CN" altLang="en-US" sz="2000" dirty="0">
                <a:solidFill>
                  <a:schemeClr val="bg1"/>
                </a:solidFill>
                <a:latin typeface="+mn-ea"/>
              </a:rPr>
              <a:t>到</a:t>
            </a:r>
            <a:r>
              <a:rPr lang="en-US" altLang="zh-CN" sz="2000" dirty="0">
                <a:solidFill>
                  <a:schemeClr val="bg1"/>
                </a:solidFill>
                <a:latin typeface="+mn-ea"/>
              </a:rPr>
              <a:t>H</a:t>
            </a:r>
            <a:r>
              <a:rPr lang="en-US" altLang="zh-CN" sz="2000" baseline="-25000" dirty="0">
                <a:solidFill>
                  <a:schemeClr val="bg1"/>
                </a:solidFill>
                <a:latin typeface="+mn-ea"/>
              </a:rPr>
              <a:t>2</a:t>
            </a:r>
            <a:r>
              <a:rPr lang="en-US" altLang="zh-CN" sz="2000" dirty="0">
                <a:solidFill>
                  <a:schemeClr val="bg1"/>
                </a:solidFill>
                <a:latin typeface="+mn-ea"/>
              </a:rPr>
              <a:t> </a:t>
            </a:r>
            <a:r>
              <a:rPr lang="zh-CN" altLang="zh-CN" sz="2000" dirty="0">
                <a:solidFill>
                  <a:schemeClr val="bg1"/>
                </a:solidFill>
                <a:latin typeface="+mn-ea"/>
              </a:rPr>
              <a:t>所经过的网络可以是多种的</a:t>
            </a:r>
            <a:endParaRPr lang="zh-CN" altLang="en-US" sz="2000" dirty="0">
              <a:solidFill>
                <a:schemeClr val="bg1"/>
              </a:solidFill>
              <a:latin typeface="+mn-ea"/>
            </a:endParaRPr>
          </a:p>
        </p:txBody>
      </p:sp>
      <p:sp>
        <p:nvSpPr>
          <p:cNvPr id="579" name="文本框 578">
            <a:extLst>
              <a:ext uri="{FF2B5EF4-FFF2-40B4-BE49-F238E27FC236}">
                <a16:creationId xmlns:a16="http://schemas.microsoft.com/office/drawing/2014/main" id="{85E33171-5463-4093-9F64-B923FE24821D}"/>
              </a:ext>
            </a:extLst>
          </p:cNvPr>
          <p:cNvSpPr txBox="1"/>
          <p:nvPr/>
        </p:nvSpPr>
        <p:spPr>
          <a:xfrm>
            <a:off x="263352" y="6021288"/>
            <a:ext cx="2532631" cy="369332"/>
          </a:xfrm>
          <a:prstGeom prst="rect">
            <a:avLst/>
          </a:prstGeom>
          <a:noFill/>
        </p:spPr>
        <p:txBody>
          <a:bodyPr wrap="square" rtlCol="0">
            <a:spAutoFit/>
          </a:bodyPr>
          <a:lstStyle/>
          <a:p>
            <a:r>
              <a:rPr lang="zh-CN" altLang="en-US" dirty="0">
                <a:solidFill>
                  <a:srgbClr val="00B050"/>
                </a:solidFill>
              </a:rPr>
              <a:t>如果中间有交换机？</a:t>
            </a:r>
          </a:p>
        </p:txBody>
      </p:sp>
    </p:spTree>
    <p:extLst>
      <p:ext uri="{BB962C8B-B14F-4D97-AF65-F5344CB8AC3E}">
        <p14:creationId xmlns:p14="http://schemas.microsoft.com/office/powerpoint/2010/main" val="32379555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761"/>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grpId="0" nodeType="afterEffect">
                                  <p:stCondLst>
                                    <p:cond delay="500"/>
                                  </p:stCondLst>
                                  <p:childTnLst>
                                    <p:set>
                                      <p:cBhvr>
                                        <p:cTn id="9" dur="1" fill="hold">
                                          <p:stCondLst>
                                            <p:cond delay="0"/>
                                          </p:stCondLst>
                                        </p:cTn>
                                        <p:tgtEl>
                                          <p:spTgt spid="138757"/>
                                        </p:tgtEl>
                                        <p:attrNameLst>
                                          <p:attrName>style.visibility</p:attrName>
                                        </p:attrNameLst>
                                      </p:cBhvr>
                                      <p:to>
                                        <p:strVal val="visible"/>
                                      </p:to>
                                    </p:set>
                                    <p:animEffect transition="in" filter="wipe(left)">
                                      <p:cBhvr>
                                        <p:cTn id="10" dur="500"/>
                                        <p:tgtEl>
                                          <p:spTgt spid="138757"/>
                                        </p:tgtEl>
                                      </p:cBhvr>
                                    </p:animEffect>
                                  </p:childTnLst>
                                </p:cTn>
                              </p:par>
                            </p:childTnLst>
                          </p:cTn>
                        </p:par>
                        <p:par>
                          <p:cTn id="11" fill="hold" nodeType="afterGroup">
                            <p:stCondLst>
                              <p:cond delay="1000"/>
                            </p:stCondLst>
                            <p:childTnLst>
                              <p:par>
                                <p:cTn id="12" presetID="22" presetClass="entr" presetSubtype="8" fill="hold" grpId="0" nodeType="afterEffect">
                                  <p:stCondLst>
                                    <p:cond delay="500"/>
                                  </p:stCondLst>
                                  <p:childTnLst>
                                    <p:set>
                                      <p:cBhvr>
                                        <p:cTn id="13" dur="1" fill="hold">
                                          <p:stCondLst>
                                            <p:cond delay="0"/>
                                          </p:stCondLst>
                                        </p:cTn>
                                        <p:tgtEl>
                                          <p:spTgt spid="138760"/>
                                        </p:tgtEl>
                                        <p:attrNameLst>
                                          <p:attrName>style.visibility</p:attrName>
                                        </p:attrNameLst>
                                      </p:cBhvr>
                                      <p:to>
                                        <p:strVal val="visible"/>
                                      </p:to>
                                    </p:set>
                                    <p:animEffect transition="in" filter="wipe(left)">
                                      <p:cBhvr>
                                        <p:cTn id="14" dur="500"/>
                                        <p:tgtEl>
                                          <p:spTgt spid="138760"/>
                                        </p:tgtEl>
                                      </p:cBhvr>
                                    </p:animEffect>
                                  </p:childTnLst>
                                </p:cTn>
                              </p:par>
                            </p:childTnLst>
                          </p:cTn>
                        </p:par>
                        <p:par>
                          <p:cTn id="15" fill="hold" nodeType="afterGroup">
                            <p:stCondLst>
                              <p:cond delay="2000"/>
                            </p:stCondLst>
                            <p:childTnLst>
                              <p:par>
                                <p:cTn id="16" presetID="22" presetClass="entr" presetSubtype="8" fill="hold" grpId="0" nodeType="afterEffect">
                                  <p:stCondLst>
                                    <p:cond delay="500"/>
                                  </p:stCondLst>
                                  <p:childTnLst>
                                    <p:set>
                                      <p:cBhvr>
                                        <p:cTn id="17" dur="1" fill="hold">
                                          <p:stCondLst>
                                            <p:cond delay="0"/>
                                          </p:stCondLst>
                                        </p:cTn>
                                        <p:tgtEl>
                                          <p:spTgt spid="138758"/>
                                        </p:tgtEl>
                                        <p:attrNameLst>
                                          <p:attrName>style.visibility</p:attrName>
                                        </p:attrNameLst>
                                      </p:cBhvr>
                                      <p:to>
                                        <p:strVal val="visible"/>
                                      </p:to>
                                    </p:set>
                                    <p:animEffect transition="in" filter="wipe(left)">
                                      <p:cBhvr>
                                        <p:cTn id="18" dur="500"/>
                                        <p:tgtEl>
                                          <p:spTgt spid="138758"/>
                                        </p:tgtEl>
                                      </p:cBhvr>
                                    </p:animEffect>
                                  </p:childTnLst>
                                </p:cTn>
                              </p:par>
                            </p:childTnLst>
                          </p:cTn>
                        </p:par>
                        <p:par>
                          <p:cTn id="19" fill="hold" nodeType="afterGroup">
                            <p:stCondLst>
                              <p:cond delay="3000"/>
                            </p:stCondLst>
                            <p:childTnLst>
                              <p:par>
                                <p:cTn id="20" presetID="22" presetClass="entr" presetSubtype="8" fill="hold" grpId="0" nodeType="afterEffect">
                                  <p:stCondLst>
                                    <p:cond delay="500"/>
                                  </p:stCondLst>
                                  <p:childTnLst>
                                    <p:set>
                                      <p:cBhvr>
                                        <p:cTn id="21" dur="1" fill="hold">
                                          <p:stCondLst>
                                            <p:cond delay="0"/>
                                          </p:stCondLst>
                                        </p:cTn>
                                        <p:tgtEl>
                                          <p:spTgt spid="138759"/>
                                        </p:tgtEl>
                                        <p:attrNameLst>
                                          <p:attrName>style.visibility</p:attrName>
                                        </p:attrNameLst>
                                      </p:cBhvr>
                                      <p:to>
                                        <p:strVal val="visible"/>
                                      </p:to>
                                    </p:set>
                                    <p:animEffect transition="in" filter="wipe(left)">
                                      <p:cBhvr>
                                        <p:cTn id="22" dur="500"/>
                                        <p:tgtEl>
                                          <p:spTgt spid="13875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8822"/>
                                        </p:tgtEl>
                                        <p:attrNameLst>
                                          <p:attrName>style.visibility</p:attrName>
                                        </p:attrNameLst>
                                      </p:cBhvr>
                                      <p:to>
                                        <p:strVal val="visible"/>
                                      </p:to>
                                    </p:set>
                                  </p:childTnLst>
                                </p:cTn>
                              </p:par>
                            </p:childTnLst>
                          </p:cTn>
                        </p:par>
                        <p:par>
                          <p:cTn id="27" fill="hold" nodeType="afterGroup">
                            <p:stCondLst>
                              <p:cond delay="0"/>
                            </p:stCondLst>
                            <p:childTnLst>
                              <p:par>
                                <p:cTn id="28" presetID="1" presetClass="entr" presetSubtype="0" fill="hold" nodeType="afterEffect">
                                  <p:stCondLst>
                                    <p:cond delay="0"/>
                                  </p:stCondLst>
                                  <p:childTnLst>
                                    <p:set>
                                      <p:cBhvr>
                                        <p:cTn id="29" dur="1" fill="hold">
                                          <p:stCondLst>
                                            <p:cond delay="0"/>
                                          </p:stCondLst>
                                        </p:cTn>
                                        <p:tgtEl>
                                          <p:spTgt spid="138827"/>
                                        </p:tgtEl>
                                        <p:attrNameLst>
                                          <p:attrName>style.visibility</p:attrName>
                                        </p:attrNameLst>
                                      </p:cBhvr>
                                      <p:to>
                                        <p:strVal val="visible"/>
                                      </p:to>
                                    </p:set>
                                  </p:childTnLst>
                                </p:cTn>
                              </p:par>
                            </p:childTnLst>
                          </p:cTn>
                        </p:par>
                        <p:par>
                          <p:cTn id="30" fill="hold" nodeType="afterGroup">
                            <p:stCondLst>
                              <p:cond delay="0"/>
                            </p:stCondLst>
                            <p:childTnLst>
                              <p:par>
                                <p:cTn id="31" presetID="22" presetClass="entr" presetSubtype="8" fill="hold" grpId="0" nodeType="afterEffect">
                                  <p:stCondLst>
                                    <p:cond delay="500"/>
                                  </p:stCondLst>
                                  <p:childTnLst>
                                    <p:set>
                                      <p:cBhvr>
                                        <p:cTn id="32" dur="1" fill="hold">
                                          <p:stCondLst>
                                            <p:cond delay="0"/>
                                          </p:stCondLst>
                                        </p:cTn>
                                        <p:tgtEl>
                                          <p:spTgt spid="138823"/>
                                        </p:tgtEl>
                                        <p:attrNameLst>
                                          <p:attrName>style.visibility</p:attrName>
                                        </p:attrNameLst>
                                      </p:cBhvr>
                                      <p:to>
                                        <p:strVal val="visible"/>
                                      </p:to>
                                    </p:set>
                                    <p:animEffect transition="in" filter="wipe(left)">
                                      <p:cBhvr>
                                        <p:cTn id="33" dur="2000"/>
                                        <p:tgtEl>
                                          <p:spTgt spid="138823"/>
                                        </p:tgtEl>
                                      </p:cBhvr>
                                    </p:animEffect>
                                  </p:childTnLst>
                                </p:cTn>
                              </p:par>
                            </p:childTnLst>
                          </p:cTn>
                        </p:par>
                        <p:par>
                          <p:cTn id="34" fill="hold">
                            <p:stCondLst>
                              <p:cond delay="2500"/>
                            </p:stCondLst>
                            <p:childTnLst>
                              <p:par>
                                <p:cTn id="35" presetID="1" presetClass="entr" presetSubtype="0" fill="hold" grpId="0" nodeType="afterEffect">
                                  <p:stCondLst>
                                    <p:cond delay="0"/>
                                  </p:stCondLst>
                                  <p:childTnLst>
                                    <p:set>
                                      <p:cBhvr>
                                        <p:cTn id="36" dur="1" fill="hold">
                                          <p:stCondLst>
                                            <p:cond delay="0"/>
                                          </p:stCondLst>
                                        </p:cTn>
                                        <p:tgtEl>
                                          <p:spTgt spid="578"/>
                                        </p:tgtEl>
                                        <p:attrNameLst>
                                          <p:attrName>style.visibility</p:attrName>
                                        </p:attrNameLst>
                                      </p:cBhvr>
                                      <p:to>
                                        <p:strVal val="visible"/>
                                      </p:to>
                                    </p:set>
                                  </p:childTnLst>
                                </p:cTn>
                              </p:par>
                            </p:childTnLst>
                          </p:cTn>
                        </p:par>
                        <p:par>
                          <p:cTn id="37" fill="hold">
                            <p:stCondLst>
                              <p:cond delay="2500"/>
                            </p:stCondLst>
                            <p:childTnLst>
                              <p:par>
                                <p:cTn id="38" presetID="1" presetClass="entr" presetSubtype="0" fill="hold" grpId="0" nodeType="afterEffect">
                                  <p:stCondLst>
                                    <p:cond delay="0"/>
                                  </p:stCondLst>
                                  <p:childTnLst>
                                    <p:set>
                                      <p:cBhvr>
                                        <p:cTn id="39" dur="1" fill="hold">
                                          <p:stCondLst>
                                            <p:cond delay="0"/>
                                          </p:stCondLst>
                                        </p:cTn>
                                        <p:tgtEl>
                                          <p:spTgt spid="5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757" grpId="0" animBg="1"/>
      <p:bldP spid="138758" grpId="0" animBg="1"/>
      <p:bldP spid="138759" grpId="0" animBg="1"/>
      <p:bldP spid="138760" grpId="0" animBg="1"/>
      <p:bldP spid="138761" grpId="0"/>
      <p:bldP spid="138822" grpId="0"/>
      <p:bldP spid="138823" grpId="0" animBg="1"/>
      <p:bldP spid="578" grpId="0" animBg="1"/>
      <p:bldP spid="57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1" name="Rectangle 3"/>
          <p:cNvSpPr>
            <a:spLocks noGrp="1" noChangeArrowheads="1"/>
          </p:cNvSpPr>
          <p:nvPr>
            <p:ph idx="1"/>
          </p:nvPr>
        </p:nvSpPr>
        <p:spPr/>
        <p:txBody>
          <a:bodyPr/>
          <a:lstStyle/>
          <a:p>
            <a:r>
              <a:rPr lang="zh-CN" altLang="en-US" sz="2800" dirty="0"/>
              <a:t>现在</a:t>
            </a:r>
            <a:r>
              <a:rPr lang="zh-CN" altLang="en-US" sz="2800" i="1" dirty="0"/>
              <a:t> </a:t>
            </a:r>
            <a:r>
              <a:rPr lang="en-US" altLang="zh-CN" sz="2800" i="1" dirty="0"/>
              <a:t>k</a:t>
            </a:r>
            <a:r>
              <a:rPr lang="en-US" altLang="zh-CN" sz="2800" dirty="0"/>
              <a:t> = 6, </a:t>
            </a:r>
            <a:r>
              <a:rPr lang="en-US" altLang="zh-CN" sz="2800" i="1" dirty="0"/>
              <a:t>M</a:t>
            </a:r>
            <a:r>
              <a:rPr lang="en-US" altLang="zh-CN" sz="2800" dirty="0"/>
              <a:t> = 101001</a:t>
            </a:r>
            <a:r>
              <a:rPr lang="zh-CN" altLang="en-US" sz="2800" dirty="0"/>
              <a:t>。</a:t>
            </a:r>
          </a:p>
          <a:p>
            <a:r>
              <a:rPr lang="zh-CN" altLang="en-US" sz="2800" dirty="0"/>
              <a:t>设</a:t>
            </a:r>
            <a:r>
              <a:rPr lang="zh-CN" altLang="en-US" sz="2800" i="1" dirty="0"/>
              <a:t> </a:t>
            </a:r>
            <a:r>
              <a:rPr lang="en-US" altLang="zh-CN" sz="2800" i="1" dirty="0"/>
              <a:t>n</a:t>
            </a:r>
            <a:r>
              <a:rPr lang="en-US" altLang="zh-CN" sz="2800" dirty="0"/>
              <a:t> = 3, </a:t>
            </a:r>
            <a:r>
              <a:rPr lang="zh-CN" altLang="en-US" sz="2800" dirty="0">
                <a:solidFill>
                  <a:srgbClr val="FF0000"/>
                </a:solidFill>
              </a:rPr>
              <a:t>除数</a:t>
            </a:r>
            <a:r>
              <a:rPr lang="zh-CN" altLang="en-US" sz="2800" dirty="0"/>
              <a:t> </a:t>
            </a:r>
            <a:r>
              <a:rPr lang="en-US" altLang="zh-CN" sz="2800" i="1" dirty="0"/>
              <a:t>P</a:t>
            </a:r>
            <a:r>
              <a:rPr lang="en-US" altLang="zh-CN" sz="2800" dirty="0"/>
              <a:t> = 1101</a:t>
            </a:r>
            <a:r>
              <a:rPr lang="zh-CN" altLang="en-US" sz="2800" dirty="0"/>
              <a:t>，</a:t>
            </a:r>
          </a:p>
          <a:p>
            <a:r>
              <a:rPr lang="zh-CN" altLang="en-US" sz="2800" dirty="0"/>
              <a:t>被除数是 </a:t>
            </a:r>
            <a:r>
              <a:rPr lang="en-US" altLang="zh-CN" sz="2800" dirty="0"/>
              <a:t>2</a:t>
            </a:r>
            <a:r>
              <a:rPr lang="en-US" altLang="zh-CN" sz="2800" i="1" baseline="30000" dirty="0"/>
              <a:t>n</a:t>
            </a:r>
            <a:r>
              <a:rPr lang="en-US" altLang="zh-CN" sz="2800" i="1" dirty="0"/>
              <a:t>M</a:t>
            </a:r>
            <a:r>
              <a:rPr lang="en-US" altLang="zh-CN" sz="2800" dirty="0"/>
              <a:t> = 101001000</a:t>
            </a:r>
            <a:r>
              <a:rPr lang="zh-CN" altLang="en-US" sz="2800" dirty="0"/>
              <a:t>。 </a:t>
            </a:r>
          </a:p>
          <a:p>
            <a:r>
              <a:rPr lang="zh-CN" altLang="en-US" sz="2800" dirty="0"/>
              <a:t>模 </a:t>
            </a:r>
            <a:r>
              <a:rPr lang="en-US" altLang="zh-CN" sz="2800" dirty="0"/>
              <a:t>2 </a:t>
            </a:r>
            <a:r>
              <a:rPr lang="zh-CN" altLang="en-US" sz="2800" dirty="0"/>
              <a:t>运算的结果是：</a:t>
            </a:r>
            <a:r>
              <a:rPr lang="zh-CN" altLang="en-US" sz="2800" dirty="0">
                <a:solidFill>
                  <a:srgbClr val="FF0000"/>
                </a:solidFill>
              </a:rPr>
              <a:t>商</a:t>
            </a:r>
            <a:r>
              <a:rPr lang="zh-CN" altLang="en-US" sz="2800" dirty="0"/>
              <a:t> </a:t>
            </a:r>
            <a:r>
              <a:rPr lang="en-US" altLang="zh-CN" sz="2800" i="1" dirty="0"/>
              <a:t>Q</a:t>
            </a:r>
            <a:r>
              <a:rPr lang="en-US" altLang="zh-CN" sz="2800" dirty="0"/>
              <a:t> = 110101</a:t>
            </a:r>
            <a:r>
              <a:rPr lang="zh-CN" altLang="en-US" sz="2800" dirty="0"/>
              <a:t>，</a:t>
            </a:r>
          </a:p>
          <a:p>
            <a:pPr>
              <a:buFont typeface="Wingdings" pitchFamily="2" charset="2"/>
              <a:buNone/>
            </a:pPr>
            <a:r>
              <a:rPr lang="zh-CN" altLang="en-US" sz="2800" dirty="0"/>
              <a:t>           </a:t>
            </a:r>
            <a:r>
              <a:rPr lang="zh-CN" altLang="en-US" sz="2800" dirty="0">
                <a:solidFill>
                  <a:srgbClr val="FF0000"/>
                </a:solidFill>
              </a:rPr>
              <a:t>余数</a:t>
            </a:r>
            <a:r>
              <a:rPr lang="zh-CN" altLang="en-US" sz="2800" dirty="0"/>
              <a:t> </a:t>
            </a:r>
            <a:r>
              <a:rPr lang="en-US" altLang="zh-CN" sz="2800" i="1" dirty="0"/>
              <a:t>R</a:t>
            </a:r>
            <a:r>
              <a:rPr lang="en-US" altLang="zh-CN" sz="2800" dirty="0"/>
              <a:t> = 001</a:t>
            </a:r>
            <a:r>
              <a:rPr lang="zh-CN" altLang="en-US" sz="2800" dirty="0"/>
              <a:t>。</a:t>
            </a:r>
          </a:p>
          <a:p>
            <a:r>
              <a:rPr lang="zh-CN" altLang="en-US" sz="2800" dirty="0"/>
              <a:t>把余数 </a:t>
            </a:r>
            <a:r>
              <a:rPr lang="en-US" altLang="zh-CN" sz="2800" i="1" dirty="0"/>
              <a:t>R </a:t>
            </a:r>
            <a:r>
              <a:rPr lang="zh-CN" altLang="en-US" sz="2800" dirty="0"/>
              <a:t>作为</a:t>
            </a:r>
            <a:r>
              <a:rPr lang="zh-CN" altLang="en-US" sz="2800" dirty="0">
                <a:solidFill>
                  <a:srgbClr val="FF0000"/>
                </a:solidFill>
              </a:rPr>
              <a:t>冗余码</a:t>
            </a:r>
            <a:r>
              <a:rPr lang="zh-CN" altLang="en-US" sz="2800" dirty="0"/>
              <a:t>添加在数据 </a:t>
            </a:r>
            <a:r>
              <a:rPr lang="en-US" altLang="zh-CN" sz="2800" i="1" dirty="0"/>
              <a:t>M </a:t>
            </a:r>
            <a:r>
              <a:rPr lang="zh-CN" altLang="en-US" sz="2800" dirty="0"/>
              <a:t>的后面发送出去。发送的数据是：</a:t>
            </a:r>
            <a:r>
              <a:rPr lang="en-US" altLang="zh-CN" sz="2800" dirty="0"/>
              <a:t>2</a:t>
            </a:r>
            <a:r>
              <a:rPr lang="en-US" altLang="zh-CN" sz="2800" i="1" baseline="30000" dirty="0"/>
              <a:t>n</a:t>
            </a:r>
            <a:r>
              <a:rPr lang="en-US" altLang="zh-CN" sz="2800" i="1" dirty="0"/>
              <a:t>M</a:t>
            </a:r>
            <a:r>
              <a:rPr lang="en-US" altLang="zh-CN" sz="2800" dirty="0"/>
              <a:t> + </a:t>
            </a:r>
            <a:r>
              <a:rPr lang="en-US" altLang="zh-CN" sz="2800" i="1" dirty="0"/>
              <a:t>R</a:t>
            </a:r>
            <a:r>
              <a:rPr lang="en-US" altLang="zh-CN" sz="2800" dirty="0"/>
              <a:t> </a:t>
            </a:r>
          </a:p>
          <a:p>
            <a:pPr>
              <a:buFont typeface="Wingdings" pitchFamily="2" charset="2"/>
              <a:buNone/>
            </a:pPr>
            <a:r>
              <a:rPr lang="en-US" altLang="zh-CN" sz="2800" dirty="0"/>
              <a:t>   </a:t>
            </a:r>
            <a:r>
              <a:rPr lang="zh-CN" altLang="en-US" sz="2800" dirty="0"/>
              <a:t>即：</a:t>
            </a:r>
            <a:r>
              <a:rPr lang="en-US" altLang="zh-CN" sz="2800" dirty="0"/>
              <a:t>101001001</a:t>
            </a:r>
            <a:r>
              <a:rPr lang="zh-CN" altLang="en-US" sz="2800" dirty="0"/>
              <a:t>，共 </a:t>
            </a:r>
            <a:r>
              <a:rPr lang="en-US" altLang="zh-CN" sz="2800" dirty="0"/>
              <a:t>(</a:t>
            </a:r>
            <a:r>
              <a:rPr lang="en-US" altLang="zh-CN" sz="2800" i="1" dirty="0"/>
              <a:t>k</a:t>
            </a:r>
            <a:r>
              <a:rPr lang="en-US" altLang="zh-CN" sz="2800" dirty="0"/>
              <a:t> + </a:t>
            </a:r>
            <a:r>
              <a:rPr lang="en-US" altLang="zh-CN" sz="2800" i="1" dirty="0"/>
              <a:t>n</a:t>
            </a:r>
            <a:r>
              <a:rPr lang="en-US" altLang="zh-CN" sz="2800" dirty="0"/>
              <a:t>) </a:t>
            </a:r>
            <a:r>
              <a:rPr lang="zh-CN" altLang="en-US" sz="2800" dirty="0"/>
              <a:t>位。 </a:t>
            </a:r>
          </a:p>
        </p:txBody>
      </p:sp>
      <p:sp>
        <p:nvSpPr>
          <p:cNvPr id="145410" name="Rectangle 2"/>
          <p:cNvSpPr>
            <a:spLocks noGrp="1" noChangeArrowheads="1"/>
          </p:cNvSpPr>
          <p:nvPr>
            <p:ph type="title"/>
          </p:nvPr>
        </p:nvSpPr>
        <p:spPr/>
        <p:txBody>
          <a:bodyPr/>
          <a:lstStyle/>
          <a:p>
            <a:pPr algn="ctr"/>
            <a:r>
              <a:rPr lang="zh-CN" altLang="en-US"/>
              <a:t>冗余码的计算举例 </a:t>
            </a:r>
          </a:p>
        </p:txBody>
      </p:sp>
    </p:spTree>
    <p:extLst>
      <p:ext uri="{BB962C8B-B14F-4D97-AF65-F5344CB8AC3E}">
        <p14:creationId xmlns:p14="http://schemas.microsoft.com/office/powerpoint/2010/main" val="35833946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5411">
                                            <p:txEl>
                                              <p:pRg st="5" end="5"/>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54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1"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pPr algn="ctr"/>
            <a:r>
              <a:rPr lang="zh-CN" altLang="en-US"/>
              <a:t>循环冗余检验的原理说明 </a:t>
            </a:r>
          </a:p>
        </p:txBody>
      </p:sp>
      <p:grpSp>
        <p:nvGrpSpPr>
          <p:cNvPr id="3" name="组合 2"/>
          <p:cNvGrpSpPr/>
          <p:nvPr/>
        </p:nvGrpSpPr>
        <p:grpSpPr>
          <a:xfrm>
            <a:off x="1957576" y="1169713"/>
            <a:ext cx="8560892" cy="4851574"/>
            <a:chOff x="669696" y="1204869"/>
            <a:chExt cx="8778542" cy="5127200"/>
          </a:xfrm>
        </p:grpSpPr>
        <p:sp>
          <p:nvSpPr>
            <p:cNvPr id="33" name="Rectangle 4"/>
            <p:cNvSpPr>
              <a:spLocks noChangeArrowheads="1"/>
            </p:cNvSpPr>
            <p:nvPr/>
          </p:nvSpPr>
          <p:spPr bwMode="auto">
            <a:xfrm>
              <a:off x="669696" y="1645620"/>
              <a:ext cx="1142412" cy="390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b="1" i="1" dirty="0">
                  <a:solidFill>
                    <a:srgbClr val="333399"/>
                  </a:solidFill>
                  <a:ea typeface="宋体" charset="-122"/>
                </a:rPr>
                <a:t>P</a:t>
              </a:r>
              <a:r>
                <a:rPr lang="en-US" altLang="zh-CN" sz="2400" b="1" dirty="0">
                  <a:solidFill>
                    <a:srgbClr val="333399"/>
                  </a:solidFill>
                  <a:ea typeface="宋体" charset="-122"/>
                </a:rPr>
                <a:t> (</a:t>
              </a:r>
              <a:r>
                <a:rPr lang="zh-CN" altLang="en-US" sz="2400" b="1" dirty="0">
                  <a:solidFill>
                    <a:srgbClr val="333399"/>
                  </a:solidFill>
                  <a:ea typeface="宋体" charset="-122"/>
                </a:rPr>
                <a:t>除数</a:t>
              </a:r>
              <a:r>
                <a:rPr lang="en-US" altLang="zh-CN" sz="2400" b="1" dirty="0">
                  <a:solidFill>
                    <a:srgbClr val="333399"/>
                  </a:solidFill>
                  <a:ea typeface="宋体" charset="-122"/>
                </a:rPr>
                <a:t>)</a:t>
              </a:r>
              <a:endParaRPr lang="zh-CN" altLang="en-US" sz="2400" b="1" dirty="0">
                <a:solidFill>
                  <a:srgbClr val="333399"/>
                </a:solidFill>
                <a:latin typeface="Times New Roman" pitchFamily="18" charset="0"/>
                <a:ea typeface="宋体" charset="-122"/>
              </a:endParaRPr>
            </a:p>
          </p:txBody>
        </p:sp>
        <p:sp>
          <p:nvSpPr>
            <p:cNvPr id="34" name="Rectangle 5"/>
            <p:cNvSpPr>
              <a:spLocks noChangeArrowheads="1"/>
            </p:cNvSpPr>
            <p:nvPr/>
          </p:nvSpPr>
          <p:spPr bwMode="auto">
            <a:xfrm>
              <a:off x="2351435" y="1644427"/>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333399"/>
                  </a:solidFill>
                  <a:ea typeface="宋体" charset="-122"/>
                </a:rPr>
                <a:t>1101</a:t>
              </a:r>
              <a:endParaRPr lang="en-US" altLang="zh-CN" sz="2800" b="1">
                <a:solidFill>
                  <a:srgbClr val="333399"/>
                </a:solidFill>
                <a:latin typeface="Times New Roman" pitchFamily="18" charset="0"/>
                <a:ea typeface="宋体" charset="-122"/>
              </a:endParaRPr>
            </a:p>
          </p:txBody>
        </p:sp>
        <p:sp>
          <p:nvSpPr>
            <p:cNvPr id="35" name="Rectangle 6"/>
            <p:cNvSpPr>
              <a:spLocks noChangeArrowheads="1"/>
            </p:cNvSpPr>
            <p:nvPr/>
          </p:nvSpPr>
          <p:spPr bwMode="auto">
            <a:xfrm>
              <a:off x="4067523" y="1206277"/>
              <a:ext cx="1421988"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800" b="1" dirty="0">
                  <a:solidFill>
                    <a:srgbClr val="333399"/>
                  </a:solidFill>
                  <a:ea typeface="宋体" charset="-122"/>
                </a:rPr>
                <a:t>110100</a:t>
              </a:r>
              <a:endParaRPr lang="en-US" altLang="zh-CN" sz="2800" b="1" dirty="0">
                <a:solidFill>
                  <a:srgbClr val="333399"/>
                </a:solidFill>
                <a:latin typeface="Times New Roman" pitchFamily="18" charset="0"/>
                <a:ea typeface="宋体" charset="-122"/>
              </a:endParaRPr>
            </a:p>
          </p:txBody>
        </p:sp>
        <p:sp>
          <p:nvSpPr>
            <p:cNvPr id="36" name="Rectangle 7"/>
            <p:cNvSpPr>
              <a:spLocks noChangeArrowheads="1"/>
            </p:cNvSpPr>
            <p:nvPr/>
          </p:nvSpPr>
          <p:spPr bwMode="auto">
            <a:xfrm>
              <a:off x="3483322" y="1641252"/>
              <a:ext cx="2386013"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2800" b="1" dirty="0">
                  <a:solidFill>
                    <a:srgbClr val="333399"/>
                  </a:solidFill>
                  <a:ea typeface="宋体" charset="-122"/>
                </a:rPr>
                <a:t>101001000</a:t>
              </a:r>
              <a:endParaRPr lang="en-US" altLang="zh-CN" sz="2800" b="1" dirty="0">
                <a:solidFill>
                  <a:srgbClr val="333399"/>
                </a:solidFill>
                <a:latin typeface="Times New Roman" pitchFamily="18" charset="0"/>
                <a:ea typeface="宋体" charset="-122"/>
              </a:endParaRPr>
            </a:p>
          </p:txBody>
        </p:sp>
        <p:sp>
          <p:nvSpPr>
            <p:cNvPr id="37" name="Rectangle 8"/>
            <p:cNvSpPr>
              <a:spLocks noChangeArrowheads="1"/>
            </p:cNvSpPr>
            <p:nvPr/>
          </p:nvSpPr>
          <p:spPr bwMode="auto">
            <a:xfrm>
              <a:off x="5993009" y="1664374"/>
              <a:ext cx="2316906" cy="390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400" b="1" dirty="0">
                  <a:solidFill>
                    <a:srgbClr val="333399"/>
                  </a:solidFill>
                </a:rPr>
                <a:t>2</a:t>
              </a:r>
              <a:r>
                <a:rPr lang="en-US" altLang="zh-CN" sz="2400" b="1" i="1" baseline="30000" dirty="0">
                  <a:solidFill>
                    <a:srgbClr val="333399"/>
                  </a:solidFill>
                </a:rPr>
                <a:t>n</a:t>
              </a:r>
              <a:r>
                <a:rPr lang="en-US" altLang="zh-CN" sz="2400" b="1" i="1" dirty="0">
                  <a:solidFill>
                    <a:srgbClr val="333399"/>
                  </a:solidFill>
                </a:rPr>
                <a:t>M </a:t>
              </a:r>
              <a:r>
                <a:rPr lang="en-US" altLang="zh-CN" sz="2400" b="1" dirty="0">
                  <a:solidFill>
                    <a:srgbClr val="333399"/>
                  </a:solidFill>
                </a:rPr>
                <a:t>(</a:t>
              </a:r>
              <a:r>
                <a:rPr lang="zh-CN" altLang="en-US" sz="2400" b="1" dirty="0">
                  <a:solidFill>
                    <a:srgbClr val="333399"/>
                  </a:solidFill>
                </a:rPr>
                <a:t>被除数</a:t>
              </a:r>
              <a:r>
                <a:rPr lang="en-US" altLang="zh-CN" sz="2400" b="1" dirty="0">
                  <a:solidFill>
                    <a:srgbClr val="333399"/>
                  </a:solidFill>
                </a:rPr>
                <a:t>)</a:t>
              </a:r>
              <a:endParaRPr lang="en-US" altLang="zh-CN" sz="2400" b="1" dirty="0">
                <a:solidFill>
                  <a:srgbClr val="333399"/>
                </a:solidFill>
                <a:latin typeface="Courier New" pitchFamily="49" charset="0"/>
              </a:endParaRPr>
            </a:p>
          </p:txBody>
        </p:sp>
        <p:sp>
          <p:nvSpPr>
            <p:cNvPr id="38" name="Rectangle 9"/>
            <p:cNvSpPr>
              <a:spLocks noChangeArrowheads="1"/>
            </p:cNvSpPr>
            <p:nvPr/>
          </p:nvSpPr>
          <p:spPr bwMode="auto">
            <a:xfrm>
              <a:off x="3483322" y="1993677"/>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333399"/>
                  </a:solidFill>
                  <a:ea typeface="宋体" charset="-122"/>
                </a:rPr>
                <a:t>1101</a:t>
              </a:r>
              <a:endParaRPr lang="en-US" altLang="zh-CN" sz="2800" b="1">
                <a:solidFill>
                  <a:srgbClr val="333399"/>
                </a:solidFill>
                <a:latin typeface="Times New Roman" pitchFamily="18" charset="0"/>
                <a:ea typeface="宋体" charset="-122"/>
              </a:endParaRPr>
            </a:p>
          </p:txBody>
        </p:sp>
        <p:sp>
          <p:nvSpPr>
            <p:cNvPr id="39" name="Rectangle 10"/>
            <p:cNvSpPr>
              <a:spLocks noChangeArrowheads="1"/>
            </p:cNvSpPr>
            <p:nvPr/>
          </p:nvSpPr>
          <p:spPr bwMode="auto">
            <a:xfrm>
              <a:off x="3691285" y="2395314"/>
              <a:ext cx="781245"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a:solidFill>
                    <a:srgbClr val="333399"/>
                  </a:solidFill>
                  <a:ea typeface="宋体" charset="-122"/>
                </a:rPr>
                <a:t>1110</a:t>
              </a:r>
              <a:endParaRPr lang="en-US" altLang="zh-CN" sz="2800" b="1" dirty="0">
                <a:solidFill>
                  <a:srgbClr val="333399"/>
                </a:solidFill>
                <a:latin typeface="Times New Roman" pitchFamily="18" charset="0"/>
                <a:ea typeface="宋体" charset="-122"/>
              </a:endParaRPr>
            </a:p>
          </p:txBody>
        </p:sp>
        <p:sp>
          <p:nvSpPr>
            <p:cNvPr id="40" name="Rectangle 11"/>
            <p:cNvSpPr>
              <a:spLocks noChangeArrowheads="1"/>
            </p:cNvSpPr>
            <p:nvPr/>
          </p:nvSpPr>
          <p:spPr bwMode="auto">
            <a:xfrm>
              <a:off x="3688110" y="2706464"/>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333399"/>
                  </a:solidFill>
                  <a:ea typeface="宋体" charset="-122"/>
                </a:rPr>
                <a:t>1101</a:t>
              </a:r>
              <a:endParaRPr lang="en-US" altLang="zh-CN" sz="2800" b="1">
                <a:solidFill>
                  <a:srgbClr val="333399"/>
                </a:solidFill>
                <a:latin typeface="Times New Roman" pitchFamily="18" charset="0"/>
                <a:ea typeface="宋体" charset="-122"/>
              </a:endParaRPr>
            </a:p>
          </p:txBody>
        </p:sp>
        <p:sp>
          <p:nvSpPr>
            <p:cNvPr id="41" name="Rectangle 12"/>
            <p:cNvSpPr>
              <a:spLocks noChangeArrowheads="1"/>
            </p:cNvSpPr>
            <p:nvPr/>
          </p:nvSpPr>
          <p:spPr bwMode="auto">
            <a:xfrm>
              <a:off x="3892897" y="3096989"/>
              <a:ext cx="781245"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a:solidFill>
                    <a:srgbClr val="333399"/>
                  </a:solidFill>
                  <a:ea typeface="宋体" charset="-122"/>
                </a:rPr>
                <a:t>0111</a:t>
              </a:r>
              <a:endParaRPr lang="en-US" altLang="zh-CN" sz="2800" b="1" dirty="0">
                <a:solidFill>
                  <a:srgbClr val="333399"/>
                </a:solidFill>
                <a:latin typeface="Times New Roman" pitchFamily="18" charset="0"/>
                <a:ea typeface="宋体" charset="-122"/>
              </a:endParaRPr>
            </a:p>
          </p:txBody>
        </p:sp>
        <p:sp>
          <p:nvSpPr>
            <p:cNvPr id="42" name="Rectangle 13"/>
            <p:cNvSpPr>
              <a:spLocks noChangeArrowheads="1"/>
            </p:cNvSpPr>
            <p:nvPr/>
          </p:nvSpPr>
          <p:spPr bwMode="auto">
            <a:xfrm>
              <a:off x="3892897" y="3401789"/>
              <a:ext cx="821878"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a:solidFill>
                    <a:srgbClr val="333399"/>
                  </a:solidFill>
                  <a:ea typeface="宋体" charset="-122"/>
                </a:rPr>
                <a:t>0000</a:t>
              </a:r>
              <a:endParaRPr lang="en-US" altLang="zh-CN" sz="2800" b="1" dirty="0">
                <a:solidFill>
                  <a:srgbClr val="333399"/>
                </a:solidFill>
                <a:latin typeface="Times New Roman" pitchFamily="18" charset="0"/>
                <a:ea typeface="宋体" charset="-122"/>
              </a:endParaRPr>
            </a:p>
          </p:txBody>
        </p:sp>
        <p:sp>
          <p:nvSpPr>
            <p:cNvPr id="43" name="Rectangle 14"/>
            <p:cNvSpPr>
              <a:spLocks noChangeArrowheads="1"/>
            </p:cNvSpPr>
            <p:nvPr/>
          </p:nvSpPr>
          <p:spPr bwMode="auto">
            <a:xfrm>
              <a:off x="4086572" y="3787552"/>
              <a:ext cx="781245"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a:solidFill>
                    <a:srgbClr val="333399"/>
                  </a:solidFill>
                  <a:ea typeface="宋体" charset="-122"/>
                </a:rPr>
                <a:t>1110</a:t>
              </a:r>
              <a:endParaRPr lang="en-US" altLang="zh-CN" sz="2800" b="1" dirty="0">
                <a:solidFill>
                  <a:srgbClr val="333399"/>
                </a:solidFill>
                <a:latin typeface="Times New Roman" pitchFamily="18" charset="0"/>
                <a:ea typeface="宋体" charset="-122"/>
              </a:endParaRPr>
            </a:p>
          </p:txBody>
        </p:sp>
        <p:sp>
          <p:nvSpPr>
            <p:cNvPr id="44" name="Rectangle 15"/>
            <p:cNvSpPr>
              <a:spLocks noChangeArrowheads="1"/>
            </p:cNvSpPr>
            <p:nvPr/>
          </p:nvSpPr>
          <p:spPr bwMode="auto">
            <a:xfrm>
              <a:off x="4083397" y="4116164"/>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333399"/>
                  </a:solidFill>
                  <a:ea typeface="宋体" charset="-122"/>
                </a:rPr>
                <a:t>1101</a:t>
              </a:r>
              <a:endParaRPr lang="en-US" altLang="zh-CN" sz="2800" b="1">
                <a:solidFill>
                  <a:srgbClr val="333399"/>
                </a:solidFill>
                <a:latin typeface="Times New Roman" pitchFamily="18" charset="0"/>
                <a:ea typeface="宋体" charset="-122"/>
              </a:endParaRPr>
            </a:p>
          </p:txBody>
        </p:sp>
        <p:sp>
          <p:nvSpPr>
            <p:cNvPr id="45" name="Rectangle 16"/>
            <p:cNvSpPr>
              <a:spLocks noChangeArrowheads="1"/>
            </p:cNvSpPr>
            <p:nvPr/>
          </p:nvSpPr>
          <p:spPr bwMode="auto">
            <a:xfrm>
              <a:off x="4285010" y="4463827"/>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a:solidFill>
                    <a:srgbClr val="333399"/>
                  </a:solidFill>
                  <a:ea typeface="宋体" charset="-122"/>
                </a:rPr>
                <a:t>0110</a:t>
              </a:r>
              <a:endParaRPr lang="en-US" altLang="zh-CN" sz="2800" b="1" dirty="0">
                <a:solidFill>
                  <a:srgbClr val="333399"/>
                </a:solidFill>
                <a:latin typeface="Times New Roman" pitchFamily="18" charset="0"/>
                <a:ea typeface="宋体" charset="-122"/>
              </a:endParaRPr>
            </a:p>
          </p:txBody>
        </p:sp>
        <p:sp>
          <p:nvSpPr>
            <p:cNvPr id="46" name="Rectangle 17"/>
            <p:cNvSpPr>
              <a:spLocks noChangeArrowheads="1"/>
            </p:cNvSpPr>
            <p:nvPr/>
          </p:nvSpPr>
          <p:spPr bwMode="auto">
            <a:xfrm>
              <a:off x="4285010" y="4787677"/>
              <a:ext cx="821878"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a:solidFill>
                    <a:srgbClr val="333399"/>
                  </a:solidFill>
                  <a:ea typeface="宋体" charset="-122"/>
                </a:rPr>
                <a:t>0000</a:t>
              </a:r>
              <a:endParaRPr lang="en-US" altLang="zh-CN" sz="2800" b="1" dirty="0">
                <a:solidFill>
                  <a:srgbClr val="333399"/>
                </a:solidFill>
                <a:latin typeface="Times New Roman" pitchFamily="18" charset="0"/>
                <a:ea typeface="宋体" charset="-122"/>
              </a:endParaRPr>
            </a:p>
          </p:txBody>
        </p:sp>
        <p:sp>
          <p:nvSpPr>
            <p:cNvPr id="47" name="Rectangle 18"/>
            <p:cNvSpPr>
              <a:spLocks noChangeArrowheads="1"/>
            </p:cNvSpPr>
            <p:nvPr/>
          </p:nvSpPr>
          <p:spPr bwMode="auto">
            <a:xfrm>
              <a:off x="4493914" y="5140102"/>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a:solidFill>
                    <a:srgbClr val="333399"/>
                  </a:solidFill>
                  <a:ea typeface="宋体" charset="-122"/>
                </a:rPr>
                <a:t>1100</a:t>
              </a:r>
              <a:endParaRPr lang="en-US" altLang="zh-CN" sz="2800" b="1" dirty="0">
                <a:solidFill>
                  <a:srgbClr val="333399"/>
                </a:solidFill>
                <a:latin typeface="Times New Roman" pitchFamily="18" charset="0"/>
                <a:ea typeface="宋体" charset="-122"/>
              </a:endParaRPr>
            </a:p>
          </p:txBody>
        </p:sp>
        <p:sp>
          <p:nvSpPr>
            <p:cNvPr id="48" name="Rectangle 19"/>
            <p:cNvSpPr>
              <a:spLocks noChangeArrowheads="1"/>
            </p:cNvSpPr>
            <p:nvPr/>
          </p:nvSpPr>
          <p:spPr bwMode="auto">
            <a:xfrm>
              <a:off x="4490972" y="5467127"/>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a:solidFill>
                    <a:srgbClr val="333399"/>
                  </a:solidFill>
                  <a:ea typeface="宋体" charset="-122"/>
                </a:rPr>
                <a:t>1101</a:t>
              </a:r>
              <a:endParaRPr lang="en-US" altLang="zh-CN" sz="2800" b="1" dirty="0">
                <a:solidFill>
                  <a:srgbClr val="333399"/>
                </a:solidFill>
                <a:latin typeface="Times New Roman" pitchFamily="18" charset="0"/>
                <a:ea typeface="宋体" charset="-122"/>
              </a:endParaRPr>
            </a:p>
          </p:txBody>
        </p:sp>
        <p:sp>
          <p:nvSpPr>
            <p:cNvPr id="49" name="Rectangle 20"/>
            <p:cNvSpPr>
              <a:spLocks noChangeArrowheads="1"/>
            </p:cNvSpPr>
            <p:nvPr/>
          </p:nvSpPr>
          <p:spPr bwMode="auto">
            <a:xfrm>
              <a:off x="4689410" y="5876703"/>
              <a:ext cx="616410"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a:solidFill>
                    <a:srgbClr val="333399"/>
                  </a:solidFill>
                  <a:ea typeface="宋体" charset="-122"/>
                </a:rPr>
                <a:t>001</a:t>
              </a:r>
              <a:endParaRPr lang="en-US" altLang="zh-CN" sz="2800" b="1" dirty="0">
                <a:solidFill>
                  <a:srgbClr val="333399"/>
                </a:solidFill>
                <a:latin typeface="Times New Roman" pitchFamily="18" charset="0"/>
                <a:ea typeface="宋体" charset="-122"/>
              </a:endParaRPr>
            </a:p>
          </p:txBody>
        </p:sp>
        <p:sp>
          <p:nvSpPr>
            <p:cNvPr id="50" name="Rectangle 21"/>
            <p:cNvSpPr>
              <a:spLocks noChangeArrowheads="1"/>
            </p:cNvSpPr>
            <p:nvPr/>
          </p:nvSpPr>
          <p:spPr bwMode="auto">
            <a:xfrm>
              <a:off x="6071115" y="5846472"/>
              <a:ext cx="3377123" cy="390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400" b="1" i="1" dirty="0">
                  <a:solidFill>
                    <a:srgbClr val="333399"/>
                  </a:solidFill>
                </a:rPr>
                <a:t>R</a:t>
              </a:r>
              <a:r>
                <a:rPr lang="en-US" altLang="zh-CN" sz="2400" b="1" dirty="0">
                  <a:solidFill>
                    <a:srgbClr val="333399"/>
                  </a:solidFill>
                </a:rPr>
                <a:t> (</a:t>
              </a:r>
              <a:r>
                <a:rPr lang="zh-CN" altLang="en-US" sz="2400" b="1" dirty="0">
                  <a:solidFill>
                    <a:srgbClr val="333399"/>
                  </a:solidFill>
                </a:rPr>
                <a:t>余数</a:t>
              </a:r>
              <a:r>
                <a:rPr lang="en-US" altLang="zh-CN" sz="2400" b="1" dirty="0">
                  <a:solidFill>
                    <a:srgbClr val="333399"/>
                  </a:solidFill>
                </a:rPr>
                <a:t>)</a:t>
              </a:r>
              <a:r>
                <a:rPr lang="zh-CN" altLang="en-US" sz="2400" b="1" dirty="0">
                  <a:solidFill>
                    <a:srgbClr val="333399"/>
                  </a:solidFill>
                </a:rPr>
                <a:t>，作为 </a:t>
              </a:r>
              <a:r>
                <a:rPr lang="en-US" altLang="zh-CN" sz="2400" b="1" dirty="0">
                  <a:solidFill>
                    <a:srgbClr val="333399"/>
                  </a:solidFill>
                </a:rPr>
                <a:t>FCS</a:t>
              </a:r>
              <a:endParaRPr lang="en-US" altLang="zh-CN" sz="2400" b="1" dirty="0">
                <a:solidFill>
                  <a:srgbClr val="333399"/>
                </a:solidFill>
                <a:latin typeface="Times New Roman" pitchFamily="18" charset="0"/>
                <a:ea typeface="宋体" charset="-122"/>
              </a:endParaRPr>
            </a:p>
          </p:txBody>
        </p:sp>
        <p:sp>
          <p:nvSpPr>
            <p:cNvPr id="51" name="Freeform 22"/>
            <p:cNvSpPr>
              <a:spLocks/>
            </p:cNvSpPr>
            <p:nvPr/>
          </p:nvSpPr>
          <p:spPr bwMode="auto">
            <a:xfrm>
              <a:off x="3199160" y="1626964"/>
              <a:ext cx="2600325" cy="454025"/>
            </a:xfrm>
            <a:custGeom>
              <a:avLst/>
              <a:gdLst>
                <a:gd name="T0" fmla="*/ 0 w 944"/>
                <a:gd name="T1" fmla="*/ 2147483647 h 134"/>
                <a:gd name="T2" fmla="*/ 2147483647 w 944"/>
                <a:gd name="T3" fmla="*/ 2147483647 h 134"/>
                <a:gd name="T4" fmla="*/ 2147483647 w 944"/>
                <a:gd name="T5" fmla="*/ 2147483647 h 134"/>
                <a:gd name="T6" fmla="*/ 2147483647 w 944"/>
                <a:gd name="T7" fmla="*/ 2147483647 h 134"/>
                <a:gd name="T8" fmla="*/ 2147483647 w 944"/>
                <a:gd name="T9" fmla="*/ 2147483647 h 134"/>
                <a:gd name="T10" fmla="*/ 2147483647 w 944"/>
                <a:gd name="T11" fmla="*/ 2147483647 h 134"/>
                <a:gd name="T12" fmla="*/ 2147483647 w 944"/>
                <a:gd name="T13" fmla="*/ 2147483647 h 134"/>
                <a:gd name="T14" fmla="*/ 2147483647 w 944"/>
                <a:gd name="T15" fmla="*/ 2147483647 h 134"/>
                <a:gd name="T16" fmla="*/ 2147483647 w 944"/>
                <a:gd name="T17" fmla="*/ 2147483647 h 134"/>
                <a:gd name="T18" fmla="*/ 2147483647 w 944"/>
                <a:gd name="T19" fmla="*/ 2147483647 h 134"/>
                <a:gd name="T20" fmla="*/ 2147483647 w 944"/>
                <a:gd name="T21" fmla="*/ 2147483647 h 134"/>
                <a:gd name="T22" fmla="*/ 2147483647 w 944"/>
                <a:gd name="T23" fmla="*/ 2147483647 h 134"/>
                <a:gd name="T24" fmla="*/ 2147483647 w 944"/>
                <a:gd name="T25" fmla="*/ 2147483647 h 134"/>
                <a:gd name="T26" fmla="*/ 2147483647 w 944"/>
                <a:gd name="T27" fmla="*/ 2147483647 h 134"/>
                <a:gd name="T28" fmla="*/ 2147483647 w 944"/>
                <a:gd name="T29" fmla="*/ 2147483647 h 134"/>
                <a:gd name="T30" fmla="*/ 2147483647 w 944"/>
                <a:gd name="T31" fmla="*/ 2147483647 h 134"/>
                <a:gd name="T32" fmla="*/ 2147483647 w 944"/>
                <a:gd name="T33" fmla="*/ 2147483647 h 134"/>
                <a:gd name="T34" fmla="*/ 2147483647 w 944"/>
                <a:gd name="T35" fmla="*/ 2147483647 h 134"/>
                <a:gd name="T36" fmla="*/ 2147483647 w 944"/>
                <a:gd name="T37" fmla="*/ 0 h 134"/>
                <a:gd name="T38" fmla="*/ 2147483647 w 944"/>
                <a:gd name="T39" fmla="*/ 0 h 134"/>
                <a:gd name="T40" fmla="*/ 2147483647 w 944"/>
                <a:gd name="T41" fmla="*/ 0 h 134"/>
                <a:gd name="T42" fmla="*/ 2147483647 w 944"/>
                <a:gd name="T43" fmla="*/ 0 h 13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944" h="134">
                  <a:moveTo>
                    <a:pt x="0" y="134"/>
                  </a:moveTo>
                  <a:lnTo>
                    <a:pt x="4" y="134"/>
                  </a:lnTo>
                  <a:lnTo>
                    <a:pt x="4" y="129"/>
                  </a:lnTo>
                  <a:lnTo>
                    <a:pt x="13" y="129"/>
                  </a:lnTo>
                  <a:lnTo>
                    <a:pt x="18" y="125"/>
                  </a:lnTo>
                  <a:lnTo>
                    <a:pt x="22" y="120"/>
                  </a:lnTo>
                  <a:lnTo>
                    <a:pt x="31" y="111"/>
                  </a:lnTo>
                  <a:lnTo>
                    <a:pt x="36" y="103"/>
                  </a:lnTo>
                  <a:lnTo>
                    <a:pt x="40" y="94"/>
                  </a:lnTo>
                  <a:lnTo>
                    <a:pt x="45" y="80"/>
                  </a:lnTo>
                  <a:lnTo>
                    <a:pt x="45" y="67"/>
                  </a:lnTo>
                  <a:lnTo>
                    <a:pt x="45" y="54"/>
                  </a:lnTo>
                  <a:lnTo>
                    <a:pt x="40" y="45"/>
                  </a:lnTo>
                  <a:lnTo>
                    <a:pt x="36" y="31"/>
                  </a:lnTo>
                  <a:lnTo>
                    <a:pt x="31" y="22"/>
                  </a:lnTo>
                  <a:lnTo>
                    <a:pt x="27" y="18"/>
                  </a:lnTo>
                  <a:lnTo>
                    <a:pt x="18" y="9"/>
                  </a:lnTo>
                  <a:lnTo>
                    <a:pt x="13" y="5"/>
                  </a:lnTo>
                  <a:lnTo>
                    <a:pt x="9" y="0"/>
                  </a:lnTo>
                  <a:lnTo>
                    <a:pt x="944" y="0"/>
                  </a:lnTo>
                </a:path>
              </a:pathLst>
            </a:custGeom>
            <a:noFill/>
            <a:ln w="28575"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333399"/>
                </a:solidFill>
              </a:endParaRPr>
            </a:p>
          </p:txBody>
        </p:sp>
        <p:sp>
          <p:nvSpPr>
            <p:cNvPr id="52" name="Line 23"/>
            <p:cNvSpPr>
              <a:spLocks noChangeShapeType="1"/>
            </p:cNvSpPr>
            <p:nvPr/>
          </p:nvSpPr>
          <p:spPr bwMode="auto">
            <a:xfrm>
              <a:off x="1937097" y="1836514"/>
              <a:ext cx="34448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endParaRPr>
            </a:p>
          </p:txBody>
        </p:sp>
        <p:sp>
          <p:nvSpPr>
            <p:cNvPr id="53" name="Line 24"/>
            <p:cNvSpPr>
              <a:spLocks noChangeShapeType="1"/>
            </p:cNvSpPr>
            <p:nvPr/>
          </p:nvSpPr>
          <p:spPr bwMode="auto">
            <a:xfrm>
              <a:off x="4377085" y="2020664"/>
              <a:ext cx="19050" cy="43815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endParaRPr>
            </a:p>
          </p:txBody>
        </p:sp>
        <p:sp>
          <p:nvSpPr>
            <p:cNvPr id="54" name="Line 25"/>
            <p:cNvSpPr>
              <a:spLocks noChangeShapeType="1"/>
            </p:cNvSpPr>
            <p:nvPr/>
          </p:nvSpPr>
          <p:spPr bwMode="auto">
            <a:xfrm>
              <a:off x="4561235" y="2007964"/>
              <a:ext cx="15875" cy="1141413"/>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endParaRPr>
            </a:p>
          </p:txBody>
        </p:sp>
        <p:sp>
          <p:nvSpPr>
            <p:cNvPr id="55" name="Line 26"/>
            <p:cNvSpPr>
              <a:spLocks noChangeShapeType="1"/>
            </p:cNvSpPr>
            <p:nvPr/>
          </p:nvSpPr>
          <p:spPr bwMode="auto">
            <a:xfrm>
              <a:off x="4772372" y="2020664"/>
              <a:ext cx="25400" cy="176530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endParaRPr>
            </a:p>
          </p:txBody>
        </p:sp>
        <p:sp>
          <p:nvSpPr>
            <p:cNvPr id="56" name="Line 27"/>
            <p:cNvSpPr>
              <a:spLocks noChangeShapeType="1"/>
            </p:cNvSpPr>
            <p:nvPr/>
          </p:nvSpPr>
          <p:spPr bwMode="auto">
            <a:xfrm>
              <a:off x="4958110" y="2020664"/>
              <a:ext cx="33337" cy="2439988"/>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endParaRPr>
            </a:p>
          </p:txBody>
        </p:sp>
        <p:sp>
          <p:nvSpPr>
            <p:cNvPr id="57" name="Line 28"/>
            <p:cNvSpPr>
              <a:spLocks noChangeShapeType="1"/>
            </p:cNvSpPr>
            <p:nvPr/>
          </p:nvSpPr>
          <p:spPr bwMode="auto">
            <a:xfrm>
              <a:off x="3513485" y="2412777"/>
              <a:ext cx="75723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endParaRPr>
            </a:p>
          </p:txBody>
        </p:sp>
        <p:sp>
          <p:nvSpPr>
            <p:cNvPr id="58" name="Line 29"/>
            <p:cNvSpPr>
              <a:spLocks noChangeShapeType="1"/>
            </p:cNvSpPr>
            <p:nvPr/>
          </p:nvSpPr>
          <p:spPr bwMode="auto">
            <a:xfrm>
              <a:off x="3740497" y="3125564"/>
              <a:ext cx="75723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endParaRPr>
            </a:p>
          </p:txBody>
        </p:sp>
        <p:sp>
          <p:nvSpPr>
            <p:cNvPr id="59" name="Line 30"/>
            <p:cNvSpPr>
              <a:spLocks noChangeShapeType="1"/>
            </p:cNvSpPr>
            <p:nvPr/>
          </p:nvSpPr>
          <p:spPr bwMode="auto">
            <a:xfrm>
              <a:off x="3902422" y="3812952"/>
              <a:ext cx="75882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endParaRPr>
            </a:p>
          </p:txBody>
        </p:sp>
        <p:sp>
          <p:nvSpPr>
            <p:cNvPr id="60" name="Line 31"/>
            <p:cNvSpPr>
              <a:spLocks noChangeShapeType="1"/>
            </p:cNvSpPr>
            <p:nvPr/>
          </p:nvSpPr>
          <p:spPr bwMode="auto">
            <a:xfrm>
              <a:off x="4107210" y="4500339"/>
              <a:ext cx="75723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endParaRPr>
            </a:p>
          </p:txBody>
        </p:sp>
        <p:sp>
          <p:nvSpPr>
            <p:cNvPr id="61" name="Line 32"/>
            <p:cNvSpPr>
              <a:spLocks noChangeShapeType="1"/>
            </p:cNvSpPr>
            <p:nvPr/>
          </p:nvSpPr>
          <p:spPr bwMode="auto">
            <a:xfrm>
              <a:off x="4308822" y="5175027"/>
              <a:ext cx="75882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endParaRPr>
            </a:p>
          </p:txBody>
        </p:sp>
        <p:sp>
          <p:nvSpPr>
            <p:cNvPr id="62" name="Line 33"/>
            <p:cNvSpPr>
              <a:spLocks noChangeShapeType="1"/>
            </p:cNvSpPr>
            <p:nvPr/>
          </p:nvSpPr>
          <p:spPr bwMode="auto">
            <a:xfrm>
              <a:off x="4519547" y="5860827"/>
              <a:ext cx="75723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endParaRPr>
            </a:p>
          </p:txBody>
        </p:sp>
        <p:sp>
          <p:nvSpPr>
            <p:cNvPr id="64" name="Line 35"/>
            <p:cNvSpPr>
              <a:spLocks noChangeShapeType="1"/>
            </p:cNvSpPr>
            <p:nvPr/>
          </p:nvSpPr>
          <p:spPr bwMode="auto">
            <a:xfrm>
              <a:off x="5144327" y="2022252"/>
              <a:ext cx="39687" cy="3182937"/>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endParaRPr>
            </a:p>
          </p:txBody>
        </p:sp>
        <p:sp>
          <p:nvSpPr>
            <p:cNvPr id="67" name="Line 38"/>
            <p:cNvSpPr>
              <a:spLocks noChangeShapeType="1"/>
            </p:cNvSpPr>
            <p:nvPr/>
          </p:nvSpPr>
          <p:spPr bwMode="auto">
            <a:xfrm flipH="1">
              <a:off x="5386636" y="1849214"/>
              <a:ext cx="50482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endParaRPr>
            </a:p>
          </p:txBody>
        </p:sp>
        <p:sp>
          <p:nvSpPr>
            <p:cNvPr id="68" name="Line 39"/>
            <p:cNvSpPr>
              <a:spLocks noChangeShapeType="1"/>
            </p:cNvSpPr>
            <p:nvPr/>
          </p:nvSpPr>
          <p:spPr bwMode="auto">
            <a:xfrm flipH="1">
              <a:off x="5489510" y="6037039"/>
              <a:ext cx="504825"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endParaRPr>
            </a:p>
          </p:txBody>
        </p:sp>
        <p:sp>
          <p:nvSpPr>
            <p:cNvPr id="69" name="Rectangle 40"/>
            <p:cNvSpPr>
              <a:spLocks noChangeArrowheads="1"/>
            </p:cNvSpPr>
            <p:nvPr/>
          </p:nvSpPr>
          <p:spPr bwMode="auto">
            <a:xfrm>
              <a:off x="5978721" y="1204869"/>
              <a:ext cx="859686" cy="390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b="1" i="1" dirty="0">
                  <a:solidFill>
                    <a:srgbClr val="333399"/>
                  </a:solidFill>
                  <a:ea typeface="宋体" charset="-122"/>
                </a:rPr>
                <a:t>Q</a:t>
              </a:r>
              <a:r>
                <a:rPr lang="en-US" altLang="zh-CN" sz="2400" b="1" dirty="0">
                  <a:solidFill>
                    <a:srgbClr val="333399"/>
                  </a:solidFill>
                  <a:ea typeface="宋体" charset="-122"/>
                </a:rPr>
                <a:t> (</a:t>
              </a:r>
              <a:r>
                <a:rPr lang="zh-CN" altLang="en-US" sz="2400" b="1" dirty="0">
                  <a:solidFill>
                    <a:srgbClr val="333399"/>
                  </a:solidFill>
                  <a:ea typeface="宋体" charset="-122"/>
                </a:rPr>
                <a:t>商</a:t>
              </a:r>
              <a:r>
                <a:rPr lang="en-US" altLang="zh-CN" sz="2400" b="1" dirty="0">
                  <a:solidFill>
                    <a:srgbClr val="333399"/>
                  </a:solidFill>
                  <a:ea typeface="宋体" charset="-122"/>
                </a:rPr>
                <a:t>)</a:t>
              </a:r>
              <a:endParaRPr lang="zh-CN" altLang="en-US" sz="2400" b="1" dirty="0">
                <a:solidFill>
                  <a:srgbClr val="333399"/>
                </a:solidFill>
                <a:latin typeface="Times New Roman" pitchFamily="18" charset="0"/>
                <a:ea typeface="宋体" charset="-122"/>
              </a:endParaRPr>
            </a:p>
          </p:txBody>
        </p:sp>
        <p:sp>
          <p:nvSpPr>
            <p:cNvPr id="70" name="Line 41"/>
            <p:cNvSpPr>
              <a:spLocks noChangeShapeType="1"/>
            </p:cNvSpPr>
            <p:nvPr/>
          </p:nvSpPr>
          <p:spPr bwMode="auto">
            <a:xfrm flipH="1">
              <a:off x="5385048" y="1399952"/>
              <a:ext cx="50482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endParaRPr>
            </a:p>
          </p:txBody>
        </p:sp>
      </p:grpSp>
    </p:spTree>
    <p:extLst>
      <p:ext uri="{BB962C8B-B14F-4D97-AF65-F5344CB8AC3E}">
        <p14:creationId xmlns:p14="http://schemas.microsoft.com/office/powerpoint/2010/main" val="699297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idx="1"/>
          </p:nvPr>
        </p:nvSpPr>
        <p:spPr/>
        <p:txBody>
          <a:bodyPr/>
          <a:lstStyle/>
          <a:p>
            <a:r>
              <a:rPr lang="zh-CN" altLang="en-US" dirty="0"/>
              <a:t>在数据后面添加上的冗余码称为</a:t>
            </a:r>
            <a:r>
              <a:rPr lang="zh-CN" altLang="en-US" dirty="0">
                <a:solidFill>
                  <a:srgbClr val="FF0000"/>
                </a:solidFill>
              </a:rPr>
              <a:t>帧检验序列</a:t>
            </a:r>
            <a:r>
              <a:rPr lang="zh-CN" altLang="en-US" dirty="0"/>
              <a:t> </a:t>
            </a:r>
            <a:r>
              <a:rPr lang="en-US" altLang="zh-CN" dirty="0"/>
              <a:t>FCS (Frame Check Sequence)</a:t>
            </a:r>
            <a:r>
              <a:rPr lang="zh-CN" altLang="en-US" dirty="0"/>
              <a:t>。</a:t>
            </a:r>
          </a:p>
          <a:p>
            <a:r>
              <a:rPr lang="zh-CN" altLang="en-US" dirty="0"/>
              <a:t>循环冗余检验 </a:t>
            </a:r>
            <a:r>
              <a:rPr lang="en-US" altLang="zh-CN" dirty="0"/>
              <a:t>CRC </a:t>
            </a:r>
            <a:r>
              <a:rPr lang="zh-CN" altLang="en-US" dirty="0"/>
              <a:t>和帧检验序列 </a:t>
            </a:r>
            <a:r>
              <a:rPr lang="en-US" altLang="zh-CN" dirty="0"/>
              <a:t>FCS </a:t>
            </a:r>
            <a:r>
              <a:rPr lang="zh-CN" altLang="en-US" dirty="0"/>
              <a:t>并不等同。</a:t>
            </a:r>
          </a:p>
          <a:p>
            <a:pPr lvl="1"/>
            <a:r>
              <a:rPr lang="en-US" altLang="zh-CN" dirty="0">
                <a:solidFill>
                  <a:srgbClr val="000099"/>
                </a:solidFill>
                <a:latin typeface="Arial" charset="0"/>
                <a:ea typeface="黑体" pitchFamily="2" charset="-122"/>
              </a:rPr>
              <a:t>CRC </a:t>
            </a:r>
            <a:r>
              <a:rPr lang="zh-CN" altLang="en-US" dirty="0">
                <a:solidFill>
                  <a:srgbClr val="000099"/>
                </a:solidFill>
                <a:latin typeface="Arial" charset="0"/>
                <a:ea typeface="黑体" pitchFamily="2" charset="-122"/>
              </a:rPr>
              <a:t>是一种常用的检错方法，而 </a:t>
            </a:r>
            <a:r>
              <a:rPr lang="en-US" altLang="zh-CN" dirty="0">
                <a:solidFill>
                  <a:srgbClr val="000099"/>
                </a:solidFill>
                <a:latin typeface="Arial" charset="0"/>
                <a:ea typeface="黑体" pitchFamily="2" charset="-122"/>
              </a:rPr>
              <a:t>FCS </a:t>
            </a:r>
            <a:r>
              <a:rPr lang="zh-CN" altLang="en-US" dirty="0">
                <a:solidFill>
                  <a:srgbClr val="000099"/>
                </a:solidFill>
                <a:latin typeface="Arial" charset="0"/>
                <a:ea typeface="黑体" pitchFamily="2" charset="-122"/>
              </a:rPr>
              <a:t>是添加在数据后面的冗余码。</a:t>
            </a:r>
          </a:p>
          <a:p>
            <a:pPr lvl="1"/>
            <a:r>
              <a:rPr lang="en-US" altLang="zh-CN" dirty="0">
                <a:solidFill>
                  <a:srgbClr val="000099"/>
                </a:solidFill>
                <a:latin typeface="Arial" charset="0"/>
                <a:ea typeface="黑体" pitchFamily="2" charset="-122"/>
              </a:rPr>
              <a:t>FCS </a:t>
            </a:r>
            <a:r>
              <a:rPr lang="zh-CN" altLang="en-US" dirty="0">
                <a:solidFill>
                  <a:srgbClr val="000099"/>
                </a:solidFill>
                <a:latin typeface="Arial" charset="0"/>
                <a:ea typeface="黑体" pitchFamily="2" charset="-122"/>
              </a:rPr>
              <a:t>可以用 </a:t>
            </a:r>
            <a:r>
              <a:rPr lang="en-US" altLang="zh-CN" dirty="0">
                <a:solidFill>
                  <a:srgbClr val="000099"/>
                </a:solidFill>
                <a:latin typeface="Arial" charset="0"/>
                <a:ea typeface="黑体" pitchFamily="2" charset="-122"/>
              </a:rPr>
              <a:t>CRC </a:t>
            </a:r>
            <a:r>
              <a:rPr lang="zh-CN" altLang="en-US" dirty="0">
                <a:solidFill>
                  <a:srgbClr val="000099"/>
                </a:solidFill>
                <a:latin typeface="Arial" charset="0"/>
                <a:ea typeface="黑体" pitchFamily="2" charset="-122"/>
              </a:rPr>
              <a:t>这种方法得出，但 </a:t>
            </a:r>
            <a:r>
              <a:rPr lang="en-US" altLang="zh-CN" dirty="0">
                <a:solidFill>
                  <a:srgbClr val="000099"/>
                </a:solidFill>
                <a:latin typeface="Arial" charset="0"/>
                <a:ea typeface="黑体" pitchFamily="2" charset="-122"/>
              </a:rPr>
              <a:t>CRC </a:t>
            </a:r>
            <a:r>
              <a:rPr lang="zh-CN" altLang="en-US" dirty="0">
                <a:solidFill>
                  <a:srgbClr val="000099"/>
                </a:solidFill>
                <a:latin typeface="Arial" charset="0"/>
                <a:ea typeface="黑体" pitchFamily="2" charset="-122"/>
              </a:rPr>
              <a:t>并非用来获得 </a:t>
            </a:r>
            <a:r>
              <a:rPr lang="en-US" altLang="zh-CN" dirty="0">
                <a:solidFill>
                  <a:srgbClr val="000099"/>
                </a:solidFill>
                <a:latin typeface="Arial" charset="0"/>
                <a:ea typeface="黑体" pitchFamily="2" charset="-122"/>
              </a:rPr>
              <a:t>FCS </a:t>
            </a:r>
            <a:r>
              <a:rPr lang="zh-CN" altLang="en-US" dirty="0">
                <a:solidFill>
                  <a:srgbClr val="000099"/>
                </a:solidFill>
                <a:latin typeface="Arial" charset="0"/>
                <a:ea typeface="黑体" pitchFamily="2" charset="-122"/>
              </a:rPr>
              <a:t>的唯一方法。</a:t>
            </a:r>
            <a:r>
              <a:rPr lang="zh-CN" altLang="en-US" dirty="0">
                <a:solidFill>
                  <a:srgbClr val="000099"/>
                </a:solidFill>
              </a:rPr>
              <a:t>  </a:t>
            </a:r>
          </a:p>
        </p:txBody>
      </p:sp>
      <p:sp>
        <p:nvSpPr>
          <p:cNvPr id="47106" name="Rectangle 2"/>
          <p:cNvSpPr>
            <a:spLocks noGrp="1" noChangeArrowheads="1"/>
          </p:cNvSpPr>
          <p:nvPr>
            <p:ph type="title"/>
          </p:nvPr>
        </p:nvSpPr>
        <p:spPr/>
        <p:txBody>
          <a:bodyPr/>
          <a:lstStyle/>
          <a:p>
            <a:pPr algn="ctr"/>
            <a:r>
              <a:rPr lang="zh-CN" altLang="en-US" dirty="0"/>
              <a:t>帧检验序列 </a:t>
            </a:r>
            <a:r>
              <a:rPr lang="en-US" altLang="zh-CN" dirty="0"/>
              <a:t>FCS </a:t>
            </a:r>
          </a:p>
        </p:txBody>
      </p:sp>
    </p:spTree>
    <p:extLst>
      <p:ext uri="{BB962C8B-B14F-4D97-AF65-F5344CB8AC3E}">
        <p14:creationId xmlns:p14="http://schemas.microsoft.com/office/powerpoint/2010/main" val="19963698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7">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107">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71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1" name="Rectangle 3"/>
          <p:cNvSpPr>
            <a:spLocks noGrp="1" noChangeArrowheads="1"/>
          </p:cNvSpPr>
          <p:nvPr>
            <p:ph idx="1"/>
          </p:nvPr>
        </p:nvSpPr>
        <p:spPr/>
        <p:txBody>
          <a:bodyPr/>
          <a:lstStyle/>
          <a:p>
            <a:pPr algn="just">
              <a:lnSpc>
                <a:spcPct val="100000"/>
              </a:lnSpc>
            </a:pPr>
            <a:r>
              <a:rPr lang="en-US" altLang="zh-CN" dirty="0"/>
              <a:t>(1) </a:t>
            </a:r>
            <a:r>
              <a:rPr lang="zh-CN" altLang="en-US" dirty="0"/>
              <a:t>若得出的余数 </a:t>
            </a:r>
            <a:r>
              <a:rPr lang="en-US" altLang="zh-CN" i="1" dirty="0"/>
              <a:t>R</a:t>
            </a:r>
            <a:r>
              <a:rPr lang="en-US" altLang="zh-CN" dirty="0"/>
              <a:t> = 0</a:t>
            </a:r>
            <a:r>
              <a:rPr lang="zh-CN" altLang="en-US" dirty="0"/>
              <a:t>，则判定这个帧没有差错，就</a:t>
            </a:r>
            <a:r>
              <a:rPr lang="zh-CN" altLang="en-US" dirty="0">
                <a:solidFill>
                  <a:srgbClr val="FF0000"/>
                </a:solidFill>
              </a:rPr>
              <a:t>接受 </a:t>
            </a:r>
            <a:r>
              <a:rPr lang="en-US" altLang="zh-CN" dirty="0"/>
              <a:t>(accept)</a:t>
            </a:r>
            <a:r>
              <a:rPr lang="zh-CN" altLang="en-US" dirty="0"/>
              <a:t>。</a:t>
            </a:r>
          </a:p>
          <a:p>
            <a:pPr algn="just">
              <a:lnSpc>
                <a:spcPct val="100000"/>
              </a:lnSpc>
            </a:pPr>
            <a:r>
              <a:rPr lang="en-US" altLang="zh-CN" dirty="0"/>
              <a:t>(2) </a:t>
            </a:r>
            <a:r>
              <a:rPr lang="zh-CN" altLang="en-US" dirty="0"/>
              <a:t>若余数 </a:t>
            </a:r>
            <a:r>
              <a:rPr lang="en-US" altLang="zh-CN" i="1" dirty="0"/>
              <a:t>R</a:t>
            </a:r>
            <a:r>
              <a:rPr lang="en-US" altLang="zh-CN" dirty="0"/>
              <a:t> </a:t>
            </a:r>
            <a:r>
              <a:rPr lang="en-US" altLang="zh-CN" dirty="0">
                <a:sym typeface="Symbol" pitchFamily="18" charset="2"/>
              </a:rPr>
              <a:t></a:t>
            </a:r>
            <a:r>
              <a:rPr lang="en-US" altLang="zh-CN" dirty="0"/>
              <a:t> 0</a:t>
            </a:r>
            <a:r>
              <a:rPr lang="zh-CN" altLang="en-US" dirty="0"/>
              <a:t>，则判定这个帧有差错，就</a:t>
            </a:r>
            <a:r>
              <a:rPr lang="zh-CN" altLang="en-US" dirty="0">
                <a:solidFill>
                  <a:srgbClr val="FF0000"/>
                </a:solidFill>
              </a:rPr>
              <a:t>丢弃。</a:t>
            </a:r>
          </a:p>
          <a:p>
            <a:pPr algn="just">
              <a:lnSpc>
                <a:spcPct val="100000"/>
              </a:lnSpc>
            </a:pPr>
            <a:r>
              <a:rPr lang="zh-CN" altLang="en-US" dirty="0"/>
              <a:t>但这种检测方法并不能确定究竟是哪一个或哪几个比特出现了差错。</a:t>
            </a:r>
          </a:p>
          <a:p>
            <a:pPr algn="just">
              <a:lnSpc>
                <a:spcPct val="100000"/>
              </a:lnSpc>
            </a:pPr>
            <a:r>
              <a:rPr lang="zh-CN" altLang="en-US" dirty="0"/>
              <a:t>只要经过严格的挑选，并使用位数足够多的除数</a:t>
            </a:r>
            <a:r>
              <a:rPr lang="zh-CN" altLang="en-US" sz="1000" dirty="0"/>
              <a:t> </a:t>
            </a:r>
            <a:r>
              <a:rPr lang="en-US" altLang="zh-CN" i="1" dirty="0"/>
              <a:t>P</a:t>
            </a:r>
            <a:r>
              <a:rPr lang="zh-CN" altLang="en-US" dirty="0"/>
              <a:t>，那么出现检测不到的差错的概率就很小很小。 </a:t>
            </a:r>
          </a:p>
        </p:txBody>
      </p:sp>
      <p:sp>
        <p:nvSpPr>
          <p:cNvPr id="150530" name="Rectangle 2"/>
          <p:cNvSpPr>
            <a:spLocks noGrp="1" noChangeArrowheads="1"/>
          </p:cNvSpPr>
          <p:nvPr>
            <p:ph type="title"/>
          </p:nvPr>
        </p:nvSpPr>
        <p:spPr/>
        <p:txBody>
          <a:bodyPr/>
          <a:lstStyle/>
          <a:p>
            <a:pPr algn="ctr"/>
            <a:r>
              <a:rPr lang="zh-CN" altLang="en-US" sz="3600" dirty="0"/>
              <a:t>接收端对收到的每一帧进行 </a:t>
            </a:r>
            <a:r>
              <a:rPr lang="en-US" altLang="zh-CN" sz="3600" dirty="0"/>
              <a:t>CRC </a:t>
            </a:r>
            <a:r>
              <a:rPr lang="zh-CN" altLang="en-US" sz="3600" dirty="0"/>
              <a:t>检验 </a:t>
            </a:r>
          </a:p>
        </p:txBody>
      </p:sp>
    </p:spTree>
    <p:extLst>
      <p:ext uri="{BB962C8B-B14F-4D97-AF65-F5344CB8AC3E}">
        <p14:creationId xmlns:p14="http://schemas.microsoft.com/office/powerpoint/2010/main" val="10241783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0531">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05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1"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just"/>
            <a:r>
              <a:rPr lang="zh-CN" altLang="en-US" sz="2800" dirty="0"/>
              <a:t>仅用循环冗余检验 </a:t>
            </a:r>
            <a:r>
              <a:rPr lang="en-US" altLang="zh-CN" sz="2800" dirty="0"/>
              <a:t>CRC </a:t>
            </a:r>
            <a:r>
              <a:rPr lang="zh-CN" altLang="en-US" sz="2800" dirty="0"/>
              <a:t>差错检测技术只能做到</a:t>
            </a:r>
            <a:r>
              <a:rPr lang="zh-CN" altLang="en-US" sz="2800" dirty="0">
                <a:solidFill>
                  <a:srgbClr val="FF0000"/>
                </a:solidFill>
              </a:rPr>
              <a:t>无差错接受 </a:t>
            </a:r>
            <a:r>
              <a:rPr lang="en-US" altLang="zh-CN" sz="2800" dirty="0"/>
              <a:t>(accept)</a:t>
            </a:r>
            <a:r>
              <a:rPr lang="zh-CN" altLang="en-US" sz="2800" dirty="0"/>
              <a:t>。</a:t>
            </a:r>
          </a:p>
          <a:p>
            <a:pPr algn="just"/>
            <a:r>
              <a:rPr lang="zh-CN" altLang="en-US" sz="2800" dirty="0">
                <a:solidFill>
                  <a:srgbClr val="0000FF"/>
                </a:solidFill>
              </a:rPr>
              <a:t>“无差错接受”是指：</a:t>
            </a:r>
            <a:r>
              <a:rPr lang="zh-CN" altLang="en-US" sz="2800" dirty="0"/>
              <a:t>“凡是接受的帧（即不包括丢弃的帧），我们都能以非常接近于 </a:t>
            </a:r>
            <a:r>
              <a:rPr lang="en-US" altLang="zh-CN" sz="2800" dirty="0"/>
              <a:t>1 </a:t>
            </a:r>
            <a:r>
              <a:rPr lang="zh-CN" altLang="en-US" sz="2800" dirty="0"/>
              <a:t>的概率认为这些帧在传输过程中没有产生差错”。</a:t>
            </a:r>
          </a:p>
          <a:p>
            <a:pPr algn="just"/>
            <a:r>
              <a:rPr lang="zh-CN" altLang="en-US" sz="2800" dirty="0"/>
              <a:t>也就是说：“凡是接收端数据链路层接受的帧都没有传输差错”（有差错的帧就丢弃而不接受）。</a:t>
            </a:r>
          </a:p>
          <a:p>
            <a:pPr algn="just"/>
            <a:r>
              <a:rPr lang="zh-CN" altLang="en-US" sz="2800" dirty="0">
                <a:solidFill>
                  <a:srgbClr val="FF0000"/>
                </a:solidFill>
              </a:rPr>
              <a:t>要做到“可靠传输”（即发送什么就收到什么）就必须再加上确认和重传机制。</a:t>
            </a:r>
            <a:r>
              <a:rPr lang="zh-CN" altLang="en-US" sz="2800" dirty="0">
                <a:solidFill>
                  <a:srgbClr val="C00000"/>
                </a:solidFill>
              </a:rPr>
              <a:t>  </a:t>
            </a:r>
          </a:p>
        </p:txBody>
      </p:sp>
      <p:sp>
        <p:nvSpPr>
          <p:cNvPr id="149506" name="Rectangle 2"/>
          <p:cNvSpPr>
            <a:spLocks noGrp="1" noChangeArrowheads="1"/>
          </p:cNvSpPr>
          <p:nvPr>
            <p:ph type="title"/>
          </p:nvPr>
        </p:nvSpPr>
        <p:spPr/>
        <p:txBody>
          <a:bodyPr/>
          <a:lstStyle/>
          <a:p>
            <a:pPr algn="ctr"/>
            <a:r>
              <a:rPr lang="zh-CN" altLang="en-US" dirty="0"/>
              <a:t>应当注意 </a:t>
            </a:r>
          </a:p>
        </p:txBody>
      </p:sp>
    </p:spTree>
    <p:extLst>
      <p:ext uri="{BB962C8B-B14F-4D97-AF65-F5344CB8AC3E}">
        <p14:creationId xmlns:p14="http://schemas.microsoft.com/office/powerpoint/2010/main" val="11218277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950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950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95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just"/>
            <a:r>
              <a:rPr lang="zh-CN" altLang="zh-CN" dirty="0"/>
              <a:t>应当明确，</a:t>
            </a:r>
            <a:r>
              <a:rPr lang="zh-CN" altLang="zh-CN" dirty="0">
                <a:solidFill>
                  <a:srgbClr val="FF0000"/>
                </a:solidFill>
              </a:rPr>
              <a:t>“无比特差错”与“无传输差错”</a:t>
            </a:r>
            <a:r>
              <a:rPr lang="zh-CN" altLang="en-US" dirty="0">
                <a:solidFill>
                  <a:srgbClr val="FF0000"/>
                </a:solidFill>
              </a:rPr>
              <a:t>是</a:t>
            </a:r>
            <a:r>
              <a:rPr lang="zh-CN" altLang="zh-CN" dirty="0">
                <a:solidFill>
                  <a:srgbClr val="FF0000"/>
                </a:solidFill>
              </a:rPr>
              <a:t>不</a:t>
            </a:r>
            <a:r>
              <a:rPr lang="zh-CN" altLang="en-US" dirty="0">
                <a:solidFill>
                  <a:srgbClr val="FF0000"/>
                </a:solidFill>
              </a:rPr>
              <a:t>同</a:t>
            </a:r>
            <a:r>
              <a:rPr lang="zh-CN" altLang="zh-CN" dirty="0">
                <a:solidFill>
                  <a:srgbClr val="FF0000"/>
                </a:solidFill>
              </a:rPr>
              <a:t>的概念。</a:t>
            </a:r>
            <a:endParaRPr lang="en-US" altLang="zh-CN" dirty="0">
              <a:solidFill>
                <a:srgbClr val="FF0000"/>
              </a:solidFill>
            </a:endParaRPr>
          </a:p>
          <a:p>
            <a:pPr algn="just"/>
            <a:r>
              <a:rPr lang="zh-CN" altLang="zh-CN" dirty="0">
                <a:solidFill>
                  <a:srgbClr val="0000FF"/>
                </a:solidFill>
              </a:rPr>
              <a:t>在数据链路层使用</a:t>
            </a:r>
            <a:r>
              <a:rPr lang="en-US" altLang="zh-CN" dirty="0">
                <a:solidFill>
                  <a:srgbClr val="0000FF"/>
                </a:solidFill>
              </a:rPr>
              <a:t> CRC </a:t>
            </a:r>
            <a:r>
              <a:rPr lang="zh-CN" altLang="zh-CN" dirty="0">
                <a:solidFill>
                  <a:srgbClr val="0000FF"/>
                </a:solidFill>
              </a:rPr>
              <a:t>检验，能够实现无比特差错的传输，但这还不是可靠传输。</a:t>
            </a:r>
            <a:endParaRPr lang="en-US" altLang="zh-CN" dirty="0">
              <a:solidFill>
                <a:srgbClr val="0000FF"/>
              </a:solidFill>
            </a:endParaRPr>
          </a:p>
          <a:p>
            <a:pPr algn="just"/>
            <a:r>
              <a:rPr lang="zh-CN" altLang="zh-CN" dirty="0"/>
              <a:t>本章介绍的数据链路层协议都不是可靠传输的协议。</a:t>
            </a:r>
            <a:endParaRPr lang="en-US" altLang="zh-CN" dirty="0">
              <a:solidFill>
                <a:srgbClr val="0000FF"/>
              </a:solidFill>
            </a:endParaRPr>
          </a:p>
          <a:p>
            <a:pPr algn="just"/>
            <a:endParaRPr lang="zh-CN" altLang="zh-CN" dirty="0"/>
          </a:p>
          <a:p>
            <a:pPr algn="just"/>
            <a:endParaRPr lang="zh-CN" altLang="en-US" dirty="0">
              <a:solidFill>
                <a:srgbClr val="C00000"/>
              </a:solidFill>
            </a:endParaRPr>
          </a:p>
        </p:txBody>
      </p:sp>
      <p:sp>
        <p:nvSpPr>
          <p:cNvPr id="149506" name="Rectangle 2"/>
          <p:cNvSpPr>
            <a:spLocks noGrp="1" noChangeArrowheads="1"/>
          </p:cNvSpPr>
          <p:nvPr>
            <p:ph type="title"/>
          </p:nvPr>
        </p:nvSpPr>
        <p:spPr/>
        <p:txBody>
          <a:bodyPr/>
          <a:lstStyle/>
          <a:p>
            <a:pPr algn="ctr"/>
            <a:r>
              <a:rPr lang="zh-CN" altLang="en-US" dirty="0"/>
              <a:t>应当注意 </a:t>
            </a:r>
          </a:p>
        </p:txBody>
      </p:sp>
    </p:spTree>
    <p:extLst>
      <p:ext uri="{BB962C8B-B14F-4D97-AF65-F5344CB8AC3E}">
        <p14:creationId xmlns:p14="http://schemas.microsoft.com/office/powerpoint/2010/main" val="23326647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7910BF77-7E48-4390-99B7-F08D2801FA91}"/>
              </a:ext>
            </a:extLst>
          </p:cNvPr>
          <p:cNvSpPr txBox="1"/>
          <p:nvPr/>
        </p:nvSpPr>
        <p:spPr>
          <a:xfrm>
            <a:off x="609601" y="1272206"/>
            <a:ext cx="6857963" cy="457188"/>
          </a:xfrm>
          <a:prstGeom prst="rect">
            <a:avLst/>
          </a:prstGeom>
          <a:solidFill>
            <a:schemeClr val="accent5">
              <a:lumMod val="40000"/>
              <a:lumOff val="60000"/>
            </a:schemeClr>
          </a:solidFill>
        </p:spPr>
        <p:txBody>
          <a:bodyPr wrap="square" rtlCol="0">
            <a:spAutoFit/>
          </a:bodyPr>
          <a:lstStyle/>
          <a:p>
            <a:endParaRPr lang="zh-CN" altLang="en-US" dirty="0"/>
          </a:p>
        </p:txBody>
      </p:sp>
      <p:pic>
        <p:nvPicPr>
          <p:cNvPr id="1030" name="Picture 6" descr="Image result for progress bar gif">
            <a:extLst>
              <a:ext uri="{FF2B5EF4-FFF2-40B4-BE49-F238E27FC236}">
                <a16:creationId xmlns:a16="http://schemas.microsoft.com/office/drawing/2014/main" id="{DA69176B-0FB1-47C7-9E93-DB66000DCA95}"/>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42608" y="1928680"/>
            <a:ext cx="7992888" cy="476250"/>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zh-CN" altLang="zh-CN" dirty="0"/>
              <a:t>第</a:t>
            </a:r>
            <a:r>
              <a:rPr lang="en-US" altLang="zh-CN" dirty="0"/>
              <a:t> 3 </a:t>
            </a:r>
            <a:r>
              <a:rPr lang="zh-CN" altLang="zh-CN" dirty="0"/>
              <a:t>章</a:t>
            </a:r>
            <a:r>
              <a:rPr lang="en-US" altLang="zh-CN" dirty="0"/>
              <a:t>  </a:t>
            </a:r>
            <a:r>
              <a:rPr lang="zh-CN" altLang="zh-CN" dirty="0"/>
              <a:t>数据链路层</a:t>
            </a:r>
            <a:endParaRPr lang="zh-CN" altLang="en-US" dirty="0"/>
          </a:p>
        </p:txBody>
      </p:sp>
      <p:sp>
        <p:nvSpPr>
          <p:cNvPr id="3" name="内容占位符 2"/>
          <p:cNvSpPr>
            <a:spLocks noGrp="1"/>
          </p:cNvSpPr>
          <p:nvPr>
            <p:ph idx="1"/>
          </p:nvPr>
        </p:nvSpPr>
        <p:spPr/>
        <p:txBody>
          <a:bodyPr/>
          <a:lstStyle/>
          <a:p>
            <a:r>
              <a:rPr lang="en-US" altLang="zh-CN" dirty="0"/>
              <a:t>3.1  </a:t>
            </a:r>
            <a:r>
              <a:rPr lang="zh-CN" altLang="zh-CN" dirty="0"/>
              <a:t>使用点对点信道的数据链路层</a:t>
            </a:r>
          </a:p>
          <a:p>
            <a:r>
              <a:rPr lang="en-US" altLang="zh-CN" dirty="0"/>
              <a:t>3.2  </a:t>
            </a:r>
            <a:r>
              <a:rPr lang="zh-CN" altLang="zh-CN" dirty="0"/>
              <a:t>点对点协议</a:t>
            </a:r>
            <a:r>
              <a:rPr lang="en-US" altLang="zh-CN" dirty="0"/>
              <a:t> PPP</a:t>
            </a:r>
            <a:endParaRPr lang="zh-CN" altLang="zh-CN" dirty="0"/>
          </a:p>
          <a:p>
            <a:r>
              <a:rPr lang="en-US" altLang="zh-CN" dirty="0"/>
              <a:t>3.3  </a:t>
            </a:r>
            <a:r>
              <a:rPr lang="zh-CN" altLang="zh-CN" dirty="0"/>
              <a:t>使用广播信道的数据链路层</a:t>
            </a:r>
          </a:p>
          <a:p>
            <a:r>
              <a:rPr lang="en-US" altLang="zh-CN" dirty="0"/>
              <a:t>3.4  </a:t>
            </a:r>
            <a:r>
              <a:rPr lang="zh-CN" altLang="zh-CN" dirty="0"/>
              <a:t>扩展的以太网</a:t>
            </a:r>
          </a:p>
          <a:p>
            <a:r>
              <a:rPr lang="en-US" altLang="zh-CN" dirty="0"/>
              <a:t>3.5  </a:t>
            </a:r>
            <a:r>
              <a:rPr lang="zh-CN" altLang="zh-CN" dirty="0"/>
              <a:t>高速以太网</a:t>
            </a:r>
          </a:p>
        </p:txBody>
      </p:sp>
      <p:pic>
        <p:nvPicPr>
          <p:cNvPr id="1028" name="Picture 4" descr="Image result for progress bar gif">
            <a:extLst>
              <a:ext uri="{FF2B5EF4-FFF2-40B4-BE49-F238E27FC236}">
                <a16:creationId xmlns:a16="http://schemas.microsoft.com/office/drawing/2014/main" id="{12AE2916-3433-4797-8D5D-19B4991A977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76120" y="1676744"/>
            <a:ext cx="792088" cy="792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64919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zh-CN" dirty="0"/>
              <a:t>点对点协议</a:t>
            </a:r>
            <a:r>
              <a:rPr lang="en-US" altLang="zh-CN" dirty="0"/>
              <a:t> PPP</a:t>
            </a:r>
            <a:endParaRPr lang="zh-CN" altLang="en-US" dirty="0"/>
          </a:p>
        </p:txBody>
      </p:sp>
      <p:sp>
        <p:nvSpPr>
          <p:cNvPr id="3" name="内容占位符 2"/>
          <p:cNvSpPr>
            <a:spLocks noGrp="1"/>
          </p:cNvSpPr>
          <p:nvPr>
            <p:ph idx="1"/>
          </p:nvPr>
        </p:nvSpPr>
        <p:spPr/>
        <p:txBody>
          <a:bodyPr/>
          <a:lstStyle/>
          <a:p>
            <a:r>
              <a:rPr lang="en-US" altLang="zh-CN" dirty="0"/>
              <a:t>3.2.1  PPP </a:t>
            </a:r>
            <a:r>
              <a:rPr lang="zh-CN" altLang="zh-CN" dirty="0"/>
              <a:t>协议的特点</a:t>
            </a:r>
          </a:p>
          <a:p>
            <a:r>
              <a:rPr lang="en-US" altLang="zh-CN" dirty="0"/>
              <a:t>3.2.2  PPP </a:t>
            </a:r>
            <a:r>
              <a:rPr lang="zh-CN" altLang="zh-CN" dirty="0"/>
              <a:t>协议的帧格式</a:t>
            </a:r>
          </a:p>
          <a:p>
            <a:r>
              <a:rPr lang="en-US" altLang="zh-CN" dirty="0"/>
              <a:t>3.2.3  PPP </a:t>
            </a:r>
            <a:r>
              <a:rPr lang="zh-CN" altLang="zh-CN" dirty="0"/>
              <a:t>协议的工作状态</a:t>
            </a:r>
          </a:p>
        </p:txBody>
      </p:sp>
    </p:spTree>
    <p:extLst>
      <p:ext uri="{BB962C8B-B14F-4D97-AF65-F5344CB8AC3E}">
        <p14:creationId xmlns:p14="http://schemas.microsoft.com/office/powerpoint/2010/main" val="22854933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7" name="Rectangle 3"/>
          <p:cNvSpPr>
            <a:spLocks noGrp="1" noChangeArrowheads="1"/>
          </p:cNvSpPr>
          <p:nvPr>
            <p:ph idx="1"/>
          </p:nvPr>
        </p:nvSpPr>
        <p:spPr/>
        <p:txBody>
          <a:bodyPr/>
          <a:lstStyle/>
          <a:p>
            <a:r>
              <a:rPr lang="zh-CN" altLang="zh-CN" dirty="0"/>
              <a:t>对于点对点的链路</a:t>
            </a:r>
            <a:r>
              <a:rPr lang="zh-CN" altLang="en-US" dirty="0"/>
              <a:t>，</a:t>
            </a:r>
            <a:r>
              <a:rPr lang="zh-CN" altLang="zh-CN" dirty="0"/>
              <a:t>目前使用得最广泛的数据链路层协议</a:t>
            </a:r>
            <a:r>
              <a:rPr lang="zh-CN" altLang="en-US" dirty="0"/>
              <a:t>是</a:t>
            </a:r>
            <a:r>
              <a:rPr lang="zh-CN" altLang="en-US" dirty="0">
                <a:solidFill>
                  <a:srgbClr val="FF0000"/>
                </a:solidFill>
              </a:rPr>
              <a:t>点对点协议 </a:t>
            </a:r>
            <a:r>
              <a:rPr lang="en-US" altLang="zh-CN" dirty="0"/>
              <a:t>PPP (Point-to-Point Protocol)</a:t>
            </a:r>
            <a:r>
              <a:rPr lang="zh-CN" altLang="en-US" dirty="0"/>
              <a:t>。</a:t>
            </a:r>
            <a:endParaRPr lang="en-US" altLang="zh-CN" dirty="0"/>
          </a:p>
          <a:p>
            <a:r>
              <a:rPr lang="zh-CN" altLang="en-US" dirty="0"/>
              <a:t>用户使用拨号电话线接入互联网时，</a:t>
            </a:r>
            <a:r>
              <a:rPr lang="en-US" altLang="zh-CN" dirty="0"/>
              <a:t> </a:t>
            </a:r>
            <a:r>
              <a:rPr lang="zh-CN" altLang="zh-CN" dirty="0"/>
              <a:t>用户计算机和</a:t>
            </a:r>
            <a:r>
              <a:rPr lang="en-US" altLang="zh-CN" dirty="0"/>
              <a:t> ISP </a:t>
            </a:r>
            <a:r>
              <a:rPr lang="zh-CN" altLang="zh-CN" dirty="0"/>
              <a:t>进行通信时所使用的数据链路层协议就是</a:t>
            </a:r>
            <a:r>
              <a:rPr lang="en-US" altLang="zh-CN" dirty="0"/>
              <a:t> PPP </a:t>
            </a:r>
            <a:r>
              <a:rPr lang="zh-CN" altLang="zh-CN" dirty="0"/>
              <a:t>协议</a:t>
            </a:r>
            <a:r>
              <a:rPr lang="zh-CN" altLang="en-US" dirty="0"/>
              <a:t>。</a:t>
            </a:r>
            <a:endParaRPr lang="en-US" altLang="zh-CN" dirty="0"/>
          </a:p>
          <a:p>
            <a:r>
              <a:rPr lang="en-US" altLang="zh-CN" dirty="0"/>
              <a:t>PPP </a:t>
            </a:r>
            <a:r>
              <a:rPr lang="zh-CN" altLang="zh-CN" dirty="0"/>
              <a:t>协议在</a:t>
            </a:r>
            <a:r>
              <a:rPr lang="en-US" altLang="zh-CN" dirty="0"/>
              <a:t>1994</a:t>
            </a:r>
            <a:r>
              <a:rPr lang="zh-CN" altLang="zh-CN" dirty="0"/>
              <a:t>年就已成为互联网的正式标准</a:t>
            </a:r>
            <a:r>
              <a:rPr lang="zh-CN" altLang="en-US" dirty="0"/>
              <a:t>。</a:t>
            </a:r>
            <a:endParaRPr lang="en-US" altLang="zh-CN" dirty="0"/>
          </a:p>
        </p:txBody>
      </p:sp>
      <p:sp>
        <p:nvSpPr>
          <p:cNvPr id="190466" name="Rectangle 2"/>
          <p:cNvSpPr>
            <a:spLocks noGrp="1" noChangeArrowheads="1"/>
          </p:cNvSpPr>
          <p:nvPr>
            <p:ph type="title"/>
          </p:nvPr>
        </p:nvSpPr>
        <p:spPr/>
        <p:txBody>
          <a:bodyPr/>
          <a:lstStyle/>
          <a:p>
            <a:r>
              <a:rPr lang="en-US" altLang="zh-CN" dirty="0"/>
              <a:t>3.2.1  PPP </a:t>
            </a:r>
            <a:r>
              <a:rPr lang="zh-CN" altLang="en-US" dirty="0"/>
              <a:t>协议的特点 </a:t>
            </a:r>
          </a:p>
        </p:txBody>
      </p:sp>
    </p:spTree>
    <p:extLst>
      <p:ext uri="{BB962C8B-B14F-4D97-AF65-F5344CB8AC3E}">
        <p14:creationId xmlns:p14="http://schemas.microsoft.com/office/powerpoint/2010/main" val="19915938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046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04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pPr algn="ctr"/>
            <a:r>
              <a:rPr lang="zh-CN" altLang="en-US" sz="4000" dirty="0"/>
              <a:t>用户到 </a:t>
            </a:r>
            <a:r>
              <a:rPr lang="en-US" altLang="zh-CN" sz="4000" dirty="0"/>
              <a:t>ISP </a:t>
            </a:r>
            <a:r>
              <a:rPr lang="zh-CN" altLang="en-US" sz="4000" dirty="0"/>
              <a:t>的链路使用 </a:t>
            </a:r>
            <a:r>
              <a:rPr lang="en-US" altLang="zh-CN" sz="4000" dirty="0"/>
              <a:t>PPP </a:t>
            </a:r>
            <a:r>
              <a:rPr lang="zh-CN" altLang="en-US" sz="4000" dirty="0"/>
              <a:t>协议 </a:t>
            </a:r>
          </a:p>
        </p:txBody>
      </p:sp>
      <p:sp>
        <p:nvSpPr>
          <p:cNvPr id="3" name="图片占位符 2">
            <a:extLst>
              <a:ext uri="{FF2B5EF4-FFF2-40B4-BE49-F238E27FC236}">
                <a16:creationId xmlns:a16="http://schemas.microsoft.com/office/drawing/2014/main" id="{90102F48-3B3F-4ACE-A2A1-E48D447F1646}"/>
              </a:ext>
            </a:extLst>
          </p:cNvPr>
          <p:cNvSpPr>
            <a:spLocks noGrp="1"/>
          </p:cNvSpPr>
          <p:nvPr>
            <p:ph type="pic" sz="quarter" idx="10"/>
          </p:nvPr>
        </p:nvSpPr>
        <p:spPr/>
      </p:sp>
      <p:sp>
        <p:nvSpPr>
          <p:cNvPr id="4" name="文本占位符 3">
            <a:extLst>
              <a:ext uri="{FF2B5EF4-FFF2-40B4-BE49-F238E27FC236}">
                <a16:creationId xmlns:a16="http://schemas.microsoft.com/office/drawing/2014/main" id="{7949DD89-6834-44AF-BAB9-3F00AC29390F}"/>
              </a:ext>
            </a:extLst>
          </p:cNvPr>
          <p:cNvSpPr>
            <a:spLocks noGrp="1"/>
          </p:cNvSpPr>
          <p:nvPr>
            <p:ph type="body" sz="quarter" idx="11"/>
          </p:nvPr>
        </p:nvSpPr>
        <p:spPr/>
        <p:txBody>
          <a:bodyPr>
            <a:normAutofit fontScale="92500" lnSpcReduction="20000"/>
          </a:bodyPr>
          <a:lstStyle/>
          <a:p>
            <a:endParaRPr lang="zh-CN" altLang="en-US"/>
          </a:p>
        </p:txBody>
      </p:sp>
      <p:grpSp>
        <p:nvGrpSpPr>
          <p:cNvPr id="2" name="组合 1"/>
          <p:cNvGrpSpPr/>
          <p:nvPr/>
        </p:nvGrpSpPr>
        <p:grpSpPr>
          <a:xfrm>
            <a:off x="1404779" y="1916833"/>
            <a:ext cx="9558149" cy="3065165"/>
            <a:chOff x="261778" y="1916832"/>
            <a:chExt cx="9558149" cy="3065165"/>
          </a:xfrm>
        </p:grpSpPr>
        <p:sp>
          <p:nvSpPr>
            <p:cNvPr id="192565" name="Line 53"/>
            <p:cNvSpPr>
              <a:spLocks noChangeShapeType="1"/>
            </p:cNvSpPr>
            <p:nvPr/>
          </p:nvSpPr>
          <p:spPr bwMode="auto">
            <a:xfrm>
              <a:off x="1052512" y="4725119"/>
              <a:ext cx="4368271" cy="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2566" name="Oval 54"/>
            <p:cNvSpPr>
              <a:spLocks noChangeArrowheads="1"/>
            </p:cNvSpPr>
            <p:nvPr/>
          </p:nvSpPr>
          <p:spPr bwMode="auto">
            <a:xfrm>
              <a:off x="2691475" y="1916832"/>
              <a:ext cx="1014677" cy="2520950"/>
            </a:xfrm>
            <a:prstGeom prst="ellipse">
              <a:avLst/>
            </a:prstGeom>
            <a:solidFill>
              <a:srgbClr val="CCFFFF">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2567" name="Text Box 55"/>
            <p:cNvSpPr txBox="1">
              <a:spLocks noChangeArrowheads="1"/>
            </p:cNvSpPr>
            <p:nvPr/>
          </p:nvSpPr>
          <p:spPr bwMode="auto">
            <a:xfrm>
              <a:off x="261778" y="2721446"/>
              <a:ext cx="49404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latin typeface="+mn-lt"/>
                  <a:ea typeface="黑体" pitchFamily="2" charset="-122"/>
                </a:rPr>
                <a:t>用</a:t>
              </a:r>
            </a:p>
            <a:p>
              <a:endParaRPr kumimoji="1" lang="zh-CN" altLang="en-US" sz="2400" b="1" dirty="0">
                <a:solidFill>
                  <a:srgbClr val="000099"/>
                </a:solidFill>
                <a:latin typeface="+mn-lt"/>
                <a:ea typeface="黑体" pitchFamily="2" charset="-122"/>
              </a:endParaRPr>
            </a:p>
            <a:p>
              <a:r>
                <a:rPr kumimoji="1" lang="zh-CN" altLang="en-US" sz="2400" b="1" dirty="0">
                  <a:solidFill>
                    <a:srgbClr val="000099"/>
                  </a:solidFill>
                  <a:latin typeface="+mn-lt"/>
                  <a:ea typeface="黑体" pitchFamily="2" charset="-122"/>
                </a:rPr>
                <a:t>户</a:t>
              </a:r>
            </a:p>
          </p:txBody>
        </p:sp>
        <p:sp>
          <p:nvSpPr>
            <p:cNvPr id="192568" name="Text Box 56"/>
            <p:cNvSpPr txBox="1">
              <a:spLocks noChangeArrowheads="1"/>
            </p:cNvSpPr>
            <p:nvPr/>
          </p:nvSpPr>
          <p:spPr bwMode="auto">
            <a:xfrm>
              <a:off x="8397743" y="2865462"/>
              <a:ext cx="1422184"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latin typeface="+mn-lt"/>
                  <a:ea typeface="黑体" pitchFamily="2" charset="-122"/>
                </a:rPr>
                <a:t>至互联网</a:t>
              </a:r>
              <a:endParaRPr kumimoji="1" lang="zh-CN" altLang="en-US" sz="2400" b="1" dirty="0">
                <a:solidFill>
                  <a:srgbClr val="00FF00"/>
                </a:solidFill>
                <a:latin typeface="+mn-lt"/>
                <a:ea typeface="黑体" pitchFamily="2" charset="-122"/>
              </a:endParaRPr>
            </a:p>
          </p:txBody>
        </p:sp>
        <p:sp>
          <p:nvSpPr>
            <p:cNvPr id="192570" name="Rectangle 58"/>
            <p:cNvSpPr>
              <a:spLocks noChangeArrowheads="1"/>
            </p:cNvSpPr>
            <p:nvPr/>
          </p:nvSpPr>
          <p:spPr bwMode="auto">
            <a:xfrm>
              <a:off x="5453460" y="2134320"/>
              <a:ext cx="2385351" cy="2232025"/>
            </a:xfrm>
            <a:prstGeom prst="rect">
              <a:avLst/>
            </a:prstGeom>
            <a:solidFill>
              <a:srgbClr val="FF99FF"/>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92571" name="Text Box 59"/>
            <p:cNvSpPr txBox="1">
              <a:spLocks noChangeArrowheads="1"/>
            </p:cNvSpPr>
            <p:nvPr/>
          </p:nvSpPr>
          <p:spPr bwMode="auto">
            <a:xfrm>
              <a:off x="5385048" y="2174007"/>
              <a:ext cx="250741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dirty="0">
                  <a:solidFill>
                    <a:srgbClr val="000099"/>
                  </a:solidFill>
                  <a:latin typeface="+mn-lt"/>
                  <a:ea typeface="黑体" pitchFamily="2" charset="-122"/>
                </a:rPr>
                <a:t>已向互联网管理机构</a:t>
              </a:r>
            </a:p>
            <a:p>
              <a:pPr algn="ctr"/>
              <a:r>
                <a:rPr kumimoji="1" lang="zh-CN" altLang="en-US" sz="2000" b="1" dirty="0">
                  <a:solidFill>
                    <a:srgbClr val="000099"/>
                  </a:solidFill>
                  <a:latin typeface="+mn-lt"/>
                  <a:ea typeface="黑体" pitchFamily="2" charset="-122"/>
                </a:rPr>
                <a:t>申请到一批 </a:t>
              </a:r>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地址</a:t>
              </a:r>
            </a:p>
          </p:txBody>
        </p:sp>
        <p:sp>
          <p:nvSpPr>
            <p:cNvPr id="192572" name="Text Box 60"/>
            <p:cNvSpPr txBox="1">
              <a:spLocks noChangeArrowheads="1"/>
            </p:cNvSpPr>
            <p:nvPr/>
          </p:nvSpPr>
          <p:spPr bwMode="auto">
            <a:xfrm>
              <a:off x="6387306" y="3056657"/>
              <a:ext cx="679994"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itchFamily="2" charset="-122"/>
                </a:rPr>
                <a:t>ISP</a:t>
              </a:r>
            </a:p>
          </p:txBody>
        </p:sp>
        <p:sp>
          <p:nvSpPr>
            <p:cNvPr id="192573" name="Freeform 61"/>
            <p:cNvSpPr>
              <a:spLocks/>
            </p:cNvSpPr>
            <p:nvPr/>
          </p:nvSpPr>
          <p:spPr bwMode="auto">
            <a:xfrm>
              <a:off x="7845690" y="3285257"/>
              <a:ext cx="1632083" cy="114300"/>
            </a:xfrm>
            <a:custGeom>
              <a:avLst/>
              <a:gdLst>
                <a:gd name="T0" fmla="*/ 0 w 949"/>
                <a:gd name="T1" fmla="*/ 0 h 72"/>
                <a:gd name="T2" fmla="*/ 379 w 949"/>
                <a:gd name="T3" fmla="*/ 0 h 72"/>
                <a:gd name="T4" fmla="*/ 297 w 949"/>
                <a:gd name="T5" fmla="*/ 72 h 72"/>
                <a:gd name="T6" fmla="*/ 949 w 949"/>
                <a:gd name="T7" fmla="*/ 62 h 72"/>
              </a:gdLst>
              <a:ahLst/>
              <a:cxnLst>
                <a:cxn ang="0">
                  <a:pos x="T0" y="T1"/>
                </a:cxn>
                <a:cxn ang="0">
                  <a:pos x="T2" y="T3"/>
                </a:cxn>
                <a:cxn ang="0">
                  <a:pos x="T4" y="T5"/>
                </a:cxn>
                <a:cxn ang="0">
                  <a:pos x="T6" y="T7"/>
                </a:cxn>
              </a:cxnLst>
              <a:rect l="0" t="0" r="r" b="b"/>
              <a:pathLst>
                <a:path w="949" h="72">
                  <a:moveTo>
                    <a:pt x="0" y="0"/>
                  </a:moveTo>
                  <a:lnTo>
                    <a:pt x="379" y="0"/>
                  </a:lnTo>
                  <a:lnTo>
                    <a:pt x="297" y="72"/>
                  </a:lnTo>
                  <a:lnTo>
                    <a:pt x="949" y="62"/>
                  </a:lnTo>
                </a:path>
              </a:pathLst>
            </a:custGeom>
            <a:noFill/>
            <a:ln w="571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2578" name="Line 66"/>
            <p:cNvSpPr>
              <a:spLocks noChangeShapeType="1"/>
            </p:cNvSpPr>
            <p:nvPr/>
          </p:nvSpPr>
          <p:spPr bwMode="auto">
            <a:xfrm>
              <a:off x="1052512" y="2277195"/>
              <a:ext cx="4368271" cy="2889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2579" name="Text Box 67"/>
            <p:cNvSpPr txBox="1">
              <a:spLocks noChangeArrowheads="1"/>
            </p:cNvSpPr>
            <p:nvPr/>
          </p:nvSpPr>
          <p:spPr bwMode="auto">
            <a:xfrm>
              <a:off x="2648744" y="2897907"/>
              <a:ext cx="1112805"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latin typeface="+mn-lt"/>
                  <a:ea typeface="黑体" pitchFamily="2" charset="-122"/>
                </a:rPr>
                <a:t>接入网</a:t>
              </a:r>
            </a:p>
          </p:txBody>
        </p:sp>
        <p:sp>
          <p:nvSpPr>
            <p:cNvPr id="192580" name="Line 68"/>
            <p:cNvSpPr>
              <a:spLocks noChangeShapeType="1"/>
            </p:cNvSpPr>
            <p:nvPr/>
          </p:nvSpPr>
          <p:spPr bwMode="auto">
            <a:xfrm>
              <a:off x="1052512" y="2782020"/>
              <a:ext cx="4368271" cy="1428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2581" name="Line 69"/>
            <p:cNvSpPr>
              <a:spLocks noChangeShapeType="1"/>
            </p:cNvSpPr>
            <p:nvPr/>
          </p:nvSpPr>
          <p:spPr bwMode="auto">
            <a:xfrm>
              <a:off x="1052512" y="3285257"/>
              <a:ext cx="436827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2582" name="Line 70"/>
            <p:cNvSpPr>
              <a:spLocks noChangeShapeType="1"/>
            </p:cNvSpPr>
            <p:nvPr/>
          </p:nvSpPr>
          <p:spPr bwMode="auto">
            <a:xfrm flipV="1">
              <a:off x="1052513" y="3577357"/>
              <a:ext cx="4387189" cy="1397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2583" name="Line 71"/>
            <p:cNvSpPr>
              <a:spLocks noChangeShapeType="1"/>
            </p:cNvSpPr>
            <p:nvPr/>
          </p:nvSpPr>
          <p:spPr bwMode="auto">
            <a:xfrm flipV="1">
              <a:off x="1052512" y="3932958"/>
              <a:ext cx="4368271" cy="2889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2584" name="Text Box 72"/>
            <p:cNvSpPr txBox="1">
              <a:spLocks noChangeArrowheads="1"/>
            </p:cNvSpPr>
            <p:nvPr/>
          </p:nvSpPr>
          <p:spPr bwMode="auto">
            <a:xfrm>
              <a:off x="2504728" y="4520332"/>
              <a:ext cx="1498359"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dirty="0">
                  <a:solidFill>
                    <a:srgbClr val="000099"/>
                  </a:solidFill>
                  <a:latin typeface="+mn-lt"/>
                  <a:ea typeface="黑体" pitchFamily="2" charset="-122"/>
                </a:rPr>
                <a:t>PPP </a:t>
              </a:r>
              <a:r>
                <a:rPr kumimoji="1" lang="zh-CN" altLang="en-US" sz="2400" b="1" dirty="0">
                  <a:solidFill>
                    <a:srgbClr val="000099"/>
                  </a:solidFill>
                  <a:latin typeface="+mn-lt"/>
                  <a:ea typeface="黑体" pitchFamily="2" charset="-122"/>
                </a:rPr>
                <a:t>协议</a:t>
              </a:r>
            </a:p>
          </p:txBody>
        </p:sp>
        <p:pic>
          <p:nvPicPr>
            <p:cNvPr id="192569" name="Picture 5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1231" y="2061294"/>
              <a:ext cx="407590" cy="401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2574" name="Picture 6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1231" y="2535958"/>
              <a:ext cx="407590"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2575" name="Picture 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1231" y="3012207"/>
              <a:ext cx="407590"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2576" name="Picture 6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1231" y="3488458"/>
              <a:ext cx="407590"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2577" name="Picture 6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1231" y="3964708"/>
              <a:ext cx="407590"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534993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algn="ctr"/>
            <a:r>
              <a:rPr lang="zh-CN" altLang="en-US" dirty="0">
                <a:latin typeface="黑体" pitchFamily="2" charset="-122"/>
              </a:rPr>
              <a:t>数据链路层的简单模型</a:t>
            </a:r>
            <a:r>
              <a:rPr lang="en-US" altLang="zh-CN" dirty="0">
                <a:latin typeface="黑体" pitchFamily="2" charset="-122"/>
              </a:rPr>
              <a:t>( </a:t>
            </a:r>
            <a:r>
              <a:rPr lang="zh-CN" altLang="en-US" dirty="0">
                <a:latin typeface="黑体" pitchFamily="2" charset="-122"/>
              </a:rPr>
              <a:t>续）</a:t>
            </a:r>
          </a:p>
        </p:txBody>
      </p:sp>
      <p:sp>
        <p:nvSpPr>
          <p:cNvPr id="5" name="文本占位符 4">
            <a:extLst>
              <a:ext uri="{FF2B5EF4-FFF2-40B4-BE49-F238E27FC236}">
                <a16:creationId xmlns:a16="http://schemas.microsoft.com/office/drawing/2014/main" id="{4D606E8C-8A98-4CD9-8861-84EFDAA7B96C}"/>
              </a:ext>
            </a:extLst>
          </p:cNvPr>
          <p:cNvSpPr>
            <a:spLocks noGrp="1"/>
          </p:cNvSpPr>
          <p:nvPr>
            <p:ph type="body" sz="quarter" idx="11"/>
          </p:nvPr>
        </p:nvSpPr>
        <p:spPr>
          <a:xfrm>
            <a:off x="2063427" y="6309568"/>
            <a:ext cx="8280400" cy="431800"/>
          </a:xfrm>
        </p:spPr>
        <p:txBody>
          <a:bodyPr>
            <a:normAutofit fontScale="92500" lnSpcReduction="20000"/>
          </a:bodyPr>
          <a:lstStyle/>
          <a:p>
            <a:r>
              <a:rPr lang="zh-CN" altLang="en-US" dirty="0"/>
              <a:t>只考虑数据在数据链路层的流动</a:t>
            </a:r>
          </a:p>
          <a:p>
            <a:endParaRPr lang="zh-CN" altLang="en-US" dirty="0"/>
          </a:p>
        </p:txBody>
      </p:sp>
      <p:sp>
        <p:nvSpPr>
          <p:cNvPr id="118788" name="Line 4"/>
          <p:cNvSpPr>
            <a:spLocks noChangeShapeType="1"/>
          </p:cNvSpPr>
          <p:nvPr/>
        </p:nvSpPr>
        <p:spPr bwMode="auto">
          <a:xfrm flipH="1" flipV="1">
            <a:off x="9682286" y="2721124"/>
            <a:ext cx="729192" cy="635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18789" name="Line 5"/>
          <p:cNvSpPr>
            <a:spLocks noChangeShapeType="1"/>
          </p:cNvSpPr>
          <p:nvPr/>
        </p:nvSpPr>
        <p:spPr bwMode="auto">
          <a:xfrm flipH="1" flipV="1">
            <a:off x="8499070" y="2416324"/>
            <a:ext cx="687917" cy="2159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18790" name="Line 6"/>
          <p:cNvSpPr>
            <a:spLocks noChangeShapeType="1"/>
          </p:cNvSpPr>
          <p:nvPr/>
        </p:nvSpPr>
        <p:spPr bwMode="auto">
          <a:xfrm flipV="1">
            <a:off x="7535986" y="2403624"/>
            <a:ext cx="825500" cy="1524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18791" name="Line 7"/>
          <p:cNvSpPr>
            <a:spLocks noChangeShapeType="1"/>
          </p:cNvSpPr>
          <p:nvPr/>
        </p:nvSpPr>
        <p:spPr bwMode="auto">
          <a:xfrm flipV="1">
            <a:off x="6380286" y="2479824"/>
            <a:ext cx="990600" cy="762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18792" name="Line 8"/>
          <p:cNvSpPr>
            <a:spLocks noChangeShapeType="1"/>
          </p:cNvSpPr>
          <p:nvPr/>
        </p:nvSpPr>
        <p:spPr bwMode="auto">
          <a:xfrm>
            <a:off x="5224586" y="2556024"/>
            <a:ext cx="99060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18793" name="Line 9"/>
          <p:cNvSpPr>
            <a:spLocks noChangeShapeType="1"/>
          </p:cNvSpPr>
          <p:nvPr/>
        </p:nvSpPr>
        <p:spPr bwMode="auto">
          <a:xfrm>
            <a:off x="3986336" y="2327424"/>
            <a:ext cx="990600" cy="2286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18794" name="Freeform 10"/>
          <p:cNvSpPr>
            <a:spLocks/>
          </p:cNvSpPr>
          <p:nvPr/>
        </p:nvSpPr>
        <p:spPr bwMode="auto">
          <a:xfrm>
            <a:off x="2032652" y="2365524"/>
            <a:ext cx="1898650" cy="508000"/>
          </a:xfrm>
          <a:custGeom>
            <a:avLst/>
            <a:gdLst>
              <a:gd name="T0" fmla="*/ 0 w 1104"/>
              <a:gd name="T1" fmla="*/ 320 h 320"/>
              <a:gd name="T2" fmla="*/ 568 w 1104"/>
              <a:gd name="T3" fmla="*/ 200 h 320"/>
              <a:gd name="T4" fmla="*/ 1104 w 1104"/>
              <a:gd name="T5" fmla="*/ 0 h 320"/>
            </a:gdLst>
            <a:ahLst/>
            <a:cxnLst>
              <a:cxn ang="0">
                <a:pos x="T0" y="T1"/>
              </a:cxn>
              <a:cxn ang="0">
                <a:pos x="T2" y="T3"/>
              </a:cxn>
              <a:cxn ang="0">
                <a:pos x="T4" y="T5"/>
              </a:cxn>
            </a:cxnLst>
            <a:rect l="0" t="0" r="r" b="b"/>
            <a:pathLst>
              <a:path w="1104" h="320">
                <a:moveTo>
                  <a:pt x="0" y="320"/>
                </a:moveTo>
                <a:lnTo>
                  <a:pt x="568" y="200"/>
                </a:lnTo>
                <a:lnTo>
                  <a:pt x="1104" y="0"/>
                </a:lnTo>
              </a:path>
            </a:pathLst>
          </a:custGeom>
          <a:noFill/>
          <a:ln w="28575" cmpd="sng">
            <a:solidFill>
              <a:srgbClr val="33339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grpSp>
        <p:nvGrpSpPr>
          <p:cNvPr id="118795" name="Group 11"/>
          <p:cNvGrpSpPr>
            <a:grpSpLocks/>
          </p:cNvGrpSpPr>
          <p:nvPr/>
        </p:nvGrpSpPr>
        <p:grpSpPr bwMode="auto">
          <a:xfrm>
            <a:off x="2417886" y="2175024"/>
            <a:ext cx="1222772" cy="781050"/>
            <a:chOff x="1680" y="240"/>
            <a:chExt cx="2529" cy="1270"/>
          </a:xfrm>
        </p:grpSpPr>
        <p:sp>
          <p:nvSpPr>
            <p:cNvPr id="118796" name="Oval 12"/>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8797" name="Oval 13"/>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8798" name="Oval 14"/>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8799" name="Oval 15"/>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8800" name="Oval 16"/>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8801" name="Oval 17"/>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8802" name="Oval 18"/>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8803" name="Oval 19"/>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8804" name="Oval 20"/>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grpSp>
      <p:grpSp>
        <p:nvGrpSpPr>
          <p:cNvPr id="118812" name="Group 28"/>
          <p:cNvGrpSpPr>
            <a:grpSpLocks/>
          </p:cNvGrpSpPr>
          <p:nvPr/>
        </p:nvGrpSpPr>
        <p:grpSpPr bwMode="auto">
          <a:xfrm>
            <a:off x="4481636" y="2175024"/>
            <a:ext cx="1222772" cy="781050"/>
            <a:chOff x="1680" y="240"/>
            <a:chExt cx="2529" cy="1270"/>
          </a:xfrm>
        </p:grpSpPr>
        <p:sp>
          <p:nvSpPr>
            <p:cNvPr id="118813" name="Oval 29"/>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8814" name="Oval 30"/>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8815" name="Oval 31"/>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8816" name="Oval 32"/>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8817" name="Oval 33"/>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8818" name="Oval 34"/>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8819" name="Oval 35"/>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8820" name="Oval 36"/>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8821" name="Oval 37"/>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grpSp>
      <p:sp>
        <p:nvSpPr>
          <p:cNvPr id="118822" name="Text Box 38"/>
          <p:cNvSpPr txBox="1">
            <a:spLocks noChangeArrowheads="1"/>
          </p:cNvSpPr>
          <p:nvPr/>
        </p:nvSpPr>
        <p:spPr bwMode="auto">
          <a:xfrm>
            <a:off x="4688012" y="23639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局域网</a:t>
            </a:r>
          </a:p>
        </p:txBody>
      </p:sp>
      <p:pic>
        <p:nvPicPr>
          <p:cNvPr id="118823" name="Picture 3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69643" y="2206776"/>
            <a:ext cx="47810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8871" name="Picture 8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50086" y="2403626"/>
            <a:ext cx="47810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8872" name="Picture 8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095036" y="2467124"/>
            <a:ext cx="57785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8873" name="Picture 8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96386" y="2254401"/>
            <a:ext cx="47810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118874" name="Group 90"/>
          <p:cNvGrpSpPr>
            <a:grpSpLocks/>
          </p:cNvGrpSpPr>
          <p:nvPr/>
        </p:nvGrpSpPr>
        <p:grpSpPr bwMode="auto">
          <a:xfrm>
            <a:off x="6793036" y="2175024"/>
            <a:ext cx="1222772" cy="781050"/>
            <a:chOff x="1680" y="240"/>
            <a:chExt cx="2529" cy="1270"/>
          </a:xfrm>
        </p:grpSpPr>
        <p:sp>
          <p:nvSpPr>
            <p:cNvPr id="118875" name="Oval 91"/>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8876" name="Oval 92"/>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8877" name="Oval 93"/>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8878" name="Oval 94"/>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8879" name="Oval 95"/>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8880" name="Oval 96"/>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8881" name="Oval 97"/>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8882" name="Oval 98"/>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8883" name="Oval 99"/>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grpSp>
      <p:sp>
        <p:nvSpPr>
          <p:cNvPr id="118884" name="Text Box 100"/>
          <p:cNvSpPr txBox="1">
            <a:spLocks noChangeArrowheads="1"/>
          </p:cNvSpPr>
          <p:nvPr/>
        </p:nvSpPr>
        <p:spPr bwMode="auto">
          <a:xfrm>
            <a:off x="6971895" y="23639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广域网</a:t>
            </a:r>
          </a:p>
        </p:txBody>
      </p:sp>
      <p:sp>
        <p:nvSpPr>
          <p:cNvPr id="118885" name="Text Box 101"/>
          <p:cNvSpPr txBox="1">
            <a:spLocks noChangeArrowheads="1"/>
          </p:cNvSpPr>
          <p:nvPr/>
        </p:nvSpPr>
        <p:spPr bwMode="auto">
          <a:xfrm>
            <a:off x="1539074" y="2028974"/>
            <a:ext cx="98296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主机</a:t>
            </a:r>
            <a:r>
              <a:rPr kumimoji="1" lang="zh-CN" altLang="en-US" sz="1400">
                <a:solidFill>
                  <a:srgbClr val="000099"/>
                </a:solidFill>
                <a:latin typeface="+mn-ea"/>
              </a:rPr>
              <a:t> </a:t>
            </a:r>
            <a:r>
              <a:rPr kumimoji="1" lang="en-US" altLang="zh-CN">
                <a:solidFill>
                  <a:srgbClr val="000099"/>
                </a:solidFill>
                <a:latin typeface="+mn-ea"/>
              </a:rPr>
              <a:t>H</a:t>
            </a:r>
            <a:r>
              <a:rPr kumimoji="1" lang="en-US" altLang="zh-CN" baseline="-25000">
                <a:solidFill>
                  <a:srgbClr val="000099"/>
                </a:solidFill>
                <a:latin typeface="+mn-ea"/>
              </a:rPr>
              <a:t>1</a:t>
            </a:r>
          </a:p>
        </p:txBody>
      </p:sp>
      <p:sp>
        <p:nvSpPr>
          <p:cNvPr id="118886" name="Text Box 102"/>
          <p:cNvSpPr txBox="1">
            <a:spLocks noChangeArrowheads="1"/>
          </p:cNvSpPr>
          <p:nvPr/>
        </p:nvSpPr>
        <p:spPr bwMode="auto">
          <a:xfrm>
            <a:off x="9886942" y="2148037"/>
            <a:ext cx="98296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主机</a:t>
            </a:r>
            <a:r>
              <a:rPr kumimoji="1" lang="zh-CN" altLang="en-US" sz="1400">
                <a:solidFill>
                  <a:srgbClr val="000099"/>
                </a:solidFill>
                <a:latin typeface="+mn-ea"/>
              </a:rPr>
              <a:t> </a:t>
            </a:r>
            <a:r>
              <a:rPr kumimoji="1" lang="en-US" altLang="zh-CN">
                <a:solidFill>
                  <a:srgbClr val="000099"/>
                </a:solidFill>
                <a:latin typeface="+mn-ea"/>
              </a:rPr>
              <a:t>H</a:t>
            </a:r>
            <a:r>
              <a:rPr kumimoji="1" lang="en-US" altLang="zh-CN" baseline="-25000">
                <a:solidFill>
                  <a:srgbClr val="000099"/>
                </a:solidFill>
                <a:latin typeface="+mn-ea"/>
              </a:rPr>
              <a:t>2</a:t>
            </a:r>
          </a:p>
        </p:txBody>
      </p:sp>
      <p:sp>
        <p:nvSpPr>
          <p:cNvPr id="118887" name="Text Box 103"/>
          <p:cNvSpPr txBox="1">
            <a:spLocks noChangeArrowheads="1"/>
          </p:cNvSpPr>
          <p:nvPr/>
        </p:nvSpPr>
        <p:spPr bwMode="auto">
          <a:xfrm>
            <a:off x="3411926" y="1844824"/>
            <a:ext cx="11608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路由器</a:t>
            </a:r>
            <a:r>
              <a:rPr kumimoji="1" lang="zh-CN" altLang="en-US" sz="900">
                <a:solidFill>
                  <a:srgbClr val="000099"/>
                </a:solidFill>
                <a:latin typeface="+mn-ea"/>
              </a:rPr>
              <a:t> </a:t>
            </a:r>
            <a:r>
              <a:rPr kumimoji="1" lang="en-US" altLang="zh-CN">
                <a:solidFill>
                  <a:srgbClr val="000099"/>
                </a:solidFill>
                <a:latin typeface="+mn-ea"/>
              </a:rPr>
              <a:t>R</a:t>
            </a:r>
            <a:r>
              <a:rPr kumimoji="1" lang="en-US" altLang="zh-CN" baseline="-25000">
                <a:solidFill>
                  <a:srgbClr val="000099"/>
                </a:solidFill>
                <a:latin typeface="+mn-ea"/>
              </a:rPr>
              <a:t>1</a:t>
            </a:r>
          </a:p>
        </p:txBody>
      </p:sp>
      <p:sp>
        <p:nvSpPr>
          <p:cNvPr id="118888" name="Text Box 104"/>
          <p:cNvSpPr txBox="1">
            <a:spLocks noChangeArrowheads="1"/>
          </p:cNvSpPr>
          <p:nvPr/>
        </p:nvSpPr>
        <p:spPr bwMode="auto">
          <a:xfrm>
            <a:off x="5750843" y="2041674"/>
            <a:ext cx="11608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路由器</a:t>
            </a:r>
            <a:r>
              <a:rPr kumimoji="1" lang="zh-CN" altLang="en-US" sz="900">
                <a:solidFill>
                  <a:srgbClr val="000099"/>
                </a:solidFill>
                <a:latin typeface="+mn-ea"/>
              </a:rPr>
              <a:t> </a:t>
            </a:r>
            <a:r>
              <a:rPr kumimoji="1" lang="en-US" altLang="zh-CN">
                <a:solidFill>
                  <a:srgbClr val="000099"/>
                </a:solidFill>
                <a:latin typeface="+mn-ea"/>
              </a:rPr>
              <a:t>R</a:t>
            </a:r>
            <a:r>
              <a:rPr kumimoji="1" lang="en-US" altLang="zh-CN" baseline="-25000">
                <a:solidFill>
                  <a:srgbClr val="000099"/>
                </a:solidFill>
                <a:latin typeface="+mn-ea"/>
              </a:rPr>
              <a:t>2</a:t>
            </a:r>
          </a:p>
        </p:txBody>
      </p:sp>
      <p:sp>
        <p:nvSpPr>
          <p:cNvPr id="118889" name="Text Box 105"/>
          <p:cNvSpPr txBox="1">
            <a:spLocks noChangeArrowheads="1"/>
          </p:cNvSpPr>
          <p:nvPr/>
        </p:nvSpPr>
        <p:spPr bwMode="auto">
          <a:xfrm>
            <a:off x="7857589" y="1901974"/>
            <a:ext cx="11608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路由器</a:t>
            </a:r>
            <a:r>
              <a:rPr kumimoji="1" lang="zh-CN" altLang="en-US" sz="900">
                <a:solidFill>
                  <a:srgbClr val="000099"/>
                </a:solidFill>
                <a:latin typeface="+mn-ea"/>
              </a:rPr>
              <a:t> </a:t>
            </a:r>
            <a:r>
              <a:rPr kumimoji="1" lang="en-US" altLang="zh-CN">
                <a:solidFill>
                  <a:srgbClr val="000099"/>
                </a:solidFill>
                <a:latin typeface="+mn-ea"/>
              </a:rPr>
              <a:t>R</a:t>
            </a:r>
            <a:r>
              <a:rPr kumimoji="1" lang="en-US" altLang="zh-CN" baseline="-25000">
                <a:solidFill>
                  <a:srgbClr val="000099"/>
                </a:solidFill>
                <a:latin typeface="+mn-ea"/>
              </a:rPr>
              <a:t>3</a:t>
            </a:r>
          </a:p>
        </p:txBody>
      </p:sp>
      <p:sp>
        <p:nvSpPr>
          <p:cNvPr id="118890" name="Text Box 106"/>
          <p:cNvSpPr txBox="1">
            <a:spLocks noChangeArrowheads="1"/>
          </p:cNvSpPr>
          <p:nvPr/>
        </p:nvSpPr>
        <p:spPr bwMode="auto">
          <a:xfrm>
            <a:off x="2582987" y="23766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电话网</a:t>
            </a:r>
          </a:p>
        </p:txBody>
      </p:sp>
      <p:grpSp>
        <p:nvGrpSpPr>
          <p:cNvPr id="118898" name="Group 114"/>
          <p:cNvGrpSpPr>
            <a:grpSpLocks/>
          </p:cNvGrpSpPr>
          <p:nvPr/>
        </p:nvGrpSpPr>
        <p:grpSpPr bwMode="auto">
          <a:xfrm>
            <a:off x="1592387" y="2403624"/>
            <a:ext cx="720593" cy="546100"/>
            <a:chOff x="624" y="2968"/>
            <a:chExt cx="1331" cy="920"/>
          </a:xfrm>
        </p:grpSpPr>
        <p:sp>
          <p:nvSpPr>
            <p:cNvPr id="118899" name="Freeform 115"/>
            <p:cNvSpPr>
              <a:spLocks/>
            </p:cNvSpPr>
            <p:nvPr/>
          </p:nvSpPr>
          <p:spPr bwMode="auto">
            <a:xfrm>
              <a:off x="1238" y="2968"/>
              <a:ext cx="713" cy="770"/>
            </a:xfrm>
            <a:custGeom>
              <a:avLst/>
              <a:gdLst>
                <a:gd name="T0" fmla="*/ 992 w 1426"/>
                <a:gd name="T1" fmla="*/ 2292 h 2309"/>
                <a:gd name="T2" fmla="*/ 964 w 1426"/>
                <a:gd name="T3" fmla="*/ 2309 h 2309"/>
                <a:gd name="T4" fmla="*/ 0 w 1426"/>
                <a:gd name="T5" fmla="*/ 1462 h 2309"/>
                <a:gd name="T6" fmla="*/ 326 w 1426"/>
                <a:gd name="T7" fmla="*/ 59 h 2309"/>
                <a:gd name="T8" fmla="*/ 369 w 1426"/>
                <a:gd name="T9" fmla="*/ 18 h 2309"/>
                <a:gd name="T10" fmla="*/ 414 w 1426"/>
                <a:gd name="T11" fmla="*/ 0 h 2309"/>
                <a:gd name="T12" fmla="*/ 457 w 1426"/>
                <a:gd name="T13" fmla="*/ 9 h 2309"/>
                <a:gd name="T14" fmla="*/ 1381 w 1426"/>
                <a:gd name="T15" fmla="*/ 400 h 2309"/>
                <a:gd name="T16" fmla="*/ 1411 w 1426"/>
                <a:gd name="T17" fmla="*/ 421 h 2309"/>
                <a:gd name="T18" fmla="*/ 1422 w 1426"/>
                <a:gd name="T19" fmla="*/ 425 h 2309"/>
                <a:gd name="T20" fmla="*/ 1426 w 1426"/>
                <a:gd name="T21" fmla="*/ 445 h 2309"/>
                <a:gd name="T22" fmla="*/ 1017 w 1426"/>
                <a:gd name="T23" fmla="*/ 2306 h 2309"/>
                <a:gd name="T24" fmla="*/ 992 w 1426"/>
                <a:gd name="T25" fmla="*/ 2292 h 2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26" h="2309">
                  <a:moveTo>
                    <a:pt x="992" y="2292"/>
                  </a:moveTo>
                  <a:lnTo>
                    <a:pt x="964" y="2309"/>
                  </a:lnTo>
                  <a:lnTo>
                    <a:pt x="0" y="1462"/>
                  </a:lnTo>
                  <a:lnTo>
                    <a:pt x="326" y="59"/>
                  </a:lnTo>
                  <a:lnTo>
                    <a:pt x="369" y="18"/>
                  </a:lnTo>
                  <a:lnTo>
                    <a:pt x="414" y="0"/>
                  </a:lnTo>
                  <a:lnTo>
                    <a:pt x="457" y="9"/>
                  </a:lnTo>
                  <a:lnTo>
                    <a:pt x="1381" y="400"/>
                  </a:lnTo>
                  <a:lnTo>
                    <a:pt x="1411" y="421"/>
                  </a:lnTo>
                  <a:lnTo>
                    <a:pt x="1422" y="425"/>
                  </a:lnTo>
                  <a:lnTo>
                    <a:pt x="1426" y="445"/>
                  </a:lnTo>
                  <a:lnTo>
                    <a:pt x="1017" y="2306"/>
                  </a:lnTo>
                  <a:lnTo>
                    <a:pt x="992" y="2292"/>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00" name="Freeform 116"/>
            <p:cNvSpPr>
              <a:spLocks/>
            </p:cNvSpPr>
            <p:nvPr/>
          </p:nvSpPr>
          <p:spPr bwMode="auto">
            <a:xfrm>
              <a:off x="1668" y="3087"/>
              <a:ext cx="286" cy="660"/>
            </a:xfrm>
            <a:custGeom>
              <a:avLst/>
              <a:gdLst>
                <a:gd name="T0" fmla="*/ 573 w 573"/>
                <a:gd name="T1" fmla="*/ 86 h 1980"/>
                <a:gd name="T2" fmla="*/ 568 w 573"/>
                <a:gd name="T3" fmla="*/ 132 h 1980"/>
                <a:gd name="T4" fmla="*/ 155 w 573"/>
                <a:gd name="T5" fmla="*/ 1923 h 1980"/>
                <a:gd name="T6" fmla="*/ 151 w 573"/>
                <a:gd name="T7" fmla="*/ 1955 h 1980"/>
                <a:gd name="T8" fmla="*/ 140 w 573"/>
                <a:gd name="T9" fmla="*/ 1972 h 1980"/>
                <a:gd name="T10" fmla="*/ 125 w 573"/>
                <a:gd name="T11" fmla="*/ 1980 h 1980"/>
                <a:gd name="T12" fmla="*/ 111 w 573"/>
                <a:gd name="T13" fmla="*/ 1975 h 1980"/>
                <a:gd name="T14" fmla="*/ 86 w 573"/>
                <a:gd name="T15" fmla="*/ 1955 h 1980"/>
                <a:gd name="T16" fmla="*/ 0 w 573"/>
                <a:gd name="T17" fmla="*/ 1880 h 1980"/>
                <a:gd name="T18" fmla="*/ 425 w 573"/>
                <a:gd name="T19" fmla="*/ 39 h 1980"/>
                <a:gd name="T20" fmla="*/ 420 w 573"/>
                <a:gd name="T21" fmla="*/ 27 h 1980"/>
                <a:gd name="T22" fmla="*/ 396 w 573"/>
                <a:gd name="T23" fmla="*/ 0 h 1980"/>
                <a:gd name="T24" fmla="*/ 445 w 573"/>
                <a:gd name="T25" fmla="*/ 20 h 1980"/>
                <a:gd name="T26" fmla="*/ 541 w 573"/>
                <a:gd name="T27" fmla="*/ 61 h 1980"/>
                <a:gd name="T28" fmla="*/ 559 w 573"/>
                <a:gd name="T29" fmla="*/ 75 h 1980"/>
                <a:gd name="T30" fmla="*/ 573 w 573"/>
                <a:gd name="T31" fmla="*/ 86 h 1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73" h="1980">
                  <a:moveTo>
                    <a:pt x="573" y="86"/>
                  </a:moveTo>
                  <a:lnTo>
                    <a:pt x="568" y="132"/>
                  </a:lnTo>
                  <a:lnTo>
                    <a:pt x="155" y="1923"/>
                  </a:lnTo>
                  <a:lnTo>
                    <a:pt x="151" y="1955"/>
                  </a:lnTo>
                  <a:lnTo>
                    <a:pt x="140" y="1972"/>
                  </a:lnTo>
                  <a:lnTo>
                    <a:pt x="125" y="1980"/>
                  </a:lnTo>
                  <a:lnTo>
                    <a:pt x="111" y="1975"/>
                  </a:lnTo>
                  <a:lnTo>
                    <a:pt x="86" y="1955"/>
                  </a:lnTo>
                  <a:lnTo>
                    <a:pt x="0" y="1880"/>
                  </a:lnTo>
                  <a:lnTo>
                    <a:pt x="425" y="39"/>
                  </a:lnTo>
                  <a:lnTo>
                    <a:pt x="420" y="27"/>
                  </a:lnTo>
                  <a:lnTo>
                    <a:pt x="396" y="0"/>
                  </a:lnTo>
                  <a:lnTo>
                    <a:pt x="445" y="20"/>
                  </a:lnTo>
                  <a:lnTo>
                    <a:pt x="541" y="61"/>
                  </a:lnTo>
                  <a:lnTo>
                    <a:pt x="559" y="75"/>
                  </a:lnTo>
                  <a:lnTo>
                    <a:pt x="573" y="86"/>
                  </a:lnTo>
                  <a:close/>
                </a:path>
              </a:pathLst>
            </a:custGeom>
            <a:solidFill>
              <a:srgbClr val="202020"/>
            </a:solidFill>
            <a:ln w="7938">
              <a:solidFill>
                <a:srgbClr val="202020"/>
              </a:solidFill>
              <a:prstDash val="solid"/>
              <a:round/>
              <a:headEnd/>
              <a:tailEnd/>
            </a:ln>
          </p:spPr>
          <p:txBody>
            <a:bodyPr/>
            <a:lstStyle/>
            <a:p>
              <a:endParaRPr lang="zh-CN" altLang="en-US">
                <a:solidFill>
                  <a:srgbClr val="000099"/>
                </a:solidFill>
                <a:latin typeface="+mn-ea"/>
              </a:endParaRPr>
            </a:p>
          </p:txBody>
        </p:sp>
        <p:sp>
          <p:nvSpPr>
            <p:cNvPr id="118901" name="Freeform 117"/>
            <p:cNvSpPr>
              <a:spLocks/>
            </p:cNvSpPr>
            <p:nvPr/>
          </p:nvSpPr>
          <p:spPr bwMode="auto">
            <a:xfrm>
              <a:off x="1432" y="2970"/>
              <a:ext cx="523" cy="147"/>
            </a:xfrm>
            <a:custGeom>
              <a:avLst/>
              <a:gdLst>
                <a:gd name="T0" fmla="*/ 0 w 1045"/>
                <a:gd name="T1" fmla="*/ 0 h 441"/>
                <a:gd name="T2" fmla="*/ 31 w 1045"/>
                <a:gd name="T3" fmla="*/ 1 h 441"/>
                <a:gd name="T4" fmla="*/ 62 w 1045"/>
                <a:gd name="T5" fmla="*/ 10 h 441"/>
                <a:gd name="T6" fmla="*/ 1005 w 1045"/>
                <a:gd name="T7" fmla="*/ 409 h 441"/>
                <a:gd name="T8" fmla="*/ 1037 w 1045"/>
                <a:gd name="T9" fmla="*/ 427 h 441"/>
                <a:gd name="T10" fmla="*/ 1045 w 1045"/>
                <a:gd name="T11" fmla="*/ 441 h 441"/>
                <a:gd name="T12" fmla="*/ 0 w 1045"/>
                <a:gd name="T13" fmla="*/ 0 h 441"/>
              </a:gdLst>
              <a:ahLst/>
              <a:cxnLst>
                <a:cxn ang="0">
                  <a:pos x="T0" y="T1"/>
                </a:cxn>
                <a:cxn ang="0">
                  <a:pos x="T2" y="T3"/>
                </a:cxn>
                <a:cxn ang="0">
                  <a:pos x="T4" y="T5"/>
                </a:cxn>
                <a:cxn ang="0">
                  <a:pos x="T6" y="T7"/>
                </a:cxn>
                <a:cxn ang="0">
                  <a:pos x="T8" y="T9"/>
                </a:cxn>
                <a:cxn ang="0">
                  <a:pos x="T10" y="T11"/>
                </a:cxn>
                <a:cxn ang="0">
                  <a:pos x="T12" y="T13"/>
                </a:cxn>
              </a:cxnLst>
              <a:rect l="0" t="0" r="r" b="b"/>
              <a:pathLst>
                <a:path w="1045" h="441">
                  <a:moveTo>
                    <a:pt x="0" y="0"/>
                  </a:moveTo>
                  <a:lnTo>
                    <a:pt x="31" y="1"/>
                  </a:lnTo>
                  <a:lnTo>
                    <a:pt x="62" y="10"/>
                  </a:lnTo>
                  <a:lnTo>
                    <a:pt x="1005" y="409"/>
                  </a:lnTo>
                  <a:lnTo>
                    <a:pt x="1037" y="427"/>
                  </a:lnTo>
                  <a:lnTo>
                    <a:pt x="1045" y="441"/>
                  </a:lnTo>
                  <a:lnTo>
                    <a:pt x="0" y="0"/>
                  </a:lnTo>
                  <a:close/>
                </a:path>
              </a:pathLst>
            </a:custGeom>
            <a:solidFill>
              <a:srgbClr val="202020"/>
            </a:solidFill>
            <a:ln w="7938">
              <a:solidFill>
                <a:srgbClr val="202020"/>
              </a:solidFill>
              <a:prstDash val="solid"/>
              <a:round/>
              <a:headEnd/>
              <a:tailEnd/>
            </a:ln>
          </p:spPr>
          <p:txBody>
            <a:bodyPr/>
            <a:lstStyle/>
            <a:p>
              <a:endParaRPr lang="zh-CN" altLang="en-US">
                <a:solidFill>
                  <a:srgbClr val="000099"/>
                </a:solidFill>
                <a:latin typeface="+mn-ea"/>
              </a:endParaRPr>
            </a:p>
          </p:txBody>
        </p:sp>
        <p:sp>
          <p:nvSpPr>
            <p:cNvPr id="118902" name="Freeform 118"/>
            <p:cNvSpPr>
              <a:spLocks/>
            </p:cNvSpPr>
            <p:nvPr/>
          </p:nvSpPr>
          <p:spPr bwMode="auto">
            <a:xfrm>
              <a:off x="1315" y="3056"/>
              <a:ext cx="478" cy="573"/>
            </a:xfrm>
            <a:custGeom>
              <a:avLst/>
              <a:gdLst>
                <a:gd name="T0" fmla="*/ 619 w 955"/>
                <a:gd name="T1" fmla="*/ 1719 h 1719"/>
                <a:gd name="T2" fmla="*/ 0 w 955"/>
                <a:gd name="T3" fmla="*/ 1212 h 1719"/>
                <a:gd name="T4" fmla="*/ 290 w 955"/>
                <a:gd name="T5" fmla="*/ 0 h 1719"/>
                <a:gd name="T6" fmla="*/ 955 w 955"/>
                <a:gd name="T7" fmla="*/ 313 h 1719"/>
                <a:gd name="T8" fmla="*/ 619 w 955"/>
                <a:gd name="T9" fmla="*/ 1719 h 1719"/>
              </a:gdLst>
              <a:ahLst/>
              <a:cxnLst>
                <a:cxn ang="0">
                  <a:pos x="T0" y="T1"/>
                </a:cxn>
                <a:cxn ang="0">
                  <a:pos x="T2" y="T3"/>
                </a:cxn>
                <a:cxn ang="0">
                  <a:pos x="T4" y="T5"/>
                </a:cxn>
                <a:cxn ang="0">
                  <a:pos x="T6" y="T7"/>
                </a:cxn>
                <a:cxn ang="0">
                  <a:pos x="T8" y="T9"/>
                </a:cxn>
              </a:cxnLst>
              <a:rect l="0" t="0" r="r" b="b"/>
              <a:pathLst>
                <a:path w="955" h="1719">
                  <a:moveTo>
                    <a:pt x="619" y="1719"/>
                  </a:moveTo>
                  <a:lnTo>
                    <a:pt x="0" y="1212"/>
                  </a:lnTo>
                  <a:lnTo>
                    <a:pt x="290" y="0"/>
                  </a:lnTo>
                  <a:lnTo>
                    <a:pt x="955" y="313"/>
                  </a:lnTo>
                  <a:lnTo>
                    <a:pt x="619" y="1719"/>
                  </a:lnTo>
                  <a:close/>
                </a:path>
              </a:pathLst>
            </a:custGeom>
            <a:solidFill>
              <a:srgbClr val="000000"/>
            </a:solidFill>
            <a:ln w="7938">
              <a:solidFill>
                <a:srgbClr val="808080"/>
              </a:solidFill>
              <a:prstDash val="solid"/>
              <a:round/>
              <a:headEnd/>
              <a:tailEnd/>
            </a:ln>
          </p:spPr>
          <p:txBody>
            <a:bodyPr/>
            <a:lstStyle/>
            <a:p>
              <a:endParaRPr lang="zh-CN" altLang="en-US">
                <a:solidFill>
                  <a:srgbClr val="000099"/>
                </a:solidFill>
                <a:latin typeface="+mn-ea"/>
              </a:endParaRPr>
            </a:p>
          </p:txBody>
        </p:sp>
        <p:sp>
          <p:nvSpPr>
            <p:cNvPr id="118903" name="Freeform 119"/>
            <p:cNvSpPr>
              <a:spLocks/>
            </p:cNvSpPr>
            <p:nvPr/>
          </p:nvSpPr>
          <p:spPr bwMode="auto">
            <a:xfrm>
              <a:off x="1337" y="3076"/>
              <a:ext cx="431" cy="529"/>
            </a:xfrm>
            <a:custGeom>
              <a:avLst/>
              <a:gdLst>
                <a:gd name="T0" fmla="*/ 546 w 862"/>
                <a:gd name="T1" fmla="*/ 1587 h 1587"/>
                <a:gd name="T2" fmla="*/ 0 w 862"/>
                <a:gd name="T3" fmla="*/ 1134 h 1587"/>
                <a:gd name="T4" fmla="*/ 272 w 862"/>
                <a:gd name="T5" fmla="*/ 0 h 1587"/>
                <a:gd name="T6" fmla="*/ 862 w 862"/>
                <a:gd name="T7" fmla="*/ 268 h 1587"/>
                <a:gd name="T8" fmla="*/ 546 w 862"/>
                <a:gd name="T9" fmla="*/ 1587 h 1587"/>
              </a:gdLst>
              <a:ahLst/>
              <a:cxnLst>
                <a:cxn ang="0">
                  <a:pos x="T0" y="T1"/>
                </a:cxn>
                <a:cxn ang="0">
                  <a:pos x="T2" y="T3"/>
                </a:cxn>
                <a:cxn ang="0">
                  <a:pos x="T4" y="T5"/>
                </a:cxn>
                <a:cxn ang="0">
                  <a:pos x="T6" y="T7"/>
                </a:cxn>
                <a:cxn ang="0">
                  <a:pos x="T8" y="T9"/>
                </a:cxn>
              </a:cxnLst>
              <a:rect l="0" t="0" r="r" b="b"/>
              <a:pathLst>
                <a:path w="862" h="1587">
                  <a:moveTo>
                    <a:pt x="546" y="1587"/>
                  </a:moveTo>
                  <a:lnTo>
                    <a:pt x="0" y="1134"/>
                  </a:lnTo>
                  <a:lnTo>
                    <a:pt x="272" y="0"/>
                  </a:lnTo>
                  <a:lnTo>
                    <a:pt x="862" y="268"/>
                  </a:lnTo>
                  <a:lnTo>
                    <a:pt x="546" y="1587"/>
                  </a:lnTo>
                  <a:close/>
                </a:path>
              </a:pathLst>
            </a:custGeom>
            <a:solidFill>
              <a:srgbClr val="C7C7C7"/>
            </a:solidFill>
            <a:ln w="7938">
              <a:solidFill>
                <a:srgbClr val="404040"/>
              </a:solidFill>
              <a:prstDash val="solid"/>
              <a:round/>
              <a:headEnd/>
              <a:tailEnd/>
            </a:ln>
          </p:spPr>
          <p:txBody>
            <a:bodyPr/>
            <a:lstStyle/>
            <a:p>
              <a:endParaRPr lang="zh-CN" altLang="en-US">
                <a:solidFill>
                  <a:srgbClr val="000099"/>
                </a:solidFill>
                <a:latin typeface="+mn-ea"/>
              </a:endParaRPr>
            </a:p>
          </p:txBody>
        </p:sp>
        <p:sp>
          <p:nvSpPr>
            <p:cNvPr id="118904" name="Freeform 120"/>
            <p:cNvSpPr>
              <a:spLocks/>
            </p:cNvSpPr>
            <p:nvPr/>
          </p:nvSpPr>
          <p:spPr bwMode="auto">
            <a:xfrm>
              <a:off x="1233" y="2968"/>
              <a:ext cx="203" cy="494"/>
            </a:xfrm>
            <a:custGeom>
              <a:avLst/>
              <a:gdLst>
                <a:gd name="T0" fmla="*/ 393 w 408"/>
                <a:gd name="T1" fmla="*/ 0 h 1480"/>
                <a:gd name="T2" fmla="*/ 370 w 408"/>
                <a:gd name="T3" fmla="*/ 11 h 1480"/>
                <a:gd name="T4" fmla="*/ 356 w 408"/>
                <a:gd name="T5" fmla="*/ 19 h 1480"/>
                <a:gd name="T6" fmla="*/ 338 w 408"/>
                <a:gd name="T7" fmla="*/ 37 h 1480"/>
                <a:gd name="T8" fmla="*/ 325 w 408"/>
                <a:gd name="T9" fmla="*/ 59 h 1480"/>
                <a:gd name="T10" fmla="*/ 320 w 408"/>
                <a:gd name="T11" fmla="*/ 77 h 1480"/>
                <a:gd name="T12" fmla="*/ 0 w 408"/>
                <a:gd name="T13" fmla="*/ 1459 h 1480"/>
                <a:gd name="T14" fmla="*/ 12 w 408"/>
                <a:gd name="T15" fmla="*/ 1480 h 1480"/>
                <a:gd name="T16" fmla="*/ 337 w 408"/>
                <a:gd name="T17" fmla="*/ 77 h 1480"/>
                <a:gd name="T18" fmla="*/ 346 w 408"/>
                <a:gd name="T19" fmla="*/ 57 h 1480"/>
                <a:gd name="T20" fmla="*/ 355 w 408"/>
                <a:gd name="T21" fmla="*/ 43 h 1480"/>
                <a:gd name="T22" fmla="*/ 368 w 408"/>
                <a:gd name="T23" fmla="*/ 30 h 1480"/>
                <a:gd name="T24" fmla="*/ 384 w 408"/>
                <a:gd name="T25" fmla="*/ 19 h 1480"/>
                <a:gd name="T26" fmla="*/ 400 w 408"/>
                <a:gd name="T27" fmla="*/ 12 h 1480"/>
                <a:gd name="T28" fmla="*/ 408 w 408"/>
                <a:gd name="T29" fmla="*/ 5 h 1480"/>
                <a:gd name="T30" fmla="*/ 393 w 408"/>
                <a:gd name="T31" fmla="*/ 0 h 1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8" h="1480">
                  <a:moveTo>
                    <a:pt x="393" y="0"/>
                  </a:moveTo>
                  <a:lnTo>
                    <a:pt x="370" y="11"/>
                  </a:lnTo>
                  <a:lnTo>
                    <a:pt x="356" y="19"/>
                  </a:lnTo>
                  <a:lnTo>
                    <a:pt x="338" y="37"/>
                  </a:lnTo>
                  <a:lnTo>
                    <a:pt x="325" y="59"/>
                  </a:lnTo>
                  <a:lnTo>
                    <a:pt x="320" y="77"/>
                  </a:lnTo>
                  <a:lnTo>
                    <a:pt x="0" y="1459"/>
                  </a:lnTo>
                  <a:lnTo>
                    <a:pt x="12" y="1480"/>
                  </a:lnTo>
                  <a:lnTo>
                    <a:pt x="337" y="77"/>
                  </a:lnTo>
                  <a:lnTo>
                    <a:pt x="346" y="57"/>
                  </a:lnTo>
                  <a:lnTo>
                    <a:pt x="355" y="43"/>
                  </a:lnTo>
                  <a:lnTo>
                    <a:pt x="368" y="30"/>
                  </a:lnTo>
                  <a:lnTo>
                    <a:pt x="384" y="19"/>
                  </a:lnTo>
                  <a:lnTo>
                    <a:pt x="400" y="12"/>
                  </a:lnTo>
                  <a:lnTo>
                    <a:pt x="408" y="5"/>
                  </a:lnTo>
                  <a:lnTo>
                    <a:pt x="393" y="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05" name="Freeform 121"/>
            <p:cNvSpPr>
              <a:spLocks/>
            </p:cNvSpPr>
            <p:nvPr/>
          </p:nvSpPr>
          <p:spPr bwMode="auto">
            <a:xfrm>
              <a:off x="1204" y="3479"/>
              <a:ext cx="532" cy="321"/>
            </a:xfrm>
            <a:custGeom>
              <a:avLst/>
              <a:gdLst>
                <a:gd name="T0" fmla="*/ 1065 w 1065"/>
                <a:gd name="T1" fmla="*/ 963 h 963"/>
                <a:gd name="T2" fmla="*/ 1047 w 1065"/>
                <a:gd name="T3" fmla="*/ 833 h 963"/>
                <a:gd name="T4" fmla="*/ 1015 w 1065"/>
                <a:gd name="T5" fmla="*/ 776 h 963"/>
                <a:gd name="T6" fmla="*/ 137 w 1065"/>
                <a:gd name="T7" fmla="*/ 3 h 963"/>
                <a:gd name="T8" fmla="*/ 96 w 1065"/>
                <a:gd name="T9" fmla="*/ 0 h 963"/>
                <a:gd name="T10" fmla="*/ 59 w 1065"/>
                <a:gd name="T11" fmla="*/ 3 h 963"/>
                <a:gd name="T12" fmla="*/ 32 w 1065"/>
                <a:gd name="T13" fmla="*/ 42 h 963"/>
                <a:gd name="T14" fmla="*/ 0 w 1065"/>
                <a:gd name="T15" fmla="*/ 145 h 963"/>
                <a:gd name="T16" fmla="*/ 865 w 1065"/>
                <a:gd name="T17" fmla="*/ 954 h 963"/>
                <a:gd name="T18" fmla="*/ 1065 w 1065"/>
                <a:gd name="T19"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5" h="963">
                  <a:moveTo>
                    <a:pt x="1065" y="963"/>
                  </a:moveTo>
                  <a:lnTo>
                    <a:pt x="1047" y="833"/>
                  </a:lnTo>
                  <a:lnTo>
                    <a:pt x="1015" y="776"/>
                  </a:lnTo>
                  <a:lnTo>
                    <a:pt x="137" y="3"/>
                  </a:lnTo>
                  <a:lnTo>
                    <a:pt x="96" y="0"/>
                  </a:lnTo>
                  <a:lnTo>
                    <a:pt x="59" y="3"/>
                  </a:lnTo>
                  <a:lnTo>
                    <a:pt x="32" y="42"/>
                  </a:lnTo>
                  <a:lnTo>
                    <a:pt x="0" y="145"/>
                  </a:lnTo>
                  <a:lnTo>
                    <a:pt x="865" y="954"/>
                  </a:lnTo>
                  <a:lnTo>
                    <a:pt x="1065" y="963"/>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06" name="Freeform 122"/>
            <p:cNvSpPr>
              <a:spLocks/>
            </p:cNvSpPr>
            <p:nvPr/>
          </p:nvSpPr>
          <p:spPr bwMode="auto">
            <a:xfrm>
              <a:off x="642" y="3519"/>
              <a:ext cx="985" cy="288"/>
            </a:xfrm>
            <a:custGeom>
              <a:avLst/>
              <a:gdLst>
                <a:gd name="T0" fmla="*/ 0 w 1969"/>
                <a:gd name="T1" fmla="*/ 0 h 862"/>
                <a:gd name="T2" fmla="*/ 1121 w 1969"/>
                <a:gd name="T3" fmla="*/ 24 h 862"/>
                <a:gd name="T4" fmla="*/ 1969 w 1969"/>
                <a:gd name="T5" fmla="*/ 814 h 862"/>
                <a:gd name="T6" fmla="*/ 478 w 1969"/>
                <a:gd name="T7" fmla="*/ 862 h 862"/>
                <a:gd name="T8" fmla="*/ 0 w 1969"/>
                <a:gd name="T9" fmla="*/ 0 h 862"/>
              </a:gdLst>
              <a:ahLst/>
              <a:cxnLst>
                <a:cxn ang="0">
                  <a:pos x="T0" y="T1"/>
                </a:cxn>
                <a:cxn ang="0">
                  <a:pos x="T2" y="T3"/>
                </a:cxn>
                <a:cxn ang="0">
                  <a:pos x="T4" y="T5"/>
                </a:cxn>
                <a:cxn ang="0">
                  <a:pos x="T6" y="T7"/>
                </a:cxn>
                <a:cxn ang="0">
                  <a:pos x="T8" y="T9"/>
                </a:cxn>
              </a:cxnLst>
              <a:rect l="0" t="0" r="r" b="b"/>
              <a:pathLst>
                <a:path w="1969" h="862">
                  <a:moveTo>
                    <a:pt x="0" y="0"/>
                  </a:moveTo>
                  <a:lnTo>
                    <a:pt x="1121" y="24"/>
                  </a:lnTo>
                  <a:lnTo>
                    <a:pt x="1969" y="814"/>
                  </a:lnTo>
                  <a:lnTo>
                    <a:pt x="478" y="86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07" name="Freeform 123"/>
            <p:cNvSpPr>
              <a:spLocks/>
            </p:cNvSpPr>
            <p:nvPr/>
          </p:nvSpPr>
          <p:spPr bwMode="auto">
            <a:xfrm>
              <a:off x="852" y="3789"/>
              <a:ext cx="889" cy="99"/>
            </a:xfrm>
            <a:custGeom>
              <a:avLst/>
              <a:gdLst>
                <a:gd name="T0" fmla="*/ 54 w 1777"/>
                <a:gd name="T1" fmla="*/ 52 h 297"/>
                <a:gd name="T2" fmla="*/ 0 w 1777"/>
                <a:gd name="T3" fmla="*/ 297 h 297"/>
                <a:gd name="T4" fmla="*/ 1759 w 1777"/>
                <a:gd name="T5" fmla="*/ 257 h 297"/>
                <a:gd name="T6" fmla="*/ 1777 w 1777"/>
                <a:gd name="T7" fmla="*/ 173 h 297"/>
                <a:gd name="T8" fmla="*/ 1773 w 1777"/>
                <a:gd name="T9" fmla="*/ 74 h 297"/>
                <a:gd name="T10" fmla="*/ 1768 w 1777"/>
                <a:gd name="T11" fmla="*/ 0 h 297"/>
                <a:gd name="T12" fmla="*/ 54 w 1777"/>
                <a:gd name="T13" fmla="*/ 52 h 297"/>
              </a:gdLst>
              <a:ahLst/>
              <a:cxnLst>
                <a:cxn ang="0">
                  <a:pos x="T0" y="T1"/>
                </a:cxn>
                <a:cxn ang="0">
                  <a:pos x="T2" y="T3"/>
                </a:cxn>
                <a:cxn ang="0">
                  <a:pos x="T4" y="T5"/>
                </a:cxn>
                <a:cxn ang="0">
                  <a:pos x="T6" y="T7"/>
                </a:cxn>
                <a:cxn ang="0">
                  <a:pos x="T8" y="T9"/>
                </a:cxn>
                <a:cxn ang="0">
                  <a:pos x="T10" y="T11"/>
                </a:cxn>
                <a:cxn ang="0">
                  <a:pos x="T12" y="T13"/>
                </a:cxn>
              </a:cxnLst>
              <a:rect l="0" t="0" r="r" b="b"/>
              <a:pathLst>
                <a:path w="1777" h="297">
                  <a:moveTo>
                    <a:pt x="54" y="52"/>
                  </a:moveTo>
                  <a:lnTo>
                    <a:pt x="0" y="297"/>
                  </a:lnTo>
                  <a:lnTo>
                    <a:pt x="1759" y="257"/>
                  </a:lnTo>
                  <a:lnTo>
                    <a:pt x="1777" y="173"/>
                  </a:lnTo>
                  <a:lnTo>
                    <a:pt x="1773" y="74"/>
                  </a:lnTo>
                  <a:lnTo>
                    <a:pt x="1768" y="0"/>
                  </a:lnTo>
                  <a:lnTo>
                    <a:pt x="54" y="52"/>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08" name="Freeform 124"/>
            <p:cNvSpPr>
              <a:spLocks/>
            </p:cNvSpPr>
            <p:nvPr/>
          </p:nvSpPr>
          <p:spPr bwMode="auto">
            <a:xfrm>
              <a:off x="624" y="3519"/>
              <a:ext cx="256" cy="369"/>
            </a:xfrm>
            <a:custGeom>
              <a:avLst/>
              <a:gdLst>
                <a:gd name="T0" fmla="*/ 37 w 513"/>
                <a:gd name="T1" fmla="*/ 0 h 1106"/>
                <a:gd name="T2" fmla="*/ 0 w 513"/>
                <a:gd name="T3" fmla="*/ 200 h 1106"/>
                <a:gd name="T4" fmla="*/ 457 w 513"/>
                <a:gd name="T5" fmla="*/ 1106 h 1106"/>
                <a:gd name="T6" fmla="*/ 513 w 513"/>
                <a:gd name="T7" fmla="*/ 862 h 1106"/>
                <a:gd name="T8" fmla="*/ 37 w 513"/>
                <a:gd name="T9" fmla="*/ 0 h 1106"/>
              </a:gdLst>
              <a:ahLst/>
              <a:cxnLst>
                <a:cxn ang="0">
                  <a:pos x="T0" y="T1"/>
                </a:cxn>
                <a:cxn ang="0">
                  <a:pos x="T2" y="T3"/>
                </a:cxn>
                <a:cxn ang="0">
                  <a:pos x="T4" y="T5"/>
                </a:cxn>
                <a:cxn ang="0">
                  <a:pos x="T6" y="T7"/>
                </a:cxn>
                <a:cxn ang="0">
                  <a:pos x="T8" y="T9"/>
                </a:cxn>
              </a:cxnLst>
              <a:rect l="0" t="0" r="r" b="b"/>
              <a:pathLst>
                <a:path w="513" h="1106">
                  <a:moveTo>
                    <a:pt x="37" y="0"/>
                  </a:moveTo>
                  <a:lnTo>
                    <a:pt x="0" y="200"/>
                  </a:lnTo>
                  <a:lnTo>
                    <a:pt x="457" y="1106"/>
                  </a:lnTo>
                  <a:lnTo>
                    <a:pt x="513" y="862"/>
                  </a:lnTo>
                  <a:lnTo>
                    <a:pt x="37"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09" name="Freeform 125"/>
            <p:cNvSpPr>
              <a:spLocks/>
            </p:cNvSpPr>
            <p:nvPr/>
          </p:nvSpPr>
          <p:spPr bwMode="auto">
            <a:xfrm>
              <a:off x="1206" y="3791"/>
              <a:ext cx="132" cy="8"/>
            </a:xfrm>
            <a:custGeom>
              <a:avLst/>
              <a:gdLst>
                <a:gd name="T0" fmla="*/ 2 w 262"/>
                <a:gd name="T1" fmla="*/ 25 h 25"/>
                <a:gd name="T2" fmla="*/ 0 w 262"/>
                <a:gd name="T3" fmla="*/ 0 h 25"/>
                <a:gd name="T4" fmla="*/ 249 w 262"/>
                <a:gd name="T5" fmla="*/ 0 h 25"/>
                <a:gd name="T6" fmla="*/ 262 w 262"/>
                <a:gd name="T7" fmla="*/ 19 h 25"/>
                <a:gd name="T8" fmla="*/ 2 w 262"/>
                <a:gd name="T9" fmla="*/ 25 h 25"/>
              </a:gdLst>
              <a:ahLst/>
              <a:cxnLst>
                <a:cxn ang="0">
                  <a:pos x="T0" y="T1"/>
                </a:cxn>
                <a:cxn ang="0">
                  <a:pos x="T2" y="T3"/>
                </a:cxn>
                <a:cxn ang="0">
                  <a:pos x="T4" y="T5"/>
                </a:cxn>
                <a:cxn ang="0">
                  <a:pos x="T6" y="T7"/>
                </a:cxn>
                <a:cxn ang="0">
                  <a:pos x="T8" y="T9"/>
                </a:cxn>
              </a:cxnLst>
              <a:rect l="0" t="0" r="r" b="b"/>
              <a:pathLst>
                <a:path w="262" h="25">
                  <a:moveTo>
                    <a:pt x="2" y="25"/>
                  </a:moveTo>
                  <a:lnTo>
                    <a:pt x="0" y="0"/>
                  </a:lnTo>
                  <a:lnTo>
                    <a:pt x="249" y="0"/>
                  </a:lnTo>
                  <a:lnTo>
                    <a:pt x="262" y="19"/>
                  </a:lnTo>
                  <a:lnTo>
                    <a:pt x="2" y="25"/>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10" name="Freeform 126"/>
            <p:cNvSpPr>
              <a:spLocks/>
            </p:cNvSpPr>
            <p:nvPr/>
          </p:nvSpPr>
          <p:spPr bwMode="auto">
            <a:xfrm>
              <a:off x="927" y="3521"/>
              <a:ext cx="281" cy="279"/>
            </a:xfrm>
            <a:custGeom>
              <a:avLst/>
              <a:gdLst>
                <a:gd name="T0" fmla="*/ 557 w 561"/>
                <a:gd name="T1" fmla="*/ 801 h 836"/>
                <a:gd name="T2" fmla="*/ 0 w 561"/>
                <a:gd name="T3" fmla="*/ 0 h 836"/>
                <a:gd name="T4" fmla="*/ 561 w 561"/>
                <a:gd name="T5" fmla="*/ 836 h 836"/>
                <a:gd name="T6" fmla="*/ 557 w 561"/>
                <a:gd name="T7" fmla="*/ 801 h 836"/>
              </a:gdLst>
              <a:ahLst/>
              <a:cxnLst>
                <a:cxn ang="0">
                  <a:pos x="T0" y="T1"/>
                </a:cxn>
                <a:cxn ang="0">
                  <a:pos x="T2" y="T3"/>
                </a:cxn>
                <a:cxn ang="0">
                  <a:pos x="T4" y="T5"/>
                </a:cxn>
                <a:cxn ang="0">
                  <a:pos x="T6" y="T7"/>
                </a:cxn>
              </a:cxnLst>
              <a:rect l="0" t="0" r="r" b="b"/>
              <a:pathLst>
                <a:path w="561" h="836">
                  <a:moveTo>
                    <a:pt x="557" y="801"/>
                  </a:moveTo>
                  <a:lnTo>
                    <a:pt x="0" y="0"/>
                  </a:lnTo>
                  <a:lnTo>
                    <a:pt x="561" y="836"/>
                  </a:lnTo>
                  <a:lnTo>
                    <a:pt x="557" y="801"/>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nvGrpSpPr>
            <p:cNvPr id="118911" name="Group 127"/>
            <p:cNvGrpSpPr>
              <a:grpSpLocks/>
            </p:cNvGrpSpPr>
            <p:nvPr/>
          </p:nvGrpSpPr>
          <p:grpSpPr bwMode="auto">
            <a:xfrm>
              <a:off x="700" y="3526"/>
              <a:ext cx="515" cy="270"/>
              <a:chOff x="700" y="3526"/>
              <a:chExt cx="515" cy="270"/>
            </a:xfrm>
          </p:grpSpPr>
          <p:grpSp>
            <p:nvGrpSpPr>
              <p:cNvPr id="118912" name="Group 128"/>
              <p:cNvGrpSpPr>
                <a:grpSpLocks/>
              </p:cNvGrpSpPr>
              <p:nvPr/>
            </p:nvGrpSpPr>
            <p:grpSpPr bwMode="auto">
              <a:xfrm>
                <a:off x="737" y="3534"/>
                <a:ext cx="49" cy="23"/>
                <a:chOff x="737" y="3534"/>
                <a:chExt cx="49" cy="23"/>
              </a:xfrm>
            </p:grpSpPr>
            <p:sp>
              <p:nvSpPr>
                <p:cNvPr id="118913" name="Freeform 129"/>
                <p:cNvSpPr>
                  <a:spLocks/>
                </p:cNvSpPr>
                <p:nvPr/>
              </p:nvSpPr>
              <p:spPr bwMode="auto">
                <a:xfrm>
                  <a:off x="737" y="3534"/>
                  <a:ext cx="11" cy="23"/>
                </a:xfrm>
                <a:custGeom>
                  <a:avLst/>
                  <a:gdLst>
                    <a:gd name="T0" fmla="*/ 13 w 22"/>
                    <a:gd name="T1" fmla="*/ 67 h 67"/>
                    <a:gd name="T2" fmla="*/ 0 w 22"/>
                    <a:gd name="T3" fmla="*/ 26 h 67"/>
                    <a:gd name="T4" fmla="*/ 9 w 22"/>
                    <a:gd name="T5" fmla="*/ 0 h 67"/>
                    <a:gd name="T6" fmla="*/ 22 w 22"/>
                    <a:gd name="T7" fmla="*/ 30 h 67"/>
                    <a:gd name="T8" fmla="*/ 13 w 22"/>
                    <a:gd name="T9" fmla="*/ 67 h 67"/>
                  </a:gdLst>
                  <a:ahLst/>
                  <a:cxnLst>
                    <a:cxn ang="0">
                      <a:pos x="T0" y="T1"/>
                    </a:cxn>
                    <a:cxn ang="0">
                      <a:pos x="T2" y="T3"/>
                    </a:cxn>
                    <a:cxn ang="0">
                      <a:pos x="T4" y="T5"/>
                    </a:cxn>
                    <a:cxn ang="0">
                      <a:pos x="T6" y="T7"/>
                    </a:cxn>
                    <a:cxn ang="0">
                      <a:pos x="T8" y="T9"/>
                    </a:cxn>
                  </a:cxnLst>
                  <a:rect l="0" t="0" r="r" b="b"/>
                  <a:pathLst>
                    <a:path w="22" h="67">
                      <a:moveTo>
                        <a:pt x="13" y="67"/>
                      </a:moveTo>
                      <a:lnTo>
                        <a:pt x="0" y="26"/>
                      </a:lnTo>
                      <a:lnTo>
                        <a:pt x="9" y="0"/>
                      </a:lnTo>
                      <a:lnTo>
                        <a:pt x="22" y="30"/>
                      </a:lnTo>
                      <a:lnTo>
                        <a:pt x="13" y="67"/>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14" name="Freeform 130"/>
                <p:cNvSpPr>
                  <a:spLocks/>
                </p:cNvSpPr>
                <p:nvPr/>
              </p:nvSpPr>
              <p:spPr bwMode="auto">
                <a:xfrm>
                  <a:off x="742" y="3535"/>
                  <a:ext cx="36" cy="9"/>
                </a:xfrm>
                <a:custGeom>
                  <a:avLst/>
                  <a:gdLst>
                    <a:gd name="T0" fmla="*/ 2 w 73"/>
                    <a:gd name="T1" fmla="*/ 0 h 29"/>
                    <a:gd name="T2" fmla="*/ 50 w 73"/>
                    <a:gd name="T3" fmla="*/ 0 h 29"/>
                    <a:gd name="T4" fmla="*/ 52 w 73"/>
                    <a:gd name="T5" fmla="*/ 2 h 29"/>
                    <a:gd name="T6" fmla="*/ 55 w 73"/>
                    <a:gd name="T7" fmla="*/ 11 h 29"/>
                    <a:gd name="T8" fmla="*/ 73 w 73"/>
                    <a:gd name="T9" fmla="*/ 29 h 29"/>
                    <a:gd name="T10" fmla="*/ 17 w 73"/>
                    <a:gd name="T11" fmla="*/ 29 h 29"/>
                    <a:gd name="T12" fmla="*/ 8 w 73"/>
                    <a:gd name="T13" fmla="*/ 20 h 29"/>
                    <a:gd name="T14" fmla="*/ 0 w 73"/>
                    <a:gd name="T15" fmla="*/ 6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50" y="0"/>
                      </a:lnTo>
                      <a:lnTo>
                        <a:pt x="52" y="2"/>
                      </a:lnTo>
                      <a:lnTo>
                        <a:pt x="55" y="11"/>
                      </a:lnTo>
                      <a:lnTo>
                        <a:pt x="73" y="29"/>
                      </a:lnTo>
                      <a:lnTo>
                        <a:pt x="17" y="29"/>
                      </a:lnTo>
                      <a:lnTo>
                        <a:pt x="8"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15" name="Freeform 131"/>
                <p:cNvSpPr>
                  <a:spLocks/>
                </p:cNvSpPr>
                <p:nvPr/>
              </p:nvSpPr>
              <p:spPr bwMode="auto">
                <a:xfrm>
                  <a:off x="744" y="3545"/>
                  <a:ext cx="42" cy="12"/>
                </a:xfrm>
                <a:custGeom>
                  <a:avLst/>
                  <a:gdLst>
                    <a:gd name="T0" fmla="*/ 0 w 82"/>
                    <a:gd name="T1" fmla="*/ 35 h 35"/>
                    <a:gd name="T2" fmla="*/ 1 w 82"/>
                    <a:gd name="T3" fmla="*/ 19 h 35"/>
                    <a:gd name="T4" fmla="*/ 6 w 82"/>
                    <a:gd name="T5" fmla="*/ 7 h 35"/>
                    <a:gd name="T6" fmla="*/ 10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1" y="19"/>
                      </a:lnTo>
                      <a:lnTo>
                        <a:pt x="6" y="7"/>
                      </a:lnTo>
                      <a:lnTo>
                        <a:pt x="10" y="0"/>
                      </a:lnTo>
                      <a:lnTo>
                        <a:pt x="67" y="0"/>
                      </a:lnTo>
                      <a:lnTo>
                        <a:pt x="82"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8916" name="Group 132"/>
              <p:cNvGrpSpPr>
                <a:grpSpLocks/>
              </p:cNvGrpSpPr>
              <p:nvPr/>
            </p:nvGrpSpPr>
            <p:grpSpPr bwMode="auto">
              <a:xfrm>
                <a:off x="748" y="3547"/>
                <a:ext cx="50" cy="23"/>
                <a:chOff x="748" y="3547"/>
                <a:chExt cx="50" cy="23"/>
              </a:xfrm>
            </p:grpSpPr>
            <p:sp>
              <p:nvSpPr>
                <p:cNvPr id="118917" name="Freeform 133"/>
                <p:cNvSpPr>
                  <a:spLocks/>
                </p:cNvSpPr>
                <p:nvPr/>
              </p:nvSpPr>
              <p:spPr bwMode="auto">
                <a:xfrm>
                  <a:off x="748" y="3547"/>
                  <a:ext cx="13" cy="23"/>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18" name="Freeform 134"/>
                <p:cNvSpPr>
                  <a:spLocks/>
                </p:cNvSpPr>
                <p:nvPr/>
              </p:nvSpPr>
              <p:spPr bwMode="auto">
                <a:xfrm>
                  <a:off x="753" y="3548"/>
                  <a:ext cx="37" cy="10"/>
                </a:xfrm>
                <a:custGeom>
                  <a:avLst/>
                  <a:gdLst>
                    <a:gd name="T0" fmla="*/ 1 w 74"/>
                    <a:gd name="T1" fmla="*/ 0 h 29"/>
                    <a:gd name="T2" fmla="*/ 49 w 74"/>
                    <a:gd name="T3" fmla="*/ 0 h 29"/>
                    <a:gd name="T4" fmla="*/ 50 w 74"/>
                    <a:gd name="T5" fmla="*/ 2 h 29"/>
                    <a:gd name="T6" fmla="*/ 56 w 74"/>
                    <a:gd name="T7" fmla="*/ 11 h 29"/>
                    <a:gd name="T8" fmla="*/ 74 w 74"/>
                    <a:gd name="T9" fmla="*/ 29 h 29"/>
                    <a:gd name="T10" fmla="*/ 18 w 74"/>
                    <a:gd name="T11" fmla="*/ 29 h 29"/>
                    <a:gd name="T12" fmla="*/ 9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0" y="2"/>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19" name="Freeform 135"/>
                <p:cNvSpPr>
                  <a:spLocks/>
                </p:cNvSpPr>
                <p:nvPr/>
              </p:nvSpPr>
              <p:spPr bwMode="auto">
                <a:xfrm>
                  <a:off x="757" y="3558"/>
                  <a:ext cx="41" cy="12"/>
                </a:xfrm>
                <a:custGeom>
                  <a:avLst/>
                  <a:gdLst>
                    <a:gd name="T0" fmla="*/ 0 w 81"/>
                    <a:gd name="T1" fmla="*/ 36 h 36"/>
                    <a:gd name="T2" fmla="*/ 1 w 81"/>
                    <a:gd name="T3" fmla="*/ 20 h 36"/>
                    <a:gd name="T4" fmla="*/ 5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0"/>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sp>
            <p:nvSpPr>
              <p:cNvPr id="118920" name="Freeform 136"/>
              <p:cNvSpPr>
                <a:spLocks/>
              </p:cNvSpPr>
              <p:nvPr/>
            </p:nvSpPr>
            <p:spPr bwMode="auto">
              <a:xfrm>
                <a:off x="952" y="3538"/>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21" name="Freeform 137"/>
              <p:cNvSpPr>
                <a:spLocks/>
              </p:cNvSpPr>
              <p:nvPr/>
            </p:nvSpPr>
            <p:spPr bwMode="auto">
              <a:xfrm>
                <a:off x="861" y="3535"/>
                <a:ext cx="11" cy="22"/>
              </a:xfrm>
              <a:custGeom>
                <a:avLst/>
                <a:gdLst>
                  <a:gd name="T0" fmla="*/ 15 w 24"/>
                  <a:gd name="T1" fmla="*/ 68 h 68"/>
                  <a:gd name="T2" fmla="*/ 0 w 24"/>
                  <a:gd name="T3" fmla="*/ 27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22" name="Freeform 138"/>
              <p:cNvSpPr>
                <a:spLocks/>
              </p:cNvSpPr>
              <p:nvPr/>
            </p:nvSpPr>
            <p:spPr bwMode="auto">
              <a:xfrm>
                <a:off x="867" y="3535"/>
                <a:ext cx="34" cy="10"/>
              </a:xfrm>
              <a:custGeom>
                <a:avLst/>
                <a:gdLst>
                  <a:gd name="T0" fmla="*/ 0 w 70"/>
                  <a:gd name="T1" fmla="*/ 0 h 30"/>
                  <a:gd name="T2" fmla="*/ 49 w 70"/>
                  <a:gd name="T3" fmla="*/ 0 h 30"/>
                  <a:gd name="T4" fmla="*/ 50 w 70"/>
                  <a:gd name="T5" fmla="*/ 3 h 30"/>
                  <a:gd name="T6" fmla="*/ 54 w 70"/>
                  <a:gd name="T7" fmla="*/ 13 h 30"/>
                  <a:gd name="T8" fmla="*/ 70 w 70"/>
                  <a:gd name="T9" fmla="*/ 30 h 30"/>
                  <a:gd name="T10" fmla="*/ 16 w 70"/>
                  <a:gd name="T11" fmla="*/ 30 h 30"/>
                  <a:gd name="T12" fmla="*/ 7 w 70"/>
                  <a:gd name="T13" fmla="*/ 21 h 30"/>
                  <a:gd name="T14" fmla="*/ 0 w 70"/>
                  <a:gd name="T15" fmla="*/ 7 h 30"/>
                  <a:gd name="T16" fmla="*/ 0 w 70"/>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30">
                    <a:moveTo>
                      <a:pt x="0" y="0"/>
                    </a:moveTo>
                    <a:lnTo>
                      <a:pt x="49" y="0"/>
                    </a:lnTo>
                    <a:lnTo>
                      <a:pt x="50" y="3"/>
                    </a:lnTo>
                    <a:lnTo>
                      <a:pt x="54" y="13"/>
                    </a:lnTo>
                    <a:lnTo>
                      <a:pt x="70" y="30"/>
                    </a:lnTo>
                    <a:lnTo>
                      <a:pt x="16" y="30"/>
                    </a:lnTo>
                    <a:lnTo>
                      <a:pt x="7" y="21"/>
                    </a:lnTo>
                    <a:lnTo>
                      <a:pt x="0" y="7"/>
                    </a:lnTo>
                    <a:lnTo>
                      <a:pt x="0"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23" name="Freeform 139"/>
              <p:cNvSpPr>
                <a:spLocks/>
              </p:cNvSpPr>
              <p:nvPr/>
            </p:nvSpPr>
            <p:spPr bwMode="auto">
              <a:xfrm>
                <a:off x="868" y="3545"/>
                <a:ext cx="42" cy="12"/>
              </a:xfrm>
              <a:custGeom>
                <a:avLst/>
                <a:gdLst>
                  <a:gd name="T0" fmla="*/ 0 w 83"/>
                  <a:gd name="T1" fmla="*/ 36 h 36"/>
                  <a:gd name="T2" fmla="*/ 1 w 83"/>
                  <a:gd name="T3" fmla="*/ 19 h 36"/>
                  <a:gd name="T4" fmla="*/ 7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nvGrpSpPr>
              <p:cNvPr id="118924" name="Group 140"/>
              <p:cNvGrpSpPr>
                <a:grpSpLocks/>
              </p:cNvGrpSpPr>
              <p:nvPr/>
            </p:nvGrpSpPr>
            <p:grpSpPr bwMode="auto">
              <a:xfrm>
                <a:off x="872" y="3547"/>
                <a:ext cx="50" cy="23"/>
                <a:chOff x="872" y="3547"/>
                <a:chExt cx="50" cy="23"/>
              </a:xfrm>
            </p:grpSpPr>
            <p:sp>
              <p:nvSpPr>
                <p:cNvPr id="118925" name="Freeform 141"/>
                <p:cNvSpPr>
                  <a:spLocks/>
                </p:cNvSpPr>
                <p:nvPr/>
              </p:nvSpPr>
              <p:spPr bwMode="auto">
                <a:xfrm>
                  <a:off x="872" y="3547"/>
                  <a:ext cx="13" cy="23"/>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26" name="Freeform 142"/>
                <p:cNvSpPr>
                  <a:spLocks/>
                </p:cNvSpPr>
                <p:nvPr/>
              </p:nvSpPr>
              <p:spPr bwMode="auto">
                <a:xfrm>
                  <a:off x="878" y="3547"/>
                  <a:ext cx="36" cy="10"/>
                </a:xfrm>
                <a:custGeom>
                  <a:avLst/>
                  <a:gdLst>
                    <a:gd name="T0" fmla="*/ 2 w 73"/>
                    <a:gd name="T1" fmla="*/ 0 h 30"/>
                    <a:gd name="T2" fmla="*/ 49 w 73"/>
                    <a:gd name="T3" fmla="*/ 0 h 30"/>
                    <a:gd name="T4" fmla="*/ 50 w 73"/>
                    <a:gd name="T5" fmla="*/ 3 h 30"/>
                    <a:gd name="T6" fmla="*/ 57 w 73"/>
                    <a:gd name="T7" fmla="*/ 12 h 30"/>
                    <a:gd name="T8" fmla="*/ 73 w 73"/>
                    <a:gd name="T9" fmla="*/ 30 h 30"/>
                    <a:gd name="T10" fmla="*/ 19 w 73"/>
                    <a:gd name="T11" fmla="*/ 30 h 30"/>
                    <a:gd name="T12" fmla="*/ 10 w 73"/>
                    <a:gd name="T13" fmla="*/ 21 h 30"/>
                    <a:gd name="T14" fmla="*/ 0 w 73"/>
                    <a:gd name="T15" fmla="*/ 7 h 30"/>
                    <a:gd name="T16" fmla="*/ 2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2" y="0"/>
                      </a:moveTo>
                      <a:lnTo>
                        <a:pt x="49" y="0"/>
                      </a:lnTo>
                      <a:lnTo>
                        <a:pt x="50" y="3"/>
                      </a:lnTo>
                      <a:lnTo>
                        <a:pt x="57" y="12"/>
                      </a:lnTo>
                      <a:lnTo>
                        <a:pt x="73"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27" name="Freeform 143"/>
                <p:cNvSpPr>
                  <a:spLocks/>
                </p:cNvSpPr>
                <p:nvPr/>
              </p:nvSpPr>
              <p:spPr bwMode="auto">
                <a:xfrm>
                  <a:off x="880" y="3558"/>
                  <a:ext cx="42" cy="12"/>
                </a:xfrm>
                <a:custGeom>
                  <a:avLst/>
                  <a:gdLst>
                    <a:gd name="T0" fmla="*/ 0 w 82"/>
                    <a:gd name="T1" fmla="*/ 36 h 36"/>
                    <a:gd name="T2" fmla="*/ 2 w 82"/>
                    <a:gd name="T3" fmla="*/ 19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8928" name="Group 144"/>
              <p:cNvGrpSpPr>
                <a:grpSpLocks/>
              </p:cNvGrpSpPr>
              <p:nvPr/>
            </p:nvGrpSpPr>
            <p:grpSpPr bwMode="auto">
              <a:xfrm>
                <a:off x="885" y="3559"/>
                <a:ext cx="50" cy="23"/>
                <a:chOff x="885" y="3559"/>
                <a:chExt cx="50" cy="23"/>
              </a:xfrm>
            </p:grpSpPr>
            <p:sp>
              <p:nvSpPr>
                <p:cNvPr id="118929" name="Freeform 145"/>
                <p:cNvSpPr>
                  <a:spLocks/>
                </p:cNvSpPr>
                <p:nvPr/>
              </p:nvSpPr>
              <p:spPr bwMode="auto">
                <a:xfrm>
                  <a:off x="885" y="3559"/>
                  <a:ext cx="12" cy="23"/>
                </a:xfrm>
                <a:custGeom>
                  <a:avLst/>
                  <a:gdLst>
                    <a:gd name="T0" fmla="*/ 16 w 25"/>
                    <a:gd name="T1" fmla="*/ 68 h 68"/>
                    <a:gd name="T2" fmla="*/ 0 w 25"/>
                    <a:gd name="T3" fmla="*/ 26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30" name="Freeform 146"/>
                <p:cNvSpPr>
                  <a:spLocks/>
                </p:cNvSpPr>
                <p:nvPr/>
              </p:nvSpPr>
              <p:spPr bwMode="auto">
                <a:xfrm>
                  <a:off x="890" y="3560"/>
                  <a:ext cx="37" cy="10"/>
                </a:xfrm>
                <a:custGeom>
                  <a:avLst/>
                  <a:gdLst>
                    <a:gd name="T0" fmla="*/ 3 w 74"/>
                    <a:gd name="T1" fmla="*/ 0 h 30"/>
                    <a:gd name="T2" fmla="*/ 49 w 74"/>
                    <a:gd name="T3" fmla="*/ 0 h 30"/>
                    <a:gd name="T4" fmla="*/ 52 w 74"/>
                    <a:gd name="T5" fmla="*/ 3 h 30"/>
                    <a:gd name="T6" fmla="*/ 57 w 74"/>
                    <a:gd name="T7" fmla="*/ 12 h 30"/>
                    <a:gd name="T8" fmla="*/ 74 w 74"/>
                    <a:gd name="T9" fmla="*/ 30 h 30"/>
                    <a:gd name="T10" fmla="*/ 19 w 74"/>
                    <a:gd name="T11" fmla="*/ 30 h 30"/>
                    <a:gd name="T12" fmla="*/ 10 w 74"/>
                    <a:gd name="T13" fmla="*/ 21 h 30"/>
                    <a:gd name="T14" fmla="*/ 0 w 74"/>
                    <a:gd name="T15" fmla="*/ 6 h 30"/>
                    <a:gd name="T16" fmla="*/ 3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3" y="0"/>
                      </a:moveTo>
                      <a:lnTo>
                        <a:pt x="49" y="0"/>
                      </a:lnTo>
                      <a:lnTo>
                        <a:pt x="52" y="3"/>
                      </a:lnTo>
                      <a:lnTo>
                        <a:pt x="57" y="12"/>
                      </a:lnTo>
                      <a:lnTo>
                        <a:pt x="74" y="30"/>
                      </a:lnTo>
                      <a:lnTo>
                        <a:pt x="19" y="30"/>
                      </a:lnTo>
                      <a:lnTo>
                        <a:pt x="10"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31" name="Freeform 147"/>
                <p:cNvSpPr>
                  <a:spLocks/>
                </p:cNvSpPr>
                <p:nvPr/>
              </p:nvSpPr>
              <p:spPr bwMode="auto">
                <a:xfrm>
                  <a:off x="893" y="3570"/>
                  <a:ext cx="42" cy="12"/>
                </a:xfrm>
                <a:custGeom>
                  <a:avLst/>
                  <a:gdLst>
                    <a:gd name="T0" fmla="*/ 0 w 83"/>
                    <a:gd name="T1" fmla="*/ 36 h 36"/>
                    <a:gd name="T2" fmla="*/ 1 w 83"/>
                    <a:gd name="T3" fmla="*/ 19 h 36"/>
                    <a:gd name="T4" fmla="*/ 6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8932" name="Group 148"/>
              <p:cNvGrpSpPr>
                <a:grpSpLocks/>
              </p:cNvGrpSpPr>
              <p:nvPr/>
            </p:nvGrpSpPr>
            <p:grpSpPr bwMode="auto">
              <a:xfrm>
                <a:off x="898" y="3571"/>
                <a:ext cx="49" cy="23"/>
                <a:chOff x="898" y="3571"/>
                <a:chExt cx="49" cy="23"/>
              </a:xfrm>
            </p:grpSpPr>
            <p:sp>
              <p:nvSpPr>
                <p:cNvPr id="118933" name="Freeform 149"/>
                <p:cNvSpPr>
                  <a:spLocks/>
                </p:cNvSpPr>
                <p:nvPr/>
              </p:nvSpPr>
              <p:spPr bwMode="auto">
                <a:xfrm>
                  <a:off x="898" y="3571"/>
                  <a:ext cx="13" cy="23"/>
                </a:xfrm>
                <a:custGeom>
                  <a:avLst/>
                  <a:gdLst>
                    <a:gd name="T0" fmla="*/ 16 w 25"/>
                    <a:gd name="T1" fmla="*/ 69 h 69"/>
                    <a:gd name="T2" fmla="*/ 0 w 25"/>
                    <a:gd name="T3" fmla="*/ 27 h 69"/>
                    <a:gd name="T4" fmla="*/ 9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34" name="Freeform 150"/>
                <p:cNvSpPr>
                  <a:spLocks/>
                </p:cNvSpPr>
                <p:nvPr/>
              </p:nvSpPr>
              <p:spPr bwMode="auto">
                <a:xfrm>
                  <a:off x="903" y="3572"/>
                  <a:ext cx="37" cy="10"/>
                </a:xfrm>
                <a:custGeom>
                  <a:avLst/>
                  <a:gdLst>
                    <a:gd name="T0" fmla="*/ 2 w 75"/>
                    <a:gd name="T1" fmla="*/ 0 h 29"/>
                    <a:gd name="T2" fmla="*/ 50 w 75"/>
                    <a:gd name="T3" fmla="*/ 0 h 29"/>
                    <a:gd name="T4" fmla="*/ 52 w 75"/>
                    <a:gd name="T5" fmla="*/ 2 h 29"/>
                    <a:gd name="T6" fmla="*/ 57 w 75"/>
                    <a:gd name="T7" fmla="*/ 11 h 29"/>
                    <a:gd name="T8" fmla="*/ 75 w 75"/>
                    <a:gd name="T9" fmla="*/ 29 h 29"/>
                    <a:gd name="T10" fmla="*/ 19 w 75"/>
                    <a:gd name="T11" fmla="*/ 29 h 29"/>
                    <a:gd name="T12" fmla="*/ 11 w 75"/>
                    <a:gd name="T13" fmla="*/ 20 h 29"/>
                    <a:gd name="T14" fmla="*/ 0 w 75"/>
                    <a:gd name="T15" fmla="*/ 5 h 29"/>
                    <a:gd name="T16" fmla="*/ 2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2" y="0"/>
                      </a:moveTo>
                      <a:lnTo>
                        <a:pt x="50" y="0"/>
                      </a:lnTo>
                      <a:lnTo>
                        <a:pt x="52" y="2"/>
                      </a:lnTo>
                      <a:lnTo>
                        <a:pt x="57" y="11"/>
                      </a:lnTo>
                      <a:lnTo>
                        <a:pt x="75" y="29"/>
                      </a:lnTo>
                      <a:lnTo>
                        <a:pt x="19" y="29"/>
                      </a:lnTo>
                      <a:lnTo>
                        <a:pt x="11"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35" name="Freeform 151"/>
                <p:cNvSpPr>
                  <a:spLocks/>
                </p:cNvSpPr>
                <p:nvPr/>
              </p:nvSpPr>
              <p:spPr bwMode="auto">
                <a:xfrm>
                  <a:off x="907" y="3582"/>
                  <a:ext cx="40" cy="12"/>
                </a:xfrm>
                <a:custGeom>
                  <a:avLst/>
                  <a:gdLst>
                    <a:gd name="T0" fmla="*/ 0 w 82"/>
                    <a:gd name="T1" fmla="*/ 36 h 36"/>
                    <a:gd name="T2" fmla="*/ 2 w 82"/>
                    <a:gd name="T3" fmla="*/ 20 h 36"/>
                    <a:gd name="T4" fmla="*/ 5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8936" name="Group 152"/>
              <p:cNvGrpSpPr>
                <a:grpSpLocks/>
              </p:cNvGrpSpPr>
              <p:nvPr/>
            </p:nvGrpSpPr>
            <p:grpSpPr bwMode="auto">
              <a:xfrm>
                <a:off x="911" y="3585"/>
                <a:ext cx="49" cy="23"/>
                <a:chOff x="911" y="3585"/>
                <a:chExt cx="49" cy="23"/>
              </a:xfrm>
            </p:grpSpPr>
            <p:sp>
              <p:nvSpPr>
                <p:cNvPr id="118937" name="Freeform 153"/>
                <p:cNvSpPr>
                  <a:spLocks/>
                </p:cNvSpPr>
                <p:nvPr/>
              </p:nvSpPr>
              <p:spPr bwMode="auto">
                <a:xfrm>
                  <a:off x="911" y="3585"/>
                  <a:ext cx="12" cy="23"/>
                </a:xfrm>
                <a:custGeom>
                  <a:avLst/>
                  <a:gdLst>
                    <a:gd name="T0" fmla="*/ 15 w 24"/>
                    <a:gd name="T1" fmla="*/ 69 h 69"/>
                    <a:gd name="T2" fmla="*/ 0 w 24"/>
                    <a:gd name="T3" fmla="*/ 27 h 69"/>
                    <a:gd name="T4" fmla="*/ 10 w 24"/>
                    <a:gd name="T5" fmla="*/ 0 h 69"/>
                    <a:gd name="T6" fmla="*/ 24 w 24"/>
                    <a:gd name="T7" fmla="*/ 32 h 69"/>
                    <a:gd name="T8" fmla="*/ 15 w 24"/>
                    <a:gd name="T9" fmla="*/ 69 h 69"/>
                  </a:gdLst>
                  <a:ahLst/>
                  <a:cxnLst>
                    <a:cxn ang="0">
                      <a:pos x="T0" y="T1"/>
                    </a:cxn>
                    <a:cxn ang="0">
                      <a:pos x="T2" y="T3"/>
                    </a:cxn>
                    <a:cxn ang="0">
                      <a:pos x="T4" y="T5"/>
                    </a:cxn>
                    <a:cxn ang="0">
                      <a:pos x="T6" y="T7"/>
                    </a:cxn>
                    <a:cxn ang="0">
                      <a:pos x="T8" y="T9"/>
                    </a:cxn>
                  </a:cxnLst>
                  <a:rect l="0" t="0" r="r" b="b"/>
                  <a:pathLst>
                    <a:path w="24" h="69">
                      <a:moveTo>
                        <a:pt x="15" y="69"/>
                      </a:moveTo>
                      <a:lnTo>
                        <a:pt x="0" y="27"/>
                      </a:lnTo>
                      <a:lnTo>
                        <a:pt x="10"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38" name="Freeform 154"/>
                <p:cNvSpPr>
                  <a:spLocks/>
                </p:cNvSpPr>
                <p:nvPr/>
              </p:nvSpPr>
              <p:spPr bwMode="auto">
                <a:xfrm>
                  <a:off x="915" y="3585"/>
                  <a:ext cx="38" cy="10"/>
                </a:xfrm>
                <a:custGeom>
                  <a:avLst/>
                  <a:gdLst>
                    <a:gd name="T0" fmla="*/ 3 w 75"/>
                    <a:gd name="T1" fmla="*/ 0 h 30"/>
                    <a:gd name="T2" fmla="*/ 52 w 75"/>
                    <a:gd name="T3" fmla="*/ 0 h 30"/>
                    <a:gd name="T4" fmla="*/ 53 w 75"/>
                    <a:gd name="T5" fmla="*/ 3 h 30"/>
                    <a:gd name="T6" fmla="*/ 57 w 75"/>
                    <a:gd name="T7" fmla="*/ 12 h 30"/>
                    <a:gd name="T8" fmla="*/ 75 w 75"/>
                    <a:gd name="T9" fmla="*/ 30 h 30"/>
                    <a:gd name="T10" fmla="*/ 19 w 75"/>
                    <a:gd name="T11" fmla="*/ 30 h 30"/>
                    <a:gd name="T12" fmla="*/ 11 w 75"/>
                    <a:gd name="T13" fmla="*/ 21 h 30"/>
                    <a:gd name="T14" fmla="*/ 0 w 75"/>
                    <a:gd name="T15" fmla="*/ 6 h 30"/>
                    <a:gd name="T16" fmla="*/ 3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3" y="0"/>
                      </a:moveTo>
                      <a:lnTo>
                        <a:pt x="52" y="0"/>
                      </a:lnTo>
                      <a:lnTo>
                        <a:pt x="53" y="3"/>
                      </a:lnTo>
                      <a:lnTo>
                        <a:pt x="57" y="12"/>
                      </a:lnTo>
                      <a:lnTo>
                        <a:pt x="75" y="30"/>
                      </a:lnTo>
                      <a:lnTo>
                        <a:pt x="19" y="30"/>
                      </a:lnTo>
                      <a:lnTo>
                        <a:pt x="11"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39" name="Freeform 155"/>
                <p:cNvSpPr>
                  <a:spLocks/>
                </p:cNvSpPr>
                <p:nvPr/>
              </p:nvSpPr>
              <p:spPr bwMode="auto">
                <a:xfrm>
                  <a:off x="919" y="3596"/>
                  <a:ext cx="41" cy="12"/>
                </a:xfrm>
                <a:custGeom>
                  <a:avLst/>
                  <a:gdLst>
                    <a:gd name="T0" fmla="*/ 0 w 82"/>
                    <a:gd name="T1" fmla="*/ 36 h 36"/>
                    <a:gd name="T2" fmla="*/ 1 w 82"/>
                    <a:gd name="T3" fmla="*/ 19 h 36"/>
                    <a:gd name="T4" fmla="*/ 7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8940" name="Group 156"/>
              <p:cNvGrpSpPr>
                <a:grpSpLocks/>
              </p:cNvGrpSpPr>
              <p:nvPr/>
            </p:nvGrpSpPr>
            <p:grpSpPr bwMode="auto">
              <a:xfrm>
                <a:off x="923" y="3600"/>
                <a:ext cx="99" cy="73"/>
                <a:chOff x="923" y="3600"/>
                <a:chExt cx="99" cy="73"/>
              </a:xfrm>
            </p:grpSpPr>
            <p:grpSp>
              <p:nvGrpSpPr>
                <p:cNvPr id="118941" name="Group 157"/>
                <p:cNvGrpSpPr>
                  <a:grpSpLocks/>
                </p:cNvGrpSpPr>
                <p:nvPr/>
              </p:nvGrpSpPr>
              <p:grpSpPr bwMode="auto">
                <a:xfrm>
                  <a:off x="923" y="3600"/>
                  <a:ext cx="49" cy="23"/>
                  <a:chOff x="923" y="3600"/>
                  <a:chExt cx="49" cy="23"/>
                </a:xfrm>
              </p:grpSpPr>
              <p:sp>
                <p:nvSpPr>
                  <p:cNvPr id="118942" name="Freeform 158"/>
                  <p:cNvSpPr>
                    <a:spLocks/>
                  </p:cNvSpPr>
                  <p:nvPr/>
                </p:nvSpPr>
                <p:spPr bwMode="auto">
                  <a:xfrm>
                    <a:off x="923" y="3600"/>
                    <a:ext cx="13" cy="23"/>
                  </a:xfrm>
                  <a:custGeom>
                    <a:avLst/>
                    <a:gdLst>
                      <a:gd name="T0" fmla="*/ 13 w 25"/>
                      <a:gd name="T1" fmla="*/ 69 h 69"/>
                      <a:gd name="T2" fmla="*/ 0 w 25"/>
                      <a:gd name="T3" fmla="*/ 27 h 69"/>
                      <a:gd name="T4" fmla="*/ 9 w 25"/>
                      <a:gd name="T5" fmla="*/ 0 h 69"/>
                      <a:gd name="T6" fmla="*/ 25 w 25"/>
                      <a:gd name="T7" fmla="*/ 30 h 69"/>
                      <a:gd name="T8" fmla="*/ 13 w 25"/>
                      <a:gd name="T9" fmla="*/ 69 h 69"/>
                    </a:gdLst>
                    <a:ahLst/>
                    <a:cxnLst>
                      <a:cxn ang="0">
                        <a:pos x="T0" y="T1"/>
                      </a:cxn>
                      <a:cxn ang="0">
                        <a:pos x="T2" y="T3"/>
                      </a:cxn>
                      <a:cxn ang="0">
                        <a:pos x="T4" y="T5"/>
                      </a:cxn>
                      <a:cxn ang="0">
                        <a:pos x="T6" y="T7"/>
                      </a:cxn>
                      <a:cxn ang="0">
                        <a:pos x="T8" y="T9"/>
                      </a:cxn>
                    </a:cxnLst>
                    <a:rect l="0" t="0" r="r" b="b"/>
                    <a:pathLst>
                      <a:path w="25" h="69">
                        <a:moveTo>
                          <a:pt x="13" y="69"/>
                        </a:moveTo>
                        <a:lnTo>
                          <a:pt x="0" y="27"/>
                        </a:lnTo>
                        <a:lnTo>
                          <a:pt x="9" y="0"/>
                        </a:lnTo>
                        <a:lnTo>
                          <a:pt x="25" y="30"/>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43" name="Freeform 159"/>
                  <p:cNvSpPr>
                    <a:spLocks/>
                  </p:cNvSpPr>
                  <p:nvPr/>
                </p:nvSpPr>
                <p:spPr bwMode="auto">
                  <a:xfrm>
                    <a:off x="928" y="3600"/>
                    <a:ext cx="37" cy="10"/>
                  </a:xfrm>
                  <a:custGeom>
                    <a:avLst/>
                    <a:gdLst>
                      <a:gd name="T0" fmla="*/ 2 w 75"/>
                      <a:gd name="T1" fmla="*/ 0 h 29"/>
                      <a:gd name="T2" fmla="*/ 50 w 75"/>
                      <a:gd name="T3" fmla="*/ 0 h 29"/>
                      <a:gd name="T4" fmla="*/ 52 w 75"/>
                      <a:gd name="T5" fmla="*/ 3 h 29"/>
                      <a:gd name="T6" fmla="*/ 57 w 75"/>
                      <a:gd name="T7" fmla="*/ 12 h 29"/>
                      <a:gd name="T8" fmla="*/ 75 w 75"/>
                      <a:gd name="T9" fmla="*/ 29 h 29"/>
                      <a:gd name="T10" fmla="*/ 19 w 75"/>
                      <a:gd name="T11" fmla="*/ 29 h 29"/>
                      <a:gd name="T12" fmla="*/ 9 w 75"/>
                      <a:gd name="T13" fmla="*/ 20 h 29"/>
                      <a:gd name="T14" fmla="*/ 0 w 75"/>
                      <a:gd name="T15" fmla="*/ 6 h 29"/>
                      <a:gd name="T16" fmla="*/ 2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2" y="0"/>
                        </a:moveTo>
                        <a:lnTo>
                          <a:pt x="50" y="0"/>
                        </a:lnTo>
                        <a:lnTo>
                          <a:pt x="52" y="3"/>
                        </a:lnTo>
                        <a:lnTo>
                          <a:pt x="57" y="12"/>
                        </a:lnTo>
                        <a:lnTo>
                          <a:pt x="75" y="29"/>
                        </a:lnTo>
                        <a:lnTo>
                          <a:pt x="19" y="29"/>
                        </a:lnTo>
                        <a:lnTo>
                          <a:pt x="9"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44" name="Freeform 160"/>
                  <p:cNvSpPr>
                    <a:spLocks/>
                  </p:cNvSpPr>
                  <p:nvPr/>
                </p:nvSpPr>
                <p:spPr bwMode="auto">
                  <a:xfrm>
                    <a:off x="930" y="3610"/>
                    <a:ext cx="42" cy="13"/>
                  </a:xfrm>
                  <a:custGeom>
                    <a:avLst/>
                    <a:gdLst>
                      <a:gd name="T0" fmla="*/ 0 w 82"/>
                      <a:gd name="T1" fmla="*/ 37 h 37"/>
                      <a:gd name="T2" fmla="*/ 2 w 82"/>
                      <a:gd name="T3" fmla="*/ 22 h 37"/>
                      <a:gd name="T4" fmla="*/ 7 w 82"/>
                      <a:gd name="T5" fmla="*/ 7 h 37"/>
                      <a:gd name="T6" fmla="*/ 13 w 82"/>
                      <a:gd name="T7" fmla="*/ 0 h 37"/>
                      <a:gd name="T8" fmla="*/ 69 w 82"/>
                      <a:gd name="T9" fmla="*/ 0 h 37"/>
                      <a:gd name="T10" fmla="*/ 82 w 82"/>
                      <a:gd name="T11" fmla="*/ 37 h 37"/>
                      <a:gd name="T12" fmla="*/ 0 w 82"/>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82" h="37">
                        <a:moveTo>
                          <a:pt x="0" y="37"/>
                        </a:moveTo>
                        <a:lnTo>
                          <a:pt x="2" y="22"/>
                        </a:lnTo>
                        <a:lnTo>
                          <a:pt x="7" y="7"/>
                        </a:lnTo>
                        <a:lnTo>
                          <a:pt x="13" y="0"/>
                        </a:lnTo>
                        <a:lnTo>
                          <a:pt x="69" y="0"/>
                        </a:lnTo>
                        <a:lnTo>
                          <a:pt x="82"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8945" name="Group 161"/>
                <p:cNvGrpSpPr>
                  <a:grpSpLocks/>
                </p:cNvGrpSpPr>
                <p:nvPr/>
              </p:nvGrpSpPr>
              <p:grpSpPr bwMode="auto">
                <a:xfrm>
                  <a:off x="935" y="3612"/>
                  <a:ext cx="48" cy="23"/>
                  <a:chOff x="935" y="3612"/>
                  <a:chExt cx="48" cy="23"/>
                </a:xfrm>
              </p:grpSpPr>
              <p:sp>
                <p:nvSpPr>
                  <p:cNvPr id="118946" name="Freeform 162"/>
                  <p:cNvSpPr>
                    <a:spLocks/>
                  </p:cNvSpPr>
                  <p:nvPr/>
                </p:nvSpPr>
                <p:spPr bwMode="auto">
                  <a:xfrm>
                    <a:off x="935" y="3612"/>
                    <a:ext cx="12" cy="23"/>
                  </a:xfrm>
                  <a:custGeom>
                    <a:avLst/>
                    <a:gdLst>
                      <a:gd name="T0" fmla="*/ 14 w 25"/>
                      <a:gd name="T1" fmla="*/ 69 h 69"/>
                      <a:gd name="T2" fmla="*/ 0 w 25"/>
                      <a:gd name="T3" fmla="*/ 28 h 69"/>
                      <a:gd name="T4" fmla="*/ 9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47" name="Freeform 163"/>
                  <p:cNvSpPr>
                    <a:spLocks/>
                  </p:cNvSpPr>
                  <p:nvPr/>
                </p:nvSpPr>
                <p:spPr bwMode="auto">
                  <a:xfrm>
                    <a:off x="939" y="3612"/>
                    <a:ext cx="38" cy="11"/>
                  </a:xfrm>
                  <a:custGeom>
                    <a:avLst/>
                    <a:gdLst>
                      <a:gd name="T0" fmla="*/ 1 w 75"/>
                      <a:gd name="T1" fmla="*/ 0 h 31"/>
                      <a:gd name="T2" fmla="*/ 50 w 75"/>
                      <a:gd name="T3" fmla="*/ 0 h 31"/>
                      <a:gd name="T4" fmla="*/ 53 w 75"/>
                      <a:gd name="T5" fmla="*/ 3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3" y="3"/>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48" name="Freeform 164"/>
                  <p:cNvSpPr>
                    <a:spLocks/>
                  </p:cNvSpPr>
                  <p:nvPr/>
                </p:nvSpPr>
                <p:spPr bwMode="auto">
                  <a:xfrm>
                    <a:off x="943" y="3623"/>
                    <a:ext cx="40" cy="12"/>
                  </a:xfrm>
                  <a:custGeom>
                    <a:avLst/>
                    <a:gdLst>
                      <a:gd name="T0" fmla="*/ 0 w 82"/>
                      <a:gd name="T1" fmla="*/ 36 h 36"/>
                      <a:gd name="T2" fmla="*/ 2 w 82"/>
                      <a:gd name="T3" fmla="*/ 19 h 36"/>
                      <a:gd name="T4" fmla="*/ 6 w 82"/>
                      <a:gd name="T5" fmla="*/ 8 h 36"/>
                      <a:gd name="T6" fmla="*/ 12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8949" name="Group 165"/>
                <p:cNvGrpSpPr>
                  <a:grpSpLocks/>
                </p:cNvGrpSpPr>
                <p:nvPr/>
              </p:nvGrpSpPr>
              <p:grpSpPr bwMode="auto">
                <a:xfrm>
                  <a:off x="947" y="3625"/>
                  <a:ext cx="50" cy="22"/>
                  <a:chOff x="947" y="3625"/>
                  <a:chExt cx="50" cy="22"/>
                </a:xfrm>
              </p:grpSpPr>
              <p:sp>
                <p:nvSpPr>
                  <p:cNvPr id="118950" name="Freeform 166"/>
                  <p:cNvSpPr>
                    <a:spLocks/>
                  </p:cNvSpPr>
                  <p:nvPr/>
                </p:nvSpPr>
                <p:spPr bwMode="auto">
                  <a:xfrm>
                    <a:off x="947" y="3625"/>
                    <a:ext cx="13" cy="22"/>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51" name="Freeform 167"/>
                  <p:cNvSpPr>
                    <a:spLocks/>
                  </p:cNvSpPr>
                  <p:nvPr/>
                </p:nvSpPr>
                <p:spPr bwMode="auto">
                  <a:xfrm>
                    <a:off x="953" y="3625"/>
                    <a:ext cx="36" cy="10"/>
                  </a:xfrm>
                  <a:custGeom>
                    <a:avLst/>
                    <a:gdLst>
                      <a:gd name="T0" fmla="*/ 2 w 73"/>
                      <a:gd name="T1" fmla="*/ 0 h 29"/>
                      <a:gd name="T2" fmla="*/ 50 w 73"/>
                      <a:gd name="T3" fmla="*/ 0 h 29"/>
                      <a:gd name="T4" fmla="*/ 51 w 73"/>
                      <a:gd name="T5" fmla="*/ 2 h 29"/>
                      <a:gd name="T6" fmla="*/ 57 w 73"/>
                      <a:gd name="T7" fmla="*/ 11 h 29"/>
                      <a:gd name="T8" fmla="*/ 73 w 73"/>
                      <a:gd name="T9" fmla="*/ 29 h 29"/>
                      <a:gd name="T10" fmla="*/ 19 w 73"/>
                      <a:gd name="T11" fmla="*/ 29 h 29"/>
                      <a:gd name="T12" fmla="*/ 9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50" y="0"/>
                        </a:lnTo>
                        <a:lnTo>
                          <a:pt x="51" y="2"/>
                        </a:lnTo>
                        <a:lnTo>
                          <a:pt x="57" y="11"/>
                        </a:lnTo>
                        <a:lnTo>
                          <a:pt x="73" y="29"/>
                        </a:lnTo>
                        <a:lnTo>
                          <a:pt x="19"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52" name="Freeform 168"/>
                  <p:cNvSpPr>
                    <a:spLocks/>
                  </p:cNvSpPr>
                  <p:nvPr/>
                </p:nvSpPr>
                <p:spPr bwMode="auto">
                  <a:xfrm>
                    <a:off x="955" y="3635"/>
                    <a:ext cx="42" cy="12"/>
                  </a:xfrm>
                  <a:custGeom>
                    <a:avLst/>
                    <a:gdLst>
                      <a:gd name="T0" fmla="*/ 0 w 83"/>
                      <a:gd name="T1" fmla="*/ 36 h 36"/>
                      <a:gd name="T2" fmla="*/ 3 w 83"/>
                      <a:gd name="T3" fmla="*/ 20 h 36"/>
                      <a:gd name="T4" fmla="*/ 7 w 83"/>
                      <a:gd name="T5" fmla="*/ 8 h 36"/>
                      <a:gd name="T6" fmla="*/ 12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20"/>
                        </a:lnTo>
                        <a:lnTo>
                          <a:pt x="7" y="8"/>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8953" name="Group 169"/>
                <p:cNvGrpSpPr>
                  <a:grpSpLocks/>
                </p:cNvGrpSpPr>
                <p:nvPr/>
              </p:nvGrpSpPr>
              <p:grpSpPr bwMode="auto">
                <a:xfrm>
                  <a:off x="960" y="3637"/>
                  <a:ext cx="50" cy="23"/>
                  <a:chOff x="960" y="3637"/>
                  <a:chExt cx="50" cy="23"/>
                </a:xfrm>
              </p:grpSpPr>
              <p:sp>
                <p:nvSpPr>
                  <p:cNvPr id="118954" name="Freeform 170"/>
                  <p:cNvSpPr>
                    <a:spLocks/>
                  </p:cNvSpPr>
                  <p:nvPr/>
                </p:nvSpPr>
                <p:spPr bwMode="auto">
                  <a:xfrm>
                    <a:off x="960" y="3637"/>
                    <a:ext cx="12" cy="23"/>
                  </a:xfrm>
                  <a:custGeom>
                    <a:avLst/>
                    <a:gdLst>
                      <a:gd name="T0" fmla="*/ 15 w 25"/>
                      <a:gd name="T1" fmla="*/ 69 h 69"/>
                      <a:gd name="T2" fmla="*/ 0 w 25"/>
                      <a:gd name="T3" fmla="*/ 27 h 69"/>
                      <a:gd name="T4" fmla="*/ 12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7"/>
                        </a:lnTo>
                        <a:lnTo>
                          <a:pt x="12"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55" name="Freeform 171"/>
                  <p:cNvSpPr>
                    <a:spLocks/>
                  </p:cNvSpPr>
                  <p:nvPr/>
                </p:nvSpPr>
                <p:spPr bwMode="auto">
                  <a:xfrm>
                    <a:off x="965" y="3638"/>
                    <a:ext cx="37" cy="9"/>
                  </a:xfrm>
                  <a:custGeom>
                    <a:avLst/>
                    <a:gdLst>
                      <a:gd name="T0" fmla="*/ 3 w 74"/>
                      <a:gd name="T1" fmla="*/ 0 h 29"/>
                      <a:gd name="T2" fmla="*/ 49 w 74"/>
                      <a:gd name="T3" fmla="*/ 0 h 29"/>
                      <a:gd name="T4" fmla="*/ 53 w 74"/>
                      <a:gd name="T5" fmla="*/ 2 h 29"/>
                      <a:gd name="T6" fmla="*/ 57 w 74"/>
                      <a:gd name="T7" fmla="*/ 11 h 29"/>
                      <a:gd name="T8" fmla="*/ 74 w 74"/>
                      <a:gd name="T9" fmla="*/ 29 h 29"/>
                      <a:gd name="T10" fmla="*/ 19 w 74"/>
                      <a:gd name="T11" fmla="*/ 29 h 29"/>
                      <a:gd name="T12" fmla="*/ 9 w 74"/>
                      <a:gd name="T13" fmla="*/ 20 h 29"/>
                      <a:gd name="T14" fmla="*/ 0 w 74"/>
                      <a:gd name="T15" fmla="*/ 5 h 29"/>
                      <a:gd name="T16" fmla="*/ 3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3" y="0"/>
                        </a:moveTo>
                        <a:lnTo>
                          <a:pt x="49" y="0"/>
                        </a:lnTo>
                        <a:lnTo>
                          <a:pt x="53" y="2"/>
                        </a:lnTo>
                        <a:lnTo>
                          <a:pt x="57" y="11"/>
                        </a:lnTo>
                        <a:lnTo>
                          <a:pt x="74" y="29"/>
                        </a:lnTo>
                        <a:lnTo>
                          <a:pt x="19"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56" name="Freeform 172"/>
                  <p:cNvSpPr>
                    <a:spLocks/>
                  </p:cNvSpPr>
                  <p:nvPr/>
                </p:nvSpPr>
                <p:spPr bwMode="auto">
                  <a:xfrm>
                    <a:off x="968" y="3648"/>
                    <a:ext cx="42" cy="12"/>
                  </a:xfrm>
                  <a:custGeom>
                    <a:avLst/>
                    <a:gdLst>
                      <a:gd name="T0" fmla="*/ 0 w 83"/>
                      <a:gd name="T1" fmla="*/ 35 h 35"/>
                      <a:gd name="T2" fmla="*/ 1 w 83"/>
                      <a:gd name="T3" fmla="*/ 19 h 35"/>
                      <a:gd name="T4" fmla="*/ 6 w 83"/>
                      <a:gd name="T5" fmla="*/ 7 h 35"/>
                      <a:gd name="T6" fmla="*/ 10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1" y="19"/>
                        </a:lnTo>
                        <a:lnTo>
                          <a:pt x="6" y="7"/>
                        </a:lnTo>
                        <a:lnTo>
                          <a:pt x="10"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8957" name="Group 173"/>
                <p:cNvGrpSpPr>
                  <a:grpSpLocks/>
                </p:cNvGrpSpPr>
                <p:nvPr/>
              </p:nvGrpSpPr>
              <p:grpSpPr bwMode="auto">
                <a:xfrm>
                  <a:off x="973" y="3650"/>
                  <a:ext cx="49" cy="23"/>
                  <a:chOff x="973" y="3650"/>
                  <a:chExt cx="49" cy="23"/>
                </a:xfrm>
              </p:grpSpPr>
              <p:sp>
                <p:nvSpPr>
                  <p:cNvPr id="118958" name="Freeform 174"/>
                  <p:cNvSpPr>
                    <a:spLocks/>
                  </p:cNvSpPr>
                  <p:nvPr/>
                </p:nvSpPr>
                <p:spPr bwMode="auto">
                  <a:xfrm>
                    <a:off x="973" y="3650"/>
                    <a:ext cx="12" cy="23"/>
                  </a:xfrm>
                  <a:custGeom>
                    <a:avLst/>
                    <a:gdLst>
                      <a:gd name="T0" fmla="*/ 16 w 25"/>
                      <a:gd name="T1" fmla="*/ 68 h 68"/>
                      <a:gd name="T2" fmla="*/ 0 w 25"/>
                      <a:gd name="T3" fmla="*/ 26 h 68"/>
                      <a:gd name="T4" fmla="*/ 10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59" name="Freeform 175"/>
                  <p:cNvSpPr>
                    <a:spLocks/>
                  </p:cNvSpPr>
                  <p:nvPr/>
                </p:nvSpPr>
                <p:spPr bwMode="auto">
                  <a:xfrm>
                    <a:off x="978" y="3651"/>
                    <a:ext cx="37" cy="10"/>
                  </a:xfrm>
                  <a:custGeom>
                    <a:avLst/>
                    <a:gdLst>
                      <a:gd name="T0" fmla="*/ 2 w 74"/>
                      <a:gd name="T1" fmla="*/ 0 h 29"/>
                      <a:gd name="T2" fmla="*/ 49 w 74"/>
                      <a:gd name="T3" fmla="*/ 0 h 29"/>
                      <a:gd name="T4" fmla="*/ 50 w 74"/>
                      <a:gd name="T5" fmla="*/ 2 h 29"/>
                      <a:gd name="T6" fmla="*/ 57 w 74"/>
                      <a:gd name="T7" fmla="*/ 11 h 29"/>
                      <a:gd name="T8" fmla="*/ 74 w 74"/>
                      <a:gd name="T9" fmla="*/ 29 h 29"/>
                      <a:gd name="T10" fmla="*/ 19 w 74"/>
                      <a:gd name="T11" fmla="*/ 29 h 29"/>
                      <a:gd name="T12" fmla="*/ 10 w 74"/>
                      <a:gd name="T13" fmla="*/ 20 h 29"/>
                      <a:gd name="T14" fmla="*/ 0 w 74"/>
                      <a:gd name="T15" fmla="*/ 5 h 29"/>
                      <a:gd name="T16" fmla="*/ 2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2" y="0"/>
                        </a:moveTo>
                        <a:lnTo>
                          <a:pt x="49" y="0"/>
                        </a:lnTo>
                        <a:lnTo>
                          <a:pt x="50" y="2"/>
                        </a:lnTo>
                        <a:lnTo>
                          <a:pt x="57" y="11"/>
                        </a:lnTo>
                        <a:lnTo>
                          <a:pt x="74" y="29"/>
                        </a:lnTo>
                        <a:lnTo>
                          <a:pt x="19" y="29"/>
                        </a:lnTo>
                        <a:lnTo>
                          <a:pt x="10"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60" name="Freeform 176"/>
                  <p:cNvSpPr>
                    <a:spLocks/>
                  </p:cNvSpPr>
                  <p:nvPr/>
                </p:nvSpPr>
                <p:spPr bwMode="auto">
                  <a:xfrm>
                    <a:off x="982" y="3661"/>
                    <a:ext cx="40" cy="12"/>
                  </a:xfrm>
                  <a:custGeom>
                    <a:avLst/>
                    <a:gdLst>
                      <a:gd name="T0" fmla="*/ 0 w 82"/>
                      <a:gd name="T1" fmla="*/ 36 h 36"/>
                      <a:gd name="T2" fmla="*/ 1 w 82"/>
                      <a:gd name="T3" fmla="*/ 20 h 36"/>
                      <a:gd name="T4" fmla="*/ 5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0"/>
                        </a:lnTo>
                        <a:lnTo>
                          <a:pt x="5"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grpSp>
            <p:nvGrpSpPr>
              <p:cNvPr id="118961" name="Group 177"/>
              <p:cNvGrpSpPr>
                <a:grpSpLocks/>
              </p:cNvGrpSpPr>
              <p:nvPr/>
            </p:nvGrpSpPr>
            <p:grpSpPr bwMode="auto">
              <a:xfrm>
                <a:off x="985" y="3665"/>
                <a:ext cx="100" cy="73"/>
                <a:chOff x="985" y="3665"/>
                <a:chExt cx="100" cy="73"/>
              </a:xfrm>
            </p:grpSpPr>
            <p:grpSp>
              <p:nvGrpSpPr>
                <p:cNvPr id="118962" name="Group 178"/>
                <p:cNvGrpSpPr>
                  <a:grpSpLocks/>
                </p:cNvGrpSpPr>
                <p:nvPr/>
              </p:nvGrpSpPr>
              <p:grpSpPr bwMode="auto">
                <a:xfrm>
                  <a:off x="985" y="3665"/>
                  <a:ext cx="50" cy="23"/>
                  <a:chOff x="985" y="3665"/>
                  <a:chExt cx="50" cy="23"/>
                </a:xfrm>
              </p:grpSpPr>
              <p:sp>
                <p:nvSpPr>
                  <p:cNvPr id="118963" name="Freeform 179"/>
                  <p:cNvSpPr>
                    <a:spLocks/>
                  </p:cNvSpPr>
                  <p:nvPr/>
                </p:nvSpPr>
                <p:spPr bwMode="auto">
                  <a:xfrm>
                    <a:off x="985" y="3665"/>
                    <a:ext cx="12" cy="23"/>
                  </a:xfrm>
                  <a:custGeom>
                    <a:avLst/>
                    <a:gdLst>
                      <a:gd name="T0" fmla="*/ 15 w 25"/>
                      <a:gd name="T1" fmla="*/ 68 h 68"/>
                      <a:gd name="T2" fmla="*/ 0 w 25"/>
                      <a:gd name="T3" fmla="*/ 27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64" name="Freeform 180"/>
                  <p:cNvSpPr>
                    <a:spLocks/>
                  </p:cNvSpPr>
                  <p:nvPr/>
                </p:nvSpPr>
                <p:spPr bwMode="auto">
                  <a:xfrm>
                    <a:off x="989" y="3665"/>
                    <a:ext cx="38" cy="11"/>
                  </a:xfrm>
                  <a:custGeom>
                    <a:avLst/>
                    <a:gdLst>
                      <a:gd name="T0" fmla="*/ 1 w 75"/>
                      <a:gd name="T1" fmla="*/ 0 h 31"/>
                      <a:gd name="T2" fmla="*/ 50 w 75"/>
                      <a:gd name="T3" fmla="*/ 0 h 31"/>
                      <a:gd name="T4" fmla="*/ 52 w 75"/>
                      <a:gd name="T5" fmla="*/ 4 h 31"/>
                      <a:gd name="T6" fmla="*/ 56 w 75"/>
                      <a:gd name="T7" fmla="*/ 13 h 31"/>
                      <a:gd name="T8" fmla="*/ 75 w 75"/>
                      <a:gd name="T9" fmla="*/ 31 h 31"/>
                      <a:gd name="T10" fmla="*/ 18 w 75"/>
                      <a:gd name="T11" fmla="*/ 31 h 31"/>
                      <a:gd name="T12" fmla="*/ 10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4"/>
                        </a:lnTo>
                        <a:lnTo>
                          <a:pt x="56" y="13"/>
                        </a:lnTo>
                        <a:lnTo>
                          <a:pt x="75"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65" name="Freeform 181"/>
                  <p:cNvSpPr>
                    <a:spLocks/>
                  </p:cNvSpPr>
                  <p:nvPr/>
                </p:nvSpPr>
                <p:spPr bwMode="auto">
                  <a:xfrm>
                    <a:off x="993" y="3676"/>
                    <a:ext cx="42" cy="12"/>
                  </a:xfrm>
                  <a:custGeom>
                    <a:avLst/>
                    <a:gdLst>
                      <a:gd name="T0" fmla="*/ 0 w 83"/>
                      <a:gd name="T1" fmla="*/ 36 h 36"/>
                      <a:gd name="T2" fmla="*/ 1 w 83"/>
                      <a:gd name="T3" fmla="*/ 20 h 36"/>
                      <a:gd name="T4" fmla="*/ 6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8966" name="Group 182"/>
                <p:cNvGrpSpPr>
                  <a:grpSpLocks/>
                </p:cNvGrpSpPr>
                <p:nvPr/>
              </p:nvGrpSpPr>
              <p:grpSpPr bwMode="auto">
                <a:xfrm>
                  <a:off x="997" y="3677"/>
                  <a:ext cx="49" cy="23"/>
                  <a:chOff x="997" y="3677"/>
                  <a:chExt cx="49" cy="23"/>
                </a:xfrm>
              </p:grpSpPr>
              <p:sp>
                <p:nvSpPr>
                  <p:cNvPr id="118967" name="Freeform 183"/>
                  <p:cNvSpPr>
                    <a:spLocks/>
                  </p:cNvSpPr>
                  <p:nvPr/>
                </p:nvSpPr>
                <p:spPr bwMode="auto">
                  <a:xfrm>
                    <a:off x="997" y="3677"/>
                    <a:ext cx="13" cy="23"/>
                  </a:xfrm>
                  <a:custGeom>
                    <a:avLst/>
                    <a:gdLst>
                      <a:gd name="T0" fmla="*/ 13 w 25"/>
                      <a:gd name="T1" fmla="*/ 69 h 69"/>
                      <a:gd name="T2" fmla="*/ 0 w 25"/>
                      <a:gd name="T3" fmla="*/ 27 h 69"/>
                      <a:gd name="T4" fmla="*/ 9 w 25"/>
                      <a:gd name="T5" fmla="*/ 0 h 69"/>
                      <a:gd name="T6" fmla="*/ 25 w 25"/>
                      <a:gd name="T7" fmla="*/ 31 h 69"/>
                      <a:gd name="T8" fmla="*/ 13 w 25"/>
                      <a:gd name="T9" fmla="*/ 69 h 69"/>
                    </a:gdLst>
                    <a:ahLst/>
                    <a:cxnLst>
                      <a:cxn ang="0">
                        <a:pos x="T0" y="T1"/>
                      </a:cxn>
                      <a:cxn ang="0">
                        <a:pos x="T2" y="T3"/>
                      </a:cxn>
                      <a:cxn ang="0">
                        <a:pos x="T4" y="T5"/>
                      </a:cxn>
                      <a:cxn ang="0">
                        <a:pos x="T6" y="T7"/>
                      </a:cxn>
                      <a:cxn ang="0">
                        <a:pos x="T8" y="T9"/>
                      </a:cxn>
                    </a:cxnLst>
                    <a:rect l="0" t="0" r="r" b="b"/>
                    <a:pathLst>
                      <a:path w="25" h="69">
                        <a:moveTo>
                          <a:pt x="13" y="69"/>
                        </a:moveTo>
                        <a:lnTo>
                          <a:pt x="0" y="27"/>
                        </a:lnTo>
                        <a:lnTo>
                          <a:pt x="9" y="0"/>
                        </a:lnTo>
                        <a:lnTo>
                          <a:pt x="25" y="31"/>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68" name="Freeform 184"/>
                  <p:cNvSpPr>
                    <a:spLocks/>
                  </p:cNvSpPr>
                  <p:nvPr/>
                </p:nvSpPr>
                <p:spPr bwMode="auto">
                  <a:xfrm>
                    <a:off x="1002" y="3678"/>
                    <a:ext cx="37" cy="10"/>
                  </a:xfrm>
                  <a:custGeom>
                    <a:avLst/>
                    <a:gdLst>
                      <a:gd name="T0" fmla="*/ 1 w 73"/>
                      <a:gd name="T1" fmla="*/ 0 h 30"/>
                      <a:gd name="T2" fmla="*/ 50 w 73"/>
                      <a:gd name="T3" fmla="*/ 0 h 30"/>
                      <a:gd name="T4" fmla="*/ 51 w 73"/>
                      <a:gd name="T5" fmla="*/ 3 h 30"/>
                      <a:gd name="T6" fmla="*/ 56 w 73"/>
                      <a:gd name="T7" fmla="*/ 12 h 30"/>
                      <a:gd name="T8" fmla="*/ 73 w 73"/>
                      <a:gd name="T9" fmla="*/ 30 h 30"/>
                      <a:gd name="T10" fmla="*/ 18 w 73"/>
                      <a:gd name="T11" fmla="*/ 30 h 30"/>
                      <a:gd name="T12" fmla="*/ 10 w 73"/>
                      <a:gd name="T13" fmla="*/ 21 h 30"/>
                      <a:gd name="T14" fmla="*/ 0 w 73"/>
                      <a:gd name="T15" fmla="*/ 7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1" y="3"/>
                        </a:lnTo>
                        <a:lnTo>
                          <a:pt x="56" y="12"/>
                        </a:lnTo>
                        <a:lnTo>
                          <a:pt x="73" y="30"/>
                        </a:lnTo>
                        <a:lnTo>
                          <a:pt x="18" y="30"/>
                        </a:lnTo>
                        <a:lnTo>
                          <a:pt x="10"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69" name="Freeform 185"/>
                  <p:cNvSpPr>
                    <a:spLocks/>
                  </p:cNvSpPr>
                  <p:nvPr/>
                </p:nvSpPr>
                <p:spPr bwMode="auto">
                  <a:xfrm>
                    <a:off x="1005" y="3688"/>
                    <a:ext cx="41" cy="12"/>
                  </a:xfrm>
                  <a:custGeom>
                    <a:avLst/>
                    <a:gdLst>
                      <a:gd name="T0" fmla="*/ 0 w 83"/>
                      <a:gd name="T1" fmla="*/ 37 h 37"/>
                      <a:gd name="T2" fmla="*/ 4 w 83"/>
                      <a:gd name="T3" fmla="*/ 19 h 37"/>
                      <a:gd name="T4" fmla="*/ 8 w 83"/>
                      <a:gd name="T5" fmla="*/ 8 h 37"/>
                      <a:gd name="T6" fmla="*/ 13 w 83"/>
                      <a:gd name="T7" fmla="*/ 0 h 37"/>
                      <a:gd name="T8" fmla="*/ 68 w 83"/>
                      <a:gd name="T9" fmla="*/ 0 h 37"/>
                      <a:gd name="T10" fmla="*/ 83 w 83"/>
                      <a:gd name="T11" fmla="*/ 37 h 37"/>
                      <a:gd name="T12" fmla="*/ 0 w 83"/>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83" h="37">
                        <a:moveTo>
                          <a:pt x="0" y="37"/>
                        </a:moveTo>
                        <a:lnTo>
                          <a:pt x="4" y="19"/>
                        </a:lnTo>
                        <a:lnTo>
                          <a:pt x="8" y="8"/>
                        </a:lnTo>
                        <a:lnTo>
                          <a:pt x="13" y="0"/>
                        </a:lnTo>
                        <a:lnTo>
                          <a:pt x="68" y="0"/>
                        </a:lnTo>
                        <a:lnTo>
                          <a:pt x="83"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8970" name="Group 186"/>
                <p:cNvGrpSpPr>
                  <a:grpSpLocks/>
                </p:cNvGrpSpPr>
                <p:nvPr/>
              </p:nvGrpSpPr>
              <p:grpSpPr bwMode="auto">
                <a:xfrm>
                  <a:off x="1010" y="3690"/>
                  <a:ext cx="48" cy="23"/>
                  <a:chOff x="1010" y="3690"/>
                  <a:chExt cx="48" cy="23"/>
                </a:xfrm>
              </p:grpSpPr>
              <p:sp>
                <p:nvSpPr>
                  <p:cNvPr id="118971" name="Freeform 187"/>
                  <p:cNvSpPr>
                    <a:spLocks/>
                  </p:cNvSpPr>
                  <p:nvPr/>
                </p:nvSpPr>
                <p:spPr bwMode="auto">
                  <a:xfrm>
                    <a:off x="1010" y="3690"/>
                    <a:ext cx="12" cy="23"/>
                  </a:xfrm>
                  <a:custGeom>
                    <a:avLst/>
                    <a:gdLst>
                      <a:gd name="T0" fmla="*/ 14 w 25"/>
                      <a:gd name="T1" fmla="*/ 69 h 69"/>
                      <a:gd name="T2" fmla="*/ 0 w 25"/>
                      <a:gd name="T3" fmla="*/ 28 h 69"/>
                      <a:gd name="T4" fmla="*/ 9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72" name="Freeform 188"/>
                  <p:cNvSpPr>
                    <a:spLocks/>
                  </p:cNvSpPr>
                  <p:nvPr/>
                </p:nvSpPr>
                <p:spPr bwMode="auto">
                  <a:xfrm>
                    <a:off x="1014" y="3690"/>
                    <a:ext cx="38" cy="10"/>
                  </a:xfrm>
                  <a:custGeom>
                    <a:avLst/>
                    <a:gdLst>
                      <a:gd name="T0" fmla="*/ 1 w 75"/>
                      <a:gd name="T1" fmla="*/ 0 h 31"/>
                      <a:gd name="T2" fmla="*/ 50 w 75"/>
                      <a:gd name="T3" fmla="*/ 0 h 31"/>
                      <a:gd name="T4" fmla="*/ 52 w 75"/>
                      <a:gd name="T5" fmla="*/ 3 h 31"/>
                      <a:gd name="T6" fmla="*/ 56 w 75"/>
                      <a:gd name="T7" fmla="*/ 12 h 31"/>
                      <a:gd name="T8" fmla="*/ 75 w 75"/>
                      <a:gd name="T9" fmla="*/ 31 h 31"/>
                      <a:gd name="T10" fmla="*/ 18 w 75"/>
                      <a:gd name="T11" fmla="*/ 31 h 31"/>
                      <a:gd name="T12" fmla="*/ 9 w 75"/>
                      <a:gd name="T13" fmla="*/ 22 h 31"/>
                      <a:gd name="T14" fmla="*/ 0 w 75"/>
                      <a:gd name="T15" fmla="*/ 6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3"/>
                        </a:lnTo>
                        <a:lnTo>
                          <a:pt x="56" y="12"/>
                        </a:lnTo>
                        <a:lnTo>
                          <a:pt x="75" y="31"/>
                        </a:lnTo>
                        <a:lnTo>
                          <a:pt x="18" y="31"/>
                        </a:lnTo>
                        <a:lnTo>
                          <a:pt x="9" y="22"/>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73" name="Freeform 189"/>
                  <p:cNvSpPr>
                    <a:spLocks/>
                  </p:cNvSpPr>
                  <p:nvPr/>
                </p:nvSpPr>
                <p:spPr bwMode="auto">
                  <a:xfrm>
                    <a:off x="1018" y="3701"/>
                    <a:ext cx="40" cy="12"/>
                  </a:xfrm>
                  <a:custGeom>
                    <a:avLst/>
                    <a:gdLst>
                      <a:gd name="T0" fmla="*/ 0 w 82"/>
                      <a:gd name="T1" fmla="*/ 35 h 35"/>
                      <a:gd name="T2" fmla="*/ 2 w 82"/>
                      <a:gd name="T3" fmla="*/ 19 h 35"/>
                      <a:gd name="T4" fmla="*/ 8 w 82"/>
                      <a:gd name="T5" fmla="*/ 7 h 35"/>
                      <a:gd name="T6" fmla="*/ 12 w 82"/>
                      <a:gd name="T7" fmla="*/ 0 h 35"/>
                      <a:gd name="T8" fmla="*/ 69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8" y="7"/>
                        </a:lnTo>
                        <a:lnTo>
                          <a:pt x="12" y="0"/>
                        </a:lnTo>
                        <a:lnTo>
                          <a:pt x="69"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8974" name="Group 190"/>
                <p:cNvGrpSpPr>
                  <a:grpSpLocks/>
                </p:cNvGrpSpPr>
                <p:nvPr/>
              </p:nvGrpSpPr>
              <p:grpSpPr bwMode="auto">
                <a:xfrm>
                  <a:off x="1023" y="3703"/>
                  <a:ext cx="49" cy="22"/>
                  <a:chOff x="1023" y="3703"/>
                  <a:chExt cx="49" cy="22"/>
                </a:xfrm>
              </p:grpSpPr>
              <p:sp>
                <p:nvSpPr>
                  <p:cNvPr id="118975" name="Freeform 191"/>
                  <p:cNvSpPr>
                    <a:spLocks/>
                  </p:cNvSpPr>
                  <p:nvPr/>
                </p:nvSpPr>
                <p:spPr bwMode="auto">
                  <a:xfrm>
                    <a:off x="1023" y="3703"/>
                    <a:ext cx="12" cy="22"/>
                  </a:xfrm>
                  <a:custGeom>
                    <a:avLst/>
                    <a:gdLst>
                      <a:gd name="T0" fmla="*/ 13 w 25"/>
                      <a:gd name="T1" fmla="*/ 68 h 68"/>
                      <a:gd name="T2" fmla="*/ 0 w 25"/>
                      <a:gd name="T3" fmla="*/ 27 h 68"/>
                      <a:gd name="T4" fmla="*/ 9 w 25"/>
                      <a:gd name="T5" fmla="*/ 0 h 68"/>
                      <a:gd name="T6" fmla="*/ 25 w 25"/>
                      <a:gd name="T7" fmla="*/ 30 h 68"/>
                      <a:gd name="T8" fmla="*/ 13 w 25"/>
                      <a:gd name="T9" fmla="*/ 68 h 68"/>
                    </a:gdLst>
                    <a:ahLst/>
                    <a:cxnLst>
                      <a:cxn ang="0">
                        <a:pos x="T0" y="T1"/>
                      </a:cxn>
                      <a:cxn ang="0">
                        <a:pos x="T2" y="T3"/>
                      </a:cxn>
                      <a:cxn ang="0">
                        <a:pos x="T4" y="T5"/>
                      </a:cxn>
                      <a:cxn ang="0">
                        <a:pos x="T6" y="T7"/>
                      </a:cxn>
                      <a:cxn ang="0">
                        <a:pos x="T8" y="T9"/>
                      </a:cxn>
                    </a:cxnLst>
                    <a:rect l="0" t="0" r="r" b="b"/>
                    <a:pathLst>
                      <a:path w="25" h="68">
                        <a:moveTo>
                          <a:pt x="13" y="68"/>
                        </a:moveTo>
                        <a:lnTo>
                          <a:pt x="0" y="27"/>
                        </a:lnTo>
                        <a:lnTo>
                          <a:pt x="9" y="0"/>
                        </a:lnTo>
                        <a:lnTo>
                          <a:pt x="25"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76" name="Freeform 192"/>
                  <p:cNvSpPr>
                    <a:spLocks/>
                  </p:cNvSpPr>
                  <p:nvPr/>
                </p:nvSpPr>
                <p:spPr bwMode="auto">
                  <a:xfrm>
                    <a:off x="1028" y="3703"/>
                    <a:ext cx="37" cy="10"/>
                  </a:xfrm>
                  <a:custGeom>
                    <a:avLst/>
                    <a:gdLst>
                      <a:gd name="T0" fmla="*/ 1 w 75"/>
                      <a:gd name="T1" fmla="*/ 0 h 29"/>
                      <a:gd name="T2" fmla="*/ 50 w 75"/>
                      <a:gd name="T3" fmla="*/ 0 h 29"/>
                      <a:gd name="T4" fmla="*/ 51 w 75"/>
                      <a:gd name="T5" fmla="*/ 2 h 29"/>
                      <a:gd name="T6" fmla="*/ 57 w 75"/>
                      <a:gd name="T7" fmla="*/ 11 h 29"/>
                      <a:gd name="T8" fmla="*/ 75 w 75"/>
                      <a:gd name="T9" fmla="*/ 29 h 29"/>
                      <a:gd name="T10" fmla="*/ 18 w 75"/>
                      <a:gd name="T11" fmla="*/ 29 h 29"/>
                      <a:gd name="T12" fmla="*/ 9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7" y="11"/>
                        </a:lnTo>
                        <a:lnTo>
                          <a:pt x="75"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77" name="Freeform 193"/>
                  <p:cNvSpPr>
                    <a:spLocks/>
                  </p:cNvSpPr>
                  <p:nvPr/>
                </p:nvSpPr>
                <p:spPr bwMode="auto">
                  <a:xfrm>
                    <a:off x="1030" y="3713"/>
                    <a:ext cx="42" cy="12"/>
                  </a:xfrm>
                  <a:custGeom>
                    <a:avLst/>
                    <a:gdLst>
                      <a:gd name="T0" fmla="*/ 0 w 83"/>
                      <a:gd name="T1" fmla="*/ 36 h 36"/>
                      <a:gd name="T2" fmla="*/ 3 w 83"/>
                      <a:gd name="T3" fmla="*/ 19 h 36"/>
                      <a:gd name="T4" fmla="*/ 7 w 83"/>
                      <a:gd name="T5" fmla="*/ 7 h 36"/>
                      <a:gd name="T6" fmla="*/ 13 w 83"/>
                      <a:gd name="T7" fmla="*/ 0 h 36"/>
                      <a:gd name="T8" fmla="*/ 70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19"/>
                        </a:lnTo>
                        <a:lnTo>
                          <a:pt x="7" y="7"/>
                        </a:lnTo>
                        <a:lnTo>
                          <a:pt x="13" y="0"/>
                        </a:lnTo>
                        <a:lnTo>
                          <a:pt x="70"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8978" name="Group 194"/>
                <p:cNvGrpSpPr>
                  <a:grpSpLocks/>
                </p:cNvGrpSpPr>
                <p:nvPr/>
              </p:nvGrpSpPr>
              <p:grpSpPr bwMode="auto">
                <a:xfrm>
                  <a:off x="1036" y="3716"/>
                  <a:ext cx="49" cy="22"/>
                  <a:chOff x="1036" y="3716"/>
                  <a:chExt cx="49" cy="22"/>
                </a:xfrm>
              </p:grpSpPr>
              <p:sp>
                <p:nvSpPr>
                  <p:cNvPr id="118979" name="Freeform 195"/>
                  <p:cNvSpPr>
                    <a:spLocks/>
                  </p:cNvSpPr>
                  <p:nvPr/>
                </p:nvSpPr>
                <p:spPr bwMode="auto">
                  <a:xfrm>
                    <a:off x="1036" y="3716"/>
                    <a:ext cx="11" cy="22"/>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80" name="Freeform 196"/>
                  <p:cNvSpPr>
                    <a:spLocks/>
                  </p:cNvSpPr>
                  <p:nvPr/>
                </p:nvSpPr>
                <p:spPr bwMode="auto">
                  <a:xfrm>
                    <a:off x="1040" y="3716"/>
                    <a:ext cx="37" cy="10"/>
                  </a:xfrm>
                  <a:custGeom>
                    <a:avLst/>
                    <a:gdLst>
                      <a:gd name="T0" fmla="*/ 3 w 75"/>
                      <a:gd name="T1" fmla="*/ 0 h 29"/>
                      <a:gd name="T2" fmla="*/ 51 w 75"/>
                      <a:gd name="T3" fmla="*/ 0 h 29"/>
                      <a:gd name="T4" fmla="*/ 53 w 75"/>
                      <a:gd name="T5" fmla="*/ 2 h 29"/>
                      <a:gd name="T6" fmla="*/ 57 w 75"/>
                      <a:gd name="T7" fmla="*/ 11 h 29"/>
                      <a:gd name="T8" fmla="*/ 75 w 75"/>
                      <a:gd name="T9" fmla="*/ 29 h 29"/>
                      <a:gd name="T10" fmla="*/ 18 w 75"/>
                      <a:gd name="T11" fmla="*/ 29 h 29"/>
                      <a:gd name="T12" fmla="*/ 9 w 75"/>
                      <a:gd name="T13" fmla="*/ 20 h 29"/>
                      <a:gd name="T14" fmla="*/ 0 w 75"/>
                      <a:gd name="T15" fmla="*/ 5 h 29"/>
                      <a:gd name="T16" fmla="*/ 3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3" y="0"/>
                        </a:moveTo>
                        <a:lnTo>
                          <a:pt x="51" y="0"/>
                        </a:lnTo>
                        <a:lnTo>
                          <a:pt x="53" y="2"/>
                        </a:lnTo>
                        <a:lnTo>
                          <a:pt x="57" y="11"/>
                        </a:lnTo>
                        <a:lnTo>
                          <a:pt x="75" y="29"/>
                        </a:lnTo>
                        <a:lnTo>
                          <a:pt x="18"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81" name="Freeform 197"/>
                  <p:cNvSpPr>
                    <a:spLocks/>
                  </p:cNvSpPr>
                  <p:nvPr/>
                </p:nvSpPr>
                <p:spPr bwMode="auto">
                  <a:xfrm>
                    <a:off x="1043" y="3726"/>
                    <a:ext cx="42" cy="12"/>
                  </a:xfrm>
                  <a:custGeom>
                    <a:avLst/>
                    <a:gdLst>
                      <a:gd name="T0" fmla="*/ 0 w 82"/>
                      <a:gd name="T1" fmla="*/ 36 h 36"/>
                      <a:gd name="T2" fmla="*/ 1 w 82"/>
                      <a:gd name="T3" fmla="*/ 20 h 36"/>
                      <a:gd name="T4" fmla="*/ 6 w 82"/>
                      <a:gd name="T5" fmla="*/ 8 h 36"/>
                      <a:gd name="T6" fmla="*/ 10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0"/>
                        </a:lnTo>
                        <a:lnTo>
                          <a:pt x="6" y="8"/>
                        </a:lnTo>
                        <a:lnTo>
                          <a:pt x="10"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grpSp>
            <p:nvGrpSpPr>
              <p:cNvPr id="118982" name="Group 198"/>
              <p:cNvGrpSpPr>
                <a:grpSpLocks/>
              </p:cNvGrpSpPr>
              <p:nvPr/>
            </p:nvGrpSpPr>
            <p:grpSpPr bwMode="auto">
              <a:xfrm>
                <a:off x="1046" y="3727"/>
                <a:ext cx="49" cy="23"/>
                <a:chOff x="1046" y="3727"/>
                <a:chExt cx="49" cy="23"/>
              </a:xfrm>
            </p:grpSpPr>
            <p:sp>
              <p:nvSpPr>
                <p:cNvPr id="118983" name="Freeform 199"/>
                <p:cNvSpPr>
                  <a:spLocks/>
                </p:cNvSpPr>
                <p:nvPr/>
              </p:nvSpPr>
              <p:spPr bwMode="auto">
                <a:xfrm>
                  <a:off x="1046" y="3727"/>
                  <a:ext cx="12" cy="23"/>
                </a:xfrm>
                <a:custGeom>
                  <a:avLst/>
                  <a:gdLst>
                    <a:gd name="T0" fmla="*/ 14 w 24"/>
                    <a:gd name="T1" fmla="*/ 68 h 68"/>
                    <a:gd name="T2" fmla="*/ 0 w 24"/>
                    <a:gd name="T3" fmla="*/ 27 h 68"/>
                    <a:gd name="T4" fmla="*/ 10 w 24"/>
                    <a:gd name="T5" fmla="*/ 0 h 68"/>
                    <a:gd name="T6" fmla="*/ 24 w 24"/>
                    <a:gd name="T7" fmla="*/ 32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10" y="0"/>
                      </a:lnTo>
                      <a:lnTo>
                        <a:pt x="24" y="32"/>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84" name="Freeform 200"/>
                <p:cNvSpPr>
                  <a:spLocks/>
                </p:cNvSpPr>
                <p:nvPr/>
              </p:nvSpPr>
              <p:spPr bwMode="auto">
                <a:xfrm>
                  <a:off x="1051" y="3727"/>
                  <a:ext cx="36" cy="11"/>
                </a:xfrm>
                <a:custGeom>
                  <a:avLst/>
                  <a:gdLst>
                    <a:gd name="T0" fmla="*/ 2 w 73"/>
                    <a:gd name="T1" fmla="*/ 0 h 31"/>
                    <a:gd name="T2" fmla="*/ 49 w 73"/>
                    <a:gd name="T3" fmla="*/ 0 h 31"/>
                    <a:gd name="T4" fmla="*/ 50 w 73"/>
                    <a:gd name="T5" fmla="*/ 4 h 31"/>
                    <a:gd name="T6" fmla="*/ 57 w 73"/>
                    <a:gd name="T7" fmla="*/ 13 h 31"/>
                    <a:gd name="T8" fmla="*/ 73 w 73"/>
                    <a:gd name="T9" fmla="*/ 31 h 31"/>
                    <a:gd name="T10" fmla="*/ 17 w 73"/>
                    <a:gd name="T11" fmla="*/ 31 h 31"/>
                    <a:gd name="T12" fmla="*/ 10 w 73"/>
                    <a:gd name="T13" fmla="*/ 22 h 31"/>
                    <a:gd name="T14" fmla="*/ 0 w 73"/>
                    <a:gd name="T15" fmla="*/ 6 h 31"/>
                    <a:gd name="T16" fmla="*/ 2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2" y="0"/>
                      </a:moveTo>
                      <a:lnTo>
                        <a:pt x="49" y="0"/>
                      </a:lnTo>
                      <a:lnTo>
                        <a:pt x="50" y="4"/>
                      </a:lnTo>
                      <a:lnTo>
                        <a:pt x="57" y="13"/>
                      </a:lnTo>
                      <a:lnTo>
                        <a:pt x="73" y="31"/>
                      </a:lnTo>
                      <a:lnTo>
                        <a:pt x="17"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85" name="Freeform 201"/>
                <p:cNvSpPr>
                  <a:spLocks/>
                </p:cNvSpPr>
                <p:nvPr/>
              </p:nvSpPr>
              <p:spPr bwMode="auto">
                <a:xfrm>
                  <a:off x="1054" y="3738"/>
                  <a:ext cx="41" cy="12"/>
                </a:xfrm>
                <a:custGeom>
                  <a:avLst/>
                  <a:gdLst>
                    <a:gd name="T0" fmla="*/ 0 w 82"/>
                    <a:gd name="T1" fmla="*/ 35 h 35"/>
                    <a:gd name="T2" fmla="*/ 1 w 82"/>
                    <a:gd name="T3" fmla="*/ 19 h 35"/>
                    <a:gd name="T4" fmla="*/ 6 w 82"/>
                    <a:gd name="T5" fmla="*/ 6 h 35"/>
                    <a:gd name="T6" fmla="*/ 10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1" y="19"/>
                      </a:lnTo>
                      <a:lnTo>
                        <a:pt x="6" y="6"/>
                      </a:lnTo>
                      <a:lnTo>
                        <a:pt x="10"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8986" name="Group 202"/>
              <p:cNvGrpSpPr>
                <a:grpSpLocks/>
              </p:cNvGrpSpPr>
              <p:nvPr/>
            </p:nvGrpSpPr>
            <p:grpSpPr bwMode="auto">
              <a:xfrm>
                <a:off x="1058" y="3739"/>
                <a:ext cx="50" cy="23"/>
                <a:chOff x="1058" y="3739"/>
                <a:chExt cx="50" cy="23"/>
              </a:xfrm>
            </p:grpSpPr>
            <p:sp>
              <p:nvSpPr>
                <p:cNvPr id="118987" name="Freeform 203"/>
                <p:cNvSpPr>
                  <a:spLocks/>
                </p:cNvSpPr>
                <p:nvPr/>
              </p:nvSpPr>
              <p:spPr bwMode="auto">
                <a:xfrm>
                  <a:off x="1058" y="3739"/>
                  <a:ext cx="13" cy="23"/>
                </a:xfrm>
                <a:custGeom>
                  <a:avLst/>
                  <a:gdLst>
                    <a:gd name="T0" fmla="*/ 16 w 25"/>
                    <a:gd name="T1" fmla="*/ 68 h 68"/>
                    <a:gd name="T2" fmla="*/ 0 w 25"/>
                    <a:gd name="T3" fmla="*/ 27 h 68"/>
                    <a:gd name="T4" fmla="*/ 10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88" name="Freeform 204"/>
                <p:cNvSpPr>
                  <a:spLocks/>
                </p:cNvSpPr>
                <p:nvPr/>
              </p:nvSpPr>
              <p:spPr bwMode="auto">
                <a:xfrm>
                  <a:off x="1063" y="3740"/>
                  <a:ext cx="37" cy="10"/>
                </a:xfrm>
                <a:custGeom>
                  <a:avLst/>
                  <a:gdLst>
                    <a:gd name="T0" fmla="*/ 3 w 75"/>
                    <a:gd name="T1" fmla="*/ 0 h 30"/>
                    <a:gd name="T2" fmla="*/ 50 w 75"/>
                    <a:gd name="T3" fmla="*/ 0 h 30"/>
                    <a:gd name="T4" fmla="*/ 51 w 75"/>
                    <a:gd name="T5" fmla="*/ 3 h 30"/>
                    <a:gd name="T6" fmla="*/ 58 w 75"/>
                    <a:gd name="T7" fmla="*/ 12 h 30"/>
                    <a:gd name="T8" fmla="*/ 75 w 75"/>
                    <a:gd name="T9" fmla="*/ 30 h 30"/>
                    <a:gd name="T10" fmla="*/ 18 w 75"/>
                    <a:gd name="T11" fmla="*/ 30 h 30"/>
                    <a:gd name="T12" fmla="*/ 11 w 75"/>
                    <a:gd name="T13" fmla="*/ 21 h 30"/>
                    <a:gd name="T14" fmla="*/ 0 w 75"/>
                    <a:gd name="T15" fmla="*/ 7 h 30"/>
                    <a:gd name="T16" fmla="*/ 3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3" y="0"/>
                      </a:moveTo>
                      <a:lnTo>
                        <a:pt x="50" y="0"/>
                      </a:lnTo>
                      <a:lnTo>
                        <a:pt x="51" y="3"/>
                      </a:lnTo>
                      <a:lnTo>
                        <a:pt x="58" y="12"/>
                      </a:lnTo>
                      <a:lnTo>
                        <a:pt x="75" y="30"/>
                      </a:lnTo>
                      <a:lnTo>
                        <a:pt x="18" y="30"/>
                      </a:lnTo>
                      <a:lnTo>
                        <a:pt x="11" y="21"/>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89" name="Freeform 205"/>
                <p:cNvSpPr>
                  <a:spLocks/>
                </p:cNvSpPr>
                <p:nvPr/>
              </p:nvSpPr>
              <p:spPr bwMode="auto">
                <a:xfrm>
                  <a:off x="1067" y="3750"/>
                  <a:ext cx="41" cy="12"/>
                </a:xfrm>
                <a:custGeom>
                  <a:avLst/>
                  <a:gdLst>
                    <a:gd name="T0" fmla="*/ 0 w 81"/>
                    <a:gd name="T1" fmla="*/ 36 h 36"/>
                    <a:gd name="T2" fmla="*/ 1 w 81"/>
                    <a:gd name="T3" fmla="*/ 19 h 36"/>
                    <a:gd name="T4" fmla="*/ 5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8990" name="Group 206"/>
              <p:cNvGrpSpPr>
                <a:grpSpLocks/>
              </p:cNvGrpSpPr>
              <p:nvPr/>
            </p:nvGrpSpPr>
            <p:grpSpPr bwMode="auto">
              <a:xfrm>
                <a:off x="1072" y="3753"/>
                <a:ext cx="48" cy="22"/>
                <a:chOff x="1072" y="3753"/>
                <a:chExt cx="48" cy="22"/>
              </a:xfrm>
            </p:grpSpPr>
            <p:sp>
              <p:nvSpPr>
                <p:cNvPr id="118991" name="Freeform 207"/>
                <p:cNvSpPr>
                  <a:spLocks/>
                </p:cNvSpPr>
                <p:nvPr/>
              </p:nvSpPr>
              <p:spPr bwMode="auto">
                <a:xfrm>
                  <a:off x="1072" y="3753"/>
                  <a:ext cx="11" cy="22"/>
                </a:xfrm>
                <a:custGeom>
                  <a:avLst/>
                  <a:gdLst>
                    <a:gd name="T0" fmla="*/ 15 w 24"/>
                    <a:gd name="T1" fmla="*/ 68 h 68"/>
                    <a:gd name="T2" fmla="*/ 0 w 24"/>
                    <a:gd name="T3" fmla="*/ 27 h 68"/>
                    <a:gd name="T4" fmla="*/ 9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9"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92" name="Freeform 208"/>
                <p:cNvSpPr>
                  <a:spLocks/>
                </p:cNvSpPr>
                <p:nvPr/>
              </p:nvSpPr>
              <p:spPr bwMode="auto">
                <a:xfrm>
                  <a:off x="1076" y="3753"/>
                  <a:ext cx="37" cy="10"/>
                </a:xfrm>
                <a:custGeom>
                  <a:avLst/>
                  <a:gdLst>
                    <a:gd name="T0" fmla="*/ 2 w 74"/>
                    <a:gd name="T1" fmla="*/ 0 h 31"/>
                    <a:gd name="T2" fmla="*/ 50 w 74"/>
                    <a:gd name="T3" fmla="*/ 0 h 31"/>
                    <a:gd name="T4" fmla="*/ 52 w 74"/>
                    <a:gd name="T5" fmla="*/ 4 h 31"/>
                    <a:gd name="T6" fmla="*/ 57 w 74"/>
                    <a:gd name="T7" fmla="*/ 13 h 31"/>
                    <a:gd name="T8" fmla="*/ 74 w 74"/>
                    <a:gd name="T9" fmla="*/ 31 h 31"/>
                    <a:gd name="T10" fmla="*/ 19 w 74"/>
                    <a:gd name="T11" fmla="*/ 31 h 31"/>
                    <a:gd name="T12" fmla="*/ 11 w 74"/>
                    <a:gd name="T13" fmla="*/ 20 h 31"/>
                    <a:gd name="T14" fmla="*/ 0 w 74"/>
                    <a:gd name="T15" fmla="*/ 6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50" y="0"/>
                      </a:lnTo>
                      <a:lnTo>
                        <a:pt x="52" y="4"/>
                      </a:lnTo>
                      <a:lnTo>
                        <a:pt x="57" y="13"/>
                      </a:lnTo>
                      <a:lnTo>
                        <a:pt x="74" y="31"/>
                      </a:lnTo>
                      <a:lnTo>
                        <a:pt x="19" y="31"/>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93" name="Freeform 209"/>
                <p:cNvSpPr>
                  <a:spLocks/>
                </p:cNvSpPr>
                <p:nvPr/>
              </p:nvSpPr>
              <p:spPr bwMode="auto">
                <a:xfrm>
                  <a:off x="1079" y="3763"/>
                  <a:ext cx="41" cy="12"/>
                </a:xfrm>
                <a:custGeom>
                  <a:avLst/>
                  <a:gdLst>
                    <a:gd name="T0" fmla="*/ 0 w 81"/>
                    <a:gd name="T1" fmla="*/ 36 h 36"/>
                    <a:gd name="T2" fmla="*/ 3 w 81"/>
                    <a:gd name="T3" fmla="*/ 20 h 36"/>
                    <a:gd name="T4" fmla="*/ 6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3" y="20"/>
                      </a:lnTo>
                      <a:lnTo>
                        <a:pt x="6"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sp>
            <p:nvSpPr>
              <p:cNvPr id="118994" name="Freeform 210"/>
              <p:cNvSpPr>
                <a:spLocks/>
              </p:cNvSpPr>
              <p:nvPr/>
            </p:nvSpPr>
            <p:spPr bwMode="auto">
              <a:xfrm>
                <a:off x="820" y="3535"/>
                <a:ext cx="12" cy="23"/>
              </a:xfrm>
              <a:custGeom>
                <a:avLst/>
                <a:gdLst>
                  <a:gd name="T0" fmla="*/ 14 w 23"/>
                  <a:gd name="T1" fmla="*/ 68 h 68"/>
                  <a:gd name="T2" fmla="*/ 0 w 23"/>
                  <a:gd name="T3" fmla="*/ 27 h 68"/>
                  <a:gd name="T4" fmla="*/ 9 w 23"/>
                  <a:gd name="T5" fmla="*/ 0 h 68"/>
                  <a:gd name="T6" fmla="*/ 23 w 23"/>
                  <a:gd name="T7" fmla="*/ 31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9" y="0"/>
                    </a:lnTo>
                    <a:lnTo>
                      <a:pt x="23" y="31"/>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95" name="Freeform 211"/>
              <p:cNvSpPr>
                <a:spLocks/>
              </p:cNvSpPr>
              <p:nvPr/>
            </p:nvSpPr>
            <p:spPr bwMode="auto">
              <a:xfrm>
                <a:off x="825" y="3535"/>
                <a:ext cx="36" cy="9"/>
              </a:xfrm>
              <a:custGeom>
                <a:avLst/>
                <a:gdLst>
                  <a:gd name="T0" fmla="*/ 0 w 71"/>
                  <a:gd name="T1" fmla="*/ 0 h 27"/>
                  <a:gd name="T2" fmla="*/ 49 w 71"/>
                  <a:gd name="T3" fmla="*/ 0 h 27"/>
                  <a:gd name="T4" fmla="*/ 51 w 71"/>
                  <a:gd name="T5" fmla="*/ 2 h 27"/>
                  <a:gd name="T6" fmla="*/ 55 w 71"/>
                  <a:gd name="T7" fmla="*/ 12 h 27"/>
                  <a:gd name="T8" fmla="*/ 71 w 71"/>
                  <a:gd name="T9" fmla="*/ 27 h 27"/>
                  <a:gd name="T10" fmla="*/ 17 w 71"/>
                  <a:gd name="T11" fmla="*/ 27 h 27"/>
                  <a:gd name="T12" fmla="*/ 8 w 71"/>
                  <a:gd name="T13" fmla="*/ 20 h 27"/>
                  <a:gd name="T14" fmla="*/ 0 w 71"/>
                  <a:gd name="T15" fmla="*/ 6 h 27"/>
                  <a:gd name="T16" fmla="*/ 0 w 71"/>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27">
                    <a:moveTo>
                      <a:pt x="0" y="0"/>
                    </a:moveTo>
                    <a:lnTo>
                      <a:pt x="49" y="0"/>
                    </a:lnTo>
                    <a:lnTo>
                      <a:pt x="51" y="2"/>
                    </a:lnTo>
                    <a:lnTo>
                      <a:pt x="55" y="12"/>
                    </a:lnTo>
                    <a:lnTo>
                      <a:pt x="71" y="27"/>
                    </a:lnTo>
                    <a:lnTo>
                      <a:pt x="17" y="27"/>
                    </a:lnTo>
                    <a:lnTo>
                      <a:pt x="8" y="20"/>
                    </a:lnTo>
                    <a:lnTo>
                      <a:pt x="0" y="6"/>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96" name="Freeform 212"/>
              <p:cNvSpPr>
                <a:spLocks/>
              </p:cNvSpPr>
              <p:nvPr/>
            </p:nvSpPr>
            <p:spPr bwMode="auto">
              <a:xfrm>
                <a:off x="828" y="3546"/>
                <a:ext cx="40" cy="12"/>
              </a:xfrm>
              <a:custGeom>
                <a:avLst/>
                <a:gdLst>
                  <a:gd name="T0" fmla="*/ 0 w 82"/>
                  <a:gd name="T1" fmla="*/ 36 h 36"/>
                  <a:gd name="T2" fmla="*/ 2 w 82"/>
                  <a:gd name="T3" fmla="*/ 21 h 36"/>
                  <a:gd name="T4" fmla="*/ 6 w 82"/>
                  <a:gd name="T5" fmla="*/ 8 h 36"/>
                  <a:gd name="T6" fmla="*/ 11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1"/>
                    </a:lnTo>
                    <a:lnTo>
                      <a:pt x="6" y="8"/>
                    </a:lnTo>
                    <a:lnTo>
                      <a:pt x="11" y="0"/>
                    </a:lnTo>
                    <a:lnTo>
                      <a:pt x="68"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nvGrpSpPr>
              <p:cNvPr id="118997" name="Group 213"/>
              <p:cNvGrpSpPr>
                <a:grpSpLocks/>
              </p:cNvGrpSpPr>
              <p:nvPr/>
            </p:nvGrpSpPr>
            <p:grpSpPr bwMode="auto">
              <a:xfrm>
                <a:off x="832" y="3547"/>
                <a:ext cx="49" cy="23"/>
                <a:chOff x="832" y="3547"/>
                <a:chExt cx="49" cy="23"/>
              </a:xfrm>
            </p:grpSpPr>
            <p:sp>
              <p:nvSpPr>
                <p:cNvPr id="118998" name="Freeform 214"/>
                <p:cNvSpPr>
                  <a:spLocks/>
                </p:cNvSpPr>
                <p:nvPr/>
              </p:nvSpPr>
              <p:spPr bwMode="auto">
                <a:xfrm>
                  <a:off x="832" y="3547"/>
                  <a:ext cx="12" cy="23"/>
                </a:xfrm>
                <a:custGeom>
                  <a:avLst/>
                  <a:gdLst>
                    <a:gd name="T0" fmla="*/ 15 w 24"/>
                    <a:gd name="T1" fmla="*/ 68 h 68"/>
                    <a:gd name="T2" fmla="*/ 0 w 24"/>
                    <a:gd name="T3" fmla="*/ 27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99" name="Freeform 215"/>
                <p:cNvSpPr>
                  <a:spLocks/>
                </p:cNvSpPr>
                <p:nvPr/>
              </p:nvSpPr>
              <p:spPr bwMode="auto">
                <a:xfrm>
                  <a:off x="837" y="3548"/>
                  <a:ext cx="36" cy="10"/>
                </a:xfrm>
                <a:custGeom>
                  <a:avLst/>
                  <a:gdLst>
                    <a:gd name="T0" fmla="*/ 1 w 72"/>
                    <a:gd name="T1" fmla="*/ 0 h 29"/>
                    <a:gd name="T2" fmla="*/ 49 w 72"/>
                    <a:gd name="T3" fmla="*/ 0 h 29"/>
                    <a:gd name="T4" fmla="*/ 50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00" name="Freeform 216"/>
                <p:cNvSpPr>
                  <a:spLocks/>
                </p:cNvSpPr>
                <p:nvPr/>
              </p:nvSpPr>
              <p:spPr bwMode="auto">
                <a:xfrm>
                  <a:off x="840" y="3558"/>
                  <a:ext cx="41" cy="12"/>
                </a:xfrm>
                <a:custGeom>
                  <a:avLst/>
                  <a:gdLst>
                    <a:gd name="T0" fmla="*/ 0 w 83"/>
                    <a:gd name="T1" fmla="*/ 36 h 36"/>
                    <a:gd name="T2" fmla="*/ 1 w 83"/>
                    <a:gd name="T3" fmla="*/ 20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001" name="Group 217"/>
              <p:cNvGrpSpPr>
                <a:grpSpLocks/>
              </p:cNvGrpSpPr>
              <p:nvPr/>
            </p:nvGrpSpPr>
            <p:grpSpPr bwMode="auto">
              <a:xfrm>
                <a:off x="844" y="3560"/>
                <a:ext cx="49" cy="22"/>
                <a:chOff x="844" y="3560"/>
                <a:chExt cx="49" cy="22"/>
              </a:xfrm>
            </p:grpSpPr>
            <p:sp>
              <p:nvSpPr>
                <p:cNvPr id="119002" name="Freeform 218"/>
                <p:cNvSpPr>
                  <a:spLocks/>
                </p:cNvSpPr>
                <p:nvPr/>
              </p:nvSpPr>
              <p:spPr bwMode="auto">
                <a:xfrm>
                  <a:off x="844" y="3560"/>
                  <a:ext cx="13"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03" name="Freeform 219"/>
                <p:cNvSpPr>
                  <a:spLocks/>
                </p:cNvSpPr>
                <p:nvPr/>
              </p:nvSpPr>
              <p:spPr bwMode="auto">
                <a:xfrm>
                  <a:off x="849" y="3560"/>
                  <a:ext cx="37" cy="10"/>
                </a:xfrm>
                <a:custGeom>
                  <a:avLst/>
                  <a:gdLst>
                    <a:gd name="T0" fmla="*/ 1 w 73"/>
                    <a:gd name="T1" fmla="*/ 0 h 29"/>
                    <a:gd name="T2" fmla="*/ 48 w 73"/>
                    <a:gd name="T3" fmla="*/ 0 h 29"/>
                    <a:gd name="T4" fmla="*/ 50 w 73"/>
                    <a:gd name="T5" fmla="*/ 2 h 29"/>
                    <a:gd name="T6" fmla="*/ 56 w 73"/>
                    <a:gd name="T7" fmla="*/ 11 h 29"/>
                    <a:gd name="T8" fmla="*/ 73 w 73"/>
                    <a:gd name="T9" fmla="*/ 29 h 29"/>
                    <a:gd name="T10" fmla="*/ 18 w 73"/>
                    <a:gd name="T11" fmla="*/ 29 h 29"/>
                    <a:gd name="T12" fmla="*/ 9 w 73"/>
                    <a:gd name="T13" fmla="*/ 20 h 29"/>
                    <a:gd name="T14" fmla="*/ 0 w 73"/>
                    <a:gd name="T15" fmla="*/ 5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48" y="0"/>
                      </a:lnTo>
                      <a:lnTo>
                        <a:pt x="50" y="2"/>
                      </a:lnTo>
                      <a:lnTo>
                        <a:pt x="56" y="11"/>
                      </a:lnTo>
                      <a:lnTo>
                        <a:pt x="73"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04" name="Freeform 220"/>
                <p:cNvSpPr>
                  <a:spLocks/>
                </p:cNvSpPr>
                <p:nvPr/>
              </p:nvSpPr>
              <p:spPr bwMode="auto">
                <a:xfrm>
                  <a:off x="853" y="3571"/>
                  <a:ext cx="40" cy="11"/>
                </a:xfrm>
                <a:custGeom>
                  <a:avLst/>
                  <a:gdLst>
                    <a:gd name="T0" fmla="*/ 0 w 82"/>
                    <a:gd name="T1" fmla="*/ 35 h 35"/>
                    <a:gd name="T2" fmla="*/ 2 w 82"/>
                    <a:gd name="T3" fmla="*/ 19 h 35"/>
                    <a:gd name="T4" fmla="*/ 6 w 82"/>
                    <a:gd name="T5" fmla="*/ 7 h 35"/>
                    <a:gd name="T6" fmla="*/ 11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6"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005" name="Group 221"/>
              <p:cNvGrpSpPr>
                <a:grpSpLocks/>
              </p:cNvGrpSpPr>
              <p:nvPr/>
            </p:nvGrpSpPr>
            <p:grpSpPr bwMode="auto">
              <a:xfrm>
                <a:off x="857" y="3572"/>
                <a:ext cx="50" cy="23"/>
                <a:chOff x="857" y="3572"/>
                <a:chExt cx="50" cy="23"/>
              </a:xfrm>
            </p:grpSpPr>
            <p:sp>
              <p:nvSpPr>
                <p:cNvPr id="119006" name="Freeform 222"/>
                <p:cNvSpPr>
                  <a:spLocks/>
                </p:cNvSpPr>
                <p:nvPr/>
              </p:nvSpPr>
              <p:spPr bwMode="auto">
                <a:xfrm>
                  <a:off x="857" y="3572"/>
                  <a:ext cx="12" cy="23"/>
                </a:xfrm>
                <a:custGeom>
                  <a:avLst/>
                  <a:gdLst>
                    <a:gd name="T0" fmla="*/ 14 w 23"/>
                    <a:gd name="T1" fmla="*/ 68 h 68"/>
                    <a:gd name="T2" fmla="*/ 0 w 23"/>
                    <a:gd name="T3" fmla="*/ 25 h 68"/>
                    <a:gd name="T4" fmla="*/ 9 w 23"/>
                    <a:gd name="T5" fmla="*/ 0 h 68"/>
                    <a:gd name="T6" fmla="*/ 23 w 23"/>
                    <a:gd name="T7" fmla="*/ 30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5"/>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07" name="Freeform 223"/>
                <p:cNvSpPr>
                  <a:spLocks/>
                </p:cNvSpPr>
                <p:nvPr/>
              </p:nvSpPr>
              <p:spPr bwMode="auto">
                <a:xfrm>
                  <a:off x="862" y="3573"/>
                  <a:ext cx="37" cy="9"/>
                </a:xfrm>
                <a:custGeom>
                  <a:avLst/>
                  <a:gdLst>
                    <a:gd name="T0" fmla="*/ 1 w 73"/>
                    <a:gd name="T1" fmla="*/ 0 h 29"/>
                    <a:gd name="T2" fmla="*/ 50 w 73"/>
                    <a:gd name="T3" fmla="*/ 0 h 29"/>
                    <a:gd name="T4" fmla="*/ 51 w 73"/>
                    <a:gd name="T5" fmla="*/ 2 h 29"/>
                    <a:gd name="T6" fmla="*/ 56 w 73"/>
                    <a:gd name="T7" fmla="*/ 11 h 29"/>
                    <a:gd name="T8" fmla="*/ 73 w 73"/>
                    <a:gd name="T9" fmla="*/ 29 h 29"/>
                    <a:gd name="T10" fmla="*/ 18 w 73"/>
                    <a:gd name="T11" fmla="*/ 29 h 29"/>
                    <a:gd name="T12" fmla="*/ 10 w 73"/>
                    <a:gd name="T13" fmla="*/ 20 h 29"/>
                    <a:gd name="T14" fmla="*/ 0 w 73"/>
                    <a:gd name="T15" fmla="*/ 5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1" y="2"/>
                      </a:lnTo>
                      <a:lnTo>
                        <a:pt x="56" y="11"/>
                      </a:lnTo>
                      <a:lnTo>
                        <a:pt x="73"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08" name="Freeform 224"/>
                <p:cNvSpPr>
                  <a:spLocks/>
                </p:cNvSpPr>
                <p:nvPr/>
              </p:nvSpPr>
              <p:spPr bwMode="auto">
                <a:xfrm>
                  <a:off x="865" y="3583"/>
                  <a:ext cx="42" cy="12"/>
                </a:xfrm>
                <a:custGeom>
                  <a:avLst/>
                  <a:gdLst>
                    <a:gd name="T0" fmla="*/ 0 w 83"/>
                    <a:gd name="T1" fmla="*/ 36 h 36"/>
                    <a:gd name="T2" fmla="*/ 3 w 83"/>
                    <a:gd name="T3" fmla="*/ 19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19"/>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009" name="Group 225"/>
              <p:cNvGrpSpPr>
                <a:grpSpLocks/>
              </p:cNvGrpSpPr>
              <p:nvPr/>
            </p:nvGrpSpPr>
            <p:grpSpPr bwMode="auto">
              <a:xfrm>
                <a:off x="870" y="3585"/>
                <a:ext cx="48" cy="23"/>
                <a:chOff x="870" y="3585"/>
                <a:chExt cx="48" cy="23"/>
              </a:xfrm>
            </p:grpSpPr>
            <p:sp>
              <p:nvSpPr>
                <p:cNvPr id="119010" name="Freeform 226"/>
                <p:cNvSpPr>
                  <a:spLocks/>
                </p:cNvSpPr>
                <p:nvPr/>
              </p:nvSpPr>
              <p:spPr bwMode="auto">
                <a:xfrm>
                  <a:off x="870" y="3585"/>
                  <a:ext cx="12" cy="23"/>
                </a:xfrm>
                <a:custGeom>
                  <a:avLst/>
                  <a:gdLst>
                    <a:gd name="T0" fmla="*/ 15 w 25"/>
                    <a:gd name="T1" fmla="*/ 68 h 68"/>
                    <a:gd name="T2" fmla="*/ 0 w 25"/>
                    <a:gd name="T3" fmla="*/ 26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6"/>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11" name="Freeform 227"/>
                <p:cNvSpPr>
                  <a:spLocks/>
                </p:cNvSpPr>
                <p:nvPr/>
              </p:nvSpPr>
              <p:spPr bwMode="auto">
                <a:xfrm>
                  <a:off x="874" y="3586"/>
                  <a:ext cx="38" cy="10"/>
                </a:xfrm>
                <a:custGeom>
                  <a:avLst/>
                  <a:gdLst>
                    <a:gd name="T0" fmla="*/ 1 w 75"/>
                    <a:gd name="T1" fmla="*/ 0 h 29"/>
                    <a:gd name="T2" fmla="*/ 50 w 75"/>
                    <a:gd name="T3" fmla="*/ 0 h 29"/>
                    <a:gd name="T4" fmla="*/ 52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12" name="Freeform 228"/>
                <p:cNvSpPr>
                  <a:spLocks/>
                </p:cNvSpPr>
                <p:nvPr/>
              </p:nvSpPr>
              <p:spPr bwMode="auto">
                <a:xfrm>
                  <a:off x="878" y="3596"/>
                  <a:ext cx="40" cy="12"/>
                </a:xfrm>
                <a:custGeom>
                  <a:avLst/>
                  <a:gdLst>
                    <a:gd name="T0" fmla="*/ 0 w 80"/>
                    <a:gd name="T1" fmla="*/ 36 h 36"/>
                    <a:gd name="T2" fmla="*/ 1 w 80"/>
                    <a:gd name="T3" fmla="*/ 20 h 36"/>
                    <a:gd name="T4" fmla="*/ 6 w 80"/>
                    <a:gd name="T5" fmla="*/ 8 h 36"/>
                    <a:gd name="T6" fmla="*/ 10 w 80"/>
                    <a:gd name="T7" fmla="*/ 0 h 36"/>
                    <a:gd name="T8" fmla="*/ 67 w 80"/>
                    <a:gd name="T9" fmla="*/ 0 h 36"/>
                    <a:gd name="T10" fmla="*/ 80 w 80"/>
                    <a:gd name="T11" fmla="*/ 36 h 36"/>
                    <a:gd name="T12" fmla="*/ 0 w 8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0" h="36">
                      <a:moveTo>
                        <a:pt x="0" y="36"/>
                      </a:moveTo>
                      <a:lnTo>
                        <a:pt x="1" y="20"/>
                      </a:lnTo>
                      <a:lnTo>
                        <a:pt x="6"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013" name="Group 229"/>
              <p:cNvGrpSpPr>
                <a:grpSpLocks/>
              </p:cNvGrpSpPr>
              <p:nvPr/>
            </p:nvGrpSpPr>
            <p:grpSpPr bwMode="auto">
              <a:xfrm>
                <a:off x="882" y="3600"/>
                <a:ext cx="100" cy="73"/>
                <a:chOff x="882" y="3600"/>
                <a:chExt cx="100" cy="73"/>
              </a:xfrm>
            </p:grpSpPr>
            <p:grpSp>
              <p:nvGrpSpPr>
                <p:cNvPr id="119014" name="Group 230"/>
                <p:cNvGrpSpPr>
                  <a:grpSpLocks/>
                </p:cNvGrpSpPr>
                <p:nvPr/>
              </p:nvGrpSpPr>
              <p:grpSpPr bwMode="auto">
                <a:xfrm>
                  <a:off x="882" y="3600"/>
                  <a:ext cx="49" cy="23"/>
                  <a:chOff x="882" y="3600"/>
                  <a:chExt cx="49" cy="23"/>
                </a:xfrm>
              </p:grpSpPr>
              <p:sp>
                <p:nvSpPr>
                  <p:cNvPr id="119015" name="Freeform 231"/>
                  <p:cNvSpPr>
                    <a:spLocks/>
                  </p:cNvSpPr>
                  <p:nvPr/>
                </p:nvSpPr>
                <p:spPr bwMode="auto">
                  <a:xfrm>
                    <a:off x="882" y="3600"/>
                    <a:ext cx="12" cy="23"/>
                  </a:xfrm>
                  <a:custGeom>
                    <a:avLst/>
                    <a:gdLst>
                      <a:gd name="T0" fmla="*/ 13 w 23"/>
                      <a:gd name="T1" fmla="*/ 70 h 70"/>
                      <a:gd name="T2" fmla="*/ 0 w 23"/>
                      <a:gd name="T3" fmla="*/ 27 h 70"/>
                      <a:gd name="T4" fmla="*/ 9 w 23"/>
                      <a:gd name="T5" fmla="*/ 0 h 70"/>
                      <a:gd name="T6" fmla="*/ 23 w 23"/>
                      <a:gd name="T7" fmla="*/ 31 h 70"/>
                      <a:gd name="T8" fmla="*/ 13 w 23"/>
                      <a:gd name="T9" fmla="*/ 70 h 70"/>
                    </a:gdLst>
                    <a:ahLst/>
                    <a:cxnLst>
                      <a:cxn ang="0">
                        <a:pos x="T0" y="T1"/>
                      </a:cxn>
                      <a:cxn ang="0">
                        <a:pos x="T2" y="T3"/>
                      </a:cxn>
                      <a:cxn ang="0">
                        <a:pos x="T4" y="T5"/>
                      </a:cxn>
                      <a:cxn ang="0">
                        <a:pos x="T6" y="T7"/>
                      </a:cxn>
                      <a:cxn ang="0">
                        <a:pos x="T8" y="T9"/>
                      </a:cxn>
                    </a:cxnLst>
                    <a:rect l="0" t="0" r="r" b="b"/>
                    <a:pathLst>
                      <a:path w="23" h="70">
                        <a:moveTo>
                          <a:pt x="13" y="70"/>
                        </a:moveTo>
                        <a:lnTo>
                          <a:pt x="0" y="27"/>
                        </a:lnTo>
                        <a:lnTo>
                          <a:pt x="9" y="0"/>
                        </a:lnTo>
                        <a:lnTo>
                          <a:pt x="23"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16" name="Freeform 232"/>
                  <p:cNvSpPr>
                    <a:spLocks/>
                  </p:cNvSpPr>
                  <p:nvPr/>
                </p:nvSpPr>
                <p:spPr bwMode="auto">
                  <a:xfrm>
                    <a:off x="887" y="3600"/>
                    <a:ext cx="37" cy="11"/>
                  </a:xfrm>
                  <a:custGeom>
                    <a:avLst/>
                    <a:gdLst>
                      <a:gd name="T0" fmla="*/ 1 w 73"/>
                      <a:gd name="T1" fmla="*/ 0 h 31"/>
                      <a:gd name="T2" fmla="*/ 50 w 73"/>
                      <a:gd name="T3" fmla="*/ 0 h 31"/>
                      <a:gd name="T4" fmla="*/ 51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50" y="0"/>
                        </a:lnTo>
                        <a:lnTo>
                          <a:pt x="51"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17" name="Freeform 233"/>
                  <p:cNvSpPr>
                    <a:spLocks/>
                  </p:cNvSpPr>
                  <p:nvPr/>
                </p:nvSpPr>
                <p:spPr bwMode="auto">
                  <a:xfrm>
                    <a:off x="890" y="3611"/>
                    <a:ext cx="41" cy="12"/>
                  </a:xfrm>
                  <a:custGeom>
                    <a:avLst/>
                    <a:gdLst>
                      <a:gd name="T0" fmla="*/ 0 w 83"/>
                      <a:gd name="T1" fmla="*/ 38 h 38"/>
                      <a:gd name="T2" fmla="*/ 1 w 83"/>
                      <a:gd name="T3" fmla="*/ 22 h 38"/>
                      <a:gd name="T4" fmla="*/ 8 w 83"/>
                      <a:gd name="T5" fmla="*/ 8 h 38"/>
                      <a:gd name="T6" fmla="*/ 12 w 83"/>
                      <a:gd name="T7" fmla="*/ 0 h 38"/>
                      <a:gd name="T8" fmla="*/ 68 w 83"/>
                      <a:gd name="T9" fmla="*/ 0 h 38"/>
                      <a:gd name="T10" fmla="*/ 83 w 83"/>
                      <a:gd name="T11" fmla="*/ 38 h 38"/>
                      <a:gd name="T12" fmla="*/ 0 w 83"/>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3" h="38">
                        <a:moveTo>
                          <a:pt x="0" y="38"/>
                        </a:moveTo>
                        <a:lnTo>
                          <a:pt x="1" y="22"/>
                        </a:lnTo>
                        <a:lnTo>
                          <a:pt x="8" y="8"/>
                        </a:lnTo>
                        <a:lnTo>
                          <a:pt x="12" y="0"/>
                        </a:lnTo>
                        <a:lnTo>
                          <a:pt x="68" y="0"/>
                        </a:lnTo>
                        <a:lnTo>
                          <a:pt x="83"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018" name="Group 234"/>
                <p:cNvGrpSpPr>
                  <a:grpSpLocks/>
                </p:cNvGrpSpPr>
                <p:nvPr/>
              </p:nvGrpSpPr>
              <p:grpSpPr bwMode="auto">
                <a:xfrm>
                  <a:off x="894" y="3612"/>
                  <a:ext cx="49" cy="23"/>
                  <a:chOff x="894" y="3612"/>
                  <a:chExt cx="49" cy="23"/>
                </a:xfrm>
              </p:grpSpPr>
              <p:sp>
                <p:nvSpPr>
                  <p:cNvPr id="119019" name="Freeform 235"/>
                  <p:cNvSpPr>
                    <a:spLocks/>
                  </p:cNvSpPr>
                  <p:nvPr/>
                </p:nvSpPr>
                <p:spPr bwMode="auto">
                  <a:xfrm>
                    <a:off x="894" y="3612"/>
                    <a:ext cx="13" cy="23"/>
                  </a:xfrm>
                  <a:custGeom>
                    <a:avLst/>
                    <a:gdLst>
                      <a:gd name="T0" fmla="*/ 15 w 25"/>
                      <a:gd name="T1" fmla="*/ 69 h 69"/>
                      <a:gd name="T2" fmla="*/ 0 w 25"/>
                      <a:gd name="T3" fmla="*/ 28 h 69"/>
                      <a:gd name="T4" fmla="*/ 9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8"/>
                        </a:lnTo>
                        <a:lnTo>
                          <a:pt x="9"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20" name="Freeform 236"/>
                  <p:cNvSpPr>
                    <a:spLocks/>
                  </p:cNvSpPr>
                  <p:nvPr/>
                </p:nvSpPr>
                <p:spPr bwMode="auto">
                  <a:xfrm>
                    <a:off x="899" y="3613"/>
                    <a:ext cx="37" cy="10"/>
                  </a:xfrm>
                  <a:custGeom>
                    <a:avLst/>
                    <a:gdLst>
                      <a:gd name="T0" fmla="*/ 2 w 75"/>
                      <a:gd name="T1" fmla="*/ 0 h 32"/>
                      <a:gd name="T2" fmla="*/ 50 w 75"/>
                      <a:gd name="T3" fmla="*/ 0 h 32"/>
                      <a:gd name="T4" fmla="*/ 52 w 75"/>
                      <a:gd name="T5" fmla="*/ 3 h 32"/>
                      <a:gd name="T6" fmla="*/ 57 w 75"/>
                      <a:gd name="T7" fmla="*/ 15 h 32"/>
                      <a:gd name="T8" fmla="*/ 75 w 75"/>
                      <a:gd name="T9" fmla="*/ 32 h 32"/>
                      <a:gd name="T10" fmla="*/ 19 w 75"/>
                      <a:gd name="T11" fmla="*/ 32 h 32"/>
                      <a:gd name="T12" fmla="*/ 10 w 75"/>
                      <a:gd name="T13" fmla="*/ 22 h 32"/>
                      <a:gd name="T14" fmla="*/ 0 w 75"/>
                      <a:gd name="T15" fmla="*/ 7 h 32"/>
                      <a:gd name="T16" fmla="*/ 2 w 75"/>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2">
                        <a:moveTo>
                          <a:pt x="2" y="0"/>
                        </a:moveTo>
                        <a:lnTo>
                          <a:pt x="50" y="0"/>
                        </a:lnTo>
                        <a:lnTo>
                          <a:pt x="52" y="3"/>
                        </a:lnTo>
                        <a:lnTo>
                          <a:pt x="57" y="15"/>
                        </a:lnTo>
                        <a:lnTo>
                          <a:pt x="75" y="32"/>
                        </a:lnTo>
                        <a:lnTo>
                          <a:pt x="19" y="32"/>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21" name="Freeform 237"/>
                  <p:cNvSpPr>
                    <a:spLocks/>
                  </p:cNvSpPr>
                  <p:nvPr/>
                </p:nvSpPr>
                <p:spPr bwMode="auto">
                  <a:xfrm>
                    <a:off x="902" y="3623"/>
                    <a:ext cx="41" cy="12"/>
                  </a:xfrm>
                  <a:custGeom>
                    <a:avLst/>
                    <a:gdLst>
                      <a:gd name="T0" fmla="*/ 0 w 81"/>
                      <a:gd name="T1" fmla="*/ 36 h 36"/>
                      <a:gd name="T2" fmla="*/ 1 w 81"/>
                      <a:gd name="T3" fmla="*/ 21 h 36"/>
                      <a:gd name="T4" fmla="*/ 5 w 81"/>
                      <a:gd name="T5" fmla="*/ 8 h 36"/>
                      <a:gd name="T6" fmla="*/ 12 w 81"/>
                      <a:gd name="T7" fmla="*/ 0 h 36"/>
                      <a:gd name="T8" fmla="*/ 68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1"/>
                        </a:lnTo>
                        <a:lnTo>
                          <a:pt x="5" y="8"/>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022" name="Group 238"/>
                <p:cNvGrpSpPr>
                  <a:grpSpLocks/>
                </p:cNvGrpSpPr>
                <p:nvPr/>
              </p:nvGrpSpPr>
              <p:grpSpPr bwMode="auto">
                <a:xfrm>
                  <a:off x="907" y="3625"/>
                  <a:ext cx="49" cy="23"/>
                  <a:chOff x="907" y="3625"/>
                  <a:chExt cx="49" cy="23"/>
                </a:xfrm>
              </p:grpSpPr>
              <p:sp>
                <p:nvSpPr>
                  <p:cNvPr id="119023" name="Freeform 239"/>
                  <p:cNvSpPr>
                    <a:spLocks/>
                  </p:cNvSpPr>
                  <p:nvPr/>
                </p:nvSpPr>
                <p:spPr bwMode="auto">
                  <a:xfrm>
                    <a:off x="907" y="3625"/>
                    <a:ext cx="11" cy="23"/>
                  </a:xfrm>
                  <a:custGeom>
                    <a:avLst/>
                    <a:gdLst>
                      <a:gd name="T0" fmla="*/ 15 w 24"/>
                      <a:gd name="T1" fmla="*/ 68 h 68"/>
                      <a:gd name="T2" fmla="*/ 0 w 24"/>
                      <a:gd name="T3" fmla="*/ 27 h 68"/>
                      <a:gd name="T4" fmla="*/ 11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24" name="Freeform 240"/>
                  <p:cNvSpPr>
                    <a:spLocks/>
                  </p:cNvSpPr>
                  <p:nvPr/>
                </p:nvSpPr>
                <p:spPr bwMode="auto">
                  <a:xfrm>
                    <a:off x="912" y="3626"/>
                    <a:ext cx="36" cy="9"/>
                  </a:xfrm>
                  <a:custGeom>
                    <a:avLst/>
                    <a:gdLst>
                      <a:gd name="T0" fmla="*/ 1 w 72"/>
                      <a:gd name="T1" fmla="*/ 0 h 29"/>
                      <a:gd name="T2" fmla="*/ 50 w 72"/>
                      <a:gd name="T3" fmla="*/ 0 h 29"/>
                      <a:gd name="T4" fmla="*/ 51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25" name="Freeform 241"/>
                  <p:cNvSpPr>
                    <a:spLocks/>
                  </p:cNvSpPr>
                  <p:nvPr/>
                </p:nvSpPr>
                <p:spPr bwMode="auto">
                  <a:xfrm>
                    <a:off x="914" y="3636"/>
                    <a:ext cx="42" cy="12"/>
                  </a:xfrm>
                  <a:custGeom>
                    <a:avLst/>
                    <a:gdLst>
                      <a:gd name="T0" fmla="*/ 0 w 83"/>
                      <a:gd name="T1" fmla="*/ 36 h 36"/>
                      <a:gd name="T2" fmla="*/ 1 w 83"/>
                      <a:gd name="T3" fmla="*/ 19 h 36"/>
                      <a:gd name="T4" fmla="*/ 7 w 83"/>
                      <a:gd name="T5" fmla="*/ 7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7"/>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026" name="Group 242"/>
                <p:cNvGrpSpPr>
                  <a:grpSpLocks/>
                </p:cNvGrpSpPr>
                <p:nvPr/>
              </p:nvGrpSpPr>
              <p:grpSpPr bwMode="auto">
                <a:xfrm>
                  <a:off x="919" y="3638"/>
                  <a:ext cx="49" cy="22"/>
                  <a:chOff x="919" y="3638"/>
                  <a:chExt cx="49" cy="22"/>
                </a:xfrm>
              </p:grpSpPr>
              <p:sp>
                <p:nvSpPr>
                  <p:cNvPr id="119027" name="Freeform 243"/>
                  <p:cNvSpPr>
                    <a:spLocks/>
                  </p:cNvSpPr>
                  <p:nvPr/>
                </p:nvSpPr>
                <p:spPr bwMode="auto">
                  <a:xfrm>
                    <a:off x="919" y="3638"/>
                    <a:ext cx="13"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28" name="Freeform 244"/>
                  <p:cNvSpPr>
                    <a:spLocks/>
                  </p:cNvSpPr>
                  <p:nvPr/>
                </p:nvSpPr>
                <p:spPr bwMode="auto">
                  <a:xfrm>
                    <a:off x="924" y="3638"/>
                    <a:ext cx="37" cy="10"/>
                  </a:xfrm>
                  <a:custGeom>
                    <a:avLst/>
                    <a:gdLst>
                      <a:gd name="T0" fmla="*/ 1 w 73"/>
                      <a:gd name="T1" fmla="*/ 0 h 30"/>
                      <a:gd name="T2" fmla="*/ 48 w 73"/>
                      <a:gd name="T3" fmla="*/ 0 h 30"/>
                      <a:gd name="T4" fmla="*/ 52 w 73"/>
                      <a:gd name="T5" fmla="*/ 3 h 30"/>
                      <a:gd name="T6" fmla="*/ 56 w 73"/>
                      <a:gd name="T7" fmla="*/ 12 h 30"/>
                      <a:gd name="T8" fmla="*/ 73 w 73"/>
                      <a:gd name="T9" fmla="*/ 30 h 30"/>
                      <a:gd name="T10" fmla="*/ 18 w 73"/>
                      <a:gd name="T11" fmla="*/ 30 h 30"/>
                      <a:gd name="T12" fmla="*/ 9 w 73"/>
                      <a:gd name="T13" fmla="*/ 21 h 30"/>
                      <a:gd name="T14" fmla="*/ 0 w 73"/>
                      <a:gd name="T15" fmla="*/ 5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48" y="0"/>
                        </a:lnTo>
                        <a:lnTo>
                          <a:pt x="52" y="3"/>
                        </a:lnTo>
                        <a:lnTo>
                          <a:pt x="56" y="12"/>
                        </a:lnTo>
                        <a:lnTo>
                          <a:pt x="73"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29" name="Freeform 245"/>
                  <p:cNvSpPr>
                    <a:spLocks/>
                  </p:cNvSpPr>
                  <p:nvPr/>
                </p:nvSpPr>
                <p:spPr bwMode="auto">
                  <a:xfrm>
                    <a:off x="928" y="3648"/>
                    <a:ext cx="40" cy="12"/>
                  </a:xfrm>
                  <a:custGeom>
                    <a:avLst/>
                    <a:gdLst>
                      <a:gd name="T0" fmla="*/ 0 w 82"/>
                      <a:gd name="T1" fmla="*/ 36 h 36"/>
                      <a:gd name="T2" fmla="*/ 2 w 82"/>
                      <a:gd name="T3" fmla="*/ 19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030" name="Group 246"/>
                <p:cNvGrpSpPr>
                  <a:grpSpLocks/>
                </p:cNvGrpSpPr>
                <p:nvPr/>
              </p:nvGrpSpPr>
              <p:grpSpPr bwMode="auto">
                <a:xfrm>
                  <a:off x="932" y="3651"/>
                  <a:ext cx="50" cy="22"/>
                  <a:chOff x="932" y="3651"/>
                  <a:chExt cx="50" cy="22"/>
                </a:xfrm>
              </p:grpSpPr>
              <p:sp>
                <p:nvSpPr>
                  <p:cNvPr id="119031" name="Freeform 247"/>
                  <p:cNvSpPr>
                    <a:spLocks/>
                  </p:cNvSpPr>
                  <p:nvPr/>
                </p:nvSpPr>
                <p:spPr bwMode="auto">
                  <a:xfrm>
                    <a:off x="932" y="3651"/>
                    <a:ext cx="12" cy="22"/>
                  </a:xfrm>
                  <a:custGeom>
                    <a:avLst/>
                    <a:gdLst>
                      <a:gd name="T0" fmla="*/ 15 w 24"/>
                      <a:gd name="T1" fmla="*/ 67 h 67"/>
                      <a:gd name="T2" fmla="*/ 0 w 24"/>
                      <a:gd name="T3" fmla="*/ 26 h 67"/>
                      <a:gd name="T4" fmla="*/ 11 w 24"/>
                      <a:gd name="T5" fmla="*/ 0 h 67"/>
                      <a:gd name="T6" fmla="*/ 24 w 24"/>
                      <a:gd name="T7" fmla="*/ 30 h 67"/>
                      <a:gd name="T8" fmla="*/ 15 w 24"/>
                      <a:gd name="T9" fmla="*/ 67 h 67"/>
                    </a:gdLst>
                    <a:ahLst/>
                    <a:cxnLst>
                      <a:cxn ang="0">
                        <a:pos x="T0" y="T1"/>
                      </a:cxn>
                      <a:cxn ang="0">
                        <a:pos x="T2" y="T3"/>
                      </a:cxn>
                      <a:cxn ang="0">
                        <a:pos x="T4" y="T5"/>
                      </a:cxn>
                      <a:cxn ang="0">
                        <a:pos x="T6" y="T7"/>
                      </a:cxn>
                      <a:cxn ang="0">
                        <a:pos x="T8" y="T9"/>
                      </a:cxn>
                    </a:cxnLst>
                    <a:rect l="0" t="0" r="r" b="b"/>
                    <a:pathLst>
                      <a:path w="24" h="67">
                        <a:moveTo>
                          <a:pt x="15" y="67"/>
                        </a:moveTo>
                        <a:lnTo>
                          <a:pt x="0" y="26"/>
                        </a:lnTo>
                        <a:lnTo>
                          <a:pt x="11" y="0"/>
                        </a:lnTo>
                        <a:lnTo>
                          <a:pt x="24"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32" name="Freeform 248"/>
                  <p:cNvSpPr>
                    <a:spLocks/>
                  </p:cNvSpPr>
                  <p:nvPr/>
                </p:nvSpPr>
                <p:spPr bwMode="auto">
                  <a:xfrm>
                    <a:off x="937" y="3651"/>
                    <a:ext cx="37" cy="10"/>
                  </a:xfrm>
                  <a:custGeom>
                    <a:avLst/>
                    <a:gdLst>
                      <a:gd name="T0" fmla="*/ 1 w 72"/>
                      <a:gd name="T1" fmla="*/ 0 h 29"/>
                      <a:gd name="T2" fmla="*/ 49 w 72"/>
                      <a:gd name="T3" fmla="*/ 0 h 29"/>
                      <a:gd name="T4" fmla="*/ 50 w 72"/>
                      <a:gd name="T5" fmla="*/ 2 h 29"/>
                      <a:gd name="T6" fmla="*/ 57 w 72"/>
                      <a:gd name="T7" fmla="*/ 11 h 29"/>
                      <a:gd name="T8" fmla="*/ 72 w 72"/>
                      <a:gd name="T9" fmla="*/ 29 h 29"/>
                      <a:gd name="T10" fmla="*/ 18 w 72"/>
                      <a:gd name="T11" fmla="*/ 29 h 29"/>
                      <a:gd name="T12" fmla="*/ 9 w 72"/>
                      <a:gd name="T13" fmla="*/ 20 h 29"/>
                      <a:gd name="T14" fmla="*/ 0 w 72"/>
                      <a:gd name="T15" fmla="*/ 5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33" name="Freeform 249"/>
                  <p:cNvSpPr>
                    <a:spLocks/>
                  </p:cNvSpPr>
                  <p:nvPr/>
                </p:nvSpPr>
                <p:spPr bwMode="auto">
                  <a:xfrm>
                    <a:off x="940" y="3662"/>
                    <a:ext cx="42" cy="11"/>
                  </a:xfrm>
                  <a:custGeom>
                    <a:avLst/>
                    <a:gdLst>
                      <a:gd name="T0" fmla="*/ 0 w 83"/>
                      <a:gd name="T1" fmla="*/ 35 h 35"/>
                      <a:gd name="T2" fmla="*/ 3 w 83"/>
                      <a:gd name="T3" fmla="*/ 19 h 35"/>
                      <a:gd name="T4" fmla="*/ 7 w 83"/>
                      <a:gd name="T5" fmla="*/ 7 h 35"/>
                      <a:gd name="T6" fmla="*/ 11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3"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grpSp>
            <p:nvGrpSpPr>
              <p:cNvPr id="119034" name="Group 250"/>
              <p:cNvGrpSpPr>
                <a:grpSpLocks/>
              </p:cNvGrpSpPr>
              <p:nvPr/>
            </p:nvGrpSpPr>
            <p:grpSpPr bwMode="auto">
              <a:xfrm>
                <a:off x="944" y="3665"/>
                <a:ext cx="99" cy="74"/>
                <a:chOff x="944" y="3665"/>
                <a:chExt cx="99" cy="74"/>
              </a:xfrm>
            </p:grpSpPr>
            <p:grpSp>
              <p:nvGrpSpPr>
                <p:cNvPr id="119035" name="Group 251"/>
                <p:cNvGrpSpPr>
                  <a:grpSpLocks/>
                </p:cNvGrpSpPr>
                <p:nvPr/>
              </p:nvGrpSpPr>
              <p:grpSpPr bwMode="auto">
                <a:xfrm>
                  <a:off x="944" y="3665"/>
                  <a:ext cx="49" cy="23"/>
                  <a:chOff x="944" y="3665"/>
                  <a:chExt cx="49" cy="23"/>
                </a:xfrm>
              </p:grpSpPr>
              <p:sp>
                <p:nvSpPr>
                  <p:cNvPr id="119036" name="Freeform 252"/>
                  <p:cNvSpPr>
                    <a:spLocks/>
                  </p:cNvSpPr>
                  <p:nvPr/>
                </p:nvSpPr>
                <p:spPr bwMode="auto">
                  <a:xfrm>
                    <a:off x="944" y="3665"/>
                    <a:ext cx="13" cy="23"/>
                  </a:xfrm>
                  <a:custGeom>
                    <a:avLst/>
                    <a:gdLst>
                      <a:gd name="T0" fmla="*/ 16 w 25"/>
                      <a:gd name="T1" fmla="*/ 69 h 69"/>
                      <a:gd name="T2" fmla="*/ 0 w 25"/>
                      <a:gd name="T3" fmla="*/ 27 h 69"/>
                      <a:gd name="T4" fmla="*/ 9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37" name="Freeform 253"/>
                  <p:cNvSpPr>
                    <a:spLocks/>
                  </p:cNvSpPr>
                  <p:nvPr/>
                </p:nvSpPr>
                <p:spPr bwMode="auto">
                  <a:xfrm>
                    <a:off x="949" y="3666"/>
                    <a:ext cx="37" cy="10"/>
                  </a:xfrm>
                  <a:custGeom>
                    <a:avLst/>
                    <a:gdLst>
                      <a:gd name="T0" fmla="*/ 2 w 75"/>
                      <a:gd name="T1" fmla="*/ 0 h 31"/>
                      <a:gd name="T2" fmla="*/ 50 w 75"/>
                      <a:gd name="T3" fmla="*/ 0 h 31"/>
                      <a:gd name="T4" fmla="*/ 52 w 75"/>
                      <a:gd name="T5" fmla="*/ 4 h 31"/>
                      <a:gd name="T6" fmla="*/ 57 w 75"/>
                      <a:gd name="T7" fmla="*/ 13 h 31"/>
                      <a:gd name="T8" fmla="*/ 75 w 75"/>
                      <a:gd name="T9" fmla="*/ 31 h 31"/>
                      <a:gd name="T10" fmla="*/ 19 w 75"/>
                      <a:gd name="T11" fmla="*/ 31 h 31"/>
                      <a:gd name="T12" fmla="*/ 11 w 75"/>
                      <a:gd name="T13" fmla="*/ 22 h 31"/>
                      <a:gd name="T14" fmla="*/ 0 w 75"/>
                      <a:gd name="T15" fmla="*/ 7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4"/>
                        </a:lnTo>
                        <a:lnTo>
                          <a:pt x="57" y="13"/>
                        </a:lnTo>
                        <a:lnTo>
                          <a:pt x="75" y="31"/>
                        </a:lnTo>
                        <a:lnTo>
                          <a:pt x="19" y="31"/>
                        </a:lnTo>
                        <a:lnTo>
                          <a:pt x="11"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38" name="Freeform 254"/>
                  <p:cNvSpPr>
                    <a:spLocks/>
                  </p:cNvSpPr>
                  <p:nvPr/>
                </p:nvSpPr>
                <p:spPr bwMode="auto">
                  <a:xfrm>
                    <a:off x="953" y="3676"/>
                    <a:ext cx="40" cy="12"/>
                  </a:xfrm>
                  <a:custGeom>
                    <a:avLst/>
                    <a:gdLst>
                      <a:gd name="T0" fmla="*/ 0 w 82"/>
                      <a:gd name="T1" fmla="*/ 36 h 36"/>
                      <a:gd name="T2" fmla="*/ 2 w 82"/>
                      <a:gd name="T3" fmla="*/ 20 h 36"/>
                      <a:gd name="T4" fmla="*/ 5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039" name="Group 255"/>
                <p:cNvGrpSpPr>
                  <a:grpSpLocks/>
                </p:cNvGrpSpPr>
                <p:nvPr/>
              </p:nvGrpSpPr>
              <p:grpSpPr bwMode="auto">
                <a:xfrm>
                  <a:off x="957" y="3678"/>
                  <a:ext cx="48" cy="23"/>
                  <a:chOff x="957" y="3678"/>
                  <a:chExt cx="48" cy="23"/>
                </a:xfrm>
              </p:grpSpPr>
              <p:sp>
                <p:nvSpPr>
                  <p:cNvPr id="119040" name="Freeform 256"/>
                  <p:cNvSpPr>
                    <a:spLocks/>
                  </p:cNvSpPr>
                  <p:nvPr/>
                </p:nvSpPr>
                <p:spPr bwMode="auto">
                  <a:xfrm>
                    <a:off x="957" y="3678"/>
                    <a:ext cx="11" cy="23"/>
                  </a:xfrm>
                  <a:custGeom>
                    <a:avLst/>
                    <a:gdLst>
                      <a:gd name="T0" fmla="*/ 13 w 24"/>
                      <a:gd name="T1" fmla="*/ 70 h 70"/>
                      <a:gd name="T2" fmla="*/ 0 w 24"/>
                      <a:gd name="T3" fmla="*/ 27 h 70"/>
                      <a:gd name="T4" fmla="*/ 9 w 24"/>
                      <a:gd name="T5" fmla="*/ 0 h 70"/>
                      <a:gd name="T6" fmla="*/ 24 w 24"/>
                      <a:gd name="T7" fmla="*/ 31 h 70"/>
                      <a:gd name="T8" fmla="*/ 13 w 24"/>
                      <a:gd name="T9" fmla="*/ 70 h 70"/>
                    </a:gdLst>
                    <a:ahLst/>
                    <a:cxnLst>
                      <a:cxn ang="0">
                        <a:pos x="T0" y="T1"/>
                      </a:cxn>
                      <a:cxn ang="0">
                        <a:pos x="T2" y="T3"/>
                      </a:cxn>
                      <a:cxn ang="0">
                        <a:pos x="T4" y="T5"/>
                      </a:cxn>
                      <a:cxn ang="0">
                        <a:pos x="T6" y="T7"/>
                      </a:cxn>
                      <a:cxn ang="0">
                        <a:pos x="T8" y="T9"/>
                      </a:cxn>
                    </a:cxnLst>
                    <a:rect l="0" t="0" r="r" b="b"/>
                    <a:pathLst>
                      <a:path w="24" h="70">
                        <a:moveTo>
                          <a:pt x="13" y="70"/>
                        </a:moveTo>
                        <a:lnTo>
                          <a:pt x="0" y="27"/>
                        </a:lnTo>
                        <a:lnTo>
                          <a:pt x="9" y="0"/>
                        </a:lnTo>
                        <a:lnTo>
                          <a:pt x="24"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41" name="Freeform 257"/>
                  <p:cNvSpPr>
                    <a:spLocks/>
                  </p:cNvSpPr>
                  <p:nvPr/>
                </p:nvSpPr>
                <p:spPr bwMode="auto">
                  <a:xfrm>
                    <a:off x="961" y="3678"/>
                    <a:ext cx="37" cy="10"/>
                  </a:xfrm>
                  <a:custGeom>
                    <a:avLst/>
                    <a:gdLst>
                      <a:gd name="T0" fmla="*/ 2 w 74"/>
                      <a:gd name="T1" fmla="*/ 0 h 30"/>
                      <a:gd name="T2" fmla="*/ 50 w 74"/>
                      <a:gd name="T3" fmla="*/ 0 h 30"/>
                      <a:gd name="T4" fmla="*/ 52 w 74"/>
                      <a:gd name="T5" fmla="*/ 3 h 30"/>
                      <a:gd name="T6" fmla="*/ 56 w 74"/>
                      <a:gd name="T7" fmla="*/ 12 h 30"/>
                      <a:gd name="T8" fmla="*/ 74 w 74"/>
                      <a:gd name="T9" fmla="*/ 30 h 30"/>
                      <a:gd name="T10" fmla="*/ 19 w 74"/>
                      <a:gd name="T11" fmla="*/ 30 h 30"/>
                      <a:gd name="T12" fmla="*/ 11 w 74"/>
                      <a:gd name="T13" fmla="*/ 20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2" y="3"/>
                        </a:lnTo>
                        <a:lnTo>
                          <a:pt x="56" y="12"/>
                        </a:lnTo>
                        <a:lnTo>
                          <a:pt x="74"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42" name="Freeform 258"/>
                  <p:cNvSpPr>
                    <a:spLocks/>
                  </p:cNvSpPr>
                  <p:nvPr/>
                </p:nvSpPr>
                <p:spPr bwMode="auto">
                  <a:xfrm>
                    <a:off x="964" y="3688"/>
                    <a:ext cx="41" cy="13"/>
                  </a:xfrm>
                  <a:custGeom>
                    <a:avLst/>
                    <a:gdLst>
                      <a:gd name="T0" fmla="*/ 0 w 82"/>
                      <a:gd name="T1" fmla="*/ 38 h 38"/>
                      <a:gd name="T2" fmla="*/ 2 w 82"/>
                      <a:gd name="T3" fmla="*/ 21 h 38"/>
                      <a:gd name="T4" fmla="*/ 7 w 82"/>
                      <a:gd name="T5" fmla="*/ 8 h 38"/>
                      <a:gd name="T6" fmla="*/ 11 w 82"/>
                      <a:gd name="T7" fmla="*/ 0 h 38"/>
                      <a:gd name="T8" fmla="*/ 68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1"/>
                        </a:lnTo>
                        <a:lnTo>
                          <a:pt x="7" y="8"/>
                        </a:lnTo>
                        <a:lnTo>
                          <a:pt x="11" y="0"/>
                        </a:lnTo>
                        <a:lnTo>
                          <a:pt x="68"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043" name="Group 259"/>
                <p:cNvGrpSpPr>
                  <a:grpSpLocks/>
                </p:cNvGrpSpPr>
                <p:nvPr/>
              </p:nvGrpSpPr>
              <p:grpSpPr bwMode="auto">
                <a:xfrm>
                  <a:off x="969" y="3690"/>
                  <a:ext cx="49" cy="23"/>
                  <a:chOff x="969" y="3690"/>
                  <a:chExt cx="49" cy="23"/>
                </a:xfrm>
              </p:grpSpPr>
              <p:sp>
                <p:nvSpPr>
                  <p:cNvPr id="119044" name="Freeform 260"/>
                  <p:cNvSpPr>
                    <a:spLocks/>
                  </p:cNvSpPr>
                  <p:nvPr/>
                </p:nvSpPr>
                <p:spPr bwMode="auto">
                  <a:xfrm>
                    <a:off x="969" y="3690"/>
                    <a:ext cx="13" cy="23"/>
                  </a:xfrm>
                  <a:custGeom>
                    <a:avLst/>
                    <a:gdLst>
                      <a:gd name="T0" fmla="*/ 15 w 25"/>
                      <a:gd name="T1" fmla="*/ 70 h 70"/>
                      <a:gd name="T2" fmla="*/ 0 w 25"/>
                      <a:gd name="T3" fmla="*/ 29 h 70"/>
                      <a:gd name="T4" fmla="*/ 9 w 25"/>
                      <a:gd name="T5" fmla="*/ 0 h 70"/>
                      <a:gd name="T6" fmla="*/ 25 w 25"/>
                      <a:gd name="T7" fmla="*/ 33 h 70"/>
                      <a:gd name="T8" fmla="*/ 15 w 25"/>
                      <a:gd name="T9" fmla="*/ 70 h 70"/>
                    </a:gdLst>
                    <a:ahLst/>
                    <a:cxnLst>
                      <a:cxn ang="0">
                        <a:pos x="T0" y="T1"/>
                      </a:cxn>
                      <a:cxn ang="0">
                        <a:pos x="T2" y="T3"/>
                      </a:cxn>
                      <a:cxn ang="0">
                        <a:pos x="T4" y="T5"/>
                      </a:cxn>
                      <a:cxn ang="0">
                        <a:pos x="T6" y="T7"/>
                      </a:cxn>
                      <a:cxn ang="0">
                        <a:pos x="T8" y="T9"/>
                      </a:cxn>
                    </a:cxnLst>
                    <a:rect l="0" t="0" r="r" b="b"/>
                    <a:pathLst>
                      <a:path w="25" h="70">
                        <a:moveTo>
                          <a:pt x="15" y="70"/>
                        </a:moveTo>
                        <a:lnTo>
                          <a:pt x="0" y="29"/>
                        </a:lnTo>
                        <a:lnTo>
                          <a:pt x="9" y="0"/>
                        </a:lnTo>
                        <a:lnTo>
                          <a:pt x="25" y="33"/>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45" name="Freeform 261"/>
                  <p:cNvSpPr>
                    <a:spLocks/>
                  </p:cNvSpPr>
                  <p:nvPr/>
                </p:nvSpPr>
                <p:spPr bwMode="auto">
                  <a:xfrm>
                    <a:off x="974" y="3691"/>
                    <a:ext cx="37" cy="10"/>
                  </a:xfrm>
                  <a:custGeom>
                    <a:avLst/>
                    <a:gdLst>
                      <a:gd name="T0" fmla="*/ 2 w 75"/>
                      <a:gd name="T1" fmla="*/ 0 h 31"/>
                      <a:gd name="T2" fmla="*/ 50 w 75"/>
                      <a:gd name="T3" fmla="*/ 0 h 31"/>
                      <a:gd name="T4" fmla="*/ 52 w 75"/>
                      <a:gd name="T5" fmla="*/ 2 h 31"/>
                      <a:gd name="T6" fmla="*/ 57 w 75"/>
                      <a:gd name="T7" fmla="*/ 11 h 31"/>
                      <a:gd name="T8" fmla="*/ 75 w 75"/>
                      <a:gd name="T9" fmla="*/ 31 h 31"/>
                      <a:gd name="T10" fmla="*/ 19 w 75"/>
                      <a:gd name="T11" fmla="*/ 31 h 31"/>
                      <a:gd name="T12" fmla="*/ 9 w 75"/>
                      <a:gd name="T13" fmla="*/ 22 h 31"/>
                      <a:gd name="T14" fmla="*/ 0 w 75"/>
                      <a:gd name="T15" fmla="*/ 6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2"/>
                        </a:lnTo>
                        <a:lnTo>
                          <a:pt x="57" y="11"/>
                        </a:lnTo>
                        <a:lnTo>
                          <a:pt x="75" y="31"/>
                        </a:lnTo>
                        <a:lnTo>
                          <a:pt x="19" y="31"/>
                        </a:lnTo>
                        <a:lnTo>
                          <a:pt x="9"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46" name="Freeform 262"/>
                  <p:cNvSpPr>
                    <a:spLocks/>
                  </p:cNvSpPr>
                  <p:nvPr/>
                </p:nvSpPr>
                <p:spPr bwMode="auto">
                  <a:xfrm>
                    <a:off x="977" y="3701"/>
                    <a:ext cx="41" cy="12"/>
                  </a:xfrm>
                  <a:custGeom>
                    <a:avLst/>
                    <a:gdLst>
                      <a:gd name="T0" fmla="*/ 0 w 81"/>
                      <a:gd name="T1" fmla="*/ 36 h 36"/>
                      <a:gd name="T2" fmla="*/ 1 w 81"/>
                      <a:gd name="T3" fmla="*/ 19 h 36"/>
                      <a:gd name="T4" fmla="*/ 6 w 81"/>
                      <a:gd name="T5" fmla="*/ 7 h 36"/>
                      <a:gd name="T6" fmla="*/ 12 w 81"/>
                      <a:gd name="T7" fmla="*/ 0 h 36"/>
                      <a:gd name="T8" fmla="*/ 68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6" y="7"/>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047" name="Group 263"/>
                <p:cNvGrpSpPr>
                  <a:grpSpLocks/>
                </p:cNvGrpSpPr>
                <p:nvPr/>
              </p:nvGrpSpPr>
              <p:grpSpPr bwMode="auto">
                <a:xfrm>
                  <a:off x="982" y="3703"/>
                  <a:ext cx="49" cy="23"/>
                  <a:chOff x="982" y="3703"/>
                  <a:chExt cx="49" cy="23"/>
                </a:xfrm>
              </p:grpSpPr>
              <p:sp>
                <p:nvSpPr>
                  <p:cNvPr id="119048" name="Freeform 264"/>
                  <p:cNvSpPr>
                    <a:spLocks/>
                  </p:cNvSpPr>
                  <p:nvPr/>
                </p:nvSpPr>
                <p:spPr bwMode="auto">
                  <a:xfrm>
                    <a:off x="982" y="3703"/>
                    <a:ext cx="13" cy="23"/>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49" name="Freeform 265"/>
                  <p:cNvSpPr>
                    <a:spLocks/>
                  </p:cNvSpPr>
                  <p:nvPr/>
                </p:nvSpPr>
                <p:spPr bwMode="auto">
                  <a:xfrm>
                    <a:off x="987" y="3703"/>
                    <a:ext cx="37" cy="10"/>
                  </a:xfrm>
                  <a:custGeom>
                    <a:avLst/>
                    <a:gdLst>
                      <a:gd name="T0" fmla="*/ 1 w 73"/>
                      <a:gd name="T1" fmla="*/ 0 h 30"/>
                      <a:gd name="T2" fmla="*/ 50 w 73"/>
                      <a:gd name="T3" fmla="*/ 0 h 30"/>
                      <a:gd name="T4" fmla="*/ 51 w 73"/>
                      <a:gd name="T5" fmla="*/ 3 h 30"/>
                      <a:gd name="T6" fmla="*/ 56 w 73"/>
                      <a:gd name="T7" fmla="*/ 12 h 30"/>
                      <a:gd name="T8" fmla="*/ 73 w 73"/>
                      <a:gd name="T9" fmla="*/ 30 h 30"/>
                      <a:gd name="T10" fmla="*/ 18 w 73"/>
                      <a:gd name="T11" fmla="*/ 30 h 30"/>
                      <a:gd name="T12" fmla="*/ 9 w 73"/>
                      <a:gd name="T13" fmla="*/ 21 h 30"/>
                      <a:gd name="T14" fmla="*/ 0 w 73"/>
                      <a:gd name="T15" fmla="*/ 7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1" y="3"/>
                        </a:lnTo>
                        <a:lnTo>
                          <a:pt x="56" y="12"/>
                        </a:lnTo>
                        <a:lnTo>
                          <a:pt x="73"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50" name="Freeform 266"/>
                  <p:cNvSpPr>
                    <a:spLocks/>
                  </p:cNvSpPr>
                  <p:nvPr/>
                </p:nvSpPr>
                <p:spPr bwMode="auto">
                  <a:xfrm>
                    <a:off x="989" y="3714"/>
                    <a:ext cx="42" cy="12"/>
                  </a:xfrm>
                  <a:custGeom>
                    <a:avLst/>
                    <a:gdLst>
                      <a:gd name="T0" fmla="*/ 0 w 83"/>
                      <a:gd name="T1" fmla="*/ 36 h 36"/>
                      <a:gd name="T2" fmla="*/ 1 w 83"/>
                      <a:gd name="T3" fmla="*/ 19 h 36"/>
                      <a:gd name="T4" fmla="*/ 6 w 83"/>
                      <a:gd name="T5" fmla="*/ 8 h 36"/>
                      <a:gd name="T6" fmla="*/ 13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051" name="Group 267"/>
                <p:cNvGrpSpPr>
                  <a:grpSpLocks/>
                </p:cNvGrpSpPr>
                <p:nvPr/>
              </p:nvGrpSpPr>
              <p:grpSpPr bwMode="auto">
                <a:xfrm>
                  <a:off x="995" y="3716"/>
                  <a:ext cx="48" cy="23"/>
                  <a:chOff x="995" y="3716"/>
                  <a:chExt cx="48" cy="23"/>
                </a:xfrm>
              </p:grpSpPr>
              <p:sp>
                <p:nvSpPr>
                  <p:cNvPr id="119052" name="Freeform 268"/>
                  <p:cNvSpPr>
                    <a:spLocks/>
                  </p:cNvSpPr>
                  <p:nvPr/>
                </p:nvSpPr>
                <p:spPr bwMode="auto">
                  <a:xfrm>
                    <a:off x="995" y="3716"/>
                    <a:ext cx="11" cy="23"/>
                  </a:xfrm>
                  <a:custGeom>
                    <a:avLst/>
                    <a:gdLst>
                      <a:gd name="T0" fmla="*/ 15 w 24"/>
                      <a:gd name="T1" fmla="*/ 68 h 68"/>
                      <a:gd name="T2" fmla="*/ 0 w 24"/>
                      <a:gd name="T3" fmla="*/ 27 h 68"/>
                      <a:gd name="T4" fmla="*/ 10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0"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53" name="Freeform 269"/>
                  <p:cNvSpPr>
                    <a:spLocks/>
                  </p:cNvSpPr>
                  <p:nvPr/>
                </p:nvSpPr>
                <p:spPr bwMode="auto">
                  <a:xfrm>
                    <a:off x="999" y="3717"/>
                    <a:ext cx="38" cy="9"/>
                  </a:xfrm>
                  <a:custGeom>
                    <a:avLst/>
                    <a:gdLst>
                      <a:gd name="T0" fmla="*/ 1 w 74"/>
                      <a:gd name="T1" fmla="*/ 0 h 29"/>
                      <a:gd name="T2" fmla="*/ 49 w 74"/>
                      <a:gd name="T3" fmla="*/ 0 h 29"/>
                      <a:gd name="T4" fmla="*/ 52 w 74"/>
                      <a:gd name="T5" fmla="*/ 3 h 29"/>
                      <a:gd name="T6" fmla="*/ 56 w 74"/>
                      <a:gd name="T7" fmla="*/ 11 h 29"/>
                      <a:gd name="T8" fmla="*/ 74 w 74"/>
                      <a:gd name="T9" fmla="*/ 29 h 29"/>
                      <a:gd name="T10" fmla="*/ 18 w 74"/>
                      <a:gd name="T11" fmla="*/ 29 h 29"/>
                      <a:gd name="T12" fmla="*/ 9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2" y="3"/>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54" name="Freeform 270"/>
                  <p:cNvSpPr>
                    <a:spLocks/>
                  </p:cNvSpPr>
                  <p:nvPr/>
                </p:nvSpPr>
                <p:spPr bwMode="auto">
                  <a:xfrm>
                    <a:off x="1003" y="3727"/>
                    <a:ext cx="40" cy="12"/>
                  </a:xfrm>
                  <a:custGeom>
                    <a:avLst/>
                    <a:gdLst>
                      <a:gd name="T0" fmla="*/ 0 w 82"/>
                      <a:gd name="T1" fmla="*/ 36 h 36"/>
                      <a:gd name="T2" fmla="*/ 1 w 82"/>
                      <a:gd name="T3" fmla="*/ 19 h 36"/>
                      <a:gd name="T4" fmla="*/ 5 w 82"/>
                      <a:gd name="T5" fmla="*/ 7 h 36"/>
                      <a:gd name="T6" fmla="*/ 11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5" y="7"/>
                        </a:lnTo>
                        <a:lnTo>
                          <a:pt x="11"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grpSp>
            <p:nvGrpSpPr>
              <p:cNvPr id="119055" name="Group 271"/>
              <p:cNvGrpSpPr>
                <a:grpSpLocks/>
              </p:cNvGrpSpPr>
              <p:nvPr/>
            </p:nvGrpSpPr>
            <p:grpSpPr bwMode="auto">
              <a:xfrm>
                <a:off x="1005" y="3727"/>
                <a:ext cx="49" cy="23"/>
                <a:chOff x="1005" y="3727"/>
                <a:chExt cx="49" cy="23"/>
              </a:xfrm>
            </p:grpSpPr>
            <p:sp>
              <p:nvSpPr>
                <p:cNvPr id="119056" name="Freeform 272"/>
                <p:cNvSpPr>
                  <a:spLocks/>
                </p:cNvSpPr>
                <p:nvPr/>
              </p:nvSpPr>
              <p:spPr bwMode="auto">
                <a:xfrm>
                  <a:off x="1005" y="3727"/>
                  <a:ext cx="12" cy="23"/>
                </a:xfrm>
                <a:custGeom>
                  <a:avLst/>
                  <a:gdLst>
                    <a:gd name="T0" fmla="*/ 16 w 25"/>
                    <a:gd name="T1" fmla="*/ 69 h 69"/>
                    <a:gd name="T2" fmla="*/ 0 w 25"/>
                    <a:gd name="T3" fmla="*/ 27 h 69"/>
                    <a:gd name="T4" fmla="*/ 12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2"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57" name="Freeform 273"/>
                <p:cNvSpPr>
                  <a:spLocks/>
                </p:cNvSpPr>
                <p:nvPr/>
              </p:nvSpPr>
              <p:spPr bwMode="auto">
                <a:xfrm>
                  <a:off x="1010" y="3728"/>
                  <a:ext cx="37" cy="10"/>
                </a:xfrm>
                <a:custGeom>
                  <a:avLst/>
                  <a:gdLst>
                    <a:gd name="T0" fmla="*/ 2 w 73"/>
                    <a:gd name="T1" fmla="*/ 0 h 31"/>
                    <a:gd name="T2" fmla="*/ 48 w 73"/>
                    <a:gd name="T3" fmla="*/ 0 h 31"/>
                    <a:gd name="T4" fmla="*/ 51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2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2" y="0"/>
                      </a:moveTo>
                      <a:lnTo>
                        <a:pt x="48" y="0"/>
                      </a:lnTo>
                      <a:lnTo>
                        <a:pt x="51" y="4"/>
                      </a:lnTo>
                      <a:lnTo>
                        <a:pt x="56" y="13"/>
                      </a:lnTo>
                      <a:lnTo>
                        <a:pt x="73" y="31"/>
                      </a:lnTo>
                      <a:lnTo>
                        <a:pt x="18" y="31"/>
                      </a:lnTo>
                      <a:lnTo>
                        <a:pt x="9"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58" name="Freeform 274"/>
                <p:cNvSpPr>
                  <a:spLocks/>
                </p:cNvSpPr>
                <p:nvPr/>
              </p:nvSpPr>
              <p:spPr bwMode="auto">
                <a:xfrm>
                  <a:off x="1013" y="3738"/>
                  <a:ext cx="41" cy="12"/>
                </a:xfrm>
                <a:custGeom>
                  <a:avLst/>
                  <a:gdLst>
                    <a:gd name="T0" fmla="*/ 0 w 83"/>
                    <a:gd name="T1" fmla="*/ 36 h 36"/>
                    <a:gd name="T2" fmla="*/ 1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059" name="Group 275"/>
              <p:cNvGrpSpPr>
                <a:grpSpLocks/>
              </p:cNvGrpSpPr>
              <p:nvPr/>
            </p:nvGrpSpPr>
            <p:grpSpPr bwMode="auto">
              <a:xfrm>
                <a:off x="1018" y="3740"/>
                <a:ext cx="49" cy="22"/>
                <a:chOff x="1018" y="3740"/>
                <a:chExt cx="49" cy="22"/>
              </a:xfrm>
            </p:grpSpPr>
            <p:sp>
              <p:nvSpPr>
                <p:cNvPr id="119060" name="Freeform 276"/>
                <p:cNvSpPr>
                  <a:spLocks/>
                </p:cNvSpPr>
                <p:nvPr/>
              </p:nvSpPr>
              <p:spPr bwMode="auto">
                <a:xfrm>
                  <a:off x="1018" y="3740"/>
                  <a:ext cx="12"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61" name="Freeform 277"/>
                <p:cNvSpPr>
                  <a:spLocks/>
                </p:cNvSpPr>
                <p:nvPr/>
              </p:nvSpPr>
              <p:spPr bwMode="auto">
                <a:xfrm>
                  <a:off x="1022" y="3740"/>
                  <a:ext cx="38" cy="10"/>
                </a:xfrm>
                <a:custGeom>
                  <a:avLst/>
                  <a:gdLst>
                    <a:gd name="T0" fmla="*/ 2 w 74"/>
                    <a:gd name="T1" fmla="*/ 0 h 31"/>
                    <a:gd name="T2" fmla="*/ 49 w 74"/>
                    <a:gd name="T3" fmla="*/ 0 h 31"/>
                    <a:gd name="T4" fmla="*/ 51 w 74"/>
                    <a:gd name="T5" fmla="*/ 4 h 31"/>
                    <a:gd name="T6" fmla="*/ 57 w 74"/>
                    <a:gd name="T7" fmla="*/ 13 h 31"/>
                    <a:gd name="T8" fmla="*/ 74 w 74"/>
                    <a:gd name="T9" fmla="*/ 31 h 31"/>
                    <a:gd name="T10" fmla="*/ 18 w 74"/>
                    <a:gd name="T11" fmla="*/ 31 h 31"/>
                    <a:gd name="T12" fmla="*/ 10 w 74"/>
                    <a:gd name="T13" fmla="*/ 22 h 31"/>
                    <a:gd name="T14" fmla="*/ 0 w 74"/>
                    <a:gd name="T15" fmla="*/ 7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49" y="0"/>
                      </a:lnTo>
                      <a:lnTo>
                        <a:pt x="51" y="4"/>
                      </a:lnTo>
                      <a:lnTo>
                        <a:pt x="57"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62" name="Freeform 278"/>
                <p:cNvSpPr>
                  <a:spLocks/>
                </p:cNvSpPr>
                <p:nvPr/>
              </p:nvSpPr>
              <p:spPr bwMode="auto">
                <a:xfrm>
                  <a:off x="1026" y="3750"/>
                  <a:ext cx="41" cy="12"/>
                </a:xfrm>
                <a:custGeom>
                  <a:avLst/>
                  <a:gdLst>
                    <a:gd name="T0" fmla="*/ 0 w 82"/>
                    <a:gd name="T1" fmla="*/ 36 h 36"/>
                    <a:gd name="T2" fmla="*/ 2 w 82"/>
                    <a:gd name="T3" fmla="*/ 21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1"/>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063" name="Group 279"/>
              <p:cNvGrpSpPr>
                <a:grpSpLocks/>
              </p:cNvGrpSpPr>
              <p:nvPr/>
            </p:nvGrpSpPr>
            <p:grpSpPr bwMode="auto">
              <a:xfrm>
                <a:off x="1030" y="3753"/>
                <a:ext cx="49" cy="23"/>
                <a:chOff x="1030" y="3753"/>
                <a:chExt cx="49" cy="23"/>
              </a:xfrm>
            </p:grpSpPr>
            <p:sp>
              <p:nvSpPr>
                <p:cNvPr id="119064" name="Freeform 280"/>
                <p:cNvSpPr>
                  <a:spLocks/>
                </p:cNvSpPr>
                <p:nvPr/>
              </p:nvSpPr>
              <p:spPr bwMode="auto">
                <a:xfrm>
                  <a:off x="1030" y="3753"/>
                  <a:ext cx="13" cy="23"/>
                </a:xfrm>
                <a:custGeom>
                  <a:avLst/>
                  <a:gdLst>
                    <a:gd name="T0" fmla="*/ 16 w 25"/>
                    <a:gd name="T1" fmla="*/ 68 h 68"/>
                    <a:gd name="T2" fmla="*/ 0 w 25"/>
                    <a:gd name="T3" fmla="*/ 27 h 68"/>
                    <a:gd name="T4" fmla="*/ 11 w 25"/>
                    <a:gd name="T5" fmla="*/ 0 h 68"/>
                    <a:gd name="T6" fmla="*/ 25 w 25"/>
                    <a:gd name="T7" fmla="*/ 32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2"/>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65" name="Freeform 281"/>
                <p:cNvSpPr>
                  <a:spLocks/>
                </p:cNvSpPr>
                <p:nvPr/>
              </p:nvSpPr>
              <p:spPr bwMode="auto">
                <a:xfrm>
                  <a:off x="1035" y="3753"/>
                  <a:ext cx="37" cy="11"/>
                </a:xfrm>
                <a:custGeom>
                  <a:avLst/>
                  <a:gdLst>
                    <a:gd name="T0" fmla="*/ 2 w 74"/>
                    <a:gd name="T1" fmla="*/ 0 h 31"/>
                    <a:gd name="T2" fmla="*/ 51 w 74"/>
                    <a:gd name="T3" fmla="*/ 0 h 31"/>
                    <a:gd name="T4" fmla="*/ 52 w 74"/>
                    <a:gd name="T5" fmla="*/ 4 h 31"/>
                    <a:gd name="T6" fmla="*/ 56 w 74"/>
                    <a:gd name="T7" fmla="*/ 13 h 31"/>
                    <a:gd name="T8" fmla="*/ 74 w 74"/>
                    <a:gd name="T9" fmla="*/ 31 h 31"/>
                    <a:gd name="T10" fmla="*/ 18 w 74"/>
                    <a:gd name="T11" fmla="*/ 31 h 31"/>
                    <a:gd name="T12" fmla="*/ 10 w 74"/>
                    <a:gd name="T13" fmla="*/ 22 h 31"/>
                    <a:gd name="T14" fmla="*/ 0 w 74"/>
                    <a:gd name="T15" fmla="*/ 7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51" y="0"/>
                      </a:lnTo>
                      <a:lnTo>
                        <a:pt x="52" y="4"/>
                      </a:lnTo>
                      <a:lnTo>
                        <a:pt x="56"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66" name="Freeform 282"/>
                <p:cNvSpPr>
                  <a:spLocks/>
                </p:cNvSpPr>
                <p:nvPr/>
              </p:nvSpPr>
              <p:spPr bwMode="auto">
                <a:xfrm>
                  <a:off x="1039" y="3764"/>
                  <a:ext cx="40" cy="12"/>
                </a:xfrm>
                <a:custGeom>
                  <a:avLst/>
                  <a:gdLst>
                    <a:gd name="T0" fmla="*/ 0 w 82"/>
                    <a:gd name="T1" fmla="*/ 35 h 35"/>
                    <a:gd name="T2" fmla="*/ 2 w 82"/>
                    <a:gd name="T3" fmla="*/ 19 h 35"/>
                    <a:gd name="T4" fmla="*/ 7 w 82"/>
                    <a:gd name="T5" fmla="*/ 7 h 35"/>
                    <a:gd name="T6" fmla="*/ 11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7"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sp>
            <p:nvSpPr>
              <p:cNvPr id="119067" name="Freeform 283"/>
              <p:cNvSpPr>
                <a:spLocks/>
              </p:cNvSpPr>
              <p:nvPr/>
            </p:nvSpPr>
            <p:spPr bwMode="auto">
              <a:xfrm>
                <a:off x="778" y="3535"/>
                <a:ext cx="12" cy="23"/>
              </a:xfrm>
              <a:custGeom>
                <a:avLst/>
                <a:gdLst>
                  <a:gd name="T0" fmla="*/ 13 w 24"/>
                  <a:gd name="T1" fmla="*/ 68 h 68"/>
                  <a:gd name="T2" fmla="*/ 0 w 24"/>
                  <a:gd name="T3" fmla="*/ 27 h 68"/>
                  <a:gd name="T4" fmla="*/ 9 w 24"/>
                  <a:gd name="T5" fmla="*/ 0 h 68"/>
                  <a:gd name="T6" fmla="*/ 24 w 24"/>
                  <a:gd name="T7" fmla="*/ 31 h 68"/>
                  <a:gd name="T8" fmla="*/ 13 w 24"/>
                  <a:gd name="T9" fmla="*/ 68 h 68"/>
                </a:gdLst>
                <a:ahLst/>
                <a:cxnLst>
                  <a:cxn ang="0">
                    <a:pos x="T0" y="T1"/>
                  </a:cxn>
                  <a:cxn ang="0">
                    <a:pos x="T2" y="T3"/>
                  </a:cxn>
                  <a:cxn ang="0">
                    <a:pos x="T4" y="T5"/>
                  </a:cxn>
                  <a:cxn ang="0">
                    <a:pos x="T6" y="T7"/>
                  </a:cxn>
                  <a:cxn ang="0">
                    <a:pos x="T8" y="T9"/>
                  </a:cxn>
                </a:cxnLst>
                <a:rect l="0" t="0" r="r" b="b"/>
                <a:pathLst>
                  <a:path w="24" h="68">
                    <a:moveTo>
                      <a:pt x="13" y="68"/>
                    </a:moveTo>
                    <a:lnTo>
                      <a:pt x="0" y="27"/>
                    </a:lnTo>
                    <a:lnTo>
                      <a:pt x="9" y="0"/>
                    </a:lnTo>
                    <a:lnTo>
                      <a:pt x="24"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68" name="Freeform 284"/>
              <p:cNvSpPr>
                <a:spLocks/>
              </p:cNvSpPr>
              <p:nvPr/>
            </p:nvSpPr>
            <p:spPr bwMode="auto">
              <a:xfrm>
                <a:off x="783" y="3535"/>
                <a:ext cx="36" cy="11"/>
              </a:xfrm>
              <a:custGeom>
                <a:avLst/>
                <a:gdLst>
                  <a:gd name="T0" fmla="*/ 1 w 72"/>
                  <a:gd name="T1" fmla="*/ 0 h 31"/>
                  <a:gd name="T2" fmla="*/ 50 w 72"/>
                  <a:gd name="T3" fmla="*/ 0 h 31"/>
                  <a:gd name="T4" fmla="*/ 51 w 72"/>
                  <a:gd name="T5" fmla="*/ 4 h 31"/>
                  <a:gd name="T6" fmla="*/ 57 w 72"/>
                  <a:gd name="T7" fmla="*/ 13 h 31"/>
                  <a:gd name="T8" fmla="*/ 72 w 72"/>
                  <a:gd name="T9" fmla="*/ 31 h 31"/>
                  <a:gd name="T10" fmla="*/ 18 w 72"/>
                  <a:gd name="T11" fmla="*/ 31 h 31"/>
                  <a:gd name="T12" fmla="*/ 9 w 72"/>
                  <a:gd name="T13" fmla="*/ 22 h 31"/>
                  <a:gd name="T14" fmla="*/ 0 w 72"/>
                  <a:gd name="T15" fmla="*/ 7 h 31"/>
                  <a:gd name="T16" fmla="*/ 1 w 7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1">
                    <a:moveTo>
                      <a:pt x="1" y="0"/>
                    </a:moveTo>
                    <a:lnTo>
                      <a:pt x="50" y="0"/>
                    </a:lnTo>
                    <a:lnTo>
                      <a:pt x="51" y="4"/>
                    </a:lnTo>
                    <a:lnTo>
                      <a:pt x="57" y="13"/>
                    </a:lnTo>
                    <a:lnTo>
                      <a:pt x="72" y="31"/>
                    </a:lnTo>
                    <a:lnTo>
                      <a:pt x="18" y="31"/>
                    </a:lnTo>
                    <a:lnTo>
                      <a:pt x="9" y="22"/>
                    </a:lnTo>
                    <a:lnTo>
                      <a:pt x="0" y="7"/>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69" name="Freeform 285"/>
              <p:cNvSpPr>
                <a:spLocks/>
              </p:cNvSpPr>
              <p:nvPr/>
            </p:nvSpPr>
            <p:spPr bwMode="auto">
              <a:xfrm>
                <a:off x="786" y="3546"/>
                <a:ext cx="41" cy="12"/>
              </a:xfrm>
              <a:custGeom>
                <a:avLst/>
                <a:gdLst>
                  <a:gd name="T0" fmla="*/ 0 w 83"/>
                  <a:gd name="T1" fmla="*/ 36 h 36"/>
                  <a:gd name="T2" fmla="*/ 3 w 83"/>
                  <a:gd name="T3" fmla="*/ 21 h 36"/>
                  <a:gd name="T4" fmla="*/ 7 w 83"/>
                  <a:gd name="T5" fmla="*/ 8 h 36"/>
                  <a:gd name="T6" fmla="*/ 12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21"/>
                    </a:lnTo>
                    <a:lnTo>
                      <a:pt x="7" y="8"/>
                    </a:lnTo>
                    <a:lnTo>
                      <a:pt x="12"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nvGrpSpPr>
              <p:cNvPr id="119070" name="Group 286"/>
              <p:cNvGrpSpPr>
                <a:grpSpLocks/>
              </p:cNvGrpSpPr>
              <p:nvPr/>
            </p:nvGrpSpPr>
            <p:grpSpPr bwMode="auto">
              <a:xfrm>
                <a:off x="790" y="3547"/>
                <a:ext cx="49" cy="23"/>
                <a:chOff x="790" y="3547"/>
                <a:chExt cx="49" cy="23"/>
              </a:xfrm>
            </p:grpSpPr>
            <p:sp>
              <p:nvSpPr>
                <p:cNvPr id="119071" name="Freeform 287"/>
                <p:cNvSpPr>
                  <a:spLocks/>
                </p:cNvSpPr>
                <p:nvPr/>
              </p:nvSpPr>
              <p:spPr bwMode="auto">
                <a:xfrm>
                  <a:off x="790" y="3547"/>
                  <a:ext cx="12" cy="23"/>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72" name="Freeform 288"/>
                <p:cNvSpPr>
                  <a:spLocks/>
                </p:cNvSpPr>
                <p:nvPr/>
              </p:nvSpPr>
              <p:spPr bwMode="auto">
                <a:xfrm>
                  <a:off x="795" y="3548"/>
                  <a:ext cx="37" cy="10"/>
                </a:xfrm>
                <a:custGeom>
                  <a:avLst/>
                  <a:gdLst>
                    <a:gd name="T0" fmla="*/ 1 w 73"/>
                    <a:gd name="T1" fmla="*/ 0 h 29"/>
                    <a:gd name="T2" fmla="*/ 48 w 73"/>
                    <a:gd name="T3" fmla="*/ 0 h 29"/>
                    <a:gd name="T4" fmla="*/ 50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48" y="0"/>
                      </a:lnTo>
                      <a:lnTo>
                        <a:pt x="50"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73" name="Freeform 289"/>
                <p:cNvSpPr>
                  <a:spLocks/>
                </p:cNvSpPr>
                <p:nvPr/>
              </p:nvSpPr>
              <p:spPr bwMode="auto">
                <a:xfrm>
                  <a:off x="798" y="3558"/>
                  <a:ext cx="41" cy="12"/>
                </a:xfrm>
                <a:custGeom>
                  <a:avLst/>
                  <a:gdLst>
                    <a:gd name="T0" fmla="*/ 0 w 82"/>
                    <a:gd name="T1" fmla="*/ 36 h 36"/>
                    <a:gd name="T2" fmla="*/ 2 w 82"/>
                    <a:gd name="T3" fmla="*/ 20 h 36"/>
                    <a:gd name="T4" fmla="*/ 7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074" name="Group 290"/>
              <p:cNvGrpSpPr>
                <a:grpSpLocks/>
              </p:cNvGrpSpPr>
              <p:nvPr/>
            </p:nvGrpSpPr>
            <p:grpSpPr bwMode="auto">
              <a:xfrm>
                <a:off x="803" y="3560"/>
                <a:ext cx="49" cy="22"/>
                <a:chOff x="803" y="3560"/>
                <a:chExt cx="49" cy="22"/>
              </a:xfrm>
            </p:grpSpPr>
            <p:sp>
              <p:nvSpPr>
                <p:cNvPr id="119075" name="Freeform 291"/>
                <p:cNvSpPr>
                  <a:spLocks/>
                </p:cNvSpPr>
                <p:nvPr/>
              </p:nvSpPr>
              <p:spPr bwMode="auto">
                <a:xfrm>
                  <a:off x="803" y="3560"/>
                  <a:ext cx="12" cy="22"/>
                </a:xfrm>
                <a:custGeom>
                  <a:avLst/>
                  <a:gdLst>
                    <a:gd name="T0" fmla="*/ 14 w 24"/>
                    <a:gd name="T1" fmla="*/ 68 h 68"/>
                    <a:gd name="T2" fmla="*/ 0 w 24"/>
                    <a:gd name="T3" fmla="*/ 27 h 68"/>
                    <a:gd name="T4" fmla="*/ 10 w 24"/>
                    <a:gd name="T5" fmla="*/ 0 h 68"/>
                    <a:gd name="T6" fmla="*/ 24 w 24"/>
                    <a:gd name="T7" fmla="*/ 31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10"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76" name="Freeform 292"/>
                <p:cNvSpPr>
                  <a:spLocks/>
                </p:cNvSpPr>
                <p:nvPr/>
              </p:nvSpPr>
              <p:spPr bwMode="auto">
                <a:xfrm>
                  <a:off x="808" y="3560"/>
                  <a:ext cx="36" cy="10"/>
                </a:xfrm>
                <a:custGeom>
                  <a:avLst/>
                  <a:gdLst>
                    <a:gd name="T0" fmla="*/ 1 w 72"/>
                    <a:gd name="T1" fmla="*/ 0 h 29"/>
                    <a:gd name="T2" fmla="*/ 49 w 72"/>
                    <a:gd name="T3" fmla="*/ 0 h 29"/>
                    <a:gd name="T4" fmla="*/ 50 w 72"/>
                    <a:gd name="T5" fmla="*/ 2 h 29"/>
                    <a:gd name="T6" fmla="*/ 57 w 72"/>
                    <a:gd name="T7" fmla="*/ 11 h 29"/>
                    <a:gd name="T8" fmla="*/ 72 w 72"/>
                    <a:gd name="T9" fmla="*/ 29 h 29"/>
                    <a:gd name="T10" fmla="*/ 18 w 72"/>
                    <a:gd name="T11" fmla="*/ 29 h 29"/>
                    <a:gd name="T12" fmla="*/ 9 w 72"/>
                    <a:gd name="T13" fmla="*/ 20 h 29"/>
                    <a:gd name="T14" fmla="*/ 0 w 72"/>
                    <a:gd name="T15" fmla="*/ 5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77" name="Freeform 293"/>
                <p:cNvSpPr>
                  <a:spLocks/>
                </p:cNvSpPr>
                <p:nvPr/>
              </p:nvSpPr>
              <p:spPr bwMode="auto">
                <a:xfrm>
                  <a:off x="811" y="3571"/>
                  <a:ext cx="41" cy="11"/>
                </a:xfrm>
                <a:custGeom>
                  <a:avLst/>
                  <a:gdLst>
                    <a:gd name="T0" fmla="*/ 0 w 83"/>
                    <a:gd name="T1" fmla="*/ 35 h 35"/>
                    <a:gd name="T2" fmla="*/ 3 w 83"/>
                    <a:gd name="T3" fmla="*/ 19 h 35"/>
                    <a:gd name="T4" fmla="*/ 7 w 83"/>
                    <a:gd name="T5" fmla="*/ 7 h 35"/>
                    <a:gd name="T6" fmla="*/ 12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3" y="19"/>
                      </a:lnTo>
                      <a:lnTo>
                        <a:pt x="7" y="7"/>
                      </a:lnTo>
                      <a:lnTo>
                        <a:pt x="12"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078" name="Group 294"/>
              <p:cNvGrpSpPr>
                <a:grpSpLocks/>
              </p:cNvGrpSpPr>
              <p:nvPr/>
            </p:nvGrpSpPr>
            <p:grpSpPr bwMode="auto">
              <a:xfrm>
                <a:off x="815" y="3572"/>
                <a:ext cx="50" cy="23"/>
                <a:chOff x="815" y="3572"/>
                <a:chExt cx="50" cy="23"/>
              </a:xfrm>
            </p:grpSpPr>
            <p:sp>
              <p:nvSpPr>
                <p:cNvPr id="119079" name="Freeform 295"/>
                <p:cNvSpPr>
                  <a:spLocks/>
                </p:cNvSpPr>
                <p:nvPr/>
              </p:nvSpPr>
              <p:spPr bwMode="auto">
                <a:xfrm>
                  <a:off x="815" y="3572"/>
                  <a:ext cx="13" cy="23"/>
                </a:xfrm>
                <a:custGeom>
                  <a:avLst/>
                  <a:gdLst>
                    <a:gd name="T0" fmla="*/ 16 w 25"/>
                    <a:gd name="T1" fmla="*/ 68 h 68"/>
                    <a:gd name="T2" fmla="*/ 0 w 25"/>
                    <a:gd name="T3" fmla="*/ 25 h 68"/>
                    <a:gd name="T4" fmla="*/ 10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5"/>
                      </a:lnTo>
                      <a:lnTo>
                        <a:pt x="10"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80" name="Freeform 296"/>
                <p:cNvSpPr>
                  <a:spLocks/>
                </p:cNvSpPr>
                <p:nvPr/>
              </p:nvSpPr>
              <p:spPr bwMode="auto">
                <a:xfrm>
                  <a:off x="820" y="3573"/>
                  <a:ext cx="37" cy="9"/>
                </a:xfrm>
                <a:custGeom>
                  <a:avLst/>
                  <a:gdLst>
                    <a:gd name="T0" fmla="*/ 1 w 75"/>
                    <a:gd name="T1" fmla="*/ 0 h 29"/>
                    <a:gd name="T2" fmla="*/ 50 w 75"/>
                    <a:gd name="T3" fmla="*/ 0 h 29"/>
                    <a:gd name="T4" fmla="*/ 52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81" name="Freeform 297"/>
                <p:cNvSpPr>
                  <a:spLocks/>
                </p:cNvSpPr>
                <p:nvPr/>
              </p:nvSpPr>
              <p:spPr bwMode="auto">
                <a:xfrm>
                  <a:off x="824" y="3583"/>
                  <a:ext cx="41" cy="12"/>
                </a:xfrm>
                <a:custGeom>
                  <a:avLst/>
                  <a:gdLst>
                    <a:gd name="T0" fmla="*/ 0 w 82"/>
                    <a:gd name="T1" fmla="*/ 36 h 36"/>
                    <a:gd name="T2" fmla="*/ 1 w 82"/>
                    <a:gd name="T3" fmla="*/ 19 h 36"/>
                    <a:gd name="T4" fmla="*/ 6 w 82"/>
                    <a:gd name="T5" fmla="*/ 7 h 36"/>
                    <a:gd name="T6" fmla="*/ 10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6" y="7"/>
                      </a:lnTo>
                      <a:lnTo>
                        <a:pt x="10"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082" name="Group 298"/>
              <p:cNvGrpSpPr>
                <a:grpSpLocks/>
              </p:cNvGrpSpPr>
              <p:nvPr/>
            </p:nvGrpSpPr>
            <p:grpSpPr bwMode="auto">
              <a:xfrm>
                <a:off x="828" y="3585"/>
                <a:ext cx="49" cy="23"/>
                <a:chOff x="828" y="3585"/>
                <a:chExt cx="49" cy="23"/>
              </a:xfrm>
            </p:grpSpPr>
            <p:sp>
              <p:nvSpPr>
                <p:cNvPr id="119083" name="Freeform 299"/>
                <p:cNvSpPr>
                  <a:spLocks/>
                </p:cNvSpPr>
                <p:nvPr/>
              </p:nvSpPr>
              <p:spPr bwMode="auto">
                <a:xfrm>
                  <a:off x="828" y="3585"/>
                  <a:ext cx="13" cy="23"/>
                </a:xfrm>
                <a:custGeom>
                  <a:avLst/>
                  <a:gdLst>
                    <a:gd name="T0" fmla="*/ 16 w 25"/>
                    <a:gd name="T1" fmla="*/ 68 h 68"/>
                    <a:gd name="T2" fmla="*/ 0 w 25"/>
                    <a:gd name="T3" fmla="*/ 26 h 68"/>
                    <a:gd name="T4" fmla="*/ 9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9"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84" name="Freeform 300"/>
                <p:cNvSpPr>
                  <a:spLocks/>
                </p:cNvSpPr>
                <p:nvPr/>
              </p:nvSpPr>
              <p:spPr bwMode="auto">
                <a:xfrm>
                  <a:off x="833" y="3586"/>
                  <a:ext cx="37" cy="10"/>
                </a:xfrm>
                <a:custGeom>
                  <a:avLst/>
                  <a:gdLst>
                    <a:gd name="T0" fmla="*/ 1 w 75"/>
                    <a:gd name="T1" fmla="*/ 0 h 29"/>
                    <a:gd name="T2" fmla="*/ 50 w 75"/>
                    <a:gd name="T3" fmla="*/ 0 h 29"/>
                    <a:gd name="T4" fmla="*/ 51 w 75"/>
                    <a:gd name="T5" fmla="*/ 2 h 29"/>
                    <a:gd name="T6" fmla="*/ 57 w 75"/>
                    <a:gd name="T7" fmla="*/ 11 h 29"/>
                    <a:gd name="T8" fmla="*/ 75 w 75"/>
                    <a:gd name="T9" fmla="*/ 29 h 29"/>
                    <a:gd name="T10" fmla="*/ 18 w 75"/>
                    <a:gd name="T11" fmla="*/ 29 h 29"/>
                    <a:gd name="T12" fmla="*/ 11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7" y="11"/>
                      </a:lnTo>
                      <a:lnTo>
                        <a:pt x="75" y="29"/>
                      </a:lnTo>
                      <a:lnTo>
                        <a:pt x="18"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85" name="Freeform 301"/>
                <p:cNvSpPr>
                  <a:spLocks/>
                </p:cNvSpPr>
                <p:nvPr/>
              </p:nvSpPr>
              <p:spPr bwMode="auto">
                <a:xfrm>
                  <a:off x="837" y="3596"/>
                  <a:ext cx="40" cy="12"/>
                </a:xfrm>
                <a:custGeom>
                  <a:avLst/>
                  <a:gdLst>
                    <a:gd name="T0" fmla="*/ 0 w 80"/>
                    <a:gd name="T1" fmla="*/ 36 h 36"/>
                    <a:gd name="T2" fmla="*/ 1 w 80"/>
                    <a:gd name="T3" fmla="*/ 20 h 36"/>
                    <a:gd name="T4" fmla="*/ 5 w 80"/>
                    <a:gd name="T5" fmla="*/ 8 h 36"/>
                    <a:gd name="T6" fmla="*/ 10 w 80"/>
                    <a:gd name="T7" fmla="*/ 0 h 36"/>
                    <a:gd name="T8" fmla="*/ 67 w 80"/>
                    <a:gd name="T9" fmla="*/ 0 h 36"/>
                    <a:gd name="T10" fmla="*/ 80 w 80"/>
                    <a:gd name="T11" fmla="*/ 36 h 36"/>
                    <a:gd name="T12" fmla="*/ 0 w 8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0" h="36">
                      <a:moveTo>
                        <a:pt x="0" y="36"/>
                      </a:moveTo>
                      <a:lnTo>
                        <a:pt x="1" y="20"/>
                      </a:lnTo>
                      <a:lnTo>
                        <a:pt x="5"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086" name="Group 302"/>
              <p:cNvGrpSpPr>
                <a:grpSpLocks/>
              </p:cNvGrpSpPr>
              <p:nvPr/>
            </p:nvGrpSpPr>
            <p:grpSpPr bwMode="auto">
              <a:xfrm>
                <a:off x="840" y="3600"/>
                <a:ext cx="100" cy="73"/>
                <a:chOff x="840" y="3600"/>
                <a:chExt cx="100" cy="73"/>
              </a:xfrm>
            </p:grpSpPr>
            <p:grpSp>
              <p:nvGrpSpPr>
                <p:cNvPr id="119087" name="Group 303"/>
                <p:cNvGrpSpPr>
                  <a:grpSpLocks/>
                </p:cNvGrpSpPr>
                <p:nvPr/>
              </p:nvGrpSpPr>
              <p:grpSpPr bwMode="auto">
                <a:xfrm>
                  <a:off x="840" y="3600"/>
                  <a:ext cx="49" cy="23"/>
                  <a:chOff x="840" y="3600"/>
                  <a:chExt cx="49" cy="23"/>
                </a:xfrm>
              </p:grpSpPr>
              <p:sp>
                <p:nvSpPr>
                  <p:cNvPr id="119088" name="Freeform 304"/>
                  <p:cNvSpPr>
                    <a:spLocks/>
                  </p:cNvSpPr>
                  <p:nvPr/>
                </p:nvSpPr>
                <p:spPr bwMode="auto">
                  <a:xfrm>
                    <a:off x="840" y="3600"/>
                    <a:ext cx="13" cy="23"/>
                  </a:xfrm>
                  <a:custGeom>
                    <a:avLst/>
                    <a:gdLst>
                      <a:gd name="T0" fmla="*/ 15 w 25"/>
                      <a:gd name="T1" fmla="*/ 70 h 70"/>
                      <a:gd name="T2" fmla="*/ 0 w 25"/>
                      <a:gd name="T3" fmla="*/ 27 h 70"/>
                      <a:gd name="T4" fmla="*/ 10 w 25"/>
                      <a:gd name="T5" fmla="*/ 0 h 70"/>
                      <a:gd name="T6" fmla="*/ 25 w 25"/>
                      <a:gd name="T7" fmla="*/ 31 h 70"/>
                      <a:gd name="T8" fmla="*/ 15 w 25"/>
                      <a:gd name="T9" fmla="*/ 70 h 70"/>
                    </a:gdLst>
                    <a:ahLst/>
                    <a:cxnLst>
                      <a:cxn ang="0">
                        <a:pos x="T0" y="T1"/>
                      </a:cxn>
                      <a:cxn ang="0">
                        <a:pos x="T2" y="T3"/>
                      </a:cxn>
                      <a:cxn ang="0">
                        <a:pos x="T4" y="T5"/>
                      </a:cxn>
                      <a:cxn ang="0">
                        <a:pos x="T6" y="T7"/>
                      </a:cxn>
                      <a:cxn ang="0">
                        <a:pos x="T8" y="T9"/>
                      </a:cxn>
                    </a:cxnLst>
                    <a:rect l="0" t="0" r="r" b="b"/>
                    <a:pathLst>
                      <a:path w="25" h="70">
                        <a:moveTo>
                          <a:pt x="15" y="70"/>
                        </a:moveTo>
                        <a:lnTo>
                          <a:pt x="0" y="27"/>
                        </a:lnTo>
                        <a:lnTo>
                          <a:pt x="10" y="0"/>
                        </a:lnTo>
                        <a:lnTo>
                          <a:pt x="25" y="31"/>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89" name="Freeform 305"/>
                  <p:cNvSpPr>
                    <a:spLocks/>
                  </p:cNvSpPr>
                  <p:nvPr/>
                </p:nvSpPr>
                <p:spPr bwMode="auto">
                  <a:xfrm>
                    <a:off x="845" y="3600"/>
                    <a:ext cx="37" cy="11"/>
                  </a:xfrm>
                  <a:custGeom>
                    <a:avLst/>
                    <a:gdLst>
                      <a:gd name="T0" fmla="*/ 1 w 75"/>
                      <a:gd name="T1" fmla="*/ 0 h 31"/>
                      <a:gd name="T2" fmla="*/ 50 w 75"/>
                      <a:gd name="T3" fmla="*/ 0 h 31"/>
                      <a:gd name="T4" fmla="*/ 52 w 75"/>
                      <a:gd name="T5" fmla="*/ 4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90" name="Freeform 306"/>
                  <p:cNvSpPr>
                    <a:spLocks/>
                  </p:cNvSpPr>
                  <p:nvPr/>
                </p:nvSpPr>
                <p:spPr bwMode="auto">
                  <a:xfrm>
                    <a:off x="848" y="3611"/>
                    <a:ext cx="41" cy="12"/>
                  </a:xfrm>
                  <a:custGeom>
                    <a:avLst/>
                    <a:gdLst>
                      <a:gd name="T0" fmla="*/ 0 w 82"/>
                      <a:gd name="T1" fmla="*/ 38 h 38"/>
                      <a:gd name="T2" fmla="*/ 2 w 82"/>
                      <a:gd name="T3" fmla="*/ 22 h 38"/>
                      <a:gd name="T4" fmla="*/ 8 w 82"/>
                      <a:gd name="T5" fmla="*/ 8 h 38"/>
                      <a:gd name="T6" fmla="*/ 12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2"/>
                        </a:lnTo>
                        <a:lnTo>
                          <a:pt x="8"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091" name="Group 307"/>
                <p:cNvGrpSpPr>
                  <a:grpSpLocks/>
                </p:cNvGrpSpPr>
                <p:nvPr/>
              </p:nvGrpSpPr>
              <p:grpSpPr bwMode="auto">
                <a:xfrm>
                  <a:off x="853" y="3612"/>
                  <a:ext cx="48" cy="23"/>
                  <a:chOff x="853" y="3612"/>
                  <a:chExt cx="48" cy="23"/>
                </a:xfrm>
              </p:grpSpPr>
              <p:sp>
                <p:nvSpPr>
                  <p:cNvPr id="119092" name="Freeform 308"/>
                  <p:cNvSpPr>
                    <a:spLocks/>
                  </p:cNvSpPr>
                  <p:nvPr/>
                </p:nvSpPr>
                <p:spPr bwMode="auto">
                  <a:xfrm>
                    <a:off x="853" y="3612"/>
                    <a:ext cx="12" cy="23"/>
                  </a:xfrm>
                  <a:custGeom>
                    <a:avLst/>
                    <a:gdLst>
                      <a:gd name="T0" fmla="*/ 14 w 25"/>
                      <a:gd name="T1" fmla="*/ 69 h 69"/>
                      <a:gd name="T2" fmla="*/ 0 w 25"/>
                      <a:gd name="T3" fmla="*/ 28 h 69"/>
                      <a:gd name="T4" fmla="*/ 10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10"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93" name="Freeform 309"/>
                  <p:cNvSpPr>
                    <a:spLocks/>
                  </p:cNvSpPr>
                  <p:nvPr/>
                </p:nvSpPr>
                <p:spPr bwMode="auto">
                  <a:xfrm>
                    <a:off x="857" y="3613"/>
                    <a:ext cx="37" cy="10"/>
                  </a:xfrm>
                  <a:custGeom>
                    <a:avLst/>
                    <a:gdLst>
                      <a:gd name="T0" fmla="*/ 1 w 73"/>
                      <a:gd name="T1" fmla="*/ 0 h 32"/>
                      <a:gd name="T2" fmla="*/ 50 w 73"/>
                      <a:gd name="T3" fmla="*/ 0 h 32"/>
                      <a:gd name="T4" fmla="*/ 51 w 73"/>
                      <a:gd name="T5" fmla="*/ 3 h 32"/>
                      <a:gd name="T6" fmla="*/ 56 w 73"/>
                      <a:gd name="T7" fmla="*/ 15 h 32"/>
                      <a:gd name="T8" fmla="*/ 73 w 73"/>
                      <a:gd name="T9" fmla="*/ 32 h 32"/>
                      <a:gd name="T10" fmla="*/ 18 w 73"/>
                      <a:gd name="T11" fmla="*/ 32 h 32"/>
                      <a:gd name="T12" fmla="*/ 9 w 73"/>
                      <a:gd name="T13" fmla="*/ 22 h 32"/>
                      <a:gd name="T14" fmla="*/ 0 w 73"/>
                      <a:gd name="T15" fmla="*/ 7 h 32"/>
                      <a:gd name="T16" fmla="*/ 1 w 73"/>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2">
                        <a:moveTo>
                          <a:pt x="1" y="0"/>
                        </a:moveTo>
                        <a:lnTo>
                          <a:pt x="50" y="0"/>
                        </a:lnTo>
                        <a:lnTo>
                          <a:pt x="51" y="3"/>
                        </a:lnTo>
                        <a:lnTo>
                          <a:pt x="56" y="15"/>
                        </a:lnTo>
                        <a:lnTo>
                          <a:pt x="73" y="32"/>
                        </a:lnTo>
                        <a:lnTo>
                          <a:pt x="18" y="32"/>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94" name="Freeform 310"/>
                  <p:cNvSpPr>
                    <a:spLocks/>
                  </p:cNvSpPr>
                  <p:nvPr/>
                </p:nvSpPr>
                <p:spPr bwMode="auto">
                  <a:xfrm>
                    <a:off x="860" y="3623"/>
                    <a:ext cx="41" cy="12"/>
                  </a:xfrm>
                  <a:custGeom>
                    <a:avLst/>
                    <a:gdLst>
                      <a:gd name="T0" fmla="*/ 0 w 83"/>
                      <a:gd name="T1" fmla="*/ 36 h 36"/>
                      <a:gd name="T2" fmla="*/ 1 w 83"/>
                      <a:gd name="T3" fmla="*/ 21 h 36"/>
                      <a:gd name="T4" fmla="*/ 6 w 83"/>
                      <a:gd name="T5" fmla="*/ 8 h 36"/>
                      <a:gd name="T6" fmla="*/ 13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1"/>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095" name="Group 311"/>
                <p:cNvGrpSpPr>
                  <a:grpSpLocks/>
                </p:cNvGrpSpPr>
                <p:nvPr/>
              </p:nvGrpSpPr>
              <p:grpSpPr bwMode="auto">
                <a:xfrm>
                  <a:off x="865" y="3625"/>
                  <a:ext cx="49" cy="23"/>
                  <a:chOff x="865" y="3625"/>
                  <a:chExt cx="49" cy="23"/>
                </a:xfrm>
              </p:grpSpPr>
              <p:sp>
                <p:nvSpPr>
                  <p:cNvPr id="119096" name="Freeform 312"/>
                  <p:cNvSpPr>
                    <a:spLocks/>
                  </p:cNvSpPr>
                  <p:nvPr/>
                </p:nvSpPr>
                <p:spPr bwMode="auto">
                  <a:xfrm>
                    <a:off x="865" y="3625"/>
                    <a:ext cx="12" cy="23"/>
                  </a:xfrm>
                  <a:custGeom>
                    <a:avLst/>
                    <a:gdLst>
                      <a:gd name="T0" fmla="*/ 16 w 25"/>
                      <a:gd name="T1" fmla="*/ 68 h 68"/>
                      <a:gd name="T2" fmla="*/ 0 w 25"/>
                      <a:gd name="T3" fmla="*/ 27 h 68"/>
                      <a:gd name="T4" fmla="*/ 11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97" name="Freeform 313"/>
                  <p:cNvSpPr>
                    <a:spLocks/>
                  </p:cNvSpPr>
                  <p:nvPr/>
                </p:nvSpPr>
                <p:spPr bwMode="auto">
                  <a:xfrm>
                    <a:off x="870" y="3626"/>
                    <a:ext cx="37" cy="9"/>
                  </a:xfrm>
                  <a:custGeom>
                    <a:avLst/>
                    <a:gdLst>
                      <a:gd name="T0" fmla="*/ 1 w 73"/>
                      <a:gd name="T1" fmla="*/ 0 h 29"/>
                      <a:gd name="T2" fmla="*/ 50 w 73"/>
                      <a:gd name="T3" fmla="*/ 0 h 29"/>
                      <a:gd name="T4" fmla="*/ 52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2"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98" name="Freeform 314"/>
                  <p:cNvSpPr>
                    <a:spLocks/>
                  </p:cNvSpPr>
                  <p:nvPr/>
                </p:nvSpPr>
                <p:spPr bwMode="auto">
                  <a:xfrm>
                    <a:off x="873" y="3636"/>
                    <a:ext cx="41" cy="12"/>
                  </a:xfrm>
                  <a:custGeom>
                    <a:avLst/>
                    <a:gdLst>
                      <a:gd name="T0" fmla="*/ 0 w 82"/>
                      <a:gd name="T1" fmla="*/ 36 h 36"/>
                      <a:gd name="T2" fmla="*/ 1 w 82"/>
                      <a:gd name="T3" fmla="*/ 19 h 36"/>
                      <a:gd name="T4" fmla="*/ 7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099" name="Group 315"/>
                <p:cNvGrpSpPr>
                  <a:grpSpLocks/>
                </p:cNvGrpSpPr>
                <p:nvPr/>
              </p:nvGrpSpPr>
              <p:grpSpPr bwMode="auto">
                <a:xfrm>
                  <a:off x="878" y="3638"/>
                  <a:ext cx="49" cy="22"/>
                  <a:chOff x="878" y="3638"/>
                  <a:chExt cx="49" cy="22"/>
                </a:xfrm>
              </p:grpSpPr>
              <p:sp>
                <p:nvSpPr>
                  <p:cNvPr id="119100" name="Freeform 316"/>
                  <p:cNvSpPr>
                    <a:spLocks/>
                  </p:cNvSpPr>
                  <p:nvPr/>
                </p:nvSpPr>
                <p:spPr bwMode="auto">
                  <a:xfrm>
                    <a:off x="878" y="3638"/>
                    <a:ext cx="12"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01" name="Freeform 317"/>
                  <p:cNvSpPr>
                    <a:spLocks/>
                  </p:cNvSpPr>
                  <p:nvPr/>
                </p:nvSpPr>
                <p:spPr bwMode="auto">
                  <a:xfrm>
                    <a:off x="883" y="3638"/>
                    <a:ext cx="36" cy="10"/>
                  </a:xfrm>
                  <a:custGeom>
                    <a:avLst/>
                    <a:gdLst>
                      <a:gd name="T0" fmla="*/ 1 w 72"/>
                      <a:gd name="T1" fmla="*/ 0 h 30"/>
                      <a:gd name="T2" fmla="*/ 49 w 72"/>
                      <a:gd name="T3" fmla="*/ 0 h 30"/>
                      <a:gd name="T4" fmla="*/ 51 w 72"/>
                      <a:gd name="T5" fmla="*/ 3 h 30"/>
                      <a:gd name="T6" fmla="*/ 56 w 72"/>
                      <a:gd name="T7" fmla="*/ 12 h 30"/>
                      <a:gd name="T8" fmla="*/ 72 w 72"/>
                      <a:gd name="T9" fmla="*/ 30 h 30"/>
                      <a:gd name="T10" fmla="*/ 18 w 72"/>
                      <a:gd name="T11" fmla="*/ 30 h 30"/>
                      <a:gd name="T12" fmla="*/ 9 w 72"/>
                      <a:gd name="T13" fmla="*/ 21 h 30"/>
                      <a:gd name="T14" fmla="*/ 0 w 72"/>
                      <a:gd name="T15" fmla="*/ 5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9" y="0"/>
                        </a:lnTo>
                        <a:lnTo>
                          <a:pt x="51" y="3"/>
                        </a:lnTo>
                        <a:lnTo>
                          <a:pt x="56" y="12"/>
                        </a:lnTo>
                        <a:lnTo>
                          <a:pt x="72"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02" name="Freeform 318"/>
                  <p:cNvSpPr>
                    <a:spLocks/>
                  </p:cNvSpPr>
                  <p:nvPr/>
                </p:nvSpPr>
                <p:spPr bwMode="auto">
                  <a:xfrm>
                    <a:off x="886" y="3648"/>
                    <a:ext cx="41" cy="12"/>
                  </a:xfrm>
                  <a:custGeom>
                    <a:avLst/>
                    <a:gdLst>
                      <a:gd name="T0" fmla="*/ 0 w 82"/>
                      <a:gd name="T1" fmla="*/ 36 h 36"/>
                      <a:gd name="T2" fmla="*/ 2 w 82"/>
                      <a:gd name="T3" fmla="*/ 19 h 36"/>
                      <a:gd name="T4" fmla="*/ 6 w 82"/>
                      <a:gd name="T5" fmla="*/ 8 h 36"/>
                      <a:gd name="T6" fmla="*/ 11 w 82"/>
                      <a:gd name="T7" fmla="*/ 0 h 36"/>
                      <a:gd name="T8" fmla="*/ 66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103" name="Group 319"/>
                <p:cNvGrpSpPr>
                  <a:grpSpLocks/>
                </p:cNvGrpSpPr>
                <p:nvPr/>
              </p:nvGrpSpPr>
              <p:grpSpPr bwMode="auto">
                <a:xfrm>
                  <a:off x="890" y="3651"/>
                  <a:ext cx="50" cy="22"/>
                  <a:chOff x="890" y="3651"/>
                  <a:chExt cx="50" cy="22"/>
                </a:xfrm>
              </p:grpSpPr>
              <p:sp>
                <p:nvSpPr>
                  <p:cNvPr id="119104" name="Freeform 320"/>
                  <p:cNvSpPr>
                    <a:spLocks/>
                  </p:cNvSpPr>
                  <p:nvPr/>
                </p:nvSpPr>
                <p:spPr bwMode="auto">
                  <a:xfrm>
                    <a:off x="890" y="3651"/>
                    <a:ext cx="13" cy="22"/>
                  </a:xfrm>
                  <a:custGeom>
                    <a:avLst/>
                    <a:gdLst>
                      <a:gd name="T0" fmla="*/ 16 w 25"/>
                      <a:gd name="T1" fmla="*/ 67 h 67"/>
                      <a:gd name="T2" fmla="*/ 0 w 25"/>
                      <a:gd name="T3" fmla="*/ 26 h 67"/>
                      <a:gd name="T4" fmla="*/ 12 w 25"/>
                      <a:gd name="T5" fmla="*/ 0 h 67"/>
                      <a:gd name="T6" fmla="*/ 25 w 25"/>
                      <a:gd name="T7" fmla="*/ 30 h 67"/>
                      <a:gd name="T8" fmla="*/ 16 w 25"/>
                      <a:gd name="T9" fmla="*/ 67 h 67"/>
                    </a:gdLst>
                    <a:ahLst/>
                    <a:cxnLst>
                      <a:cxn ang="0">
                        <a:pos x="T0" y="T1"/>
                      </a:cxn>
                      <a:cxn ang="0">
                        <a:pos x="T2" y="T3"/>
                      </a:cxn>
                      <a:cxn ang="0">
                        <a:pos x="T4" y="T5"/>
                      </a:cxn>
                      <a:cxn ang="0">
                        <a:pos x="T6" y="T7"/>
                      </a:cxn>
                      <a:cxn ang="0">
                        <a:pos x="T8" y="T9"/>
                      </a:cxn>
                    </a:cxnLst>
                    <a:rect l="0" t="0" r="r" b="b"/>
                    <a:pathLst>
                      <a:path w="25" h="67">
                        <a:moveTo>
                          <a:pt x="16" y="67"/>
                        </a:moveTo>
                        <a:lnTo>
                          <a:pt x="0" y="26"/>
                        </a:lnTo>
                        <a:lnTo>
                          <a:pt x="12" y="0"/>
                        </a:lnTo>
                        <a:lnTo>
                          <a:pt x="25" y="30"/>
                        </a:lnTo>
                        <a:lnTo>
                          <a:pt x="16"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05" name="Freeform 321"/>
                  <p:cNvSpPr>
                    <a:spLocks/>
                  </p:cNvSpPr>
                  <p:nvPr/>
                </p:nvSpPr>
                <p:spPr bwMode="auto">
                  <a:xfrm>
                    <a:off x="895" y="3651"/>
                    <a:ext cx="37" cy="10"/>
                  </a:xfrm>
                  <a:custGeom>
                    <a:avLst/>
                    <a:gdLst>
                      <a:gd name="T0" fmla="*/ 2 w 73"/>
                      <a:gd name="T1" fmla="*/ 0 h 29"/>
                      <a:gd name="T2" fmla="*/ 48 w 73"/>
                      <a:gd name="T3" fmla="*/ 0 h 29"/>
                      <a:gd name="T4" fmla="*/ 51 w 73"/>
                      <a:gd name="T5" fmla="*/ 2 h 29"/>
                      <a:gd name="T6" fmla="*/ 56 w 73"/>
                      <a:gd name="T7" fmla="*/ 11 h 29"/>
                      <a:gd name="T8" fmla="*/ 73 w 73"/>
                      <a:gd name="T9" fmla="*/ 29 h 29"/>
                      <a:gd name="T10" fmla="*/ 18 w 73"/>
                      <a:gd name="T11" fmla="*/ 29 h 29"/>
                      <a:gd name="T12" fmla="*/ 9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48" y="0"/>
                        </a:lnTo>
                        <a:lnTo>
                          <a:pt x="51" y="2"/>
                        </a:lnTo>
                        <a:lnTo>
                          <a:pt x="56" y="11"/>
                        </a:lnTo>
                        <a:lnTo>
                          <a:pt x="73" y="29"/>
                        </a:lnTo>
                        <a:lnTo>
                          <a:pt x="18"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06" name="Freeform 322"/>
                  <p:cNvSpPr>
                    <a:spLocks/>
                  </p:cNvSpPr>
                  <p:nvPr/>
                </p:nvSpPr>
                <p:spPr bwMode="auto">
                  <a:xfrm>
                    <a:off x="899" y="3662"/>
                    <a:ext cx="41" cy="11"/>
                  </a:xfrm>
                  <a:custGeom>
                    <a:avLst/>
                    <a:gdLst>
                      <a:gd name="T0" fmla="*/ 0 w 83"/>
                      <a:gd name="T1" fmla="*/ 35 h 35"/>
                      <a:gd name="T2" fmla="*/ 2 w 83"/>
                      <a:gd name="T3" fmla="*/ 19 h 35"/>
                      <a:gd name="T4" fmla="*/ 7 w 83"/>
                      <a:gd name="T5" fmla="*/ 7 h 35"/>
                      <a:gd name="T6" fmla="*/ 11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2"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grpSp>
            <p:nvGrpSpPr>
              <p:cNvPr id="119107" name="Group 323"/>
              <p:cNvGrpSpPr>
                <a:grpSpLocks/>
              </p:cNvGrpSpPr>
              <p:nvPr/>
            </p:nvGrpSpPr>
            <p:grpSpPr bwMode="auto">
              <a:xfrm>
                <a:off x="903" y="3665"/>
                <a:ext cx="99" cy="74"/>
                <a:chOff x="903" y="3665"/>
                <a:chExt cx="99" cy="74"/>
              </a:xfrm>
            </p:grpSpPr>
            <p:grpSp>
              <p:nvGrpSpPr>
                <p:cNvPr id="119108" name="Group 324"/>
                <p:cNvGrpSpPr>
                  <a:grpSpLocks/>
                </p:cNvGrpSpPr>
                <p:nvPr/>
              </p:nvGrpSpPr>
              <p:grpSpPr bwMode="auto">
                <a:xfrm>
                  <a:off x="903" y="3665"/>
                  <a:ext cx="49" cy="23"/>
                  <a:chOff x="903" y="3665"/>
                  <a:chExt cx="49" cy="23"/>
                </a:xfrm>
              </p:grpSpPr>
              <p:sp>
                <p:nvSpPr>
                  <p:cNvPr id="119109" name="Freeform 325"/>
                  <p:cNvSpPr>
                    <a:spLocks/>
                  </p:cNvSpPr>
                  <p:nvPr/>
                </p:nvSpPr>
                <p:spPr bwMode="auto">
                  <a:xfrm>
                    <a:off x="903" y="3665"/>
                    <a:ext cx="12" cy="23"/>
                  </a:xfrm>
                  <a:custGeom>
                    <a:avLst/>
                    <a:gdLst>
                      <a:gd name="T0" fmla="*/ 16 w 25"/>
                      <a:gd name="T1" fmla="*/ 69 h 69"/>
                      <a:gd name="T2" fmla="*/ 0 w 25"/>
                      <a:gd name="T3" fmla="*/ 27 h 69"/>
                      <a:gd name="T4" fmla="*/ 10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0"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10" name="Freeform 326"/>
                  <p:cNvSpPr>
                    <a:spLocks/>
                  </p:cNvSpPr>
                  <p:nvPr/>
                </p:nvSpPr>
                <p:spPr bwMode="auto">
                  <a:xfrm>
                    <a:off x="907" y="3666"/>
                    <a:ext cx="37" cy="10"/>
                  </a:xfrm>
                  <a:custGeom>
                    <a:avLst/>
                    <a:gdLst>
                      <a:gd name="T0" fmla="*/ 1 w 73"/>
                      <a:gd name="T1" fmla="*/ 0 h 31"/>
                      <a:gd name="T2" fmla="*/ 49 w 73"/>
                      <a:gd name="T3" fmla="*/ 0 h 31"/>
                      <a:gd name="T4" fmla="*/ 51 w 73"/>
                      <a:gd name="T5" fmla="*/ 4 h 31"/>
                      <a:gd name="T6" fmla="*/ 56 w 73"/>
                      <a:gd name="T7" fmla="*/ 13 h 31"/>
                      <a:gd name="T8" fmla="*/ 73 w 73"/>
                      <a:gd name="T9" fmla="*/ 31 h 31"/>
                      <a:gd name="T10" fmla="*/ 18 w 73"/>
                      <a:gd name="T11" fmla="*/ 31 h 31"/>
                      <a:gd name="T12" fmla="*/ 10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49" y="0"/>
                        </a:lnTo>
                        <a:lnTo>
                          <a:pt x="51" y="4"/>
                        </a:lnTo>
                        <a:lnTo>
                          <a:pt x="56" y="13"/>
                        </a:lnTo>
                        <a:lnTo>
                          <a:pt x="73"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11" name="Freeform 327"/>
                  <p:cNvSpPr>
                    <a:spLocks/>
                  </p:cNvSpPr>
                  <p:nvPr/>
                </p:nvSpPr>
                <p:spPr bwMode="auto">
                  <a:xfrm>
                    <a:off x="911" y="3676"/>
                    <a:ext cx="41" cy="12"/>
                  </a:xfrm>
                  <a:custGeom>
                    <a:avLst/>
                    <a:gdLst>
                      <a:gd name="T0" fmla="*/ 0 w 82"/>
                      <a:gd name="T1" fmla="*/ 36 h 36"/>
                      <a:gd name="T2" fmla="*/ 2 w 82"/>
                      <a:gd name="T3" fmla="*/ 20 h 36"/>
                      <a:gd name="T4" fmla="*/ 6 w 82"/>
                      <a:gd name="T5" fmla="*/ 7 h 36"/>
                      <a:gd name="T6" fmla="*/ 11 w 82"/>
                      <a:gd name="T7" fmla="*/ 0 h 36"/>
                      <a:gd name="T8" fmla="*/ 66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6" y="7"/>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112" name="Group 328"/>
                <p:cNvGrpSpPr>
                  <a:grpSpLocks/>
                </p:cNvGrpSpPr>
                <p:nvPr/>
              </p:nvGrpSpPr>
              <p:grpSpPr bwMode="auto">
                <a:xfrm>
                  <a:off x="914" y="3678"/>
                  <a:ext cx="49" cy="23"/>
                  <a:chOff x="914" y="3678"/>
                  <a:chExt cx="49" cy="23"/>
                </a:xfrm>
              </p:grpSpPr>
              <p:sp>
                <p:nvSpPr>
                  <p:cNvPr id="119113" name="Freeform 329"/>
                  <p:cNvSpPr>
                    <a:spLocks/>
                  </p:cNvSpPr>
                  <p:nvPr/>
                </p:nvSpPr>
                <p:spPr bwMode="auto">
                  <a:xfrm>
                    <a:off x="914" y="3678"/>
                    <a:ext cx="13" cy="23"/>
                  </a:xfrm>
                  <a:custGeom>
                    <a:avLst/>
                    <a:gdLst>
                      <a:gd name="T0" fmla="*/ 14 w 25"/>
                      <a:gd name="T1" fmla="*/ 70 h 70"/>
                      <a:gd name="T2" fmla="*/ 0 w 25"/>
                      <a:gd name="T3" fmla="*/ 27 h 70"/>
                      <a:gd name="T4" fmla="*/ 9 w 25"/>
                      <a:gd name="T5" fmla="*/ 0 h 70"/>
                      <a:gd name="T6" fmla="*/ 25 w 25"/>
                      <a:gd name="T7" fmla="*/ 31 h 70"/>
                      <a:gd name="T8" fmla="*/ 14 w 25"/>
                      <a:gd name="T9" fmla="*/ 70 h 70"/>
                    </a:gdLst>
                    <a:ahLst/>
                    <a:cxnLst>
                      <a:cxn ang="0">
                        <a:pos x="T0" y="T1"/>
                      </a:cxn>
                      <a:cxn ang="0">
                        <a:pos x="T2" y="T3"/>
                      </a:cxn>
                      <a:cxn ang="0">
                        <a:pos x="T4" y="T5"/>
                      </a:cxn>
                      <a:cxn ang="0">
                        <a:pos x="T6" y="T7"/>
                      </a:cxn>
                      <a:cxn ang="0">
                        <a:pos x="T8" y="T9"/>
                      </a:cxn>
                    </a:cxnLst>
                    <a:rect l="0" t="0" r="r" b="b"/>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14" name="Freeform 330"/>
                  <p:cNvSpPr>
                    <a:spLocks/>
                  </p:cNvSpPr>
                  <p:nvPr/>
                </p:nvSpPr>
                <p:spPr bwMode="auto">
                  <a:xfrm>
                    <a:off x="919" y="3678"/>
                    <a:ext cx="38" cy="10"/>
                  </a:xfrm>
                  <a:custGeom>
                    <a:avLst/>
                    <a:gdLst>
                      <a:gd name="T0" fmla="*/ 1 w 75"/>
                      <a:gd name="T1" fmla="*/ 0 h 30"/>
                      <a:gd name="T2" fmla="*/ 50 w 75"/>
                      <a:gd name="T3" fmla="*/ 0 h 30"/>
                      <a:gd name="T4" fmla="*/ 51 w 75"/>
                      <a:gd name="T5" fmla="*/ 3 h 30"/>
                      <a:gd name="T6" fmla="*/ 57 w 75"/>
                      <a:gd name="T7" fmla="*/ 12 h 30"/>
                      <a:gd name="T8" fmla="*/ 75 w 75"/>
                      <a:gd name="T9" fmla="*/ 30 h 30"/>
                      <a:gd name="T10" fmla="*/ 19 w 75"/>
                      <a:gd name="T11" fmla="*/ 30 h 30"/>
                      <a:gd name="T12" fmla="*/ 11 w 75"/>
                      <a:gd name="T13" fmla="*/ 20 h 30"/>
                      <a:gd name="T14" fmla="*/ 0 w 75"/>
                      <a:gd name="T15" fmla="*/ 6 h 30"/>
                      <a:gd name="T16" fmla="*/ 1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1" y="0"/>
                        </a:moveTo>
                        <a:lnTo>
                          <a:pt x="50" y="0"/>
                        </a:lnTo>
                        <a:lnTo>
                          <a:pt x="51" y="3"/>
                        </a:lnTo>
                        <a:lnTo>
                          <a:pt x="57" y="12"/>
                        </a:lnTo>
                        <a:lnTo>
                          <a:pt x="75" y="30"/>
                        </a:lnTo>
                        <a:lnTo>
                          <a:pt x="19" y="30"/>
                        </a:lnTo>
                        <a:lnTo>
                          <a:pt x="11"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15" name="Freeform 331"/>
                  <p:cNvSpPr>
                    <a:spLocks/>
                  </p:cNvSpPr>
                  <p:nvPr/>
                </p:nvSpPr>
                <p:spPr bwMode="auto">
                  <a:xfrm>
                    <a:off x="922" y="3688"/>
                    <a:ext cx="41" cy="13"/>
                  </a:xfrm>
                  <a:custGeom>
                    <a:avLst/>
                    <a:gdLst>
                      <a:gd name="T0" fmla="*/ 0 w 81"/>
                      <a:gd name="T1" fmla="*/ 38 h 38"/>
                      <a:gd name="T2" fmla="*/ 2 w 81"/>
                      <a:gd name="T3" fmla="*/ 21 h 38"/>
                      <a:gd name="T4" fmla="*/ 8 w 81"/>
                      <a:gd name="T5" fmla="*/ 8 h 38"/>
                      <a:gd name="T6" fmla="*/ 12 w 81"/>
                      <a:gd name="T7" fmla="*/ 0 h 38"/>
                      <a:gd name="T8" fmla="*/ 68 w 81"/>
                      <a:gd name="T9" fmla="*/ 0 h 38"/>
                      <a:gd name="T10" fmla="*/ 81 w 81"/>
                      <a:gd name="T11" fmla="*/ 38 h 38"/>
                      <a:gd name="T12" fmla="*/ 0 w 81"/>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1" h="38">
                        <a:moveTo>
                          <a:pt x="0" y="38"/>
                        </a:moveTo>
                        <a:lnTo>
                          <a:pt x="2" y="21"/>
                        </a:lnTo>
                        <a:lnTo>
                          <a:pt x="8" y="8"/>
                        </a:lnTo>
                        <a:lnTo>
                          <a:pt x="12" y="0"/>
                        </a:lnTo>
                        <a:lnTo>
                          <a:pt x="68" y="0"/>
                        </a:lnTo>
                        <a:lnTo>
                          <a:pt x="81"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116" name="Group 332"/>
                <p:cNvGrpSpPr>
                  <a:grpSpLocks/>
                </p:cNvGrpSpPr>
                <p:nvPr/>
              </p:nvGrpSpPr>
              <p:grpSpPr bwMode="auto">
                <a:xfrm>
                  <a:off x="928" y="3690"/>
                  <a:ext cx="48" cy="23"/>
                  <a:chOff x="928" y="3690"/>
                  <a:chExt cx="48" cy="23"/>
                </a:xfrm>
              </p:grpSpPr>
              <p:sp>
                <p:nvSpPr>
                  <p:cNvPr id="119117" name="Freeform 333"/>
                  <p:cNvSpPr>
                    <a:spLocks/>
                  </p:cNvSpPr>
                  <p:nvPr/>
                </p:nvSpPr>
                <p:spPr bwMode="auto">
                  <a:xfrm>
                    <a:off x="928" y="3690"/>
                    <a:ext cx="12" cy="23"/>
                  </a:xfrm>
                  <a:custGeom>
                    <a:avLst/>
                    <a:gdLst>
                      <a:gd name="T0" fmla="*/ 13 w 25"/>
                      <a:gd name="T1" fmla="*/ 70 h 70"/>
                      <a:gd name="T2" fmla="*/ 0 w 25"/>
                      <a:gd name="T3" fmla="*/ 29 h 70"/>
                      <a:gd name="T4" fmla="*/ 9 w 25"/>
                      <a:gd name="T5" fmla="*/ 0 h 70"/>
                      <a:gd name="T6" fmla="*/ 25 w 25"/>
                      <a:gd name="T7" fmla="*/ 33 h 70"/>
                      <a:gd name="T8" fmla="*/ 13 w 25"/>
                      <a:gd name="T9" fmla="*/ 70 h 70"/>
                    </a:gdLst>
                    <a:ahLst/>
                    <a:cxnLst>
                      <a:cxn ang="0">
                        <a:pos x="T0" y="T1"/>
                      </a:cxn>
                      <a:cxn ang="0">
                        <a:pos x="T2" y="T3"/>
                      </a:cxn>
                      <a:cxn ang="0">
                        <a:pos x="T4" y="T5"/>
                      </a:cxn>
                      <a:cxn ang="0">
                        <a:pos x="T6" y="T7"/>
                      </a:cxn>
                      <a:cxn ang="0">
                        <a:pos x="T8" y="T9"/>
                      </a:cxn>
                    </a:cxnLst>
                    <a:rect l="0" t="0" r="r" b="b"/>
                    <a:pathLst>
                      <a:path w="25" h="70">
                        <a:moveTo>
                          <a:pt x="13" y="70"/>
                        </a:moveTo>
                        <a:lnTo>
                          <a:pt x="0" y="29"/>
                        </a:lnTo>
                        <a:lnTo>
                          <a:pt x="9" y="0"/>
                        </a:lnTo>
                        <a:lnTo>
                          <a:pt x="25" y="33"/>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18" name="Freeform 334"/>
                  <p:cNvSpPr>
                    <a:spLocks/>
                  </p:cNvSpPr>
                  <p:nvPr/>
                </p:nvSpPr>
                <p:spPr bwMode="auto">
                  <a:xfrm>
                    <a:off x="932" y="3691"/>
                    <a:ext cx="38" cy="10"/>
                  </a:xfrm>
                  <a:custGeom>
                    <a:avLst/>
                    <a:gdLst>
                      <a:gd name="T0" fmla="*/ 2 w 75"/>
                      <a:gd name="T1" fmla="*/ 0 h 31"/>
                      <a:gd name="T2" fmla="*/ 50 w 75"/>
                      <a:gd name="T3" fmla="*/ 0 h 31"/>
                      <a:gd name="T4" fmla="*/ 52 w 75"/>
                      <a:gd name="T5" fmla="*/ 2 h 31"/>
                      <a:gd name="T6" fmla="*/ 57 w 75"/>
                      <a:gd name="T7" fmla="*/ 11 h 31"/>
                      <a:gd name="T8" fmla="*/ 75 w 75"/>
                      <a:gd name="T9" fmla="*/ 31 h 31"/>
                      <a:gd name="T10" fmla="*/ 19 w 75"/>
                      <a:gd name="T11" fmla="*/ 31 h 31"/>
                      <a:gd name="T12" fmla="*/ 10 w 75"/>
                      <a:gd name="T13" fmla="*/ 22 h 31"/>
                      <a:gd name="T14" fmla="*/ 0 w 75"/>
                      <a:gd name="T15" fmla="*/ 6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2"/>
                        </a:lnTo>
                        <a:lnTo>
                          <a:pt x="57" y="11"/>
                        </a:lnTo>
                        <a:lnTo>
                          <a:pt x="75" y="31"/>
                        </a:lnTo>
                        <a:lnTo>
                          <a:pt x="19"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19" name="Freeform 335"/>
                  <p:cNvSpPr>
                    <a:spLocks/>
                  </p:cNvSpPr>
                  <p:nvPr/>
                </p:nvSpPr>
                <p:spPr bwMode="auto">
                  <a:xfrm>
                    <a:off x="935" y="3701"/>
                    <a:ext cx="41" cy="12"/>
                  </a:xfrm>
                  <a:custGeom>
                    <a:avLst/>
                    <a:gdLst>
                      <a:gd name="T0" fmla="*/ 0 w 83"/>
                      <a:gd name="T1" fmla="*/ 36 h 36"/>
                      <a:gd name="T2" fmla="*/ 2 w 83"/>
                      <a:gd name="T3" fmla="*/ 19 h 36"/>
                      <a:gd name="T4" fmla="*/ 8 w 83"/>
                      <a:gd name="T5" fmla="*/ 7 h 36"/>
                      <a:gd name="T6" fmla="*/ 13 w 83"/>
                      <a:gd name="T7" fmla="*/ 0 h 36"/>
                      <a:gd name="T8" fmla="*/ 69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8" y="7"/>
                        </a:lnTo>
                        <a:lnTo>
                          <a:pt x="13"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120" name="Group 336"/>
                <p:cNvGrpSpPr>
                  <a:grpSpLocks/>
                </p:cNvGrpSpPr>
                <p:nvPr/>
              </p:nvGrpSpPr>
              <p:grpSpPr bwMode="auto">
                <a:xfrm>
                  <a:off x="940" y="3703"/>
                  <a:ext cx="49" cy="23"/>
                  <a:chOff x="940" y="3703"/>
                  <a:chExt cx="49" cy="23"/>
                </a:xfrm>
              </p:grpSpPr>
              <p:sp>
                <p:nvSpPr>
                  <p:cNvPr id="119121" name="Freeform 337"/>
                  <p:cNvSpPr>
                    <a:spLocks/>
                  </p:cNvSpPr>
                  <p:nvPr/>
                </p:nvSpPr>
                <p:spPr bwMode="auto">
                  <a:xfrm>
                    <a:off x="940" y="3703"/>
                    <a:ext cx="13" cy="23"/>
                  </a:xfrm>
                  <a:custGeom>
                    <a:avLst/>
                    <a:gdLst>
                      <a:gd name="T0" fmla="*/ 15 w 25"/>
                      <a:gd name="T1" fmla="*/ 68 h 68"/>
                      <a:gd name="T2" fmla="*/ 0 w 25"/>
                      <a:gd name="T3" fmla="*/ 27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22" name="Freeform 338"/>
                  <p:cNvSpPr>
                    <a:spLocks/>
                  </p:cNvSpPr>
                  <p:nvPr/>
                </p:nvSpPr>
                <p:spPr bwMode="auto">
                  <a:xfrm>
                    <a:off x="945" y="3703"/>
                    <a:ext cx="37" cy="10"/>
                  </a:xfrm>
                  <a:custGeom>
                    <a:avLst/>
                    <a:gdLst>
                      <a:gd name="T0" fmla="*/ 2 w 75"/>
                      <a:gd name="T1" fmla="*/ 0 h 30"/>
                      <a:gd name="T2" fmla="*/ 52 w 75"/>
                      <a:gd name="T3" fmla="*/ 0 h 30"/>
                      <a:gd name="T4" fmla="*/ 53 w 75"/>
                      <a:gd name="T5" fmla="*/ 3 h 30"/>
                      <a:gd name="T6" fmla="*/ 57 w 75"/>
                      <a:gd name="T7" fmla="*/ 12 h 30"/>
                      <a:gd name="T8" fmla="*/ 75 w 75"/>
                      <a:gd name="T9" fmla="*/ 30 h 30"/>
                      <a:gd name="T10" fmla="*/ 19 w 75"/>
                      <a:gd name="T11" fmla="*/ 30 h 30"/>
                      <a:gd name="T12" fmla="*/ 10 w 75"/>
                      <a:gd name="T13" fmla="*/ 21 h 30"/>
                      <a:gd name="T14" fmla="*/ 0 w 75"/>
                      <a:gd name="T15" fmla="*/ 7 h 30"/>
                      <a:gd name="T16" fmla="*/ 2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2" y="0"/>
                        </a:moveTo>
                        <a:lnTo>
                          <a:pt x="52" y="0"/>
                        </a:lnTo>
                        <a:lnTo>
                          <a:pt x="53" y="3"/>
                        </a:lnTo>
                        <a:lnTo>
                          <a:pt x="57" y="12"/>
                        </a:lnTo>
                        <a:lnTo>
                          <a:pt x="75"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23" name="Freeform 339"/>
                  <p:cNvSpPr>
                    <a:spLocks/>
                  </p:cNvSpPr>
                  <p:nvPr/>
                </p:nvSpPr>
                <p:spPr bwMode="auto">
                  <a:xfrm>
                    <a:off x="948" y="3714"/>
                    <a:ext cx="41" cy="12"/>
                  </a:xfrm>
                  <a:custGeom>
                    <a:avLst/>
                    <a:gdLst>
                      <a:gd name="T0" fmla="*/ 0 w 82"/>
                      <a:gd name="T1" fmla="*/ 36 h 36"/>
                      <a:gd name="T2" fmla="*/ 1 w 82"/>
                      <a:gd name="T3" fmla="*/ 19 h 36"/>
                      <a:gd name="T4" fmla="*/ 7 w 82"/>
                      <a:gd name="T5" fmla="*/ 8 h 36"/>
                      <a:gd name="T6" fmla="*/ 12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124" name="Group 340"/>
                <p:cNvGrpSpPr>
                  <a:grpSpLocks/>
                </p:cNvGrpSpPr>
                <p:nvPr/>
              </p:nvGrpSpPr>
              <p:grpSpPr bwMode="auto">
                <a:xfrm>
                  <a:off x="953" y="3716"/>
                  <a:ext cx="49" cy="23"/>
                  <a:chOff x="953" y="3716"/>
                  <a:chExt cx="49" cy="23"/>
                </a:xfrm>
              </p:grpSpPr>
              <p:sp>
                <p:nvSpPr>
                  <p:cNvPr id="119125" name="Freeform 341"/>
                  <p:cNvSpPr>
                    <a:spLocks/>
                  </p:cNvSpPr>
                  <p:nvPr/>
                </p:nvSpPr>
                <p:spPr bwMode="auto">
                  <a:xfrm>
                    <a:off x="953" y="3716"/>
                    <a:ext cx="12" cy="23"/>
                  </a:xfrm>
                  <a:custGeom>
                    <a:avLst/>
                    <a:gdLst>
                      <a:gd name="T0" fmla="*/ 14 w 23"/>
                      <a:gd name="T1" fmla="*/ 68 h 68"/>
                      <a:gd name="T2" fmla="*/ 0 w 23"/>
                      <a:gd name="T3" fmla="*/ 27 h 68"/>
                      <a:gd name="T4" fmla="*/ 9 w 23"/>
                      <a:gd name="T5" fmla="*/ 0 h 68"/>
                      <a:gd name="T6" fmla="*/ 23 w 23"/>
                      <a:gd name="T7" fmla="*/ 30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26" name="Freeform 342"/>
                  <p:cNvSpPr>
                    <a:spLocks/>
                  </p:cNvSpPr>
                  <p:nvPr/>
                </p:nvSpPr>
                <p:spPr bwMode="auto">
                  <a:xfrm>
                    <a:off x="958" y="3717"/>
                    <a:ext cx="37" cy="9"/>
                  </a:xfrm>
                  <a:custGeom>
                    <a:avLst/>
                    <a:gdLst>
                      <a:gd name="T0" fmla="*/ 1 w 75"/>
                      <a:gd name="T1" fmla="*/ 0 h 29"/>
                      <a:gd name="T2" fmla="*/ 50 w 75"/>
                      <a:gd name="T3" fmla="*/ 0 h 29"/>
                      <a:gd name="T4" fmla="*/ 51 w 75"/>
                      <a:gd name="T5" fmla="*/ 3 h 29"/>
                      <a:gd name="T6" fmla="*/ 56 w 75"/>
                      <a:gd name="T7" fmla="*/ 11 h 29"/>
                      <a:gd name="T8" fmla="*/ 75 w 75"/>
                      <a:gd name="T9" fmla="*/ 29 h 29"/>
                      <a:gd name="T10" fmla="*/ 18 w 75"/>
                      <a:gd name="T11" fmla="*/ 29 h 29"/>
                      <a:gd name="T12" fmla="*/ 9 w 75"/>
                      <a:gd name="T13" fmla="*/ 20 h 29"/>
                      <a:gd name="T14" fmla="*/ 0 w 75"/>
                      <a:gd name="T15" fmla="*/ 6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3"/>
                        </a:lnTo>
                        <a:lnTo>
                          <a:pt x="56" y="11"/>
                        </a:lnTo>
                        <a:lnTo>
                          <a:pt x="75"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27" name="Freeform 343"/>
                  <p:cNvSpPr>
                    <a:spLocks/>
                  </p:cNvSpPr>
                  <p:nvPr/>
                </p:nvSpPr>
                <p:spPr bwMode="auto">
                  <a:xfrm>
                    <a:off x="961" y="3727"/>
                    <a:ext cx="41" cy="12"/>
                  </a:xfrm>
                  <a:custGeom>
                    <a:avLst/>
                    <a:gdLst>
                      <a:gd name="T0" fmla="*/ 0 w 82"/>
                      <a:gd name="T1" fmla="*/ 36 h 36"/>
                      <a:gd name="T2" fmla="*/ 2 w 82"/>
                      <a:gd name="T3" fmla="*/ 19 h 36"/>
                      <a:gd name="T4" fmla="*/ 6 w 82"/>
                      <a:gd name="T5" fmla="*/ 7 h 36"/>
                      <a:gd name="T6" fmla="*/ 11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7"/>
                        </a:lnTo>
                        <a:lnTo>
                          <a:pt x="11"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grpSp>
            <p:nvGrpSpPr>
              <p:cNvPr id="119128" name="Group 344"/>
              <p:cNvGrpSpPr>
                <a:grpSpLocks/>
              </p:cNvGrpSpPr>
              <p:nvPr/>
            </p:nvGrpSpPr>
            <p:grpSpPr bwMode="auto">
              <a:xfrm>
                <a:off x="963" y="3727"/>
                <a:ext cx="49" cy="23"/>
                <a:chOff x="963" y="3727"/>
                <a:chExt cx="49" cy="23"/>
              </a:xfrm>
            </p:grpSpPr>
            <p:sp>
              <p:nvSpPr>
                <p:cNvPr id="119129" name="Freeform 345"/>
                <p:cNvSpPr>
                  <a:spLocks/>
                </p:cNvSpPr>
                <p:nvPr/>
              </p:nvSpPr>
              <p:spPr bwMode="auto">
                <a:xfrm>
                  <a:off x="963" y="3727"/>
                  <a:ext cx="13" cy="23"/>
                </a:xfrm>
                <a:custGeom>
                  <a:avLst/>
                  <a:gdLst>
                    <a:gd name="T0" fmla="*/ 16 w 25"/>
                    <a:gd name="T1" fmla="*/ 69 h 69"/>
                    <a:gd name="T2" fmla="*/ 0 w 25"/>
                    <a:gd name="T3" fmla="*/ 27 h 69"/>
                    <a:gd name="T4" fmla="*/ 11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30" name="Freeform 346"/>
                <p:cNvSpPr>
                  <a:spLocks/>
                </p:cNvSpPr>
                <p:nvPr/>
              </p:nvSpPr>
              <p:spPr bwMode="auto">
                <a:xfrm>
                  <a:off x="968" y="3728"/>
                  <a:ext cx="37" cy="10"/>
                </a:xfrm>
                <a:custGeom>
                  <a:avLst/>
                  <a:gdLst>
                    <a:gd name="T0" fmla="*/ 1 w 73"/>
                    <a:gd name="T1" fmla="*/ 0 h 31"/>
                    <a:gd name="T2" fmla="*/ 48 w 73"/>
                    <a:gd name="T3" fmla="*/ 0 h 31"/>
                    <a:gd name="T4" fmla="*/ 50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48" y="0"/>
                      </a:lnTo>
                      <a:lnTo>
                        <a:pt x="50"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31" name="Freeform 347"/>
                <p:cNvSpPr>
                  <a:spLocks/>
                </p:cNvSpPr>
                <p:nvPr/>
              </p:nvSpPr>
              <p:spPr bwMode="auto">
                <a:xfrm>
                  <a:off x="972" y="3738"/>
                  <a:ext cx="40" cy="12"/>
                </a:xfrm>
                <a:custGeom>
                  <a:avLst/>
                  <a:gdLst>
                    <a:gd name="T0" fmla="*/ 0 w 82"/>
                    <a:gd name="T1" fmla="*/ 36 h 36"/>
                    <a:gd name="T2" fmla="*/ 2 w 82"/>
                    <a:gd name="T3" fmla="*/ 20 h 36"/>
                    <a:gd name="T4" fmla="*/ 6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132" name="Group 348"/>
              <p:cNvGrpSpPr>
                <a:grpSpLocks/>
              </p:cNvGrpSpPr>
              <p:nvPr/>
            </p:nvGrpSpPr>
            <p:grpSpPr bwMode="auto">
              <a:xfrm>
                <a:off x="976" y="3740"/>
                <a:ext cx="50" cy="22"/>
                <a:chOff x="976" y="3740"/>
                <a:chExt cx="50" cy="22"/>
              </a:xfrm>
            </p:grpSpPr>
            <p:sp>
              <p:nvSpPr>
                <p:cNvPr id="119133" name="Freeform 349"/>
                <p:cNvSpPr>
                  <a:spLocks/>
                </p:cNvSpPr>
                <p:nvPr/>
              </p:nvSpPr>
              <p:spPr bwMode="auto">
                <a:xfrm>
                  <a:off x="976" y="3740"/>
                  <a:ext cx="12" cy="22"/>
                </a:xfrm>
                <a:custGeom>
                  <a:avLst/>
                  <a:gdLst>
                    <a:gd name="T0" fmla="*/ 14 w 23"/>
                    <a:gd name="T1" fmla="*/ 68 h 68"/>
                    <a:gd name="T2" fmla="*/ 0 w 23"/>
                    <a:gd name="T3" fmla="*/ 27 h 68"/>
                    <a:gd name="T4" fmla="*/ 10 w 23"/>
                    <a:gd name="T5" fmla="*/ 0 h 68"/>
                    <a:gd name="T6" fmla="*/ 23 w 23"/>
                    <a:gd name="T7" fmla="*/ 31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10" y="0"/>
                      </a:lnTo>
                      <a:lnTo>
                        <a:pt x="23"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34" name="Freeform 350"/>
                <p:cNvSpPr>
                  <a:spLocks/>
                </p:cNvSpPr>
                <p:nvPr/>
              </p:nvSpPr>
              <p:spPr bwMode="auto">
                <a:xfrm>
                  <a:off x="980" y="3740"/>
                  <a:ext cx="38" cy="10"/>
                </a:xfrm>
                <a:custGeom>
                  <a:avLst/>
                  <a:gdLst>
                    <a:gd name="T0" fmla="*/ 4 w 75"/>
                    <a:gd name="T1" fmla="*/ 0 h 31"/>
                    <a:gd name="T2" fmla="*/ 52 w 75"/>
                    <a:gd name="T3" fmla="*/ 0 h 31"/>
                    <a:gd name="T4" fmla="*/ 53 w 75"/>
                    <a:gd name="T5" fmla="*/ 4 h 31"/>
                    <a:gd name="T6" fmla="*/ 60 w 75"/>
                    <a:gd name="T7" fmla="*/ 13 h 31"/>
                    <a:gd name="T8" fmla="*/ 75 w 75"/>
                    <a:gd name="T9" fmla="*/ 31 h 31"/>
                    <a:gd name="T10" fmla="*/ 19 w 75"/>
                    <a:gd name="T11" fmla="*/ 31 h 31"/>
                    <a:gd name="T12" fmla="*/ 12 w 75"/>
                    <a:gd name="T13" fmla="*/ 22 h 31"/>
                    <a:gd name="T14" fmla="*/ 0 w 75"/>
                    <a:gd name="T15" fmla="*/ 7 h 31"/>
                    <a:gd name="T16" fmla="*/ 4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4" y="0"/>
                      </a:moveTo>
                      <a:lnTo>
                        <a:pt x="52" y="0"/>
                      </a:lnTo>
                      <a:lnTo>
                        <a:pt x="53" y="4"/>
                      </a:lnTo>
                      <a:lnTo>
                        <a:pt x="60" y="13"/>
                      </a:lnTo>
                      <a:lnTo>
                        <a:pt x="75" y="31"/>
                      </a:lnTo>
                      <a:lnTo>
                        <a:pt x="19" y="31"/>
                      </a:lnTo>
                      <a:lnTo>
                        <a:pt x="12" y="22"/>
                      </a:lnTo>
                      <a:lnTo>
                        <a:pt x="0" y="7"/>
                      </a:lnTo>
                      <a:lnTo>
                        <a:pt x="4"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35" name="Freeform 351"/>
                <p:cNvSpPr>
                  <a:spLocks/>
                </p:cNvSpPr>
                <p:nvPr/>
              </p:nvSpPr>
              <p:spPr bwMode="auto">
                <a:xfrm>
                  <a:off x="984" y="3750"/>
                  <a:ext cx="42" cy="12"/>
                </a:xfrm>
                <a:custGeom>
                  <a:avLst/>
                  <a:gdLst>
                    <a:gd name="T0" fmla="*/ 0 w 83"/>
                    <a:gd name="T1" fmla="*/ 36 h 36"/>
                    <a:gd name="T2" fmla="*/ 2 w 83"/>
                    <a:gd name="T3" fmla="*/ 21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1"/>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136" name="Group 352"/>
              <p:cNvGrpSpPr>
                <a:grpSpLocks/>
              </p:cNvGrpSpPr>
              <p:nvPr/>
            </p:nvGrpSpPr>
            <p:grpSpPr bwMode="auto">
              <a:xfrm>
                <a:off x="761" y="3560"/>
                <a:ext cx="50" cy="22"/>
                <a:chOff x="761" y="3560"/>
                <a:chExt cx="50" cy="22"/>
              </a:xfrm>
            </p:grpSpPr>
            <p:sp>
              <p:nvSpPr>
                <p:cNvPr id="119137" name="Freeform 353"/>
                <p:cNvSpPr>
                  <a:spLocks/>
                </p:cNvSpPr>
                <p:nvPr/>
              </p:nvSpPr>
              <p:spPr bwMode="auto">
                <a:xfrm>
                  <a:off x="761" y="3560"/>
                  <a:ext cx="12" cy="22"/>
                </a:xfrm>
                <a:custGeom>
                  <a:avLst/>
                  <a:gdLst>
                    <a:gd name="T0" fmla="*/ 16 w 25"/>
                    <a:gd name="T1" fmla="*/ 68 h 68"/>
                    <a:gd name="T2" fmla="*/ 0 w 25"/>
                    <a:gd name="T3" fmla="*/ 27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38" name="Freeform 354"/>
                <p:cNvSpPr>
                  <a:spLocks/>
                </p:cNvSpPr>
                <p:nvPr/>
              </p:nvSpPr>
              <p:spPr bwMode="auto">
                <a:xfrm>
                  <a:off x="767" y="3560"/>
                  <a:ext cx="36" cy="10"/>
                </a:xfrm>
                <a:custGeom>
                  <a:avLst/>
                  <a:gdLst>
                    <a:gd name="T0" fmla="*/ 2 w 73"/>
                    <a:gd name="T1" fmla="*/ 0 h 29"/>
                    <a:gd name="T2" fmla="*/ 49 w 73"/>
                    <a:gd name="T3" fmla="*/ 0 h 29"/>
                    <a:gd name="T4" fmla="*/ 50 w 73"/>
                    <a:gd name="T5" fmla="*/ 2 h 29"/>
                    <a:gd name="T6" fmla="*/ 55 w 73"/>
                    <a:gd name="T7" fmla="*/ 11 h 29"/>
                    <a:gd name="T8" fmla="*/ 73 w 73"/>
                    <a:gd name="T9" fmla="*/ 29 h 29"/>
                    <a:gd name="T10" fmla="*/ 17 w 73"/>
                    <a:gd name="T11" fmla="*/ 29 h 29"/>
                    <a:gd name="T12" fmla="*/ 8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49" y="0"/>
                      </a:lnTo>
                      <a:lnTo>
                        <a:pt x="50" y="2"/>
                      </a:lnTo>
                      <a:lnTo>
                        <a:pt x="55" y="11"/>
                      </a:lnTo>
                      <a:lnTo>
                        <a:pt x="73" y="29"/>
                      </a:lnTo>
                      <a:lnTo>
                        <a:pt x="17" y="29"/>
                      </a:lnTo>
                      <a:lnTo>
                        <a:pt x="8"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39" name="Freeform 355"/>
                <p:cNvSpPr>
                  <a:spLocks/>
                </p:cNvSpPr>
                <p:nvPr/>
              </p:nvSpPr>
              <p:spPr bwMode="auto">
                <a:xfrm>
                  <a:off x="769" y="3571"/>
                  <a:ext cx="42" cy="11"/>
                </a:xfrm>
                <a:custGeom>
                  <a:avLst/>
                  <a:gdLst>
                    <a:gd name="T0" fmla="*/ 0 w 83"/>
                    <a:gd name="T1" fmla="*/ 35 h 35"/>
                    <a:gd name="T2" fmla="*/ 2 w 83"/>
                    <a:gd name="T3" fmla="*/ 19 h 35"/>
                    <a:gd name="T4" fmla="*/ 7 w 83"/>
                    <a:gd name="T5" fmla="*/ 7 h 35"/>
                    <a:gd name="T6" fmla="*/ 11 w 83"/>
                    <a:gd name="T7" fmla="*/ 0 h 35"/>
                    <a:gd name="T8" fmla="*/ 68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2" y="19"/>
                      </a:lnTo>
                      <a:lnTo>
                        <a:pt x="7" y="7"/>
                      </a:lnTo>
                      <a:lnTo>
                        <a:pt x="11" y="0"/>
                      </a:lnTo>
                      <a:lnTo>
                        <a:pt x="68"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140" name="Group 356"/>
              <p:cNvGrpSpPr>
                <a:grpSpLocks/>
              </p:cNvGrpSpPr>
              <p:nvPr/>
            </p:nvGrpSpPr>
            <p:grpSpPr bwMode="auto">
              <a:xfrm>
                <a:off x="774" y="3572"/>
                <a:ext cx="49" cy="23"/>
                <a:chOff x="774" y="3572"/>
                <a:chExt cx="49" cy="23"/>
              </a:xfrm>
            </p:grpSpPr>
            <p:sp>
              <p:nvSpPr>
                <p:cNvPr id="119141" name="Freeform 357"/>
                <p:cNvSpPr>
                  <a:spLocks/>
                </p:cNvSpPr>
                <p:nvPr/>
              </p:nvSpPr>
              <p:spPr bwMode="auto">
                <a:xfrm>
                  <a:off x="774" y="3572"/>
                  <a:ext cx="12" cy="23"/>
                </a:xfrm>
                <a:custGeom>
                  <a:avLst/>
                  <a:gdLst>
                    <a:gd name="T0" fmla="*/ 15 w 25"/>
                    <a:gd name="T1" fmla="*/ 68 h 68"/>
                    <a:gd name="T2" fmla="*/ 0 w 25"/>
                    <a:gd name="T3" fmla="*/ 25 h 68"/>
                    <a:gd name="T4" fmla="*/ 9 w 25"/>
                    <a:gd name="T5" fmla="*/ 0 h 68"/>
                    <a:gd name="T6" fmla="*/ 25 w 25"/>
                    <a:gd name="T7" fmla="*/ 30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5"/>
                      </a:lnTo>
                      <a:lnTo>
                        <a:pt x="9" y="0"/>
                      </a:lnTo>
                      <a:lnTo>
                        <a:pt x="25"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42" name="Freeform 358"/>
                <p:cNvSpPr>
                  <a:spLocks/>
                </p:cNvSpPr>
                <p:nvPr/>
              </p:nvSpPr>
              <p:spPr bwMode="auto">
                <a:xfrm>
                  <a:off x="778" y="3573"/>
                  <a:ext cx="38" cy="9"/>
                </a:xfrm>
                <a:custGeom>
                  <a:avLst/>
                  <a:gdLst>
                    <a:gd name="T0" fmla="*/ 1 w 75"/>
                    <a:gd name="T1" fmla="*/ 0 h 29"/>
                    <a:gd name="T2" fmla="*/ 50 w 75"/>
                    <a:gd name="T3" fmla="*/ 0 h 29"/>
                    <a:gd name="T4" fmla="*/ 51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43" name="Freeform 359"/>
                <p:cNvSpPr>
                  <a:spLocks/>
                </p:cNvSpPr>
                <p:nvPr/>
              </p:nvSpPr>
              <p:spPr bwMode="auto">
                <a:xfrm>
                  <a:off x="782" y="3583"/>
                  <a:ext cx="41" cy="12"/>
                </a:xfrm>
                <a:custGeom>
                  <a:avLst/>
                  <a:gdLst>
                    <a:gd name="T0" fmla="*/ 0 w 81"/>
                    <a:gd name="T1" fmla="*/ 36 h 36"/>
                    <a:gd name="T2" fmla="*/ 1 w 81"/>
                    <a:gd name="T3" fmla="*/ 19 h 36"/>
                    <a:gd name="T4" fmla="*/ 5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144" name="Group 360"/>
              <p:cNvGrpSpPr>
                <a:grpSpLocks/>
              </p:cNvGrpSpPr>
              <p:nvPr/>
            </p:nvGrpSpPr>
            <p:grpSpPr bwMode="auto">
              <a:xfrm>
                <a:off x="787" y="3585"/>
                <a:ext cx="49" cy="23"/>
                <a:chOff x="787" y="3585"/>
                <a:chExt cx="49" cy="23"/>
              </a:xfrm>
            </p:grpSpPr>
            <p:sp>
              <p:nvSpPr>
                <p:cNvPr id="119145" name="Freeform 361"/>
                <p:cNvSpPr>
                  <a:spLocks/>
                </p:cNvSpPr>
                <p:nvPr/>
              </p:nvSpPr>
              <p:spPr bwMode="auto">
                <a:xfrm>
                  <a:off x="787" y="3585"/>
                  <a:ext cx="12" cy="23"/>
                </a:xfrm>
                <a:custGeom>
                  <a:avLst/>
                  <a:gdLst>
                    <a:gd name="T0" fmla="*/ 14 w 24"/>
                    <a:gd name="T1" fmla="*/ 68 h 68"/>
                    <a:gd name="T2" fmla="*/ 0 w 24"/>
                    <a:gd name="T3" fmla="*/ 26 h 68"/>
                    <a:gd name="T4" fmla="*/ 9 w 24"/>
                    <a:gd name="T5" fmla="*/ 0 h 68"/>
                    <a:gd name="T6" fmla="*/ 24 w 24"/>
                    <a:gd name="T7" fmla="*/ 31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6"/>
                      </a:lnTo>
                      <a:lnTo>
                        <a:pt x="9"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46" name="Freeform 362"/>
                <p:cNvSpPr>
                  <a:spLocks/>
                </p:cNvSpPr>
                <p:nvPr/>
              </p:nvSpPr>
              <p:spPr bwMode="auto">
                <a:xfrm>
                  <a:off x="792" y="3586"/>
                  <a:ext cx="36" cy="10"/>
                </a:xfrm>
                <a:custGeom>
                  <a:avLst/>
                  <a:gdLst>
                    <a:gd name="T0" fmla="*/ 1 w 74"/>
                    <a:gd name="T1" fmla="*/ 0 h 29"/>
                    <a:gd name="T2" fmla="*/ 50 w 74"/>
                    <a:gd name="T3" fmla="*/ 0 h 29"/>
                    <a:gd name="T4" fmla="*/ 51 w 74"/>
                    <a:gd name="T5" fmla="*/ 2 h 29"/>
                    <a:gd name="T6" fmla="*/ 55 w 74"/>
                    <a:gd name="T7" fmla="*/ 11 h 29"/>
                    <a:gd name="T8" fmla="*/ 74 w 74"/>
                    <a:gd name="T9" fmla="*/ 29 h 29"/>
                    <a:gd name="T10" fmla="*/ 19 w 74"/>
                    <a:gd name="T11" fmla="*/ 29 h 29"/>
                    <a:gd name="T12" fmla="*/ 11 w 74"/>
                    <a:gd name="T13" fmla="*/ 20 h 29"/>
                    <a:gd name="T14" fmla="*/ 0 w 74"/>
                    <a:gd name="T15" fmla="*/ 5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50" y="0"/>
                      </a:lnTo>
                      <a:lnTo>
                        <a:pt x="51" y="2"/>
                      </a:lnTo>
                      <a:lnTo>
                        <a:pt x="55" y="11"/>
                      </a:lnTo>
                      <a:lnTo>
                        <a:pt x="74" y="29"/>
                      </a:lnTo>
                      <a:lnTo>
                        <a:pt x="19"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47" name="Freeform 363"/>
                <p:cNvSpPr>
                  <a:spLocks/>
                </p:cNvSpPr>
                <p:nvPr/>
              </p:nvSpPr>
              <p:spPr bwMode="auto">
                <a:xfrm>
                  <a:off x="795" y="3596"/>
                  <a:ext cx="41" cy="12"/>
                </a:xfrm>
                <a:custGeom>
                  <a:avLst/>
                  <a:gdLst>
                    <a:gd name="T0" fmla="*/ 0 w 81"/>
                    <a:gd name="T1" fmla="*/ 36 h 36"/>
                    <a:gd name="T2" fmla="*/ 1 w 81"/>
                    <a:gd name="T3" fmla="*/ 20 h 36"/>
                    <a:gd name="T4" fmla="*/ 6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0"/>
                      </a:lnTo>
                      <a:lnTo>
                        <a:pt x="6"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148" name="Group 364"/>
              <p:cNvGrpSpPr>
                <a:grpSpLocks/>
              </p:cNvGrpSpPr>
              <p:nvPr/>
            </p:nvGrpSpPr>
            <p:grpSpPr bwMode="auto">
              <a:xfrm>
                <a:off x="799" y="3600"/>
                <a:ext cx="99" cy="73"/>
                <a:chOff x="799" y="3600"/>
                <a:chExt cx="99" cy="73"/>
              </a:xfrm>
            </p:grpSpPr>
            <p:grpSp>
              <p:nvGrpSpPr>
                <p:cNvPr id="119149" name="Group 365"/>
                <p:cNvGrpSpPr>
                  <a:grpSpLocks/>
                </p:cNvGrpSpPr>
                <p:nvPr/>
              </p:nvGrpSpPr>
              <p:grpSpPr bwMode="auto">
                <a:xfrm>
                  <a:off x="799" y="3600"/>
                  <a:ext cx="48" cy="23"/>
                  <a:chOff x="799" y="3600"/>
                  <a:chExt cx="48" cy="23"/>
                </a:xfrm>
              </p:grpSpPr>
              <p:sp>
                <p:nvSpPr>
                  <p:cNvPr id="119150" name="Freeform 366"/>
                  <p:cNvSpPr>
                    <a:spLocks/>
                  </p:cNvSpPr>
                  <p:nvPr/>
                </p:nvSpPr>
                <p:spPr bwMode="auto">
                  <a:xfrm>
                    <a:off x="799" y="3600"/>
                    <a:ext cx="12" cy="23"/>
                  </a:xfrm>
                  <a:custGeom>
                    <a:avLst/>
                    <a:gdLst>
                      <a:gd name="T0" fmla="*/ 14 w 25"/>
                      <a:gd name="T1" fmla="*/ 70 h 70"/>
                      <a:gd name="T2" fmla="*/ 0 w 25"/>
                      <a:gd name="T3" fmla="*/ 27 h 70"/>
                      <a:gd name="T4" fmla="*/ 9 w 25"/>
                      <a:gd name="T5" fmla="*/ 0 h 70"/>
                      <a:gd name="T6" fmla="*/ 25 w 25"/>
                      <a:gd name="T7" fmla="*/ 31 h 70"/>
                      <a:gd name="T8" fmla="*/ 14 w 25"/>
                      <a:gd name="T9" fmla="*/ 70 h 70"/>
                    </a:gdLst>
                    <a:ahLst/>
                    <a:cxnLst>
                      <a:cxn ang="0">
                        <a:pos x="T0" y="T1"/>
                      </a:cxn>
                      <a:cxn ang="0">
                        <a:pos x="T2" y="T3"/>
                      </a:cxn>
                      <a:cxn ang="0">
                        <a:pos x="T4" y="T5"/>
                      </a:cxn>
                      <a:cxn ang="0">
                        <a:pos x="T6" y="T7"/>
                      </a:cxn>
                      <a:cxn ang="0">
                        <a:pos x="T8" y="T9"/>
                      </a:cxn>
                    </a:cxnLst>
                    <a:rect l="0" t="0" r="r" b="b"/>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51" name="Freeform 367"/>
                  <p:cNvSpPr>
                    <a:spLocks/>
                  </p:cNvSpPr>
                  <p:nvPr/>
                </p:nvSpPr>
                <p:spPr bwMode="auto">
                  <a:xfrm>
                    <a:off x="803" y="3600"/>
                    <a:ext cx="38" cy="11"/>
                  </a:xfrm>
                  <a:custGeom>
                    <a:avLst/>
                    <a:gdLst>
                      <a:gd name="T0" fmla="*/ 1 w 75"/>
                      <a:gd name="T1" fmla="*/ 0 h 31"/>
                      <a:gd name="T2" fmla="*/ 50 w 75"/>
                      <a:gd name="T3" fmla="*/ 0 h 31"/>
                      <a:gd name="T4" fmla="*/ 51 w 75"/>
                      <a:gd name="T5" fmla="*/ 4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1"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52" name="Freeform 368"/>
                  <p:cNvSpPr>
                    <a:spLocks/>
                  </p:cNvSpPr>
                  <p:nvPr/>
                </p:nvSpPr>
                <p:spPr bwMode="auto">
                  <a:xfrm>
                    <a:off x="807" y="3611"/>
                    <a:ext cx="40" cy="12"/>
                  </a:xfrm>
                  <a:custGeom>
                    <a:avLst/>
                    <a:gdLst>
                      <a:gd name="T0" fmla="*/ 0 w 82"/>
                      <a:gd name="T1" fmla="*/ 38 h 38"/>
                      <a:gd name="T2" fmla="*/ 2 w 82"/>
                      <a:gd name="T3" fmla="*/ 22 h 38"/>
                      <a:gd name="T4" fmla="*/ 7 w 82"/>
                      <a:gd name="T5" fmla="*/ 8 h 38"/>
                      <a:gd name="T6" fmla="*/ 12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2"/>
                        </a:lnTo>
                        <a:lnTo>
                          <a:pt x="7"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153" name="Group 369"/>
                <p:cNvGrpSpPr>
                  <a:grpSpLocks/>
                </p:cNvGrpSpPr>
                <p:nvPr/>
              </p:nvGrpSpPr>
              <p:grpSpPr bwMode="auto">
                <a:xfrm>
                  <a:off x="811" y="3612"/>
                  <a:ext cx="48" cy="23"/>
                  <a:chOff x="811" y="3612"/>
                  <a:chExt cx="48" cy="23"/>
                </a:xfrm>
              </p:grpSpPr>
              <p:sp>
                <p:nvSpPr>
                  <p:cNvPr id="119154" name="Freeform 370"/>
                  <p:cNvSpPr>
                    <a:spLocks/>
                  </p:cNvSpPr>
                  <p:nvPr/>
                </p:nvSpPr>
                <p:spPr bwMode="auto">
                  <a:xfrm>
                    <a:off x="811" y="3612"/>
                    <a:ext cx="12" cy="23"/>
                  </a:xfrm>
                  <a:custGeom>
                    <a:avLst/>
                    <a:gdLst>
                      <a:gd name="T0" fmla="*/ 15 w 25"/>
                      <a:gd name="T1" fmla="*/ 69 h 69"/>
                      <a:gd name="T2" fmla="*/ 0 w 25"/>
                      <a:gd name="T3" fmla="*/ 28 h 69"/>
                      <a:gd name="T4" fmla="*/ 11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8"/>
                        </a:lnTo>
                        <a:lnTo>
                          <a:pt x="11"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55" name="Freeform 371"/>
                  <p:cNvSpPr>
                    <a:spLocks/>
                  </p:cNvSpPr>
                  <p:nvPr/>
                </p:nvSpPr>
                <p:spPr bwMode="auto">
                  <a:xfrm>
                    <a:off x="815" y="3613"/>
                    <a:ext cx="38" cy="10"/>
                  </a:xfrm>
                  <a:custGeom>
                    <a:avLst/>
                    <a:gdLst>
                      <a:gd name="T0" fmla="*/ 3 w 75"/>
                      <a:gd name="T1" fmla="*/ 0 h 32"/>
                      <a:gd name="T2" fmla="*/ 52 w 75"/>
                      <a:gd name="T3" fmla="*/ 0 h 32"/>
                      <a:gd name="T4" fmla="*/ 53 w 75"/>
                      <a:gd name="T5" fmla="*/ 3 h 32"/>
                      <a:gd name="T6" fmla="*/ 57 w 75"/>
                      <a:gd name="T7" fmla="*/ 15 h 32"/>
                      <a:gd name="T8" fmla="*/ 75 w 75"/>
                      <a:gd name="T9" fmla="*/ 32 h 32"/>
                      <a:gd name="T10" fmla="*/ 19 w 75"/>
                      <a:gd name="T11" fmla="*/ 32 h 32"/>
                      <a:gd name="T12" fmla="*/ 10 w 75"/>
                      <a:gd name="T13" fmla="*/ 22 h 32"/>
                      <a:gd name="T14" fmla="*/ 0 w 75"/>
                      <a:gd name="T15" fmla="*/ 7 h 32"/>
                      <a:gd name="T16" fmla="*/ 3 w 75"/>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2">
                        <a:moveTo>
                          <a:pt x="3" y="0"/>
                        </a:moveTo>
                        <a:lnTo>
                          <a:pt x="52" y="0"/>
                        </a:lnTo>
                        <a:lnTo>
                          <a:pt x="53" y="3"/>
                        </a:lnTo>
                        <a:lnTo>
                          <a:pt x="57" y="15"/>
                        </a:lnTo>
                        <a:lnTo>
                          <a:pt x="75" y="32"/>
                        </a:lnTo>
                        <a:lnTo>
                          <a:pt x="19" y="32"/>
                        </a:lnTo>
                        <a:lnTo>
                          <a:pt x="10"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56" name="Freeform 372"/>
                  <p:cNvSpPr>
                    <a:spLocks/>
                  </p:cNvSpPr>
                  <p:nvPr/>
                </p:nvSpPr>
                <p:spPr bwMode="auto">
                  <a:xfrm>
                    <a:off x="819" y="3623"/>
                    <a:ext cx="40" cy="12"/>
                  </a:xfrm>
                  <a:custGeom>
                    <a:avLst/>
                    <a:gdLst>
                      <a:gd name="T0" fmla="*/ 0 w 82"/>
                      <a:gd name="T1" fmla="*/ 36 h 36"/>
                      <a:gd name="T2" fmla="*/ 1 w 82"/>
                      <a:gd name="T3" fmla="*/ 21 h 36"/>
                      <a:gd name="T4" fmla="*/ 7 w 82"/>
                      <a:gd name="T5" fmla="*/ 8 h 36"/>
                      <a:gd name="T6" fmla="*/ 12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1"/>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157" name="Group 373"/>
                <p:cNvGrpSpPr>
                  <a:grpSpLocks/>
                </p:cNvGrpSpPr>
                <p:nvPr/>
              </p:nvGrpSpPr>
              <p:grpSpPr bwMode="auto">
                <a:xfrm>
                  <a:off x="823" y="3625"/>
                  <a:ext cx="49" cy="23"/>
                  <a:chOff x="823" y="3625"/>
                  <a:chExt cx="49" cy="23"/>
                </a:xfrm>
              </p:grpSpPr>
              <p:sp>
                <p:nvSpPr>
                  <p:cNvPr id="119158" name="Freeform 374"/>
                  <p:cNvSpPr>
                    <a:spLocks/>
                  </p:cNvSpPr>
                  <p:nvPr/>
                </p:nvSpPr>
                <p:spPr bwMode="auto">
                  <a:xfrm>
                    <a:off x="823" y="3625"/>
                    <a:ext cx="13" cy="23"/>
                  </a:xfrm>
                  <a:custGeom>
                    <a:avLst/>
                    <a:gdLst>
                      <a:gd name="T0" fmla="*/ 16 w 25"/>
                      <a:gd name="T1" fmla="*/ 68 h 68"/>
                      <a:gd name="T2" fmla="*/ 0 w 25"/>
                      <a:gd name="T3" fmla="*/ 27 h 68"/>
                      <a:gd name="T4" fmla="*/ 11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59" name="Freeform 375"/>
                  <p:cNvSpPr>
                    <a:spLocks/>
                  </p:cNvSpPr>
                  <p:nvPr/>
                </p:nvSpPr>
                <p:spPr bwMode="auto">
                  <a:xfrm>
                    <a:off x="828" y="3626"/>
                    <a:ext cx="37" cy="9"/>
                  </a:xfrm>
                  <a:custGeom>
                    <a:avLst/>
                    <a:gdLst>
                      <a:gd name="T0" fmla="*/ 1 w 73"/>
                      <a:gd name="T1" fmla="*/ 0 h 29"/>
                      <a:gd name="T2" fmla="*/ 50 w 73"/>
                      <a:gd name="T3" fmla="*/ 0 h 29"/>
                      <a:gd name="T4" fmla="*/ 51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1"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60" name="Freeform 376"/>
                  <p:cNvSpPr>
                    <a:spLocks/>
                  </p:cNvSpPr>
                  <p:nvPr/>
                </p:nvSpPr>
                <p:spPr bwMode="auto">
                  <a:xfrm>
                    <a:off x="832" y="3636"/>
                    <a:ext cx="40" cy="12"/>
                  </a:xfrm>
                  <a:custGeom>
                    <a:avLst/>
                    <a:gdLst>
                      <a:gd name="T0" fmla="*/ 0 w 82"/>
                      <a:gd name="T1" fmla="*/ 36 h 36"/>
                      <a:gd name="T2" fmla="*/ 2 w 82"/>
                      <a:gd name="T3" fmla="*/ 19 h 36"/>
                      <a:gd name="T4" fmla="*/ 6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161" name="Group 377"/>
                <p:cNvGrpSpPr>
                  <a:grpSpLocks/>
                </p:cNvGrpSpPr>
                <p:nvPr/>
              </p:nvGrpSpPr>
              <p:grpSpPr bwMode="auto">
                <a:xfrm>
                  <a:off x="836" y="3638"/>
                  <a:ext cx="50" cy="22"/>
                  <a:chOff x="836" y="3638"/>
                  <a:chExt cx="50" cy="22"/>
                </a:xfrm>
              </p:grpSpPr>
              <p:sp>
                <p:nvSpPr>
                  <p:cNvPr id="119162" name="Freeform 378"/>
                  <p:cNvSpPr>
                    <a:spLocks/>
                  </p:cNvSpPr>
                  <p:nvPr/>
                </p:nvSpPr>
                <p:spPr bwMode="auto">
                  <a:xfrm>
                    <a:off x="836" y="3638"/>
                    <a:ext cx="12" cy="22"/>
                  </a:xfrm>
                  <a:custGeom>
                    <a:avLst/>
                    <a:gdLst>
                      <a:gd name="T0" fmla="*/ 16 w 25"/>
                      <a:gd name="T1" fmla="*/ 68 h 68"/>
                      <a:gd name="T2" fmla="*/ 0 w 25"/>
                      <a:gd name="T3" fmla="*/ 27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63" name="Freeform 379"/>
                  <p:cNvSpPr>
                    <a:spLocks/>
                  </p:cNvSpPr>
                  <p:nvPr/>
                </p:nvSpPr>
                <p:spPr bwMode="auto">
                  <a:xfrm>
                    <a:off x="842" y="3638"/>
                    <a:ext cx="36" cy="10"/>
                  </a:xfrm>
                  <a:custGeom>
                    <a:avLst/>
                    <a:gdLst>
                      <a:gd name="T0" fmla="*/ 1 w 72"/>
                      <a:gd name="T1" fmla="*/ 0 h 30"/>
                      <a:gd name="T2" fmla="*/ 49 w 72"/>
                      <a:gd name="T3" fmla="*/ 0 h 30"/>
                      <a:gd name="T4" fmla="*/ 51 w 72"/>
                      <a:gd name="T5" fmla="*/ 3 h 30"/>
                      <a:gd name="T6" fmla="*/ 55 w 72"/>
                      <a:gd name="T7" fmla="*/ 12 h 30"/>
                      <a:gd name="T8" fmla="*/ 72 w 72"/>
                      <a:gd name="T9" fmla="*/ 30 h 30"/>
                      <a:gd name="T10" fmla="*/ 17 w 72"/>
                      <a:gd name="T11" fmla="*/ 30 h 30"/>
                      <a:gd name="T12" fmla="*/ 8 w 72"/>
                      <a:gd name="T13" fmla="*/ 21 h 30"/>
                      <a:gd name="T14" fmla="*/ 0 w 72"/>
                      <a:gd name="T15" fmla="*/ 5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9" y="0"/>
                        </a:lnTo>
                        <a:lnTo>
                          <a:pt x="51" y="3"/>
                        </a:lnTo>
                        <a:lnTo>
                          <a:pt x="55" y="12"/>
                        </a:lnTo>
                        <a:lnTo>
                          <a:pt x="72" y="30"/>
                        </a:lnTo>
                        <a:lnTo>
                          <a:pt x="17" y="30"/>
                        </a:lnTo>
                        <a:lnTo>
                          <a:pt x="8"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64" name="Freeform 380"/>
                  <p:cNvSpPr>
                    <a:spLocks/>
                  </p:cNvSpPr>
                  <p:nvPr/>
                </p:nvSpPr>
                <p:spPr bwMode="auto">
                  <a:xfrm>
                    <a:off x="844" y="3648"/>
                    <a:ext cx="42" cy="12"/>
                  </a:xfrm>
                  <a:custGeom>
                    <a:avLst/>
                    <a:gdLst>
                      <a:gd name="T0" fmla="*/ 0 w 83"/>
                      <a:gd name="T1" fmla="*/ 36 h 36"/>
                      <a:gd name="T2" fmla="*/ 2 w 83"/>
                      <a:gd name="T3" fmla="*/ 19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165" name="Group 381"/>
                <p:cNvGrpSpPr>
                  <a:grpSpLocks/>
                </p:cNvGrpSpPr>
                <p:nvPr/>
              </p:nvGrpSpPr>
              <p:grpSpPr bwMode="auto">
                <a:xfrm>
                  <a:off x="849" y="3651"/>
                  <a:ext cx="49" cy="22"/>
                  <a:chOff x="849" y="3651"/>
                  <a:chExt cx="49" cy="22"/>
                </a:xfrm>
              </p:grpSpPr>
              <p:sp>
                <p:nvSpPr>
                  <p:cNvPr id="119166" name="Freeform 382"/>
                  <p:cNvSpPr>
                    <a:spLocks/>
                  </p:cNvSpPr>
                  <p:nvPr/>
                </p:nvSpPr>
                <p:spPr bwMode="auto">
                  <a:xfrm>
                    <a:off x="849" y="3651"/>
                    <a:ext cx="12" cy="22"/>
                  </a:xfrm>
                  <a:custGeom>
                    <a:avLst/>
                    <a:gdLst>
                      <a:gd name="T0" fmla="*/ 15 w 25"/>
                      <a:gd name="T1" fmla="*/ 67 h 67"/>
                      <a:gd name="T2" fmla="*/ 0 w 25"/>
                      <a:gd name="T3" fmla="*/ 26 h 67"/>
                      <a:gd name="T4" fmla="*/ 10 w 25"/>
                      <a:gd name="T5" fmla="*/ 0 h 67"/>
                      <a:gd name="T6" fmla="*/ 25 w 25"/>
                      <a:gd name="T7" fmla="*/ 30 h 67"/>
                      <a:gd name="T8" fmla="*/ 15 w 25"/>
                      <a:gd name="T9" fmla="*/ 67 h 67"/>
                    </a:gdLst>
                    <a:ahLst/>
                    <a:cxnLst>
                      <a:cxn ang="0">
                        <a:pos x="T0" y="T1"/>
                      </a:cxn>
                      <a:cxn ang="0">
                        <a:pos x="T2" y="T3"/>
                      </a:cxn>
                      <a:cxn ang="0">
                        <a:pos x="T4" y="T5"/>
                      </a:cxn>
                      <a:cxn ang="0">
                        <a:pos x="T6" y="T7"/>
                      </a:cxn>
                      <a:cxn ang="0">
                        <a:pos x="T8" y="T9"/>
                      </a:cxn>
                    </a:cxnLst>
                    <a:rect l="0" t="0" r="r" b="b"/>
                    <a:pathLst>
                      <a:path w="25" h="67">
                        <a:moveTo>
                          <a:pt x="15" y="67"/>
                        </a:moveTo>
                        <a:lnTo>
                          <a:pt x="0" y="26"/>
                        </a:lnTo>
                        <a:lnTo>
                          <a:pt x="10" y="0"/>
                        </a:lnTo>
                        <a:lnTo>
                          <a:pt x="25"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67" name="Freeform 383"/>
                  <p:cNvSpPr>
                    <a:spLocks/>
                  </p:cNvSpPr>
                  <p:nvPr/>
                </p:nvSpPr>
                <p:spPr bwMode="auto">
                  <a:xfrm>
                    <a:off x="854" y="3651"/>
                    <a:ext cx="37" cy="10"/>
                  </a:xfrm>
                  <a:custGeom>
                    <a:avLst/>
                    <a:gdLst>
                      <a:gd name="T0" fmla="*/ 1 w 74"/>
                      <a:gd name="T1" fmla="*/ 0 h 29"/>
                      <a:gd name="T2" fmla="*/ 49 w 74"/>
                      <a:gd name="T3" fmla="*/ 0 h 29"/>
                      <a:gd name="T4" fmla="*/ 50 w 74"/>
                      <a:gd name="T5" fmla="*/ 2 h 29"/>
                      <a:gd name="T6" fmla="*/ 57 w 74"/>
                      <a:gd name="T7" fmla="*/ 11 h 29"/>
                      <a:gd name="T8" fmla="*/ 74 w 74"/>
                      <a:gd name="T9" fmla="*/ 29 h 29"/>
                      <a:gd name="T10" fmla="*/ 18 w 74"/>
                      <a:gd name="T11" fmla="*/ 29 h 29"/>
                      <a:gd name="T12" fmla="*/ 9 w 74"/>
                      <a:gd name="T13" fmla="*/ 20 h 29"/>
                      <a:gd name="T14" fmla="*/ 0 w 74"/>
                      <a:gd name="T15" fmla="*/ 5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0" y="2"/>
                        </a:lnTo>
                        <a:lnTo>
                          <a:pt x="57" y="11"/>
                        </a:lnTo>
                        <a:lnTo>
                          <a:pt x="74"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68" name="Freeform 384"/>
                  <p:cNvSpPr>
                    <a:spLocks/>
                  </p:cNvSpPr>
                  <p:nvPr/>
                </p:nvSpPr>
                <p:spPr bwMode="auto">
                  <a:xfrm>
                    <a:off x="857" y="3662"/>
                    <a:ext cx="41" cy="11"/>
                  </a:xfrm>
                  <a:custGeom>
                    <a:avLst/>
                    <a:gdLst>
                      <a:gd name="T0" fmla="*/ 0 w 81"/>
                      <a:gd name="T1" fmla="*/ 35 h 35"/>
                      <a:gd name="T2" fmla="*/ 1 w 81"/>
                      <a:gd name="T3" fmla="*/ 19 h 35"/>
                      <a:gd name="T4" fmla="*/ 5 w 81"/>
                      <a:gd name="T5" fmla="*/ 7 h 35"/>
                      <a:gd name="T6" fmla="*/ 10 w 81"/>
                      <a:gd name="T7" fmla="*/ 0 h 35"/>
                      <a:gd name="T8" fmla="*/ 67 w 81"/>
                      <a:gd name="T9" fmla="*/ 0 h 35"/>
                      <a:gd name="T10" fmla="*/ 81 w 81"/>
                      <a:gd name="T11" fmla="*/ 35 h 35"/>
                      <a:gd name="T12" fmla="*/ 0 w 8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1" h="35">
                        <a:moveTo>
                          <a:pt x="0" y="35"/>
                        </a:moveTo>
                        <a:lnTo>
                          <a:pt x="1" y="19"/>
                        </a:lnTo>
                        <a:lnTo>
                          <a:pt x="5" y="7"/>
                        </a:lnTo>
                        <a:lnTo>
                          <a:pt x="10" y="0"/>
                        </a:lnTo>
                        <a:lnTo>
                          <a:pt x="67" y="0"/>
                        </a:lnTo>
                        <a:lnTo>
                          <a:pt x="81"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grpSp>
            <p:nvGrpSpPr>
              <p:cNvPr id="119169" name="Group 385"/>
              <p:cNvGrpSpPr>
                <a:grpSpLocks/>
              </p:cNvGrpSpPr>
              <p:nvPr/>
            </p:nvGrpSpPr>
            <p:grpSpPr bwMode="auto">
              <a:xfrm>
                <a:off x="861" y="3665"/>
                <a:ext cx="99" cy="74"/>
                <a:chOff x="861" y="3665"/>
                <a:chExt cx="99" cy="74"/>
              </a:xfrm>
            </p:grpSpPr>
            <p:grpSp>
              <p:nvGrpSpPr>
                <p:cNvPr id="119170" name="Group 386"/>
                <p:cNvGrpSpPr>
                  <a:grpSpLocks/>
                </p:cNvGrpSpPr>
                <p:nvPr/>
              </p:nvGrpSpPr>
              <p:grpSpPr bwMode="auto">
                <a:xfrm>
                  <a:off x="861" y="3665"/>
                  <a:ext cx="50" cy="23"/>
                  <a:chOff x="861" y="3665"/>
                  <a:chExt cx="50" cy="23"/>
                </a:xfrm>
              </p:grpSpPr>
              <p:sp>
                <p:nvSpPr>
                  <p:cNvPr id="119171" name="Freeform 387"/>
                  <p:cNvSpPr>
                    <a:spLocks/>
                  </p:cNvSpPr>
                  <p:nvPr/>
                </p:nvSpPr>
                <p:spPr bwMode="auto">
                  <a:xfrm>
                    <a:off x="861" y="3665"/>
                    <a:ext cx="12" cy="23"/>
                  </a:xfrm>
                  <a:custGeom>
                    <a:avLst/>
                    <a:gdLst>
                      <a:gd name="T0" fmla="*/ 16 w 25"/>
                      <a:gd name="T1" fmla="*/ 69 h 69"/>
                      <a:gd name="T2" fmla="*/ 0 w 25"/>
                      <a:gd name="T3" fmla="*/ 27 h 69"/>
                      <a:gd name="T4" fmla="*/ 11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72" name="Freeform 388"/>
                  <p:cNvSpPr>
                    <a:spLocks/>
                  </p:cNvSpPr>
                  <p:nvPr/>
                </p:nvSpPr>
                <p:spPr bwMode="auto">
                  <a:xfrm>
                    <a:off x="865" y="3666"/>
                    <a:ext cx="38" cy="10"/>
                  </a:xfrm>
                  <a:custGeom>
                    <a:avLst/>
                    <a:gdLst>
                      <a:gd name="T0" fmla="*/ 3 w 75"/>
                      <a:gd name="T1" fmla="*/ 0 h 31"/>
                      <a:gd name="T2" fmla="*/ 52 w 75"/>
                      <a:gd name="T3" fmla="*/ 0 h 31"/>
                      <a:gd name="T4" fmla="*/ 53 w 75"/>
                      <a:gd name="T5" fmla="*/ 4 h 31"/>
                      <a:gd name="T6" fmla="*/ 57 w 75"/>
                      <a:gd name="T7" fmla="*/ 13 h 31"/>
                      <a:gd name="T8" fmla="*/ 75 w 75"/>
                      <a:gd name="T9" fmla="*/ 31 h 31"/>
                      <a:gd name="T10" fmla="*/ 19 w 75"/>
                      <a:gd name="T11" fmla="*/ 31 h 31"/>
                      <a:gd name="T12" fmla="*/ 11 w 75"/>
                      <a:gd name="T13" fmla="*/ 22 h 31"/>
                      <a:gd name="T14" fmla="*/ 0 w 75"/>
                      <a:gd name="T15" fmla="*/ 7 h 31"/>
                      <a:gd name="T16" fmla="*/ 3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3" y="0"/>
                        </a:moveTo>
                        <a:lnTo>
                          <a:pt x="52" y="0"/>
                        </a:lnTo>
                        <a:lnTo>
                          <a:pt x="53" y="4"/>
                        </a:lnTo>
                        <a:lnTo>
                          <a:pt x="57" y="13"/>
                        </a:lnTo>
                        <a:lnTo>
                          <a:pt x="75" y="31"/>
                        </a:lnTo>
                        <a:lnTo>
                          <a:pt x="19" y="31"/>
                        </a:lnTo>
                        <a:lnTo>
                          <a:pt x="11"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73" name="Freeform 389"/>
                  <p:cNvSpPr>
                    <a:spLocks/>
                  </p:cNvSpPr>
                  <p:nvPr/>
                </p:nvSpPr>
                <p:spPr bwMode="auto">
                  <a:xfrm>
                    <a:off x="869" y="3676"/>
                    <a:ext cx="42" cy="12"/>
                  </a:xfrm>
                  <a:custGeom>
                    <a:avLst/>
                    <a:gdLst>
                      <a:gd name="T0" fmla="*/ 0 w 83"/>
                      <a:gd name="T1" fmla="*/ 36 h 36"/>
                      <a:gd name="T2" fmla="*/ 2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174" name="Group 390"/>
                <p:cNvGrpSpPr>
                  <a:grpSpLocks/>
                </p:cNvGrpSpPr>
                <p:nvPr/>
              </p:nvGrpSpPr>
              <p:grpSpPr bwMode="auto">
                <a:xfrm>
                  <a:off x="873" y="3678"/>
                  <a:ext cx="49" cy="23"/>
                  <a:chOff x="873" y="3678"/>
                  <a:chExt cx="49" cy="23"/>
                </a:xfrm>
              </p:grpSpPr>
              <p:sp>
                <p:nvSpPr>
                  <p:cNvPr id="119175" name="Freeform 391"/>
                  <p:cNvSpPr>
                    <a:spLocks/>
                  </p:cNvSpPr>
                  <p:nvPr/>
                </p:nvSpPr>
                <p:spPr bwMode="auto">
                  <a:xfrm>
                    <a:off x="873" y="3678"/>
                    <a:ext cx="13" cy="23"/>
                  </a:xfrm>
                  <a:custGeom>
                    <a:avLst/>
                    <a:gdLst>
                      <a:gd name="T0" fmla="*/ 13 w 25"/>
                      <a:gd name="T1" fmla="*/ 70 h 70"/>
                      <a:gd name="T2" fmla="*/ 0 w 25"/>
                      <a:gd name="T3" fmla="*/ 27 h 70"/>
                      <a:gd name="T4" fmla="*/ 9 w 25"/>
                      <a:gd name="T5" fmla="*/ 0 h 70"/>
                      <a:gd name="T6" fmla="*/ 25 w 25"/>
                      <a:gd name="T7" fmla="*/ 31 h 70"/>
                      <a:gd name="T8" fmla="*/ 13 w 25"/>
                      <a:gd name="T9" fmla="*/ 70 h 70"/>
                    </a:gdLst>
                    <a:ahLst/>
                    <a:cxnLst>
                      <a:cxn ang="0">
                        <a:pos x="T0" y="T1"/>
                      </a:cxn>
                      <a:cxn ang="0">
                        <a:pos x="T2" y="T3"/>
                      </a:cxn>
                      <a:cxn ang="0">
                        <a:pos x="T4" y="T5"/>
                      </a:cxn>
                      <a:cxn ang="0">
                        <a:pos x="T6" y="T7"/>
                      </a:cxn>
                      <a:cxn ang="0">
                        <a:pos x="T8" y="T9"/>
                      </a:cxn>
                    </a:cxnLst>
                    <a:rect l="0" t="0" r="r" b="b"/>
                    <a:pathLst>
                      <a:path w="25" h="70">
                        <a:moveTo>
                          <a:pt x="13" y="70"/>
                        </a:moveTo>
                        <a:lnTo>
                          <a:pt x="0" y="27"/>
                        </a:lnTo>
                        <a:lnTo>
                          <a:pt x="9" y="0"/>
                        </a:lnTo>
                        <a:lnTo>
                          <a:pt x="25"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76" name="Freeform 392"/>
                  <p:cNvSpPr>
                    <a:spLocks/>
                  </p:cNvSpPr>
                  <p:nvPr/>
                </p:nvSpPr>
                <p:spPr bwMode="auto">
                  <a:xfrm>
                    <a:off x="878" y="3678"/>
                    <a:ext cx="37" cy="10"/>
                  </a:xfrm>
                  <a:custGeom>
                    <a:avLst/>
                    <a:gdLst>
                      <a:gd name="T0" fmla="*/ 2 w 75"/>
                      <a:gd name="T1" fmla="*/ 0 h 30"/>
                      <a:gd name="T2" fmla="*/ 50 w 75"/>
                      <a:gd name="T3" fmla="*/ 0 h 30"/>
                      <a:gd name="T4" fmla="*/ 52 w 75"/>
                      <a:gd name="T5" fmla="*/ 3 h 30"/>
                      <a:gd name="T6" fmla="*/ 57 w 75"/>
                      <a:gd name="T7" fmla="*/ 12 h 30"/>
                      <a:gd name="T8" fmla="*/ 75 w 75"/>
                      <a:gd name="T9" fmla="*/ 30 h 30"/>
                      <a:gd name="T10" fmla="*/ 19 w 75"/>
                      <a:gd name="T11" fmla="*/ 30 h 30"/>
                      <a:gd name="T12" fmla="*/ 11 w 75"/>
                      <a:gd name="T13" fmla="*/ 20 h 30"/>
                      <a:gd name="T14" fmla="*/ 0 w 75"/>
                      <a:gd name="T15" fmla="*/ 6 h 30"/>
                      <a:gd name="T16" fmla="*/ 2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2" y="0"/>
                        </a:moveTo>
                        <a:lnTo>
                          <a:pt x="50" y="0"/>
                        </a:lnTo>
                        <a:lnTo>
                          <a:pt x="52" y="3"/>
                        </a:lnTo>
                        <a:lnTo>
                          <a:pt x="57" y="12"/>
                        </a:lnTo>
                        <a:lnTo>
                          <a:pt x="75"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77" name="Freeform 393"/>
                  <p:cNvSpPr>
                    <a:spLocks/>
                  </p:cNvSpPr>
                  <p:nvPr/>
                </p:nvSpPr>
                <p:spPr bwMode="auto">
                  <a:xfrm>
                    <a:off x="880" y="3688"/>
                    <a:ext cx="42" cy="13"/>
                  </a:xfrm>
                  <a:custGeom>
                    <a:avLst/>
                    <a:gdLst>
                      <a:gd name="T0" fmla="*/ 0 w 82"/>
                      <a:gd name="T1" fmla="*/ 38 h 38"/>
                      <a:gd name="T2" fmla="*/ 4 w 82"/>
                      <a:gd name="T3" fmla="*/ 21 h 38"/>
                      <a:gd name="T4" fmla="*/ 8 w 82"/>
                      <a:gd name="T5" fmla="*/ 8 h 38"/>
                      <a:gd name="T6" fmla="*/ 13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4" y="21"/>
                        </a:lnTo>
                        <a:lnTo>
                          <a:pt x="8" y="8"/>
                        </a:lnTo>
                        <a:lnTo>
                          <a:pt x="13"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178" name="Group 394"/>
                <p:cNvGrpSpPr>
                  <a:grpSpLocks/>
                </p:cNvGrpSpPr>
                <p:nvPr/>
              </p:nvGrpSpPr>
              <p:grpSpPr bwMode="auto">
                <a:xfrm>
                  <a:off x="886" y="3690"/>
                  <a:ext cx="49" cy="23"/>
                  <a:chOff x="886" y="3690"/>
                  <a:chExt cx="49" cy="23"/>
                </a:xfrm>
              </p:grpSpPr>
              <p:sp>
                <p:nvSpPr>
                  <p:cNvPr id="119179" name="Freeform 395"/>
                  <p:cNvSpPr>
                    <a:spLocks/>
                  </p:cNvSpPr>
                  <p:nvPr/>
                </p:nvSpPr>
                <p:spPr bwMode="auto">
                  <a:xfrm>
                    <a:off x="886" y="3690"/>
                    <a:ext cx="12" cy="23"/>
                  </a:xfrm>
                  <a:custGeom>
                    <a:avLst/>
                    <a:gdLst>
                      <a:gd name="T0" fmla="*/ 14 w 24"/>
                      <a:gd name="T1" fmla="*/ 70 h 70"/>
                      <a:gd name="T2" fmla="*/ 0 w 24"/>
                      <a:gd name="T3" fmla="*/ 29 h 70"/>
                      <a:gd name="T4" fmla="*/ 10 w 24"/>
                      <a:gd name="T5" fmla="*/ 0 h 70"/>
                      <a:gd name="T6" fmla="*/ 24 w 24"/>
                      <a:gd name="T7" fmla="*/ 33 h 70"/>
                      <a:gd name="T8" fmla="*/ 14 w 24"/>
                      <a:gd name="T9" fmla="*/ 70 h 70"/>
                    </a:gdLst>
                    <a:ahLst/>
                    <a:cxnLst>
                      <a:cxn ang="0">
                        <a:pos x="T0" y="T1"/>
                      </a:cxn>
                      <a:cxn ang="0">
                        <a:pos x="T2" y="T3"/>
                      </a:cxn>
                      <a:cxn ang="0">
                        <a:pos x="T4" y="T5"/>
                      </a:cxn>
                      <a:cxn ang="0">
                        <a:pos x="T6" y="T7"/>
                      </a:cxn>
                      <a:cxn ang="0">
                        <a:pos x="T8" y="T9"/>
                      </a:cxn>
                    </a:cxnLst>
                    <a:rect l="0" t="0" r="r" b="b"/>
                    <a:pathLst>
                      <a:path w="24" h="70">
                        <a:moveTo>
                          <a:pt x="14" y="70"/>
                        </a:moveTo>
                        <a:lnTo>
                          <a:pt x="0" y="29"/>
                        </a:lnTo>
                        <a:lnTo>
                          <a:pt x="10" y="0"/>
                        </a:lnTo>
                        <a:lnTo>
                          <a:pt x="24" y="33"/>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80" name="Freeform 396"/>
                  <p:cNvSpPr>
                    <a:spLocks/>
                  </p:cNvSpPr>
                  <p:nvPr/>
                </p:nvSpPr>
                <p:spPr bwMode="auto">
                  <a:xfrm>
                    <a:off x="890" y="3691"/>
                    <a:ext cx="38" cy="10"/>
                  </a:xfrm>
                  <a:custGeom>
                    <a:avLst/>
                    <a:gdLst>
                      <a:gd name="T0" fmla="*/ 3 w 75"/>
                      <a:gd name="T1" fmla="*/ 0 h 31"/>
                      <a:gd name="T2" fmla="*/ 52 w 75"/>
                      <a:gd name="T3" fmla="*/ 0 h 31"/>
                      <a:gd name="T4" fmla="*/ 53 w 75"/>
                      <a:gd name="T5" fmla="*/ 2 h 31"/>
                      <a:gd name="T6" fmla="*/ 57 w 75"/>
                      <a:gd name="T7" fmla="*/ 11 h 31"/>
                      <a:gd name="T8" fmla="*/ 75 w 75"/>
                      <a:gd name="T9" fmla="*/ 31 h 31"/>
                      <a:gd name="T10" fmla="*/ 19 w 75"/>
                      <a:gd name="T11" fmla="*/ 31 h 31"/>
                      <a:gd name="T12" fmla="*/ 10 w 75"/>
                      <a:gd name="T13" fmla="*/ 22 h 31"/>
                      <a:gd name="T14" fmla="*/ 0 w 75"/>
                      <a:gd name="T15" fmla="*/ 6 h 31"/>
                      <a:gd name="T16" fmla="*/ 3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3" y="0"/>
                        </a:moveTo>
                        <a:lnTo>
                          <a:pt x="52" y="0"/>
                        </a:lnTo>
                        <a:lnTo>
                          <a:pt x="53" y="2"/>
                        </a:lnTo>
                        <a:lnTo>
                          <a:pt x="57" y="11"/>
                        </a:lnTo>
                        <a:lnTo>
                          <a:pt x="75" y="31"/>
                        </a:lnTo>
                        <a:lnTo>
                          <a:pt x="19" y="31"/>
                        </a:lnTo>
                        <a:lnTo>
                          <a:pt x="10" y="22"/>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81" name="Freeform 397"/>
                  <p:cNvSpPr>
                    <a:spLocks/>
                  </p:cNvSpPr>
                  <p:nvPr/>
                </p:nvSpPr>
                <p:spPr bwMode="auto">
                  <a:xfrm>
                    <a:off x="893" y="3701"/>
                    <a:ext cx="42" cy="12"/>
                  </a:xfrm>
                  <a:custGeom>
                    <a:avLst/>
                    <a:gdLst>
                      <a:gd name="T0" fmla="*/ 0 w 83"/>
                      <a:gd name="T1" fmla="*/ 36 h 36"/>
                      <a:gd name="T2" fmla="*/ 1 w 83"/>
                      <a:gd name="T3" fmla="*/ 19 h 36"/>
                      <a:gd name="T4" fmla="*/ 8 w 83"/>
                      <a:gd name="T5" fmla="*/ 7 h 36"/>
                      <a:gd name="T6" fmla="*/ 12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8" y="7"/>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182" name="Group 398"/>
                <p:cNvGrpSpPr>
                  <a:grpSpLocks/>
                </p:cNvGrpSpPr>
                <p:nvPr/>
              </p:nvGrpSpPr>
              <p:grpSpPr bwMode="auto">
                <a:xfrm>
                  <a:off x="899" y="3703"/>
                  <a:ext cx="48" cy="23"/>
                  <a:chOff x="899" y="3703"/>
                  <a:chExt cx="48" cy="23"/>
                </a:xfrm>
              </p:grpSpPr>
              <p:sp>
                <p:nvSpPr>
                  <p:cNvPr id="119183" name="Freeform 399"/>
                  <p:cNvSpPr>
                    <a:spLocks/>
                  </p:cNvSpPr>
                  <p:nvPr/>
                </p:nvSpPr>
                <p:spPr bwMode="auto">
                  <a:xfrm>
                    <a:off x="899" y="3703"/>
                    <a:ext cx="12" cy="23"/>
                  </a:xfrm>
                  <a:custGeom>
                    <a:avLst/>
                    <a:gdLst>
                      <a:gd name="T0" fmla="*/ 15 w 25"/>
                      <a:gd name="T1" fmla="*/ 68 h 68"/>
                      <a:gd name="T2" fmla="*/ 0 w 25"/>
                      <a:gd name="T3" fmla="*/ 27 h 68"/>
                      <a:gd name="T4" fmla="*/ 10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10"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84" name="Freeform 400"/>
                  <p:cNvSpPr>
                    <a:spLocks/>
                  </p:cNvSpPr>
                  <p:nvPr/>
                </p:nvSpPr>
                <p:spPr bwMode="auto">
                  <a:xfrm>
                    <a:off x="903" y="3703"/>
                    <a:ext cx="38" cy="10"/>
                  </a:xfrm>
                  <a:custGeom>
                    <a:avLst/>
                    <a:gdLst>
                      <a:gd name="T0" fmla="*/ 1 w 75"/>
                      <a:gd name="T1" fmla="*/ 0 h 30"/>
                      <a:gd name="T2" fmla="*/ 50 w 75"/>
                      <a:gd name="T3" fmla="*/ 0 h 30"/>
                      <a:gd name="T4" fmla="*/ 51 w 75"/>
                      <a:gd name="T5" fmla="*/ 3 h 30"/>
                      <a:gd name="T6" fmla="*/ 56 w 75"/>
                      <a:gd name="T7" fmla="*/ 12 h 30"/>
                      <a:gd name="T8" fmla="*/ 75 w 75"/>
                      <a:gd name="T9" fmla="*/ 30 h 30"/>
                      <a:gd name="T10" fmla="*/ 18 w 75"/>
                      <a:gd name="T11" fmla="*/ 30 h 30"/>
                      <a:gd name="T12" fmla="*/ 9 w 75"/>
                      <a:gd name="T13" fmla="*/ 21 h 30"/>
                      <a:gd name="T14" fmla="*/ 0 w 75"/>
                      <a:gd name="T15" fmla="*/ 7 h 30"/>
                      <a:gd name="T16" fmla="*/ 1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1" y="0"/>
                        </a:moveTo>
                        <a:lnTo>
                          <a:pt x="50" y="0"/>
                        </a:lnTo>
                        <a:lnTo>
                          <a:pt x="51" y="3"/>
                        </a:lnTo>
                        <a:lnTo>
                          <a:pt x="56" y="12"/>
                        </a:lnTo>
                        <a:lnTo>
                          <a:pt x="75"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85" name="Freeform 401"/>
                  <p:cNvSpPr>
                    <a:spLocks/>
                  </p:cNvSpPr>
                  <p:nvPr/>
                </p:nvSpPr>
                <p:spPr bwMode="auto">
                  <a:xfrm>
                    <a:off x="907" y="3714"/>
                    <a:ext cx="40" cy="12"/>
                  </a:xfrm>
                  <a:custGeom>
                    <a:avLst/>
                    <a:gdLst>
                      <a:gd name="T0" fmla="*/ 0 w 82"/>
                      <a:gd name="T1" fmla="*/ 36 h 36"/>
                      <a:gd name="T2" fmla="*/ 2 w 82"/>
                      <a:gd name="T3" fmla="*/ 19 h 36"/>
                      <a:gd name="T4" fmla="*/ 5 w 82"/>
                      <a:gd name="T5" fmla="*/ 8 h 36"/>
                      <a:gd name="T6" fmla="*/ 12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5"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186" name="Group 402"/>
                <p:cNvGrpSpPr>
                  <a:grpSpLocks/>
                </p:cNvGrpSpPr>
                <p:nvPr/>
              </p:nvGrpSpPr>
              <p:grpSpPr bwMode="auto">
                <a:xfrm>
                  <a:off x="912" y="3716"/>
                  <a:ext cx="48" cy="23"/>
                  <a:chOff x="912" y="3716"/>
                  <a:chExt cx="48" cy="23"/>
                </a:xfrm>
              </p:grpSpPr>
              <p:sp>
                <p:nvSpPr>
                  <p:cNvPr id="119187" name="Freeform 403"/>
                  <p:cNvSpPr>
                    <a:spLocks/>
                  </p:cNvSpPr>
                  <p:nvPr/>
                </p:nvSpPr>
                <p:spPr bwMode="auto">
                  <a:xfrm>
                    <a:off x="912" y="3716"/>
                    <a:ext cx="11" cy="23"/>
                  </a:xfrm>
                  <a:custGeom>
                    <a:avLst/>
                    <a:gdLst>
                      <a:gd name="T0" fmla="*/ 13 w 22"/>
                      <a:gd name="T1" fmla="*/ 68 h 68"/>
                      <a:gd name="T2" fmla="*/ 0 w 22"/>
                      <a:gd name="T3" fmla="*/ 27 h 68"/>
                      <a:gd name="T4" fmla="*/ 9 w 22"/>
                      <a:gd name="T5" fmla="*/ 0 h 68"/>
                      <a:gd name="T6" fmla="*/ 22 w 22"/>
                      <a:gd name="T7" fmla="*/ 30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88" name="Freeform 404"/>
                  <p:cNvSpPr>
                    <a:spLocks/>
                  </p:cNvSpPr>
                  <p:nvPr/>
                </p:nvSpPr>
                <p:spPr bwMode="auto">
                  <a:xfrm>
                    <a:off x="916" y="3717"/>
                    <a:ext cx="37" cy="9"/>
                  </a:xfrm>
                  <a:custGeom>
                    <a:avLst/>
                    <a:gdLst>
                      <a:gd name="T0" fmla="*/ 1 w 74"/>
                      <a:gd name="T1" fmla="*/ 0 h 29"/>
                      <a:gd name="T2" fmla="*/ 50 w 74"/>
                      <a:gd name="T3" fmla="*/ 0 h 29"/>
                      <a:gd name="T4" fmla="*/ 51 w 74"/>
                      <a:gd name="T5" fmla="*/ 3 h 29"/>
                      <a:gd name="T6" fmla="*/ 55 w 74"/>
                      <a:gd name="T7" fmla="*/ 11 h 29"/>
                      <a:gd name="T8" fmla="*/ 74 w 74"/>
                      <a:gd name="T9" fmla="*/ 29 h 29"/>
                      <a:gd name="T10" fmla="*/ 18 w 74"/>
                      <a:gd name="T11" fmla="*/ 29 h 29"/>
                      <a:gd name="T12" fmla="*/ 8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50" y="0"/>
                        </a:lnTo>
                        <a:lnTo>
                          <a:pt x="51" y="3"/>
                        </a:lnTo>
                        <a:lnTo>
                          <a:pt x="55" y="11"/>
                        </a:lnTo>
                        <a:lnTo>
                          <a:pt x="74" y="29"/>
                        </a:lnTo>
                        <a:lnTo>
                          <a:pt x="18" y="29"/>
                        </a:lnTo>
                        <a:lnTo>
                          <a:pt x="8"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89" name="Freeform 405"/>
                  <p:cNvSpPr>
                    <a:spLocks/>
                  </p:cNvSpPr>
                  <p:nvPr/>
                </p:nvSpPr>
                <p:spPr bwMode="auto">
                  <a:xfrm>
                    <a:off x="919" y="3727"/>
                    <a:ext cx="41" cy="12"/>
                  </a:xfrm>
                  <a:custGeom>
                    <a:avLst/>
                    <a:gdLst>
                      <a:gd name="T0" fmla="*/ 0 w 83"/>
                      <a:gd name="T1" fmla="*/ 36 h 36"/>
                      <a:gd name="T2" fmla="*/ 1 w 83"/>
                      <a:gd name="T3" fmla="*/ 19 h 36"/>
                      <a:gd name="T4" fmla="*/ 7 w 83"/>
                      <a:gd name="T5" fmla="*/ 7 h 36"/>
                      <a:gd name="T6" fmla="*/ 11 w 83"/>
                      <a:gd name="T7" fmla="*/ 0 h 36"/>
                      <a:gd name="T8" fmla="*/ 69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7"/>
                        </a:lnTo>
                        <a:lnTo>
                          <a:pt x="11"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grpSp>
            <p:nvGrpSpPr>
              <p:cNvPr id="119190" name="Group 406"/>
              <p:cNvGrpSpPr>
                <a:grpSpLocks/>
              </p:cNvGrpSpPr>
              <p:nvPr/>
            </p:nvGrpSpPr>
            <p:grpSpPr bwMode="auto">
              <a:xfrm>
                <a:off x="922" y="3727"/>
                <a:ext cx="49" cy="23"/>
                <a:chOff x="922" y="3727"/>
                <a:chExt cx="49" cy="23"/>
              </a:xfrm>
            </p:grpSpPr>
            <p:sp>
              <p:nvSpPr>
                <p:cNvPr id="119191" name="Freeform 407"/>
                <p:cNvSpPr>
                  <a:spLocks/>
                </p:cNvSpPr>
                <p:nvPr/>
              </p:nvSpPr>
              <p:spPr bwMode="auto">
                <a:xfrm>
                  <a:off x="922" y="3727"/>
                  <a:ext cx="12" cy="23"/>
                </a:xfrm>
                <a:custGeom>
                  <a:avLst/>
                  <a:gdLst>
                    <a:gd name="T0" fmla="*/ 15 w 24"/>
                    <a:gd name="T1" fmla="*/ 69 h 69"/>
                    <a:gd name="T2" fmla="*/ 0 w 24"/>
                    <a:gd name="T3" fmla="*/ 27 h 69"/>
                    <a:gd name="T4" fmla="*/ 11 w 24"/>
                    <a:gd name="T5" fmla="*/ 0 h 69"/>
                    <a:gd name="T6" fmla="*/ 24 w 24"/>
                    <a:gd name="T7" fmla="*/ 32 h 69"/>
                    <a:gd name="T8" fmla="*/ 15 w 24"/>
                    <a:gd name="T9" fmla="*/ 69 h 69"/>
                  </a:gdLst>
                  <a:ahLst/>
                  <a:cxnLst>
                    <a:cxn ang="0">
                      <a:pos x="T0" y="T1"/>
                    </a:cxn>
                    <a:cxn ang="0">
                      <a:pos x="T2" y="T3"/>
                    </a:cxn>
                    <a:cxn ang="0">
                      <a:pos x="T4" y="T5"/>
                    </a:cxn>
                    <a:cxn ang="0">
                      <a:pos x="T6" y="T7"/>
                    </a:cxn>
                    <a:cxn ang="0">
                      <a:pos x="T8" y="T9"/>
                    </a:cxn>
                  </a:cxnLst>
                  <a:rect l="0" t="0" r="r" b="b"/>
                  <a:pathLst>
                    <a:path w="24" h="69">
                      <a:moveTo>
                        <a:pt x="15" y="69"/>
                      </a:moveTo>
                      <a:lnTo>
                        <a:pt x="0" y="27"/>
                      </a:lnTo>
                      <a:lnTo>
                        <a:pt x="11"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92" name="Freeform 408"/>
                <p:cNvSpPr>
                  <a:spLocks/>
                </p:cNvSpPr>
                <p:nvPr/>
              </p:nvSpPr>
              <p:spPr bwMode="auto">
                <a:xfrm>
                  <a:off x="927" y="3728"/>
                  <a:ext cx="36" cy="10"/>
                </a:xfrm>
                <a:custGeom>
                  <a:avLst/>
                  <a:gdLst>
                    <a:gd name="T0" fmla="*/ 1 w 72"/>
                    <a:gd name="T1" fmla="*/ 0 h 31"/>
                    <a:gd name="T2" fmla="*/ 49 w 72"/>
                    <a:gd name="T3" fmla="*/ 0 h 31"/>
                    <a:gd name="T4" fmla="*/ 50 w 72"/>
                    <a:gd name="T5" fmla="*/ 4 h 31"/>
                    <a:gd name="T6" fmla="*/ 56 w 72"/>
                    <a:gd name="T7" fmla="*/ 13 h 31"/>
                    <a:gd name="T8" fmla="*/ 72 w 72"/>
                    <a:gd name="T9" fmla="*/ 31 h 31"/>
                    <a:gd name="T10" fmla="*/ 18 w 72"/>
                    <a:gd name="T11" fmla="*/ 31 h 31"/>
                    <a:gd name="T12" fmla="*/ 9 w 72"/>
                    <a:gd name="T13" fmla="*/ 22 h 31"/>
                    <a:gd name="T14" fmla="*/ 0 w 72"/>
                    <a:gd name="T15" fmla="*/ 7 h 31"/>
                    <a:gd name="T16" fmla="*/ 1 w 7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1">
                      <a:moveTo>
                        <a:pt x="1" y="0"/>
                      </a:moveTo>
                      <a:lnTo>
                        <a:pt x="49" y="0"/>
                      </a:lnTo>
                      <a:lnTo>
                        <a:pt x="50" y="4"/>
                      </a:lnTo>
                      <a:lnTo>
                        <a:pt x="56" y="13"/>
                      </a:lnTo>
                      <a:lnTo>
                        <a:pt x="72"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93" name="Freeform 409"/>
                <p:cNvSpPr>
                  <a:spLocks/>
                </p:cNvSpPr>
                <p:nvPr/>
              </p:nvSpPr>
              <p:spPr bwMode="auto">
                <a:xfrm>
                  <a:off x="930" y="3738"/>
                  <a:ext cx="41" cy="12"/>
                </a:xfrm>
                <a:custGeom>
                  <a:avLst/>
                  <a:gdLst>
                    <a:gd name="T0" fmla="*/ 0 w 83"/>
                    <a:gd name="T1" fmla="*/ 36 h 36"/>
                    <a:gd name="T2" fmla="*/ 2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194" name="Group 410"/>
              <p:cNvGrpSpPr>
                <a:grpSpLocks/>
              </p:cNvGrpSpPr>
              <p:nvPr/>
            </p:nvGrpSpPr>
            <p:grpSpPr bwMode="auto">
              <a:xfrm>
                <a:off x="895" y="3526"/>
                <a:ext cx="44" cy="23"/>
                <a:chOff x="895" y="3526"/>
                <a:chExt cx="44" cy="23"/>
              </a:xfrm>
            </p:grpSpPr>
            <p:sp>
              <p:nvSpPr>
                <p:cNvPr id="119195" name="Freeform 411"/>
                <p:cNvSpPr>
                  <a:spLocks/>
                </p:cNvSpPr>
                <p:nvPr/>
              </p:nvSpPr>
              <p:spPr bwMode="auto">
                <a:xfrm>
                  <a:off x="895" y="3526"/>
                  <a:ext cx="19" cy="23"/>
                </a:xfrm>
                <a:custGeom>
                  <a:avLst/>
                  <a:gdLst>
                    <a:gd name="T0" fmla="*/ 22 w 38"/>
                    <a:gd name="T1" fmla="*/ 69 h 69"/>
                    <a:gd name="T2" fmla="*/ 0 w 38"/>
                    <a:gd name="T3" fmla="*/ 34 h 69"/>
                    <a:gd name="T4" fmla="*/ 11 w 38"/>
                    <a:gd name="T5" fmla="*/ 0 h 69"/>
                    <a:gd name="T6" fmla="*/ 38 w 38"/>
                    <a:gd name="T7" fmla="*/ 34 h 69"/>
                    <a:gd name="T8" fmla="*/ 22 w 38"/>
                    <a:gd name="T9" fmla="*/ 69 h 69"/>
                  </a:gdLst>
                  <a:ahLst/>
                  <a:cxnLst>
                    <a:cxn ang="0">
                      <a:pos x="T0" y="T1"/>
                    </a:cxn>
                    <a:cxn ang="0">
                      <a:pos x="T2" y="T3"/>
                    </a:cxn>
                    <a:cxn ang="0">
                      <a:pos x="T4" y="T5"/>
                    </a:cxn>
                    <a:cxn ang="0">
                      <a:pos x="T6" y="T7"/>
                    </a:cxn>
                    <a:cxn ang="0">
                      <a:pos x="T8" y="T9"/>
                    </a:cxn>
                  </a:cxnLst>
                  <a:rect l="0" t="0" r="r" b="b"/>
                  <a:pathLst>
                    <a:path w="38" h="69">
                      <a:moveTo>
                        <a:pt x="22" y="69"/>
                      </a:moveTo>
                      <a:lnTo>
                        <a:pt x="0" y="34"/>
                      </a:lnTo>
                      <a:lnTo>
                        <a:pt x="11" y="0"/>
                      </a:lnTo>
                      <a:lnTo>
                        <a:pt x="38"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96" name="Freeform 412"/>
                <p:cNvSpPr>
                  <a:spLocks/>
                </p:cNvSpPr>
                <p:nvPr/>
              </p:nvSpPr>
              <p:spPr bwMode="auto">
                <a:xfrm>
                  <a:off x="901" y="3526"/>
                  <a:ext cx="33" cy="12"/>
                </a:xfrm>
                <a:custGeom>
                  <a:avLst/>
                  <a:gdLst>
                    <a:gd name="T0" fmla="*/ 0 w 64"/>
                    <a:gd name="T1" fmla="*/ 0 h 35"/>
                    <a:gd name="T2" fmla="*/ 40 w 64"/>
                    <a:gd name="T3" fmla="*/ 0 h 35"/>
                    <a:gd name="T4" fmla="*/ 64 w 64"/>
                    <a:gd name="T5" fmla="*/ 35 h 35"/>
                    <a:gd name="T6" fmla="*/ 23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40" y="0"/>
                      </a:lnTo>
                      <a:lnTo>
                        <a:pt x="64" y="35"/>
                      </a:lnTo>
                      <a:lnTo>
                        <a:pt x="23"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97" name="Freeform 413"/>
                <p:cNvSpPr>
                  <a:spLocks/>
                </p:cNvSpPr>
                <p:nvPr/>
              </p:nvSpPr>
              <p:spPr bwMode="auto">
                <a:xfrm>
                  <a:off x="907" y="3538"/>
                  <a:ext cx="32" cy="11"/>
                </a:xfrm>
                <a:custGeom>
                  <a:avLst/>
                  <a:gdLst>
                    <a:gd name="T0" fmla="*/ 0 w 65"/>
                    <a:gd name="T1" fmla="*/ 31 h 31"/>
                    <a:gd name="T2" fmla="*/ 13 w 65"/>
                    <a:gd name="T3" fmla="*/ 0 h 31"/>
                    <a:gd name="T4" fmla="*/ 54 w 65"/>
                    <a:gd name="T5" fmla="*/ 0 h 31"/>
                    <a:gd name="T6" fmla="*/ 65 w 65"/>
                    <a:gd name="T7" fmla="*/ 31 h 31"/>
                    <a:gd name="T8" fmla="*/ 0 w 65"/>
                    <a:gd name="T9" fmla="*/ 31 h 31"/>
                  </a:gdLst>
                  <a:ahLst/>
                  <a:cxnLst>
                    <a:cxn ang="0">
                      <a:pos x="T0" y="T1"/>
                    </a:cxn>
                    <a:cxn ang="0">
                      <a:pos x="T2" y="T3"/>
                    </a:cxn>
                    <a:cxn ang="0">
                      <a:pos x="T4" y="T5"/>
                    </a:cxn>
                    <a:cxn ang="0">
                      <a:pos x="T6" y="T7"/>
                    </a:cxn>
                    <a:cxn ang="0">
                      <a:pos x="T8" y="T9"/>
                    </a:cxn>
                  </a:cxnLst>
                  <a:rect l="0" t="0" r="r" b="b"/>
                  <a:pathLst>
                    <a:path w="65" h="31">
                      <a:moveTo>
                        <a:pt x="0" y="31"/>
                      </a:moveTo>
                      <a:lnTo>
                        <a:pt x="13" y="0"/>
                      </a:lnTo>
                      <a:lnTo>
                        <a:pt x="54"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198" name="Group 414"/>
              <p:cNvGrpSpPr>
                <a:grpSpLocks/>
              </p:cNvGrpSpPr>
              <p:nvPr/>
            </p:nvGrpSpPr>
            <p:grpSpPr bwMode="auto">
              <a:xfrm>
                <a:off x="907" y="3540"/>
                <a:ext cx="45" cy="22"/>
                <a:chOff x="907" y="3540"/>
                <a:chExt cx="45" cy="22"/>
              </a:xfrm>
            </p:grpSpPr>
            <p:sp>
              <p:nvSpPr>
                <p:cNvPr id="119199" name="Freeform 415"/>
                <p:cNvSpPr>
                  <a:spLocks/>
                </p:cNvSpPr>
                <p:nvPr/>
              </p:nvSpPr>
              <p:spPr bwMode="auto">
                <a:xfrm>
                  <a:off x="907" y="3540"/>
                  <a:ext cx="20" cy="22"/>
                </a:xfrm>
                <a:custGeom>
                  <a:avLst/>
                  <a:gdLst>
                    <a:gd name="T0" fmla="*/ 22 w 39"/>
                    <a:gd name="T1" fmla="*/ 68 h 68"/>
                    <a:gd name="T2" fmla="*/ 0 w 39"/>
                    <a:gd name="T3" fmla="*/ 34 h 68"/>
                    <a:gd name="T4" fmla="*/ 11 w 39"/>
                    <a:gd name="T5" fmla="*/ 0 h 68"/>
                    <a:gd name="T6" fmla="*/ 39 w 39"/>
                    <a:gd name="T7" fmla="*/ 34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4"/>
                      </a:lnTo>
                      <a:lnTo>
                        <a:pt x="11" y="0"/>
                      </a:lnTo>
                      <a:lnTo>
                        <a:pt x="39" y="34"/>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00" name="Freeform 416"/>
                <p:cNvSpPr>
                  <a:spLocks/>
                </p:cNvSpPr>
                <p:nvPr/>
              </p:nvSpPr>
              <p:spPr bwMode="auto">
                <a:xfrm>
                  <a:off x="914" y="3540"/>
                  <a:ext cx="32" cy="11"/>
                </a:xfrm>
                <a:custGeom>
                  <a:avLst/>
                  <a:gdLst>
                    <a:gd name="T0" fmla="*/ 0 w 64"/>
                    <a:gd name="T1" fmla="*/ 0 h 34"/>
                    <a:gd name="T2" fmla="*/ 40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01" name="Freeform 417"/>
                <p:cNvSpPr>
                  <a:spLocks/>
                </p:cNvSpPr>
                <p:nvPr/>
              </p:nvSpPr>
              <p:spPr bwMode="auto">
                <a:xfrm>
                  <a:off x="919" y="3552"/>
                  <a:ext cx="33" cy="10"/>
                </a:xfrm>
                <a:custGeom>
                  <a:avLst/>
                  <a:gdLst>
                    <a:gd name="T0" fmla="*/ 0 w 66"/>
                    <a:gd name="T1" fmla="*/ 30 h 30"/>
                    <a:gd name="T2" fmla="*/ 12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202" name="Group 418"/>
              <p:cNvGrpSpPr>
                <a:grpSpLocks/>
              </p:cNvGrpSpPr>
              <p:nvPr/>
            </p:nvGrpSpPr>
            <p:grpSpPr bwMode="auto">
              <a:xfrm>
                <a:off x="920" y="3553"/>
                <a:ext cx="45" cy="23"/>
                <a:chOff x="920" y="3553"/>
                <a:chExt cx="45" cy="23"/>
              </a:xfrm>
            </p:grpSpPr>
            <p:sp>
              <p:nvSpPr>
                <p:cNvPr id="119203" name="Freeform 419"/>
                <p:cNvSpPr>
                  <a:spLocks/>
                </p:cNvSpPr>
                <p:nvPr/>
              </p:nvSpPr>
              <p:spPr bwMode="auto">
                <a:xfrm>
                  <a:off x="920" y="3553"/>
                  <a:ext cx="20" cy="23"/>
                </a:xfrm>
                <a:custGeom>
                  <a:avLst/>
                  <a:gdLst>
                    <a:gd name="T0" fmla="*/ 24 w 41"/>
                    <a:gd name="T1" fmla="*/ 68 h 68"/>
                    <a:gd name="T2" fmla="*/ 0 w 41"/>
                    <a:gd name="T3" fmla="*/ 32 h 68"/>
                    <a:gd name="T4" fmla="*/ 14 w 41"/>
                    <a:gd name="T5" fmla="*/ 0 h 68"/>
                    <a:gd name="T6" fmla="*/ 41 w 41"/>
                    <a:gd name="T7" fmla="*/ 32 h 68"/>
                    <a:gd name="T8" fmla="*/ 24 w 41"/>
                    <a:gd name="T9" fmla="*/ 68 h 68"/>
                  </a:gdLst>
                  <a:ahLst/>
                  <a:cxnLst>
                    <a:cxn ang="0">
                      <a:pos x="T0" y="T1"/>
                    </a:cxn>
                    <a:cxn ang="0">
                      <a:pos x="T2" y="T3"/>
                    </a:cxn>
                    <a:cxn ang="0">
                      <a:pos x="T4" y="T5"/>
                    </a:cxn>
                    <a:cxn ang="0">
                      <a:pos x="T6" y="T7"/>
                    </a:cxn>
                    <a:cxn ang="0">
                      <a:pos x="T8" y="T9"/>
                    </a:cxn>
                  </a:cxnLst>
                  <a:rect l="0" t="0" r="r" b="b"/>
                  <a:pathLst>
                    <a:path w="41" h="68">
                      <a:moveTo>
                        <a:pt x="24" y="68"/>
                      </a:moveTo>
                      <a:lnTo>
                        <a:pt x="0" y="32"/>
                      </a:lnTo>
                      <a:lnTo>
                        <a:pt x="14"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04" name="Freeform 420"/>
                <p:cNvSpPr>
                  <a:spLocks/>
                </p:cNvSpPr>
                <p:nvPr/>
              </p:nvSpPr>
              <p:spPr bwMode="auto">
                <a:xfrm>
                  <a:off x="927" y="3554"/>
                  <a:ext cx="32" cy="11"/>
                </a:xfrm>
                <a:custGeom>
                  <a:avLst/>
                  <a:gdLst>
                    <a:gd name="T0" fmla="*/ 0 w 63"/>
                    <a:gd name="T1" fmla="*/ 0 h 33"/>
                    <a:gd name="T2" fmla="*/ 39 w 63"/>
                    <a:gd name="T3" fmla="*/ 0 h 33"/>
                    <a:gd name="T4" fmla="*/ 63 w 63"/>
                    <a:gd name="T5" fmla="*/ 33 h 33"/>
                    <a:gd name="T6" fmla="*/ 24 w 63"/>
                    <a:gd name="T7" fmla="*/ 33 h 33"/>
                    <a:gd name="T8" fmla="*/ 0 w 63"/>
                    <a:gd name="T9" fmla="*/ 0 h 33"/>
                  </a:gdLst>
                  <a:ahLst/>
                  <a:cxnLst>
                    <a:cxn ang="0">
                      <a:pos x="T0" y="T1"/>
                    </a:cxn>
                    <a:cxn ang="0">
                      <a:pos x="T2" y="T3"/>
                    </a:cxn>
                    <a:cxn ang="0">
                      <a:pos x="T4" y="T5"/>
                    </a:cxn>
                    <a:cxn ang="0">
                      <a:pos x="T6" y="T7"/>
                    </a:cxn>
                    <a:cxn ang="0">
                      <a:pos x="T8" y="T9"/>
                    </a:cxn>
                  </a:cxnLst>
                  <a:rect l="0" t="0" r="r" b="b"/>
                  <a:pathLst>
                    <a:path w="63" h="33">
                      <a:moveTo>
                        <a:pt x="0" y="0"/>
                      </a:moveTo>
                      <a:lnTo>
                        <a:pt x="39"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05" name="Freeform 421"/>
                <p:cNvSpPr>
                  <a:spLocks/>
                </p:cNvSpPr>
                <p:nvPr/>
              </p:nvSpPr>
              <p:spPr bwMode="auto">
                <a:xfrm>
                  <a:off x="932" y="3566"/>
                  <a:ext cx="33" cy="10"/>
                </a:xfrm>
                <a:custGeom>
                  <a:avLst/>
                  <a:gdLst>
                    <a:gd name="T0" fmla="*/ 0 w 66"/>
                    <a:gd name="T1" fmla="*/ 30 h 30"/>
                    <a:gd name="T2" fmla="*/ 12 w 66"/>
                    <a:gd name="T3" fmla="*/ 0 h 30"/>
                    <a:gd name="T4" fmla="*/ 53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3"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206" name="Group 422"/>
              <p:cNvGrpSpPr>
                <a:grpSpLocks/>
              </p:cNvGrpSpPr>
              <p:nvPr/>
            </p:nvGrpSpPr>
            <p:grpSpPr bwMode="auto">
              <a:xfrm>
                <a:off x="934" y="3566"/>
                <a:ext cx="44" cy="23"/>
                <a:chOff x="934" y="3566"/>
                <a:chExt cx="44" cy="23"/>
              </a:xfrm>
            </p:grpSpPr>
            <p:sp>
              <p:nvSpPr>
                <p:cNvPr id="119207" name="Freeform 423"/>
                <p:cNvSpPr>
                  <a:spLocks/>
                </p:cNvSpPr>
                <p:nvPr/>
              </p:nvSpPr>
              <p:spPr bwMode="auto">
                <a:xfrm>
                  <a:off x="934" y="3566"/>
                  <a:ext cx="19" cy="23"/>
                </a:xfrm>
                <a:custGeom>
                  <a:avLst/>
                  <a:gdLst>
                    <a:gd name="T0" fmla="*/ 22 w 40"/>
                    <a:gd name="T1" fmla="*/ 68 h 68"/>
                    <a:gd name="T2" fmla="*/ 0 w 40"/>
                    <a:gd name="T3" fmla="*/ 33 h 68"/>
                    <a:gd name="T4" fmla="*/ 12 w 40"/>
                    <a:gd name="T5" fmla="*/ 0 h 68"/>
                    <a:gd name="T6" fmla="*/ 40 w 40"/>
                    <a:gd name="T7" fmla="*/ 33 h 68"/>
                    <a:gd name="T8" fmla="*/ 22 w 40"/>
                    <a:gd name="T9" fmla="*/ 68 h 68"/>
                  </a:gdLst>
                  <a:ahLst/>
                  <a:cxnLst>
                    <a:cxn ang="0">
                      <a:pos x="T0" y="T1"/>
                    </a:cxn>
                    <a:cxn ang="0">
                      <a:pos x="T2" y="T3"/>
                    </a:cxn>
                    <a:cxn ang="0">
                      <a:pos x="T4" y="T5"/>
                    </a:cxn>
                    <a:cxn ang="0">
                      <a:pos x="T6" y="T7"/>
                    </a:cxn>
                    <a:cxn ang="0">
                      <a:pos x="T8" y="T9"/>
                    </a:cxn>
                  </a:cxnLst>
                  <a:rect l="0" t="0" r="r" b="b"/>
                  <a:pathLst>
                    <a:path w="40" h="68">
                      <a:moveTo>
                        <a:pt x="22" y="68"/>
                      </a:moveTo>
                      <a:lnTo>
                        <a:pt x="0" y="33"/>
                      </a:lnTo>
                      <a:lnTo>
                        <a:pt x="12" y="0"/>
                      </a:lnTo>
                      <a:lnTo>
                        <a:pt x="40"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08" name="Freeform 424"/>
                <p:cNvSpPr>
                  <a:spLocks/>
                </p:cNvSpPr>
                <p:nvPr/>
              </p:nvSpPr>
              <p:spPr bwMode="auto">
                <a:xfrm>
                  <a:off x="940" y="3567"/>
                  <a:ext cx="32" cy="11"/>
                </a:xfrm>
                <a:custGeom>
                  <a:avLst/>
                  <a:gdLst>
                    <a:gd name="T0" fmla="*/ 0 w 65"/>
                    <a:gd name="T1" fmla="*/ 0 h 35"/>
                    <a:gd name="T2" fmla="*/ 41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1"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09" name="Freeform 425"/>
                <p:cNvSpPr>
                  <a:spLocks/>
                </p:cNvSpPr>
                <p:nvPr/>
              </p:nvSpPr>
              <p:spPr bwMode="auto">
                <a:xfrm>
                  <a:off x="945" y="3579"/>
                  <a:ext cx="33" cy="9"/>
                </a:xfrm>
                <a:custGeom>
                  <a:avLst/>
                  <a:gdLst>
                    <a:gd name="T0" fmla="*/ 0 w 65"/>
                    <a:gd name="T1" fmla="*/ 28 h 28"/>
                    <a:gd name="T2" fmla="*/ 13 w 65"/>
                    <a:gd name="T3" fmla="*/ 0 h 28"/>
                    <a:gd name="T4" fmla="*/ 54 w 65"/>
                    <a:gd name="T5" fmla="*/ 0 h 28"/>
                    <a:gd name="T6" fmla="*/ 65 w 65"/>
                    <a:gd name="T7" fmla="*/ 28 h 28"/>
                    <a:gd name="T8" fmla="*/ 0 w 65"/>
                    <a:gd name="T9" fmla="*/ 28 h 28"/>
                  </a:gdLst>
                  <a:ahLst/>
                  <a:cxnLst>
                    <a:cxn ang="0">
                      <a:pos x="T0" y="T1"/>
                    </a:cxn>
                    <a:cxn ang="0">
                      <a:pos x="T2" y="T3"/>
                    </a:cxn>
                    <a:cxn ang="0">
                      <a:pos x="T4" y="T5"/>
                    </a:cxn>
                    <a:cxn ang="0">
                      <a:pos x="T6" y="T7"/>
                    </a:cxn>
                    <a:cxn ang="0">
                      <a:pos x="T8" y="T9"/>
                    </a:cxn>
                  </a:cxnLst>
                  <a:rect l="0" t="0" r="r" b="b"/>
                  <a:pathLst>
                    <a:path w="65" h="28">
                      <a:moveTo>
                        <a:pt x="0" y="28"/>
                      </a:moveTo>
                      <a:lnTo>
                        <a:pt x="13" y="0"/>
                      </a:lnTo>
                      <a:lnTo>
                        <a:pt x="54"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210" name="Group 426"/>
              <p:cNvGrpSpPr>
                <a:grpSpLocks/>
              </p:cNvGrpSpPr>
              <p:nvPr/>
            </p:nvGrpSpPr>
            <p:grpSpPr bwMode="auto">
              <a:xfrm>
                <a:off x="949" y="3579"/>
                <a:ext cx="83" cy="63"/>
                <a:chOff x="949" y="3579"/>
                <a:chExt cx="83" cy="63"/>
              </a:xfrm>
            </p:grpSpPr>
            <p:grpSp>
              <p:nvGrpSpPr>
                <p:cNvPr id="119211" name="Group 427"/>
                <p:cNvGrpSpPr>
                  <a:grpSpLocks/>
                </p:cNvGrpSpPr>
                <p:nvPr/>
              </p:nvGrpSpPr>
              <p:grpSpPr bwMode="auto">
                <a:xfrm>
                  <a:off x="949" y="3579"/>
                  <a:ext cx="44" cy="23"/>
                  <a:chOff x="949" y="3579"/>
                  <a:chExt cx="44" cy="23"/>
                </a:xfrm>
              </p:grpSpPr>
              <p:sp>
                <p:nvSpPr>
                  <p:cNvPr id="119212" name="Freeform 428"/>
                  <p:cNvSpPr>
                    <a:spLocks/>
                  </p:cNvSpPr>
                  <p:nvPr/>
                </p:nvSpPr>
                <p:spPr bwMode="auto">
                  <a:xfrm>
                    <a:off x="949" y="3579"/>
                    <a:ext cx="19" cy="23"/>
                  </a:xfrm>
                  <a:custGeom>
                    <a:avLst/>
                    <a:gdLst>
                      <a:gd name="T0" fmla="*/ 21 w 38"/>
                      <a:gd name="T1" fmla="*/ 68 h 68"/>
                      <a:gd name="T2" fmla="*/ 0 w 38"/>
                      <a:gd name="T3" fmla="*/ 32 h 68"/>
                      <a:gd name="T4" fmla="*/ 11 w 38"/>
                      <a:gd name="T5" fmla="*/ 0 h 68"/>
                      <a:gd name="T6" fmla="*/ 38 w 38"/>
                      <a:gd name="T7" fmla="*/ 32 h 68"/>
                      <a:gd name="T8" fmla="*/ 21 w 38"/>
                      <a:gd name="T9" fmla="*/ 68 h 68"/>
                    </a:gdLst>
                    <a:ahLst/>
                    <a:cxnLst>
                      <a:cxn ang="0">
                        <a:pos x="T0" y="T1"/>
                      </a:cxn>
                      <a:cxn ang="0">
                        <a:pos x="T2" y="T3"/>
                      </a:cxn>
                      <a:cxn ang="0">
                        <a:pos x="T4" y="T5"/>
                      </a:cxn>
                      <a:cxn ang="0">
                        <a:pos x="T6" y="T7"/>
                      </a:cxn>
                      <a:cxn ang="0">
                        <a:pos x="T8" y="T9"/>
                      </a:cxn>
                    </a:cxnLst>
                    <a:rect l="0" t="0" r="r" b="b"/>
                    <a:pathLst>
                      <a:path w="38" h="68">
                        <a:moveTo>
                          <a:pt x="21" y="68"/>
                        </a:moveTo>
                        <a:lnTo>
                          <a:pt x="0" y="32"/>
                        </a:lnTo>
                        <a:lnTo>
                          <a:pt x="11" y="0"/>
                        </a:lnTo>
                        <a:lnTo>
                          <a:pt x="38" y="32"/>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13" name="Freeform 429"/>
                  <p:cNvSpPr>
                    <a:spLocks/>
                  </p:cNvSpPr>
                  <p:nvPr/>
                </p:nvSpPr>
                <p:spPr bwMode="auto">
                  <a:xfrm>
                    <a:off x="955" y="3579"/>
                    <a:ext cx="32" cy="11"/>
                  </a:xfrm>
                  <a:custGeom>
                    <a:avLst/>
                    <a:gdLst>
                      <a:gd name="T0" fmla="*/ 0 w 66"/>
                      <a:gd name="T1" fmla="*/ 0 h 32"/>
                      <a:gd name="T2" fmla="*/ 42 w 66"/>
                      <a:gd name="T3" fmla="*/ 0 h 32"/>
                      <a:gd name="T4" fmla="*/ 66 w 66"/>
                      <a:gd name="T5" fmla="*/ 32 h 32"/>
                      <a:gd name="T6" fmla="*/ 25 w 66"/>
                      <a:gd name="T7" fmla="*/ 32 h 32"/>
                      <a:gd name="T8" fmla="*/ 0 w 66"/>
                      <a:gd name="T9" fmla="*/ 0 h 32"/>
                    </a:gdLst>
                    <a:ahLst/>
                    <a:cxnLst>
                      <a:cxn ang="0">
                        <a:pos x="T0" y="T1"/>
                      </a:cxn>
                      <a:cxn ang="0">
                        <a:pos x="T2" y="T3"/>
                      </a:cxn>
                      <a:cxn ang="0">
                        <a:pos x="T4" y="T5"/>
                      </a:cxn>
                      <a:cxn ang="0">
                        <a:pos x="T6" y="T7"/>
                      </a:cxn>
                      <a:cxn ang="0">
                        <a:pos x="T8" y="T9"/>
                      </a:cxn>
                    </a:cxnLst>
                    <a:rect l="0" t="0" r="r" b="b"/>
                    <a:pathLst>
                      <a:path w="66" h="32">
                        <a:moveTo>
                          <a:pt x="0" y="0"/>
                        </a:moveTo>
                        <a:lnTo>
                          <a:pt x="42" y="0"/>
                        </a:lnTo>
                        <a:lnTo>
                          <a:pt x="66" y="32"/>
                        </a:lnTo>
                        <a:lnTo>
                          <a:pt x="25"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14" name="Freeform 430"/>
                  <p:cNvSpPr>
                    <a:spLocks/>
                  </p:cNvSpPr>
                  <p:nvPr/>
                </p:nvSpPr>
                <p:spPr bwMode="auto">
                  <a:xfrm>
                    <a:off x="960" y="3591"/>
                    <a:ext cx="33" cy="10"/>
                  </a:xfrm>
                  <a:custGeom>
                    <a:avLst/>
                    <a:gdLst>
                      <a:gd name="T0" fmla="*/ 0 w 65"/>
                      <a:gd name="T1" fmla="*/ 31 h 31"/>
                      <a:gd name="T2" fmla="*/ 14 w 65"/>
                      <a:gd name="T3" fmla="*/ 0 h 31"/>
                      <a:gd name="T4" fmla="*/ 55 w 65"/>
                      <a:gd name="T5" fmla="*/ 0 h 31"/>
                      <a:gd name="T6" fmla="*/ 65 w 65"/>
                      <a:gd name="T7" fmla="*/ 31 h 31"/>
                      <a:gd name="T8" fmla="*/ 0 w 65"/>
                      <a:gd name="T9" fmla="*/ 31 h 31"/>
                    </a:gdLst>
                    <a:ahLst/>
                    <a:cxnLst>
                      <a:cxn ang="0">
                        <a:pos x="T0" y="T1"/>
                      </a:cxn>
                      <a:cxn ang="0">
                        <a:pos x="T2" y="T3"/>
                      </a:cxn>
                      <a:cxn ang="0">
                        <a:pos x="T4" y="T5"/>
                      </a:cxn>
                      <a:cxn ang="0">
                        <a:pos x="T6" y="T7"/>
                      </a:cxn>
                      <a:cxn ang="0">
                        <a:pos x="T8" y="T9"/>
                      </a:cxn>
                    </a:cxnLst>
                    <a:rect l="0" t="0" r="r" b="b"/>
                    <a:pathLst>
                      <a:path w="65" h="31">
                        <a:moveTo>
                          <a:pt x="0" y="31"/>
                        </a:moveTo>
                        <a:lnTo>
                          <a:pt x="14" y="0"/>
                        </a:lnTo>
                        <a:lnTo>
                          <a:pt x="55"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215" name="Group 431"/>
                <p:cNvGrpSpPr>
                  <a:grpSpLocks/>
                </p:cNvGrpSpPr>
                <p:nvPr/>
              </p:nvGrpSpPr>
              <p:grpSpPr bwMode="auto">
                <a:xfrm>
                  <a:off x="961" y="3592"/>
                  <a:ext cx="45" cy="23"/>
                  <a:chOff x="961" y="3592"/>
                  <a:chExt cx="45" cy="23"/>
                </a:xfrm>
              </p:grpSpPr>
              <p:sp>
                <p:nvSpPr>
                  <p:cNvPr id="119216" name="Freeform 432"/>
                  <p:cNvSpPr>
                    <a:spLocks/>
                  </p:cNvSpPr>
                  <p:nvPr/>
                </p:nvSpPr>
                <p:spPr bwMode="auto">
                  <a:xfrm>
                    <a:off x="961" y="3592"/>
                    <a:ext cx="20" cy="23"/>
                  </a:xfrm>
                  <a:custGeom>
                    <a:avLst/>
                    <a:gdLst>
                      <a:gd name="T0" fmla="*/ 23 w 40"/>
                      <a:gd name="T1" fmla="*/ 69 h 69"/>
                      <a:gd name="T2" fmla="*/ 0 w 40"/>
                      <a:gd name="T3" fmla="*/ 33 h 69"/>
                      <a:gd name="T4" fmla="*/ 12 w 40"/>
                      <a:gd name="T5" fmla="*/ 0 h 69"/>
                      <a:gd name="T6" fmla="*/ 40 w 40"/>
                      <a:gd name="T7" fmla="*/ 33 h 69"/>
                      <a:gd name="T8" fmla="*/ 23 w 40"/>
                      <a:gd name="T9" fmla="*/ 69 h 69"/>
                    </a:gdLst>
                    <a:ahLst/>
                    <a:cxnLst>
                      <a:cxn ang="0">
                        <a:pos x="T0" y="T1"/>
                      </a:cxn>
                      <a:cxn ang="0">
                        <a:pos x="T2" y="T3"/>
                      </a:cxn>
                      <a:cxn ang="0">
                        <a:pos x="T4" y="T5"/>
                      </a:cxn>
                      <a:cxn ang="0">
                        <a:pos x="T6" y="T7"/>
                      </a:cxn>
                      <a:cxn ang="0">
                        <a:pos x="T8" y="T9"/>
                      </a:cxn>
                    </a:cxnLst>
                    <a:rect l="0" t="0" r="r" b="b"/>
                    <a:pathLst>
                      <a:path w="40" h="69">
                        <a:moveTo>
                          <a:pt x="23" y="69"/>
                        </a:moveTo>
                        <a:lnTo>
                          <a:pt x="0" y="33"/>
                        </a:lnTo>
                        <a:lnTo>
                          <a:pt x="12" y="0"/>
                        </a:lnTo>
                        <a:lnTo>
                          <a:pt x="40"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17" name="Freeform 433"/>
                  <p:cNvSpPr>
                    <a:spLocks/>
                  </p:cNvSpPr>
                  <p:nvPr/>
                </p:nvSpPr>
                <p:spPr bwMode="auto">
                  <a:xfrm>
                    <a:off x="968" y="3593"/>
                    <a:ext cx="33" cy="11"/>
                  </a:xfrm>
                  <a:custGeom>
                    <a:avLst/>
                    <a:gdLst>
                      <a:gd name="T0" fmla="*/ 0 w 66"/>
                      <a:gd name="T1" fmla="*/ 0 h 35"/>
                      <a:gd name="T2" fmla="*/ 41 w 66"/>
                      <a:gd name="T3" fmla="*/ 0 h 35"/>
                      <a:gd name="T4" fmla="*/ 66 w 66"/>
                      <a:gd name="T5" fmla="*/ 35 h 35"/>
                      <a:gd name="T6" fmla="*/ 24 w 66"/>
                      <a:gd name="T7" fmla="*/ 35 h 35"/>
                      <a:gd name="T8" fmla="*/ 0 w 66"/>
                      <a:gd name="T9" fmla="*/ 0 h 35"/>
                    </a:gdLst>
                    <a:ahLst/>
                    <a:cxnLst>
                      <a:cxn ang="0">
                        <a:pos x="T0" y="T1"/>
                      </a:cxn>
                      <a:cxn ang="0">
                        <a:pos x="T2" y="T3"/>
                      </a:cxn>
                      <a:cxn ang="0">
                        <a:pos x="T4" y="T5"/>
                      </a:cxn>
                      <a:cxn ang="0">
                        <a:pos x="T6" y="T7"/>
                      </a:cxn>
                      <a:cxn ang="0">
                        <a:pos x="T8" y="T9"/>
                      </a:cxn>
                    </a:cxnLst>
                    <a:rect l="0" t="0" r="r" b="b"/>
                    <a:pathLst>
                      <a:path w="66" h="35">
                        <a:moveTo>
                          <a:pt x="0" y="0"/>
                        </a:moveTo>
                        <a:lnTo>
                          <a:pt x="41" y="0"/>
                        </a:lnTo>
                        <a:lnTo>
                          <a:pt x="66"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18" name="Freeform 434"/>
                  <p:cNvSpPr>
                    <a:spLocks/>
                  </p:cNvSpPr>
                  <p:nvPr/>
                </p:nvSpPr>
                <p:spPr bwMode="auto">
                  <a:xfrm>
                    <a:off x="973" y="3605"/>
                    <a:ext cx="33" cy="10"/>
                  </a:xfrm>
                  <a:custGeom>
                    <a:avLst/>
                    <a:gdLst>
                      <a:gd name="T0" fmla="*/ 0 w 66"/>
                      <a:gd name="T1" fmla="*/ 30 h 30"/>
                      <a:gd name="T2" fmla="*/ 13 w 66"/>
                      <a:gd name="T3" fmla="*/ 0 h 30"/>
                      <a:gd name="T4" fmla="*/ 55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3" y="0"/>
                        </a:lnTo>
                        <a:lnTo>
                          <a:pt x="55"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219" name="Group 435"/>
                <p:cNvGrpSpPr>
                  <a:grpSpLocks/>
                </p:cNvGrpSpPr>
                <p:nvPr/>
              </p:nvGrpSpPr>
              <p:grpSpPr bwMode="auto">
                <a:xfrm>
                  <a:off x="974" y="3606"/>
                  <a:ext cx="44" cy="23"/>
                  <a:chOff x="974" y="3606"/>
                  <a:chExt cx="44" cy="23"/>
                </a:xfrm>
              </p:grpSpPr>
              <p:sp>
                <p:nvSpPr>
                  <p:cNvPr id="119220" name="Freeform 436"/>
                  <p:cNvSpPr>
                    <a:spLocks/>
                  </p:cNvSpPr>
                  <p:nvPr/>
                </p:nvSpPr>
                <p:spPr bwMode="auto">
                  <a:xfrm>
                    <a:off x="974" y="3606"/>
                    <a:ext cx="19" cy="23"/>
                  </a:xfrm>
                  <a:custGeom>
                    <a:avLst/>
                    <a:gdLst>
                      <a:gd name="T0" fmla="*/ 24 w 40"/>
                      <a:gd name="T1" fmla="*/ 68 h 68"/>
                      <a:gd name="T2" fmla="*/ 0 w 40"/>
                      <a:gd name="T3" fmla="*/ 35 h 68"/>
                      <a:gd name="T4" fmla="*/ 12 w 40"/>
                      <a:gd name="T5" fmla="*/ 0 h 68"/>
                      <a:gd name="T6" fmla="*/ 40 w 40"/>
                      <a:gd name="T7" fmla="*/ 35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5"/>
                        </a:lnTo>
                        <a:lnTo>
                          <a:pt x="12" y="0"/>
                        </a:lnTo>
                        <a:lnTo>
                          <a:pt x="40" y="35"/>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21" name="Freeform 437"/>
                  <p:cNvSpPr>
                    <a:spLocks/>
                  </p:cNvSpPr>
                  <p:nvPr/>
                </p:nvSpPr>
                <p:spPr bwMode="auto">
                  <a:xfrm>
                    <a:off x="980" y="3606"/>
                    <a:ext cx="32" cy="12"/>
                  </a:xfrm>
                  <a:custGeom>
                    <a:avLst/>
                    <a:gdLst>
                      <a:gd name="T0" fmla="*/ 0 w 65"/>
                      <a:gd name="T1" fmla="*/ 0 h 35"/>
                      <a:gd name="T2" fmla="*/ 42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2"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22" name="Freeform 438"/>
                  <p:cNvSpPr>
                    <a:spLocks/>
                  </p:cNvSpPr>
                  <p:nvPr/>
                </p:nvSpPr>
                <p:spPr bwMode="auto">
                  <a:xfrm>
                    <a:off x="986" y="3619"/>
                    <a:ext cx="32" cy="9"/>
                  </a:xfrm>
                  <a:custGeom>
                    <a:avLst/>
                    <a:gdLst>
                      <a:gd name="T0" fmla="*/ 0 w 65"/>
                      <a:gd name="T1" fmla="*/ 29 h 29"/>
                      <a:gd name="T2" fmla="*/ 12 w 65"/>
                      <a:gd name="T3" fmla="*/ 0 h 29"/>
                      <a:gd name="T4" fmla="*/ 53 w 65"/>
                      <a:gd name="T5" fmla="*/ 0 h 29"/>
                      <a:gd name="T6" fmla="*/ 65 w 65"/>
                      <a:gd name="T7" fmla="*/ 29 h 29"/>
                      <a:gd name="T8" fmla="*/ 0 w 65"/>
                      <a:gd name="T9" fmla="*/ 29 h 29"/>
                    </a:gdLst>
                    <a:ahLst/>
                    <a:cxnLst>
                      <a:cxn ang="0">
                        <a:pos x="T0" y="T1"/>
                      </a:cxn>
                      <a:cxn ang="0">
                        <a:pos x="T2" y="T3"/>
                      </a:cxn>
                      <a:cxn ang="0">
                        <a:pos x="T4" y="T5"/>
                      </a:cxn>
                      <a:cxn ang="0">
                        <a:pos x="T6" y="T7"/>
                      </a:cxn>
                      <a:cxn ang="0">
                        <a:pos x="T8" y="T9"/>
                      </a:cxn>
                    </a:cxnLst>
                    <a:rect l="0" t="0" r="r" b="b"/>
                    <a:pathLst>
                      <a:path w="65" h="29">
                        <a:moveTo>
                          <a:pt x="0" y="29"/>
                        </a:moveTo>
                        <a:lnTo>
                          <a:pt x="12"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223" name="Group 439"/>
                <p:cNvGrpSpPr>
                  <a:grpSpLocks/>
                </p:cNvGrpSpPr>
                <p:nvPr/>
              </p:nvGrpSpPr>
              <p:grpSpPr bwMode="auto">
                <a:xfrm>
                  <a:off x="987" y="3619"/>
                  <a:ext cx="45" cy="23"/>
                  <a:chOff x="987" y="3619"/>
                  <a:chExt cx="45" cy="23"/>
                </a:xfrm>
              </p:grpSpPr>
              <p:sp>
                <p:nvSpPr>
                  <p:cNvPr id="119224" name="Freeform 440"/>
                  <p:cNvSpPr>
                    <a:spLocks/>
                  </p:cNvSpPr>
                  <p:nvPr/>
                </p:nvSpPr>
                <p:spPr bwMode="auto">
                  <a:xfrm>
                    <a:off x="987" y="3619"/>
                    <a:ext cx="20" cy="23"/>
                  </a:xfrm>
                  <a:custGeom>
                    <a:avLst/>
                    <a:gdLst>
                      <a:gd name="T0" fmla="*/ 22 w 39"/>
                      <a:gd name="T1" fmla="*/ 68 h 68"/>
                      <a:gd name="T2" fmla="*/ 0 w 39"/>
                      <a:gd name="T3" fmla="*/ 33 h 68"/>
                      <a:gd name="T4" fmla="*/ 12 w 39"/>
                      <a:gd name="T5" fmla="*/ 0 h 68"/>
                      <a:gd name="T6" fmla="*/ 39 w 39"/>
                      <a:gd name="T7" fmla="*/ 33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3"/>
                        </a:lnTo>
                        <a:lnTo>
                          <a:pt x="12" y="0"/>
                        </a:lnTo>
                        <a:lnTo>
                          <a:pt x="39"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25" name="Freeform 441"/>
                  <p:cNvSpPr>
                    <a:spLocks/>
                  </p:cNvSpPr>
                  <p:nvPr/>
                </p:nvSpPr>
                <p:spPr bwMode="auto">
                  <a:xfrm>
                    <a:off x="994" y="3620"/>
                    <a:ext cx="32" cy="11"/>
                  </a:xfrm>
                  <a:custGeom>
                    <a:avLst/>
                    <a:gdLst>
                      <a:gd name="T0" fmla="*/ 0 w 64"/>
                      <a:gd name="T1" fmla="*/ 0 h 33"/>
                      <a:gd name="T2" fmla="*/ 41 w 64"/>
                      <a:gd name="T3" fmla="*/ 0 h 33"/>
                      <a:gd name="T4" fmla="*/ 64 w 64"/>
                      <a:gd name="T5" fmla="*/ 33 h 33"/>
                      <a:gd name="T6" fmla="*/ 25 w 64"/>
                      <a:gd name="T7" fmla="*/ 33 h 33"/>
                      <a:gd name="T8" fmla="*/ 0 w 64"/>
                      <a:gd name="T9" fmla="*/ 0 h 33"/>
                    </a:gdLst>
                    <a:ahLst/>
                    <a:cxnLst>
                      <a:cxn ang="0">
                        <a:pos x="T0" y="T1"/>
                      </a:cxn>
                      <a:cxn ang="0">
                        <a:pos x="T2" y="T3"/>
                      </a:cxn>
                      <a:cxn ang="0">
                        <a:pos x="T4" y="T5"/>
                      </a:cxn>
                      <a:cxn ang="0">
                        <a:pos x="T6" y="T7"/>
                      </a:cxn>
                      <a:cxn ang="0">
                        <a:pos x="T8" y="T9"/>
                      </a:cxn>
                    </a:cxnLst>
                    <a:rect l="0" t="0" r="r" b="b"/>
                    <a:pathLst>
                      <a:path w="64" h="33">
                        <a:moveTo>
                          <a:pt x="0" y="0"/>
                        </a:moveTo>
                        <a:lnTo>
                          <a:pt x="41" y="0"/>
                        </a:lnTo>
                        <a:lnTo>
                          <a:pt x="64" y="33"/>
                        </a:lnTo>
                        <a:lnTo>
                          <a:pt x="25"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26" name="Freeform 442"/>
                  <p:cNvSpPr>
                    <a:spLocks/>
                  </p:cNvSpPr>
                  <p:nvPr/>
                </p:nvSpPr>
                <p:spPr bwMode="auto">
                  <a:xfrm>
                    <a:off x="999" y="3632"/>
                    <a:ext cx="33" cy="9"/>
                  </a:xfrm>
                  <a:custGeom>
                    <a:avLst/>
                    <a:gdLst>
                      <a:gd name="T0" fmla="*/ 0 w 65"/>
                      <a:gd name="T1" fmla="*/ 29 h 29"/>
                      <a:gd name="T2" fmla="*/ 14 w 65"/>
                      <a:gd name="T3" fmla="*/ 0 h 29"/>
                      <a:gd name="T4" fmla="*/ 53 w 65"/>
                      <a:gd name="T5" fmla="*/ 0 h 29"/>
                      <a:gd name="T6" fmla="*/ 65 w 65"/>
                      <a:gd name="T7" fmla="*/ 29 h 29"/>
                      <a:gd name="T8" fmla="*/ 0 w 65"/>
                      <a:gd name="T9" fmla="*/ 29 h 29"/>
                    </a:gdLst>
                    <a:ahLst/>
                    <a:cxnLst>
                      <a:cxn ang="0">
                        <a:pos x="T0" y="T1"/>
                      </a:cxn>
                      <a:cxn ang="0">
                        <a:pos x="T2" y="T3"/>
                      </a:cxn>
                      <a:cxn ang="0">
                        <a:pos x="T4" y="T5"/>
                      </a:cxn>
                      <a:cxn ang="0">
                        <a:pos x="T6" y="T7"/>
                      </a:cxn>
                      <a:cxn ang="0">
                        <a:pos x="T8" y="T9"/>
                      </a:cxn>
                    </a:cxnLst>
                    <a:rect l="0" t="0" r="r" b="b"/>
                    <a:pathLst>
                      <a:path w="65" h="29">
                        <a:moveTo>
                          <a:pt x="0" y="29"/>
                        </a:moveTo>
                        <a:lnTo>
                          <a:pt x="14"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grpSp>
            <p:nvGrpSpPr>
              <p:cNvPr id="119227" name="Group 443"/>
              <p:cNvGrpSpPr>
                <a:grpSpLocks/>
              </p:cNvGrpSpPr>
              <p:nvPr/>
            </p:nvGrpSpPr>
            <p:grpSpPr bwMode="auto">
              <a:xfrm>
                <a:off x="1002" y="3632"/>
                <a:ext cx="83" cy="63"/>
                <a:chOff x="1002" y="3632"/>
                <a:chExt cx="83" cy="63"/>
              </a:xfrm>
            </p:grpSpPr>
            <p:grpSp>
              <p:nvGrpSpPr>
                <p:cNvPr id="119228" name="Group 444"/>
                <p:cNvGrpSpPr>
                  <a:grpSpLocks/>
                </p:cNvGrpSpPr>
                <p:nvPr/>
              </p:nvGrpSpPr>
              <p:grpSpPr bwMode="auto">
                <a:xfrm>
                  <a:off x="1002" y="3632"/>
                  <a:ext cx="44" cy="22"/>
                  <a:chOff x="1002" y="3632"/>
                  <a:chExt cx="44" cy="22"/>
                </a:xfrm>
              </p:grpSpPr>
              <p:sp>
                <p:nvSpPr>
                  <p:cNvPr id="119229" name="Freeform 445"/>
                  <p:cNvSpPr>
                    <a:spLocks/>
                  </p:cNvSpPr>
                  <p:nvPr/>
                </p:nvSpPr>
                <p:spPr bwMode="auto">
                  <a:xfrm>
                    <a:off x="1002" y="3632"/>
                    <a:ext cx="19" cy="22"/>
                  </a:xfrm>
                  <a:custGeom>
                    <a:avLst/>
                    <a:gdLst>
                      <a:gd name="T0" fmla="*/ 21 w 38"/>
                      <a:gd name="T1" fmla="*/ 68 h 68"/>
                      <a:gd name="T2" fmla="*/ 0 w 38"/>
                      <a:gd name="T3" fmla="*/ 33 h 68"/>
                      <a:gd name="T4" fmla="*/ 10 w 38"/>
                      <a:gd name="T5" fmla="*/ 0 h 68"/>
                      <a:gd name="T6" fmla="*/ 38 w 38"/>
                      <a:gd name="T7" fmla="*/ 33 h 68"/>
                      <a:gd name="T8" fmla="*/ 21 w 38"/>
                      <a:gd name="T9" fmla="*/ 68 h 68"/>
                    </a:gdLst>
                    <a:ahLst/>
                    <a:cxnLst>
                      <a:cxn ang="0">
                        <a:pos x="T0" y="T1"/>
                      </a:cxn>
                      <a:cxn ang="0">
                        <a:pos x="T2" y="T3"/>
                      </a:cxn>
                      <a:cxn ang="0">
                        <a:pos x="T4" y="T5"/>
                      </a:cxn>
                      <a:cxn ang="0">
                        <a:pos x="T6" y="T7"/>
                      </a:cxn>
                      <a:cxn ang="0">
                        <a:pos x="T8" y="T9"/>
                      </a:cxn>
                    </a:cxnLst>
                    <a:rect l="0" t="0" r="r" b="b"/>
                    <a:pathLst>
                      <a:path w="38" h="68">
                        <a:moveTo>
                          <a:pt x="21" y="68"/>
                        </a:moveTo>
                        <a:lnTo>
                          <a:pt x="0" y="33"/>
                        </a:lnTo>
                        <a:lnTo>
                          <a:pt x="10" y="0"/>
                        </a:lnTo>
                        <a:lnTo>
                          <a:pt x="38" y="33"/>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30" name="Freeform 446"/>
                  <p:cNvSpPr>
                    <a:spLocks/>
                  </p:cNvSpPr>
                  <p:nvPr/>
                </p:nvSpPr>
                <p:spPr bwMode="auto">
                  <a:xfrm>
                    <a:off x="1008" y="3632"/>
                    <a:ext cx="33" cy="12"/>
                  </a:xfrm>
                  <a:custGeom>
                    <a:avLst/>
                    <a:gdLst>
                      <a:gd name="T0" fmla="*/ 0 w 65"/>
                      <a:gd name="T1" fmla="*/ 0 h 35"/>
                      <a:gd name="T2" fmla="*/ 40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0"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31" name="Freeform 447"/>
                  <p:cNvSpPr>
                    <a:spLocks/>
                  </p:cNvSpPr>
                  <p:nvPr/>
                </p:nvSpPr>
                <p:spPr bwMode="auto">
                  <a:xfrm>
                    <a:off x="1013" y="3644"/>
                    <a:ext cx="33" cy="10"/>
                  </a:xfrm>
                  <a:custGeom>
                    <a:avLst/>
                    <a:gdLst>
                      <a:gd name="T0" fmla="*/ 0 w 66"/>
                      <a:gd name="T1" fmla="*/ 28 h 28"/>
                      <a:gd name="T2" fmla="*/ 13 w 66"/>
                      <a:gd name="T3" fmla="*/ 0 h 28"/>
                      <a:gd name="T4" fmla="*/ 55 w 66"/>
                      <a:gd name="T5" fmla="*/ 0 h 28"/>
                      <a:gd name="T6" fmla="*/ 66 w 66"/>
                      <a:gd name="T7" fmla="*/ 28 h 28"/>
                      <a:gd name="T8" fmla="*/ 0 w 66"/>
                      <a:gd name="T9" fmla="*/ 28 h 28"/>
                    </a:gdLst>
                    <a:ahLst/>
                    <a:cxnLst>
                      <a:cxn ang="0">
                        <a:pos x="T0" y="T1"/>
                      </a:cxn>
                      <a:cxn ang="0">
                        <a:pos x="T2" y="T3"/>
                      </a:cxn>
                      <a:cxn ang="0">
                        <a:pos x="T4" y="T5"/>
                      </a:cxn>
                      <a:cxn ang="0">
                        <a:pos x="T6" y="T7"/>
                      </a:cxn>
                      <a:cxn ang="0">
                        <a:pos x="T8" y="T9"/>
                      </a:cxn>
                    </a:cxnLst>
                    <a:rect l="0" t="0" r="r" b="b"/>
                    <a:pathLst>
                      <a:path w="66" h="28">
                        <a:moveTo>
                          <a:pt x="0" y="28"/>
                        </a:moveTo>
                        <a:lnTo>
                          <a:pt x="13" y="0"/>
                        </a:lnTo>
                        <a:lnTo>
                          <a:pt x="55"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232" name="Group 448"/>
                <p:cNvGrpSpPr>
                  <a:grpSpLocks/>
                </p:cNvGrpSpPr>
                <p:nvPr/>
              </p:nvGrpSpPr>
              <p:grpSpPr bwMode="auto">
                <a:xfrm>
                  <a:off x="1014" y="3645"/>
                  <a:ext cx="44" cy="23"/>
                  <a:chOff x="1014" y="3645"/>
                  <a:chExt cx="44" cy="23"/>
                </a:xfrm>
              </p:grpSpPr>
              <p:sp>
                <p:nvSpPr>
                  <p:cNvPr id="119233" name="Freeform 449"/>
                  <p:cNvSpPr>
                    <a:spLocks/>
                  </p:cNvSpPr>
                  <p:nvPr/>
                </p:nvSpPr>
                <p:spPr bwMode="auto">
                  <a:xfrm>
                    <a:off x="1014" y="3645"/>
                    <a:ext cx="19" cy="23"/>
                  </a:xfrm>
                  <a:custGeom>
                    <a:avLst/>
                    <a:gdLst>
                      <a:gd name="T0" fmla="*/ 24 w 40"/>
                      <a:gd name="T1" fmla="*/ 68 h 68"/>
                      <a:gd name="T2" fmla="*/ 0 w 40"/>
                      <a:gd name="T3" fmla="*/ 33 h 68"/>
                      <a:gd name="T4" fmla="*/ 14 w 40"/>
                      <a:gd name="T5" fmla="*/ 0 h 68"/>
                      <a:gd name="T6" fmla="*/ 40 w 40"/>
                      <a:gd name="T7" fmla="*/ 33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3"/>
                        </a:lnTo>
                        <a:lnTo>
                          <a:pt x="14"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34" name="Freeform 450"/>
                  <p:cNvSpPr>
                    <a:spLocks/>
                  </p:cNvSpPr>
                  <p:nvPr/>
                </p:nvSpPr>
                <p:spPr bwMode="auto">
                  <a:xfrm>
                    <a:off x="1021" y="3646"/>
                    <a:ext cx="32" cy="11"/>
                  </a:xfrm>
                  <a:custGeom>
                    <a:avLst/>
                    <a:gdLst>
                      <a:gd name="T0" fmla="*/ 0 w 63"/>
                      <a:gd name="T1" fmla="*/ 0 h 33"/>
                      <a:gd name="T2" fmla="*/ 41 w 63"/>
                      <a:gd name="T3" fmla="*/ 0 h 33"/>
                      <a:gd name="T4" fmla="*/ 63 w 63"/>
                      <a:gd name="T5" fmla="*/ 33 h 33"/>
                      <a:gd name="T6" fmla="*/ 24 w 63"/>
                      <a:gd name="T7" fmla="*/ 33 h 33"/>
                      <a:gd name="T8" fmla="*/ 0 w 63"/>
                      <a:gd name="T9" fmla="*/ 0 h 33"/>
                    </a:gdLst>
                    <a:ahLst/>
                    <a:cxnLst>
                      <a:cxn ang="0">
                        <a:pos x="T0" y="T1"/>
                      </a:cxn>
                      <a:cxn ang="0">
                        <a:pos x="T2" y="T3"/>
                      </a:cxn>
                      <a:cxn ang="0">
                        <a:pos x="T4" y="T5"/>
                      </a:cxn>
                      <a:cxn ang="0">
                        <a:pos x="T6" y="T7"/>
                      </a:cxn>
                      <a:cxn ang="0">
                        <a:pos x="T8" y="T9"/>
                      </a:cxn>
                    </a:cxnLst>
                    <a:rect l="0" t="0" r="r" b="b"/>
                    <a:pathLst>
                      <a:path w="63" h="33">
                        <a:moveTo>
                          <a:pt x="0" y="0"/>
                        </a:moveTo>
                        <a:lnTo>
                          <a:pt x="41"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35" name="Freeform 451"/>
                  <p:cNvSpPr>
                    <a:spLocks/>
                  </p:cNvSpPr>
                  <p:nvPr/>
                </p:nvSpPr>
                <p:spPr bwMode="auto">
                  <a:xfrm>
                    <a:off x="1026" y="3658"/>
                    <a:ext cx="32" cy="10"/>
                  </a:xfrm>
                  <a:custGeom>
                    <a:avLst/>
                    <a:gdLst>
                      <a:gd name="T0" fmla="*/ 0 w 65"/>
                      <a:gd name="T1" fmla="*/ 30 h 30"/>
                      <a:gd name="T2" fmla="*/ 12 w 65"/>
                      <a:gd name="T3" fmla="*/ 0 h 30"/>
                      <a:gd name="T4" fmla="*/ 53 w 65"/>
                      <a:gd name="T5" fmla="*/ 0 h 30"/>
                      <a:gd name="T6" fmla="*/ 65 w 65"/>
                      <a:gd name="T7" fmla="*/ 30 h 30"/>
                      <a:gd name="T8" fmla="*/ 0 w 65"/>
                      <a:gd name="T9" fmla="*/ 30 h 30"/>
                    </a:gdLst>
                    <a:ahLst/>
                    <a:cxnLst>
                      <a:cxn ang="0">
                        <a:pos x="T0" y="T1"/>
                      </a:cxn>
                      <a:cxn ang="0">
                        <a:pos x="T2" y="T3"/>
                      </a:cxn>
                      <a:cxn ang="0">
                        <a:pos x="T4" y="T5"/>
                      </a:cxn>
                      <a:cxn ang="0">
                        <a:pos x="T6" y="T7"/>
                      </a:cxn>
                      <a:cxn ang="0">
                        <a:pos x="T8" y="T9"/>
                      </a:cxn>
                    </a:cxnLst>
                    <a:rect l="0" t="0" r="r" b="b"/>
                    <a:pathLst>
                      <a:path w="65" h="30">
                        <a:moveTo>
                          <a:pt x="0" y="30"/>
                        </a:moveTo>
                        <a:lnTo>
                          <a:pt x="12"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236" name="Group 452"/>
                <p:cNvGrpSpPr>
                  <a:grpSpLocks/>
                </p:cNvGrpSpPr>
                <p:nvPr/>
              </p:nvGrpSpPr>
              <p:grpSpPr bwMode="auto">
                <a:xfrm>
                  <a:off x="1027" y="3659"/>
                  <a:ext cx="45" cy="23"/>
                  <a:chOff x="1027" y="3659"/>
                  <a:chExt cx="45" cy="23"/>
                </a:xfrm>
              </p:grpSpPr>
              <p:sp>
                <p:nvSpPr>
                  <p:cNvPr id="119237" name="Freeform 453"/>
                  <p:cNvSpPr>
                    <a:spLocks/>
                  </p:cNvSpPr>
                  <p:nvPr/>
                </p:nvSpPr>
                <p:spPr bwMode="auto">
                  <a:xfrm>
                    <a:off x="1027" y="3659"/>
                    <a:ext cx="20" cy="23"/>
                  </a:xfrm>
                  <a:custGeom>
                    <a:avLst/>
                    <a:gdLst>
                      <a:gd name="T0" fmla="*/ 22 w 39"/>
                      <a:gd name="T1" fmla="*/ 70 h 70"/>
                      <a:gd name="T2" fmla="*/ 0 w 39"/>
                      <a:gd name="T3" fmla="*/ 34 h 70"/>
                      <a:gd name="T4" fmla="*/ 12 w 39"/>
                      <a:gd name="T5" fmla="*/ 0 h 70"/>
                      <a:gd name="T6" fmla="*/ 39 w 39"/>
                      <a:gd name="T7" fmla="*/ 34 h 70"/>
                      <a:gd name="T8" fmla="*/ 22 w 39"/>
                      <a:gd name="T9" fmla="*/ 70 h 70"/>
                    </a:gdLst>
                    <a:ahLst/>
                    <a:cxnLst>
                      <a:cxn ang="0">
                        <a:pos x="T0" y="T1"/>
                      </a:cxn>
                      <a:cxn ang="0">
                        <a:pos x="T2" y="T3"/>
                      </a:cxn>
                      <a:cxn ang="0">
                        <a:pos x="T4" y="T5"/>
                      </a:cxn>
                      <a:cxn ang="0">
                        <a:pos x="T6" y="T7"/>
                      </a:cxn>
                      <a:cxn ang="0">
                        <a:pos x="T8" y="T9"/>
                      </a:cxn>
                    </a:cxnLst>
                    <a:rect l="0" t="0" r="r" b="b"/>
                    <a:pathLst>
                      <a:path w="39" h="70">
                        <a:moveTo>
                          <a:pt x="22" y="70"/>
                        </a:moveTo>
                        <a:lnTo>
                          <a:pt x="0" y="34"/>
                        </a:lnTo>
                        <a:lnTo>
                          <a:pt x="12" y="0"/>
                        </a:lnTo>
                        <a:lnTo>
                          <a:pt x="39" y="34"/>
                        </a:lnTo>
                        <a:lnTo>
                          <a:pt x="22"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38" name="Freeform 454"/>
                  <p:cNvSpPr>
                    <a:spLocks/>
                  </p:cNvSpPr>
                  <p:nvPr/>
                </p:nvSpPr>
                <p:spPr bwMode="auto">
                  <a:xfrm>
                    <a:off x="1033" y="3659"/>
                    <a:ext cx="33" cy="11"/>
                  </a:xfrm>
                  <a:custGeom>
                    <a:avLst/>
                    <a:gdLst>
                      <a:gd name="T0" fmla="*/ 0 w 64"/>
                      <a:gd name="T1" fmla="*/ 0 h 34"/>
                      <a:gd name="T2" fmla="*/ 39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39" name="Freeform 455"/>
                  <p:cNvSpPr>
                    <a:spLocks/>
                  </p:cNvSpPr>
                  <p:nvPr/>
                </p:nvSpPr>
                <p:spPr bwMode="auto">
                  <a:xfrm>
                    <a:off x="1039" y="3671"/>
                    <a:ext cx="33" cy="10"/>
                  </a:xfrm>
                  <a:custGeom>
                    <a:avLst/>
                    <a:gdLst>
                      <a:gd name="T0" fmla="*/ 0 w 66"/>
                      <a:gd name="T1" fmla="*/ 30 h 30"/>
                      <a:gd name="T2" fmla="*/ 12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240" name="Group 456"/>
                <p:cNvGrpSpPr>
                  <a:grpSpLocks/>
                </p:cNvGrpSpPr>
                <p:nvPr/>
              </p:nvGrpSpPr>
              <p:grpSpPr bwMode="auto">
                <a:xfrm>
                  <a:off x="1040" y="3672"/>
                  <a:ext cx="45" cy="23"/>
                  <a:chOff x="1040" y="3672"/>
                  <a:chExt cx="45" cy="23"/>
                </a:xfrm>
              </p:grpSpPr>
              <p:sp>
                <p:nvSpPr>
                  <p:cNvPr id="119241" name="Freeform 457"/>
                  <p:cNvSpPr>
                    <a:spLocks/>
                  </p:cNvSpPr>
                  <p:nvPr/>
                </p:nvSpPr>
                <p:spPr bwMode="auto">
                  <a:xfrm>
                    <a:off x="1040" y="3672"/>
                    <a:ext cx="20" cy="23"/>
                  </a:xfrm>
                  <a:custGeom>
                    <a:avLst/>
                    <a:gdLst>
                      <a:gd name="T0" fmla="*/ 24 w 41"/>
                      <a:gd name="T1" fmla="*/ 70 h 70"/>
                      <a:gd name="T2" fmla="*/ 0 w 41"/>
                      <a:gd name="T3" fmla="*/ 35 h 70"/>
                      <a:gd name="T4" fmla="*/ 13 w 41"/>
                      <a:gd name="T5" fmla="*/ 0 h 70"/>
                      <a:gd name="T6" fmla="*/ 41 w 41"/>
                      <a:gd name="T7" fmla="*/ 35 h 70"/>
                      <a:gd name="T8" fmla="*/ 24 w 41"/>
                      <a:gd name="T9" fmla="*/ 70 h 70"/>
                    </a:gdLst>
                    <a:ahLst/>
                    <a:cxnLst>
                      <a:cxn ang="0">
                        <a:pos x="T0" y="T1"/>
                      </a:cxn>
                      <a:cxn ang="0">
                        <a:pos x="T2" y="T3"/>
                      </a:cxn>
                      <a:cxn ang="0">
                        <a:pos x="T4" y="T5"/>
                      </a:cxn>
                      <a:cxn ang="0">
                        <a:pos x="T6" y="T7"/>
                      </a:cxn>
                      <a:cxn ang="0">
                        <a:pos x="T8" y="T9"/>
                      </a:cxn>
                    </a:cxnLst>
                    <a:rect l="0" t="0" r="r" b="b"/>
                    <a:pathLst>
                      <a:path w="41" h="70">
                        <a:moveTo>
                          <a:pt x="24" y="70"/>
                        </a:moveTo>
                        <a:lnTo>
                          <a:pt x="0" y="35"/>
                        </a:lnTo>
                        <a:lnTo>
                          <a:pt x="13" y="0"/>
                        </a:lnTo>
                        <a:lnTo>
                          <a:pt x="41" y="35"/>
                        </a:lnTo>
                        <a:lnTo>
                          <a:pt x="24"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42" name="Freeform 458"/>
                  <p:cNvSpPr>
                    <a:spLocks/>
                  </p:cNvSpPr>
                  <p:nvPr/>
                </p:nvSpPr>
                <p:spPr bwMode="auto">
                  <a:xfrm>
                    <a:off x="1047" y="3672"/>
                    <a:ext cx="32" cy="12"/>
                  </a:xfrm>
                  <a:custGeom>
                    <a:avLst/>
                    <a:gdLst>
                      <a:gd name="T0" fmla="*/ 0 w 65"/>
                      <a:gd name="T1" fmla="*/ 0 h 34"/>
                      <a:gd name="T2" fmla="*/ 41 w 65"/>
                      <a:gd name="T3" fmla="*/ 0 h 34"/>
                      <a:gd name="T4" fmla="*/ 65 w 65"/>
                      <a:gd name="T5" fmla="*/ 34 h 34"/>
                      <a:gd name="T6" fmla="*/ 24 w 65"/>
                      <a:gd name="T7" fmla="*/ 34 h 34"/>
                      <a:gd name="T8" fmla="*/ 0 w 65"/>
                      <a:gd name="T9" fmla="*/ 0 h 34"/>
                    </a:gdLst>
                    <a:ahLst/>
                    <a:cxnLst>
                      <a:cxn ang="0">
                        <a:pos x="T0" y="T1"/>
                      </a:cxn>
                      <a:cxn ang="0">
                        <a:pos x="T2" y="T3"/>
                      </a:cxn>
                      <a:cxn ang="0">
                        <a:pos x="T4" y="T5"/>
                      </a:cxn>
                      <a:cxn ang="0">
                        <a:pos x="T6" y="T7"/>
                      </a:cxn>
                      <a:cxn ang="0">
                        <a:pos x="T8" y="T9"/>
                      </a:cxn>
                    </a:cxnLst>
                    <a:rect l="0" t="0" r="r" b="b"/>
                    <a:pathLst>
                      <a:path w="65" h="34">
                        <a:moveTo>
                          <a:pt x="0" y="0"/>
                        </a:moveTo>
                        <a:lnTo>
                          <a:pt x="41" y="0"/>
                        </a:lnTo>
                        <a:lnTo>
                          <a:pt x="65" y="34"/>
                        </a:lnTo>
                        <a:lnTo>
                          <a:pt x="24"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43" name="Freeform 459"/>
                  <p:cNvSpPr>
                    <a:spLocks/>
                  </p:cNvSpPr>
                  <p:nvPr/>
                </p:nvSpPr>
                <p:spPr bwMode="auto">
                  <a:xfrm>
                    <a:off x="1053" y="3685"/>
                    <a:ext cx="32" cy="9"/>
                  </a:xfrm>
                  <a:custGeom>
                    <a:avLst/>
                    <a:gdLst>
                      <a:gd name="T0" fmla="*/ 0 w 66"/>
                      <a:gd name="T1" fmla="*/ 28 h 28"/>
                      <a:gd name="T2" fmla="*/ 12 w 66"/>
                      <a:gd name="T3" fmla="*/ 0 h 28"/>
                      <a:gd name="T4" fmla="*/ 54 w 66"/>
                      <a:gd name="T5" fmla="*/ 0 h 28"/>
                      <a:gd name="T6" fmla="*/ 66 w 66"/>
                      <a:gd name="T7" fmla="*/ 28 h 28"/>
                      <a:gd name="T8" fmla="*/ 0 w 66"/>
                      <a:gd name="T9" fmla="*/ 28 h 28"/>
                    </a:gdLst>
                    <a:ahLst/>
                    <a:cxnLst>
                      <a:cxn ang="0">
                        <a:pos x="T0" y="T1"/>
                      </a:cxn>
                      <a:cxn ang="0">
                        <a:pos x="T2" y="T3"/>
                      </a:cxn>
                      <a:cxn ang="0">
                        <a:pos x="T4" y="T5"/>
                      </a:cxn>
                      <a:cxn ang="0">
                        <a:pos x="T6" y="T7"/>
                      </a:cxn>
                      <a:cxn ang="0">
                        <a:pos x="T8" y="T9"/>
                      </a:cxn>
                    </a:cxnLst>
                    <a:rect l="0" t="0" r="r" b="b"/>
                    <a:pathLst>
                      <a:path w="66" h="28">
                        <a:moveTo>
                          <a:pt x="0" y="28"/>
                        </a:moveTo>
                        <a:lnTo>
                          <a:pt x="12" y="0"/>
                        </a:lnTo>
                        <a:lnTo>
                          <a:pt x="54"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grpSp>
            <p:nvGrpSpPr>
              <p:cNvPr id="119244" name="Group 460"/>
              <p:cNvGrpSpPr>
                <a:grpSpLocks/>
              </p:cNvGrpSpPr>
              <p:nvPr/>
            </p:nvGrpSpPr>
            <p:grpSpPr bwMode="auto">
              <a:xfrm>
                <a:off x="1054" y="3685"/>
                <a:ext cx="45" cy="23"/>
                <a:chOff x="1054" y="3685"/>
                <a:chExt cx="45" cy="23"/>
              </a:xfrm>
            </p:grpSpPr>
            <p:sp>
              <p:nvSpPr>
                <p:cNvPr id="119245" name="Freeform 461"/>
                <p:cNvSpPr>
                  <a:spLocks/>
                </p:cNvSpPr>
                <p:nvPr/>
              </p:nvSpPr>
              <p:spPr bwMode="auto">
                <a:xfrm>
                  <a:off x="1054" y="3685"/>
                  <a:ext cx="20" cy="23"/>
                </a:xfrm>
                <a:custGeom>
                  <a:avLst/>
                  <a:gdLst>
                    <a:gd name="T0" fmla="*/ 23 w 39"/>
                    <a:gd name="T1" fmla="*/ 70 h 70"/>
                    <a:gd name="T2" fmla="*/ 0 w 39"/>
                    <a:gd name="T3" fmla="*/ 34 h 70"/>
                    <a:gd name="T4" fmla="*/ 13 w 39"/>
                    <a:gd name="T5" fmla="*/ 0 h 70"/>
                    <a:gd name="T6" fmla="*/ 39 w 39"/>
                    <a:gd name="T7" fmla="*/ 34 h 70"/>
                    <a:gd name="T8" fmla="*/ 23 w 39"/>
                    <a:gd name="T9" fmla="*/ 70 h 70"/>
                  </a:gdLst>
                  <a:ahLst/>
                  <a:cxnLst>
                    <a:cxn ang="0">
                      <a:pos x="T0" y="T1"/>
                    </a:cxn>
                    <a:cxn ang="0">
                      <a:pos x="T2" y="T3"/>
                    </a:cxn>
                    <a:cxn ang="0">
                      <a:pos x="T4" y="T5"/>
                    </a:cxn>
                    <a:cxn ang="0">
                      <a:pos x="T6" y="T7"/>
                    </a:cxn>
                    <a:cxn ang="0">
                      <a:pos x="T8" y="T9"/>
                    </a:cxn>
                  </a:cxnLst>
                  <a:rect l="0" t="0" r="r" b="b"/>
                  <a:pathLst>
                    <a:path w="39" h="70">
                      <a:moveTo>
                        <a:pt x="23" y="70"/>
                      </a:moveTo>
                      <a:lnTo>
                        <a:pt x="0" y="34"/>
                      </a:lnTo>
                      <a:lnTo>
                        <a:pt x="13" y="0"/>
                      </a:lnTo>
                      <a:lnTo>
                        <a:pt x="39" y="34"/>
                      </a:lnTo>
                      <a:lnTo>
                        <a:pt x="23"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46" name="Freeform 462"/>
                <p:cNvSpPr>
                  <a:spLocks/>
                </p:cNvSpPr>
                <p:nvPr/>
              </p:nvSpPr>
              <p:spPr bwMode="auto">
                <a:xfrm>
                  <a:off x="1061" y="3685"/>
                  <a:ext cx="32" cy="12"/>
                </a:xfrm>
                <a:custGeom>
                  <a:avLst/>
                  <a:gdLst>
                    <a:gd name="T0" fmla="*/ 0 w 63"/>
                    <a:gd name="T1" fmla="*/ 0 h 35"/>
                    <a:gd name="T2" fmla="*/ 41 w 63"/>
                    <a:gd name="T3" fmla="*/ 0 h 35"/>
                    <a:gd name="T4" fmla="*/ 63 w 63"/>
                    <a:gd name="T5" fmla="*/ 35 h 35"/>
                    <a:gd name="T6" fmla="*/ 24 w 63"/>
                    <a:gd name="T7" fmla="*/ 35 h 35"/>
                    <a:gd name="T8" fmla="*/ 0 w 63"/>
                    <a:gd name="T9" fmla="*/ 0 h 35"/>
                  </a:gdLst>
                  <a:ahLst/>
                  <a:cxnLst>
                    <a:cxn ang="0">
                      <a:pos x="T0" y="T1"/>
                    </a:cxn>
                    <a:cxn ang="0">
                      <a:pos x="T2" y="T3"/>
                    </a:cxn>
                    <a:cxn ang="0">
                      <a:pos x="T4" y="T5"/>
                    </a:cxn>
                    <a:cxn ang="0">
                      <a:pos x="T6" y="T7"/>
                    </a:cxn>
                    <a:cxn ang="0">
                      <a:pos x="T8" y="T9"/>
                    </a:cxn>
                  </a:cxnLst>
                  <a:rect l="0" t="0" r="r" b="b"/>
                  <a:pathLst>
                    <a:path w="63" h="35">
                      <a:moveTo>
                        <a:pt x="0" y="0"/>
                      </a:moveTo>
                      <a:lnTo>
                        <a:pt x="41" y="0"/>
                      </a:lnTo>
                      <a:lnTo>
                        <a:pt x="63"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47" name="Freeform 463"/>
                <p:cNvSpPr>
                  <a:spLocks/>
                </p:cNvSpPr>
                <p:nvPr/>
              </p:nvSpPr>
              <p:spPr bwMode="auto">
                <a:xfrm>
                  <a:off x="1066" y="3697"/>
                  <a:ext cx="33" cy="10"/>
                </a:xfrm>
                <a:custGeom>
                  <a:avLst/>
                  <a:gdLst>
                    <a:gd name="T0" fmla="*/ 0 w 64"/>
                    <a:gd name="T1" fmla="*/ 30 h 30"/>
                    <a:gd name="T2" fmla="*/ 13 w 64"/>
                    <a:gd name="T3" fmla="*/ 0 h 30"/>
                    <a:gd name="T4" fmla="*/ 52 w 64"/>
                    <a:gd name="T5" fmla="*/ 0 h 30"/>
                    <a:gd name="T6" fmla="*/ 64 w 64"/>
                    <a:gd name="T7" fmla="*/ 30 h 30"/>
                    <a:gd name="T8" fmla="*/ 0 w 64"/>
                    <a:gd name="T9" fmla="*/ 30 h 30"/>
                  </a:gdLst>
                  <a:ahLst/>
                  <a:cxnLst>
                    <a:cxn ang="0">
                      <a:pos x="T0" y="T1"/>
                    </a:cxn>
                    <a:cxn ang="0">
                      <a:pos x="T2" y="T3"/>
                    </a:cxn>
                    <a:cxn ang="0">
                      <a:pos x="T4" y="T5"/>
                    </a:cxn>
                    <a:cxn ang="0">
                      <a:pos x="T6" y="T7"/>
                    </a:cxn>
                    <a:cxn ang="0">
                      <a:pos x="T8" y="T9"/>
                    </a:cxn>
                  </a:cxnLst>
                  <a:rect l="0" t="0" r="r" b="b"/>
                  <a:pathLst>
                    <a:path w="64" h="30">
                      <a:moveTo>
                        <a:pt x="0" y="30"/>
                      </a:moveTo>
                      <a:lnTo>
                        <a:pt x="13" y="0"/>
                      </a:lnTo>
                      <a:lnTo>
                        <a:pt x="52" y="0"/>
                      </a:lnTo>
                      <a:lnTo>
                        <a:pt x="64"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248" name="Group 464"/>
              <p:cNvGrpSpPr>
                <a:grpSpLocks/>
              </p:cNvGrpSpPr>
              <p:nvPr/>
            </p:nvGrpSpPr>
            <p:grpSpPr bwMode="auto">
              <a:xfrm>
                <a:off x="1067" y="3698"/>
                <a:ext cx="45" cy="23"/>
                <a:chOff x="1067" y="3698"/>
                <a:chExt cx="45" cy="23"/>
              </a:xfrm>
            </p:grpSpPr>
            <p:sp>
              <p:nvSpPr>
                <p:cNvPr id="119249" name="Freeform 465"/>
                <p:cNvSpPr>
                  <a:spLocks/>
                </p:cNvSpPr>
                <p:nvPr/>
              </p:nvSpPr>
              <p:spPr bwMode="auto">
                <a:xfrm>
                  <a:off x="1067" y="3698"/>
                  <a:ext cx="20" cy="23"/>
                </a:xfrm>
                <a:custGeom>
                  <a:avLst/>
                  <a:gdLst>
                    <a:gd name="T0" fmla="*/ 22 w 39"/>
                    <a:gd name="T1" fmla="*/ 69 h 69"/>
                    <a:gd name="T2" fmla="*/ 0 w 39"/>
                    <a:gd name="T3" fmla="*/ 34 h 69"/>
                    <a:gd name="T4" fmla="*/ 12 w 39"/>
                    <a:gd name="T5" fmla="*/ 0 h 69"/>
                    <a:gd name="T6" fmla="*/ 39 w 39"/>
                    <a:gd name="T7" fmla="*/ 34 h 69"/>
                    <a:gd name="T8" fmla="*/ 22 w 39"/>
                    <a:gd name="T9" fmla="*/ 69 h 69"/>
                  </a:gdLst>
                  <a:ahLst/>
                  <a:cxnLst>
                    <a:cxn ang="0">
                      <a:pos x="T0" y="T1"/>
                    </a:cxn>
                    <a:cxn ang="0">
                      <a:pos x="T2" y="T3"/>
                    </a:cxn>
                    <a:cxn ang="0">
                      <a:pos x="T4" y="T5"/>
                    </a:cxn>
                    <a:cxn ang="0">
                      <a:pos x="T6" y="T7"/>
                    </a:cxn>
                    <a:cxn ang="0">
                      <a:pos x="T8" y="T9"/>
                    </a:cxn>
                  </a:cxnLst>
                  <a:rect l="0" t="0" r="r" b="b"/>
                  <a:pathLst>
                    <a:path w="39" h="69">
                      <a:moveTo>
                        <a:pt x="22" y="69"/>
                      </a:moveTo>
                      <a:lnTo>
                        <a:pt x="0" y="34"/>
                      </a:lnTo>
                      <a:lnTo>
                        <a:pt x="12" y="0"/>
                      </a:lnTo>
                      <a:lnTo>
                        <a:pt x="39"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50" name="Freeform 466"/>
                <p:cNvSpPr>
                  <a:spLocks/>
                </p:cNvSpPr>
                <p:nvPr/>
              </p:nvSpPr>
              <p:spPr bwMode="auto">
                <a:xfrm>
                  <a:off x="1074" y="3699"/>
                  <a:ext cx="32" cy="11"/>
                </a:xfrm>
                <a:custGeom>
                  <a:avLst/>
                  <a:gdLst>
                    <a:gd name="T0" fmla="*/ 0 w 64"/>
                    <a:gd name="T1" fmla="*/ 0 h 34"/>
                    <a:gd name="T2" fmla="*/ 39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51" name="Freeform 467"/>
                <p:cNvSpPr>
                  <a:spLocks/>
                </p:cNvSpPr>
                <p:nvPr/>
              </p:nvSpPr>
              <p:spPr bwMode="auto">
                <a:xfrm>
                  <a:off x="1079" y="3711"/>
                  <a:ext cx="33" cy="10"/>
                </a:xfrm>
                <a:custGeom>
                  <a:avLst/>
                  <a:gdLst>
                    <a:gd name="T0" fmla="*/ 0 w 65"/>
                    <a:gd name="T1" fmla="*/ 30 h 30"/>
                    <a:gd name="T2" fmla="*/ 11 w 65"/>
                    <a:gd name="T3" fmla="*/ 0 h 30"/>
                    <a:gd name="T4" fmla="*/ 53 w 65"/>
                    <a:gd name="T5" fmla="*/ 0 h 30"/>
                    <a:gd name="T6" fmla="*/ 65 w 65"/>
                    <a:gd name="T7" fmla="*/ 30 h 30"/>
                    <a:gd name="T8" fmla="*/ 0 w 65"/>
                    <a:gd name="T9" fmla="*/ 30 h 30"/>
                  </a:gdLst>
                  <a:ahLst/>
                  <a:cxnLst>
                    <a:cxn ang="0">
                      <a:pos x="T0" y="T1"/>
                    </a:cxn>
                    <a:cxn ang="0">
                      <a:pos x="T2" y="T3"/>
                    </a:cxn>
                    <a:cxn ang="0">
                      <a:pos x="T4" y="T5"/>
                    </a:cxn>
                    <a:cxn ang="0">
                      <a:pos x="T6" y="T7"/>
                    </a:cxn>
                    <a:cxn ang="0">
                      <a:pos x="T8" y="T9"/>
                    </a:cxn>
                  </a:cxnLst>
                  <a:rect l="0" t="0" r="r" b="b"/>
                  <a:pathLst>
                    <a:path w="65" h="30">
                      <a:moveTo>
                        <a:pt x="0" y="30"/>
                      </a:moveTo>
                      <a:lnTo>
                        <a:pt x="11"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252" name="Group 468"/>
              <p:cNvGrpSpPr>
                <a:grpSpLocks/>
              </p:cNvGrpSpPr>
              <p:nvPr/>
            </p:nvGrpSpPr>
            <p:grpSpPr bwMode="auto">
              <a:xfrm>
                <a:off x="1079" y="3712"/>
                <a:ext cx="44" cy="23"/>
                <a:chOff x="1079" y="3712"/>
                <a:chExt cx="44" cy="23"/>
              </a:xfrm>
            </p:grpSpPr>
            <p:sp>
              <p:nvSpPr>
                <p:cNvPr id="119253" name="Freeform 469"/>
                <p:cNvSpPr>
                  <a:spLocks/>
                </p:cNvSpPr>
                <p:nvPr/>
              </p:nvSpPr>
              <p:spPr bwMode="auto">
                <a:xfrm>
                  <a:off x="1079" y="3712"/>
                  <a:ext cx="21" cy="23"/>
                </a:xfrm>
                <a:custGeom>
                  <a:avLst/>
                  <a:gdLst>
                    <a:gd name="T0" fmla="*/ 24 w 41"/>
                    <a:gd name="T1" fmla="*/ 68 h 68"/>
                    <a:gd name="T2" fmla="*/ 0 w 41"/>
                    <a:gd name="T3" fmla="*/ 32 h 68"/>
                    <a:gd name="T4" fmla="*/ 13 w 41"/>
                    <a:gd name="T5" fmla="*/ 0 h 68"/>
                    <a:gd name="T6" fmla="*/ 41 w 41"/>
                    <a:gd name="T7" fmla="*/ 32 h 68"/>
                    <a:gd name="T8" fmla="*/ 24 w 41"/>
                    <a:gd name="T9" fmla="*/ 68 h 68"/>
                  </a:gdLst>
                  <a:ahLst/>
                  <a:cxnLst>
                    <a:cxn ang="0">
                      <a:pos x="T0" y="T1"/>
                    </a:cxn>
                    <a:cxn ang="0">
                      <a:pos x="T2" y="T3"/>
                    </a:cxn>
                    <a:cxn ang="0">
                      <a:pos x="T4" y="T5"/>
                    </a:cxn>
                    <a:cxn ang="0">
                      <a:pos x="T6" y="T7"/>
                    </a:cxn>
                    <a:cxn ang="0">
                      <a:pos x="T8" y="T9"/>
                    </a:cxn>
                  </a:cxnLst>
                  <a:rect l="0" t="0" r="r" b="b"/>
                  <a:pathLst>
                    <a:path w="41" h="68">
                      <a:moveTo>
                        <a:pt x="24" y="68"/>
                      </a:moveTo>
                      <a:lnTo>
                        <a:pt x="0" y="32"/>
                      </a:lnTo>
                      <a:lnTo>
                        <a:pt x="13"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54" name="Freeform 470"/>
                <p:cNvSpPr>
                  <a:spLocks/>
                </p:cNvSpPr>
                <p:nvPr/>
              </p:nvSpPr>
              <p:spPr bwMode="auto">
                <a:xfrm>
                  <a:off x="1087" y="3713"/>
                  <a:ext cx="31" cy="10"/>
                </a:xfrm>
                <a:custGeom>
                  <a:avLst/>
                  <a:gdLst>
                    <a:gd name="T0" fmla="*/ 0 w 63"/>
                    <a:gd name="T1" fmla="*/ 0 h 32"/>
                    <a:gd name="T2" fmla="*/ 40 w 63"/>
                    <a:gd name="T3" fmla="*/ 0 h 32"/>
                    <a:gd name="T4" fmla="*/ 63 w 63"/>
                    <a:gd name="T5" fmla="*/ 32 h 32"/>
                    <a:gd name="T6" fmla="*/ 23 w 63"/>
                    <a:gd name="T7" fmla="*/ 32 h 32"/>
                    <a:gd name="T8" fmla="*/ 0 w 63"/>
                    <a:gd name="T9" fmla="*/ 0 h 32"/>
                  </a:gdLst>
                  <a:ahLst/>
                  <a:cxnLst>
                    <a:cxn ang="0">
                      <a:pos x="T0" y="T1"/>
                    </a:cxn>
                    <a:cxn ang="0">
                      <a:pos x="T2" y="T3"/>
                    </a:cxn>
                    <a:cxn ang="0">
                      <a:pos x="T4" y="T5"/>
                    </a:cxn>
                    <a:cxn ang="0">
                      <a:pos x="T6" y="T7"/>
                    </a:cxn>
                    <a:cxn ang="0">
                      <a:pos x="T8" y="T9"/>
                    </a:cxn>
                  </a:cxnLst>
                  <a:rect l="0" t="0" r="r" b="b"/>
                  <a:pathLst>
                    <a:path w="63" h="32">
                      <a:moveTo>
                        <a:pt x="0" y="0"/>
                      </a:moveTo>
                      <a:lnTo>
                        <a:pt x="40" y="0"/>
                      </a:lnTo>
                      <a:lnTo>
                        <a:pt x="63" y="32"/>
                      </a:lnTo>
                      <a:lnTo>
                        <a:pt x="23"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55" name="Freeform 471"/>
                <p:cNvSpPr>
                  <a:spLocks/>
                </p:cNvSpPr>
                <p:nvPr/>
              </p:nvSpPr>
              <p:spPr bwMode="auto">
                <a:xfrm>
                  <a:off x="1092" y="3724"/>
                  <a:ext cx="31" cy="11"/>
                </a:xfrm>
                <a:custGeom>
                  <a:avLst/>
                  <a:gdLst>
                    <a:gd name="T0" fmla="*/ 0 w 63"/>
                    <a:gd name="T1" fmla="*/ 31 h 31"/>
                    <a:gd name="T2" fmla="*/ 12 w 63"/>
                    <a:gd name="T3" fmla="*/ 0 h 31"/>
                    <a:gd name="T4" fmla="*/ 52 w 63"/>
                    <a:gd name="T5" fmla="*/ 0 h 31"/>
                    <a:gd name="T6" fmla="*/ 63 w 63"/>
                    <a:gd name="T7" fmla="*/ 31 h 31"/>
                    <a:gd name="T8" fmla="*/ 0 w 63"/>
                    <a:gd name="T9" fmla="*/ 31 h 31"/>
                  </a:gdLst>
                  <a:ahLst/>
                  <a:cxnLst>
                    <a:cxn ang="0">
                      <a:pos x="T0" y="T1"/>
                    </a:cxn>
                    <a:cxn ang="0">
                      <a:pos x="T2" y="T3"/>
                    </a:cxn>
                    <a:cxn ang="0">
                      <a:pos x="T4" y="T5"/>
                    </a:cxn>
                    <a:cxn ang="0">
                      <a:pos x="T6" y="T7"/>
                    </a:cxn>
                    <a:cxn ang="0">
                      <a:pos x="T8" y="T9"/>
                    </a:cxn>
                  </a:cxnLst>
                  <a:rect l="0" t="0" r="r" b="b"/>
                  <a:pathLst>
                    <a:path w="63" h="31">
                      <a:moveTo>
                        <a:pt x="0" y="31"/>
                      </a:moveTo>
                      <a:lnTo>
                        <a:pt x="12"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256" name="Group 472"/>
              <p:cNvGrpSpPr>
                <a:grpSpLocks/>
              </p:cNvGrpSpPr>
              <p:nvPr/>
            </p:nvGrpSpPr>
            <p:grpSpPr bwMode="auto">
              <a:xfrm>
                <a:off x="1093" y="3725"/>
                <a:ext cx="45" cy="23"/>
                <a:chOff x="1093" y="3725"/>
                <a:chExt cx="45" cy="23"/>
              </a:xfrm>
            </p:grpSpPr>
            <p:sp>
              <p:nvSpPr>
                <p:cNvPr id="119257" name="Freeform 473"/>
                <p:cNvSpPr>
                  <a:spLocks/>
                </p:cNvSpPr>
                <p:nvPr/>
              </p:nvSpPr>
              <p:spPr bwMode="auto">
                <a:xfrm>
                  <a:off x="1093" y="3725"/>
                  <a:ext cx="20" cy="23"/>
                </a:xfrm>
                <a:custGeom>
                  <a:avLst/>
                  <a:gdLst>
                    <a:gd name="T0" fmla="*/ 24 w 40"/>
                    <a:gd name="T1" fmla="*/ 68 h 68"/>
                    <a:gd name="T2" fmla="*/ 0 w 40"/>
                    <a:gd name="T3" fmla="*/ 33 h 68"/>
                    <a:gd name="T4" fmla="*/ 12 w 40"/>
                    <a:gd name="T5" fmla="*/ 0 h 68"/>
                    <a:gd name="T6" fmla="*/ 40 w 40"/>
                    <a:gd name="T7" fmla="*/ 33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3"/>
                      </a:lnTo>
                      <a:lnTo>
                        <a:pt x="12"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58" name="Freeform 474"/>
                <p:cNvSpPr>
                  <a:spLocks/>
                </p:cNvSpPr>
                <p:nvPr/>
              </p:nvSpPr>
              <p:spPr bwMode="auto">
                <a:xfrm>
                  <a:off x="1100" y="3726"/>
                  <a:ext cx="32" cy="11"/>
                </a:xfrm>
                <a:custGeom>
                  <a:avLst/>
                  <a:gdLst>
                    <a:gd name="T0" fmla="*/ 0 w 64"/>
                    <a:gd name="T1" fmla="*/ 0 h 34"/>
                    <a:gd name="T2" fmla="*/ 40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59" name="Freeform 475"/>
                <p:cNvSpPr>
                  <a:spLocks/>
                </p:cNvSpPr>
                <p:nvPr/>
              </p:nvSpPr>
              <p:spPr bwMode="auto">
                <a:xfrm>
                  <a:off x="1106" y="3738"/>
                  <a:ext cx="32" cy="9"/>
                </a:xfrm>
                <a:custGeom>
                  <a:avLst/>
                  <a:gdLst>
                    <a:gd name="T0" fmla="*/ 0 w 65"/>
                    <a:gd name="T1" fmla="*/ 28 h 28"/>
                    <a:gd name="T2" fmla="*/ 12 w 65"/>
                    <a:gd name="T3" fmla="*/ 0 h 28"/>
                    <a:gd name="T4" fmla="*/ 53 w 65"/>
                    <a:gd name="T5" fmla="*/ 0 h 28"/>
                    <a:gd name="T6" fmla="*/ 65 w 65"/>
                    <a:gd name="T7" fmla="*/ 28 h 28"/>
                    <a:gd name="T8" fmla="*/ 0 w 65"/>
                    <a:gd name="T9" fmla="*/ 28 h 28"/>
                  </a:gdLst>
                  <a:ahLst/>
                  <a:cxnLst>
                    <a:cxn ang="0">
                      <a:pos x="T0" y="T1"/>
                    </a:cxn>
                    <a:cxn ang="0">
                      <a:pos x="T2" y="T3"/>
                    </a:cxn>
                    <a:cxn ang="0">
                      <a:pos x="T4" y="T5"/>
                    </a:cxn>
                    <a:cxn ang="0">
                      <a:pos x="T6" y="T7"/>
                    </a:cxn>
                    <a:cxn ang="0">
                      <a:pos x="T8" y="T9"/>
                    </a:cxn>
                  </a:cxnLst>
                  <a:rect l="0" t="0" r="r" b="b"/>
                  <a:pathLst>
                    <a:path w="65" h="28">
                      <a:moveTo>
                        <a:pt x="0" y="28"/>
                      </a:moveTo>
                      <a:lnTo>
                        <a:pt x="12" y="0"/>
                      </a:lnTo>
                      <a:lnTo>
                        <a:pt x="53"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260" name="Group 476"/>
              <p:cNvGrpSpPr>
                <a:grpSpLocks/>
              </p:cNvGrpSpPr>
              <p:nvPr/>
            </p:nvGrpSpPr>
            <p:grpSpPr bwMode="auto">
              <a:xfrm>
                <a:off x="1108" y="3739"/>
                <a:ext cx="44" cy="23"/>
                <a:chOff x="1108" y="3739"/>
                <a:chExt cx="44" cy="23"/>
              </a:xfrm>
            </p:grpSpPr>
            <p:sp>
              <p:nvSpPr>
                <p:cNvPr id="119261" name="Freeform 477"/>
                <p:cNvSpPr>
                  <a:spLocks/>
                </p:cNvSpPr>
                <p:nvPr/>
              </p:nvSpPr>
              <p:spPr bwMode="auto">
                <a:xfrm>
                  <a:off x="1108" y="3739"/>
                  <a:ext cx="19" cy="23"/>
                </a:xfrm>
                <a:custGeom>
                  <a:avLst/>
                  <a:gdLst>
                    <a:gd name="T0" fmla="*/ 23 w 40"/>
                    <a:gd name="T1" fmla="*/ 69 h 69"/>
                    <a:gd name="T2" fmla="*/ 0 w 40"/>
                    <a:gd name="T3" fmla="*/ 34 h 69"/>
                    <a:gd name="T4" fmla="*/ 12 w 40"/>
                    <a:gd name="T5" fmla="*/ 0 h 69"/>
                    <a:gd name="T6" fmla="*/ 40 w 40"/>
                    <a:gd name="T7" fmla="*/ 34 h 69"/>
                    <a:gd name="T8" fmla="*/ 23 w 40"/>
                    <a:gd name="T9" fmla="*/ 69 h 69"/>
                  </a:gdLst>
                  <a:ahLst/>
                  <a:cxnLst>
                    <a:cxn ang="0">
                      <a:pos x="T0" y="T1"/>
                    </a:cxn>
                    <a:cxn ang="0">
                      <a:pos x="T2" y="T3"/>
                    </a:cxn>
                    <a:cxn ang="0">
                      <a:pos x="T4" y="T5"/>
                    </a:cxn>
                    <a:cxn ang="0">
                      <a:pos x="T6" y="T7"/>
                    </a:cxn>
                    <a:cxn ang="0">
                      <a:pos x="T8" y="T9"/>
                    </a:cxn>
                  </a:cxnLst>
                  <a:rect l="0" t="0" r="r" b="b"/>
                  <a:pathLst>
                    <a:path w="40" h="69">
                      <a:moveTo>
                        <a:pt x="23" y="69"/>
                      </a:moveTo>
                      <a:lnTo>
                        <a:pt x="0" y="34"/>
                      </a:lnTo>
                      <a:lnTo>
                        <a:pt x="12" y="0"/>
                      </a:lnTo>
                      <a:lnTo>
                        <a:pt x="40" y="34"/>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62" name="Freeform 478"/>
                <p:cNvSpPr>
                  <a:spLocks/>
                </p:cNvSpPr>
                <p:nvPr/>
              </p:nvSpPr>
              <p:spPr bwMode="auto">
                <a:xfrm>
                  <a:off x="1114" y="3740"/>
                  <a:ext cx="32" cy="11"/>
                </a:xfrm>
                <a:custGeom>
                  <a:avLst/>
                  <a:gdLst>
                    <a:gd name="T0" fmla="*/ 0 w 64"/>
                    <a:gd name="T1" fmla="*/ 0 h 35"/>
                    <a:gd name="T2" fmla="*/ 42 w 64"/>
                    <a:gd name="T3" fmla="*/ 0 h 35"/>
                    <a:gd name="T4" fmla="*/ 64 w 64"/>
                    <a:gd name="T5" fmla="*/ 35 h 35"/>
                    <a:gd name="T6" fmla="*/ 25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42" y="0"/>
                      </a:lnTo>
                      <a:lnTo>
                        <a:pt x="64"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63" name="Freeform 479"/>
                <p:cNvSpPr>
                  <a:spLocks/>
                </p:cNvSpPr>
                <p:nvPr/>
              </p:nvSpPr>
              <p:spPr bwMode="auto">
                <a:xfrm>
                  <a:off x="1120" y="3752"/>
                  <a:ext cx="32" cy="10"/>
                </a:xfrm>
                <a:custGeom>
                  <a:avLst/>
                  <a:gdLst>
                    <a:gd name="T0" fmla="*/ 0 w 66"/>
                    <a:gd name="T1" fmla="*/ 30 h 30"/>
                    <a:gd name="T2" fmla="*/ 15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5"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264" name="Group 480"/>
              <p:cNvGrpSpPr>
                <a:grpSpLocks/>
              </p:cNvGrpSpPr>
              <p:nvPr/>
            </p:nvGrpSpPr>
            <p:grpSpPr bwMode="auto">
              <a:xfrm>
                <a:off x="1121" y="3753"/>
                <a:ext cx="45" cy="23"/>
                <a:chOff x="1121" y="3753"/>
                <a:chExt cx="45" cy="23"/>
              </a:xfrm>
            </p:grpSpPr>
            <p:sp>
              <p:nvSpPr>
                <p:cNvPr id="119265" name="Freeform 481"/>
                <p:cNvSpPr>
                  <a:spLocks/>
                </p:cNvSpPr>
                <p:nvPr/>
              </p:nvSpPr>
              <p:spPr bwMode="auto">
                <a:xfrm>
                  <a:off x="1121" y="3753"/>
                  <a:ext cx="20" cy="23"/>
                </a:xfrm>
                <a:custGeom>
                  <a:avLst/>
                  <a:gdLst>
                    <a:gd name="T0" fmla="*/ 22 w 39"/>
                    <a:gd name="T1" fmla="*/ 68 h 68"/>
                    <a:gd name="T2" fmla="*/ 0 w 39"/>
                    <a:gd name="T3" fmla="*/ 35 h 68"/>
                    <a:gd name="T4" fmla="*/ 12 w 39"/>
                    <a:gd name="T5" fmla="*/ 0 h 68"/>
                    <a:gd name="T6" fmla="*/ 39 w 39"/>
                    <a:gd name="T7" fmla="*/ 35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5"/>
                      </a:lnTo>
                      <a:lnTo>
                        <a:pt x="12" y="0"/>
                      </a:lnTo>
                      <a:lnTo>
                        <a:pt x="39" y="35"/>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66" name="Freeform 482"/>
                <p:cNvSpPr>
                  <a:spLocks/>
                </p:cNvSpPr>
                <p:nvPr/>
              </p:nvSpPr>
              <p:spPr bwMode="auto">
                <a:xfrm>
                  <a:off x="1127" y="3753"/>
                  <a:ext cx="33" cy="12"/>
                </a:xfrm>
                <a:custGeom>
                  <a:avLst/>
                  <a:gdLst>
                    <a:gd name="T0" fmla="*/ 0 w 64"/>
                    <a:gd name="T1" fmla="*/ 0 h 35"/>
                    <a:gd name="T2" fmla="*/ 39 w 64"/>
                    <a:gd name="T3" fmla="*/ 0 h 35"/>
                    <a:gd name="T4" fmla="*/ 64 w 64"/>
                    <a:gd name="T5" fmla="*/ 35 h 35"/>
                    <a:gd name="T6" fmla="*/ 24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39" y="0"/>
                      </a:lnTo>
                      <a:lnTo>
                        <a:pt x="64"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67" name="Freeform 483"/>
                <p:cNvSpPr>
                  <a:spLocks/>
                </p:cNvSpPr>
                <p:nvPr/>
              </p:nvSpPr>
              <p:spPr bwMode="auto">
                <a:xfrm>
                  <a:off x="1133" y="3766"/>
                  <a:ext cx="33" cy="9"/>
                </a:xfrm>
                <a:custGeom>
                  <a:avLst/>
                  <a:gdLst>
                    <a:gd name="T0" fmla="*/ 0 w 66"/>
                    <a:gd name="T1" fmla="*/ 29 h 29"/>
                    <a:gd name="T2" fmla="*/ 12 w 66"/>
                    <a:gd name="T3" fmla="*/ 0 h 29"/>
                    <a:gd name="T4" fmla="*/ 54 w 66"/>
                    <a:gd name="T5" fmla="*/ 0 h 29"/>
                    <a:gd name="T6" fmla="*/ 66 w 66"/>
                    <a:gd name="T7" fmla="*/ 29 h 29"/>
                    <a:gd name="T8" fmla="*/ 0 w 66"/>
                    <a:gd name="T9" fmla="*/ 29 h 29"/>
                  </a:gdLst>
                  <a:ahLst/>
                  <a:cxnLst>
                    <a:cxn ang="0">
                      <a:pos x="T0" y="T1"/>
                    </a:cxn>
                    <a:cxn ang="0">
                      <a:pos x="T2" y="T3"/>
                    </a:cxn>
                    <a:cxn ang="0">
                      <a:pos x="T4" y="T5"/>
                    </a:cxn>
                    <a:cxn ang="0">
                      <a:pos x="T6" y="T7"/>
                    </a:cxn>
                    <a:cxn ang="0">
                      <a:pos x="T8" y="T9"/>
                    </a:cxn>
                  </a:cxnLst>
                  <a:rect l="0" t="0" r="r" b="b"/>
                  <a:pathLst>
                    <a:path w="66" h="29">
                      <a:moveTo>
                        <a:pt x="0" y="29"/>
                      </a:moveTo>
                      <a:lnTo>
                        <a:pt x="12" y="0"/>
                      </a:lnTo>
                      <a:lnTo>
                        <a:pt x="54" y="0"/>
                      </a:lnTo>
                      <a:lnTo>
                        <a:pt x="66"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268" name="Group 484"/>
              <p:cNvGrpSpPr>
                <a:grpSpLocks/>
              </p:cNvGrpSpPr>
              <p:nvPr/>
            </p:nvGrpSpPr>
            <p:grpSpPr bwMode="auto">
              <a:xfrm>
                <a:off x="1133" y="3767"/>
                <a:ext cx="44" cy="23"/>
                <a:chOff x="1133" y="3767"/>
                <a:chExt cx="44" cy="23"/>
              </a:xfrm>
            </p:grpSpPr>
            <p:sp>
              <p:nvSpPr>
                <p:cNvPr id="119269" name="Freeform 485"/>
                <p:cNvSpPr>
                  <a:spLocks/>
                </p:cNvSpPr>
                <p:nvPr/>
              </p:nvSpPr>
              <p:spPr bwMode="auto">
                <a:xfrm>
                  <a:off x="1133" y="3767"/>
                  <a:ext cx="20" cy="23"/>
                </a:xfrm>
                <a:custGeom>
                  <a:avLst/>
                  <a:gdLst>
                    <a:gd name="T0" fmla="*/ 23 w 39"/>
                    <a:gd name="T1" fmla="*/ 69 h 69"/>
                    <a:gd name="T2" fmla="*/ 0 w 39"/>
                    <a:gd name="T3" fmla="*/ 33 h 69"/>
                    <a:gd name="T4" fmla="*/ 12 w 39"/>
                    <a:gd name="T5" fmla="*/ 0 h 69"/>
                    <a:gd name="T6" fmla="*/ 39 w 39"/>
                    <a:gd name="T7" fmla="*/ 33 h 69"/>
                    <a:gd name="T8" fmla="*/ 23 w 39"/>
                    <a:gd name="T9" fmla="*/ 69 h 69"/>
                  </a:gdLst>
                  <a:ahLst/>
                  <a:cxnLst>
                    <a:cxn ang="0">
                      <a:pos x="T0" y="T1"/>
                    </a:cxn>
                    <a:cxn ang="0">
                      <a:pos x="T2" y="T3"/>
                    </a:cxn>
                    <a:cxn ang="0">
                      <a:pos x="T4" y="T5"/>
                    </a:cxn>
                    <a:cxn ang="0">
                      <a:pos x="T6" y="T7"/>
                    </a:cxn>
                    <a:cxn ang="0">
                      <a:pos x="T8" y="T9"/>
                    </a:cxn>
                  </a:cxnLst>
                  <a:rect l="0" t="0" r="r" b="b"/>
                  <a:pathLst>
                    <a:path w="39" h="69">
                      <a:moveTo>
                        <a:pt x="23" y="69"/>
                      </a:moveTo>
                      <a:lnTo>
                        <a:pt x="0" y="33"/>
                      </a:lnTo>
                      <a:lnTo>
                        <a:pt x="12" y="0"/>
                      </a:lnTo>
                      <a:lnTo>
                        <a:pt x="39"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70" name="Freeform 486"/>
                <p:cNvSpPr>
                  <a:spLocks/>
                </p:cNvSpPr>
                <p:nvPr/>
              </p:nvSpPr>
              <p:spPr bwMode="auto">
                <a:xfrm>
                  <a:off x="1140" y="3767"/>
                  <a:ext cx="32" cy="11"/>
                </a:xfrm>
                <a:custGeom>
                  <a:avLst/>
                  <a:gdLst>
                    <a:gd name="T0" fmla="*/ 0 w 64"/>
                    <a:gd name="T1" fmla="*/ 0 h 33"/>
                    <a:gd name="T2" fmla="*/ 41 w 64"/>
                    <a:gd name="T3" fmla="*/ 0 h 33"/>
                    <a:gd name="T4" fmla="*/ 64 w 64"/>
                    <a:gd name="T5" fmla="*/ 33 h 33"/>
                    <a:gd name="T6" fmla="*/ 23 w 64"/>
                    <a:gd name="T7" fmla="*/ 33 h 33"/>
                    <a:gd name="T8" fmla="*/ 0 w 64"/>
                    <a:gd name="T9" fmla="*/ 0 h 33"/>
                  </a:gdLst>
                  <a:ahLst/>
                  <a:cxnLst>
                    <a:cxn ang="0">
                      <a:pos x="T0" y="T1"/>
                    </a:cxn>
                    <a:cxn ang="0">
                      <a:pos x="T2" y="T3"/>
                    </a:cxn>
                    <a:cxn ang="0">
                      <a:pos x="T4" y="T5"/>
                    </a:cxn>
                    <a:cxn ang="0">
                      <a:pos x="T6" y="T7"/>
                    </a:cxn>
                    <a:cxn ang="0">
                      <a:pos x="T8" y="T9"/>
                    </a:cxn>
                  </a:cxnLst>
                  <a:rect l="0" t="0" r="r" b="b"/>
                  <a:pathLst>
                    <a:path w="64" h="33">
                      <a:moveTo>
                        <a:pt x="0" y="0"/>
                      </a:moveTo>
                      <a:lnTo>
                        <a:pt x="41" y="0"/>
                      </a:lnTo>
                      <a:lnTo>
                        <a:pt x="64" y="33"/>
                      </a:lnTo>
                      <a:lnTo>
                        <a:pt x="23"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71" name="Freeform 487"/>
                <p:cNvSpPr>
                  <a:spLocks/>
                </p:cNvSpPr>
                <p:nvPr/>
              </p:nvSpPr>
              <p:spPr bwMode="auto">
                <a:xfrm>
                  <a:off x="1146" y="3779"/>
                  <a:ext cx="31" cy="10"/>
                </a:xfrm>
                <a:custGeom>
                  <a:avLst/>
                  <a:gdLst>
                    <a:gd name="T0" fmla="*/ 0 w 63"/>
                    <a:gd name="T1" fmla="*/ 31 h 31"/>
                    <a:gd name="T2" fmla="*/ 11 w 63"/>
                    <a:gd name="T3" fmla="*/ 0 h 31"/>
                    <a:gd name="T4" fmla="*/ 52 w 63"/>
                    <a:gd name="T5" fmla="*/ 0 h 31"/>
                    <a:gd name="T6" fmla="*/ 63 w 63"/>
                    <a:gd name="T7" fmla="*/ 31 h 31"/>
                    <a:gd name="T8" fmla="*/ 0 w 63"/>
                    <a:gd name="T9" fmla="*/ 31 h 31"/>
                  </a:gdLst>
                  <a:ahLst/>
                  <a:cxnLst>
                    <a:cxn ang="0">
                      <a:pos x="T0" y="T1"/>
                    </a:cxn>
                    <a:cxn ang="0">
                      <a:pos x="T2" y="T3"/>
                    </a:cxn>
                    <a:cxn ang="0">
                      <a:pos x="T4" y="T5"/>
                    </a:cxn>
                    <a:cxn ang="0">
                      <a:pos x="T6" y="T7"/>
                    </a:cxn>
                    <a:cxn ang="0">
                      <a:pos x="T8" y="T9"/>
                    </a:cxn>
                  </a:cxnLst>
                  <a:rect l="0" t="0" r="r" b="b"/>
                  <a:pathLst>
                    <a:path w="63" h="31">
                      <a:moveTo>
                        <a:pt x="0" y="31"/>
                      </a:moveTo>
                      <a:lnTo>
                        <a:pt x="11"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sp>
            <p:nvSpPr>
              <p:cNvPr id="119272" name="Freeform 488"/>
              <p:cNvSpPr>
                <a:spLocks/>
              </p:cNvSpPr>
              <p:nvPr/>
            </p:nvSpPr>
            <p:spPr bwMode="auto">
              <a:xfrm>
                <a:off x="972" y="3556"/>
                <a:ext cx="40" cy="12"/>
              </a:xfrm>
              <a:custGeom>
                <a:avLst/>
                <a:gdLst>
                  <a:gd name="T0" fmla="*/ 0 w 79"/>
                  <a:gd name="T1" fmla="*/ 0 h 36"/>
                  <a:gd name="T2" fmla="*/ 27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7"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73" name="Freeform 489"/>
              <p:cNvSpPr>
                <a:spLocks/>
              </p:cNvSpPr>
              <p:nvPr/>
            </p:nvSpPr>
            <p:spPr bwMode="auto">
              <a:xfrm>
                <a:off x="993" y="3576"/>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74" name="Freeform 490"/>
              <p:cNvSpPr>
                <a:spLocks/>
              </p:cNvSpPr>
              <p:nvPr/>
            </p:nvSpPr>
            <p:spPr bwMode="auto">
              <a:xfrm>
                <a:off x="1012" y="3594"/>
                <a:ext cx="39" cy="12"/>
              </a:xfrm>
              <a:custGeom>
                <a:avLst/>
                <a:gdLst>
                  <a:gd name="T0" fmla="*/ 0 w 78"/>
                  <a:gd name="T1" fmla="*/ 0 h 36"/>
                  <a:gd name="T2" fmla="*/ 27 w 78"/>
                  <a:gd name="T3" fmla="*/ 36 h 36"/>
                  <a:gd name="T4" fmla="*/ 78 w 78"/>
                  <a:gd name="T5" fmla="*/ 36 h 36"/>
                  <a:gd name="T6" fmla="*/ 49 w 78"/>
                  <a:gd name="T7" fmla="*/ 0 h 36"/>
                  <a:gd name="T8" fmla="*/ 0 w 78"/>
                  <a:gd name="T9" fmla="*/ 0 h 36"/>
                </a:gdLst>
                <a:ahLst/>
                <a:cxnLst>
                  <a:cxn ang="0">
                    <a:pos x="T0" y="T1"/>
                  </a:cxn>
                  <a:cxn ang="0">
                    <a:pos x="T2" y="T3"/>
                  </a:cxn>
                  <a:cxn ang="0">
                    <a:pos x="T4" y="T5"/>
                  </a:cxn>
                  <a:cxn ang="0">
                    <a:pos x="T6" y="T7"/>
                  </a:cxn>
                  <a:cxn ang="0">
                    <a:pos x="T8" y="T9"/>
                  </a:cxn>
                </a:cxnLst>
                <a:rect l="0" t="0" r="r" b="b"/>
                <a:pathLst>
                  <a:path w="78" h="36">
                    <a:moveTo>
                      <a:pt x="0" y="0"/>
                    </a:moveTo>
                    <a:lnTo>
                      <a:pt x="27" y="36"/>
                    </a:lnTo>
                    <a:lnTo>
                      <a:pt x="78" y="36"/>
                    </a:lnTo>
                    <a:lnTo>
                      <a:pt x="4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75" name="Freeform 491"/>
              <p:cNvSpPr>
                <a:spLocks/>
              </p:cNvSpPr>
              <p:nvPr/>
            </p:nvSpPr>
            <p:spPr bwMode="auto">
              <a:xfrm>
                <a:off x="1032" y="3613"/>
                <a:ext cx="40"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76" name="Freeform 492"/>
              <p:cNvSpPr>
                <a:spLocks/>
              </p:cNvSpPr>
              <p:nvPr/>
            </p:nvSpPr>
            <p:spPr bwMode="auto">
              <a:xfrm>
                <a:off x="1053" y="3632"/>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77" name="Freeform 493"/>
              <p:cNvSpPr>
                <a:spLocks/>
              </p:cNvSpPr>
              <p:nvPr/>
            </p:nvSpPr>
            <p:spPr bwMode="auto">
              <a:xfrm>
                <a:off x="1074" y="3651"/>
                <a:ext cx="40" cy="12"/>
              </a:xfrm>
              <a:custGeom>
                <a:avLst/>
                <a:gdLst>
                  <a:gd name="T0" fmla="*/ 0 w 79"/>
                  <a:gd name="T1" fmla="*/ 0 h 35"/>
                  <a:gd name="T2" fmla="*/ 28 w 79"/>
                  <a:gd name="T3" fmla="*/ 35 h 35"/>
                  <a:gd name="T4" fmla="*/ 79 w 79"/>
                  <a:gd name="T5" fmla="*/ 35 h 35"/>
                  <a:gd name="T6" fmla="*/ 50 w 79"/>
                  <a:gd name="T7" fmla="*/ 0 h 35"/>
                  <a:gd name="T8" fmla="*/ 0 w 79"/>
                  <a:gd name="T9" fmla="*/ 0 h 35"/>
                </a:gdLst>
                <a:ahLst/>
                <a:cxnLst>
                  <a:cxn ang="0">
                    <a:pos x="T0" y="T1"/>
                  </a:cxn>
                  <a:cxn ang="0">
                    <a:pos x="T2" y="T3"/>
                  </a:cxn>
                  <a:cxn ang="0">
                    <a:pos x="T4" y="T5"/>
                  </a:cxn>
                  <a:cxn ang="0">
                    <a:pos x="T6" y="T7"/>
                  </a:cxn>
                  <a:cxn ang="0">
                    <a:pos x="T8" y="T9"/>
                  </a:cxn>
                </a:cxnLst>
                <a:rect l="0" t="0" r="r" b="b"/>
                <a:pathLst>
                  <a:path w="79" h="35">
                    <a:moveTo>
                      <a:pt x="0" y="0"/>
                    </a:moveTo>
                    <a:lnTo>
                      <a:pt x="28" y="35"/>
                    </a:lnTo>
                    <a:lnTo>
                      <a:pt x="79" y="35"/>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78" name="Freeform 494"/>
              <p:cNvSpPr>
                <a:spLocks/>
              </p:cNvSpPr>
              <p:nvPr/>
            </p:nvSpPr>
            <p:spPr bwMode="auto">
              <a:xfrm>
                <a:off x="1095" y="3669"/>
                <a:ext cx="40" cy="12"/>
              </a:xfrm>
              <a:custGeom>
                <a:avLst/>
                <a:gdLst>
                  <a:gd name="T0" fmla="*/ 0 w 80"/>
                  <a:gd name="T1" fmla="*/ 0 h 36"/>
                  <a:gd name="T2" fmla="*/ 28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8"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79" name="Freeform 495"/>
              <p:cNvSpPr>
                <a:spLocks/>
              </p:cNvSpPr>
              <p:nvPr/>
            </p:nvSpPr>
            <p:spPr bwMode="auto">
              <a:xfrm>
                <a:off x="1115" y="3688"/>
                <a:ext cx="40" cy="12"/>
              </a:xfrm>
              <a:custGeom>
                <a:avLst/>
                <a:gdLst>
                  <a:gd name="T0" fmla="*/ 0 w 80"/>
                  <a:gd name="T1" fmla="*/ 0 h 36"/>
                  <a:gd name="T2" fmla="*/ 27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80" name="Freeform 496"/>
              <p:cNvSpPr>
                <a:spLocks/>
              </p:cNvSpPr>
              <p:nvPr/>
            </p:nvSpPr>
            <p:spPr bwMode="auto">
              <a:xfrm>
                <a:off x="1134" y="3707"/>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81" name="Freeform 497"/>
              <p:cNvSpPr>
                <a:spLocks/>
              </p:cNvSpPr>
              <p:nvPr/>
            </p:nvSpPr>
            <p:spPr bwMode="auto">
              <a:xfrm>
                <a:off x="1154" y="3726"/>
                <a:ext cx="40" cy="12"/>
              </a:xfrm>
              <a:custGeom>
                <a:avLst/>
                <a:gdLst>
                  <a:gd name="T0" fmla="*/ 0 w 80"/>
                  <a:gd name="T1" fmla="*/ 0 h 36"/>
                  <a:gd name="T2" fmla="*/ 27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82" name="Freeform 498"/>
              <p:cNvSpPr>
                <a:spLocks/>
              </p:cNvSpPr>
              <p:nvPr/>
            </p:nvSpPr>
            <p:spPr bwMode="auto">
              <a:xfrm>
                <a:off x="1175" y="3745"/>
                <a:ext cx="40" cy="12"/>
              </a:xfrm>
              <a:custGeom>
                <a:avLst/>
                <a:gdLst>
                  <a:gd name="T0" fmla="*/ 0 w 81"/>
                  <a:gd name="T1" fmla="*/ 0 h 36"/>
                  <a:gd name="T2" fmla="*/ 28 w 81"/>
                  <a:gd name="T3" fmla="*/ 36 h 36"/>
                  <a:gd name="T4" fmla="*/ 81 w 81"/>
                  <a:gd name="T5" fmla="*/ 36 h 36"/>
                  <a:gd name="T6" fmla="*/ 52 w 81"/>
                  <a:gd name="T7" fmla="*/ 0 h 36"/>
                  <a:gd name="T8" fmla="*/ 0 w 81"/>
                  <a:gd name="T9" fmla="*/ 0 h 36"/>
                </a:gdLst>
                <a:ahLst/>
                <a:cxnLst>
                  <a:cxn ang="0">
                    <a:pos x="T0" y="T1"/>
                  </a:cxn>
                  <a:cxn ang="0">
                    <a:pos x="T2" y="T3"/>
                  </a:cxn>
                  <a:cxn ang="0">
                    <a:pos x="T4" y="T5"/>
                  </a:cxn>
                  <a:cxn ang="0">
                    <a:pos x="T6" y="T7"/>
                  </a:cxn>
                  <a:cxn ang="0">
                    <a:pos x="T8" y="T9"/>
                  </a:cxn>
                </a:cxnLst>
                <a:rect l="0" t="0" r="r" b="b"/>
                <a:pathLst>
                  <a:path w="81" h="36">
                    <a:moveTo>
                      <a:pt x="0" y="0"/>
                    </a:moveTo>
                    <a:lnTo>
                      <a:pt x="28" y="36"/>
                    </a:lnTo>
                    <a:lnTo>
                      <a:pt x="81" y="36"/>
                    </a:lnTo>
                    <a:lnTo>
                      <a:pt x="52"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nvGrpSpPr>
              <p:cNvPr id="119283" name="Group 499"/>
              <p:cNvGrpSpPr>
                <a:grpSpLocks/>
              </p:cNvGrpSpPr>
              <p:nvPr/>
            </p:nvGrpSpPr>
            <p:grpSpPr bwMode="auto">
              <a:xfrm>
                <a:off x="700" y="3535"/>
                <a:ext cx="49" cy="24"/>
                <a:chOff x="700" y="3535"/>
                <a:chExt cx="49" cy="24"/>
              </a:xfrm>
            </p:grpSpPr>
            <p:sp>
              <p:nvSpPr>
                <p:cNvPr id="119284" name="Freeform 500"/>
                <p:cNvSpPr>
                  <a:spLocks/>
                </p:cNvSpPr>
                <p:nvPr/>
              </p:nvSpPr>
              <p:spPr bwMode="auto">
                <a:xfrm>
                  <a:off x="700" y="3535"/>
                  <a:ext cx="12" cy="24"/>
                </a:xfrm>
                <a:custGeom>
                  <a:avLst/>
                  <a:gdLst>
                    <a:gd name="T0" fmla="*/ 15 w 24"/>
                    <a:gd name="T1" fmla="*/ 70 h 70"/>
                    <a:gd name="T2" fmla="*/ 0 w 24"/>
                    <a:gd name="T3" fmla="*/ 27 h 70"/>
                    <a:gd name="T4" fmla="*/ 10 w 24"/>
                    <a:gd name="T5" fmla="*/ 0 h 70"/>
                    <a:gd name="T6" fmla="*/ 24 w 24"/>
                    <a:gd name="T7" fmla="*/ 32 h 70"/>
                    <a:gd name="T8" fmla="*/ 15 w 24"/>
                    <a:gd name="T9" fmla="*/ 70 h 70"/>
                  </a:gdLst>
                  <a:ahLst/>
                  <a:cxnLst>
                    <a:cxn ang="0">
                      <a:pos x="T0" y="T1"/>
                    </a:cxn>
                    <a:cxn ang="0">
                      <a:pos x="T2" y="T3"/>
                    </a:cxn>
                    <a:cxn ang="0">
                      <a:pos x="T4" y="T5"/>
                    </a:cxn>
                    <a:cxn ang="0">
                      <a:pos x="T6" y="T7"/>
                    </a:cxn>
                    <a:cxn ang="0">
                      <a:pos x="T8" y="T9"/>
                    </a:cxn>
                  </a:cxnLst>
                  <a:rect l="0" t="0" r="r" b="b"/>
                  <a:pathLst>
                    <a:path w="24" h="70">
                      <a:moveTo>
                        <a:pt x="15" y="70"/>
                      </a:moveTo>
                      <a:lnTo>
                        <a:pt x="0" y="27"/>
                      </a:lnTo>
                      <a:lnTo>
                        <a:pt x="10"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85" name="Freeform 501"/>
                <p:cNvSpPr>
                  <a:spLocks/>
                </p:cNvSpPr>
                <p:nvPr/>
              </p:nvSpPr>
              <p:spPr bwMode="auto">
                <a:xfrm>
                  <a:off x="705" y="3536"/>
                  <a:ext cx="37" cy="10"/>
                </a:xfrm>
                <a:custGeom>
                  <a:avLst/>
                  <a:gdLst>
                    <a:gd name="T0" fmla="*/ 1 w 73"/>
                    <a:gd name="T1" fmla="*/ 0 h 30"/>
                    <a:gd name="T2" fmla="*/ 50 w 73"/>
                    <a:gd name="T3" fmla="*/ 0 h 30"/>
                    <a:gd name="T4" fmla="*/ 52 w 73"/>
                    <a:gd name="T5" fmla="*/ 4 h 30"/>
                    <a:gd name="T6" fmla="*/ 56 w 73"/>
                    <a:gd name="T7" fmla="*/ 12 h 30"/>
                    <a:gd name="T8" fmla="*/ 73 w 73"/>
                    <a:gd name="T9" fmla="*/ 30 h 30"/>
                    <a:gd name="T10" fmla="*/ 18 w 73"/>
                    <a:gd name="T11" fmla="*/ 30 h 30"/>
                    <a:gd name="T12" fmla="*/ 9 w 73"/>
                    <a:gd name="T13" fmla="*/ 21 h 30"/>
                    <a:gd name="T14" fmla="*/ 0 w 73"/>
                    <a:gd name="T15" fmla="*/ 6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2" y="4"/>
                      </a:lnTo>
                      <a:lnTo>
                        <a:pt x="56" y="12"/>
                      </a:lnTo>
                      <a:lnTo>
                        <a:pt x="73"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86" name="Freeform 502"/>
                <p:cNvSpPr>
                  <a:spLocks/>
                </p:cNvSpPr>
                <p:nvPr/>
              </p:nvSpPr>
              <p:spPr bwMode="auto">
                <a:xfrm>
                  <a:off x="708" y="3547"/>
                  <a:ext cx="41" cy="12"/>
                </a:xfrm>
                <a:custGeom>
                  <a:avLst/>
                  <a:gdLst>
                    <a:gd name="T0" fmla="*/ 0 w 82"/>
                    <a:gd name="T1" fmla="*/ 36 h 36"/>
                    <a:gd name="T2" fmla="*/ 2 w 82"/>
                    <a:gd name="T3" fmla="*/ 19 h 36"/>
                    <a:gd name="T4" fmla="*/ 6 w 82"/>
                    <a:gd name="T5" fmla="*/ 6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6"/>
                      </a:lnTo>
                      <a:lnTo>
                        <a:pt x="11" y="0"/>
                      </a:lnTo>
                      <a:lnTo>
                        <a:pt x="67"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287" name="Group 503"/>
              <p:cNvGrpSpPr>
                <a:grpSpLocks/>
              </p:cNvGrpSpPr>
              <p:nvPr/>
            </p:nvGrpSpPr>
            <p:grpSpPr bwMode="auto">
              <a:xfrm>
                <a:off x="714" y="3551"/>
                <a:ext cx="49" cy="22"/>
                <a:chOff x="714" y="3551"/>
                <a:chExt cx="49" cy="22"/>
              </a:xfrm>
            </p:grpSpPr>
            <p:sp>
              <p:nvSpPr>
                <p:cNvPr id="119288" name="Freeform 504"/>
                <p:cNvSpPr>
                  <a:spLocks/>
                </p:cNvSpPr>
                <p:nvPr/>
              </p:nvSpPr>
              <p:spPr bwMode="auto">
                <a:xfrm>
                  <a:off x="714" y="3551"/>
                  <a:ext cx="12" cy="22"/>
                </a:xfrm>
                <a:custGeom>
                  <a:avLst/>
                  <a:gdLst>
                    <a:gd name="T0" fmla="*/ 15 w 24"/>
                    <a:gd name="T1" fmla="*/ 67 h 67"/>
                    <a:gd name="T2" fmla="*/ 0 w 24"/>
                    <a:gd name="T3" fmla="*/ 26 h 67"/>
                    <a:gd name="T4" fmla="*/ 9 w 24"/>
                    <a:gd name="T5" fmla="*/ 0 h 67"/>
                    <a:gd name="T6" fmla="*/ 24 w 24"/>
                    <a:gd name="T7" fmla="*/ 30 h 67"/>
                    <a:gd name="T8" fmla="*/ 15 w 24"/>
                    <a:gd name="T9" fmla="*/ 67 h 67"/>
                  </a:gdLst>
                  <a:ahLst/>
                  <a:cxnLst>
                    <a:cxn ang="0">
                      <a:pos x="T0" y="T1"/>
                    </a:cxn>
                    <a:cxn ang="0">
                      <a:pos x="T2" y="T3"/>
                    </a:cxn>
                    <a:cxn ang="0">
                      <a:pos x="T4" y="T5"/>
                    </a:cxn>
                    <a:cxn ang="0">
                      <a:pos x="T6" y="T7"/>
                    </a:cxn>
                    <a:cxn ang="0">
                      <a:pos x="T8" y="T9"/>
                    </a:cxn>
                  </a:cxnLst>
                  <a:rect l="0" t="0" r="r" b="b"/>
                  <a:pathLst>
                    <a:path w="24" h="67">
                      <a:moveTo>
                        <a:pt x="15" y="67"/>
                      </a:moveTo>
                      <a:lnTo>
                        <a:pt x="0" y="26"/>
                      </a:lnTo>
                      <a:lnTo>
                        <a:pt x="9" y="0"/>
                      </a:lnTo>
                      <a:lnTo>
                        <a:pt x="24" y="30"/>
                      </a:lnTo>
                      <a:lnTo>
                        <a:pt x="15" y="67"/>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89" name="Freeform 505"/>
                <p:cNvSpPr>
                  <a:spLocks/>
                </p:cNvSpPr>
                <p:nvPr/>
              </p:nvSpPr>
              <p:spPr bwMode="auto">
                <a:xfrm>
                  <a:off x="719" y="3551"/>
                  <a:ext cx="36" cy="10"/>
                </a:xfrm>
                <a:custGeom>
                  <a:avLst/>
                  <a:gdLst>
                    <a:gd name="T0" fmla="*/ 2 w 74"/>
                    <a:gd name="T1" fmla="*/ 0 h 29"/>
                    <a:gd name="T2" fmla="*/ 50 w 74"/>
                    <a:gd name="T3" fmla="*/ 0 h 29"/>
                    <a:gd name="T4" fmla="*/ 52 w 74"/>
                    <a:gd name="T5" fmla="*/ 2 h 29"/>
                    <a:gd name="T6" fmla="*/ 57 w 74"/>
                    <a:gd name="T7" fmla="*/ 13 h 29"/>
                    <a:gd name="T8" fmla="*/ 74 w 74"/>
                    <a:gd name="T9" fmla="*/ 29 h 29"/>
                    <a:gd name="T10" fmla="*/ 19 w 74"/>
                    <a:gd name="T11" fmla="*/ 29 h 29"/>
                    <a:gd name="T12" fmla="*/ 9 w 74"/>
                    <a:gd name="T13" fmla="*/ 20 h 29"/>
                    <a:gd name="T14" fmla="*/ 0 w 74"/>
                    <a:gd name="T15" fmla="*/ 6 h 29"/>
                    <a:gd name="T16" fmla="*/ 2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2" y="0"/>
                      </a:moveTo>
                      <a:lnTo>
                        <a:pt x="50" y="0"/>
                      </a:lnTo>
                      <a:lnTo>
                        <a:pt x="52" y="2"/>
                      </a:lnTo>
                      <a:lnTo>
                        <a:pt x="57" y="13"/>
                      </a:lnTo>
                      <a:lnTo>
                        <a:pt x="74" y="29"/>
                      </a:lnTo>
                      <a:lnTo>
                        <a:pt x="19" y="29"/>
                      </a:lnTo>
                      <a:lnTo>
                        <a:pt x="9"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90" name="Freeform 506"/>
                <p:cNvSpPr>
                  <a:spLocks/>
                </p:cNvSpPr>
                <p:nvPr/>
              </p:nvSpPr>
              <p:spPr bwMode="auto">
                <a:xfrm>
                  <a:off x="722" y="3562"/>
                  <a:ext cx="41" cy="11"/>
                </a:xfrm>
                <a:custGeom>
                  <a:avLst/>
                  <a:gdLst>
                    <a:gd name="T0" fmla="*/ 0 w 81"/>
                    <a:gd name="T1" fmla="*/ 35 h 35"/>
                    <a:gd name="T2" fmla="*/ 1 w 81"/>
                    <a:gd name="T3" fmla="*/ 19 h 35"/>
                    <a:gd name="T4" fmla="*/ 5 w 81"/>
                    <a:gd name="T5" fmla="*/ 7 h 35"/>
                    <a:gd name="T6" fmla="*/ 10 w 81"/>
                    <a:gd name="T7" fmla="*/ 0 h 35"/>
                    <a:gd name="T8" fmla="*/ 67 w 81"/>
                    <a:gd name="T9" fmla="*/ 0 h 35"/>
                    <a:gd name="T10" fmla="*/ 81 w 81"/>
                    <a:gd name="T11" fmla="*/ 35 h 35"/>
                    <a:gd name="T12" fmla="*/ 0 w 8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1" h="35">
                      <a:moveTo>
                        <a:pt x="0" y="35"/>
                      </a:moveTo>
                      <a:lnTo>
                        <a:pt x="1" y="19"/>
                      </a:lnTo>
                      <a:lnTo>
                        <a:pt x="5" y="7"/>
                      </a:lnTo>
                      <a:lnTo>
                        <a:pt x="10" y="0"/>
                      </a:lnTo>
                      <a:lnTo>
                        <a:pt x="67" y="0"/>
                      </a:lnTo>
                      <a:lnTo>
                        <a:pt x="81"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291" name="Group 507"/>
              <p:cNvGrpSpPr>
                <a:grpSpLocks/>
              </p:cNvGrpSpPr>
              <p:nvPr/>
            </p:nvGrpSpPr>
            <p:grpSpPr bwMode="auto">
              <a:xfrm>
                <a:off x="728" y="3564"/>
                <a:ext cx="48" cy="23"/>
                <a:chOff x="728" y="3564"/>
                <a:chExt cx="48" cy="23"/>
              </a:xfrm>
            </p:grpSpPr>
            <p:sp>
              <p:nvSpPr>
                <p:cNvPr id="119292" name="Freeform 508"/>
                <p:cNvSpPr>
                  <a:spLocks/>
                </p:cNvSpPr>
                <p:nvPr/>
              </p:nvSpPr>
              <p:spPr bwMode="auto">
                <a:xfrm>
                  <a:off x="728" y="3564"/>
                  <a:ext cx="11" cy="23"/>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93" name="Freeform 509"/>
                <p:cNvSpPr>
                  <a:spLocks/>
                </p:cNvSpPr>
                <p:nvPr/>
              </p:nvSpPr>
              <p:spPr bwMode="auto">
                <a:xfrm>
                  <a:off x="732" y="3565"/>
                  <a:ext cx="37" cy="10"/>
                </a:xfrm>
                <a:custGeom>
                  <a:avLst/>
                  <a:gdLst>
                    <a:gd name="T0" fmla="*/ 1 w 72"/>
                    <a:gd name="T1" fmla="*/ 0 h 30"/>
                    <a:gd name="T2" fmla="*/ 50 w 72"/>
                    <a:gd name="T3" fmla="*/ 0 h 30"/>
                    <a:gd name="T4" fmla="*/ 51 w 72"/>
                    <a:gd name="T5" fmla="*/ 3 h 30"/>
                    <a:gd name="T6" fmla="*/ 56 w 72"/>
                    <a:gd name="T7" fmla="*/ 12 h 30"/>
                    <a:gd name="T8" fmla="*/ 72 w 72"/>
                    <a:gd name="T9" fmla="*/ 30 h 30"/>
                    <a:gd name="T10" fmla="*/ 18 w 72"/>
                    <a:gd name="T11" fmla="*/ 30 h 30"/>
                    <a:gd name="T12" fmla="*/ 9 w 72"/>
                    <a:gd name="T13" fmla="*/ 21 h 30"/>
                    <a:gd name="T14" fmla="*/ 0 w 72"/>
                    <a:gd name="T15" fmla="*/ 6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50" y="0"/>
                      </a:lnTo>
                      <a:lnTo>
                        <a:pt x="51" y="3"/>
                      </a:lnTo>
                      <a:lnTo>
                        <a:pt x="56" y="12"/>
                      </a:lnTo>
                      <a:lnTo>
                        <a:pt x="72"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94" name="Freeform 510"/>
                <p:cNvSpPr>
                  <a:spLocks/>
                </p:cNvSpPr>
                <p:nvPr/>
              </p:nvSpPr>
              <p:spPr bwMode="auto">
                <a:xfrm>
                  <a:off x="735" y="3575"/>
                  <a:ext cx="41" cy="12"/>
                </a:xfrm>
                <a:custGeom>
                  <a:avLst/>
                  <a:gdLst>
                    <a:gd name="T0" fmla="*/ 0 w 83"/>
                    <a:gd name="T1" fmla="*/ 36 h 36"/>
                    <a:gd name="T2" fmla="*/ 1 w 83"/>
                    <a:gd name="T3" fmla="*/ 21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1"/>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295" name="Group 511"/>
              <p:cNvGrpSpPr>
                <a:grpSpLocks/>
              </p:cNvGrpSpPr>
              <p:nvPr/>
            </p:nvGrpSpPr>
            <p:grpSpPr bwMode="auto">
              <a:xfrm>
                <a:off x="742" y="3582"/>
                <a:ext cx="49" cy="23"/>
                <a:chOff x="742" y="3582"/>
                <a:chExt cx="49" cy="23"/>
              </a:xfrm>
            </p:grpSpPr>
            <p:sp>
              <p:nvSpPr>
                <p:cNvPr id="119296" name="Freeform 512"/>
                <p:cNvSpPr>
                  <a:spLocks/>
                </p:cNvSpPr>
                <p:nvPr/>
              </p:nvSpPr>
              <p:spPr bwMode="auto">
                <a:xfrm>
                  <a:off x="742" y="3582"/>
                  <a:ext cx="11" cy="23"/>
                </a:xfrm>
                <a:custGeom>
                  <a:avLst/>
                  <a:gdLst>
                    <a:gd name="T0" fmla="*/ 15 w 24"/>
                    <a:gd name="T1" fmla="*/ 68 h 68"/>
                    <a:gd name="T2" fmla="*/ 0 w 24"/>
                    <a:gd name="T3" fmla="*/ 26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6"/>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97" name="Freeform 513"/>
                <p:cNvSpPr>
                  <a:spLocks/>
                </p:cNvSpPr>
                <p:nvPr/>
              </p:nvSpPr>
              <p:spPr bwMode="auto">
                <a:xfrm>
                  <a:off x="747" y="3582"/>
                  <a:ext cx="36" cy="10"/>
                </a:xfrm>
                <a:custGeom>
                  <a:avLst/>
                  <a:gdLst>
                    <a:gd name="T0" fmla="*/ 1 w 72"/>
                    <a:gd name="T1" fmla="*/ 0 h 30"/>
                    <a:gd name="T2" fmla="*/ 48 w 72"/>
                    <a:gd name="T3" fmla="*/ 0 h 30"/>
                    <a:gd name="T4" fmla="*/ 50 w 72"/>
                    <a:gd name="T5" fmla="*/ 3 h 30"/>
                    <a:gd name="T6" fmla="*/ 56 w 72"/>
                    <a:gd name="T7" fmla="*/ 12 h 30"/>
                    <a:gd name="T8" fmla="*/ 72 w 72"/>
                    <a:gd name="T9" fmla="*/ 30 h 30"/>
                    <a:gd name="T10" fmla="*/ 17 w 72"/>
                    <a:gd name="T11" fmla="*/ 30 h 30"/>
                    <a:gd name="T12" fmla="*/ 8 w 72"/>
                    <a:gd name="T13" fmla="*/ 21 h 30"/>
                    <a:gd name="T14" fmla="*/ 0 w 72"/>
                    <a:gd name="T15" fmla="*/ 6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8" y="0"/>
                      </a:lnTo>
                      <a:lnTo>
                        <a:pt x="50" y="3"/>
                      </a:lnTo>
                      <a:lnTo>
                        <a:pt x="56" y="12"/>
                      </a:lnTo>
                      <a:lnTo>
                        <a:pt x="72" y="30"/>
                      </a:lnTo>
                      <a:lnTo>
                        <a:pt x="17" y="30"/>
                      </a:lnTo>
                      <a:lnTo>
                        <a:pt x="8" y="21"/>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98" name="Freeform 514"/>
                <p:cNvSpPr>
                  <a:spLocks/>
                </p:cNvSpPr>
                <p:nvPr/>
              </p:nvSpPr>
              <p:spPr bwMode="auto">
                <a:xfrm>
                  <a:off x="750" y="3593"/>
                  <a:ext cx="41" cy="12"/>
                </a:xfrm>
                <a:custGeom>
                  <a:avLst/>
                  <a:gdLst>
                    <a:gd name="T0" fmla="*/ 0 w 83"/>
                    <a:gd name="T1" fmla="*/ 36 h 36"/>
                    <a:gd name="T2" fmla="*/ 1 w 83"/>
                    <a:gd name="T3" fmla="*/ 19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299" name="Group 515"/>
              <p:cNvGrpSpPr>
                <a:grpSpLocks/>
              </p:cNvGrpSpPr>
              <p:nvPr/>
            </p:nvGrpSpPr>
            <p:grpSpPr bwMode="auto">
              <a:xfrm>
                <a:off x="752" y="3597"/>
                <a:ext cx="133" cy="106"/>
                <a:chOff x="752" y="3597"/>
                <a:chExt cx="133" cy="106"/>
              </a:xfrm>
            </p:grpSpPr>
            <p:sp>
              <p:nvSpPr>
                <p:cNvPr id="119300" name="Freeform 516"/>
                <p:cNvSpPr>
                  <a:spLocks/>
                </p:cNvSpPr>
                <p:nvPr/>
              </p:nvSpPr>
              <p:spPr bwMode="auto">
                <a:xfrm>
                  <a:off x="752" y="3598"/>
                  <a:ext cx="91" cy="105"/>
                </a:xfrm>
                <a:custGeom>
                  <a:avLst/>
                  <a:gdLst>
                    <a:gd name="T0" fmla="*/ 171 w 182"/>
                    <a:gd name="T1" fmla="*/ 314 h 314"/>
                    <a:gd name="T2" fmla="*/ 0 w 182"/>
                    <a:gd name="T3" fmla="*/ 27 h 314"/>
                    <a:gd name="T4" fmla="*/ 13 w 182"/>
                    <a:gd name="T5" fmla="*/ 0 h 314"/>
                    <a:gd name="T6" fmla="*/ 182 w 182"/>
                    <a:gd name="T7" fmla="*/ 278 h 314"/>
                    <a:gd name="T8" fmla="*/ 171 w 182"/>
                    <a:gd name="T9" fmla="*/ 314 h 314"/>
                  </a:gdLst>
                  <a:ahLst/>
                  <a:cxnLst>
                    <a:cxn ang="0">
                      <a:pos x="T0" y="T1"/>
                    </a:cxn>
                    <a:cxn ang="0">
                      <a:pos x="T2" y="T3"/>
                    </a:cxn>
                    <a:cxn ang="0">
                      <a:pos x="T4" y="T5"/>
                    </a:cxn>
                    <a:cxn ang="0">
                      <a:pos x="T6" y="T7"/>
                    </a:cxn>
                    <a:cxn ang="0">
                      <a:pos x="T8" y="T9"/>
                    </a:cxn>
                  </a:cxnLst>
                  <a:rect l="0" t="0" r="r" b="b"/>
                  <a:pathLst>
                    <a:path w="182" h="314">
                      <a:moveTo>
                        <a:pt x="171" y="314"/>
                      </a:moveTo>
                      <a:lnTo>
                        <a:pt x="0" y="27"/>
                      </a:lnTo>
                      <a:lnTo>
                        <a:pt x="13" y="0"/>
                      </a:lnTo>
                      <a:lnTo>
                        <a:pt x="182" y="278"/>
                      </a:lnTo>
                      <a:lnTo>
                        <a:pt x="171" y="31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301" name="Freeform 517"/>
                <p:cNvSpPr>
                  <a:spLocks/>
                </p:cNvSpPr>
                <p:nvPr/>
              </p:nvSpPr>
              <p:spPr bwMode="auto">
                <a:xfrm>
                  <a:off x="759" y="3597"/>
                  <a:ext cx="118" cy="94"/>
                </a:xfrm>
                <a:custGeom>
                  <a:avLst/>
                  <a:gdLst>
                    <a:gd name="T0" fmla="*/ 1 w 235"/>
                    <a:gd name="T1" fmla="*/ 0 h 281"/>
                    <a:gd name="T2" fmla="*/ 56 w 235"/>
                    <a:gd name="T3" fmla="*/ 0 h 281"/>
                    <a:gd name="T4" fmla="*/ 58 w 235"/>
                    <a:gd name="T5" fmla="*/ 0 h 281"/>
                    <a:gd name="T6" fmla="*/ 65 w 235"/>
                    <a:gd name="T7" fmla="*/ 10 h 281"/>
                    <a:gd name="T8" fmla="*/ 235 w 235"/>
                    <a:gd name="T9" fmla="*/ 281 h 281"/>
                    <a:gd name="T10" fmla="*/ 165 w 235"/>
                    <a:gd name="T11" fmla="*/ 277 h 281"/>
                    <a:gd name="T12" fmla="*/ 9 w 235"/>
                    <a:gd name="T13" fmla="*/ 19 h 281"/>
                    <a:gd name="T14" fmla="*/ 0 w 235"/>
                    <a:gd name="T15" fmla="*/ 4 h 281"/>
                    <a:gd name="T16" fmla="*/ 1 w 235"/>
                    <a:gd name="T17"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5" h="281">
                      <a:moveTo>
                        <a:pt x="1" y="0"/>
                      </a:moveTo>
                      <a:lnTo>
                        <a:pt x="56" y="0"/>
                      </a:lnTo>
                      <a:lnTo>
                        <a:pt x="58" y="0"/>
                      </a:lnTo>
                      <a:lnTo>
                        <a:pt x="65" y="10"/>
                      </a:lnTo>
                      <a:lnTo>
                        <a:pt x="235" y="281"/>
                      </a:lnTo>
                      <a:lnTo>
                        <a:pt x="165" y="277"/>
                      </a:lnTo>
                      <a:lnTo>
                        <a:pt x="9" y="19"/>
                      </a:lnTo>
                      <a:lnTo>
                        <a:pt x="0" y="4"/>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302" name="Freeform 518"/>
                <p:cNvSpPr>
                  <a:spLocks/>
                </p:cNvSpPr>
                <p:nvPr/>
              </p:nvSpPr>
              <p:spPr bwMode="auto">
                <a:xfrm>
                  <a:off x="838" y="3691"/>
                  <a:ext cx="47" cy="12"/>
                </a:xfrm>
                <a:custGeom>
                  <a:avLst/>
                  <a:gdLst>
                    <a:gd name="T0" fmla="*/ 0 w 95"/>
                    <a:gd name="T1" fmla="*/ 36 h 36"/>
                    <a:gd name="T2" fmla="*/ 2 w 95"/>
                    <a:gd name="T3" fmla="*/ 19 h 36"/>
                    <a:gd name="T4" fmla="*/ 8 w 95"/>
                    <a:gd name="T5" fmla="*/ 7 h 36"/>
                    <a:gd name="T6" fmla="*/ 12 w 95"/>
                    <a:gd name="T7" fmla="*/ 0 h 36"/>
                    <a:gd name="T8" fmla="*/ 76 w 95"/>
                    <a:gd name="T9" fmla="*/ 0 h 36"/>
                    <a:gd name="T10" fmla="*/ 95 w 95"/>
                    <a:gd name="T11" fmla="*/ 36 h 36"/>
                    <a:gd name="T12" fmla="*/ 0 w 95"/>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95" h="36">
                      <a:moveTo>
                        <a:pt x="0" y="36"/>
                      </a:moveTo>
                      <a:lnTo>
                        <a:pt x="2" y="19"/>
                      </a:lnTo>
                      <a:lnTo>
                        <a:pt x="8" y="7"/>
                      </a:lnTo>
                      <a:lnTo>
                        <a:pt x="12" y="0"/>
                      </a:lnTo>
                      <a:lnTo>
                        <a:pt x="76" y="0"/>
                      </a:lnTo>
                      <a:lnTo>
                        <a:pt x="95"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303" name="Group 519"/>
              <p:cNvGrpSpPr>
                <a:grpSpLocks/>
              </p:cNvGrpSpPr>
              <p:nvPr/>
            </p:nvGrpSpPr>
            <p:grpSpPr bwMode="auto">
              <a:xfrm>
                <a:off x="844" y="3694"/>
                <a:ext cx="48" cy="23"/>
                <a:chOff x="844" y="3694"/>
                <a:chExt cx="48" cy="23"/>
              </a:xfrm>
            </p:grpSpPr>
            <p:sp>
              <p:nvSpPr>
                <p:cNvPr id="119304" name="Freeform 520"/>
                <p:cNvSpPr>
                  <a:spLocks/>
                </p:cNvSpPr>
                <p:nvPr/>
              </p:nvSpPr>
              <p:spPr bwMode="auto">
                <a:xfrm>
                  <a:off x="844" y="3694"/>
                  <a:ext cx="11" cy="23"/>
                </a:xfrm>
                <a:custGeom>
                  <a:avLst/>
                  <a:gdLst>
                    <a:gd name="T0" fmla="*/ 14 w 24"/>
                    <a:gd name="T1" fmla="*/ 68 h 68"/>
                    <a:gd name="T2" fmla="*/ 0 w 24"/>
                    <a:gd name="T3" fmla="*/ 27 h 68"/>
                    <a:gd name="T4" fmla="*/ 9 w 24"/>
                    <a:gd name="T5" fmla="*/ 0 h 68"/>
                    <a:gd name="T6" fmla="*/ 24 w 24"/>
                    <a:gd name="T7" fmla="*/ 32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9" y="0"/>
                      </a:lnTo>
                      <a:lnTo>
                        <a:pt x="24" y="32"/>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305" name="Freeform 521"/>
                <p:cNvSpPr>
                  <a:spLocks/>
                </p:cNvSpPr>
                <p:nvPr/>
              </p:nvSpPr>
              <p:spPr bwMode="auto">
                <a:xfrm>
                  <a:off x="848" y="3695"/>
                  <a:ext cx="37" cy="10"/>
                </a:xfrm>
                <a:custGeom>
                  <a:avLst/>
                  <a:gdLst>
                    <a:gd name="T0" fmla="*/ 2 w 74"/>
                    <a:gd name="T1" fmla="*/ 0 h 30"/>
                    <a:gd name="T2" fmla="*/ 50 w 74"/>
                    <a:gd name="T3" fmla="*/ 0 h 30"/>
                    <a:gd name="T4" fmla="*/ 51 w 74"/>
                    <a:gd name="T5" fmla="*/ 3 h 30"/>
                    <a:gd name="T6" fmla="*/ 57 w 74"/>
                    <a:gd name="T7" fmla="*/ 12 h 30"/>
                    <a:gd name="T8" fmla="*/ 74 w 74"/>
                    <a:gd name="T9" fmla="*/ 30 h 30"/>
                    <a:gd name="T10" fmla="*/ 19 w 74"/>
                    <a:gd name="T11" fmla="*/ 30 h 30"/>
                    <a:gd name="T12" fmla="*/ 9 w 74"/>
                    <a:gd name="T13" fmla="*/ 21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1" y="3"/>
                      </a:lnTo>
                      <a:lnTo>
                        <a:pt x="57" y="12"/>
                      </a:lnTo>
                      <a:lnTo>
                        <a:pt x="74" y="30"/>
                      </a:lnTo>
                      <a:lnTo>
                        <a:pt x="19" y="30"/>
                      </a:lnTo>
                      <a:lnTo>
                        <a:pt x="9" y="21"/>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306" name="Freeform 522"/>
                <p:cNvSpPr>
                  <a:spLocks/>
                </p:cNvSpPr>
                <p:nvPr/>
              </p:nvSpPr>
              <p:spPr bwMode="auto">
                <a:xfrm>
                  <a:off x="851" y="3706"/>
                  <a:ext cx="41" cy="11"/>
                </a:xfrm>
                <a:custGeom>
                  <a:avLst/>
                  <a:gdLst>
                    <a:gd name="T0" fmla="*/ 0 w 81"/>
                    <a:gd name="T1" fmla="*/ 34 h 34"/>
                    <a:gd name="T2" fmla="*/ 1 w 81"/>
                    <a:gd name="T3" fmla="*/ 19 h 34"/>
                    <a:gd name="T4" fmla="*/ 5 w 81"/>
                    <a:gd name="T5" fmla="*/ 6 h 34"/>
                    <a:gd name="T6" fmla="*/ 10 w 81"/>
                    <a:gd name="T7" fmla="*/ 0 h 34"/>
                    <a:gd name="T8" fmla="*/ 67 w 81"/>
                    <a:gd name="T9" fmla="*/ 0 h 34"/>
                    <a:gd name="T10" fmla="*/ 81 w 81"/>
                    <a:gd name="T11" fmla="*/ 34 h 34"/>
                    <a:gd name="T12" fmla="*/ 0 w 81"/>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81" h="34">
                      <a:moveTo>
                        <a:pt x="0" y="34"/>
                      </a:moveTo>
                      <a:lnTo>
                        <a:pt x="1" y="19"/>
                      </a:lnTo>
                      <a:lnTo>
                        <a:pt x="5" y="6"/>
                      </a:lnTo>
                      <a:lnTo>
                        <a:pt x="10" y="0"/>
                      </a:lnTo>
                      <a:lnTo>
                        <a:pt x="67" y="0"/>
                      </a:lnTo>
                      <a:lnTo>
                        <a:pt x="81" y="34"/>
                      </a:lnTo>
                      <a:lnTo>
                        <a:pt x="0" y="34"/>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307" name="Group 523"/>
              <p:cNvGrpSpPr>
                <a:grpSpLocks/>
              </p:cNvGrpSpPr>
              <p:nvPr/>
            </p:nvGrpSpPr>
            <p:grpSpPr bwMode="auto">
              <a:xfrm>
                <a:off x="857" y="3710"/>
                <a:ext cx="49" cy="22"/>
                <a:chOff x="857" y="3710"/>
                <a:chExt cx="49" cy="22"/>
              </a:xfrm>
            </p:grpSpPr>
            <p:sp>
              <p:nvSpPr>
                <p:cNvPr id="119308" name="Freeform 524"/>
                <p:cNvSpPr>
                  <a:spLocks/>
                </p:cNvSpPr>
                <p:nvPr/>
              </p:nvSpPr>
              <p:spPr bwMode="auto">
                <a:xfrm>
                  <a:off x="857" y="3710"/>
                  <a:ext cx="11" cy="22"/>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309" name="Freeform 525"/>
                <p:cNvSpPr>
                  <a:spLocks/>
                </p:cNvSpPr>
                <p:nvPr/>
              </p:nvSpPr>
              <p:spPr bwMode="auto">
                <a:xfrm>
                  <a:off x="862" y="3710"/>
                  <a:ext cx="36" cy="10"/>
                </a:xfrm>
                <a:custGeom>
                  <a:avLst/>
                  <a:gdLst>
                    <a:gd name="T0" fmla="*/ 1 w 72"/>
                    <a:gd name="T1" fmla="*/ 0 h 29"/>
                    <a:gd name="T2" fmla="*/ 50 w 72"/>
                    <a:gd name="T3" fmla="*/ 0 h 29"/>
                    <a:gd name="T4" fmla="*/ 51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310" name="Freeform 526"/>
                <p:cNvSpPr>
                  <a:spLocks/>
                </p:cNvSpPr>
                <p:nvPr/>
              </p:nvSpPr>
              <p:spPr bwMode="auto">
                <a:xfrm>
                  <a:off x="865" y="3720"/>
                  <a:ext cx="41" cy="12"/>
                </a:xfrm>
                <a:custGeom>
                  <a:avLst/>
                  <a:gdLst>
                    <a:gd name="T0" fmla="*/ 0 w 83"/>
                    <a:gd name="T1" fmla="*/ 36 h 36"/>
                    <a:gd name="T2" fmla="*/ 1 w 83"/>
                    <a:gd name="T3" fmla="*/ 20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311" name="Group 527"/>
              <p:cNvGrpSpPr>
                <a:grpSpLocks/>
              </p:cNvGrpSpPr>
              <p:nvPr/>
            </p:nvGrpSpPr>
            <p:grpSpPr bwMode="auto">
              <a:xfrm>
                <a:off x="1086" y="3766"/>
                <a:ext cx="49" cy="23"/>
                <a:chOff x="1086" y="3766"/>
                <a:chExt cx="49" cy="23"/>
              </a:xfrm>
            </p:grpSpPr>
            <p:sp>
              <p:nvSpPr>
                <p:cNvPr id="119312" name="Freeform 528"/>
                <p:cNvSpPr>
                  <a:spLocks/>
                </p:cNvSpPr>
                <p:nvPr/>
              </p:nvSpPr>
              <p:spPr bwMode="auto">
                <a:xfrm>
                  <a:off x="1086" y="3766"/>
                  <a:ext cx="11" cy="23"/>
                </a:xfrm>
                <a:custGeom>
                  <a:avLst/>
                  <a:gdLst>
                    <a:gd name="T0" fmla="*/ 13 w 22"/>
                    <a:gd name="T1" fmla="*/ 69 h 69"/>
                    <a:gd name="T2" fmla="*/ 0 w 22"/>
                    <a:gd name="T3" fmla="*/ 27 h 69"/>
                    <a:gd name="T4" fmla="*/ 9 w 22"/>
                    <a:gd name="T5" fmla="*/ 0 h 69"/>
                    <a:gd name="T6" fmla="*/ 22 w 22"/>
                    <a:gd name="T7" fmla="*/ 32 h 69"/>
                    <a:gd name="T8" fmla="*/ 13 w 22"/>
                    <a:gd name="T9" fmla="*/ 69 h 69"/>
                  </a:gdLst>
                  <a:ahLst/>
                  <a:cxnLst>
                    <a:cxn ang="0">
                      <a:pos x="T0" y="T1"/>
                    </a:cxn>
                    <a:cxn ang="0">
                      <a:pos x="T2" y="T3"/>
                    </a:cxn>
                    <a:cxn ang="0">
                      <a:pos x="T4" y="T5"/>
                    </a:cxn>
                    <a:cxn ang="0">
                      <a:pos x="T6" y="T7"/>
                    </a:cxn>
                    <a:cxn ang="0">
                      <a:pos x="T8" y="T9"/>
                    </a:cxn>
                  </a:cxnLst>
                  <a:rect l="0" t="0" r="r" b="b"/>
                  <a:pathLst>
                    <a:path w="22" h="69">
                      <a:moveTo>
                        <a:pt x="13" y="69"/>
                      </a:moveTo>
                      <a:lnTo>
                        <a:pt x="0" y="27"/>
                      </a:lnTo>
                      <a:lnTo>
                        <a:pt x="9" y="0"/>
                      </a:lnTo>
                      <a:lnTo>
                        <a:pt x="22" y="32"/>
                      </a:lnTo>
                      <a:lnTo>
                        <a:pt x="13" y="69"/>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313" name="Freeform 529"/>
                <p:cNvSpPr>
                  <a:spLocks/>
                </p:cNvSpPr>
                <p:nvPr/>
              </p:nvSpPr>
              <p:spPr bwMode="auto">
                <a:xfrm>
                  <a:off x="1090" y="3767"/>
                  <a:ext cx="37" cy="10"/>
                </a:xfrm>
                <a:custGeom>
                  <a:avLst/>
                  <a:gdLst>
                    <a:gd name="T0" fmla="*/ 3 w 74"/>
                    <a:gd name="T1" fmla="*/ 0 h 31"/>
                    <a:gd name="T2" fmla="*/ 51 w 74"/>
                    <a:gd name="T3" fmla="*/ 0 h 31"/>
                    <a:gd name="T4" fmla="*/ 53 w 74"/>
                    <a:gd name="T5" fmla="*/ 4 h 31"/>
                    <a:gd name="T6" fmla="*/ 56 w 74"/>
                    <a:gd name="T7" fmla="*/ 13 h 31"/>
                    <a:gd name="T8" fmla="*/ 74 w 74"/>
                    <a:gd name="T9" fmla="*/ 31 h 31"/>
                    <a:gd name="T10" fmla="*/ 18 w 74"/>
                    <a:gd name="T11" fmla="*/ 31 h 31"/>
                    <a:gd name="T12" fmla="*/ 9 w 74"/>
                    <a:gd name="T13" fmla="*/ 22 h 31"/>
                    <a:gd name="T14" fmla="*/ 0 w 74"/>
                    <a:gd name="T15" fmla="*/ 6 h 31"/>
                    <a:gd name="T16" fmla="*/ 3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3" y="0"/>
                      </a:moveTo>
                      <a:lnTo>
                        <a:pt x="51" y="0"/>
                      </a:lnTo>
                      <a:lnTo>
                        <a:pt x="53" y="4"/>
                      </a:lnTo>
                      <a:lnTo>
                        <a:pt x="56" y="13"/>
                      </a:lnTo>
                      <a:lnTo>
                        <a:pt x="74" y="31"/>
                      </a:lnTo>
                      <a:lnTo>
                        <a:pt x="18" y="31"/>
                      </a:lnTo>
                      <a:lnTo>
                        <a:pt x="9" y="22"/>
                      </a:lnTo>
                      <a:lnTo>
                        <a:pt x="0" y="6"/>
                      </a:lnTo>
                      <a:lnTo>
                        <a:pt x="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314" name="Freeform 530"/>
                <p:cNvSpPr>
                  <a:spLocks/>
                </p:cNvSpPr>
                <p:nvPr/>
              </p:nvSpPr>
              <p:spPr bwMode="auto">
                <a:xfrm>
                  <a:off x="1093" y="3777"/>
                  <a:ext cx="42" cy="12"/>
                </a:xfrm>
                <a:custGeom>
                  <a:avLst/>
                  <a:gdLst>
                    <a:gd name="T0" fmla="*/ 0 w 83"/>
                    <a:gd name="T1" fmla="*/ 36 h 36"/>
                    <a:gd name="T2" fmla="*/ 2 w 83"/>
                    <a:gd name="T3" fmla="*/ 19 h 36"/>
                    <a:gd name="T4" fmla="*/ 7 w 83"/>
                    <a:gd name="T5" fmla="*/ 6 h 36"/>
                    <a:gd name="T6" fmla="*/ 11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7" y="6"/>
                      </a:lnTo>
                      <a:lnTo>
                        <a:pt x="11" y="0"/>
                      </a:lnTo>
                      <a:lnTo>
                        <a:pt x="68"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315" name="Group 531"/>
              <p:cNvGrpSpPr>
                <a:grpSpLocks/>
              </p:cNvGrpSpPr>
              <p:nvPr/>
            </p:nvGrpSpPr>
            <p:grpSpPr bwMode="auto">
              <a:xfrm>
                <a:off x="934" y="3740"/>
                <a:ext cx="48" cy="23"/>
                <a:chOff x="934" y="3740"/>
                <a:chExt cx="48" cy="23"/>
              </a:xfrm>
            </p:grpSpPr>
            <p:sp>
              <p:nvSpPr>
                <p:cNvPr id="119316" name="Freeform 532"/>
                <p:cNvSpPr>
                  <a:spLocks/>
                </p:cNvSpPr>
                <p:nvPr/>
              </p:nvSpPr>
              <p:spPr bwMode="auto">
                <a:xfrm>
                  <a:off x="934" y="3740"/>
                  <a:ext cx="11" cy="23"/>
                </a:xfrm>
                <a:custGeom>
                  <a:avLst/>
                  <a:gdLst>
                    <a:gd name="T0" fmla="*/ 15 w 24"/>
                    <a:gd name="T1" fmla="*/ 70 h 70"/>
                    <a:gd name="T2" fmla="*/ 0 w 24"/>
                    <a:gd name="T3" fmla="*/ 27 h 70"/>
                    <a:gd name="T4" fmla="*/ 9 w 24"/>
                    <a:gd name="T5" fmla="*/ 0 h 70"/>
                    <a:gd name="T6" fmla="*/ 24 w 24"/>
                    <a:gd name="T7" fmla="*/ 32 h 70"/>
                    <a:gd name="T8" fmla="*/ 15 w 24"/>
                    <a:gd name="T9" fmla="*/ 70 h 70"/>
                  </a:gdLst>
                  <a:ahLst/>
                  <a:cxnLst>
                    <a:cxn ang="0">
                      <a:pos x="T0" y="T1"/>
                    </a:cxn>
                    <a:cxn ang="0">
                      <a:pos x="T2" y="T3"/>
                    </a:cxn>
                    <a:cxn ang="0">
                      <a:pos x="T4" y="T5"/>
                    </a:cxn>
                    <a:cxn ang="0">
                      <a:pos x="T6" y="T7"/>
                    </a:cxn>
                    <a:cxn ang="0">
                      <a:pos x="T8" y="T9"/>
                    </a:cxn>
                  </a:cxnLst>
                  <a:rect l="0" t="0" r="r" b="b"/>
                  <a:pathLst>
                    <a:path w="24" h="70">
                      <a:moveTo>
                        <a:pt x="15" y="70"/>
                      </a:moveTo>
                      <a:lnTo>
                        <a:pt x="0" y="27"/>
                      </a:lnTo>
                      <a:lnTo>
                        <a:pt x="9"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317" name="Freeform 533"/>
                <p:cNvSpPr>
                  <a:spLocks/>
                </p:cNvSpPr>
                <p:nvPr/>
              </p:nvSpPr>
              <p:spPr bwMode="auto">
                <a:xfrm>
                  <a:off x="938" y="3741"/>
                  <a:ext cx="37" cy="10"/>
                </a:xfrm>
                <a:custGeom>
                  <a:avLst/>
                  <a:gdLst>
                    <a:gd name="T0" fmla="*/ 2 w 74"/>
                    <a:gd name="T1" fmla="*/ 0 h 30"/>
                    <a:gd name="T2" fmla="*/ 50 w 74"/>
                    <a:gd name="T3" fmla="*/ 0 h 30"/>
                    <a:gd name="T4" fmla="*/ 52 w 74"/>
                    <a:gd name="T5" fmla="*/ 4 h 30"/>
                    <a:gd name="T6" fmla="*/ 57 w 74"/>
                    <a:gd name="T7" fmla="*/ 13 h 30"/>
                    <a:gd name="T8" fmla="*/ 74 w 74"/>
                    <a:gd name="T9" fmla="*/ 30 h 30"/>
                    <a:gd name="T10" fmla="*/ 19 w 74"/>
                    <a:gd name="T11" fmla="*/ 30 h 30"/>
                    <a:gd name="T12" fmla="*/ 9 w 74"/>
                    <a:gd name="T13" fmla="*/ 22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2" y="4"/>
                      </a:lnTo>
                      <a:lnTo>
                        <a:pt x="57" y="13"/>
                      </a:lnTo>
                      <a:lnTo>
                        <a:pt x="74" y="30"/>
                      </a:lnTo>
                      <a:lnTo>
                        <a:pt x="19" y="30"/>
                      </a:lnTo>
                      <a:lnTo>
                        <a:pt x="9" y="22"/>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318" name="Freeform 534"/>
                <p:cNvSpPr>
                  <a:spLocks/>
                </p:cNvSpPr>
                <p:nvPr/>
              </p:nvSpPr>
              <p:spPr bwMode="auto">
                <a:xfrm>
                  <a:off x="941" y="3751"/>
                  <a:ext cx="41" cy="12"/>
                </a:xfrm>
                <a:custGeom>
                  <a:avLst/>
                  <a:gdLst>
                    <a:gd name="T0" fmla="*/ 0 w 81"/>
                    <a:gd name="T1" fmla="*/ 36 h 36"/>
                    <a:gd name="T2" fmla="*/ 1 w 81"/>
                    <a:gd name="T3" fmla="*/ 19 h 36"/>
                    <a:gd name="T4" fmla="*/ 5 w 81"/>
                    <a:gd name="T5" fmla="*/ 6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6"/>
                      </a:lnTo>
                      <a:lnTo>
                        <a:pt x="10" y="0"/>
                      </a:lnTo>
                      <a:lnTo>
                        <a:pt x="67" y="0"/>
                      </a:lnTo>
                      <a:lnTo>
                        <a:pt x="81"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319" name="Group 535"/>
              <p:cNvGrpSpPr>
                <a:grpSpLocks/>
              </p:cNvGrpSpPr>
              <p:nvPr/>
            </p:nvGrpSpPr>
            <p:grpSpPr bwMode="auto">
              <a:xfrm>
                <a:off x="943" y="3754"/>
                <a:ext cx="49" cy="23"/>
                <a:chOff x="943" y="3754"/>
                <a:chExt cx="49" cy="23"/>
              </a:xfrm>
            </p:grpSpPr>
            <p:sp>
              <p:nvSpPr>
                <p:cNvPr id="119320" name="Freeform 536"/>
                <p:cNvSpPr>
                  <a:spLocks/>
                </p:cNvSpPr>
                <p:nvPr/>
              </p:nvSpPr>
              <p:spPr bwMode="auto">
                <a:xfrm>
                  <a:off x="943" y="3754"/>
                  <a:ext cx="12" cy="23"/>
                </a:xfrm>
                <a:custGeom>
                  <a:avLst/>
                  <a:gdLst>
                    <a:gd name="T0" fmla="*/ 16 w 25"/>
                    <a:gd name="T1" fmla="*/ 68 h 68"/>
                    <a:gd name="T2" fmla="*/ 0 w 25"/>
                    <a:gd name="T3" fmla="*/ 25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5"/>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321" name="Freeform 537"/>
                <p:cNvSpPr>
                  <a:spLocks/>
                </p:cNvSpPr>
                <p:nvPr/>
              </p:nvSpPr>
              <p:spPr bwMode="auto">
                <a:xfrm>
                  <a:off x="948" y="3755"/>
                  <a:ext cx="37" cy="10"/>
                </a:xfrm>
                <a:custGeom>
                  <a:avLst/>
                  <a:gdLst>
                    <a:gd name="T0" fmla="*/ 1 w 74"/>
                    <a:gd name="T1" fmla="*/ 0 h 30"/>
                    <a:gd name="T2" fmla="*/ 49 w 74"/>
                    <a:gd name="T3" fmla="*/ 0 h 30"/>
                    <a:gd name="T4" fmla="*/ 50 w 74"/>
                    <a:gd name="T5" fmla="*/ 3 h 30"/>
                    <a:gd name="T6" fmla="*/ 57 w 74"/>
                    <a:gd name="T7" fmla="*/ 12 h 30"/>
                    <a:gd name="T8" fmla="*/ 74 w 74"/>
                    <a:gd name="T9" fmla="*/ 30 h 30"/>
                    <a:gd name="T10" fmla="*/ 18 w 74"/>
                    <a:gd name="T11" fmla="*/ 30 h 30"/>
                    <a:gd name="T12" fmla="*/ 9 w 74"/>
                    <a:gd name="T13" fmla="*/ 21 h 30"/>
                    <a:gd name="T14" fmla="*/ 0 w 74"/>
                    <a:gd name="T15" fmla="*/ 5 h 30"/>
                    <a:gd name="T16" fmla="*/ 1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1" y="0"/>
                      </a:moveTo>
                      <a:lnTo>
                        <a:pt x="49" y="0"/>
                      </a:lnTo>
                      <a:lnTo>
                        <a:pt x="50" y="3"/>
                      </a:lnTo>
                      <a:lnTo>
                        <a:pt x="57" y="12"/>
                      </a:lnTo>
                      <a:lnTo>
                        <a:pt x="74"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322" name="Freeform 538"/>
                <p:cNvSpPr>
                  <a:spLocks/>
                </p:cNvSpPr>
                <p:nvPr/>
              </p:nvSpPr>
              <p:spPr bwMode="auto">
                <a:xfrm>
                  <a:off x="951" y="3765"/>
                  <a:ext cx="41" cy="12"/>
                </a:xfrm>
                <a:custGeom>
                  <a:avLst/>
                  <a:gdLst>
                    <a:gd name="T0" fmla="*/ 0 w 81"/>
                    <a:gd name="T1" fmla="*/ 36 h 36"/>
                    <a:gd name="T2" fmla="*/ 1 w 81"/>
                    <a:gd name="T3" fmla="*/ 19 h 36"/>
                    <a:gd name="T4" fmla="*/ 5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sp>
            <p:nvSpPr>
              <p:cNvPr id="119323" name="Freeform 539"/>
              <p:cNvSpPr>
                <a:spLocks/>
              </p:cNvSpPr>
              <p:nvPr/>
            </p:nvSpPr>
            <p:spPr bwMode="auto">
              <a:xfrm>
                <a:off x="987" y="3753"/>
                <a:ext cx="25" cy="43"/>
              </a:xfrm>
              <a:custGeom>
                <a:avLst/>
                <a:gdLst>
                  <a:gd name="T0" fmla="*/ 40 w 51"/>
                  <a:gd name="T1" fmla="*/ 128 h 128"/>
                  <a:gd name="T2" fmla="*/ 0 w 51"/>
                  <a:gd name="T3" fmla="*/ 29 h 128"/>
                  <a:gd name="T4" fmla="*/ 0 w 51"/>
                  <a:gd name="T5" fmla="*/ 20 h 128"/>
                  <a:gd name="T6" fmla="*/ 2 w 51"/>
                  <a:gd name="T7" fmla="*/ 11 h 128"/>
                  <a:gd name="T8" fmla="*/ 10 w 51"/>
                  <a:gd name="T9" fmla="*/ 0 h 128"/>
                  <a:gd name="T10" fmla="*/ 51 w 51"/>
                  <a:gd name="T11" fmla="*/ 91 h 128"/>
                  <a:gd name="T12" fmla="*/ 40 w 51"/>
                  <a:gd name="T13" fmla="*/ 128 h 128"/>
                </a:gdLst>
                <a:ahLst/>
                <a:cxnLst>
                  <a:cxn ang="0">
                    <a:pos x="T0" y="T1"/>
                  </a:cxn>
                  <a:cxn ang="0">
                    <a:pos x="T2" y="T3"/>
                  </a:cxn>
                  <a:cxn ang="0">
                    <a:pos x="T4" y="T5"/>
                  </a:cxn>
                  <a:cxn ang="0">
                    <a:pos x="T6" y="T7"/>
                  </a:cxn>
                  <a:cxn ang="0">
                    <a:pos x="T8" y="T9"/>
                  </a:cxn>
                  <a:cxn ang="0">
                    <a:pos x="T10" y="T11"/>
                  </a:cxn>
                  <a:cxn ang="0">
                    <a:pos x="T12" y="T13"/>
                  </a:cxn>
                </a:cxnLst>
                <a:rect l="0" t="0" r="r" b="b"/>
                <a:pathLst>
                  <a:path w="51" h="128">
                    <a:moveTo>
                      <a:pt x="40" y="128"/>
                    </a:moveTo>
                    <a:lnTo>
                      <a:pt x="0" y="29"/>
                    </a:lnTo>
                    <a:lnTo>
                      <a:pt x="0" y="20"/>
                    </a:lnTo>
                    <a:lnTo>
                      <a:pt x="2" y="11"/>
                    </a:lnTo>
                    <a:lnTo>
                      <a:pt x="10" y="0"/>
                    </a:lnTo>
                    <a:lnTo>
                      <a:pt x="51" y="91"/>
                    </a:lnTo>
                    <a:lnTo>
                      <a:pt x="40" y="12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324" name="Freeform 540"/>
              <p:cNvSpPr>
                <a:spLocks/>
              </p:cNvSpPr>
              <p:nvPr/>
            </p:nvSpPr>
            <p:spPr bwMode="auto">
              <a:xfrm>
                <a:off x="992" y="3753"/>
                <a:ext cx="91" cy="29"/>
              </a:xfrm>
              <a:custGeom>
                <a:avLst/>
                <a:gdLst>
                  <a:gd name="T0" fmla="*/ 0 w 183"/>
                  <a:gd name="T1" fmla="*/ 0 h 85"/>
                  <a:gd name="T2" fmla="*/ 64 w 183"/>
                  <a:gd name="T3" fmla="*/ 0 h 85"/>
                  <a:gd name="T4" fmla="*/ 67 w 183"/>
                  <a:gd name="T5" fmla="*/ 13 h 85"/>
                  <a:gd name="T6" fmla="*/ 75 w 183"/>
                  <a:gd name="T7" fmla="*/ 28 h 85"/>
                  <a:gd name="T8" fmla="*/ 84 w 183"/>
                  <a:gd name="T9" fmla="*/ 42 h 85"/>
                  <a:gd name="T10" fmla="*/ 158 w 183"/>
                  <a:gd name="T11" fmla="*/ 42 h 85"/>
                  <a:gd name="T12" fmla="*/ 163 w 183"/>
                  <a:gd name="T13" fmla="*/ 55 h 85"/>
                  <a:gd name="T14" fmla="*/ 172 w 183"/>
                  <a:gd name="T15" fmla="*/ 67 h 85"/>
                  <a:gd name="T16" fmla="*/ 183 w 183"/>
                  <a:gd name="T17" fmla="*/ 85 h 85"/>
                  <a:gd name="T18" fmla="*/ 64 w 183"/>
                  <a:gd name="T19" fmla="*/ 85 h 85"/>
                  <a:gd name="T20" fmla="*/ 41 w 183"/>
                  <a:gd name="T21" fmla="*/ 85 h 85"/>
                  <a:gd name="T22" fmla="*/ 0 w 183"/>
                  <a:gd name="T23"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3" h="85">
                    <a:moveTo>
                      <a:pt x="0" y="0"/>
                    </a:moveTo>
                    <a:lnTo>
                      <a:pt x="64" y="0"/>
                    </a:lnTo>
                    <a:lnTo>
                      <a:pt x="67" y="13"/>
                    </a:lnTo>
                    <a:lnTo>
                      <a:pt x="75" y="28"/>
                    </a:lnTo>
                    <a:lnTo>
                      <a:pt x="84" y="42"/>
                    </a:lnTo>
                    <a:lnTo>
                      <a:pt x="158" y="42"/>
                    </a:lnTo>
                    <a:lnTo>
                      <a:pt x="163" y="55"/>
                    </a:lnTo>
                    <a:lnTo>
                      <a:pt x="172" y="67"/>
                    </a:lnTo>
                    <a:lnTo>
                      <a:pt x="183" y="85"/>
                    </a:lnTo>
                    <a:lnTo>
                      <a:pt x="64" y="85"/>
                    </a:lnTo>
                    <a:lnTo>
                      <a:pt x="41" y="85"/>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325" name="Freeform 541"/>
              <p:cNvSpPr>
                <a:spLocks/>
              </p:cNvSpPr>
              <p:nvPr/>
            </p:nvSpPr>
            <p:spPr bwMode="auto">
              <a:xfrm>
                <a:off x="1008" y="3782"/>
                <a:ext cx="81" cy="12"/>
              </a:xfrm>
              <a:custGeom>
                <a:avLst/>
                <a:gdLst>
                  <a:gd name="T0" fmla="*/ 0 w 160"/>
                  <a:gd name="T1" fmla="*/ 36 h 36"/>
                  <a:gd name="T2" fmla="*/ 1 w 160"/>
                  <a:gd name="T3" fmla="*/ 20 h 36"/>
                  <a:gd name="T4" fmla="*/ 7 w 160"/>
                  <a:gd name="T5" fmla="*/ 8 h 36"/>
                  <a:gd name="T6" fmla="*/ 10 w 160"/>
                  <a:gd name="T7" fmla="*/ 0 h 36"/>
                  <a:gd name="T8" fmla="*/ 150 w 160"/>
                  <a:gd name="T9" fmla="*/ 0 h 36"/>
                  <a:gd name="T10" fmla="*/ 160 w 160"/>
                  <a:gd name="T11" fmla="*/ 36 h 36"/>
                  <a:gd name="T12" fmla="*/ 0 w 16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60" h="36">
                    <a:moveTo>
                      <a:pt x="0" y="36"/>
                    </a:moveTo>
                    <a:lnTo>
                      <a:pt x="1" y="20"/>
                    </a:lnTo>
                    <a:lnTo>
                      <a:pt x="7" y="8"/>
                    </a:lnTo>
                    <a:lnTo>
                      <a:pt x="10" y="0"/>
                    </a:lnTo>
                    <a:lnTo>
                      <a:pt x="150" y="0"/>
                    </a:lnTo>
                    <a:lnTo>
                      <a:pt x="160"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326" name="Group 542"/>
            <p:cNvGrpSpPr>
              <a:grpSpLocks/>
            </p:cNvGrpSpPr>
            <p:nvPr/>
          </p:nvGrpSpPr>
          <p:grpSpPr bwMode="auto">
            <a:xfrm>
              <a:off x="920" y="3821"/>
              <a:ext cx="413" cy="50"/>
              <a:chOff x="920" y="3821"/>
              <a:chExt cx="413" cy="50"/>
            </a:xfrm>
          </p:grpSpPr>
          <p:sp>
            <p:nvSpPr>
              <p:cNvPr id="119327" name="Freeform 543"/>
              <p:cNvSpPr>
                <a:spLocks/>
              </p:cNvSpPr>
              <p:nvPr/>
            </p:nvSpPr>
            <p:spPr bwMode="auto">
              <a:xfrm>
                <a:off x="920" y="3821"/>
                <a:ext cx="413" cy="50"/>
              </a:xfrm>
              <a:custGeom>
                <a:avLst/>
                <a:gdLst>
                  <a:gd name="T0" fmla="*/ 35 w 825"/>
                  <a:gd name="T1" fmla="*/ 13 h 151"/>
                  <a:gd name="T2" fmla="*/ 17 w 825"/>
                  <a:gd name="T3" fmla="*/ 27 h 151"/>
                  <a:gd name="T4" fmla="*/ 9 w 825"/>
                  <a:gd name="T5" fmla="*/ 48 h 151"/>
                  <a:gd name="T6" fmla="*/ 0 w 825"/>
                  <a:gd name="T7" fmla="*/ 97 h 151"/>
                  <a:gd name="T8" fmla="*/ 4 w 825"/>
                  <a:gd name="T9" fmla="*/ 124 h 151"/>
                  <a:gd name="T10" fmla="*/ 13 w 825"/>
                  <a:gd name="T11" fmla="*/ 138 h 151"/>
                  <a:gd name="T12" fmla="*/ 26 w 825"/>
                  <a:gd name="T13" fmla="*/ 151 h 151"/>
                  <a:gd name="T14" fmla="*/ 783 w 825"/>
                  <a:gd name="T15" fmla="*/ 142 h 151"/>
                  <a:gd name="T16" fmla="*/ 807 w 825"/>
                  <a:gd name="T17" fmla="*/ 128 h 151"/>
                  <a:gd name="T18" fmla="*/ 816 w 825"/>
                  <a:gd name="T19" fmla="*/ 107 h 151"/>
                  <a:gd name="T20" fmla="*/ 825 w 825"/>
                  <a:gd name="T21" fmla="*/ 61 h 151"/>
                  <a:gd name="T22" fmla="*/ 821 w 825"/>
                  <a:gd name="T23" fmla="*/ 27 h 151"/>
                  <a:gd name="T24" fmla="*/ 806 w 825"/>
                  <a:gd name="T25" fmla="*/ 9 h 151"/>
                  <a:gd name="T26" fmla="*/ 785 w 825"/>
                  <a:gd name="T27" fmla="*/ 0 h 151"/>
                  <a:gd name="T28" fmla="*/ 35 w 825"/>
                  <a:gd name="T29" fmla="*/ 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5" h="151">
                    <a:moveTo>
                      <a:pt x="35" y="13"/>
                    </a:moveTo>
                    <a:lnTo>
                      <a:pt x="17" y="27"/>
                    </a:lnTo>
                    <a:lnTo>
                      <a:pt x="9" y="48"/>
                    </a:lnTo>
                    <a:lnTo>
                      <a:pt x="0" y="97"/>
                    </a:lnTo>
                    <a:lnTo>
                      <a:pt x="4" y="124"/>
                    </a:lnTo>
                    <a:lnTo>
                      <a:pt x="13" y="138"/>
                    </a:lnTo>
                    <a:lnTo>
                      <a:pt x="26" y="151"/>
                    </a:lnTo>
                    <a:lnTo>
                      <a:pt x="783" y="142"/>
                    </a:lnTo>
                    <a:lnTo>
                      <a:pt x="807" y="128"/>
                    </a:lnTo>
                    <a:lnTo>
                      <a:pt x="816" y="107"/>
                    </a:lnTo>
                    <a:lnTo>
                      <a:pt x="825" y="61"/>
                    </a:lnTo>
                    <a:lnTo>
                      <a:pt x="821" y="27"/>
                    </a:lnTo>
                    <a:lnTo>
                      <a:pt x="806" y="9"/>
                    </a:lnTo>
                    <a:lnTo>
                      <a:pt x="785" y="0"/>
                    </a:lnTo>
                    <a:lnTo>
                      <a:pt x="35" y="13"/>
                    </a:lnTo>
                    <a:close/>
                  </a:path>
                </a:pathLst>
              </a:custGeom>
              <a:solidFill>
                <a:srgbClr val="202020"/>
              </a:solidFill>
              <a:ln w="7938">
                <a:solidFill>
                  <a:srgbClr val="000000"/>
                </a:solidFill>
                <a:prstDash val="solid"/>
                <a:round/>
                <a:headEnd/>
                <a:tailEnd/>
              </a:ln>
            </p:spPr>
            <p:txBody>
              <a:bodyPr/>
              <a:lstStyle/>
              <a:p>
                <a:endParaRPr lang="zh-CN" altLang="en-US">
                  <a:solidFill>
                    <a:srgbClr val="000099"/>
                  </a:solidFill>
                  <a:latin typeface="+mn-ea"/>
                </a:endParaRPr>
              </a:p>
            </p:txBody>
          </p:sp>
          <p:sp>
            <p:nvSpPr>
              <p:cNvPr id="119328" name="Freeform 544"/>
              <p:cNvSpPr>
                <a:spLocks/>
              </p:cNvSpPr>
              <p:nvPr/>
            </p:nvSpPr>
            <p:spPr bwMode="auto">
              <a:xfrm>
                <a:off x="972" y="3833"/>
                <a:ext cx="330" cy="27"/>
              </a:xfrm>
              <a:custGeom>
                <a:avLst/>
                <a:gdLst>
                  <a:gd name="T0" fmla="*/ 4 w 658"/>
                  <a:gd name="T1" fmla="*/ 23 h 79"/>
                  <a:gd name="T2" fmla="*/ 0 w 658"/>
                  <a:gd name="T3" fmla="*/ 50 h 79"/>
                  <a:gd name="T4" fmla="*/ 153 w 658"/>
                  <a:gd name="T5" fmla="*/ 50 h 79"/>
                  <a:gd name="T6" fmla="*/ 153 w 658"/>
                  <a:gd name="T7" fmla="*/ 79 h 79"/>
                  <a:gd name="T8" fmla="*/ 500 w 658"/>
                  <a:gd name="T9" fmla="*/ 73 h 79"/>
                  <a:gd name="T10" fmla="*/ 500 w 658"/>
                  <a:gd name="T11" fmla="*/ 50 h 79"/>
                  <a:gd name="T12" fmla="*/ 656 w 658"/>
                  <a:gd name="T13" fmla="*/ 50 h 79"/>
                  <a:gd name="T14" fmla="*/ 658 w 658"/>
                  <a:gd name="T15" fmla="*/ 23 h 79"/>
                  <a:gd name="T16" fmla="*/ 504 w 658"/>
                  <a:gd name="T17" fmla="*/ 23 h 79"/>
                  <a:gd name="T18" fmla="*/ 504 w 658"/>
                  <a:gd name="T19" fmla="*/ 0 h 79"/>
                  <a:gd name="T20" fmla="*/ 153 w 658"/>
                  <a:gd name="T21" fmla="*/ 8 h 79"/>
                  <a:gd name="T22" fmla="*/ 153 w 658"/>
                  <a:gd name="T23" fmla="*/ 23 h 79"/>
                  <a:gd name="T24" fmla="*/ 4 w 658"/>
                  <a:gd name="T25" fmla="*/ 23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8" h="79">
                    <a:moveTo>
                      <a:pt x="4" y="23"/>
                    </a:moveTo>
                    <a:lnTo>
                      <a:pt x="0" y="50"/>
                    </a:lnTo>
                    <a:lnTo>
                      <a:pt x="153" y="50"/>
                    </a:lnTo>
                    <a:lnTo>
                      <a:pt x="153" y="79"/>
                    </a:lnTo>
                    <a:lnTo>
                      <a:pt x="500" y="73"/>
                    </a:lnTo>
                    <a:lnTo>
                      <a:pt x="500" y="50"/>
                    </a:lnTo>
                    <a:lnTo>
                      <a:pt x="656" y="50"/>
                    </a:lnTo>
                    <a:lnTo>
                      <a:pt x="658" y="23"/>
                    </a:lnTo>
                    <a:lnTo>
                      <a:pt x="504" y="23"/>
                    </a:lnTo>
                    <a:lnTo>
                      <a:pt x="504" y="0"/>
                    </a:lnTo>
                    <a:lnTo>
                      <a:pt x="153" y="8"/>
                    </a:lnTo>
                    <a:lnTo>
                      <a:pt x="153" y="23"/>
                    </a:lnTo>
                    <a:lnTo>
                      <a:pt x="4"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329" name="Rectangle 545"/>
              <p:cNvSpPr>
                <a:spLocks noChangeArrowheads="1"/>
              </p:cNvSpPr>
              <p:nvPr/>
            </p:nvSpPr>
            <p:spPr bwMode="auto">
              <a:xfrm>
                <a:off x="982" y="3856"/>
                <a:ext cx="26" cy="7"/>
              </a:xfrm>
              <a:prstGeom prst="rect">
                <a:avLst/>
              </a:prstGeom>
              <a:solidFill>
                <a:srgbClr val="00A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rgbClr val="000099"/>
                  </a:solidFill>
                  <a:latin typeface="+mn-ea"/>
                </a:endParaRPr>
              </a:p>
            </p:txBody>
          </p:sp>
          <p:sp>
            <p:nvSpPr>
              <p:cNvPr id="119330" name="Rectangle 546"/>
              <p:cNvSpPr>
                <a:spLocks noChangeArrowheads="1"/>
              </p:cNvSpPr>
              <p:nvPr/>
            </p:nvSpPr>
            <p:spPr bwMode="auto">
              <a:xfrm>
                <a:off x="1237" y="3855"/>
                <a:ext cx="53" cy="6"/>
              </a:xfrm>
              <a:prstGeom prst="rect">
                <a:avLst/>
              </a:prstGeom>
              <a:solidFill>
                <a:srgbClr val="202020"/>
              </a:solidFill>
              <a:ln w="7938">
                <a:solidFill>
                  <a:srgbClr val="000000"/>
                </a:solidFill>
                <a:miter lim="800000"/>
                <a:headEnd/>
                <a:tailEnd/>
              </a:ln>
            </p:spPr>
            <p:txBody>
              <a:bodyPr/>
              <a:lstStyle/>
              <a:p>
                <a:endParaRPr lang="zh-CN" altLang="en-US">
                  <a:solidFill>
                    <a:srgbClr val="000099"/>
                  </a:solidFill>
                  <a:latin typeface="+mn-ea"/>
                </a:endParaRPr>
              </a:p>
            </p:txBody>
          </p:sp>
        </p:grpSp>
        <p:grpSp>
          <p:nvGrpSpPr>
            <p:cNvPr id="119331" name="Group 547"/>
            <p:cNvGrpSpPr>
              <a:grpSpLocks/>
            </p:cNvGrpSpPr>
            <p:nvPr/>
          </p:nvGrpSpPr>
          <p:grpSpPr bwMode="auto">
            <a:xfrm>
              <a:off x="1227" y="3477"/>
              <a:ext cx="508" cy="321"/>
              <a:chOff x="1227" y="3477"/>
              <a:chExt cx="508" cy="321"/>
            </a:xfrm>
          </p:grpSpPr>
          <p:sp>
            <p:nvSpPr>
              <p:cNvPr id="119332" name="Freeform 548"/>
              <p:cNvSpPr>
                <a:spLocks/>
              </p:cNvSpPr>
              <p:nvPr/>
            </p:nvSpPr>
            <p:spPr bwMode="auto">
              <a:xfrm>
                <a:off x="1640" y="3731"/>
                <a:ext cx="95" cy="66"/>
              </a:xfrm>
              <a:custGeom>
                <a:avLst/>
                <a:gdLst>
                  <a:gd name="T0" fmla="*/ 126 w 191"/>
                  <a:gd name="T1" fmla="*/ 9 h 200"/>
                  <a:gd name="T2" fmla="*/ 93 w 191"/>
                  <a:gd name="T3" fmla="*/ 0 h 200"/>
                  <a:gd name="T4" fmla="*/ 59 w 191"/>
                  <a:gd name="T5" fmla="*/ 5 h 200"/>
                  <a:gd name="T6" fmla="*/ 32 w 191"/>
                  <a:gd name="T7" fmla="*/ 17 h 200"/>
                  <a:gd name="T8" fmla="*/ 9 w 191"/>
                  <a:gd name="T9" fmla="*/ 45 h 200"/>
                  <a:gd name="T10" fmla="*/ 0 w 191"/>
                  <a:gd name="T11" fmla="*/ 94 h 200"/>
                  <a:gd name="T12" fmla="*/ 0 w 191"/>
                  <a:gd name="T13" fmla="*/ 137 h 200"/>
                  <a:gd name="T14" fmla="*/ 0 w 191"/>
                  <a:gd name="T15" fmla="*/ 200 h 200"/>
                  <a:gd name="T16" fmla="*/ 191 w 191"/>
                  <a:gd name="T17" fmla="*/ 200 h 200"/>
                  <a:gd name="T18" fmla="*/ 181 w 191"/>
                  <a:gd name="T19" fmla="*/ 81 h 200"/>
                  <a:gd name="T20" fmla="*/ 157 w 191"/>
                  <a:gd name="T21" fmla="*/ 30 h 200"/>
                  <a:gd name="T22" fmla="*/ 126 w 191"/>
                  <a:gd name="T23" fmla="*/ 9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1" h="200">
                    <a:moveTo>
                      <a:pt x="126" y="9"/>
                    </a:moveTo>
                    <a:lnTo>
                      <a:pt x="93" y="0"/>
                    </a:lnTo>
                    <a:lnTo>
                      <a:pt x="59" y="5"/>
                    </a:lnTo>
                    <a:lnTo>
                      <a:pt x="32" y="17"/>
                    </a:lnTo>
                    <a:lnTo>
                      <a:pt x="9" y="45"/>
                    </a:lnTo>
                    <a:lnTo>
                      <a:pt x="0" y="94"/>
                    </a:lnTo>
                    <a:lnTo>
                      <a:pt x="0" y="137"/>
                    </a:lnTo>
                    <a:lnTo>
                      <a:pt x="0" y="200"/>
                    </a:lnTo>
                    <a:lnTo>
                      <a:pt x="191" y="200"/>
                    </a:lnTo>
                    <a:lnTo>
                      <a:pt x="181" y="81"/>
                    </a:lnTo>
                    <a:lnTo>
                      <a:pt x="157" y="30"/>
                    </a:lnTo>
                    <a:lnTo>
                      <a:pt x="126" y="9"/>
                    </a:lnTo>
                    <a:close/>
                  </a:path>
                </a:pathLst>
              </a:custGeom>
              <a:solidFill>
                <a:schemeClr val="bg2"/>
              </a:solidFill>
              <a:ln w="7938">
                <a:solidFill>
                  <a:srgbClr val="404040"/>
                </a:solidFill>
                <a:prstDash val="solid"/>
                <a:round/>
                <a:headEnd/>
                <a:tailEnd/>
              </a:ln>
            </p:spPr>
            <p:txBody>
              <a:bodyPr/>
              <a:lstStyle/>
              <a:p>
                <a:endParaRPr lang="zh-CN" altLang="en-US">
                  <a:solidFill>
                    <a:srgbClr val="000099"/>
                  </a:solidFill>
                  <a:latin typeface="+mn-ea"/>
                </a:endParaRPr>
              </a:p>
            </p:txBody>
          </p:sp>
          <p:sp>
            <p:nvSpPr>
              <p:cNvPr id="119333" name="Freeform 549"/>
              <p:cNvSpPr>
                <a:spLocks/>
              </p:cNvSpPr>
              <p:nvPr/>
            </p:nvSpPr>
            <p:spPr bwMode="auto">
              <a:xfrm>
                <a:off x="1227" y="3477"/>
                <a:ext cx="429" cy="264"/>
              </a:xfrm>
              <a:custGeom>
                <a:avLst/>
                <a:gdLst>
                  <a:gd name="T0" fmla="*/ 0 w 860"/>
                  <a:gd name="T1" fmla="*/ 0 h 791"/>
                  <a:gd name="T2" fmla="*/ 860 w 860"/>
                  <a:gd name="T3" fmla="*/ 764 h 791"/>
                  <a:gd name="T4" fmla="*/ 849 w 860"/>
                  <a:gd name="T5" fmla="*/ 777 h 791"/>
                  <a:gd name="T6" fmla="*/ 838 w 860"/>
                  <a:gd name="T7" fmla="*/ 791 h 791"/>
                  <a:gd name="T8" fmla="*/ 0 w 860"/>
                  <a:gd name="T9" fmla="*/ 0 h 791"/>
                </a:gdLst>
                <a:ahLst/>
                <a:cxnLst>
                  <a:cxn ang="0">
                    <a:pos x="T0" y="T1"/>
                  </a:cxn>
                  <a:cxn ang="0">
                    <a:pos x="T2" y="T3"/>
                  </a:cxn>
                  <a:cxn ang="0">
                    <a:pos x="T4" y="T5"/>
                  </a:cxn>
                  <a:cxn ang="0">
                    <a:pos x="T6" y="T7"/>
                  </a:cxn>
                  <a:cxn ang="0">
                    <a:pos x="T8" y="T9"/>
                  </a:cxn>
                </a:cxnLst>
                <a:rect l="0" t="0" r="r" b="b"/>
                <a:pathLst>
                  <a:path w="860" h="791">
                    <a:moveTo>
                      <a:pt x="0" y="0"/>
                    </a:moveTo>
                    <a:lnTo>
                      <a:pt x="860" y="764"/>
                    </a:lnTo>
                    <a:lnTo>
                      <a:pt x="849" y="777"/>
                    </a:lnTo>
                    <a:lnTo>
                      <a:pt x="838" y="791"/>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334" name="Freeform 550"/>
              <p:cNvSpPr>
                <a:spLocks/>
              </p:cNvSpPr>
              <p:nvPr/>
            </p:nvSpPr>
            <p:spPr bwMode="auto">
              <a:xfrm>
                <a:off x="1521" y="3650"/>
                <a:ext cx="141" cy="122"/>
              </a:xfrm>
              <a:custGeom>
                <a:avLst/>
                <a:gdLst>
                  <a:gd name="T0" fmla="*/ 4 w 281"/>
                  <a:gd name="T1" fmla="*/ 95 h 366"/>
                  <a:gd name="T2" fmla="*/ 24 w 281"/>
                  <a:gd name="T3" fmla="*/ 62 h 366"/>
                  <a:gd name="T4" fmla="*/ 54 w 281"/>
                  <a:gd name="T5" fmla="*/ 43 h 366"/>
                  <a:gd name="T6" fmla="*/ 78 w 281"/>
                  <a:gd name="T7" fmla="*/ 42 h 366"/>
                  <a:gd name="T8" fmla="*/ 128 w 281"/>
                  <a:gd name="T9" fmla="*/ 43 h 366"/>
                  <a:gd name="T10" fmla="*/ 132 w 281"/>
                  <a:gd name="T11" fmla="*/ 0 h 366"/>
                  <a:gd name="T12" fmla="*/ 281 w 281"/>
                  <a:gd name="T13" fmla="*/ 130 h 366"/>
                  <a:gd name="T14" fmla="*/ 272 w 281"/>
                  <a:gd name="T15" fmla="*/ 179 h 366"/>
                  <a:gd name="T16" fmla="*/ 228 w 281"/>
                  <a:gd name="T17" fmla="*/ 170 h 366"/>
                  <a:gd name="T18" fmla="*/ 191 w 281"/>
                  <a:gd name="T19" fmla="*/ 184 h 366"/>
                  <a:gd name="T20" fmla="*/ 158 w 281"/>
                  <a:gd name="T21" fmla="*/ 210 h 366"/>
                  <a:gd name="T22" fmla="*/ 150 w 281"/>
                  <a:gd name="T23" fmla="*/ 232 h 366"/>
                  <a:gd name="T24" fmla="*/ 149 w 281"/>
                  <a:gd name="T25" fmla="*/ 295 h 366"/>
                  <a:gd name="T26" fmla="*/ 149 w 281"/>
                  <a:gd name="T27" fmla="*/ 338 h 366"/>
                  <a:gd name="T28" fmla="*/ 150 w 281"/>
                  <a:gd name="T29" fmla="*/ 366 h 366"/>
                  <a:gd name="T30" fmla="*/ 0 w 281"/>
                  <a:gd name="T31" fmla="*/ 229 h 366"/>
                  <a:gd name="T32" fmla="*/ 0 w 281"/>
                  <a:gd name="T33" fmla="*/ 139 h 366"/>
                  <a:gd name="T34" fmla="*/ 4 w 281"/>
                  <a:gd name="T35" fmla="*/ 95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1" h="366">
                    <a:moveTo>
                      <a:pt x="4" y="95"/>
                    </a:moveTo>
                    <a:lnTo>
                      <a:pt x="24" y="62"/>
                    </a:lnTo>
                    <a:lnTo>
                      <a:pt x="54" y="43"/>
                    </a:lnTo>
                    <a:lnTo>
                      <a:pt x="78" y="42"/>
                    </a:lnTo>
                    <a:lnTo>
                      <a:pt x="128" y="43"/>
                    </a:lnTo>
                    <a:lnTo>
                      <a:pt x="132" y="0"/>
                    </a:lnTo>
                    <a:lnTo>
                      <a:pt x="281" y="130"/>
                    </a:lnTo>
                    <a:lnTo>
                      <a:pt x="272" y="179"/>
                    </a:lnTo>
                    <a:lnTo>
                      <a:pt x="228" y="170"/>
                    </a:lnTo>
                    <a:lnTo>
                      <a:pt x="191" y="184"/>
                    </a:lnTo>
                    <a:lnTo>
                      <a:pt x="158" y="210"/>
                    </a:lnTo>
                    <a:lnTo>
                      <a:pt x="150" y="232"/>
                    </a:lnTo>
                    <a:lnTo>
                      <a:pt x="149" y="295"/>
                    </a:lnTo>
                    <a:lnTo>
                      <a:pt x="149" y="338"/>
                    </a:lnTo>
                    <a:lnTo>
                      <a:pt x="150" y="366"/>
                    </a:lnTo>
                    <a:lnTo>
                      <a:pt x="0" y="229"/>
                    </a:lnTo>
                    <a:lnTo>
                      <a:pt x="0" y="139"/>
                    </a:lnTo>
                    <a:lnTo>
                      <a:pt x="4" y="95"/>
                    </a:lnTo>
                    <a:close/>
                  </a:path>
                </a:pathLst>
              </a:custGeom>
              <a:solidFill>
                <a:schemeClr val="bg2"/>
              </a:solidFill>
              <a:ln w="7938">
                <a:solidFill>
                  <a:srgbClr val="000000"/>
                </a:solidFill>
                <a:prstDash val="solid"/>
                <a:round/>
                <a:headEnd/>
                <a:tailEnd/>
              </a:ln>
            </p:spPr>
            <p:txBody>
              <a:bodyPr/>
              <a:lstStyle/>
              <a:p>
                <a:endParaRPr lang="zh-CN" altLang="en-US">
                  <a:solidFill>
                    <a:srgbClr val="000099"/>
                  </a:solidFill>
                  <a:latin typeface="+mn-ea"/>
                </a:endParaRPr>
              </a:p>
            </p:txBody>
          </p:sp>
          <p:sp>
            <p:nvSpPr>
              <p:cNvPr id="119335" name="Line 551"/>
              <p:cNvSpPr>
                <a:spLocks noChangeShapeType="1"/>
              </p:cNvSpPr>
              <p:nvPr/>
            </p:nvSpPr>
            <p:spPr bwMode="auto">
              <a:xfrm>
                <a:off x="1586" y="3665"/>
                <a:ext cx="76" cy="4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mn-ea"/>
                </a:endParaRPr>
              </a:p>
            </p:txBody>
          </p:sp>
          <p:sp>
            <p:nvSpPr>
              <p:cNvPr id="119336" name="Freeform 552"/>
              <p:cNvSpPr>
                <a:spLocks/>
              </p:cNvSpPr>
              <p:nvPr/>
            </p:nvSpPr>
            <p:spPr bwMode="auto">
              <a:xfrm>
                <a:off x="1242" y="3486"/>
                <a:ext cx="111" cy="96"/>
              </a:xfrm>
              <a:custGeom>
                <a:avLst/>
                <a:gdLst>
                  <a:gd name="T0" fmla="*/ 10 w 222"/>
                  <a:gd name="T1" fmla="*/ 98 h 289"/>
                  <a:gd name="T2" fmla="*/ 27 w 222"/>
                  <a:gd name="T3" fmla="*/ 64 h 289"/>
                  <a:gd name="T4" fmla="*/ 53 w 222"/>
                  <a:gd name="T5" fmla="*/ 45 h 289"/>
                  <a:gd name="T6" fmla="*/ 81 w 222"/>
                  <a:gd name="T7" fmla="*/ 41 h 289"/>
                  <a:gd name="T8" fmla="*/ 131 w 222"/>
                  <a:gd name="T9" fmla="*/ 42 h 289"/>
                  <a:gd name="T10" fmla="*/ 135 w 222"/>
                  <a:gd name="T11" fmla="*/ 0 h 289"/>
                  <a:gd name="T12" fmla="*/ 222 w 222"/>
                  <a:gd name="T13" fmla="*/ 80 h 289"/>
                  <a:gd name="T14" fmla="*/ 218 w 222"/>
                  <a:gd name="T15" fmla="*/ 120 h 289"/>
                  <a:gd name="T16" fmla="*/ 190 w 222"/>
                  <a:gd name="T17" fmla="*/ 118 h 289"/>
                  <a:gd name="T18" fmla="*/ 168 w 222"/>
                  <a:gd name="T19" fmla="*/ 116 h 289"/>
                  <a:gd name="T20" fmla="*/ 135 w 222"/>
                  <a:gd name="T21" fmla="*/ 125 h 289"/>
                  <a:gd name="T22" fmla="*/ 118 w 222"/>
                  <a:gd name="T23" fmla="*/ 137 h 289"/>
                  <a:gd name="T24" fmla="*/ 102 w 222"/>
                  <a:gd name="T25" fmla="*/ 161 h 289"/>
                  <a:gd name="T26" fmla="*/ 98 w 222"/>
                  <a:gd name="T27" fmla="*/ 192 h 289"/>
                  <a:gd name="T28" fmla="*/ 93 w 222"/>
                  <a:gd name="T29" fmla="*/ 289 h 289"/>
                  <a:gd name="T30" fmla="*/ 0 w 222"/>
                  <a:gd name="T31" fmla="*/ 197 h 289"/>
                  <a:gd name="T32" fmla="*/ 4 w 222"/>
                  <a:gd name="T33" fmla="*/ 138 h 289"/>
                  <a:gd name="T34" fmla="*/ 10 w 222"/>
                  <a:gd name="T35" fmla="*/ 9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2" h="289">
                    <a:moveTo>
                      <a:pt x="10" y="98"/>
                    </a:moveTo>
                    <a:lnTo>
                      <a:pt x="27" y="64"/>
                    </a:lnTo>
                    <a:lnTo>
                      <a:pt x="53" y="45"/>
                    </a:lnTo>
                    <a:lnTo>
                      <a:pt x="81" y="41"/>
                    </a:lnTo>
                    <a:lnTo>
                      <a:pt x="131" y="42"/>
                    </a:lnTo>
                    <a:lnTo>
                      <a:pt x="135" y="0"/>
                    </a:lnTo>
                    <a:lnTo>
                      <a:pt x="222" y="80"/>
                    </a:lnTo>
                    <a:lnTo>
                      <a:pt x="218" y="120"/>
                    </a:lnTo>
                    <a:lnTo>
                      <a:pt x="190" y="118"/>
                    </a:lnTo>
                    <a:lnTo>
                      <a:pt x="168" y="116"/>
                    </a:lnTo>
                    <a:lnTo>
                      <a:pt x="135" y="125"/>
                    </a:lnTo>
                    <a:lnTo>
                      <a:pt x="118" y="137"/>
                    </a:lnTo>
                    <a:lnTo>
                      <a:pt x="102" y="161"/>
                    </a:lnTo>
                    <a:lnTo>
                      <a:pt x="98" y="192"/>
                    </a:lnTo>
                    <a:lnTo>
                      <a:pt x="93" y="289"/>
                    </a:lnTo>
                    <a:lnTo>
                      <a:pt x="0" y="197"/>
                    </a:lnTo>
                    <a:lnTo>
                      <a:pt x="4" y="138"/>
                    </a:lnTo>
                    <a:lnTo>
                      <a:pt x="10" y="98"/>
                    </a:lnTo>
                    <a:close/>
                  </a:path>
                </a:pathLst>
              </a:custGeom>
              <a:solidFill>
                <a:schemeClr val="bg2"/>
              </a:solidFill>
              <a:ln w="7938">
                <a:solidFill>
                  <a:srgbClr val="000000"/>
                </a:solidFill>
                <a:prstDash val="solid"/>
                <a:round/>
                <a:headEnd/>
                <a:tailEnd/>
              </a:ln>
            </p:spPr>
            <p:txBody>
              <a:bodyPr/>
              <a:lstStyle/>
              <a:p>
                <a:endParaRPr lang="zh-CN" altLang="en-US">
                  <a:solidFill>
                    <a:srgbClr val="000099"/>
                  </a:solidFill>
                  <a:latin typeface="+mn-ea"/>
                </a:endParaRPr>
              </a:p>
            </p:txBody>
          </p:sp>
          <p:sp>
            <p:nvSpPr>
              <p:cNvPr id="119337" name="Freeform 553"/>
              <p:cNvSpPr>
                <a:spLocks/>
              </p:cNvSpPr>
              <p:nvPr/>
            </p:nvSpPr>
            <p:spPr bwMode="auto">
              <a:xfrm>
                <a:off x="1456" y="3626"/>
                <a:ext cx="64" cy="62"/>
              </a:xfrm>
              <a:custGeom>
                <a:avLst/>
                <a:gdLst>
                  <a:gd name="T0" fmla="*/ 128 w 128"/>
                  <a:gd name="T1" fmla="*/ 5 h 186"/>
                  <a:gd name="T2" fmla="*/ 59 w 128"/>
                  <a:gd name="T3" fmla="*/ 0 h 186"/>
                  <a:gd name="T4" fmla="*/ 30 w 128"/>
                  <a:gd name="T5" fmla="*/ 14 h 186"/>
                  <a:gd name="T6" fmla="*/ 9 w 128"/>
                  <a:gd name="T7" fmla="*/ 40 h 186"/>
                  <a:gd name="T8" fmla="*/ 0 w 128"/>
                  <a:gd name="T9" fmla="*/ 89 h 186"/>
                  <a:gd name="T10" fmla="*/ 0 w 128"/>
                  <a:gd name="T11" fmla="*/ 186 h 186"/>
                  <a:gd name="T12" fmla="*/ 0 w 128"/>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8" h="186">
                    <a:moveTo>
                      <a:pt x="128" y="5"/>
                    </a:moveTo>
                    <a:lnTo>
                      <a:pt x="59" y="0"/>
                    </a:lnTo>
                    <a:lnTo>
                      <a:pt x="30" y="14"/>
                    </a:lnTo>
                    <a:lnTo>
                      <a:pt x="9"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a:solidFill>
                    <a:srgbClr val="000099"/>
                  </a:solidFill>
                  <a:latin typeface="+mn-ea"/>
                </a:endParaRPr>
              </a:p>
            </p:txBody>
          </p:sp>
          <p:sp>
            <p:nvSpPr>
              <p:cNvPr id="119338" name="Freeform 554"/>
              <p:cNvSpPr>
                <a:spLocks/>
              </p:cNvSpPr>
              <p:nvPr/>
            </p:nvSpPr>
            <p:spPr bwMode="auto">
              <a:xfrm>
                <a:off x="1440" y="3615"/>
                <a:ext cx="63" cy="61"/>
              </a:xfrm>
              <a:custGeom>
                <a:avLst/>
                <a:gdLst>
                  <a:gd name="T0" fmla="*/ 126 w 126"/>
                  <a:gd name="T1" fmla="*/ 3 h 185"/>
                  <a:gd name="T2" fmla="*/ 59 w 126"/>
                  <a:gd name="T3" fmla="*/ 0 h 185"/>
                  <a:gd name="T4" fmla="*/ 24 w 126"/>
                  <a:gd name="T5" fmla="*/ 15 h 185"/>
                  <a:gd name="T6" fmla="*/ 9 w 126"/>
                  <a:gd name="T7" fmla="*/ 39 h 185"/>
                  <a:gd name="T8" fmla="*/ 0 w 126"/>
                  <a:gd name="T9" fmla="*/ 88 h 185"/>
                  <a:gd name="T10" fmla="*/ 0 w 126"/>
                  <a:gd name="T11" fmla="*/ 185 h 185"/>
                  <a:gd name="T12" fmla="*/ 0 w 126"/>
                  <a:gd name="T13" fmla="*/ 180 h 185"/>
                </a:gdLst>
                <a:ahLst/>
                <a:cxnLst>
                  <a:cxn ang="0">
                    <a:pos x="T0" y="T1"/>
                  </a:cxn>
                  <a:cxn ang="0">
                    <a:pos x="T2" y="T3"/>
                  </a:cxn>
                  <a:cxn ang="0">
                    <a:pos x="T4" y="T5"/>
                  </a:cxn>
                  <a:cxn ang="0">
                    <a:pos x="T6" y="T7"/>
                  </a:cxn>
                  <a:cxn ang="0">
                    <a:pos x="T8" y="T9"/>
                  </a:cxn>
                  <a:cxn ang="0">
                    <a:pos x="T10" y="T11"/>
                  </a:cxn>
                  <a:cxn ang="0">
                    <a:pos x="T12" y="T13"/>
                  </a:cxn>
                </a:cxnLst>
                <a:rect l="0" t="0" r="r" b="b"/>
                <a:pathLst>
                  <a:path w="126" h="185">
                    <a:moveTo>
                      <a:pt x="126" y="3"/>
                    </a:moveTo>
                    <a:lnTo>
                      <a:pt x="59" y="0"/>
                    </a:lnTo>
                    <a:lnTo>
                      <a:pt x="24" y="15"/>
                    </a:lnTo>
                    <a:lnTo>
                      <a:pt x="9" y="39"/>
                    </a:lnTo>
                    <a:lnTo>
                      <a:pt x="0" y="88"/>
                    </a:lnTo>
                    <a:lnTo>
                      <a:pt x="0" y="185"/>
                    </a:lnTo>
                    <a:lnTo>
                      <a:pt x="0" y="180"/>
                    </a:lnTo>
                  </a:path>
                </a:pathLst>
              </a:custGeom>
              <a:solidFill>
                <a:schemeClr val="bg2"/>
              </a:solidFill>
              <a:ln w="7938">
                <a:solidFill>
                  <a:srgbClr val="000000"/>
                </a:solidFill>
                <a:prstDash val="solid"/>
                <a:round/>
                <a:headEnd/>
                <a:tailEnd/>
              </a:ln>
            </p:spPr>
            <p:txBody>
              <a:bodyPr/>
              <a:lstStyle/>
              <a:p>
                <a:endParaRPr lang="zh-CN" altLang="en-US">
                  <a:solidFill>
                    <a:srgbClr val="000099"/>
                  </a:solidFill>
                  <a:latin typeface="+mn-ea"/>
                </a:endParaRPr>
              </a:p>
            </p:txBody>
          </p:sp>
          <p:sp>
            <p:nvSpPr>
              <p:cNvPr id="119339" name="Freeform 555"/>
              <p:cNvSpPr>
                <a:spLocks/>
              </p:cNvSpPr>
              <p:nvPr/>
            </p:nvSpPr>
            <p:spPr bwMode="auto">
              <a:xfrm>
                <a:off x="1422" y="3604"/>
                <a:ext cx="64" cy="62"/>
              </a:xfrm>
              <a:custGeom>
                <a:avLst/>
                <a:gdLst>
                  <a:gd name="T0" fmla="*/ 127 w 127"/>
                  <a:gd name="T1" fmla="*/ 5 h 185"/>
                  <a:gd name="T2" fmla="*/ 59 w 127"/>
                  <a:gd name="T3" fmla="*/ 0 h 185"/>
                  <a:gd name="T4" fmla="*/ 30 w 127"/>
                  <a:gd name="T5" fmla="*/ 14 h 185"/>
                  <a:gd name="T6" fmla="*/ 9 w 127"/>
                  <a:gd name="T7" fmla="*/ 39 h 185"/>
                  <a:gd name="T8" fmla="*/ 0 w 127"/>
                  <a:gd name="T9" fmla="*/ 88 h 185"/>
                  <a:gd name="T10" fmla="*/ 0 w 127"/>
                  <a:gd name="T11" fmla="*/ 185 h 185"/>
                  <a:gd name="T12" fmla="*/ 0 w 127"/>
                  <a:gd name="T13" fmla="*/ 182 h 185"/>
                </a:gdLst>
                <a:ahLst/>
                <a:cxnLst>
                  <a:cxn ang="0">
                    <a:pos x="T0" y="T1"/>
                  </a:cxn>
                  <a:cxn ang="0">
                    <a:pos x="T2" y="T3"/>
                  </a:cxn>
                  <a:cxn ang="0">
                    <a:pos x="T4" y="T5"/>
                  </a:cxn>
                  <a:cxn ang="0">
                    <a:pos x="T6" y="T7"/>
                  </a:cxn>
                  <a:cxn ang="0">
                    <a:pos x="T8" y="T9"/>
                  </a:cxn>
                  <a:cxn ang="0">
                    <a:pos x="T10" y="T11"/>
                  </a:cxn>
                  <a:cxn ang="0">
                    <a:pos x="T12" y="T13"/>
                  </a:cxn>
                </a:cxnLst>
                <a:rect l="0" t="0" r="r" b="b"/>
                <a:pathLst>
                  <a:path w="127" h="185">
                    <a:moveTo>
                      <a:pt x="127" y="5"/>
                    </a:moveTo>
                    <a:lnTo>
                      <a:pt x="59" y="0"/>
                    </a:lnTo>
                    <a:lnTo>
                      <a:pt x="30" y="14"/>
                    </a:lnTo>
                    <a:lnTo>
                      <a:pt x="9" y="39"/>
                    </a:lnTo>
                    <a:lnTo>
                      <a:pt x="0" y="88"/>
                    </a:lnTo>
                    <a:lnTo>
                      <a:pt x="0" y="185"/>
                    </a:lnTo>
                    <a:lnTo>
                      <a:pt x="0" y="182"/>
                    </a:lnTo>
                  </a:path>
                </a:pathLst>
              </a:custGeom>
              <a:solidFill>
                <a:schemeClr val="bg2"/>
              </a:solidFill>
              <a:ln w="7938">
                <a:solidFill>
                  <a:srgbClr val="000000"/>
                </a:solidFill>
                <a:prstDash val="solid"/>
                <a:round/>
                <a:headEnd/>
                <a:tailEnd/>
              </a:ln>
            </p:spPr>
            <p:txBody>
              <a:bodyPr/>
              <a:lstStyle/>
              <a:p>
                <a:endParaRPr lang="zh-CN" altLang="en-US">
                  <a:solidFill>
                    <a:srgbClr val="000099"/>
                  </a:solidFill>
                  <a:latin typeface="+mn-ea"/>
                </a:endParaRPr>
              </a:p>
            </p:txBody>
          </p:sp>
          <p:sp>
            <p:nvSpPr>
              <p:cNvPr id="119340" name="Freeform 556"/>
              <p:cNvSpPr>
                <a:spLocks/>
              </p:cNvSpPr>
              <p:nvPr/>
            </p:nvSpPr>
            <p:spPr bwMode="auto">
              <a:xfrm>
                <a:off x="1401" y="3594"/>
                <a:ext cx="64" cy="62"/>
              </a:xfrm>
              <a:custGeom>
                <a:avLst/>
                <a:gdLst>
                  <a:gd name="T0" fmla="*/ 127 w 127"/>
                  <a:gd name="T1" fmla="*/ 5 h 186"/>
                  <a:gd name="T2" fmla="*/ 59 w 127"/>
                  <a:gd name="T3" fmla="*/ 0 h 186"/>
                  <a:gd name="T4" fmla="*/ 32 w 127"/>
                  <a:gd name="T5" fmla="*/ 10 h 186"/>
                  <a:gd name="T6" fmla="*/ 9 w 127"/>
                  <a:gd name="T7" fmla="*/ 39 h 186"/>
                  <a:gd name="T8" fmla="*/ 0 w 127"/>
                  <a:gd name="T9" fmla="*/ 88 h 186"/>
                  <a:gd name="T10" fmla="*/ 0 w 127"/>
                  <a:gd name="T11" fmla="*/ 186 h 186"/>
                  <a:gd name="T12" fmla="*/ 0 w 127"/>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5"/>
                    </a:moveTo>
                    <a:lnTo>
                      <a:pt x="59" y="0"/>
                    </a:lnTo>
                    <a:lnTo>
                      <a:pt x="32" y="10"/>
                    </a:lnTo>
                    <a:lnTo>
                      <a:pt x="9" y="39"/>
                    </a:lnTo>
                    <a:lnTo>
                      <a:pt x="0" y="88"/>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a:solidFill>
                    <a:srgbClr val="000099"/>
                  </a:solidFill>
                  <a:latin typeface="+mn-ea"/>
                </a:endParaRPr>
              </a:p>
            </p:txBody>
          </p:sp>
          <p:sp>
            <p:nvSpPr>
              <p:cNvPr id="119341" name="Freeform 557"/>
              <p:cNvSpPr>
                <a:spLocks/>
              </p:cNvSpPr>
              <p:nvPr/>
            </p:nvSpPr>
            <p:spPr bwMode="auto">
              <a:xfrm>
                <a:off x="1383" y="3583"/>
                <a:ext cx="64" cy="62"/>
              </a:xfrm>
              <a:custGeom>
                <a:avLst/>
                <a:gdLst>
                  <a:gd name="T0" fmla="*/ 128 w 128"/>
                  <a:gd name="T1" fmla="*/ 4 h 186"/>
                  <a:gd name="T2" fmla="*/ 59 w 128"/>
                  <a:gd name="T3" fmla="*/ 0 h 186"/>
                  <a:gd name="T4" fmla="*/ 32 w 128"/>
                  <a:gd name="T5" fmla="*/ 13 h 186"/>
                  <a:gd name="T6" fmla="*/ 9 w 128"/>
                  <a:gd name="T7" fmla="*/ 40 h 186"/>
                  <a:gd name="T8" fmla="*/ 0 w 128"/>
                  <a:gd name="T9" fmla="*/ 88 h 186"/>
                  <a:gd name="T10" fmla="*/ 0 w 128"/>
                  <a:gd name="T11" fmla="*/ 186 h 186"/>
                  <a:gd name="T12" fmla="*/ 0 w 128"/>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8" h="186">
                    <a:moveTo>
                      <a:pt x="128" y="4"/>
                    </a:moveTo>
                    <a:lnTo>
                      <a:pt x="59" y="0"/>
                    </a:lnTo>
                    <a:lnTo>
                      <a:pt x="32" y="13"/>
                    </a:lnTo>
                    <a:lnTo>
                      <a:pt x="9" y="40"/>
                    </a:lnTo>
                    <a:lnTo>
                      <a:pt x="0" y="88"/>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a:solidFill>
                    <a:srgbClr val="000099"/>
                  </a:solidFill>
                  <a:latin typeface="+mn-ea"/>
                </a:endParaRPr>
              </a:p>
            </p:txBody>
          </p:sp>
          <p:sp>
            <p:nvSpPr>
              <p:cNvPr id="119342" name="Freeform 558"/>
              <p:cNvSpPr>
                <a:spLocks/>
              </p:cNvSpPr>
              <p:nvPr/>
            </p:nvSpPr>
            <p:spPr bwMode="auto">
              <a:xfrm>
                <a:off x="1365" y="3570"/>
                <a:ext cx="63" cy="62"/>
              </a:xfrm>
              <a:custGeom>
                <a:avLst/>
                <a:gdLst>
                  <a:gd name="T0" fmla="*/ 126 w 126"/>
                  <a:gd name="T1" fmla="*/ 4 h 186"/>
                  <a:gd name="T2" fmla="*/ 58 w 126"/>
                  <a:gd name="T3" fmla="*/ 0 h 186"/>
                  <a:gd name="T4" fmla="*/ 31 w 126"/>
                  <a:gd name="T5" fmla="*/ 14 h 186"/>
                  <a:gd name="T6" fmla="*/ 8 w 126"/>
                  <a:gd name="T7" fmla="*/ 40 h 186"/>
                  <a:gd name="T8" fmla="*/ 0 w 126"/>
                  <a:gd name="T9" fmla="*/ 89 h 186"/>
                  <a:gd name="T10" fmla="*/ 0 w 126"/>
                  <a:gd name="T11" fmla="*/ 186 h 186"/>
                  <a:gd name="T12" fmla="*/ 0 w 126"/>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6" h="186">
                    <a:moveTo>
                      <a:pt x="126" y="4"/>
                    </a:moveTo>
                    <a:lnTo>
                      <a:pt x="58" y="0"/>
                    </a:lnTo>
                    <a:lnTo>
                      <a:pt x="31" y="14"/>
                    </a:lnTo>
                    <a:lnTo>
                      <a:pt x="8"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a:solidFill>
                    <a:srgbClr val="000099"/>
                  </a:solidFill>
                  <a:latin typeface="+mn-ea"/>
                </a:endParaRPr>
              </a:p>
            </p:txBody>
          </p:sp>
          <p:sp>
            <p:nvSpPr>
              <p:cNvPr id="119343" name="Freeform 559"/>
              <p:cNvSpPr>
                <a:spLocks/>
              </p:cNvSpPr>
              <p:nvPr/>
            </p:nvSpPr>
            <p:spPr bwMode="auto">
              <a:xfrm>
                <a:off x="1349" y="3558"/>
                <a:ext cx="64" cy="62"/>
              </a:xfrm>
              <a:custGeom>
                <a:avLst/>
                <a:gdLst>
                  <a:gd name="T0" fmla="*/ 127 w 127"/>
                  <a:gd name="T1" fmla="*/ 5 h 186"/>
                  <a:gd name="T2" fmla="*/ 59 w 127"/>
                  <a:gd name="T3" fmla="*/ 0 h 186"/>
                  <a:gd name="T4" fmla="*/ 33 w 127"/>
                  <a:gd name="T5" fmla="*/ 16 h 186"/>
                  <a:gd name="T6" fmla="*/ 9 w 127"/>
                  <a:gd name="T7" fmla="*/ 40 h 186"/>
                  <a:gd name="T8" fmla="*/ 0 w 127"/>
                  <a:gd name="T9" fmla="*/ 89 h 186"/>
                  <a:gd name="T10" fmla="*/ 0 w 127"/>
                  <a:gd name="T11" fmla="*/ 186 h 186"/>
                  <a:gd name="T12" fmla="*/ 0 w 127"/>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5"/>
                    </a:moveTo>
                    <a:lnTo>
                      <a:pt x="59" y="0"/>
                    </a:lnTo>
                    <a:lnTo>
                      <a:pt x="33" y="16"/>
                    </a:lnTo>
                    <a:lnTo>
                      <a:pt x="9"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a:solidFill>
                    <a:srgbClr val="000099"/>
                  </a:solidFill>
                  <a:latin typeface="+mn-ea"/>
                </a:endParaRPr>
              </a:p>
            </p:txBody>
          </p:sp>
          <p:sp>
            <p:nvSpPr>
              <p:cNvPr id="119344" name="Freeform 560"/>
              <p:cNvSpPr>
                <a:spLocks/>
              </p:cNvSpPr>
              <p:nvPr/>
            </p:nvSpPr>
            <p:spPr bwMode="auto">
              <a:xfrm>
                <a:off x="1331" y="3550"/>
                <a:ext cx="63" cy="62"/>
              </a:xfrm>
              <a:custGeom>
                <a:avLst/>
                <a:gdLst>
                  <a:gd name="T0" fmla="*/ 127 w 127"/>
                  <a:gd name="T1" fmla="*/ 4 h 186"/>
                  <a:gd name="T2" fmla="*/ 59 w 127"/>
                  <a:gd name="T3" fmla="*/ 0 h 186"/>
                  <a:gd name="T4" fmla="*/ 32 w 127"/>
                  <a:gd name="T5" fmla="*/ 13 h 186"/>
                  <a:gd name="T6" fmla="*/ 10 w 127"/>
                  <a:gd name="T7" fmla="*/ 39 h 186"/>
                  <a:gd name="T8" fmla="*/ 0 w 127"/>
                  <a:gd name="T9" fmla="*/ 88 h 186"/>
                  <a:gd name="T10" fmla="*/ 0 w 127"/>
                  <a:gd name="T11" fmla="*/ 186 h 186"/>
                  <a:gd name="T12" fmla="*/ 0 w 127"/>
                  <a:gd name="T13" fmla="*/ 180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4"/>
                    </a:moveTo>
                    <a:lnTo>
                      <a:pt x="59" y="0"/>
                    </a:lnTo>
                    <a:lnTo>
                      <a:pt x="32" y="13"/>
                    </a:lnTo>
                    <a:lnTo>
                      <a:pt x="10" y="39"/>
                    </a:lnTo>
                    <a:lnTo>
                      <a:pt x="0" y="88"/>
                    </a:lnTo>
                    <a:lnTo>
                      <a:pt x="0" y="186"/>
                    </a:lnTo>
                    <a:lnTo>
                      <a:pt x="0" y="180"/>
                    </a:lnTo>
                  </a:path>
                </a:pathLst>
              </a:custGeom>
              <a:solidFill>
                <a:schemeClr val="bg2"/>
              </a:solidFill>
              <a:ln w="7938">
                <a:solidFill>
                  <a:srgbClr val="000000"/>
                </a:solidFill>
                <a:prstDash val="solid"/>
                <a:round/>
                <a:headEnd/>
                <a:tailEnd/>
              </a:ln>
            </p:spPr>
            <p:txBody>
              <a:bodyPr/>
              <a:lstStyle/>
              <a:p>
                <a:endParaRPr lang="zh-CN" altLang="en-US">
                  <a:solidFill>
                    <a:srgbClr val="000099"/>
                  </a:solidFill>
                  <a:latin typeface="+mn-ea"/>
                </a:endParaRPr>
              </a:p>
            </p:txBody>
          </p:sp>
          <p:sp>
            <p:nvSpPr>
              <p:cNvPr id="119345" name="Freeform 561"/>
              <p:cNvSpPr>
                <a:spLocks/>
              </p:cNvSpPr>
              <p:nvPr/>
            </p:nvSpPr>
            <p:spPr bwMode="auto">
              <a:xfrm>
                <a:off x="1308" y="3501"/>
                <a:ext cx="47" cy="25"/>
              </a:xfrm>
              <a:custGeom>
                <a:avLst/>
                <a:gdLst>
                  <a:gd name="T0" fmla="*/ 0 w 96"/>
                  <a:gd name="T1" fmla="*/ 0 h 74"/>
                  <a:gd name="T2" fmla="*/ 89 w 96"/>
                  <a:gd name="T3" fmla="*/ 74 h 74"/>
                  <a:gd name="T4" fmla="*/ 96 w 96"/>
                  <a:gd name="T5" fmla="*/ 74 h 74"/>
                  <a:gd name="T6" fmla="*/ 93 w 96"/>
                  <a:gd name="T7" fmla="*/ 74 h 74"/>
                </a:gdLst>
                <a:ahLst/>
                <a:cxnLst>
                  <a:cxn ang="0">
                    <a:pos x="T0" y="T1"/>
                  </a:cxn>
                  <a:cxn ang="0">
                    <a:pos x="T2" y="T3"/>
                  </a:cxn>
                  <a:cxn ang="0">
                    <a:pos x="T4" y="T5"/>
                  </a:cxn>
                  <a:cxn ang="0">
                    <a:pos x="T6" y="T7"/>
                  </a:cxn>
                </a:cxnLst>
                <a:rect l="0" t="0" r="r" b="b"/>
                <a:pathLst>
                  <a:path w="96" h="74">
                    <a:moveTo>
                      <a:pt x="0" y="0"/>
                    </a:moveTo>
                    <a:lnTo>
                      <a:pt x="89" y="74"/>
                    </a:lnTo>
                    <a:lnTo>
                      <a:pt x="96" y="74"/>
                    </a:lnTo>
                    <a:lnTo>
                      <a:pt x="93" y="74"/>
                    </a:lnTo>
                  </a:path>
                </a:pathLst>
              </a:custGeom>
              <a:solidFill>
                <a:schemeClr val="bg2"/>
              </a:solidFill>
              <a:ln w="7938">
                <a:solidFill>
                  <a:srgbClr val="000000"/>
                </a:solidFill>
                <a:prstDash val="solid"/>
                <a:round/>
                <a:headEnd/>
                <a:tailEnd/>
              </a:ln>
            </p:spPr>
            <p:txBody>
              <a:bodyPr/>
              <a:lstStyle/>
              <a:p>
                <a:endParaRPr lang="zh-CN" altLang="en-US">
                  <a:solidFill>
                    <a:srgbClr val="000099"/>
                  </a:solidFill>
                  <a:latin typeface="+mn-ea"/>
                </a:endParaRPr>
              </a:p>
            </p:txBody>
          </p:sp>
          <p:sp>
            <p:nvSpPr>
              <p:cNvPr id="119346" name="Oval 562"/>
              <p:cNvSpPr>
                <a:spLocks noChangeArrowheads="1"/>
              </p:cNvSpPr>
              <p:nvPr/>
            </p:nvSpPr>
            <p:spPr bwMode="auto">
              <a:xfrm>
                <a:off x="1339" y="3772"/>
                <a:ext cx="78" cy="26"/>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347" name="Oval 563"/>
              <p:cNvSpPr>
                <a:spLocks noChangeArrowheads="1"/>
              </p:cNvSpPr>
              <p:nvPr/>
            </p:nvSpPr>
            <p:spPr bwMode="auto">
              <a:xfrm>
                <a:off x="1432" y="3771"/>
                <a:ext cx="78" cy="25"/>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348" name="Freeform 564"/>
              <p:cNvSpPr>
                <a:spLocks/>
              </p:cNvSpPr>
              <p:nvPr/>
            </p:nvSpPr>
            <p:spPr bwMode="auto">
              <a:xfrm>
                <a:off x="1511" y="3785"/>
                <a:ext cx="94" cy="8"/>
              </a:xfrm>
              <a:custGeom>
                <a:avLst/>
                <a:gdLst>
                  <a:gd name="T0" fmla="*/ 0 w 188"/>
                  <a:gd name="T1" fmla="*/ 25 h 25"/>
                  <a:gd name="T2" fmla="*/ 6 w 188"/>
                  <a:gd name="T3" fmla="*/ 0 h 25"/>
                  <a:gd name="T4" fmla="*/ 175 w 188"/>
                  <a:gd name="T5" fmla="*/ 0 h 25"/>
                  <a:gd name="T6" fmla="*/ 188 w 188"/>
                  <a:gd name="T7" fmla="*/ 19 h 25"/>
                  <a:gd name="T8" fmla="*/ 0 w 188"/>
                  <a:gd name="T9" fmla="*/ 25 h 25"/>
                </a:gdLst>
                <a:ahLst/>
                <a:cxnLst>
                  <a:cxn ang="0">
                    <a:pos x="T0" y="T1"/>
                  </a:cxn>
                  <a:cxn ang="0">
                    <a:pos x="T2" y="T3"/>
                  </a:cxn>
                  <a:cxn ang="0">
                    <a:pos x="T4" y="T5"/>
                  </a:cxn>
                  <a:cxn ang="0">
                    <a:pos x="T6" y="T7"/>
                  </a:cxn>
                  <a:cxn ang="0">
                    <a:pos x="T8" y="T9"/>
                  </a:cxn>
                </a:cxnLst>
                <a:rect l="0" t="0" r="r" b="b"/>
                <a:pathLst>
                  <a:path w="188" h="25">
                    <a:moveTo>
                      <a:pt x="0" y="25"/>
                    </a:moveTo>
                    <a:lnTo>
                      <a:pt x="6" y="0"/>
                    </a:lnTo>
                    <a:lnTo>
                      <a:pt x="175" y="0"/>
                    </a:lnTo>
                    <a:lnTo>
                      <a:pt x="188" y="19"/>
                    </a:lnTo>
                    <a:lnTo>
                      <a:pt x="0" y="25"/>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349" name="Oval 565"/>
              <p:cNvSpPr>
                <a:spLocks noChangeArrowheads="1"/>
              </p:cNvSpPr>
              <p:nvPr/>
            </p:nvSpPr>
            <p:spPr bwMode="auto">
              <a:xfrm>
                <a:off x="1338" y="3767"/>
                <a:ext cx="78" cy="27"/>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350" name="Oval 566"/>
              <p:cNvSpPr>
                <a:spLocks noChangeArrowheads="1"/>
              </p:cNvSpPr>
              <p:nvPr/>
            </p:nvSpPr>
            <p:spPr bwMode="auto">
              <a:xfrm>
                <a:off x="1431" y="3766"/>
                <a:ext cx="77" cy="25"/>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grpSp>
        <p:nvGrpSpPr>
          <p:cNvPr id="119351" name="Group 567"/>
          <p:cNvGrpSpPr>
            <a:grpSpLocks/>
          </p:cNvGrpSpPr>
          <p:nvPr/>
        </p:nvGrpSpPr>
        <p:grpSpPr bwMode="auto">
          <a:xfrm>
            <a:off x="8774236" y="2251224"/>
            <a:ext cx="1222772" cy="781050"/>
            <a:chOff x="1680" y="240"/>
            <a:chExt cx="2529" cy="1270"/>
          </a:xfrm>
        </p:grpSpPr>
        <p:sp>
          <p:nvSpPr>
            <p:cNvPr id="119352" name="Oval 568"/>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9353" name="Oval 569"/>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9354" name="Oval 570"/>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9355" name="Oval 571"/>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9356" name="Oval 572"/>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9357" name="Oval 573"/>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9358" name="Oval 574"/>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9359" name="Oval 575"/>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9360" name="Oval 576"/>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grpSp>
      <p:sp>
        <p:nvSpPr>
          <p:cNvPr id="119361" name="Text Box 577"/>
          <p:cNvSpPr txBox="1">
            <a:spLocks noChangeArrowheads="1"/>
          </p:cNvSpPr>
          <p:nvPr/>
        </p:nvSpPr>
        <p:spPr bwMode="auto">
          <a:xfrm>
            <a:off x="9021887" y="24401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局域网</a:t>
            </a:r>
          </a:p>
        </p:txBody>
      </p:sp>
      <p:sp>
        <p:nvSpPr>
          <p:cNvPr id="119362" name="Line 578"/>
          <p:cNvSpPr>
            <a:spLocks noChangeShapeType="1"/>
          </p:cNvSpPr>
          <p:nvPr/>
        </p:nvSpPr>
        <p:spPr bwMode="auto">
          <a:xfrm flipV="1">
            <a:off x="2319859" y="2317899"/>
            <a:ext cx="1325959" cy="360362"/>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119363" name="Line 579"/>
          <p:cNvSpPr>
            <a:spLocks noChangeShapeType="1"/>
          </p:cNvSpPr>
          <p:nvPr/>
        </p:nvSpPr>
        <p:spPr bwMode="auto">
          <a:xfrm flipV="1">
            <a:off x="6578064" y="2330601"/>
            <a:ext cx="1523735" cy="115887"/>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119364" name="Line 580"/>
          <p:cNvSpPr>
            <a:spLocks noChangeShapeType="1"/>
          </p:cNvSpPr>
          <p:nvPr/>
        </p:nvSpPr>
        <p:spPr bwMode="auto">
          <a:xfrm>
            <a:off x="8751879" y="2376636"/>
            <a:ext cx="1719792" cy="261938"/>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119365" name="Line 581"/>
          <p:cNvSpPr>
            <a:spLocks noChangeShapeType="1"/>
          </p:cNvSpPr>
          <p:nvPr/>
        </p:nvSpPr>
        <p:spPr bwMode="auto">
          <a:xfrm>
            <a:off x="4342333" y="2287738"/>
            <a:ext cx="1671638" cy="142875"/>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119367" name="Text Box 583"/>
          <p:cNvSpPr txBox="1">
            <a:spLocks noChangeArrowheads="1"/>
          </p:cNvSpPr>
          <p:nvPr/>
        </p:nvSpPr>
        <p:spPr bwMode="auto">
          <a:xfrm>
            <a:off x="3895188" y="1196753"/>
            <a:ext cx="434285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dirty="0">
                <a:solidFill>
                  <a:srgbClr val="000099"/>
                </a:solidFill>
                <a:latin typeface="+mn-ea"/>
              </a:rPr>
              <a:t>主机</a:t>
            </a:r>
            <a:r>
              <a:rPr kumimoji="1" lang="zh-CN" altLang="en-US" dirty="0">
                <a:solidFill>
                  <a:srgbClr val="000099"/>
                </a:solidFill>
                <a:latin typeface="+mn-ea"/>
              </a:rPr>
              <a:t> </a:t>
            </a:r>
            <a:r>
              <a:rPr kumimoji="1" lang="en-US" altLang="zh-CN" sz="3200" dirty="0">
                <a:solidFill>
                  <a:srgbClr val="000099"/>
                </a:solidFill>
                <a:latin typeface="+mn-ea"/>
              </a:rPr>
              <a:t>H</a:t>
            </a:r>
            <a:r>
              <a:rPr kumimoji="1" lang="en-US" altLang="zh-CN" sz="3200" baseline="-25000" dirty="0">
                <a:solidFill>
                  <a:srgbClr val="000099"/>
                </a:solidFill>
                <a:latin typeface="+mn-ea"/>
              </a:rPr>
              <a:t>1</a:t>
            </a:r>
            <a:r>
              <a:rPr kumimoji="1" lang="en-US" altLang="zh-CN" dirty="0">
                <a:solidFill>
                  <a:srgbClr val="000099"/>
                </a:solidFill>
                <a:latin typeface="+mn-ea"/>
              </a:rPr>
              <a:t> </a:t>
            </a:r>
            <a:r>
              <a:rPr kumimoji="1" lang="zh-CN" altLang="en-US" sz="3200" dirty="0">
                <a:solidFill>
                  <a:srgbClr val="000099"/>
                </a:solidFill>
                <a:latin typeface="+mn-ea"/>
              </a:rPr>
              <a:t>向</a:t>
            </a:r>
            <a:r>
              <a:rPr kumimoji="1" lang="zh-CN" altLang="en-US" dirty="0">
                <a:solidFill>
                  <a:srgbClr val="000099"/>
                </a:solidFill>
                <a:latin typeface="+mn-ea"/>
              </a:rPr>
              <a:t> </a:t>
            </a:r>
            <a:r>
              <a:rPr kumimoji="1" lang="en-US" altLang="zh-CN" sz="3200" dirty="0">
                <a:solidFill>
                  <a:srgbClr val="000099"/>
                </a:solidFill>
                <a:latin typeface="+mn-ea"/>
              </a:rPr>
              <a:t>H</a:t>
            </a:r>
            <a:r>
              <a:rPr kumimoji="1" lang="en-US" altLang="zh-CN" sz="3200" baseline="-25000" dirty="0">
                <a:solidFill>
                  <a:srgbClr val="000099"/>
                </a:solidFill>
                <a:latin typeface="+mn-ea"/>
              </a:rPr>
              <a:t>2</a:t>
            </a:r>
            <a:r>
              <a:rPr kumimoji="1" lang="en-US" altLang="zh-CN" dirty="0">
                <a:solidFill>
                  <a:srgbClr val="000099"/>
                </a:solidFill>
                <a:latin typeface="+mn-ea"/>
              </a:rPr>
              <a:t> </a:t>
            </a:r>
            <a:r>
              <a:rPr kumimoji="1" lang="zh-CN" altLang="en-US" sz="3200" dirty="0">
                <a:solidFill>
                  <a:srgbClr val="000099"/>
                </a:solidFill>
                <a:latin typeface="+mn-ea"/>
              </a:rPr>
              <a:t>发送数据</a:t>
            </a:r>
            <a:endParaRPr kumimoji="1" lang="zh-CN" altLang="en-US" sz="3200" baseline="-25000" dirty="0">
              <a:solidFill>
                <a:srgbClr val="000099"/>
              </a:solidFill>
              <a:latin typeface="+mn-ea"/>
            </a:endParaRPr>
          </a:p>
        </p:txBody>
      </p:sp>
      <p:sp>
        <p:nvSpPr>
          <p:cNvPr id="119429" name="Text Box 645"/>
          <p:cNvSpPr txBox="1">
            <a:spLocks noChangeArrowheads="1"/>
          </p:cNvSpPr>
          <p:nvPr/>
        </p:nvSpPr>
        <p:spPr bwMode="auto">
          <a:xfrm>
            <a:off x="3650978" y="3492298"/>
            <a:ext cx="554029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dirty="0">
                <a:solidFill>
                  <a:srgbClr val="C00000"/>
                </a:solidFill>
                <a:latin typeface="+mn-ea"/>
              </a:rPr>
              <a:t>仅从数据链路层观察帧的流动</a:t>
            </a:r>
          </a:p>
        </p:txBody>
      </p:sp>
      <p:sp>
        <p:nvSpPr>
          <p:cNvPr id="2" name="矩形 1"/>
          <p:cNvSpPr/>
          <p:nvPr/>
        </p:nvSpPr>
        <p:spPr>
          <a:xfrm>
            <a:off x="3814967" y="5909210"/>
            <a:ext cx="5346335" cy="400110"/>
          </a:xfrm>
          <a:prstGeom prst="rect">
            <a:avLst/>
          </a:prstGeom>
          <a:solidFill>
            <a:srgbClr val="66FF66"/>
          </a:solidFill>
          <a:ln>
            <a:solidFill>
              <a:srgbClr val="0070C0"/>
            </a:solidFill>
          </a:ln>
        </p:spPr>
        <p:txBody>
          <a:bodyPr wrap="none">
            <a:spAutoFit/>
          </a:bodyPr>
          <a:lstStyle/>
          <a:p>
            <a:r>
              <a:rPr lang="zh-CN" altLang="zh-CN" sz="2000" dirty="0">
                <a:solidFill>
                  <a:srgbClr val="000066"/>
                </a:solidFill>
                <a:latin typeface="+mn-ea"/>
              </a:rPr>
              <a:t>不同的链路层可能采用不同的数据链路层协议</a:t>
            </a:r>
            <a:endParaRPr lang="zh-CN" altLang="en-US" sz="2000" dirty="0">
              <a:solidFill>
                <a:srgbClr val="000066"/>
              </a:solidFill>
              <a:latin typeface="+mn-ea"/>
            </a:endParaRPr>
          </a:p>
        </p:txBody>
      </p:sp>
      <p:grpSp>
        <p:nvGrpSpPr>
          <p:cNvPr id="3" name="组合 2"/>
          <p:cNvGrpSpPr/>
          <p:nvPr/>
        </p:nvGrpSpPr>
        <p:grpSpPr>
          <a:xfrm>
            <a:off x="1465122" y="3386039"/>
            <a:ext cx="9455415" cy="2419350"/>
            <a:chOff x="322121" y="3386039"/>
            <a:chExt cx="9455415" cy="2419350"/>
          </a:xfrm>
        </p:grpSpPr>
        <p:grpSp>
          <p:nvGrpSpPr>
            <p:cNvPr id="586" name="Group 587"/>
            <p:cNvGrpSpPr>
              <a:grpSpLocks/>
            </p:cNvGrpSpPr>
            <p:nvPr/>
          </p:nvGrpSpPr>
          <p:grpSpPr bwMode="auto">
            <a:xfrm>
              <a:off x="322121" y="3386039"/>
              <a:ext cx="9455415" cy="2419350"/>
              <a:chOff x="158" y="2405"/>
              <a:chExt cx="5498" cy="1524"/>
            </a:xfrm>
          </p:grpSpPr>
          <p:sp>
            <p:nvSpPr>
              <p:cNvPr id="587" name="AutoShape 524"/>
              <p:cNvSpPr>
                <a:spLocks noChangeArrowheads="1"/>
              </p:cNvSpPr>
              <p:nvPr/>
            </p:nvSpPr>
            <p:spPr bwMode="auto">
              <a:xfrm>
                <a:off x="158" y="2633"/>
                <a:ext cx="564" cy="1144"/>
              </a:xfrm>
              <a:prstGeom prst="cube">
                <a:avLst>
                  <a:gd name="adj" fmla="val 9250"/>
                </a:avLst>
              </a:prstGeom>
              <a:solidFill>
                <a:srgbClr val="FFFF66"/>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588" name="Freeform 525"/>
              <p:cNvSpPr>
                <a:spLocks/>
              </p:cNvSpPr>
              <p:nvPr/>
            </p:nvSpPr>
            <p:spPr bwMode="auto">
              <a:xfrm>
                <a:off x="158"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589" name="Freeform 528"/>
              <p:cNvSpPr>
                <a:spLocks/>
              </p:cNvSpPr>
              <p:nvPr/>
            </p:nvSpPr>
            <p:spPr bwMode="auto">
              <a:xfrm>
                <a:off x="158" y="2844"/>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590" name="Freeform 526"/>
              <p:cNvSpPr>
                <a:spLocks/>
              </p:cNvSpPr>
              <p:nvPr/>
            </p:nvSpPr>
            <p:spPr bwMode="auto">
              <a:xfrm>
                <a:off x="158"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591" name="Freeform 527"/>
              <p:cNvSpPr>
                <a:spLocks/>
              </p:cNvSpPr>
              <p:nvPr/>
            </p:nvSpPr>
            <p:spPr bwMode="auto">
              <a:xfrm>
                <a:off x="158" y="3058"/>
                <a:ext cx="564" cy="7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592" name="Rectangle 529"/>
              <p:cNvSpPr>
                <a:spLocks noChangeArrowheads="1"/>
              </p:cNvSpPr>
              <p:nvPr/>
            </p:nvSpPr>
            <p:spPr bwMode="auto">
              <a:xfrm>
                <a:off x="170" y="3363"/>
                <a:ext cx="486" cy="19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593" name="Text Box 530"/>
              <p:cNvSpPr txBox="1">
                <a:spLocks noChangeArrowheads="1"/>
              </p:cNvSpPr>
              <p:nvPr/>
            </p:nvSpPr>
            <p:spPr bwMode="auto">
              <a:xfrm>
                <a:off x="158"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链路层</a:t>
                </a:r>
              </a:p>
            </p:txBody>
          </p:sp>
          <p:sp>
            <p:nvSpPr>
              <p:cNvPr id="594" name="Text Box 531"/>
              <p:cNvSpPr txBox="1">
                <a:spLocks noChangeArrowheads="1"/>
              </p:cNvSpPr>
              <p:nvPr/>
            </p:nvSpPr>
            <p:spPr bwMode="auto">
              <a:xfrm>
                <a:off x="160" y="2677"/>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应用层</a:t>
                </a:r>
              </a:p>
            </p:txBody>
          </p:sp>
          <p:sp>
            <p:nvSpPr>
              <p:cNvPr id="595" name="Text Box 532"/>
              <p:cNvSpPr txBox="1">
                <a:spLocks noChangeArrowheads="1"/>
              </p:cNvSpPr>
              <p:nvPr/>
            </p:nvSpPr>
            <p:spPr bwMode="auto">
              <a:xfrm>
                <a:off x="158" y="2894"/>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运输层</a:t>
                </a:r>
              </a:p>
            </p:txBody>
          </p:sp>
          <p:sp>
            <p:nvSpPr>
              <p:cNvPr id="596" name="Text Box 533"/>
              <p:cNvSpPr txBox="1">
                <a:spLocks noChangeArrowheads="1"/>
              </p:cNvSpPr>
              <p:nvPr/>
            </p:nvSpPr>
            <p:spPr bwMode="auto">
              <a:xfrm>
                <a:off x="158"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网络层</a:t>
                </a:r>
              </a:p>
            </p:txBody>
          </p:sp>
          <p:sp>
            <p:nvSpPr>
              <p:cNvPr id="597" name="Text Box 534"/>
              <p:cNvSpPr txBox="1">
                <a:spLocks noChangeArrowheads="1"/>
              </p:cNvSpPr>
              <p:nvPr/>
            </p:nvSpPr>
            <p:spPr bwMode="auto">
              <a:xfrm>
                <a:off x="158"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物理层</a:t>
                </a:r>
              </a:p>
            </p:txBody>
          </p:sp>
          <p:sp>
            <p:nvSpPr>
              <p:cNvPr id="598" name="AutoShape 536"/>
              <p:cNvSpPr>
                <a:spLocks noChangeArrowheads="1"/>
              </p:cNvSpPr>
              <p:nvPr/>
            </p:nvSpPr>
            <p:spPr bwMode="auto">
              <a:xfrm>
                <a:off x="5092" y="2633"/>
                <a:ext cx="564" cy="1144"/>
              </a:xfrm>
              <a:prstGeom prst="cube">
                <a:avLst>
                  <a:gd name="adj" fmla="val 9250"/>
                </a:avLst>
              </a:prstGeom>
              <a:solidFill>
                <a:srgbClr val="FFFF66"/>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599" name="Freeform 537"/>
              <p:cNvSpPr>
                <a:spLocks/>
              </p:cNvSpPr>
              <p:nvPr/>
            </p:nvSpPr>
            <p:spPr bwMode="auto">
              <a:xfrm>
                <a:off x="5092"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600" name="Freeform 538"/>
              <p:cNvSpPr>
                <a:spLocks/>
              </p:cNvSpPr>
              <p:nvPr/>
            </p:nvSpPr>
            <p:spPr bwMode="auto">
              <a:xfrm>
                <a:off x="5092"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601" name="Freeform 539"/>
              <p:cNvSpPr>
                <a:spLocks/>
              </p:cNvSpPr>
              <p:nvPr/>
            </p:nvSpPr>
            <p:spPr bwMode="auto">
              <a:xfrm>
                <a:off x="5092" y="3058"/>
                <a:ext cx="564" cy="7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602" name="Freeform 540"/>
              <p:cNvSpPr>
                <a:spLocks/>
              </p:cNvSpPr>
              <p:nvPr/>
            </p:nvSpPr>
            <p:spPr bwMode="auto">
              <a:xfrm>
                <a:off x="5092" y="2844"/>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603" name="Rectangle 541"/>
              <p:cNvSpPr>
                <a:spLocks noChangeArrowheads="1"/>
              </p:cNvSpPr>
              <p:nvPr/>
            </p:nvSpPr>
            <p:spPr bwMode="auto">
              <a:xfrm>
                <a:off x="5104" y="3362"/>
                <a:ext cx="486" cy="19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604" name="Text Box 542"/>
              <p:cNvSpPr txBox="1">
                <a:spLocks noChangeArrowheads="1"/>
              </p:cNvSpPr>
              <p:nvPr/>
            </p:nvSpPr>
            <p:spPr bwMode="auto">
              <a:xfrm>
                <a:off x="5057" y="3339"/>
                <a:ext cx="5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a:solidFill>
                      <a:srgbClr val="000099"/>
                    </a:solidFill>
                    <a:latin typeface="+mn-ea"/>
                  </a:rPr>
                  <a:t>链路层</a:t>
                </a:r>
              </a:p>
            </p:txBody>
          </p:sp>
          <p:sp>
            <p:nvSpPr>
              <p:cNvPr id="605" name="Text Box 543"/>
              <p:cNvSpPr txBox="1">
                <a:spLocks noChangeArrowheads="1"/>
              </p:cNvSpPr>
              <p:nvPr/>
            </p:nvSpPr>
            <p:spPr bwMode="auto">
              <a:xfrm>
                <a:off x="5059" y="2677"/>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应用层</a:t>
                </a:r>
              </a:p>
            </p:txBody>
          </p:sp>
          <p:sp>
            <p:nvSpPr>
              <p:cNvPr id="606" name="Text Box 544"/>
              <p:cNvSpPr txBox="1">
                <a:spLocks noChangeArrowheads="1"/>
              </p:cNvSpPr>
              <p:nvPr/>
            </p:nvSpPr>
            <p:spPr bwMode="auto">
              <a:xfrm>
                <a:off x="5057" y="2894"/>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运输层</a:t>
                </a:r>
              </a:p>
            </p:txBody>
          </p:sp>
          <p:sp>
            <p:nvSpPr>
              <p:cNvPr id="607" name="Text Box 545"/>
              <p:cNvSpPr txBox="1">
                <a:spLocks noChangeArrowheads="1"/>
              </p:cNvSpPr>
              <p:nvPr/>
            </p:nvSpPr>
            <p:spPr bwMode="auto">
              <a:xfrm>
                <a:off x="5057"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dirty="0">
                    <a:solidFill>
                      <a:srgbClr val="000099"/>
                    </a:solidFill>
                    <a:latin typeface="+mn-ea"/>
                  </a:rPr>
                  <a:t>网络层</a:t>
                </a:r>
              </a:p>
            </p:txBody>
          </p:sp>
          <p:sp>
            <p:nvSpPr>
              <p:cNvPr id="608" name="Text Box 546"/>
              <p:cNvSpPr txBox="1">
                <a:spLocks noChangeArrowheads="1"/>
              </p:cNvSpPr>
              <p:nvPr/>
            </p:nvSpPr>
            <p:spPr bwMode="auto">
              <a:xfrm>
                <a:off x="5057"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物理层</a:t>
                </a:r>
              </a:p>
            </p:txBody>
          </p:sp>
          <p:sp>
            <p:nvSpPr>
              <p:cNvPr id="609" name="AutoShape 547"/>
              <p:cNvSpPr>
                <a:spLocks noChangeArrowheads="1"/>
              </p:cNvSpPr>
              <p:nvPr/>
            </p:nvSpPr>
            <p:spPr bwMode="auto">
              <a:xfrm>
                <a:off x="1383" y="3081"/>
                <a:ext cx="564" cy="696"/>
              </a:xfrm>
              <a:prstGeom prst="cube">
                <a:avLst>
                  <a:gd name="adj" fmla="val 9250"/>
                </a:avLst>
              </a:prstGeom>
              <a:solidFill>
                <a:srgbClr val="CCE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610" name="Freeform 548"/>
              <p:cNvSpPr>
                <a:spLocks/>
              </p:cNvSpPr>
              <p:nvPr/>
            </p:nvSpPr>
            <p:spPr bwMode="auto">
              <a:xfrm>
                <a:off x="1383"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611" name="Rectangle 549"/>
              <p:cNvSpPr>
                <a:spLocks noChangeArrowheads="1"/>
              </p:cNvSpPr>
              <p:nvPr/>
            </p:nvSpPr>
            <p:spPr bwMode="auto">
              <a:xfrm>
                <a:off x="1408" y="3353"/>
                <a:ext cx="476" cy="2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612" name="Freeform 550"/>
              <p:cNvSpPr>
                <a:spLocks/>
              </p:cNvSpPr>
              <p:nvPr/>
            </p:nvSpPr>
            <p:spPr bwMode="auto">
              <a:xfrm>
                <a:off x="1383"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613" name="Text Box 551"/>
              <p:cNvSpPr txBox="1">
                <a:spLocks noChangeArrowheads="1"/>
              </p:cNvSpPr>
              <p:nvPr/>
            </p:nvSpPr>
            <p:spPr bwMode="auto">
              <a:xfrm>
                <a:off x="1379"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链路层</a:t>
                </a:r>
              </a:p>
            </p:txBody>
          </p:sp>
          <p:sp>
            <p:nvSpPr>
              <p:cNvPr id="614" name="Text Box 552"/>
              <p:cNvSpPr txBox="1">
                <a:spLocks noChangeArrowheads="1"/>
              </p:cNvSpPr>
              <p:nvPr/>
            </p:nvSpPr>
            <p:spPr bwMode="auto">
              <a:xfrm>
                <a:off x="1379"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网络层</a:t>
                </a:r>
              </a:p>
            </p:txBody>
          </p:sp>
          <p:sp>
            <p:nvSpPr>
              <p:cNvPr id="615" name="Text Box 553"/>
              <p:cNvSpPr txBox="1">
                <a:spLocks noChangeArrowheads="1"/>
              </p:cNvSpPr>
              <p:nvPr/>
            </p:nvSpPr>
            <p:spPr bwMode="auto">
              <a:xfrm>
                <a:off x="1379"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物理层</a:t>
                </a:r>
              </a:p>
            </p:txBody>
          </p:sp>
          <p:sp>
            <p:nvSpPr>
              <p:cNvPr id="616" name="AutoShape 554"/>
              <p:cNvSpPr>
                <a:spLocks noChangeArrowheads="1"/>
              </p:cNvSpPr>
              <p:nvPr/>
            </p:nvSpPr>
            <p:spPr bwMode="auto">
              <a:xfrm>
                <a:off x="2710" y="3081"/>
                <a:ext cx="564" cy="696"/>
              </a:xfrm>
              <a:prstGeom prst="cube">
                <a:avLst>
                  <a:gd name="adj" fmla="val 9250"/>
                </a:avLst>
              </a:prstGeom>
              <a:solidFill>
                <a:srgbClr val="CCE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617" name="Freeform 555"/>
              <p:cNvSpPr>
                <a:spLocks/>
              </p:cNvSpPr>
              <p:nvPr/>
            </p:nvSpPr>
            <p:spPr bwMode="auto">
              <a:xfrm>
                <a:off x="2710"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618" name="Rectangle 556"/>
              <p:cNvSpPr>
                <a:spLocks noChangeArrowheads="1"/>
              </p:cNvSpPr>
              <p:nvPr/>
            </p:nvSpPr>
            <p:spPr bwMode="auto">
              <a:xfrm>
                <a:off x="2722" y="3353"/>
                <a:ext cx="492" cy="2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619" name="Freeform 557"/>
              <p:cNvSpPr>
                <a:spLocks/>
              </p:cNvSpPr>
              <p:nvPr/>
            </p:nvSpPr>
            <p:spPr bwMode="auto">
              <a:xfrm>
                <a:off x="2710"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620" name="Text Box 558"/>
              <p:cNvSpPr txBox="1">
                <a:spLocks noChangeArrowheads="1"/>
              </p:cNvSpPr>
              <p:nvPr/>
            </p:nvSpPr>
            <p:spPr bwMode="auto">
              <a:xfrm>
                <a:off x="2699"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链路层</a:t>
                </a:r>
              </a:p>
            </p:txBody>
          </p:sp>
          <p:sp>
            <p:nvSpPr>
              <p:cNvPr id="621" name="Text Box 559"/>
              <p:cNvSpPr txBox="1">
                <a:spLocks noChangeArrowheads="1"/>
              </p:cNvSpPr>
              <p:nvPr/>
            </p:nvSpPr>
            <p:spPr bwMode="auto">
              <a:xfrm>
                <a:off x="2699"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网络层</a:t>
                </a:r>
              </a:p>
            </p:txBody>
          </p:sp>
          <p:sp>
            <p:nvSpPr>
              <p:cNvPr id="622" name="Text Box 560"/>
              <p:cNvSpPr txBox="1">
                <a:spLocks noChangeArrowheads="1"/>
              </p:cNvSpPr>
              <p:nvPr/>
            </p:nvSpPr>
            <p:spPr bwMode="auto">
              <a:xfrm>
                <a:off x="2699"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物理层</a:t>
                </a:r>
              </a:p>
            </p:txBody>
          </p:sp>
          <p:sp>
            <p:nvSpPr>
              <p:cNvPr id="623" name="AutoShape 561"/>
              <p:cNvSpPr>
                <a:spLocks noChangeArrowheads="1"/>
              </p:cNvSpPr>
              <p:nvPr/>
            </p:nvSpPr>
            <p:spPr bwMode="auto">
              <a:xfrm>
                <a:off x="3901" y="3081"/>
                <a:ext cx="564" cy="696"/>
              </a:xfrm>
              <a:prstGeom prst="cube">
                <a:avLst>
                  <a:gd name="adj" fmla="val 9250"/>
                </a:avLst>
              </a:prstGeom>
              <a:solidFill>
                <a:srgbClr val="CCE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624" name="Freeform 562"/>
              <p:cNvSpPr>
                <a:spLocks/>
              </p:cNvSpPr>
              <p:nvPr/>
            </p:nvSpPr>
            <p:spPr bwMode="auto">
              <a:xfrm>
                <a:off x="3901"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625" name="Rectangle 563"/>
              <p:cNvSpPr>
                <a:spLocks noChangeArrowheads="1"/>
              </p:cNvSpPr>
              <p:nvPr/>
            </p:nvSpPr>
            <p:spPr bwMode="auto">
              <a:xfrm>
                <a:off x="3910" y="3353"/>
                <a:ext cx="498" cy="2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626" name="Freeform 564"/>
              <p:cNvSpPr>
                <a:spLocks/>
              </p:cNvSpPr>
              <p:nvPr/>
            </p:nvSpPr>
            <p:spPr bwMode="auto">
              <a:xfrm>
                <a:off x="3901"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627" name="Text Box 565"/>
              <p:cNvSpPr txBox="1">
                <a:spLocks noChangeArrowheads="1"/>
              </p:cNvSpPr>
              <p:nvPr/>
            </p:nvSpPr>
            <p:spPr bwMode="auto">
              <a:xfrm>
                <a:off x="3878"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链路层</a:t>
                </a:r>
              </a:p>
            </p:txBody>
          </p:sp>
          <p:sp>
            <p:nvSpPr>
              <p:cNvPr id="628" name="Text Box 566"/>
              <p:cNvSpPr txBox="1">
                <a:spLocks noChangeArrowheads="1"/>
              </p:cNvSpPr>
              <p:nvPr/>
            </p:nvSpPr>
            <p:spPr bwMode="auto">
              <a:xfrm>
                <a:off x="3878"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网络层</a:t>
                </a:r>
              </a:p>
            </p:txBody>
          </p:sp>
          <p:sp>
            <p:nvSpPr>
              <p:cNvPr id="629" name="Text Box 567"/>
              <p:cNvSpPr txBox="1">
                <a:spLocks noChangeArrowheads="1"/>
              </p:cNvSpPr>
              <p:nvPr/>
            </p:nvSpPr>
            <p:spPr bwMode="auto">
              <a:xfrm>
                <a:off x="3878"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物理层</a:t>
                </a:r>
              </a:p>
            </p:txBody>
          </p:sp>
          <p:sp>
            <p:nvSpPr>
              <p:cNvPr id="630" name="Freeform 572"/>
              <p:cNvSpPr>
                <a:spLocks/>
              </p:cNvSpPr>
              <p:nvPr/>
            </p:nvSpPr>
            <p:spPr bwMode="auto">
              <a:xfrm>
                <a:off x="568" y="3777"/>
                <a:ext cx="1072"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631" name="Freeform 573"/>
              <p:cNvSpPr>
                <a:spLocks/>
              </p:cNvSpPr>
              <p:nvPr/>
            </p:nvSpPr>
            <p:spPr bwMode="auto">
              <a:xfrm>
                <a:off x="4264" y="3777"/>
                <a:ext cx="1072"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632" name="Freeform 574"/>
              <p:cNvSpPr>
                <a:spLocks/>
              </p:cNvSpPr>
              <p:nvPr/>
            </p:nvSpPr>
            <p:spPr bwMode="auto">
              <a:xfrm>
                <a:off x="1896" y="3769"/>
                <a:ext cx="920" cy="160"/>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633" name="Freeform 575"/>
              <p:cNvSpPr>
                <a:spLocks/>
              </p:cNvSpPr>
              <p:nvPr/>
            </p:nvSpPr>
            <p:spPr bwMode="auto">
              <a:xfrm>
                <a:off x="3112" y="3777"/>
                <a:ext cx="928"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634" name="Text Box 576"/>
              <p:cNvSpPr txBox="1">
                <a:spLocks noChangeArrowheads="1"/>
              </p:cNvSpPr>
              <p:nvPr/>
            </p:nvSpPr>
            <p:spPr bwMode="auto">
              <a:xfrm>
                <a:off x="1531" y="2837"/>
                <a:ext cx="25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000099"/>
                    </a:solidFill>
                    <a:latin typeface="+mn-ea"/>
                  </a:rPr>
                  <a:t>R</a:t>
                </a:r>
                <a:r>
                  <a:rPr kumimoji="1" lang="en-US" altLang="zh-CN" baseline="-25000">
                    <a:solidFill>
                      <a:srgbClr val="000099"/>
                    </a:solidFill>
                    <a:latin typeface="+mn-ea"/>
                  </a:rPr>
                  <a:t>1</a:t>
                </a:r>
              </a:p>
            </p:txBody>
          </p:sp>
          <p:sp>
            <p:nvSpPr>
              <p:cNvPr id="635" name="Text Box 577"/>
              <p:cNvSpPr txBox="1">
                <a:spLocks noChangeArrowheads="1"/>
              </p:cNvSpPr>
              <p:nvPr/>
            </p:nvSpPr>
            <p:spPr bwMode="auto">
              <a:xfrm>
                <a:off x="2872" y="2837"/>
                <a:ext cx="25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000099"/>
                    </a:solidFill>
                    <a:latin typeface="+mn-ea"/>
                  </a:rPr>
                  <a:t>R</a:t>
                </a:r>
                <a:r>
                  <a:rPr kumimoji="1" lang="en-US" altLang="zh-CN" baseline="-25000">
                    <a:solidFill>
                      <a:srgbClr val="000099"/>
                    </a:solidFill>
                    <a:latin typeface="+mn-ea"/>
                  </a:rPr>
                  <a:t>2</a:t>
                </a:r>
              </a:p>
            </p:txBody>
          </p:sp>
          <p:sp>
            <p:nvSpPr>
              <p:cNvPr id="636" name="Text Box 578"/>
              <p:cNvSpPr txBox="1">
                <a:spLocks noChangeArrowheads="1"/>
              </p:cNvSpPr>
              <p:nvPr/>
            </p:nvSpPr>
            <p:spPr bwMode="auto">
              <a:xfrm>
                <a:off x="4067" y="2837"/>
                <a:ext cx="25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000099"/>
                    </a:solidFill>
                    <a:latin typeface="+mn-ea"/>
                  </a:rPr>
                  <a:t>R</a:t>
                </a:r>
                <a:r>
                  <a:rPr kumimoji="1" lang="en-US" altLang="zh-CN" baseline="-25000">
                    <a:solidFill>
                      <a:srgbClr val="000099"/>
                    </a:solidFill>
                    <a:latin typeface="+mn-ea"/>
                  </a:rPr>
                  <a:t>3</a:t>
                </a:r>
              </a:p>
            </p:txBody>
          </p:sp>
          <p:sp>
            <p:nvSpPr>
              <p:cNvPr id="637" name="Text Box 579"/>
              <p:cNvSpPr txBox="1">
                <a:spLocks noChangeArrowheads="1"/>
              </p:cNvSpPr>
              <p:nvPr/>
            </p:nvSpPr>
            <p:spPr bwMode="auto">
              <a:xfrm>
                <a:off x="326" y="2405"/>
                <a:ext cx="27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000099"/>
                    </a:solidFill>
                    <a:latin typeface="+mn-ea"/>
                  </a:rPr>
                  <a:t>H</a:t>
                </a:r>
                <a:r>
                  <a:rPr kumimoji="1" lang="en-US" altLang="zh-CN" baseline="-25000">
                    <a:solidFill>
                      <a:srgbClr val="000099"/>
                    </a:solidFill>
                    <a:latin typeface="+mn-ea"/>
                  </a:rPr>
                  <a:t>1</a:t>
                </a:r>
              </a:p>
            </p:txBody>
          </p:sp>
          <p:sp>
            <p:nvSpPr>
              <p:cNvPr id="638" name="Text Box 580"/>
              <p:cNvSpPr txBox="1">
                <a:spLocks noChangeArrowheads="1"/>
              </p:cNvSpPr>
              <p:nvPr/>
            </p:nvSpPr>
            <p:spPr bwMode="auto">
              <a:xfrm>
                <a:off x="5272" y="2405"/>
                <a:ext cx="27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000099"/>
                    </a:solidFill>
                    <a:latin typeface="+mn-ea"/>
                  </a:rPr>
                  <a:t>H</a:t>
                </a:r>
                <a:r>
                  <a:rPr kumimoji="1" lang="en-US" altLang="zh-CN" baseline="-25000">
                    <a:solidFill>
                      <a:srgbClr val="000099"/>
                    </a:solidFill>
                    <a:latin typeface="+mn-ea"/>
                  </a:rPr>
                  <a:t>2</a:t>
                </a:r>
              </a:p>
            </p:txBody>
          </p:sp>
        </p:grpSp>
        <p:sp>
          <p:nvSpPr>
            <p:cNvPr id="639" name="Freeform 583"/>
            <p:cNvSpPr>
              <a:spLocks/>
            </p:cNvSpPr>
            <p:nvPr/>
          </p:nvSpPr>
          <p:spPr bwMode="auto">
            <a:xfrm>
              <a:off x="1280592" y="3897214"/>
              <a:ext cx="7560204" cy="1871662"/>
            </a:xfrm>
            <a:custGeom>
              <a:avLst/>
              <a:gdLst>
                <a:gd name="T0" fmla="*/ 12 w 4396"/>
                <a:gd name="T1" fmla="*/ 30 h 1179"/>
                <a:gd name="T2" fmla="*/ 12 w 4396"/>
                <a:gd name="T3" fmla="*/ 909 h 1179"/>
                <a:gd name="T4" fmla="*/ 84 w 4396"/>
                <a:gd name="T5" fmla="*/ 1137 h 1179"/>
                <a:gd name="T6" fmla="*/ 408 w 4396"/>
                <a:gd name="T7" fmla="*/ 1161 h 1179"/>
                <a:gd name="T8" fmla="*/ 567 w 4396"/>
                <a:gd name="T9" fmla="*/ 1158 h 1179"/>
                <a:gd name="T10" fmla="*/ 768 w 4396"/>
                <a:gd name="T11" fmla="*/ 1140 h 1179"/>
                <a:gd name="T12" fmla="*/ 804 w 4396"/>
                <a:gd name="T13" fmla="*/ 1050 h 1179"/>
                <a:gd name="T14" fmla="*/ 804 w 4396"/>
                <a:gd name="T15" fmla="*/ 666 h 1179"/>
                <a:gd name="T16" fmla="*/ 855 w 4396"/>
                <a:gd name="T17" fmla="*/ 477 h 1179"/>
                <a:gd name="T18" fmla="*/ 1182 w 4396"/>
                <a:gd name="T19" fmla="*/ 483 h 1179"/>
                <a:gd name="T20" fmla="*/ 1212 w 4396"/>
                <a:gd name="T21" fmla="*/ 663 h 1179"/>
                <a:gd name="T22" fmla="*/ 1209 w 4396"/>
                <a:gd name="T23" fmla="*/ 906 h 1179"/>
                <a:gd name="T24" fmla="*/ 1236 w 4396"/>
                <a:gd name="T25" fmla="*/ 1122 h 1179"/>
                <a:gd name="T26" fmla="*/ 1488 w 4396"/>
                <a:gd name="T27" fmla="*/ 1161 h 1179"/>
                <a:gd name="T28" fmla="*/ 1866 w 4396"/>
                <a:gd name="T29" fmla="*/ 1143 h 1179"/>
                <a:gd name="T30" fmla="*/ 1977 w 4396"/>
                <a:gd name="T31" fmla="*/ 1050 h 1179"/>
                <a:gd name="T32" fmla="*/ 1992 w 4396"/>
                <a:gd name="T33" fmla="*/ 750 h 1179"/>
                <a:gd name="T34" fmla="*/ 2016 w 4396"/>
                <a:gd name="T35" fmla="*/ 459 h 1179"/>
                <a:gd name="T36" fmla="*/ 2370 w 4396"/>
                <a:gd name="T37" fmla="*/ 453 h 1179"/>
                <a:gd name="T38" fmla="*/ 2409 w 4396"/>
                <a:gd name="T39" fmla="*/ 663 h 1179"/>
                <a:gd name="T40" fmla="*/ 2412 w 4396"/>
                <a:gd name="T41" fmla="*/ 867 h 1179"/>
                <a:gd name="T42" fmla="*/ 2436 w 4396"/>
                <a:gd name="T43" fmla="*/ 1098 h 1179"/>
                <a:gd name="T44" fmla="*/ 2565 w 4396"/>
                <a:gd name="T45" fmla="*/ 1158 h 1179"/>
                <a:gd name="T46" fmla="*/ 3024 w 4396"/>
                <a:gd name="T47" fmla="*/ 1146 h 1179"/>
                <a:gd name="T48" fmla="*/ 3165 w 4396"/>
                <a:gd name="T49" fmla="*/ 1041 h 1179"/>
                <a:gd name="T50" fmla="*/ 3172 w 4396"/>
                <a:gd name="T51" fmla="*/ 662 h 1179"/>
                <a:gd name="T52" fmla="*/ 3207 w 4396"/>
                <a:gd name="T53" fmla="*/ 462 h 1179"/>
                <a:gd name="T54" fmla="*/ 3492 w 4396"/>
                <a:gd name="T55" fmla="*/ 438 h 1179"/>
                <a:gd name="T56" fmla="*/ 3585 w 4396"/>
                <a:gd name="T57" fmla="*/ 540 h 1179"/>
                <a:gd name="T58" fmla="*/ 3591 w 4396"/>
                <a:gd name="T59" fmla="*/ 894 h 1179"/>
                <a:gd name="T60" fmla="*/ 3609 w 4396"/>
                <a:gd name="T61" fmla="*/ 1101 h 1179"/>
                <a:gd name="T62" fmla="*/ 3708 w 4396"/>
                <a:gd name="T63" fmla="*/ 1149 h 1179"/>
                <a:gd name="T64" fmla="*/ 4155 w 4396"/>
                <a:gd name="T65" fmla="*/ 1158 h 1179"/>
                <a:gd name="T66" fmla="*/ 4335 w 4396"/>
                <a:gd name="T67" fmla="*/ 1125 h 1179"/>
                <a:gd name="T68" fmla="*/ 4389 w 4396"/>
                <a:gd name="T69" fmla="*/ 945 h 1179"/>
                <a:gd name="T70" fmla="*/ 4380 w 4396"/>
                <a:gd name="T71" fmla="*/ 0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96" h="1179">
                  <a:moveTo>
                    <a:pt x="12" y="30"/>
                  </a:moveTo>
                  <a:cubicBezTo>
                    <a:pt x="13" y="176"/>
                    <a:pt x="0" y="725"/>
                    <a:pt x="12" y="909"/>
                  </a:cubicBezTo>
                  <a:cubicBezTo>
                    <a:pt x="24" y="1093"/>
                    <a:pt x="18" y="1095"/>
                    <a:pt x="84" y="1137"/>
                  </a:cubicBezTo>
                  <a:cubicBezTo>
                    <a:pt x="150" y="1179"/>
                    <a:pt x="328" y="1158"/>
                    <a:pt x="408" y="1161"/>
                  </a:cubicBezTo>
                  <a:cubicBezTo>
                    <a:pt x="488" y="1164"/>
                    <a:pt x="507" y="1162"/>
                    <a:pt x="567" y="1158"/>
                  </a:cubicBezTo>
                  <a:cubicBezTo>
                    <a:pt x="627" y="1154"/>
                    <a:pt x="728" y="1158"/>
                    <a:pt x="768" y="1140"/>
                  </a:cubicBezTo>
                  <a:cubicBezTo>
                    <a:pt x="808" y="1122"/>
                    <a:pt x="798" y="1129"/>
                    <a:pt x="804" y="1050"/>
                  </a:cubicBezTo>
                  <a:cubicBezTo>
                    <a:pt x="810" y="971"/>
                    <a:pt x="796" y="761"/>
                    <a:pt x="804" y="666"/>
                  </a:cubicBezTo>
                  <a:cubicBezTo>
                    <a:pt x="812" y="571"/>
                    <a:pt x="792" y="507"/>
                    <a:pt x="855" y="477"/>
                  </a:cubicBezTo>
                  <a:cubicBezTo>
                    <a:pt x="918" y="447"/>
                    <a:pt x="1122" y="452"/>
                    <a:pt x="1182" y="483"/>
                  </a:cubicBezTo>
                  <a:cubicBezTo>
                    <a:pt x="1242" y="514"/>
                    <a:pt x="1208" y="592"/>
                    <a:pt x="1212" y="663"/>
                  </a:cubicBezTo>
                  <a:cubicBezTo>
                    <a:pt x="1216" y="734"/>
                    <a:pt x="1205" y="830"/>
                    <a:pt x="1209" y="906"/>
                  </a:cubicBezTo>
                  <a:cubicBezTo>
                    <a:pt x="1213" y="982"/>
                    <a:pt x="1190" y="1080"/>
                    <a:pt x="1236" y="1122"/>
                  </a:cubicBezTo>
                  <a:cubicBezTo>
                    <a:pt x="1282" y="1164"/>
                    <a:pt x="1383" y="1158"/>
                    <a:pt x="1488" y="1161"/>
                  </a:cubicBezTo>
                  <a:cubicBezTo>
                    <a:pt x="1593" y="1164"/>
                    <a:pt x="1785" y="1161"/>
                    <a:pt x="1866" y="1143"/>
                  </a:cubicBezTo>
                  <a:cubicBezTo>
                    <a:pt x="1947" y="1125"/>
                    <a:pt x="1956" y="1115"/>
                    <a:pt x="1977" y="1050"/>
                  </a:cubicBezTo>
                  <a:cubicBezTo>
                    <a:pt x="1998" y="985"/>
                    <a:pt x="1986" y="848"/>
                    <a:pt x="1992" y="750"/>
                  </a:cubicBezTo>
                  <a:cubicBezTo>
                    <a:pt x="1998" y="652"/>
                    <a:pt x="1953" y="508"/>
                    <a:pt x="2016" y="459"/>
                  </a:cubicBezTo>
                  <a:cubicBezTo>
                    <a:pt x="2079" y="410"/>
                    <a:pt x="2305" y="419"/>
                    <a:pt x="2370" y="453"/>
                  </a:cubicBezTo>
                  <a:cubicBezTo>
                    <a:pt x="2435" y="487"/>
                    <a:pt x="2402" y="594"/>
                    <a:pt x="2409" y="663"/>
                  </a:cubicBezTo>
                  <a:cubicBezTo>
                    <a:pt x="2416" y="732"/>
                    <a:pt x="2408" y="794"/>
                    <a:pt x="2412" y="867"/>
                  </a:cubicBezTo>
                  <a:cubicBezTo>
                    <a:pt x="2416" y="940"/>
                    <a:pt x="2411" y="1050"/>
                    <a:pt x="2436" y="1098"/>
                  </a:cubicBezTo>
                  <a:cubicBezTo>
                    <a:pt x="2461" y="1146"/>
                    <a:pt x="2467" y="1150"/>
                    <a:pt x="2565" y="1158"/>
                  </a:cubicBezTo>
                  <a:cubicBezTo>
                    <a:pt x="2663" y="1166"/>
                    <a:pt x="2924" y="1165"/>
                    <a:pt x="3024" y="1146"/>
                  </a:cubicBezTo>
                  <a:cubicBezTo>
                    <a:pt x="3124" y="1127"/>
                    <a:pt x="3140" y="1122"/>
                    <a:pt x="3165" y="1041"/>
                  </a:cubicBezTo>
                  <a:cubicBezTo>
                    <a:pt x="3190" y="960"/>
                    <a:pt x="3165" y="758"/>
                    <a:pt x="3172" y="662"/>
                  </a:cubicBezTo>
                  <a:cubicBezTo>
                    <a:pt x="3179" y="566"/>
                    <a:pt x="3154" y="499"/>
                    <a:pt x="3207" y="462"/>
                  </a:cubicBezTo>
                  <a:cubicBezTo>
                    <a:pt x="3260" y="425"/>
                    <a:pt x="3429" y="425"/>
                    <a:pt x="3492" y="438"/>
                  </a:cubicBezTo>
                  <a:cubicBezTo>
                    <a:pt x="3555" y="451"/>
                    <a:pt x="3568" y="464"/>
                    <a:pt x="3585" y="540"/>
                  </a:cubicBezTo>
                  <a:cubicBezTo>
                    <a:pt x="3602" y="616"/>
                    <a:pt x="3587" y="801"/>
                    <a:pt x="3591" y="894"/>
                  </a:cubicBezTo>
                  <a:cubicBezTo>
                    <a:pt x="3595" y="987"/>
                    <a:pt x="3590" y="1059"/>
                    <a:pt x="3609" y="1101"/>
                  </a:cubicBezTo>
                  <a:cubicBezTo>
                    <a:pt x="3628" y="1143"/>
                    <a:pt x="3617" y="1140"/>
                    <a:pt x="3708" y="1149"/>
                  </a:cubicBezTo>
                  <a:cubicBezTo>
                    <a:pt x="3799" y="1158"/>
                    <a:pt x="4051" y="1162"/>
                    <a:pt x="4155" y="1158"/>
                  </a:cubicBezTo>
                  <a:cubicBezTo>
                    <a:pt x="4259" y="1154"/>
                    <a:pt x="4296" y="1160"/>
                    <a:pt x="4335" y="1125"/>
                  </a:cubicBezTo>
                  <a:cubicBezTo>
                    <a:pt x="4374" y="1090"/>
                    <a:pt x="4382" y="1132"/>
                    <a:pt x="4389" y="945"/>
                  </a:cubicBezTo>
                  <a:cubicBezTo>
                    <a:pt x="4396" y="758"/>
                    <a:pt x="4382" y="197"/>
                    <a:pt x="4380" y="0"/>
                  </a:cubicBezTo>
                </a:path>
              </a:pathLst>
            </a:custGeom>
            <a:noFill/>
            <a:ln w="76200" cmpd="sng">
              <a:solidFill>
                <a:srgbClr val="FF0000"/>
              </a:solidFill>
              <a:prstDash val="solid"/>
              <a:round/>
              <a:headEnd type="none" w="med" len="lg"/>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grpSp>
      <p:sp>
        <p:nvSpPr>
          <p:cNvPr id="119428" name="Rectangle 644"/>
          <p:cNvSpPr>
            <a:spLocks noChangeArrowheads="1"/>
          </p:cNvSpPr>
          <p:nvPr/>
        </p:nvSpPr>
        <p:spPr bwMode="auto">
          <a:xfrm>
            <a:off x="1465122" y="4905350"/>
            <a:ext cx="9360827" cy="323850"/>
          </a:xfrm>
          <a:prstGeom prst="rect">
            <a:avLst/>
          </a:prstGeom>
          <a:solidFill>
            <a:srgbClr val="C0C0C0">
              <a:alpha val="50000"/>
            </a:srgbClr>
          </a:solidFill>
          <a:ln w="9525">
            <a:solidFill>
              <a:srgbClr val="5F5F5F"/>
            </a:solidFill>
            <a:prstDash val="dash"/>
            <a:miter lim="800000"/>
            <a:headEnd/>
            <a:tailEnd/>
          </a:ln>
          <a:effectLst/>
        </p:spPr>
        <p:txBody>
          <a:bodyPr wrap="none" anchor="ctr"/>
          <a:lstStyle/>
          <a:p>
            <a:endParaRPr lang="zh-CN" altLang="en-US">
              <a:solidFill>
                <a:srgbClr val="333399"/>
              </a:solidFill>
              <a:latin typeface="+mn-ea"/>
            </a:endParaRPr>
          </a:p>
        </p:txBody>
      </p:sp>
      <p:sp>
        <p:nvSpPr>
          <p:cNvPr id="119414" name="Line 630"/>
          <p:cNvSpPr>
            <a:spLocks noChangeShapeType="1"/>
          </p:cNvSpPr>
          <p:nvPr/>
        </p:nvSpPr>
        <p:spPr bwMode="auto">
          <a:xfrm>
            <a:off x="2541711" y="5081489"/>
            <a:ext cx="1320800" cy="0"/>
          </a:xfrm>
          <a:prstGeom prst="line">
            <a:avLst/>
          </a:prstGeom>
          <a:noFill/>
          <a:ln w="76200">
            <a:solidFill>
              <a:srgbClr val="0000CC">
                <a:alpha val="7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mn-ea"/>
            </a:endParaRPr>
          </a:p>
        </p:txBody>
      </p:sp>
      <p:sp>
        <p:nvSpPr>
          <p:cNvPr id="119415" name="Line 631"/>
          <p:cNvSpPr>
            <a:spLocks noChangeShapeType="1"/>
          </p:cNvSpPr>
          <p:nvPr/>
        </p:nvSpPr>
        <p:spPr bwMode="auto">
          <a:xfrm>
            <a:off x="4646736" y="5081489"/>
            <a:ext cx="1320800" cy="0"/>
          </a:xfrm>
          <a:prstGeom prst="line">
            <a:avLst/>
          </a:prstGeom>
          <a:noFill/>
          <a:ln w="76200">
            <a:solidFill>
              <a:srgbClr val="0000CC">
                <a:alpha val="7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mn-ea"/>
            </a:endParaRPr>
          </a:p>
        </p:txBody>
      </p:sp>
      <p:sp>
        <p:nvSpPr>
          <p:cNvPr id="119416" name="Line 632"/>
          <p:cNvSpPr>
            <a:spLocks noChangeShapeType="1"/>
          </p:cNvSpPr>
          <p:nvPr/>
        </p:nvSpPr>
        <p:spPr bwMode="auto">
          <a:xfrm>
            <a:off x="6710486" y="5081489"/>
            <a:ext cx="1320800" cy="0"/>
          </a:xfrm>
          <a:prstGeom prst="line">
            <a:avLst/>
          </a:prstGeom>
          <a:noFill/>
          <a:ln w="76200">
            <a:solidFill>
              <a:srgbClr val="0000CC">
                <a:alpha val="7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mn-ea"/>
            </a:endParaRPr>
          </a:p>
        </p:txBody>
      </p:sp>
      <p:sp>
        <p:nvSpPr>
          <p:cNvPr id="119417" name="Line 633"/>
          <p:cNvSpPr>
            <a:spLocks noChangeShapeType="1"/>
          </p:cNvSpPr>
          <p:nvPr/>
        </p:nvSpPr>
        <p:spPr bwMode="auto">
          <a:xfrm>
            <a:off x="8774236" y="5081489"/>
            <a:ext cx="1320800" cy="0"/>
          </a:xfrm>
          <a:prstGeom prst="line">
            <a:avLst/>
          </a:prstGeom>
          <a:noFill/>
          <a:ln w="76200">
            <a:solidFill>
              <a:srgbClr val="0000CC">
                <a:alpha val="7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mn-ea"/>
            </a:endParaRPr>
          </a:p>
        </p:txBody>
      </p:sp>
      <p:sp>
        <p:nvSpPr>
          <p:cNvPr id="640" name="矩形 639"/>
          <p:cNvSpPr/>
          <p:nvPr/>
        </p:nvSpPr>
        <p:spPr>
          <a:xfrm>
            <a:off x="4132742" y="2998910"/>
            <a:ext cx="4338047" cy="400110"/>
          </a:xfrm>
          <a:prstGeom prst="rect">
            <a:avLst/>
          </a:prstGeom>
          <a:solidFill>
            <a:srgbClr val="000066"/>
          </a:solidFill>
          <a:ln>
            <a:solidFill>
              <a:srgbClr val="000066"/>
            </a:solidFill>
          </a:ln>
        </p:spPr>
        <p:txBody>
          <a:bodyPr wrap="none">
            <a:spAutoFit/>
          </a:bodyPr>
          <a:lstStyle/>
          <a:p>
            <a:r>
              <a:rPr lang="en-US" altLang="zh-CN" sz="2000" dirty="0">
                <a:solidFill>
                  <a:schemeClr val="bg1"/>
                </a:solidFill>
                <a:latin typeface="+mn-ea"/>
              </a:rPr>
              <a:t>H</a:t>
            </a:r>
            <a:r>
              <a:rPr lang="en-US" altLang="zh-CN" sz="2000" baseline="-25000" dirty="0">
                <a:solidFill>
                  <a:schemeClr val="bg1"/>
                </a:solidFill>
                <a:latin typeface="+mn-ea"/>
              </a:rPr>
              <a:t>1</a:t>
            </a:r>
            <a:r>
              <a:rPr lang="en-US" altLang="zh-CN" sz="2000" dirty="0">
                <a:solidFill>
                  <a:schemeClr val="bg1"/>
                </a:solidFill>
                <a:latin typeface="+mn-ea"/>
              </a:rPr>
              <a:t> </a:t>
            </a:r>
            <a:r>
              <a:rPr lang="zh-CN" altLang="en-US" sz="2000" dirty="0">
                <a:solidFill>
                  <a:schemeClr val="bg1"/>
                </a:solidFill>
                <a:latin typeface="+mn-ea"/>
              </a:rPr>
              <a:t>到</a:t>
            </a:r>
            <a:r>
              <a:rPr lang="en-US" altLang="zh-CN" sz="2000" dirty="0">
                <a:solidFill>
                  <a:schemeClr val="bg1"/>
                </a:solidFill>
                <a:latin typeface="+mn-ea"/>
              </a:rPr>
              <a:t>H</a:t>
            </a:r>
            <a:r>
              <a:rPr lang="en-US" altLang="zh-CN" sz="2000" baseline="-25000" dirty="0">
                <a:solidFill>
                  <a:schemeClr val="bg1"/>
                </a:solidFill>
                <a:latin typeface="+mn-ea"/>
              </a:rPr>
              <a:t>2</a:t>
            </a:r>
            <a:r>
              <a:rPr lang="en-US" altLang="zh-CN" sz="2000" dirty="0">
                <a:solidFill>
                  <a:schemeClr val="bg1"/>
                </a:solidFill>
                <a:latin typeface="+mn-ea"/>
              </a:rPr>
              <a:t> </a:t>
            </a:r>
            <a:r>
              <a:rPr lang="zh-CN" altLang="zh-CN" sz="2000" dirty="0">
                <a:solidFill>
                  <a:schemeClr val="bg1"/>
                </a:solidFill>
                <a:latin typeface="+mn-ea"/>
              </a:rPr>
              <a:t>所经过的网络可以是多种的</a:t>
            </a:r>
            <a:endParaRPr lang="zh-CN" altLang="en-US" sz="2000" dirty="0">
              <a:solidFill>
                <a:schemeClr val="bg1"/>
              </a:solidFill>
              <a:latin typeface="+mn-ea"/>
            </a:endParaRPr>
          </a:p>
        </p:txBody>
      </p:sp>
    </p:spTree>
    <p:extLst>
      <p:ext uri="{BB962C8B-B14F-4D97-AF65-F5344CB8AC3E}">
        <p14:creationId xmlns:p14="http://schemas.microsoft.com/office/powerpoint/2010/main" val="26988673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9429"/>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119428"/>
                                        </p:tgtEl>
                                        <p:attrNameLst>
                                          <p:attrName>style.visibility</p:attrName>
                                        </p:attrNameLst>
                                      </p:cBhvr>
                                      <p:to>
                                        <p:strVal val="visible"/>
                                      </p:to>
                                    </p:set>
                                  </p:childTnLst>
                                </p:cTn>
                              </p:par>
                            </p:childTnLst>
                          </p:cTn>
                        </p:par>
                        <p:par>
                          <p:cTn id="10" fill="hold" nodeType="afterGroup">
                            <p:stCondLst>
                              <p:cond delay="500"/>
                            </p:stCondLst>
                            <p:childTnLst>
                              <p:par>
                                <p:cTn id="11" presetID="22" presetClass="entr" presetSubtype="8" fill="hold" grpId="0" nodeType="afterEffect">
                                  <p:stCondLst>
                                    <p:cond delay="500"/>
                                  </p:stCondLst>
                                  <p:childTnLst>
                                    <p:set>
                                      <p:cBhvr>
                                        <p:cTn id="12" dur="1" fill="hold">
                                          <p:stCondLst>
                                            <p:cond delay="0"/>
                                          </p:stCondLst>
                                        </p:cTn>
                                        <p:tgtEl>
                                          <p:spTgt spid="119414"/>
                                        </p:tgtEl>
                                        <p:attrNameLst>
                                          <p:attrName>style.visibility</p:attrName>
                                        </p:attrNameLst>
                                      </p:cBhvr>
                                      <p:to>
                                        <p:strVal val="visible"/>
                                      </p:to>
                                    </p:set>
                                    <p:animEffect transition="in" filter="wipe(left)">
                                      <p:cBhvr>
                                        <p:cTn id="13" dur="500"/>
                                        <p:tgtEl>
                                          <p:spTgt spid="119414"/>
                                        </p:tgtEl>
                                      </p:cBhvr>
                                    </p:animEffect>
                                  </p:childTnLst>
                                </p:cTn>
                              </p:par>
                            </p:childTnLst>
                          </p:cTn>
                        </p:par>
                        <p:par>
                          <p:cTn id="14" fill="hold" nodeType="afterGroup">
                            <p:stCondLst>
                              <p:cond delay="1500"/>
                            </p:stCondLst>
                            <p:childTnLst>
                              <p:par>
                                <p:cTn id="15" presetID="22" presetClass="entr" presetSubtype="8" fill="hold" grpId="0" nodeType="afterEffect">
                                  <p:stCondLst>
                                    <p:cond delay="500"/>
                                  </p:stCondLst>
                                  <p:childTnLst>
                                    <p:set>
                                      <p:cBhvr>
                                        <p:cTn id="16" dur="1" fill="hold">
                                          <p:stCondLst>
                                            <p:cond delay="0"/>
                                          </p:stCondLst>
                                        </p:cTn>
                                        <p:tgtEl>
                                          <p:spTgt spid="119415"/>
                                        </p:tgtEl>
                                        <p:attrNameLst>
                                          <p:attrName>style.visibility</p:attrName>
                                        </p:attrNameLst>
                                      </p:cBhvr>
                                      <p:to>
                                        <p:strVal val="visible"/>
                                      </p:to>
                                    </p:set>
                                    <p:animEffect transition="in" filter="wipe(left)">
                                      <p:cBhvr>
                                        <p:cTn id="17" dur="500"/>
                                        <p:tgtEl>
                                          <p:spTgt spid="119415"/>
                                        </p:tgtEl>
                                      </p:cBhvr>
                                    </p:animEffect>
                                  </p:childTnLst>
                                </p:cTn>
                              </p:par>
                            </p:childTnLst>
                          </p:cTn>
                        </p:par>
                        <p:par>
                          <p:cTn id="18" fill="hold" nodeType="afterGroup">
                            <p:stCondLst>
                              <p:cond delay="2500"/>
                            </p:stCondLst>
                            <p:childTnLst>
                              <p:par>
                                <p:cTn id="19" presetID="22" presetClass="entr" presetSubtype="8" fill="hold" grpId="0" nodeType="afterEffect">
                                  <p:stCondLst>
                                    <p:cond delay="500"/>
                                  </p:stCondLst>
                                  <p:childTnLst>
                                    <p:set>
                                      <p:cBhvr>
                                        <p:cTn id="20" dur="1" fill="hold">
                                          <p:stCondLst>
                                            <p:cond delay="0"/>
                                          </p:stCondLst>
                                        </p:cTn>
                                        <p:tgtEl>
                                          <p:spTgt spid="119416"/>
                                        </p:tgtEl>
                                        <p:attrNameLst>
                                          <p:attrName>style.visibility</p:attrName>
                                        </p:attrNameLst>
                                      </p:cBhvr>
                                      <p:to>
                                        <p:strVal val="visible"/>
                                      </p:to>
                                    </p:set>
                                    <p:animEffect transition="in" filter="wipe(left)">
                                      <p:cBhvr>
                                        <p:cTn id="21" dur="500"/>
                                        <p:tgtEl>
                                          <p:spTgt spid="119416"/>
                                        </p:tgtEl>
                                      </p:cBhvr>
                                    </p:animEffect>
                                  </p:childTnLst>
                                </p:cTn>
                              </p:par>
                            </p:childTnLst>
                          </p:cTn>
                        </p:par>
                        <p:par>
                          <p:cTn id="22" fill="hold" nodeType="afterGroup">
                            <p:stCondLst>
                              <p:cond delay="3500"/>
                            </p:stCondLst>
                            <p:childTnLst>
                              <p:par>
                                <p:cTn id="23" presetID="22" presetClass="entr" presetSubtype="8" fill="hold" grpId="0" nodeType="afterEffect">
                                  <p:stCondLst>
                                    <p:cond delay="500"/>
                                  </p:stCondLst>
                                  <p:childTnLst>
                                    <p:set>
                                      <p:cBhvr>
                                        <p:cTn id="24" dur="1" fill="hold">
                                          <p:stCondLst>
                                            <p:cond delay="0"/>
                                          </p:stCondLst>
                                        </p:cTn>
                                        <p:tgtEl>
                                          <p:spTgt spid="119417"/>
                                        </p:tgtEl>
                                        <p:attrNameLst>
                                          <p:attrName>style.visibility</p:attrName>
                                        </p:attrNameLst>
                                      </p:cBhvr>
                                      <p:to>
                                        <p:strVal val="visible"/>
                                      </p:to>
                                    </p:set>
                                    <p:animEffect transition="in" filter="wipe(left)">
                                      <p:cBhvr>
                                        <p:cTn id="25" dur="500"/>
                                        <p:tgtEl>
                                          <p:spTgt spid="119417"/>
                                        </p:tgtEl>
                                      </p:cBhvr>
                                    </p:animEffect>
                                  </p:childTnLst>
                                </p:cTn>
                              </p:par>
                              <p:par>
                                <p:cTn id="26" presetID="1" presetClass="entr" presetSubtype="0" fill="hold" grpId="0" nodeType="withEffect">
                                  <p:stCondLst>
                                    <p:cond delay="500"/>
                                  </p:stCondLst>
                                  <p:childTnLst>
                                    <p:set>
                                      <p:cBhvr>
                                        <p:cTn id="27" dur="1" fill="hold">
                                          <p:stCondLst>
                                            <p:cond delay="0"/>
                                          </p:stCondLst>
                                        </p:cTn>
                                        <p:tgtEl>
                                          <p:spTgt spid="2"/>
                                        </p:tgtEl>
                                        <p:attrNameLst>
                                          <p:attrName>style.visibility</p:attrName>
                                        </p:attrNameLst>
                                      </p:cBhvr>
                                      <p:to>
                                        <p:strVal val="visible"/>
                                      </p:to>
                                    </p:set>
                                  </p:childTnLst>
                                </p:cTn>
                              </p:par>
                            </p:childTnLst>
                          </p:cTn>
                        </p:par>
                        <p:par>
                          <p:cTn id="28" fill="hold">
                            <p:stCondLst>
                              <p:cond delay="4500"/>
                            </p:stCondLst>
                            <p:childTnLst>
                              <p:par>
                                <p:cTn id="29" presetID="1" presetClass="entr" presetSubtype="0" fill="hold" grpId="0" nodeType="afterEffect">
                                  <p:stCondLst>
                                    <p:cond delay="0"/>
                                  </p:stCondLst>
                                  <p:childTnLst>
                                    <p:set>
                                      <p:cBhvr>
                                        <p:cTn id="30" dur="1" fill="hold">
                                          <p:stCondLst>
                                            <p:cond delay="0"/>
                                          </p:stCondLst>
                                        </p:cTn>
                                        <p:tgtEl>
                                          <p:spTgt spid="6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429" grpId="0"/>
      <p:bldP spid="2" grpId="0" animBg="1"/>
      <p:bldP spid="119428" grpId="0" animBg="1"/>
      <p:bldP spid="119414" grpId="0" animBg="1"/>
      <p:bldP spid="119415" grpId="0" animBg="1"/>
      <p:bldP spid="119416" grpId="0" animBg="1"/>
      <p:bldP spid="119417" grpId="0" animBg="1"/>
      <p:bldP spid="64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sz="2800" dirty="0"/>
              <a:t>简单 </a:t>
            </a:r>
            <a:r>
              <a:rPr lang="en-US" altLang="zh-CN" sz="2800" dirty="0"/>
              <a:t>—— </a:t>
            </a:r>
            <a:r>
              <a:rPr lang="zh-CN" altLang="en-US" sz="2800" dirty="0">
                <a:solidFill>
                  <a:srgbClr val="FF0000"/>
                </a:solidFill>
              </a:rPr>
              <a:t>这是首要的要求。</a:t>
            </a:r>
          </a:p>
          <a:p>
            <a:r>
              <a:rPr lang="zh-CN" altLang="en-US" sz="2800" dirty="0"/>
              <a:t>封装成帧 </a:t>
            </a:r>
            <a:r>
              <a:rPr lang="en-US" altLang="zh-CN" sz="2800" dirty="0"/>
              <a:t>—— </a:t>
            </a:r>
            <a:r>
              <a:rPr lang="zh-CN" altLang="zh-CN" sz="2800" dirty="0"/>
              <a:t>必须规定特殊的字符作为帧定界符</a:t>
            </a:r>
            <a:r>
              <a:rPr lang="zh-CN" altLang="en-US" sz="2800" dirty="0"/>
              <a:t>。</a:t>
            </a:r>
          </a:p>
          <a:p>
            <a:r>
              <a:rPr lang="zh-CN" altLang="en-US" sz="2800" dirty="0"/>
              <a:t>透明性 </a:t>
            </a:r>
            <a:r>
              <a:rPr lang="en-US" altLang="zh-CN" sz="2800" dirty="0"/>
              <a:t>—— </a:t>
            </a:r>
            <a:r>
              <a:rPr lang="zh-CN" altLang="zh-CN" sz="2800" dirty="0"/>
              <a:t>必须保证数据传输的透明性</a:t>
            </a:r>
            <a:r>
              <a:rPr lang="zh-CN" altLang="en-US" sz="2800" dirty="0"/>
              <a:t>。</a:t>
            </a:r>
          </a:p>
          <a:p>
            <a:r>
              <a:rPr lang="zh-CN" altLang="en-US" sz="2800" dirty="0"/>
              <a:t>多种网络层协议 </a:t>
            </a:r>
            <a:r>
              <a:rPr lang="en-US" altLang="zh-CN" sz="2800" dirty="0"/>
              <a:t>—— </a:t>
            </a:r>
            <a:r>
              <a:rPr lang="zh-CN" altLang="zh-CN" sz="2800" dirty="0"/>
              <a:t>能够在同一条物理链路上同时支持多种网络层协议</a:t>
            </a:r>
            <a:r>
              <a:rPr lang="zh-CN" altLang="en-US" sz="2800" dirty="0"/>
              <a:t>。</a:t>
            </a:r>
          </a:p>
          <a:p>
            <a:r>
              <a:rPr lang="zh-CN" altLang="en-US" sz="2800" dirty="0"/>
              <a:t>多种类型链路 </a:t>
            </a:r>
            <a:r>
              <a:rPr lang="en-US" altLang="zh-CN" sz="2800" dirty="0"/>
              <a:t>—— </a:t>
            </a:r>
            <a:r>
              <a:rPr lang="zh-CN" altLang="zh-CN" sz="2800" dirty="0"/>
              <a:t>能够在多种类型的链路上运行</a:t>
            </a:r>
            <a:r>
              <a:rPr lang="zh-CN" altLang="en-US" sz="2800" dirty="0"/>
              <a:t>。</a:t>
            </a:r>
          </a:p>
          <a:p>
            <a:r>
              <a:rPr lang="zh-CN" altLang="en-US" sz="2800" dirty="0"/>
              <a:t>差错检测 </a:t>
            </a:r>
            <a:r>
              <a:rPr lang="en-US" altLang="zh-CN" sz="2800" dirty="0"/>
              <a:t>—— </a:t>
            </a:r>
            <a:r>
              <a:rPr lang="zh-CN" altLang="zh-CN" sz="2800" dirty="0"/>
              <a:t>能够对接收端收到的帧进行检测，并立即丢弃有差错的帧</a:t>
            </a:r>
            <a:r>
              <a:rPr lang="zh-CN" altLang="en-US" sz="2800" dirty="0"/>
              <a:t>。</a:t>
            </a:r>
          </a:p>
        </p:txBody>
      </p:sp>
      <p:sp>
        <p:nvSpPr>
          <p:cNvPr id="380930" name="Rectangle 2"/>
          <p:cNvSpPr>
            <a:spLocks noGrp="1" noChangeArrowheads="1"/>
          </p:cNvSpPr>
          <p:nvPr>
            <p:ph type="title"/>
          </p:nvPr>
        </p:nvSpPr>
        <p:spPr/>
        <p:txBody>
          <a:bodyPr/>
          <a:lstStyle/>
          <a:p>
            <a:r>
              <a:rPr lang="en-US" altLang="zh-CN"/>
              <a:t>1. PPP </a:t>
            </a:r>
            <a:r>
              <a:rPr lang="zh-CN" altLang="en-US"/>
              <a:t>协议应满足的需求 </a:t>
            </a:r>
          </a:p>
        </p:txBody>
      </p:sp>
    </p:spTree>
    <p:extLst>
      <p:ext uri="{BB962C8B-B14F-4D97-AF65-F5344CB8AC3E}">
        <p14:creationId xmlns:p14="http://schemas.microsoft.com/office/powerpoint/2010/main" val="24284613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sz="2800" dirty="0"/>
              <a:t>检测连接状态 </a:t>
            </a:r>
            <a:r>
              <a:rPr lang="en-US" altLang="zh-CN" sz="2800" dirty="0"/>
              <a:t>—— </a:t>
            </a:r>
            <a:r>
              <a:rPr lang="zh-CN" altLang="zh-CN" sz="2800" dirty="0"/>
              <a:t>能够及时自动检测出链路是否处于正常工作状态</a:t>
            </a:r>
            <a:r>
              <a:rPr lang="zh-CN" altLang="en-US" sz="2800" dirty="0"/>
              <a:t>。</a:t>
            </a:r>
          </a:p>
          <a:p>
            <a:r>
              <a:rPr lang="zh-CN" altLang="en-US" sz="2800" dirty="0"/>
              <a:t>最大传送单元 </a:t>
            </a:r>
            <a:r>
              <a:rPr lang="en-US" altLang="zh-CN" sz="2800" dirty="0"/>
              <a:t>—— </a:t>
            </a:r>
            <a:r>
              <a:rPr lang="zh-CN" altLang="zh-CN" sz="2800" dirty="0"/>
              <a:t>必须对每一种类型的点对点链路设置最大传送单元</a:t>
            </a:r>
            <a:r>
              <a:rPr lang="en-US" altLang="zh-CN" sz="2800" dirty="0"/>
              <a:t>  MTU </a:t>
            </a:r>
            <a:r>
              <a:rPr lang="zh-CN" altLang="zh-CN" sz="2800" dirty="0"/>
              <a:t>的标准默认值</a:t>
            </a:r>
            <a:r>
              <a:rPr lang="zh-CN" altLang="en-US" sz="2800" dirty="0"/>
              <a:t>，</a:t>
            </a:r>
            <a:r>
              <a:rPr lang="zh-CN" altLang="zh-CN" sz="2800" dirty="0"/>
              <a:t>促进各种实现之间的互操作性</a:t>
            </a:r>
            <a:r>
              <a:rPr lang="zh-CN" altLang="en-US" sz="2800" dirty="0"/>
              <a:t>。</a:t>
            </a:r>
          </a:p>
          <a:p>
            <a:r>
              <a:rPr lang="zh-CN" altLang="en-US" sz="2800" dirty="0"/>
              <a:t>网络层地址协商 </a:t>
            </a:r>
            <a:r>
              <a:rPr lang="en-US" altLang="zh-CN" sz="2800" dirty="0"/>
              <a:t>—— </a:t>
            </a:r>
            <a:r>
              <a:rPr lang="zh-CN" altLang="zh-CN" sz="2800" dirty="0"/>
              <a:t>必须提供一种机制使通信的两个网络层实体能够通过协商知道或能够配置彼此的网络层地址</a:t>
            </a:r>
            <a:r>
              <a:rPr lang="zh-CN" altLang="en-US" sz="2800" dirty="0"/>
              <a:t>。</a:t>
            </a:r>
          </a:p>
          <a:p>
            <a:r>
              <a:rPr lang="zh-CN" altLang="en-US" sz="2800" dirty="0"/>
              <a:t>数据压缩协商 </a:t>
            </a:r>
            <a:r>
              <a:rPr lang="en-US" altLang="zh-CN" sz="2800" dirty="0"/>
              <a:t>—— </a:t>
            </a:r>
            <a:r>
              <a:rPr lang="zh-CN" altLang="zh-CN" sz="2800" dirty="0"/>
              <a:t>必须提供一种方法来协商使用数据压缩算法。</a:t>
            </a:r>
            <a:endParaRPr lang="zh-CN" altLang="en-US" sz="2800" dirty="0"/>
          </a:p>
        </p:txBody>
      </p:sp>
      <p:sp>
        <p:nvSpPr>
          <p:cNvPr id="380930" name="Rectangle 2"/>
          <p:cNvSpPr>
            <a:spLocks noGrp="1" noChangeArrowheads="1"/>
          </p:cNvSpPr>
          <p:nvPr>
            <p:ph type="title"/>
          </p:nvPr>
        </p:nvSpPr>
        <p:spPr/>
        <p:txBody>
          <a:bodyPr/>
          <a:lstStyle/>
          <a:p>
            <a:r>
              <a:rPr lang="en-US" altLang="zh-CN" dirty="0"/>
              <a:t>1. PPP </a:t>
            </a:r>
            <a:r>
              <a:rPr lang="zh-CN" altLang="en-US" dirty="0"/>
              <a:t>协议应满足的需求（续） </a:t>
            </a:r>
          </a:p>
        </p:txBody>
      </p:sp>
    </p:spTree>
    <p:extLst>
      <p:ext uri="{BB962C8B-B14F-4D97-AF65-F5344CB8AC3E}">
        <p14:creationId xmlns:p14="http://schemas.microsoft.com/office/powerpoint/2010/main" val="30863923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5" name="Rectangle 3"/>
          <p:cNvSpPr>
            <a:spLocks noGrp="1" noChangeArrowheads="1"/>
          </p:cNvSpPr>
          <p:nvPr>
            <p:ph idx="1"/>
          </p:nvPr>
        </p:nvSpPr>
        <p:spPr/>
        <p:txBody>
          <a:bodyPr/>
          <a:lstStyle/>
          <a:p>
            <a:r>
              <a:rPr lang="zh-CN" altLang="en-US" dirty="0"/>
              <a:t>纠错 </a:t>
            </a:r>
          </a:p>
          <a:p>
            <a:r>
              <a:rPr lang="zh-CN" altLang="en-US" dirty="0"/>
              <a:t>流量控制 </a:t>
            </a:r>
          </a:p>
          <a:p>
            <a:r>
              <a:rPr lang="zh-CN" altLang="en-US" dirty="0"/>
              <a:t>序号 </a:t>
            </a:r>
          </a:p>
          <a:p>
            <a:r>
              <a:rPr lang="zh-CN" altLang="en-US" dirty="0"/>
              <a:t>多点线路 </a:t>
            </a:r>
          </a:p>
          <a:p>
            <a:r>
              <a:rPr lang="zh-CN" altLang="en-US" dirty="0"/>
              <a:t>半双工或单工链路 </a:t>
            </a:r>
          </a:p>
        </p:txBody>
      </p:sp>
      <p:sp>
        <p:nvSpPr>
          <p:cNvPr id="381954" name="Rectangle 2"/>
          <p:cNvSpPr>
            <a:spLocks noGrp="1" noChangeArrowheads="1"/>
          </p:cNvSpPr>
          <p:nvPr>
            <p:ph type="title"/>
          </p:nvPr>
        </p:nvSpPr>
        <p:spPr/>
        <p:txBody>
          <a:bodyPr/>
          <a:lstStyle/>
          <a:p>
            <a:r>
              <a:rPr lang="en-US" altLang="zh-CN" dirty="0"/>
              <a:t>2. PPP </a:t>
            </a:r>
            <a:r>
              <a:rPr lang="zh-CN" altLang="en-US" dirty="0"/>
              <a:t>协议不需要的功能</a:t>
            </a:r>
          </a:p>
        </p:txBody>
      </p:sp>
    </p:spTree>
    <p:extLst>
      <p:ext uri="{BB962C8B-B14F-4D97-AF65-F5344CB8AC3E}">
        <p14:creationId xmlns:p14="http://schemas.microsoft.com/office/powerpoint/2010/main" val="2687021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9" name="Rectangle 3"/>
          <p:cNvSpPr>
            <a:spLocks noGrp="1" noChangeArrowheads="1"/>
          </p:cNvSpPr>
          <p:nvPr>
            <p:ph idx="1"/>
          </p:nvPr>
        </p:nvSpPr>
        <p:spPr/>
        <p:txBody>
          <a:bodyPr/>
          <a:lstStyle/>
          <a:p>
            <a:r>
              <a:rPr lang="en-US" altLang="zh-CN" dirty="0"/>
              <a:t>PPP </a:t>
            </a:r>
            <a:r>
              <a:rPr lang="zh-CN" altLang="en-US" dirty="0"/>
              <a:t>协议有三个组成部分：</a:t>
            </a:r>
          </a:p>
          <a:p>
            <a:pPr lvl="1"/>
            <a:r>
              <a:rPr lang="en-US" altLang="zh-CN" dirty="0"/>
              <a:t>(1) </a:t>
            </a:r>
            <a:r>
              <a:rPr lang="zh-CN" altLang="en-US" dirty="0"/>
              <a:t>一个将 </a:t>
            </a:r>
            <a:r>
              <a:rPr lang="en-US" altLang="zh-CN" dirty="0"/>
              <a:t>IP </a:t>
            </a:r>
            <a:r>
              <a:rPr lang="zh-CN" altLang="en-US" dirty="0"/>
              <a:t>数据报封装到串行链路的方法。</a:t>
            </a:r>
          </a:p>
          <a:p>
            <a:pPr lvl="1"/>
            <a:r>
              <a:rPr lang="en-US" altLang="zh-CN" dirty="0"/>
              <a:t>(2) </a:t>
            </a:r>
            <a:r>
              <a:rPr lang="zh-CN" altLang="en-US" dirty="0"/>
              <a:t>链路控制协议 </a:t>
            </a:r>
            <a:r>
              <a:rPr lang="en-US" altLang="zh-CN" dirty="0"/>
              <a:t>LCP (Link Control Protocol)</a:t>
            </a:r>
            <a:r>
              <a:rPr lang="zh-CN" altLang="en-US" dirty="0"/>
              <a:t>。</a:t>
            </a:r>
            <a:endParaRPr lang="en-US" altLang="zh-CN" dirty="0"/>
          </a:p>
          <a:p>
            <a:pPr lvl="2"/>
            <a:r>
              <a:rPr lang="zh-CN" altLang="en-US" dirty="0"/>
              <a:t>建立、配置和测试数据链路连接</a:t>
            </a:r>
          </a:p>
          <a:p>
            <a:pPr lvl="1"/>
            <a:r>
              <a:rPr lang="en-US" altLang="zh-CN" dirty="0"/>
              <a:t>(3) </a:t>
            </a:r>
            <a:r>
              <a:rPr lang="zh-CN" altLang="en-US" dirty="0"/>
              <a:t>网络控制协议 </a:t>
            </a:r>
            <a:r>
              <a:rPr lang="en-US" altLang="zh-CN" dirty="0"/>
              <a:t>NCP (Network Control Protocol)</a:t>
            </a:r>
            <a:r>
              <a:rPr lang="zh-CN" altLang="en-US" dirty="0"/>
              <a:t>。</a:t>
            </a:r>
            <a:endParaRPr lang="en-US" altLang="zh-CN" dirty="0"/>
          </a:p>
          <a:p>
            <a:pPr lvl="2"/>
            <a:r>
              <a:rPr lang="zh-CN" altLang="en-US" dirty="0"/>
              <a:t>支持不同网络层协议</a:t>
            </a:r>
            <a:r>
              <a:rPr lang="en-US" altLang="zh-CN" dirty="0"/>
              <a:t>,</a:t>
            </a:r>
            <a:r>
              <a:rPr lang="zh-CN" altLang="en-US" dirty="0"/>
              <a:t>如</a:t>
            </a:r>
            <a:r>
              <a:rPr lang="en-US" altLang="zh-CN" dirty="0"/>
              <a:t>IP</a:t>
            </a:r>
            <a:r>
              <a:rPr lang="zh-CN" altLang="en-US" dirty="0"/>
              <a:t>、</a:t>
            </a:r>
            <a:r>
              <a:rPr lang="en-US" altLang="zh-CN" dirty="0" err="1"/>
              <a:t>Appletalk</a:t>
            </a:r>
            <a:endParaRPr lang="zh-CN" altLang="en-US" dirty="0"/>
          </a:p>
        </p:txBody>
      </p:sp>
      <p:sp>
        <p:nvSpPr>
          <p:cNvPr id="193538" name="Rectangle 2"/>
          <p:cNvSpPr>
            <a:spLocks noGrp="1" noChangeArrowheads="1"/>
          </p:cNvSpPr>
          <p:nvPr>
            <p:ph type="title"/>
          </p:nvPr>
        </p:nvSpPr>
        <p:spPr/>
        <p:txBody>
          <a:bodyPr/>
          <a:lstStyle/>
          <a:p>
            <a:r>
              <a:rPr lang="en-US" altLang="zh-CN" dirty="0"/>
              <a:t>3. PPP </a:t>
            </a:r>
            <a:r>
              <a:rPr lang="zh-CN" altLang="en-US" dirty="0"/>
              <a:t>协议的组成 </a:t>
            </a:r>
          </a:p>
        </p:txBody>
      </p:sp>
    </p:spTree>
    <p:extLst>
      <p:ext uri="{BB962C8B-B14F-4D97-AF65-F5344CB8AC3E}">
        <p14:creationId xmlns:p14="http://schemas.microsoft.com/office/powerpoint/2010/main" val="1029640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7" name="Rectangle 3"/>
          <p:cNvSpPr>
            <a:spLocks noGrp="1" noChangeArrowheads="1"/>
          </p:cNvSpPr>
          <p:nvPr>
            <p:ph idx="1"/>
          </p:nvPr>
        </p:nvSpPr>
        <p:spPr/>
        <p:txBody>
          <a:bodyPr/>
          <a:lstStyle/>
          <a:p>
            <a:r>
              <a:rPr lang="en-US" altLang="zh-CN" sz="2800" dirty="0"/>
              <a:t>PPP </a:t>
            </a:r>
            <a:r>
              <a:rPr lang="zh-CN" altLang="zh-CN" sz="2800" dirty="0"/>
              <a:t>帧的首部和尾部分别为</a:t>
            </a:r>
            <a:r>
              <a:rPr lang="en-US" altLang="zh-CN" sz="2800" dirty="0"/>
              <a:t> 4 </a:t>
            </a:r>
            <a:r>
              <a:rPr lang="zh-CN" altLang="zh-CN" sz="2800" dirty="0"/>
              <a:t>个字段和</a:t>
            </a:r>
            <a:r>
              <a:rPr lang="en-US" altLang="zh-CN" sz="2800" dirty="0"/>
              <a:t> 2 </a:t>
            </a:r>
            <a:r>
              <a:rPr lang="zh-CN" altLang="zh-CN" sz="2800" dirty="0"/>
              <a:t>个字段。</a:t>
            </a:r>
            <a:endParaRPr lang="en-US" altLang="zh-CN" sz="2800" dirty="0"/>
          </a:p>
          <a:p>
            <a:r>
              <a:rPr lang="zh-CN" altLang="en-US" sz="2800" dirty="0"/>
              <a:t>标志字段 </a:t>
            </a:r>
            <a:r>
              <a:rPr lang="en-US" altLang="zh-CN" sz="2800" dirty="0"/>
              <a:t>F = 0x7E </a:t>
            </a:r>
            <a:r>
              <a:rPr lang="zh-CN" altLang="en-US" sz="2800" dirty="0"/>
              <a:t>（符号“</a:t>
            </a:r>
            <a:r>
              <a:rPr lang="en-US" altLang="zh-CN" sz="2800" dirty="0"/>
              <a:t>0x”</a:t>
            </a:r>
            <a:r>
              <a:rPr lang="zh-CN" altLang="en-US" sz="2800" dirty="0"/>
              <a:t>表示后面的字符是用十六进制表示。十六进制的 </a:t>
            </a:r>
            <a:r>
              <a:rPr lang="en-US" altLang="zh-CN" sz="2800" dirty="0"/>
              <a:t>7E </a:t>
            </a:r>
            <a:r>
              <a:rPr lang="zh-CN" altLang="en-US" sz="2800" dirty="0"/>
              <a:t>的二进制表示是 </a:t>
            </a:r>
            <a:r>
              <a:rPr lang="en-US" altLang="zh-CN" sz="2800" dirty="0"/>
              <a:t>01111110</a:t>
            </a:r>
            <a:r>
              <a:rPr lang="zh-CN" altLang="en-US" sz="2800" dirty="0"/>
              <a:t>）。</a:t>
            </a:r>
            <a:endParaRPr lang="en-US" altLang="zh-CN" sz="2800" dirty="0"/>
          </a:p>
          <a:p>
            <a:r>
              <a:rPr lang="zh-CN" altLang="en-US" sz="2800" dirty="0"/>
              <a:t>地址字段 </a:t>
            </a:r>
            <a:r>
              <a:rPr lang="en-US" altLang="zh-CN" sz="2800" dirty="0"/>
              <a:t>A </a:t>
            </a:r>
            <a:r>
              <a:rPr lang="zh-CN" altLang="en-US" sz="2800" dirty="0"/>
              <a:t>只置为 </a:t>
            </a:r>
            <a:r>
              <a:rPr lang="en-US" altLang="zh-CN" sz="2800" dirty="0"/>
              <a:t>0xFF</a:t>
            </a:r>
            <a:r>
              <a:rPr lang="zh-CN" altLang="en-US" sz="2800" dirty="0"/>
              <a:t>。地址字段实际上并不起作用。</a:t>
            </a:r>
          </a:p>
          <a:p>
            <a:r>
              <a:rPr lang="zh-CN" altLang="en-US" sz="2800" dirty="0"/>
              <a:t>控制字段 </a:t>
            </a:r>
            <a:r>
              <a:rPr lang="en-US" altLang="zh-CN" sz="2800" dirty="0"/>
              <a:t>C </a:t>
            </a:r>
            <a:r>
              <a:rPr lang="zh-CN" altLang="en-US" sz="2800" dirty="0"/>
              <a:t>通常置为 </a:t>
            </a:r>
            <a:r>
              <a:rPr lang="en-US" altLang="zh-CN" sz="2800" dirty="0"/>
              <a:t>0x03</a:t>
            </a:r>
            <a:r>
              <a:rPr lang="zh-CN" altLang="en-US" sz="2800" dirty="0"/>
              <a:t>。</a:t>
            </a:r>
          </a:p>
          <a:p>
            <a:r>
              <a:rPr lang="en-US" altLang="zh-CN" sz="2800" dirty="0">
                <a:solidFill>
                  <a:srgbClr val="FF0000"/>
                </a:solidFill>
              </a:rPr>
              <a:t>PPP </a:t>
            </a:r>
            <a:r>
              <a:rPr lang="zh-CN" altLang="en-US" sz="2800" dirty="0">
                <a:solidFill>
                  <a:srgbClr val="FF0000"/>
                </a:solidFill>
              </a:rPr>
              <a:t>是面向字节的，所有的 </a:t>
            </a:r>
            <a:r>
              <a:rPr lang="en-US" altLang="zh-CN" sz="2800" dirty="0">
                <a:solidFill>
                  <a:srgbClr val="FF0000"/>
                </a:solidFill>
              </a:rPr>
              <a:t>PPP </a:t>
            </a:r>
            <a:r>
              <a:rPr lang="zh-CN" altLang="en-US" sz="2800" dirty="0">
                <a:solidFill>
                  <a:srgbClr val="FF0000"/>
                </a:solidFill>
              </a:rPr>
              <a:t>帧的长度都是整数字节。</a:t>
            </a:r>
          </a:p>
        </p:txBody>
      </p:sp>
      <p:sp>
        <p:nvSpPr>
          <p:cNvPr id="195586" name="Rectangle 2"/>
          <p:cNvSpPr>
            <a:spLocks noGrp="1" noChangeArrowheads="1"/>
          </p:cNvSpPr>
          <p:nvPr>
            <p:ph type="title"/>
          </p:nvPr>
        </p:nvSpPr>
        <p:spPr/>
        <p:txBody>
          <a:bodyPr/>
          <a:lstStyle/>
          <a:p>
            <a:r>
              <a:rPr lang="en-US" altLang="zh-CN" dirty="0"/>
              <a:t>3.2.2   PPP </a:t>
            </a:r>
            <a:r>
              <a:rPr lang="zh-CN" altLang="en-US" dirty="0"/>
              <a:t>协议的帧格式</a:t>
            </a:r>
          </a:p>
        </p:txBody>
      </p:sp>
      <p:sp>
        <p:nvSpPr>
          <p:cNvPr id="4" name="文本框 3">
            <a:extLst>
              <a:ext uri="{FF2B5EF4-FFF2-40B4-BE49-F238E27FC236}">
                <a16:creationId xmlns:a16="http://schemas.microsoft.com/office/drawing/2014/main" id="{005C62E8-E72A-4F4B-8C27-82DFA35A0C1C}"/>
              </a:ext>
            </a:extLst>
          </p:cNvPr>
          <p:cNvSpPr txBox="1"/>
          <p:nvPr/>
        </p:nvSpPr>
        <p:spPr>
          <a:xfrm>
            <a:off x="2095500" y="4653136"/>
            <a:ext cx="8001000" cy="521970"/>
          </a:xfrm>
          <a:prstGeom prst="rect">
            <a:avLst/>
          </a:prstGeom>
          <a:noFill/>
          <a:ln w="9525">
            <a:noFill/>
          </a:ln>
        </p:spPr>
        <p:txBody>
          <a:bodyPr>
            <a:spAutoFit/>
          </a:bodyPr>
          <a:lstStyle/>
          <a:p>
            <a:pPr>
              <a:spcBef>
                <a:spcPct val="50000"/>
              </a:spcBef>
            </a:pPr>
            <a:r>
              <a:rPr lang="en-US" altLang="zh-CN" sz="2800" b="1" dirty="0">
                <a:solidFill>
                  <a:srgbClr val="FF0066"/>
                </a:solidFill>
              </a:rPr>
              <a:t>PPP</a:t>
            </a:r>
            <a:r>
              <a:rPr lang="zh-CN" altLang="en-US" sz="2800" b="1" dirty="0">
                <a:solidFill>
                  <a:srgbClr val="FF0066"/>
                </a:solidFill>
              </a:rPr>
              <a:t>：</a:t>
            </a:r>
            <a:r>
              <a:rPr lang="en-US" altLang="zh-CN" sz="2800" b="1" dirty="0">
                <a:solidFill>
                  <a:srgbClr val="FF0066"/>
                </a:solidFill>
              </a:rPr>
              <a:t> </a:t>
            </a:r>
            <a:r>
              <a:rPr lang="en-US" altLang="zh-CN" sz="2800" b="1" dirty="0">
                <a:solidFill>
                  <a:schemeClr val="accent2"/>
                </a:solidFill>
              </a:rPr>
              <a:t>Byte Oriented</a:t>
            </a:r>
          </a:p>
        </p:txBody>
      </p:sp>
    </p:spTree>
    <p:extLst>
      <p:ext uri="{BB962C8B-B14F-4D97-AF65-F5344CB8AC3E}">
        <p14:creationId xmlns:p14="http://schemas.microsoft.com/office/powerpoint/2010/main" val="3908562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55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55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558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558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5587">
                                            <p:txEl>
                                              <p:pRg st="4" end="4"/>
                                            </p:txEl>
                                          </p:spTgt>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7" grpId="0" build="p"/>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pPr algn="ctr"/>
            <a:r>
              <a:rPr lang="en-US" altLang="zh-CN" dirty="0"/>
              <a:t>PPP </a:t>
            </a:r>
            <a:r>
              <a:rPr lang="zh-CN" altLang="en-US" dirty="0"/>
              <a:t>协议的帧格式</a:t>
            </a:r>
          </a:p>
        </p:txBody>
      </p:sp>
      <p:sp>
        <p:nvSpPr>
          <p:cNvPr id="194564" name="Rectangle 4"/>
          <p:cNvSpPr>
            <a:spLocks noChangeArrowheads="1"/>
          </p:cNvSpPr>
          <p:nvPr/>
        </p:nvSpPr>
        <p:spPr bwMode="auto">
          <a:xfrm>
            <a:off x="5511578" y="1497486"/>
            <a:ext cx="3140340" cy="465137"/>
          </a:xfrm>
          <a:prstGeom prst="rect">
            <a:avLst/>
          </a:prstGeom>
          <a:solidFill>
            <a:srgbClr val="FFCCFF"/>
          </a:solidFill>
          <a:ln w="9525">
            <a:solidFill>
              <a:schemeClr val="folHlink"/>
            </a:solidFill>
            <a:miter lim="800000"/>
            <a:headEnd/>
            <a:tailEnd/>
          </a:ln>
          <a:effectLst>
            <a:outerShdw dist="35921" dir="2700000" algn="ctr" rotWithShape="0">
              <a:schemeClr val="bg2"/>
            </a:outerShdw>
          </a:effectLst>
        </p:spPr>
        <p:txBody>
          <a:bodyPr wrap="none" anchor="ctr"/>
          <a:lstStyle/>
          <a:p>
            <a:pPr algn="ctr"/>
            <a:r>
              <a:rPr kumimoji="1" lang="en-US" altLang="zh-CN" b="1">
                <a:solidFill>
                  <a:srgbClr val="000099"/>
                </a:solidFill>
                <a:latin typeface="+mn-lt"/>
                <a:ea typeface="黑体" pitchFamily="2" charset="-122"/>
              </a:rPr>
              <a:t>IP </a:t>
            </a:r>
            <a:r>
              <a:rPr kumimoji="1" lang="zh-CN" altLang="en-US" b="1">
                <a:solidFill>
                  <a:srgbClr val="000099"/>
                </a:solidFill>
                <a:latin typeface="+mn-lt"/>
                <a:ea typeface="黑体" pitchFamily="2" charset="-122"/>
              </a:rPr>
              <a:t>数据报</a:t>
            </a:r>
          </a:p>
        </p:txBody>
      </p:sp>
      <p:sp>
        <p:nvSpPr>
          <p:cNvPr id="194569" name="Text Box 9"/>
          <p:cNvSpPr txBox="1">
            <a:spLocks noChangeArrowheads="1"/>
          </p:cNvSpPr>
          <p:nvPr/>
        </p:nvSpPr>
        <p:spPr bwMode="auto">
          <a:xfrm>
            <a:off x="2665323" y="293258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1</a:t>
            </a:r>
          </a:p>
        </p:txBody>
      </p:sp>
      <p:sp>
        <p:nvSpPr>
          <p:cNvPr id="194570" name="Text Box 10"/>
          <p:cNvSpPr txBox="1">
            <a:spLocks noChangeArrowheads="1"/>
          </p:cNvSpPr>
          <p:nvPr/>
        </p:nvSpPr>
        <p:spPr bwMode="auto">
          <a:xfrm>
            <a:off x="4825381" y="293258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2</a:t>
            </a:r>
          </a:p>
        </p:txBody>
      </p:sp>
      <p:sp>
        <p:nvSpPr>
          <p:cNvPr id="194571" name="Text Box 11"/>
          <p:cNvSpPr txBox="1">
            <a:spLocks noChangeArrowheads="1"/>
          </p:cNvSpPr>
          <p:nvPr/>
        </p:nvSpPr>
        <p:spPr bwMode="auto">
          <a:xfrm>
            <a:off x="3255211" y="293258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1</a:t>
            </a:r>
          </a:p>
        </p:txBody>
      </p:sp>
      <p:sp>
        <p:nvSpPr>
          <p:cNvPr id="194572" name="Text Box 12"/>
          <p:cNvSpPr txBox="1">
            <a:spLocks noChangeArrowheads="1"/>
          </p:cNvSpPr>
          <p:nvPr/>
        </p:nvSpPr>
        <p:spPr bwMode="auto">
          <a:xfrm>
            <a:off x="10024311" y="293258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1</a:t>
            </a:r>
          </a:p>
        </p:txBody>
      </p:sp>
      <p:sp>
        <p:nvSpPr>
          <p:cNvPr id="194573" name="Text Box 13"/>
          <p:cNvSpPr txBox="1">
            <a:spLocks noChangeArrowheads="1"/>
          </p:cNvSpPr>
          <p:nvPr/>
        </p:nvSpPr>
        <p:spPr bwMode="auto">
          <a:xfrm>
            <a:off x="1783070" y="2932584"/>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字节</a:t>
            </a:r>
          </a:p>
        </p:txBody>
      </p:sp>
      <p:sp>
        <p:nvSpPr>
          <p:cNvPr id="194578" name="Text Box 18"/>
          <p:cNvSpPr txBox="1">
            <a:spLocks noChangeArrowheads="1"/>
          </p:cNvSpPr>
          <p:nvPr/>
        </p:nvSpPr>
        <p:spPr bwMode="auto">
          <a:xfrm>
            <a:off x="3843379" y="293258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1</a:t>
            </a:r>
          </a:p>
        </p:txBody>
      </p:sp>
      <p:sp>
        <p:nvSpPr>
          <p:cNvPr id="194583" name="Text Box 23"/>
          <p:cNvSpPr txBox="1">
            <a:spLocks noChangeArrowheads="1"/>
          </p:cNvSpPr>
          <p:nvPr/>
        </p:nvSpPr>
        <p:spPr bwMode="auto">
          <a:xfrm>
            <a:off x="9044029" y="293258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2</a:t>
            </a:r>
          </a:p>
        </p:txBody>
      </p:sp>
      <p:sp>
        <p:nvSpPr>
          <p:cNvPr id="194586" name="Line 26"/>
          <p:cNvSpPr>
            <a:spLocks noChangeShapeType="1"/>
          </p:cNvSpPr>
          <p:nvPr/>
        </p:nvSpPr>
        <p:spPr bwMode="auto">
          <a:xfrm>
            <a:off x="5511578" y="1484786"/>
            <a:ext cx="18918" cy="92392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87" name="Line 27"/>
          <p:cNvSpPr>
            <a:spLocks noChangeShapeType="1"/>
          </p:cNvSpPr>
          <p:nvPr/>
        </p:nvSpPr>
        <p:spPr bwMode="auto">
          <a:xfrm>
            <a:off x="8651917" y="1484784"/>
            <a:ext cx="0" cy="889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91" name="Text Box 31"/>
          <p:cNvSpPr txBox="1">
            <a:spLocks noChangeArrowheads="1"/>
          </p:cNvSpPr>
          <p:nvPr/>
        </p:nvSpPr>
        <p:spPr bwMode="auto">
          <a:xfrm>
            <a:off x="5903691" y="2932584"/>
            <a:ext cx="204895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不超过 </a:t>
            </a:r>
            <a:r>
              <a:rPr kumimoji="1" lang="en-US" altLang="zh-CN" b="1">
                <a:solidFill>
                  <a:srgbClr val="000099"/>
                </a:solidFill>
                <a:latin typeface="+mn-lt"/>
                <a:ea typeface="黑体" pitchFamily="2" charset="-122"/>
              </a:rPr>
              <a:t>1500 </a:t>
            </a:r>
            <a:r>
              <a:rPr kumimoji="1" lang="zh-CN" altLang="en-US" b="1">
                <a:solidFill>
                  <a:srgbClr val="000099"/>
                </a:solidFill>
                <a:latin typeface="+mn-lt"/>
                <a:ea typeface="黑体" pitchFamily="2" charset="-122"/>
              </a:rPr>
              <a:t>字节</a:t>
            </a:r>
          </a:p>
        </p:txBody>
      </p:sp>
      <p:sp>
        <p:nvSpPr>
          <p:cNvPr id="194592" name="Line 32"/>
          <p:cNvSpPr>
            <a:spLocks noChangeShapeType="1"/>
          </p:cNvSpPr>
          <p:nvPr/>
        </p:nvSpPr>
        <p:spPr bwMode="auto">
          <a:xfrm>
            <a:off x="2584492" y="3553867"/>
            <a:ext cx="7947158"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4593" name="Text Box 33"/>
          <p:cNvSpPr txBox="1">
            <a:spLocks noChangeArrowheads="1"/>
          </p:cNvSpPr>
          <p:nvPr/>
        </p:nvSpPr>
        <p:spPr bwMode="auto">
          <a:xfrm>
            <a:off x="5980030" y="3316922"/>
            <a:ext cx="1023229"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mn-lt"/>
                <a:ea typeface="黑体" pitchFamily="2" charset="-122"/>
              </a:rPr>
              <a:t>PPP </a:t>
            </a:r>
            <a:r>
              <a:rPr kumimoji="1" lang="zh-CN" altLang="en-US" sz="2000" b="1" dirty="0">
                <a:solidFill>
                  <a:srgbClr val="000099"/>
                </a:solidFill>
                <a:latin typeface="+mn-lt"/>
                <a:ea typeface="黑体" pitchFamily="2" charset="-122"/>
              </a:rPr>
              <a:t>帧</a:t>
            </a:r>
          </a:p>
        </p:txBody>
      </p:sp>
      <p:sp>
        <p:nvSpPr>
          <p:cNvPr id="194599" name="Text Box 39"/>
          <p:cNvSpPr txBox="1">
            <a:spLocks noChangeArrowheads="1"/>
          </p:cNvSpPr>
          <p:nvPr/>
        </p:nvSpPr>
        <p:spPr bwMode="auto">
          <a:xfrm>
            <a:off x="1559497" y="1746722"/>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先发送</a:t>
            </a:r>
          </a:p>
        </p:txBody>
      </p:sp>
      <p:sp>
        <p:nvSpPr>
          <p:cNvPr id="194565" name="Rectangle 5"/>
          <p:cNvSpPr>
            <a:spLocks noChangeArrowheads="1"/>
          </p:cNvSpPr>
          <p:nvPr/>
        </p:nvSpPr>
        <p:spPr bwMode="auto">
          <a:xfrm>
            <a:off x="2567294" y="2332511"/>
            <a:ext cx="7947158" cy="566737"/>
          </a:xfrm>
          <a:prstGeom prst="rect">
            <a:avLst/>
          </a:prstGeom>
          <a:solidFill>
            <a:srgbClr val="FFFFCC"/>
          </a:solidFill>
          <a:ln w="9525">
            <a:solidFill>
              <a:schemeClr val="folHlink"/>
            </a:solidFill>
            <a:miter lim="800000"/>
            <a:headEnd/>
            <a:tailEnd/>
          </a:ln>
          <a:effectLst>
            <a:outerShdw dist="35921" dir="2700000" algn="ctr" rotWithShape="0">
              <a:schemeClr val="bg2"/>
            </a:outerShdw>
          </a:effectLst>
        </p:spPr>
        <p:txBody>
          <a:bodyPr wrap="none" anchor="ctr"/>
          <a:lstStyle/>
          <a:p>
            <a:pPr algn="ctr"/>
            <a:endParaRPr kumimoji="1" lang="zh-CN" altLang="zh-CN" b="1">
              <a:solidFill>
                <a:srgbClr val="000099"/>
              </a:solidFill>
              <a:latin typeface="+mn-lt"/>
              <a:ea typeface="黑体" pitchFamily="2" charset="-122"/>
            </a:endParaRPr>
          </a:p>
        </p:txBody>
      </p:sp>
      <p:sp>
        <p:nvSpPr>
          <p:cNvPr id="194566" name="Line 6"/>
          <p:cNvSpPr>
            <a:spLocks noChangeShapeType="1"/>
          </p:cNvSpPr>
          <p:nvPr/>
        </p:nvSpPr>
        <p:spPr bwMode="auto">
          <a:xfrm>
            <a:off x="3157183" y="2332511"/>
            <a:ext cx="0" cy="5667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67" name="Line 7"/>
          <p:cNvSpPr>
            <a:spLocks noChangeShapeType="1"/>
          </p:cNvSpPr>
          <p:nvPr/>
        </p:nvSpPr>
        <p:spPr bwMode="auto">
          <a:xfrm>
            <a:off x="9828254" y="2343623"/>
            <a:ext cx="0" cy="5556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68" name="Text Box 8"/>
          <p:cNvSpPr txBox="1">
            <a:spLocks noChangeArrowheads="1"/>
          </p:cNvSpPr>
          <p:nvPr/>
        </p:nvSpPr>
        <p:spPr bwMode="auto">
          <a:xfrm>
            <a:off x="2563854" y="2535710"/>
            <a:ext cx="46679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itchFamily="2" charset="-122"/>
              </a:rPr>
              <a:t>7E</a:t>
            </a:r>
          </a:p>
        </p:txBody>
      </p:sp>
      <p:sp>
        <p:nvSpPr>
          <p:cNvPr id="194574" name="Line 14"/>
          <p:cNvSpPr>
            <a:spLocks noChangeShapeType="1"/>
          </p:cNvSpPr>
          <p:nvPr/>
        </p:nvSpPr>
        <p:spPr bwMode="auto">
          <a:xfrm>
            <a:off x="3745352" y="2343623"/>
            <a:ext cx="0" cy="5556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75" name="Line 15"/>
          <p:cNvSpPr>
            <a:spLocks noChangeShapeType="1"/>
          </p:cNvSpPr>
          <p:nvPr/>
        </p:nvSpPr>
        <p:spPr bwMode="auto">
          <a:xfrm>
            <a:off x="4333521" y="2332511"/>
            <a:ext cx="0" cy="5667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76" name="Text Box 16"/>
          <p:cNvSpPr txBox="1">
            <a:spLocks noChangeArrowheads="1"/>
          </p:cNvSpPr>
          <p:nvPr/>
        </p:nvSpPr>
        <p:spPr bwMode="auto">
          <a:xfrm>
            <a:off x="3152023" y="2535710"/>
            <a:ext cx="46679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FF</a:t>
            </a:r>
          </a:p>
        </p:txBody>
      </p:sp>
      <p:sp>
        <p:nvSpPr>
          <p:cNvPr id="194577" name="Text Box 17"/>
          <p:cNvSpPr txBox="1">
            <a:spLocks noChangeArrowheads="1"/>
          </p:cNvSpPr>
          <p:nvPr/>
        </p:nvSpPr>
        <p:spPr bwMode="auto">
          <a:xfrm>
            <a:off x="3733313" y="2535710"/>
            <a:ext cx="4411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itchFamily="2" charset="-122"/>
              </a:rPr>
              <a:t>03</a:t>
            </a:r>
          </a:p>
        </p:txBody>
      </p:sp>
      <p:sp>
        <p:nvSpPr>
          <p:cNvPr id="194579" name="Text Box 19"/>
          <p:cNvSpPr txBox="1">
            <a:spLocks noChangeArrowheads="1"/>
          </p:cNvSpPr>
          <p:nvPr/>
        </p:nvSpPr>
        <p:spPr bwMode="auto">
          <a:xfrm>
            <a:off x="2646405" y="2299172"/>
            <a:ext cx="3257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F</a:t>
            </a:r>
          </a:p>
        </p:txBody>
      </p:sp>
      <p:sp>
        <p:nvSpPr>
          <p:cNvPr id="194580" name="Text Box 20"/>
          <p:cNvSpPr txBox="1">
            <a:spLocks noChangeArrowheads="1"/>
          </p:cNvSpPr>
          <p:nvPr/>
        </p:nvSpPr>
        <p:spPr bwMode="auto">
          <a:xfrm>
            <a:off x="3196738" y="2297585"/>
            <a:ext cx="35137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p>
        </p:txBody>
      </p:sp>
      <p:sp>
        <p:nvSpPr>
          <p:cNvPr id="194581" name="Text Box 21"/>
          <p:cNvSpPr txBox="1">
            <a:spLocks noChangeArrowheads="1"/>
          </p:cNvSpPr>
          <p:nvPr/>
        </p:nvSpPr>
        <p:spPr bwMode="auto">
          <a:xfrm>
            <a:off x="3748791" y="2299172"/>
            <a:ext cx="35137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p>
        </p:txBody>
      </p:sp>
      <p:sp>
        <p:nvSpPr>
          <p:cNvPr id="194582" name="Text Box 22"/>
          <p:cNvSpPr txBox="1">
            <a:spLocks noChangeArrowheads="1"/>
          </p:cNvSpPr>
          <p:nvPr/>
        </p:nvSpPr>
        <p:spPr bwMode="auto">
          <a:xfrm>
            <a:off x="8949216" y="2483604"/>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FCS</a:t>
            </a:r>
          </a:p>
        </p:txBody>
      </p:sp>
      <p:sp>
        <p:nvSpPr>
          <p:cNvPr id="194584" name="Text Box 24"/>
          <p:cNvSpPr txBox="1">
            <a:spLocks noChangeArrowheads="1"/>
          </p:cNvSpPr>
          <p:nvPr/>
        </p:nvSpPr>
        <p:spPr bwMode="auto">
          <a:xfrm>
            <a:off x="9955520" y="2319810"/>
            <a:ext cx="3257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F</a:t>
            </a:r>
          </a:p>
        </p:txBody>
      </p:sp>
      <p:sp>
        <p:nvSpPr>
          <p:cNvPr id="194585" name="Text Box 25"/>
          <p:cNvSpPr txBox="1">
            <a:spLocks noChangeArrowheads="1"/>
          </p:cNvSpPr>
          <p:nvPr/>
        </p:nvSpPr>
        <p:spPr bwMode="auto">
          <a:xfrm>
            <a:off x="9890167" y="2535710"/>
            <a:ext cx="46679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7E</a:t>
            </a:r>
          </a:p>
        </p:txBody>
      </p:sp>
      <p:sp>
        <p:nvSpPr>
          <p:cNvPr id="194588" name="Rectangle 28"/>
          <p:cNvSpPr>
            <a:spLocks noChangeArrowheads="1"/>
          </p:cNvSpPr>
          <p:nvPr/>
        </p:nvSpPr>
        <p:spPr bwMode="auto">
          <a:xfrm>
            <a:off x="5511578" y="2359498"/>
            <a:ext cx="3140340" cy="519113"/>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89" name="Text Box 29"/>
          <p:cNvSpPr txBox="1">
            <a:spLocks noChangeArrowheads="1"/>
          </p:cNvSpPr>
          <p:nvPr/>
        </p:nvSpPr>
        <p:spPr bwMode="auto">
          <a:xfrm>
            <a:off x="4574067" y="2467729"/>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solidFill>
                  <a:srgbClr val="000099"/>
                </a:solidFill>
                <a:latin typeface="+mn-lt"/>
                <a:ea typeface="黑体" pitchFamily="2" charset="-122"/>
              </a:rPr>
              <a:t>协议</a:t>
            </a:r>
          </a:p>
        </p:txBody>
      </p:sp>
      <p:sp>
        <p:nvSpPr>
          <p:cNvPr id="194590" name="Text Box 30"/>
          <p:cNvSpPr txBox="1">
            <a:spLocks noChangeArrowheads="1"/>
          </p:cNvSpPr>
          <p:nvPr/>
        </p:nvSpPr>
        <p:spPr bwMode="auto">
          <a:xfrm>
            <a:off x="6055514" y="2483604"/>
            <a:ext cx="18838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solidFill>
                  <a:srgbClr val="000099"/>
                </a:solidFill>
                <a:latin typeface="+mn-lt"/>
                <a:ea typeface="黑体" pitchFamily="2" charset="-122"/>
              </a:rPr>
              <a:t>信    息    部    分</a:t>
            </a:r>
          </a:p>
        </p:txBody>
      </p:sp>
      <p:sp>
        <p:nvSpPr>
          <p:cNvPr id="194594" name="AutoShape 34"/>
          <p:cNvSpPr>
            <a:spLocks/>
          </p:cNvSpPr>
          <p:nvPr/>
        </p:nvSpPr>
        <p:spPr bwMode="auto">
          <a:xfrm rot="5400000">
            <a:off x="3951330" y="772263"/>
            <a:ext cx="176213" cy="2944283"/>
          </a:xfrm>
          <a:prstGeom prst="leftBrace">
            <a:avLst>
              <a:gd name="adj1" fmla="val 128528"/>
              <a:gd name="adj2" fmla="val 50069"/>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95" name="AutoShape 35"/>
          <p:cNvSpPr>
            <a:spLocks/>
          </p:cNvSpPr>
          <p:nvPr/>
        </p:nvSpPr>
        <p:spPr bwMode="auto">
          <a:xfrm rot="5400000">
            <a:off x="9502223" y="1320281"/>
            <a:ext cx="161925" cy="1862535"/>
          </a:xfrm>
          <a:prstGeom prst="leftBrace">
            <a:avLst>
              <a:gd name="adj1" fmla="val 88480"/>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96" name="Text Box 36"/>
          <p:cNvSpPr txBox="1">
            <a:spLocks noChangeArrowheads="1"/>
          </p:cNvSpPr>
          <p:nvPr/>
        </p:nvSpPr>
        <p:spPr bwMode="auto">
          <a:xfrm>
            <a:off x="3685760" y="1772816"/>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首部</a:t>
            </a:r>
          </a:p>
        </p:txBody>
      </p:sp>
      <p:sp>
        <p:nvSpPr>
          <p:cNvPr id="194597" name="Text Box 37"/>
          <p:cNvSpPr txBox="1">
            <a:spLocks noChangeArrowheads="1"/>
          </p:cNvSpPr>
          <p:nvPr/>
        </p:nvSpPr>
        <p:spPr bwMode="auto">
          <a:xfrm>
            <a:off x="9237248" y="1772816"/>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尾部</a:t>
            </a:r>
          </a:p>
        </p:txBody>
      </p:sp>
      <p:sp>
        <p:nvSpPr>
          <p:cNvPr id="194598" name="Line 38"/>
          <p:cNvSpPr>
            <a:spLocks noChangeShapeType="1"/>
          </p:cNvSpPr>
          <p:nvPr/>
        </p:nvSpPr>
        <p:spPr bwMode="auto">
          <a:xfrm>
            <a:off x="2567294" y="1764186"/>
            <a:ext cx="0" cy="485775"/>
          </a:xfrm>
          <a:prstGeom prst="line">
            <a:avLst/>
          </a:prstGeom>
          <a:noFill/>
          <a:ln w="28575">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4600" name="Line 40"/>
          <p:cNvSpPr>
            <a:spLocks noChangeShapeType="1"/>
          </p:cNvSpPr>
          <p:nvPr/>
        </p:nvSpPr>
        <p:spPr bwMode="auto">
          <a:xfrm>
            <a:off x="8651917" y="2303934"/>
            <a:ext cx="0" cy="5953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601" name="Line 41"/>
          <p:cNvSpPr>
            <a:spLocks noChangeShapeType="1"/>
          </p:cNvSpPr>
          <p:nvPr/>
        </p:nvSpPr>
        <p:spPr bwMode="auto">
          <a:xfrm>
            <a:off x="5511577" y="2343623"/>
            <a:ext cx="0" cy="5556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602" name="AutoShape 42"/>
          <p:cNvSpPr>
            <a:spLocks noChangeArrowheads="1"/>
          </p:cNvSpPr>
          <p:nvPr/>
        </p:nvSpPr>
        <p:spPr bwMode="auto">
          <a:xfrm>
            <a:off x="6885691" y="1900711"/>
            <a:ext cx="294084" cy="566737"/>
          </a:xfrm>
          <a:prstGeom prst="downArrow">
            <a:avLst>
              <a:gd name="adj1" fmla="val 50000"/>
              <a:gd name="adj2" fmla="val 78290"/>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99"/>
              </a:solidFill>
              <a:latin typeface="+mn-lt"/>
              <a:ea typeface="黑体" pitchFamily="2" charset="-122"/>
            </a:endParaRPr>
          </a:p>
        </p:txBody>
      </p:sp>
      <p:sp>
        <p:nvSpPr>
          <p:cNvPr id="2" name="矩形 1"/>
          <p:cNvSpPr/>
          <p:nvPr/>
        </p:nvSpPr>
        <p:spPr>
          <a:xfrm>
            <a:off x="2639617" y="4010288"/>
            <a:ext cx="7624251" cy="1938992"/>
          </a:xfrm>
          <a:prstGeom prst="rect">
            <a:avLst/>
          </a:prstGeom>
          <a:solidFill>
            <a:srgbClr val="66FF66"/>
          </a:solidFill>
          <a:ln>
            <a:solidFill>
              <a:schemeClr val="tx1"/>
            </a:solidFill>
          </a:ln>
        </p:spPr>
        <p:txBody>
          <a:bodyPr wrap="square">
            <a:spAutoFit/>
          </a:bodyPr>
          <a:lstStyle/>
          <a:p>
            <a:pPr>
              <a:spcBef>
                <a:spcPts val="0"/>
              </a:spcBef>
            </a:pPr>
            <a:r>
              <a:rPr lang="en-US" altLang="zh-CN" sz="2400" b="1" dirty="0">
                <a:latin typeface="+mn-lt"/>
                <a:ea typeface="黑体" pitchFamily="2" charset="-122"/>
              </a:rPr>
              <a:t>PPP </a:t>
            </a:r>
            <a:r>
              <a:rPr lang="zh-CN" altLang="en-US" sz="2400" b="1" dirty="0">
                <a:latin typeface="+mn-lt"/>
                <a:ea typeface="黑体" pitchFamily="2" charset="-122"/>
              </a:rPr>
              <a:t>有一个 </a:t>
            </a:r>
            <a:r>
              <a:rPr lang="en-US" altLang="zh-CN" sz="2400" b="1" dirty="0">
                <a:latin typeface="+mn-lt"/>
                <a:ea typeface="黑体" pitchFamily="2" charset="-122"/>
              </a:rPr>
              <a:t>2 </a:t>
            </a:r>
            <a:r>
              <a:rPr lang="zh-CN" altLang="en-US" sz="2400" b="1" dirty="0">
                <a:latin typeface="+mn-lt"/>
                <a:ea typeface="黑体" pitchFamily="2" charset="-122"/>
              </a:rPr>
              <a:t>个字节的协议字段。其值</a:t>
            </a:r>
          </a:p>
          <a:p>
            <a:pPr marL="360363" indent="-360363">
              <a:spcBef>
                <a:spcPts val="0"/>
              </a:spcBef>
              <a:buSzPct val="80000"/>
              <a:buFont typeface="Wingdings" pitchFamily="2" charset="2"/>
              <a:buChar char="l"/>
            </a:pPr>
            <a:r>
              <a:rPr lang="zh-CN" altLang="en-US" sz="2400" b="1" dirty="0">
                <a:latin typeface="+mn-lt"/>
                <a:ea typeface="黑体" pitchFamily="2" charset="-122"/>
              </a:rPr>
              <a:t>若为 </a:t>
            </a:r>
            <a:r>
              <a:rPr lang="en-US" altLang="zh-CN" sz="2400" b="1" dirty="0">
                <a:latin typeface="+mn-lt"/>
                <a:ea typeface="黑体" pitchFamily="2" charset="-122"/>
              </a:rPr>
              <a:t>0x0021</a:t>
            </a:r>
            <a:r>
              <a:rPr lang="zh-CN" altLang="en-US" sz="2400" b="1" dirty="0">
                <a:latin typeface="+mn-lt"/>
                <a:ea typeface="黑体" pitchFamily="2" charset="-122"/>
              </a:rPr>
              <a:t>，则信息字段就是 </a:t>
            </a:r>
            <a:r>
              <a:rPr lang="en-US" altLang="zh-CN" sz="2400" b="1" dirty="0">
                <a:latin typeface="+mn-lt"/>
                <a:ea typeface="黑体" pitchFamily="2" charset="-122"/>
              </a:rPr>
              <a:t>IP </a:t>
            </a:r>
            <a:r>
              <a:rPr lang="zh-CN" altLang="en-US" sz="2400" b="1" dirty="0">
                <a:latin typeface="+mn-lt"/>
                <a:ea typeface="黑体" pitchFamily="2" charset="-122"/>
              </a:rPr>
              <a:t>数据报。</a:t>
            </a:r>
            <a:endParaRPr lang="en-US" altLang="zh-CN" sz="2400" b="1" dirty="0">
              <a:latin typeface="+mn-lt"/>
              <a:ea typeface="黑体" pitchFamily="2" charset="-122"/>
            </a:endParaRPr>
          </a:p>
          <a:p>
            <a:pPr marL="360363" indent="-360363">
              <a:spcBef>
                <a:spcPts val="0"/>
              </a:spcBef>
              <a:buSzPct val="80000"/>
              <a:buFont typeface="Wingdings" pitchFamily="2" charset="2"/>
              <a:buChar char="l"/>
            </a:pPr>
            <a:r>
              <a:rPr lang="zh-CN" altLang="en-US" sz="2400" b="1" dirty="0">
                <a:ea typeface="黑体" pitchFamily="2" charset="-122"/>
              </a:rPr>
              <a:t>若为 </a:t>
            </a:r>
            <a:r>
              <a:rPr lang="en-US" altLang="zh-CN" sz="2400" b="1" dirty="0">
                <a:ea typeface="黑体" pitchFamily="2" charset="-122"/>
              </a:rPr>
              <a:t>0x8021</a:t>
            </a:r>
            <a:r>
              <a:rPr lang="zh-CN" altLang="en-US" sz="2400" b="1" dirty="0">
                <a:ea typeface="黑体" pitchFamily="2" charset="-122"/>
              </a:rPr>
              <a:t>，则信息字段是网络控制数据。</a:t>
            </a:r>
            <a:endParaRPr lang="zh-CN" altLang="en-US" sz="2400" b="1" dirty="0">
              <a:latin typeface="+mn-lt"/>
              <a:ea typeface="黑体" pitchFamily="2" charset="-122"/>
            </a:endParaRPr>
          </a:p>
          <a:p>
            <a:pPr marL="360363" indent="-360363">
              <a:spcBef>
                <a:spcPts val="0"/>
              </a:spcBef>
              <a:buSzPct val="80000"/>
              <a:buFont typeface="Wingdings" pitchFamily="2" charset="2"/>
              <a:buChar char="l"/>
            </a:pPr>
            <a:r>
              <a:rPr lang="zh-CN" altLang="en-US" sz="2400" b="1" dirty="0">
                <a:latin typeface="+mn-lt"/>
                <a:ea typeface="黑体" pitchFamily="2" charset="-122"/>
              </a:rPr>
              <a:t>若为 </a:t>
            </a:r>
            <a:r>
              <a:rPr lang="en-US" altLang="zh-CN" sz="2400" b="1" dirty="0">
                <a:latin typeface="+mn-lt"/>
                <a:ea typeface="黑体" pitchFamily="2" charset="-122"/>
              </a:rPr>
              <a:t>0xC021</a:t>
            </a:r>
            <a:r>
              <a:rPr lang="zh-CN" altLang="en-US" sz="2400" b="1" dirty="0">
                <a:latin typeface="+mn-lt"/>
                <a:ea typeface="黑体" pitchFamily="2" charset="-122"/>
              </a:rPr>
              <a:t>，则信息字段是 </a:t>
            </a:r>
            <a:r>
              <a:rPr lang="en-US" altLang="zh-CN" sz="2400" b="1" dirty="0">
                <a:latin typeface="+mn-lt"/>
                <a:ea typeface="黑体" pitchFamily="2" charset="-122"/>
              </a:rPr>
              <a:t>PPP </a:t>
            </a:r>
            <a:r>
              <a:rPr lang="zh-CN" altLang="en-US" sz="2400" b="1" dirty="0">
                <a:latin typeface="+mn-lt"/>
                <a:ea typeface="黑体" pitchFamily="2" charset="-122"/>
              </a:rPr>
              <a:t>链路控制数据。</a:t>
            </a:r>
          </a:p>
          <a:p>
            <a:pPr marL="360363" indent="-360363">
              <a:spcBef>
                <a:spcPts val="0"/>
              </a:spcBef>
              <a:buSzPct val="80000"/>
              <a:buFont typeface="Wingdings" pitchFamily="2" charset="2"/>
              <a:buChar char="l"/>
            </a:pPr>
            <a:r>
              <a:rPr lang="zh-CN" altLang="en-US" sz="2400" b="1" dirty="0">
                <a:ea typeface="黑体" pitchFamily="2" charset="-122"/>
              </a:rPr>
              <a:t>若为 </a:t>
            </a:r>
            <a:r>
              <a:rPr lang="en-US" altLang="zh-CN" sz="2400" b="1" dirty="0">
                <a:ea typeface="黑体" pitchFamily="2" charset="-122"/>
              </a:rPr>
              <a:t>0xC023</a:t>
            </a:r>
            <a:r>
              <a:rPr lang="zh-CN" altLang="en-US" sz="2400" b="1" dirty="0">
                <a:ea typeface="黑体" pitchFamily="2" charset="-122"/>
              </a:rPr>
              <a:t>，则信息字段是鉴别数据。</a:t>
            </a:r>
            <a:endParaRPr lang="en-US" altLang="zh-CN" sz="2400" b="1" dirty="0">
              <a:ea typeface="黑体" pitchFamily="2" charset="-122"/>
            </a:endParaRPr>
          </a:p>
        </p:txBody>
      </p:sp>
    </p:spTree>
    <p:extLst>
      <p:ext uri="{BB962C8B-B14F-4D97-AF65-F5344CB8AC3E}">
        <p14:creationId xmlns:p14="http://schemas.microsoft.com/office/powerpoint/2010/main" val="39228546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1" name="Rectangle 3"/>
          <p:cNvSpPr>
            <a:spLocks noGrp="1" noChangeArrowheads="1"/>
          </p:cNvSpPr>
          <p:nvPr>
            <p:ph idx="1"/>
          </p:nvPr>
        </p:nvSpPr>
        <p:spPr/>
        <p:txBody>
          <a:bodyPr/>
          <a:lstStyle/>
          <a:p>
            <a:r>
              <a:rPr lang="zh-CN" altLang="en-US" dirty="0"/>
              <a:t>当 </a:t>
            </a:r>
            <a:r>
              <a:rPr lang="en-US" altLang="zh-CN" dirty="0"/>
              <a:t>PPP </a:t>
            </a:r>
            <a:r>
              <a:rPr lang="zh-CN" altLang="en-US" dirty="0"/>
              <a:t>用在同步传输链路时，协议规定采用硬件来完成</a:t>
            </a:r>
            <a:r>
              <a:rPr lang="zh-CN" altLang="en-US" dirty="0">
                <a:solidFill>
                  <a:srgbClr val="FF0000"/>
                </a:solidFill>
              </a:rPr>
              <a:t>比特填充</a:t>
            </a:r>
            <a:r>
              <a:rPr lang="zh-CN" altLang="en-US" dirty="0"/>
              <a:t>（和 </a:t>
            </a:r>
            <a:r>
              <a:rPr lang="en-US" altLang="zh-CN" dirty="0"/>
              <a:t>HDLC </a:t>
            </a:r>
            <a:r>
              <a:rPr lang="zh-CN" altLang="en-US" dirty="0"/>
              <a:t>的做法一样）。 </a:t>
            </a:r>
            <a:endParaRPr lang="zh-CN" altLang="en-US" sz="3600" dirty="0"/>
          </a:p>
          <a:p>
            <a:r>
              <a:rPr lang="zh-CN" altLang="en-US" dirty="0"/>
              <a:t>当 </a:t>
            </a:r>
            <a:r>
              <a:rPr lang="en-US" altLang="zh-CN" dirty="0"/>
              <a:t>PPP </a:t>
            </a:r>
            <a:r>
              <a:rPr lang="zh-CN" altLang="en-US" dirty="0"/>
              <a:t>用在异步传输时，就使用一种特殊的</a:t>
            </a:r>
            <a:r>
              <a:rPr lang="zh-CN" altLang="en-US" dirty="0">
                <a:solidFill>
                  <a:srgbClr val="FF0000"/>
                </a:solidFill>
              </a:rPr>
              <a:t>字符填充法。</a:t>
            </a:r>
            <a:r>
              <a:rPr lang="zh-CN" altLang="en-US" dirty="0"/>
              <a:t> </a:t>
            </a:r>
          </a:p>
        </p:txBody>
      </p:sp>
      <p:sp>
        <p:nvSpPr>
          <p:cNvPr id="196610" name="Rectangle 2"/>
          <p:cNvSpPr>
            <a:spLocks noGrp="1" noChangeArrowheads="1"/>
          </p:cNvSpPr>
          <p:nvPr>
            <p:ph type="title"/>
          </p:nvPr>
        </p:nvSpPr>
        <p:spPr/>
        <p:txBody>
          <a:bodyPr/>
          <a:lstStyle/>
          <a:p>
            <a:pPr algn="ctr"/>
            <a:r>
              <a:rPr lang="zh-CN" altLang="en-US" dirty="0"/>
              <a:t>透明传输问题 </a:t>
            </a:r>
          </a:p>
        </p:txBody>
      </p:sp>
    </p:spTree>
    <p:extLst>
      <p:ext uri="{BB962C8B-B14F-4D97-AF65-F5344CB8AC3E}">
        <p14:creationId xmlns:p14="http://schemas.microsoft.com/office/powerpoint/2010/main" val="9733749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66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1"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5" name="Rectangle 3"/>
          <p:cNvSpPr>
            <a:spLocks noGrp="1" noChangeArrowheads="1"/>
          </p:cNvSpPr>
          <p:nvPr>
            <p:ph idx="1"/>
          </p:nvPr>
        </p:nvSpPr>
        <p:spPr/>
        <p:txBody>
          <a:bodyPr/>
          <a:lstStyle/>
          <a:p>
            <a:pPr>
              <a:spcBef>
                <a:spcPts val="1200"/>
              </a:spcBef>
            </a:pPr>
            <a:r>
              <a:rPr lang="zh-CN" altLang="en-US" dirty="0"/>
              <a:t>将信息字段中出现的每一个 </a:t>
            </a:r>
            <a:r>
              <a:rPr lang="en-US" altLang="zh-CN" dirty="0"/>
              <a:t>0x7E </a:t>
            </a:r>
            <a:r>
              <a:rPr lang="zh-CN" altLang="en-US" dirty="0"/>
              <a:t>字节转变成为 </a:t>
            </a:r>
            <a:r>
              <a:rPr lang="en-US" altLang="zh-CN" dirty="0"/>
              <a:t>2 </a:t>
            </a:r>
            <a:r>
              <a:rPr lang="zh-CN" altLang="en-US" dirty="0"/>
              <a:t>字节序列 </a:t>
            </a:r>
            <a:r>
              <a:rPr lang="en-US" altLang="zh-CN" dirty="0"/>
              <a:t>(0x7D, 0x5E)</a:t>
            </a:r>
            <a:r>
              <a:rPr lang="zh-CN" altLang="en-US" dirty="0"/>
              <a:t>。 </a:t>
            </a:r>
            <a:endParaRPr lang="zh-CN" altLang="en-US" sz="3600" dirty="0"/>
          </a:p>
          <a:p>
            <a:pPr>
              <a:spcBef>
                <a:spcPts val="1200"/>
              </a:spcBef>
            </a:pPr>
            <a:r>
              <a:rPr lang="zh-CN" altLang="en-US" dirty="0"/>
              <a:t>若信息字段中出现一个 </a:t>
            </a:r>
            <a:r>
              <a:rPr lang="en-US" altLang="zh-CN" dirty="0"/>
              <a:t>0x7D </a:t>
            </a:r>
            <a:r>
              <a:rPr lang="zh-CN" altLang="en-US" dirty="0"/>
              <a:t>的字节</a:t>
            </a:r>
            <a:r>
              <a:rPr lang="en-US" altLang="zh-CN" dirty="0"/>
              <a:t>, </a:t>
            </a:r>
            <a:r>
              <a:rPr lang="zh-CN" altLang="en-US" dirty="0"/>
              <a:t>则将其转变成为 </a:t>
            </a:r>
            <a:r>
              <a:rPr lang="en-US" altLang="zh-CN" dirty="0"/>
              <a:t>2 </a:t>
            </a:r>
            <a:r>
              <a:rPr lang="zh-CN" altLang="en-US" dirty="0"/>
              <a:t>字节序列 </a:t>
            </a:r>
            <a:r>
              <a:rPr lang="en-US" altLang="zh-CN" dirty="0"/>
              <a:t>(0x7D, 0x5D)</a:t>
            </a:r>
            <a:r>
              <a:rPr lang="zh-CN" altLang="en-US" dirty="0"/>
              <a:t>。</a:t>
            </a:r>
          </a:p>
          <a:p>
            <a:pPr>
              <a:spcBef>
                <a:spcPts val="1200"/>
              </a:spcBef>
            </a:pPr>
            <a:r>
              <a:rPr lang="zh-CN" altLang="en-US" dirty="0"/>
              <a:t>若信息字段中出现 </a:t>
            </a:r>
            <a:r>
              <a:rPr lang="en-US" altLang="zh-CN" dirty="0"/>
              <a:t>ASCII </a:t>
            </a:r>
            <a:r>
              <a:rPr lang="zh-CN" altLang="en-US" dirty="0"/>
              <a:t>码的控制字符（即数值小于 </a:t>
            </a:r>
            <a:r>
              <a:rPr lang="en-US" altLang="zh-CN" dirty="0"/>
              <a:t>0x20 </a:t>
            </a:r>
            <a:r>
              <a:rPr lang="zh-CN" altLang="en-US" dirty="0"/>
              <a:t>的字符），则在该字符前面要加入一个 </a:t>
            </a:r>
            <a:r>
              <a:rPr lang="en-US" altLang="zh-CN" dirty="0"/>
              <a:t>0x7D </a:t>
            </a:r>
            <a:r>
              <a:rPr lang="zh-CN" altLang="en-US" dirty="0"/>
              <a:t>字节，同时将该字符的编码加以改变。  </a:t>
            </a:r>
          </a:p>
        </p:txBody>
      </p:sp>
      <p:sp>
        <p:nvSpPr>
          <p:cNvPr id="197634" name="Rectangle 2"/>
          <p:cNvSpPr>
            <a:spLocks noGrp="1" noChangeArrowheads="1"/>
          </p:cNvSpPr>
          <p:nvPr>
            <p:ph type="title"/>
          </p:nvPr>
        </p:nvSpPr>
        <p:spPr/>
        <p:txBody>
          <a:bodyPr/>
          <a:lstStyle/>
          <a:p>
            <a:pPr algn="ctr"/>
            <a:r>
              <a:rPr lang="zh-CN" altLang="en-US"/>
              <a:t>字符填充 </a:t>
            </a:r>
          </a:p>
        </p:txBody>
      </p:sp>
    </p:spTree>
    <p:extLst>
      <p:ext uri="{BB962C8B-B14F-4D97-AF65-F5344CB8AC3E}">
        <p14:creationId xmlns:p14="http://schemas.microsoft.com/office/powerpoint/2010/main" val="23307313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763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76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5"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7" name="Rectangle 3"/>
          <p:cNvSpPr>
            <a:spLocks noGrp="1" noChangeArrowheads="1"/>
          </p:cNvSpPr>
          <p:nvPr>
            <p:ph idx="1"/>
          </p:nvPr>
        </p:nvSpPr>
        <p:spPr/>
        <p:txBody>
          <a:bodyPr/>
          <a:lstStyle/>
          <a:p>
            <a:r>
              <a:rPr lang="en-US" altLang="zh-CN" dirty="0"/>
              <a:t>PPP </a:t>
            </a:r>
            <a:r>
              <a:rPr lang="zh-CN" altLang="en-US" dirty="0"/>
              <a:t>协议用在 </a:t>
            </a:r>
            <a:r>
              <a:rPr lang="en-US" altLang="zh-CN" dirty="0"/>
              <a:t>SONET/SDH </a:t>
            </a:r>
            <a:r>
              <a:rPr lang="zh-CN" altLang="en-US" dirty="0"/>
              <a:t>链路时，使用同步传输（一连串的比特连续传送）。</a:t>
            </a:r>
            <a:r>
              <a:rPr lang="zh-CN" altLang="en-US" dirty="0">
                <a:solidFill>
                  <a:srgbClr val="0000CC"/>
                </a:solidFill>
              </a:rPr>
              <a:t>这时 </a:t>
            </a:r>
            <a:r>
              <a:rPr lang="en-US" altLang="zh-CN" dirty="0">
                <a:solidFill>
                  <a:srgbClr val="0000CC"/>
                </a:solidFill>
              </a:rPr>
              <a:t>PPP </a:t>
            </a:r>
            <a:r>
              <a:rPr lang="zh-CN" altLang="en-US" dirty="0">
                <a:solidFill>
                  <a:srgbClr val="0000CC"/>
                </a:solidFill>
              </a:rPr>
              <a:t>协议采用</a:t>
            </a:r>
            <a:r>
              <a:rPr lang="zh-CN" altLang="en-US" dirty="0">
                <a:solidFill>
                  <a:srgbClr val="FF0000"/>
                </a:solidFill>
              </a:rPr>
              <a:t>零比特填充</a:t>
            </a:r>
            <a:r>
              <a:rPr lang="zh-CN" altLang="en-US" dirty="0">
                <a:solidFill>
                  <a:srgbClr val="0000CC"/>
                </a:solidFill>
              </a:rPr>
              <a:t>方法来实现透明传输。</a:t>
            </a:r>
          </a:p>
          <a:p>
            <a:r>
              <a:rPr lang="zh-CN" altLang="en-US" dirty="0"/>
              <a:t>在发送端，只要发现有 </a:t>
            </a:r>
            <a:r>
              <a:rPr lang="en-US" altLang="zh-CN" dirty="0"/>
              <a:t>5 </a:t>
            </a:r>
            <a:r>
              <a:rPr lang="zh-CN" altLang="en-US" dirty="0"/>
              <a:t>个连续 </a:t>
            </a:r>
            <a:r>
              <a:rPr lang="en-US" altLang="zh-CN" dirty="0"/>
              <a:t>1</a:t>
            </a:r>
            <a:r>
              <a:rPr lang="zh-CN" altLang="en-US" dirty="0"/>
              <a:t>，则立即填入一个 </a:t>
            </a:r>
            <a:r>
              <a:rPr lang="en-US" altLang="zh-CN" dirty="0"/>
              <a:t>0</a:t>
            </a:r>
            <a:r>
              <a:rPr lang="zh-CN" altLang="en-US" dirty="0"/>
              <a:t>。</a:t>
            </a:r>
            <a:endParaRPr lang="en-US" altLang="zh-CN" dirty="0"/>
          </a:p>
          <a:p>
            <a:r>
              <a:rPr lang="zh-CN" altLang="en-US" dirty="0"/>
              <a:t>接收端对帧中的比特流进行扫描。每当发现 </a:t>
            </a:r>
            <a:r>
              <a:rPr lang="en-US" altLang="zh-CN" dirty="0"/>
              <a:t>5 </a:t>
            </a:r>
            <a:r>
              <a:rPr lang="zh-CN" altLang="en-US" dirty="0"/>
              <a:t>个连续</a:t>
            </a:r>
            <a:r>
              <a:rPr lang="en-US" altLang="zh-CN" dirty="0"/>
              <a:t>1</a:t>
            </a:r>
            <a:r>
              <a:rPr lang="zh-CN" altLang="en-US" dirty="0"/>
              <a:t>时，就把这 </a:t>
            </a:r>
            <a:r>
              <a:rPr lang="en-US" altLang="zh-CN" dirty="0"/>
              <a:t>5 </a:t>
            </a:r>
            <a:r>
              <a:rPr lang="zh-CN" altLang="en-US" dirty="0"/>
              <a:t>个连续 </a:t>
            </a:r>
            <a:r>
              <a:rPr lang="en-US" altLang="zh-CN" dirty="0"/>
              <a:t>1 </a:t>
            </a:r>
            <a:r>
              <a:rPr lang="zh-CN" altLang="en-US" dirty="0"/>
              <a:t>后的一个 </a:t>
            </a:r>
            <a:r>
              <a:rPr lang="en-US" altLang="zh-CN" dirty="0"/>
              <a:t>0 </a:t>
            </a:r>
            <a:r>
              <a:rPr lang="zh-CN" altLang="en-US" dirty="0"/>
              <a:t>删除。</a:t>
            </a:r>
          </a:p>
        </p:txBody>
      </p:sp>
      <p:sp>
        <p:nvSpPr>
          <p:cNvPr id="385026" name="Rectangle 2"/>
          <p:cNvSpPr>
            <a:spLocks noGrp="1" noChangeArrowheads="1"/>
          </p:cNvSpPr>
          <p:nvPr>
            <p:ph type="title"/>
          </p:nvPr>
        </p:nvSpPr>
        <p:spPr/>
        <p:txBody>
          <a:bodyPr/>
          <a:lstStyle/>
          <a:p>
            <a:pPr algn="ctr"/>
            <a:r>
              <a:rPr lang="zh-CN" altLang="en-US" dirty="0"/>
              <a:t>零比特填充 </a:t>
            </a:r>
          </a:p>
        </p:txBody>
      </p:sp>
    </p:spTree>
    <p:extLst>
      <p:ext uri="{BB962C8B-B14F-4D97-AF65-F5344CB8AC3E}">
        <p14:creationId xmlns:p14="http://schemas.microsoft.com/office/powerpoint/2010/main" val="13972037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pPr algn="ctr"/>
            <a:r>
              <a:rPr lang="zh-CN" altLang="en-US" dirty="0"/>
              <a:t>零比特填充 </a:t>
            </a:r>
          </a:p>
        </p:txBody>
      </p:sp>
      <p:sp>
        <p:nvSpPr>
          <p:cNvPr id="3" name="文本占位符 2">
            <a:extLst>
              <a:ext uri="{FF2B5EF4-FFF2-40B4-BE49-F238E27FC236}">
                <a16:creationId xmlns:a16="http://schemas.microsoft.com/office/drawing/2014/main" id="{D9D09B08-0D0F-4ED9-90EE-B3881F7B40E5}"/>
              </a:ext>
            </a:extLst>
          </p:cNvPr>
          <p:cNvSpPr>
            <a:spLocks noGrp="1"/>
          </p:cNvSpPr>
          <p:nvPr>
            <p:ph type="body" sz="quarter" idx="11"/>
          </p:nvPr>
        </p:nvSpPr>
        <p:spPr/>
        <p:txBody>
          <a:bodyPr>
            <a:normAutofit fontScale="92500" lnSpcReduction="20000"/>
          </a:bodyPr>
          <a:lstStyle/>
          <a:p>
            <a:r>
              <a:rPr lang="zh-CN" altLang="en-US" dirty="0"/>
              <a:t>零比特的填充与删除</a:t>
            </a:r>
          </a:p>
          <a:p>
            <a:endParaRPr lang="zh-CN" altLang="en-US" dirty="0"/>
          </a:p>
        </p:txBody>
      </p:sp>
      <p:sp>
        <p:nvSpPr>
          <p:cNvPr id="7" name="AutoShape 20"/>
          <p:cNvSpPr>
            <a:spLocks noChangeArrowheads="1"/>
          </p:cNvSpPr>
          <p:nvPr/>
        </p:nvSpPr>
        <p:spPr bwMode="auto">
          <a:xfrm>
            <a:off x="6744072" y="4585396"/>
            <a:ext cx="2497138" cy="520997"/>
          </a:xfrm>
          <a:prstGeom prst="roundRect">
            <a:avLst>
              <a:gd name="adj" fmla="val 16667"/>
            </a:avLst>
          </a:prstGeom>
          <a:solidFill>
            <a:srgbClr val="00FFFF"/>
          </a:solidFill>
          <a:ln>
            <a:noFill/>
          </a:ln>
          <a:effec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8" name="AutoShape 5"/>
          <p:cNvSpPr>
            <a:spLocks noChangeArrowheads="1"/>
          </p:cNvSpPr>
          <p:nvPr/>
        </p:nvSpPr>
        <p:spPr bwMode="auto">
          <a:xfrm>
            <a:off x="8393329" y="4623758"/>
            <a:ext cx="276911" cy="439860"/>
          </a:xfrm>
          <a:prstGeom prst="roundRect">
            <a:avLst>
              <a:gd name="adj" fmla="val 16667"/>
            </a:avLst>
          </a:prstGeom>
          <a:solidFill>
            <a:schemeClr val="accent2"/>
          </a:solidFill>
          <a:ln>
            <a:noFill/>
          </a:ln>
          <a:effectLst/>
          <a:extLst>
            <a:ext uri="{91240B29-F687-4F45-9708-019B960494DF}">
              <a14:hiddenLine xmlns:a14="http://schemas.microsoft.com/office/drawing/2010/main" w="12700">
                <a:solidFill>
                  <a:schemeClr val="tx1"/>
                </a:solidFill>
                <a:prstDash val="dash"/>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 name="Rectangle 17"/>
          <p:cNvSpPr>
            <a:spLocks noChangeArrowheads="1"/>
          </p:cNvSpPr>
          <p:nvPr/>
        </p:nvSpPr>
        <p:spPr bwMode="auto">
          <a:xfrm>
            <a:off x="5918072" y="4615780"/>
            <a:ext cx="514083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400" dirty="0">
                <a:solidFill>
                  <a:srgbClr val="000099"/>
                </a:solidFill>
                <a:latin typeface="微软雅黑" panose="020B0503020204020204" pitchFamily="34" charset="-122"/>
                <a:ea typeface="微软雅黑" panose="020B0503020204020204" pitchFamily="34" charset="-122"/>
              </a:rPr>
              <a:t>0 1 0 </a:t>
            </a:r>
            <a:r>
              <a:rPr kumimoji="1" lang="en-US" altLang="zh-CN" sz="2400" dirty="0">
                <a:solidFill>
                  <a:srgbClr val="C00000"/>
                </a:solidFill>
                <a:latin typeface="微软雅黑" panose="020B0503020204020204" pitchFamily="34" charset="-122"/>
                <a:ea typeface="微软雅黑" panose="020B0503020204020204" pitchFamily="34" charset="-122"/>
              </a:rPr>
              <a:t>0 1 1 1 1 1 </a:t>
            </a:r>
            <a:r>
              <a:rPr kumimoji="1" lang="en-US" altLang="zh-CN" sz="2400" dirty="0">
                <a:solidFill>
                  <a:srgbClr val="000099"/>
                </a:solidFill>
                <a:latin typeface="微软雅黑" panose="020B0503020204020204" pitchFamily="34" charset="-122"/>
                <a:ea typeface="微软雅黑" panose="020B0503020204020204" pitchFamily="34" charset="-122"/>
              </a:rPr>
              <a:t>0 </a:t>
            </a:r>
            <a:r>
              <a:rPr kumimoji="1" lang="en-US" altLang="zh-CN" sz="2400" dirty="0">
                <a:solidFill>
                  <a:srgbClr val="C00000"/>
                </a:solidFill>
                <a:latin typeface="微软雅黑" panose="020B0503020204020204" pitchFamily="34" charset="-122"/>
                <a:ea typeface="微软雅黑" panose="020B0503020204020204" pitchFamily="34" charset="-122"/>
              </a:rPr>
              <a:t>1 0</a:t>
            </a:r>
            <a:r>
              <a:rPr kumimoji="1" lang="en-US" altLang="zh-CN" sz="2400" dirty="0">
                <a:solidFill>
                  <a:srgbClr val="000099"/>
                </a:solidFill>
                <a:latin typeface="微软雅黑" panose="020B0503020204020204" pitchFamily="34" charset="-122"/>
                <a:ea typeface="微软雅黑" panose="020B0503020204020204" pitchFamily="34" charset="-122"/>
              </a:rPr>
              <a:t> 0 0 1 0 1 0</a:t>
            </a:r>
          </a:p>
        </p:txBody>
      </p:sp>
      <p:sp>
        <p:nvSpPr>
          <p:cNvPr id="10" name="AutoShape 19"/>
          <p:cNvSpPr>
            <a:spLocks noChangeArrowheads="1"/>
          </p:cNvSpPr>
          <p:nvPr/>
        </p:nvSpPr>
        <p:spPr bwMode="auto">
          <a:xfrm>
            <a:off x="6697135" y="2962698"/>
            <a:ext cx="2497138" cy="538310"/>
          </a:xfrm>
          <a:prstGeom prst="roundRect">
            <a:avLst>
              <a:gd name="adj" fmla="val 16667"/>
            </a:avLst>
          </a:prstGeom>
          <a:solidFill>
            <a:srgbClr val="00FFFF"/>
          </a:solidFill>
          <a:ln>
            <a:noFill/>
          </a:ln>
          <a:effec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1" name="AutoShape 6"/>
          <p:cNvSpPr>
            <a:spLocks noChangeArrowheads="1"/>
          </p:cNvSpPr>
          <p:nvPr/>
        </p:nvSpPr>
        <p:spPr bwMode="auto">
          <a:xfrm>
            <a:off x="6667901" y="1378100"/>
            <a:ext cx="2213371" cy="466724"/>
          </a:xfrm>
          <a:prstGeom prst="roundRect">
            <a:avLst>
              <a:gd name="adj" fmla="val 16667"/>
            </a:avLst>
          </a:prstGeom>
          <a:solidFill>
            <a:srgbClr val="00FFFF"/>
          </a:solidFill>
          <a:ln>
            <a:noFill/>
          </a:ln>
          <a:effec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 name="Rectangle 8"/>
          <p:cNvSpPr>
            <a:spLocks noChangeArrowheads="1"/>
          </p:cNvSpPr>
          <p:nvPr/>
        </p:nvSpPr>
        <p:spPr bwMode="auto">
          <a:xfrm>
            <a:off x="5814884" y="1375693"/>
            <a:ext cx="4860306"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400" dirty="0">
                <a:solidFill>
                  <a:srgbClr val="000099"/>
                </a:solidFill>
                <a:latin typeface="微软雅黑" panose="020B0503020204020204" pitchFamily="34" charset="-122"/>
                <a:ea typeface="微软雅黑" panose="020B0503020204020204" pitchFamily="34" charset="-122"/>
              </a:rPr>
              <a:t>0 1 0 </a:t>
            </a:r>
            <a:r>
              <a:rPr kumimoji="1" lang="en-US" altLang="zh-CN" sz="2400" dirty="0">
                <a:solidFill>
                  <a:srgbClr val="C00000"/>
                </a:solidFill>
                <a:latin typeface="微软雅黑" panose="020B0503020204020204" pitchFamily="34" charset="-122"/>
                <a:ea typeface="微软雅黑" panose="020B0503020204020204" pitchFamily="34" charset="-122"/>
              </a:rPr>
              <a:t>0 1 1 1 1 1 1 0 </a:t>
            </a:r>
            <a:r>
              <a:rPr kumimoji="1" lang="en-US" altLang="zh-CN" sz="2400" dirty="0">
                <a:solidFill>
                  <a:srgbClr val="000099"/>
                </a:solidFill>
                <a:latin typeface="微软雅黑" panose="020B0503020204020204" pitchFamily="34" charset="-122"/>
                <a:ea typeface="微软雅黑" panose="020B0503020204020204" pitchFamily="34" charset="-122"/>
              </a:rPr>
              <a:t>0 0 1 0 1 0</a:t>
            </a:r>
          </a:p>
        </p:txBody>
      </p:sp>
      <p:sp>
        <p:nvSpPr>
          <p:cNvPr id="13" name="AutoShape 4"/>
          <p:cNvSpPr>
            <a:spLocks noChangeArrowheads="1"/>
          </p:cNvSpPr>
          <p:nvPr/>
        </p:nvSpPr>
        <p:spPr bwMode="auto">
          <a:xfrm>
            <a:off x="8328248" y="3009329"/>
            <a:ext cx="263128" cy="463105"/>
          </a:xfrm>
          <a:prstGeom prst="roundRect">
            <a:avLst>
              <a:gd name="adj" fmla="val 16667"/>
            </a:avLst>
          </a:prstGeom>
          <a:solidFill>
            <a:schemeClr val="accent2"/>
          </a:solidFill>
          <a:ln>
            <a:noFill/>
          </a:ln>
          <a:effectLst/>
          <a:extLst>
            <a:ext uri="{91240B29-F687-4F45-9708-019B960494DF}">
              <a14:hiddenLine xmlns:a14="http://schemas.microsoft.com/office/drawing/2010/main" w="12700">
                <a:solidFill>
                  <a:schemeClr val="tx1"/>
                </a:solidFill>
                <a:prstDash val="dash"/>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 name="Rectangle 16"/>
          <p:cNvSpPr>
            <a:spLocks noChangeArrowheads="1"/>
          </p:cNvSpPr>
          <p:nvPr/>
        </p:nvSpPr>
        <p:spPr bwMode="auto">
          <a:xfrm>
            <a:off x="5852720" y="3026692"/>
            <a:ext cx="514083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400" dirty="0">
                <a:solidFill>
                  <a:srgbClr val="000099"/>
                </a:solidFill>
                <a:latin typeface="微软雅黑" panose="020B0503020204020204" pitchFamily="34" charset="-122"/>
                <a:ea typeface="微软雅黑" panose="020B0503020204020204" pitchFamily="34" charset="-122"/>
              </a:rPr>
              <a:t>0 1 0 </a:t>
            </a:r>
            <a:r>
              <a:rPr kumimoji="1" lang="en-US" altLang="zh-CN" sz="2400" dirty="0">
                <a:solidFill>
                  <a:srgbClr val="C00000"/>
                </a:solidFill>
                <a:latin typeface="微软雅黑" panose="020B0503020204020204" pitchFamily="34" charset="-122"/>
                <a:ea typeface="微软雅黑" panose="020B0503020204020204" pitchFamily="34" charset="-122"/>
              </a:rPr>
              <a:t>0 1 1 1 1 1 </a:t>
            </a:r>
            <a:r>
              <a:rPr kumimoji="1" lang="en-US" altLang="zh-CN" sz="2400" dirty="0">
                <a:solidFill>
                  <a:srgbClr val="000099"/>
                </a:solidFill>
                <a:latin typeface="微软雅黑" panose="020B0503020204020204" pitchFamily="34" charset="-122"/>
                <a:ea typeface="微软雅黑" panose="020B0503020204020204" pitchFamily="34" charset="-122"/>
              </a:rPr>
              <a:t>0 </a:t>
            </a:r>
            <a:r>
              <a:rPr kumimoji="1" lang="en-US" altLang="zh-CN" sz="2400" dirty="0">
                <a:solidFill>
                  <a:srgbClr val="C00000"/>
                </a:solidFill>
                <a:latin typeface="微软雅黑" panose="020B0503020204020204" pitchFamily="34" charset="-122"/>
                <a:ea typeface="微软雅黑" panose="020B0503020204020204" pitchFamily="34" charset="-122"/>
              </a:rPr>
              <a:t>1 0</a:t>
            </a:r>
            <a:r>
              <a:rPr kumimoji="1" lang="en-US" altLang="zh-CN" sz="2400" dirty="0">
                <a:solidFill>
                  <a:srgbClr val="000099"/>
                </a:solidFill>
                <a:latin typeface="微软雅黑" panose="020B0503020204020204" pitchFamily="34" charset="-122"/>
                <a:ea typeface="微软雅黑" panose="020B0503020204020204" pitchFamily="34" charset="-122"/>
              </a:rPr>
              <a:t> 0 0 1 0 1 0</a:t>
            </a:r>
          </a:p>
        </p:txBody>
      </p:sp>
      <p:sp>
        <p:nvSpPr>
          <p:cNvPr id="15" name="Rectangle 7"/>
          <p:cNvSpPr>
            <a:spLocks noChangeArrowheads="1"/>
          </p:cNvSpPr>
          <p:nvPr/>
        </p:nvSpPr>
        <p:spPr bwMode="auto">
          <a:xfrm>
            <a:off x="2458199" y="1268760"/>
            <a:ext cx="2999220" cy="1197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r>
              <a:rPr kumimoji="1" lang="zh-CN" altLang="en-US" sz="2400" dirty="0">
                <a:solidFill>
                  <a:srgbClr val="000099"/>
                </a:solidFill>
                <a:latin typeface="微软雅黑" panose="020B0503020204020204" pitchFamily="34" charset="-122"/>
                <a:ea typeface="微软雅黑" panose="020B0503020204020204" pitchFamily="34" charset="-122"/>
              </a:rPr>
              <a:t>信息字段中出现了和</a:t>
            </a:r>
          </a:p>
          <a:p>
            <a:pPr algn="ctr" defTabSz="762000"/>
            <a:r>
              <a:rPr kumimoji="1" lang="zh-CN" altLang="en-US" sz="2400" dirty="0">
                <a:solidFill>
                  <a:srgbClr val="000099"/>
                </a:solidFill>
                <a:latin typeface="微软雅黑" panose="020B0503020204020204" pitchFamily="34" charset="-122"/>
                <a:ea typeface="微软雅黑" panose="020B0503020204020204" pitchFamily="34" charset="-122"/>
              </a:rPr>
              <a:t>标志字段 </a:t>
            </a:r>
            <a:r>
              <a:rPr kumimoji="1" lang="en-US" altLang="zh-CN" sz="2400" dirty="0">
                <a:solidFill>
                  <a:srgbClr val="000099"/>
                </a:solidFill>
                <a:latin typeface="微软雅黑" panose="020B0503020204020204" pitchFamily="34" charset="-122"/>
                <a:ea typeface="微软雅黑" panose="020B0503020204020204" pitchFamily="34" charset="-122"/>
              </a:rPr>
              <a:t>F </a:t>
            </a:r>
            <a:r>
              <a:rPr kumimoji="1" lang="zh-CN" altLang="en-US" sz="2400" dirty="0">
                <a:solidFill>
                  <a:srgbClr val="000099"/>
                </a:solidFill>
                <a:latin typeface="微软雅黑" panose="020B0503020204020204" pitchFamily="34" charset="-122"/>
                <a:ea typeface="微软雅黑" panose="020B0503020204020204" pitchFamily="34" charset="-122"/>
              </a:rPr>
              <a:t>完全一样</a:t>
            </a:r>
          </a:p>
          <a:p>
            <a:pPr algn="ctr" defTabSz="762000"/>
            <a:r>
              <a:rPr kumimoji="1" lang="zh-CN" altLang="en-US" sz="2400" dirty="0">
                <a:solidFill>
                  <a:srgbClr val="000099"/>
                </a:solidFill>
                <a:latin typeface="微软雅黑" panose="020B0503020204020204" pitchFamily="34" charset="-122"/>
                <a:ea typeface="微软雅黑" panose="020B0503020204020204" pitchFamily="34" charset="-122"/>
              </a:rPr>
              <a:t>的 </a:t>
            </a:r>
            <a:r>
              <a:rPr kumimoji="1" lang="en-US" altLang="zh-CN" sz="2400" dirty="0">
                <a:solidFill>
                  <a:srgbClr val="000099"/>
                </a:solidFill>
                <a:latin typeface="微软雅黑" panose="020B0503020204020204" pitchFamily="34" charset="-122"/>
                <a:ea typeface="微软雅黑" panose="020B0503020204020204" pitchFamily="34" charset="-122"/>
              </a:rPr>
              <a:t>8 </a:t>
            </a:r>
            <a:r>
              <a:rPr kumimoji="1" lang="zh-CN" altLang="en-US" sz="2400" dirty="0">
                <a:solidFill>
                  <a:srgbClr val="000099"/>
                </a:solidFill>
                <a:latin typeface="微软雅黑" panose="020B0503020204020204" pitchFamily="34" charset="-122"/>
                <a:ea typeface="微软雅黑" panose="020B0503020204020204" pitchFamily="34" charset="-122"/>
              </a:rPr>
              <a:t>比特组合</a:t>
            </a:r>
          </a:p>
        </p:txBody>
      </p:sp>
      <p:sp>
        <p:nvSpPr>
          <p:cNvPr id="16" name="Rectangle 9"/>
          <p:cNvSpPr>
            <a:spLocks noChangeArrowheads="1"/>
          </p:cNvSpPr>
          <p:nvPr/>
        </p:nvSpPr>
        <p:spPr bwMode="auto">
          <a:xfrm>
            <a:off x="2179278" y="3107084"/>
            <a:ext cx="3388749" cy="82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400" dirty="0">
                <a:solidFill>
                  <a:srgbClr val="000099"/>
                </a:solidFill>
                <a:latin typeface="微软雅黑" panose="020B0503020204020204" pitchFamily="34" charset="-122"/>
                <a:ea typeface="微软雅黑" panose="020B0503020204020204" pitchFamily="34" charset="-122"/>
              </a:rPr>
              <a:t>发送端在 </a:t>
            </a:r>
            <a:r>
              <a:rPr kumimoji="1" lang="en-US" altLang="zh-CN" sz="2400" dirty="0">
                <a:solidFill>
                  <a:srgbClr val="000099"/>
                </a:solidFill>
                <a:latin typeface="微软雅黑" panose="020B0503020204020204" pitchFamily="34" charset="-122"/>
                <a:ea typeface="微软雅黑" panose="020B0503020204020204" pitchFamily="34" charset="-122"/>
              </a:rPr>
              <a:t>5 </a:t>
            </a:r>
            <a:r>
              <a:rPr kumimoji="1" lang="zh-CN" altLang="en-US" sz="2400" dirty="0">
                <a:solidFill>
                  <a:srgbClr val="000099"/>
                </a:solidFill>
                <a:latin typeface="微软雅黑" panose="020B0503020204020204" pitchFamily="34" charset="-122"/>
                <a:ea typeface="微软雅黑" panose="020B0503020204020204" pitchFamily="34" charset="-122"/>
              </a:rPr>
              <a:t>个连 </a:t>
            </a:r>
            <a:r>
              <a:rPr kumimoji="1" lang="en-US" altLang="zh-CN" sz="2400" dirty="0">
                <a:solidFill>
                  <a:srgbClr val="000099"/>
                </a:solidFill>
                <a:latin typeface="微软雅黑" panose="020B0503020204020204" pitchFamily="34" charset="-122"/>
                <a:ea typeface="微软雅黑" panose="020B0503020204020204" pitchFamily="34" charset="-122"/>
              </a:rPr>
              <a:t>1 </a:t>
            </a:r>
            <a:r>
              <a:rPr kumimoji="1" lang="zh-CN" altLang="en-US" sz="2400" dirty="0">
                <a:solidFill>
                  <a:srgbClr val="000099"/>
                </a:solidFill>
                <a:latin typeface="微软雅黑" panose="020B0503020204020204" pitchFamily="34" charset="-122"/>
                <a:ea typeface="微软雅黑" panose="020B0503020204020204" pitchFamily="34" charset="-122"/>
              </a:rPr>
              <a:t>之后</a:t>
            </a:r>
          </a:p>
          <a:p>
            <a:pPr defTabSz="762000"/>
            <a:r>
              <a:rPr kumimoji="1" lang="zh-CN" altLang="en-US" sz="2400" dirty="0">
                <a:solidFill>
                  <a:srgbClr val="000099"/>
                </a:solidFill>
                <a:latin typeface="微软雅黑" panose="020B0503020204020204" pitchFamily="34" charset="-122"/>
                <a:ea typeface="微软雅黑" panose="020B0503020204020204" pitchFamily="34" charset="-122"/>
              </a:rPr>
              <a:t>填入 </a:t>
            </a:r>
            <a:r>
              <a:rPr kumimoji="1" lang="en-US" altLang="zh-CN" sz="2400" dirty="0">
                <a:solidFill>
                  <a:srgbClr val="000099"/>
                </a:solidFill>
                <a:latin typeface="微软雅黑" panose="020B0503020204020204" pitchFamily="34" charset="-122"/>
                <a:ea typeface="微软雅黑" panose="020B0503020204020204" pitchFamily="34" charset="-122"/>
              </a:rPr>
              <a:t>0 </a:t>
            </a:r>
            <a:r>
              <a:rPr kumimoji="1" lang="zh-CN" altLang="en-US" sz="2400" dirty="0">
                <a:solidFill>
                  <a:srgbClr val="000099"/>
                </a:solidFill>
                <a:latin typeface="微软雅黑" panose="020B0503020204020204" pitchFamily="34" charset="-122"/>
                <a:ea typeface="微软雅黑" panose="020B0503020204020204" pitchFamily="34" charset="-122"/>
              </a:rPr>
              <a:t>比特再发送出去</a:t>
            </a:r>
          </a:p>
        </p:txBody>
      </p:sp>
      <p:sp>
        <p:nvSpPr>
          <p:cNvPr id="17" name="Rectangle 10"/>
          <p:cNvSpPr>
            <a:spLocks noChangeArrowheads="1"/>
          </p:cNvSpPr>
          <p:nvPr/>
        </p:nvSpPr>
        <p:spPr bwMode="auto">
          <a:xfrm>
            <a:off x="2830096" y="4760808"/>
            <a:ext cx="2689840" cy="82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r>
              <a:rPr kumimoji="1" lang="zh-CN" altLang="en-US" sz="2400" dirty="0">
                <a:solidFill>
                  <a:srgbClr val="000099"/>
                </a:solidFill>
                <a:latin typeface="微软雅黑" panose="020B0503020204020204" pitchFamily="34" charset="-122"/>
                <a:ea typeface="微软雅黑" panose="020B0503020204020204" pitchFamily="34" charset="-122"/>
              </a:rPr>
              <a:t>接收端把 </a:t>
            </a:r>
            <a:r>
              <a:rPr kumimoji="1" lang="en-US" altLang="zh-CN" sz="2400" dirty="0">
                <a:solidFill>
                  <a:srgbClr val="000099"/>
                </a:solidFill>
                <a:latin typeface="微软雅黑" panose="020B0503020204020204" pitchFamily="34" charset="-122"/>
                <a:ea typeface="微软雅黑" panose="020B0503020204020204" pitchFamily="34" charset="-122"/>
              </a:rPr>
              <a:t>5 </a:t>
            </a:r>
            <a:r>
              <a:rPr kumimoji="1" lang="zh-CN" altLang="en-US" sz="2400" dirty="0">
                <a:solidFill>
                  <a:srgbClr val="000099"/>
                </a:solidFill>
                <a:latin typeface="微软雅黑" panose="020B0503020204020204" pitchFamily="34" charset="-122"/>
                <a:ea typeface="微软雅黑" panose="020B0503020204020204" pitchFamily="34" charset="-122"/>
              </a:rPr>
              <a:t>个连 </a:t>
            </a:r>
            <a:r>
              <a:rPr kumimoji="1" lang="en-US" altLang="zh-CN" sz="2400" dirty="0">
                <a:solidFill>
                  <a:srgbClr val="000099"/>
                </a:solidFill>
                <a:latin typeface="微软雅黑" panose="020B0503020204020204" pitchFamily="34" charset="-122"/>
                <a:ea typeface="微软雅黑" panose="020B0503020204020204" pitchFamily="34" charset="-122"/>
              </a:rPr>
              <a:t>1</a:t>
            </a:r>
          </a:p>
          <a:p>
            <a:pPr algn="ctr" defTabSz="762000"/>
            <a:r>
              <a:rPr kumimoji="1" lang="zh-CN" altLang="en-US" sz="2400" dirty="0">
                <a:solidFill>
                  <a:srgbClr val="000099"/>
                </a:solidFill>
                <a:latin typeface="微软雅黑" panose="020B0503020204020204" pitchFamily="34" charset="-122"/>
                <a:ea typeface="微软雅黑" panose="020B0503020204020204" pitchFamily="34" charset="-122"/>
              </a:rPr>
              <a:t>之后的 </a:t>
            </a:r>
            <a:r>
              <a:rPr kumimoji="1" lang="en-US" altLang="zh-CN" sz="2400" dirty="0">
                <a:solidFill>
                  <a:srgbClr val="000099"/>
                </a:solidFill>
                <a:latin typeface="微软雅黑" panose="020B0503020204020204" pitchFamily="34" charset="-122"/>
                <a:ea typeface="微软雅黑" panose="020B0503020204020204" pitchFamily="34" charset="-122"/>
              </a:rPr>
              <a:t>0 </a:t>
            </a:r>
            <a:r>
              <a:rPr kumimoji="1" lang="zh-CN" altLang="en-US" sz="2400" dirty="0">
                <a:solidFill>
                  <a:srgbClr val="000099"/>
                </a:solidFill>
                <a:latin typeface="微软雅黑" panose="020B0503020204020204" pitchFamily="34" charset="-122"/>
                <a:ea typeface="微软雅黑" panose="020B0503020204020204" pitchFamily="34" charset="-122"/>
              </a:rPr>
              <a:t>比特删除</a:t>
            </a:r>
          </a:p>
        </p:txBody>
      </p:sp>
      <p:sp>
        <p:nvSpPr>
          <p:cNvPr id="18" name="Rectangle 11"/>
          <p:cNvSpPr>
            <a:spLocks noChangeArrowheads="1"/>
          </p:cNvSpPr>
          <p:nvPr/>
        </p:nvSpPr>
        <p:spPr bwMode="auto">
          <a:xfrm>
            <a:off x="6091770" y="2145630"/>
            <a:ext cx="374301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400" dirty="0">
                <a:solidFill>
                  <a:srgbClr val="C00000"/>
                </a:solidFill>
                <a:latin typeface="微软雅黑" panose="020B0503020204020204" pitchFamily="34" charset="-122"/>
                <a:ea typeface="微软雅黑" panose="020B0503020204020204" pitchFamily="34" charset="-122"/>
              </a:rPr>
              <a:t>会被误认为是标志字段 </a:t>
            </a:r>
            <a:r>
              <a:rPr kumimoji="1" lang="en-US" altLang="zh-CN" sz="2400" dirty="0">
                <a:solidFill>
                  <a:srgbClr val="C00000"/>
                </a:solidFill>
                <a:latin typeface="微软雅黑" panose="020B0503020204020204" pitchFamily="34" charset="-122"/>
                <a:ea typeface="微软雅黑" panose="020B0503020204020204" pitchFamily="34" charset="-122"/>
              </a:rPr>
              <a:t>F </a:t>
            </a:r>
          </a:p>
        </p:txBody>
      </p:sp>
      <p:sp>
        <p:nvSpPr>
          <p:cNvPr id="19" name="AutoShape 12"/>
          <p:cNvSpPr>
            <a:spLocks noChangeArrowheads="1"/>
          </p:cNvSpPr>
          <p:nvPr/>
        </p:nvSpPr>
        <p:spPr bwMode="auto">
          <a:xfrm rot="16200000">
            <a:off x="8292049" y="3541257"/>
            <a:ext cx="327025" cy="168540"/>
          </a:xfrm>
          <a:prstGeom prst="rightArrow">
            <a:avLst>
              <a:gd name="adj1" fmla="val 50000"/>
              <a:gd name="adj2" fmla="val 105112"/>
            </a:avLst>
          </a:prstGeom>
          <a:solidFill>
            <a:srgbClr val="C00000"/>
          </a:solidFill>
          <a:ln w="12700">
            <a:solidFill>
              <a:srgbClr val="C00000"/>
            </a:solidFill>
            <a:miter lim="800000"/>
            <a:headEnd/>
            <a:tailEnd/>
          </a:ln>
          <a:effec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0" name="Rectangle 13"/>
          <p:cNvSpPr>
            <a:spLocks noChangeArrowheads="1"/>
          </p:cNvSpPr>
          <p:nvPr/>
        </p:nvSpPr>
        <p:spPr bwMode="auto">
          <a:xfrm>
            <a:off x="6682432" y="3761988"/>
            <a:ext cx="268984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400" dirty="0">
                <a:solidFill>
                  <a:srgbClr val="C00000"/>
                </a:solidFill>
                <a:latin typeface="微软雅黑" panose="020B0503020204020204" pitchFamily="34" charset="-122"/>
                <a:ea typeface="微软雅黑" panose="020B0503020204020204" pitchFamily="34" charset="-122"/>
              </a:rPr>
              <a:t>发送端填入 </a:t>
            </a:r>
            <a:r>
              <a:rPr kumimoji="1" lang="en-US" altLang="zh-CN" sz="2400" dirty="0">
                <a:solidFill>
                  <a:srgbClr val="C00000"/>
                </a:solidFill>
                <a:latin typeface="微软雅黑" panose="020B0503020204020204" pitchFamily="34" charset="-122"/>
                <a:ea typeface="微软雅黑" panose="020B0503020204020204" pitchFamily="34" charset="-122"/>
              </a:rPr>
              <a:t>0 </a:t>
            </a:r>
            <a:r>
              <a:rPr kumimoji="1" lang="zh-CN" altLang="en-US" sz="2400" dirty="0">
                <a:solidFill>
                  <a:srgbClr val="C00000"/>
                </a:solidFill>
                <a:latin typeface="微软雅黑" panose="020B0503020204020204" pitchFamily="34" charset="-122"/>
                <a:ea typeface="微软雅黑" panose="020B0503020204020204" pitchFamily="34" charset="-122"/>
              </a:rPr>
              <a:t>比特</a:t>
            </a:r>
          </a:p>
        </p:txBody>
      </p:sp>
      <p:sp>
        <p:nvSpPr>
          <p:cNvPr id="21" name="AutoShape 14"/>
          <p:cNvSpPr>
            <a:spLocks noChangeArrowheads="1"/>
          </p:cNvSpPr>
          <p:nvPr/>
        </p:nvSpPr>
        <p:spPr bwMode="auto">
          <a:xfrm rot="5400000" flipV="1">
            <a:off x="8349196" y="5160343"/>
            <a:ext cx="365125" cy="168540"/>
          </a:xfrm>
          <a:prstGeom prst="rightArrow">
            <a:avLst>
              <a:gd name="adj1" fmla="val 50000"/>
              <a:gd name="adj2" fmla="val 117358"/>
            </a:avLst>
          </a:prstGeom>
          <a:solidFill>
            <a:srgbClr val="C00000"/>
          </a:solidFill>
          <a:ln w="12700">
            <a:solidFill>
              <a:srgbClr val="C00000"/>
            </a:solidFill>
            <a:miter lim="800000"/>
            <a:headEnd/>
            <a:tailEnd/>
          </a:ln>
          <a:effec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2" name="Rectangle 15"/>
          <p:cNvSpPr>
            <a:spLocks noChangeArrowheads="1"/>
          </p:cNvSpPr>
          <p:nvPr/>
        </p:nvSpPr>
        <p:spPr bwMode="auto">
          <a:xfrm>
            <a:off x="5807244" y="5418172"/>
            <a:ext cx="374301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400" dirty="0">
                <a:solidFill>
                  <a:srgbClr val="C00000"/>
                </a:solidFill>
                <a:latin typeface="微软雅黑" panose="020B0503020204020204" pitchFamily="34" charset="-122"/>
                <a:ea typeface="微软雅黑" panose="020B0503020204020204" pitchFamily="34" charset="-122"/>
              </a:rPr>
              <a:t>接收端删除填入的 </a:t>
            </a:r>
            <a:r>
              <a:rPr kumimoji="1" lang="en-US" altLang="zh-CN" sz="2400" dirty="0">
                <a:solidFill>
                  <a:srgbClr val="C00000"/>
                </a:solidFill>
                <a:latin typeface="微软雅黑" panose="020B0503020204020204" pitchFamily="34" charset="-122"/>
                <a:ea typeface="微软雅黑" panose="020B0503020204020204" pitchFamily="34" charset="-122"/>
              </a:rPr>
              <a:t>0 </a:t>
            </a:r>
            <a:r>
              <a:rPr kumimoji="1" lang="zh-CN" altLang="en-US" sz="2400" dirty="0">
                <a:solidFill>
                  <a:srgbClr val="C00000"/>
                </a:solidFill>
                <a:latin typeface="微软雅黑" panose="020B0503020204020204" pitchFamily="34" charset="-122"/>
                <a:ea typeface="微软雅黑" panose="020B0503020204020204" pitchFamily="34" charset="-122"/>
              </a:rPr>
              <a:t>比特</a:t>
            </a:r>
          </a:p>
        </p:txBody>
      </p:sp>
      <p:sp>
        <p:nvSpPr>
          <p:cNvPr id="23" name="AutoShape 18"/>
          <p:cNvSpPr>
            <a:spLocks/>
          </p:cNvSpPr>
          <p:nvPr/>
        </p:nvSpPr>
        <p:spPr bwMode="auto">
          <a:xfrm rot="-5400000">
            <a:off x="7508279" y="986826"/>
            <a:ext cx="296862" cy="1919146"/>
          </a:xfrm>
          <a:prstGeom prst="leftBrace">
            <a:avLst>
              <a:gd name="adj1" fmla="val 54590"/>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33965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60363" indent="-360363">
              <a:buNone/>
            </a:pPr>
            <a:r>
              <a:rPr lang="en-US" altLang="zh-CN" dirty="0"/>
              <a:t>	</a:t>
            </a:r>
            <a:r>
              <a:rPr lang="zh-CN" altLang="en-US" dirty="0"/>
              <a:t>数据链路层使用的信道主要有以下两种类型：</a:t>
            </a:r>
          </a:p>
          <a:p>
            <a:r>
              <a:rPr lang="zh-CN" altLang="en-US" dirty="0">
                <a:solidFill>
                  <a:srgbClr val="FF0000"/>
                </a:solidFill>
              </a:rPr>
              <a:t>点对点信道。</a:t>
            </a:r>
            <a:r>
              <a:rPr lang="zh-CN" altLang="en-US" dirty="0"/>
              <a:t>这种信道使用</a:t>
            </a:r>
            <a:r>
              <a:rPr lang="zh-CN" altLang="en-US" dirty="0">
                <a:solidFill>
                  <a:srgbClr val="FF0000"/>
                </a:solidFill>
              </a:rPr>
              <a:t>一对一的点对点通信</a:t>
            </a:r>
            <a:r>
              <a:rPr lang="zh-CN" altLang="en-US" dirty="0"/>
              <a:t>方式。</a:t>
            </a:r>
          </a:p>
          <a:p>
            <a:r>
              <a:rPr lang="zh-CN" altLang="en-US" dirty="0">
                <a:solidFill>
                  <a:srgbClr val="FF0000"/>
                </a:solidFill>
              </a:rPr>
              <a:t>广播信道。</a:t>
            </a:r>
            <a:r>
              <a:rPr lang="zh-CN" altLang="en-US" dirty="0"/>
              <a:t>这种信道使用</a:t>
            </a:r>
            <a:r>
              <a:rPr lang="zh-CN" altLang="en-US" dirty="0">
                <a:solidFill>
                  <a:srgbClr val="FF0000"/>
                </a:solidFill>
              </a:rPr>
              <a:t>一对多的广播通信</a:t>
            </a:r>
            <a:r>
              <a:rPr lang="zh-CN" altLang="en-US" dirty="0"/>
              <a:t>方式，因此过程比较复杂。广播信道上连接的主机很多，因此必须使用专用的共享信道协议来协调这些主机的数据发送。 </a:t>
            </a:r>
          </a:p>
        </p:txBody>
      </p:sp>
      <p:sp>
        <p:nvSpPr>
          <p:cNvPr id="280578" name="Rectangle 2"/>
          <p:cNvSpPr>
            <a:spLocks noGrp="1" noChangeArrowheads="1"/>
          </p:cNvSpPr>
          <p:nvPr>
            <p:ph type="title"/>
          </p:nvPr>
        </p:nvSpPr>
        <p:spPr/>
        <p:txBody>
          <a:bodyPr/>
          <a:lstStyle/>
          <a:p>
            <a:pPr algn="ctr"/>
            <a:r>
              <a:rPr lang="zh-CN" altLang="en-US" dirty="0"/>
              <a:t>数据链路层</a:t>
            </a:r>
            <a:r>
              <a:rPr lang="zh-CN" altLang="zh-CN" dirty="0"/>
              <a:t>使用的信道</a:t>
            </a:r>
            <a:endParaRPr lang="zh-CN" altLang="en-US" dirty="0"/>
          </a:p>
        </p:txBody>
      </p:sp>
    </p:spTree>
    <p:extLst>
      <p:ext uri="{BB962C8B-B14F-4D97-AF65-F5344CB8AC3E}">
        <p14:creationId xmlns:p14="http://schemas.microsoft.com/office/powerpoint/2010/main" val="39520087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3" name="Rectangle 3"/>
          <p:cNvSpPr>
            <a:spLocks noGrp="1" noChangeArrowheads="1"/>
          </p:cNvSpPr>
          <p:nvPr>
            <p:ph idx="1"/>
          </p:nvPr>
        </p:nvSpPr>
        <p:spPr/>
        <p:txBody>
          <a:bodyPr/>
          <a:lstStyle/>
          <a:p>
            <a:r>
              <a:rPr lang="en-US" altLang="zh-CN" dirty="0"/>
              <a:t>PPP </a:t>
            </a:r>
            <a:r>
              <a:rPr lang="zh-CN" altLang="en-US" dirty="0"/>
              <a:t>协议之所以不使用序号和确认机制是出于以下的考虑：</a:t>
            </a:r>
            <a:endParaRPr lang="zh-CN" altLang="en-US" sz="3600" dirty="0"/>
          </a:p>
          <a:p>
            <a:pPr lvl="1"/>
            <a:r>
              <a:rPr lang="zh-CN" altLang="en-US" dirty="0">
                <a:solidFill>
                  <a:srgbClr val="0000CC"/>
                </a:solidFill>
                <a:latin typeface="Arial" charset="0"/>
                <a:ea typeface="黑体" pitchFamily="2" charset="-122"/>
              </a:rPr>
              <a:t>在数据链路层出现差错的概率不大时，使用比较简单的 </a:t>
            </a:r>
            <a:r>
              <a:rPr lang="en-US" altLang="zh-CN" dirty="0">
                <a:solidFill>
                  <a:srgbClr val="0000CC"/>
                </a:solidFill>
                <a:latin typeface="Arial" charset="0"/>
                <a:ea typeface="黑体" pitchFamily="2" charset="-122"/>
              </a:rPr>
              <a:t>PPP </a:t>
            </a:r>
            <a:r>
              <a:rPr lang="zh-CN" altLang="en-US" dirty="0">
                <a:solidFill>
                  <a:srgbClr val="0000CC"/>
                </a:solidFill>
                <a:latin typeface="Arial" charset="0"/>
              </a:rPr>
              <a:t>协议较为合理。</a:t>
            </a:r>
            <a:endParaRPr lang="zh-CN" altLang="en-US" dirty="0">
              <a:solidFill>
                <a:srgbClr val="0000CC"/>
              </a:solidFill>
            </a:endParaRPr>
          </a:p>
          <a:p>
            <a:pPr lvl="1"/>
            <a:r>
              <a:rPr lang="zh-CN" altLang="en-US" dirty="0">
                <a:solidFill>
                  <a:srgbClr val="0000CC"/>
                </a:solidFill>
                <a:latin typeface="Arial" charset="0"/>
                <a:ea typeface="黑体" pitchFamily="2" charset="-122"/>
              </a:rPr>
              <a:t>在因特网环境下，</a:t>
            </a:r>
            <a:r>
              <a:rPr lang="en-US" altLang="zh-CN" dirty="0">
                <a:solidFill>
                  <a:srgbClr val="0000CC"/>
                </a:solidFill>
                <a:latin typeface="Arial" charset="0"/>
                <a:ea typeface="黑体" pitchFamily="2" charset="-122"/>
              </a:rPr>
              <a:t>PPP </a:t>
            </a:r>
            <a:r>
              <a:rPr lang="zh-CN" altLang="en-US" dirty="0">
                <a:solidFill>
                  <a:srgbClr val="0000CC"/>
                </a:solidFill>
                <a:latin typeface="Arial" charset="0"/>
                <a:ea typeface="黑体" pitchFamily="2" charset="-122"/>
              </a:rPr>
              <a:t>的信息字段放入的数据是 </a:t>
            </a:r>
            <a:r>
              <a:rPr lang="en-US" altLang="zh-CN" dirty="0">
                <a:solidFill>
                  <a:srgbClr val="0000CC"/>
                </a:solidFill>
                <a:latin typeface="Arial" charset="0"/>
                <a:ea typeface="黑体" pitchFamily="2" charset="-122"/>
              </a:rPr>
              <a:t>IP  </a:t>
            </a:r>
            <a:r>
              <a:rPr lang="zh-CN" altLang="en-US" dirty="0">
                <a:solidFill>
                  <a:srgbClr val="0000CC"/>
                </a:solidFill>
                <a:latin typeface="Arial" charset="0"/>
                <a:ea typeface="黑体" pitchFamily="2" charset="-122"/>
              </a:rPr>
              <a:t>数据报。</a:t>
            </a:r>
            <a:r>
              <a:rPr lang="zh-CN" altLang="en-US" dirty="0">
                <a:solidFill>
                  <a:srgbClr val="0000CC"/>
                </a:solidFill>
                <a:ea typeface="黑体" pitchFamily="2" charset="-122"/>
              </a:rPr>
              <a:t>数据链路层的可靠传输并不能够保证网络层的传输也是可靠的。</a:t>
            </a:r>
          </a:p>
          <a:p>
            <a:pPr lvl="1"/>
            <a:r>
              <a:rPr lang="zh-CN" altLang="en-US" dirty="0">
                <a:solidFill>
                  <a:srgbClr val="0000CC"/>
                </a:solidFill>
                <a:latin typeface="Arial" charset="0"/>
                <a:ea typeface="黑体" pitchFamily="2" charset="-122"/>
              </a:rPr>
              <a:t>帧检验序列 </a:t>
            </a:r>
            <a:r>
              <a:rPr lang="en-US" altLang="zh-CN" dirty="0">
                <a:solidFill>
                  <a:srgbClr val="0000CC"/>
                </a:solidFill>
                <a:latin typeface="Arial" charset="0"/>
                <a:ea typeface="黑体" pitchFamily="2" charset="-122"/>
              </a:rPr>
              <a:t>FCS </a:t>
            </a:r>
            <a:r>
              <a:rPr lang="zh-CN" altLang="en-US" dirty="0">
                <a:solidFill>
                  <a:srgbClr val="0000CC"/>
                </a:solidFill>
                <a:latin typeface="Arial" charset="0"/>
                <a:ea typeface="黑体" pitchFamily="2" charset="-122"/>
              </a:rPr>
              <a:t>字段可保证无差错接受。</a:t>
            </a:r>
            <a:endParaRPr lang="zh-CN" altLang="en-US" dirty="0">
              <a:solidFill>
                <a:srgbClr val="0000CC"/>
              </a:solidFill>
              <a:latin typeface="Arial" charset="0"/>
            </a:endParaRPr>
          </a:p>
          <a:p>
            <a:pPr lvl="1"/>
            <a:endParaRPr lang="en-US" altLang="zh-CN" dirty="0"/>
          </a:p>
        </p:txBody>
      </p:sp>
      <p:sp>
        <p:nvSpPr>
          <p:cNvPr id="199682" name="Rectangle 2"/>
          <p:cNvSpPr>
            <a:spLocks noGrp="1" noChangeArrowheads="1"/>
          </p:cNvSpPr>
          <p:nvPr>
            <p:ph type="title"/>
          </p:nvPr>
        </p:nvSpPr>
        <p:spPr/>
        <p:txBody>
          <a:bodyPr/>
          <a:lstStyle/>
          <a:p>
            <a:pPr algn="ctr"/>
            <a:r>
              <a:rPr lang="en-US" altLang="zh-CN" sz="4000" dirty="0"/>
              <a:t> </a:t>
            </a:r>
            <a:r>
              <a:rPr lang="zh-CN" altLang="en-US" sz="4000" dirty="0"/>
              <a:t>不提供使用序号和确认的可靠传输 </a:t>
            </a:r>
          </a:p>
        </p:txBody>
      </p:sp>
    </p:spTree>
    <p:extLst>
      <p:ext uri="{BB962C8B-B14F-4D97-AF65-F5344CB8AC3E}">
        <p14:creationId xmlns:p14="http://schemas.microsoft.com/office/powerpoint/2010/main" val="31750089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968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968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96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sz="2400" dirty="0"/>
              <a:t>当用户拨号接入 </a:t>
            </a:r>
            <a:r>
              <a:rPr lang="en-US" altLang="zh-CN" sz="2400" dirty="0"/>
              <a:t>ISP </a:t>
            </a:r>
            <a:r>
              <a:rPr lang="zh-CN" altLang="en-US" sz="2400" dirty="0"/>
              <a:t>时，路由器的调制解调器对拨号做出确认，并建立一条物理连接。</a:t>
            </a:r>
          </a:p>
          <a:p>
            <a:r>
              <a:rPr lang="en-US" altLang="zh-CN" sz="2400" dirty="0"/>
              <a:t>PC </a:t>
            </a:r>
            <a:r>
              <a:rPr lang="zh-CN" altLang="en-US" sz="2400" dirty="0"/>
              <a:t>机向路由器发送一系列的 </a:t>
            </a:r>
            <a:r>
              <a:rPr lang="en-US" altLang="zh-CN" sz="2400" dirty="0"/>
              <a:t>LCP </a:t>
            </a:r>
            <a:r>
              <a:rPr lang="zh-CN" altLang="en-US" sz="2400" dirty="0"/>
              <a:t>分组（封装成多个 </a:t>
            </a:r>
            <a:r>
              <a:rPr lang="en-US" altLang="zh-CN" sz="2400" dirty="0"/>
              <a:t>PPP </a:t>
            </a:r>
            <a:r>
              <a:rPr lang="zh-CN" altLang="en-US" sz="2400" dirty="0"/>
              <a:t>帧）。</a:t>
            </a:r>
          </a:p>
          <a:p>
            <a:r>
              <a:rPr lang="zh-CN" altLang="en-US" sz="2400" dirty="0"/>
              <a:t>这些分组及其响应选择一些 </a:t>
            </a:r>
            <a:r>
              <a:rPr lang="en-US" altLang="zh-CN" sz="2400" dirty="0"/>
              <a:t>PPP </a:t>
            </a:r>
            <a:r>
              <a:rPr lang="zh-CN" altLang="en-US" sz="2400" dirty="0"/>
              <a:t>参数，并进行网络层配置，</a:t>
            </a:r>
            <a:r>
              <a:rPr lang="en-US" altLang="zh-CN" sz="2400" dirty="0"/>
              <a:t>NCP </a:t>
            </a:r>
            <a:r>
              <a:rPr lang="zh-CN" altLang="en-US" sz="2400" dirty="0"/>
              <a:t>给新接入的 </a:t>
            </a:r>
            <a:r>
              <a:rPr lang="en-US" altLang="zh-CN" sz="2400" dirty="0"/>
              <a:t>PC </a:t>
            </a:r>
            <a:r>
              <a:rPr lang="zh-CN" altLang="en-US" sz="2400" dirty="0"/>
              <a:t>机分配一个临时的 </a:t>
            </a:r>
            <a:r>
              <a:rPr lang="en-US" altLang="zh-CN" sz="2400" dirty="0"/>
              <a:t>IP </a:t>
            </a:r>
            <a:r>
              <a:rPr lang="zh-CN" altLang="en-US" sz="2400" dirty="0"/>
              <a:t>地址，使 </a:t>
            </a:r>
            <a:r>
              <a:rPr lang="en-US" altLang="zh-CN" sz="2400" dirty="0"/>
              <a:t>PC </a:t>
            </a:r>
            <a:r>
              <a:rPr lang="zh-CN" altLang="en-US" sz="2400" dirty="0"/>
              <a:t>机成为因特网上的一个主机。</a:t>
            </a:r>
          </a:p>
          <a:p>
            <a:r>
              <a:rPr lang="zh-CN" altLang="en-US" sz="2400" dirty="0"/>
              <a:t>通信完毕时，</a:t>
            </a:r>
            <a:r>
              <a:rPr lang="en-US" altLang="zh-CN" sz="2400" dirty="0"/>
              <a:t>NCP </a:t>
            </a:r>
            <a:r>
              <a:rPr lang="zh-CN" altLang="en-US" sz="2400" dirty="0"/>
              <a:t>释放网络层连接，收回原来分配出去的 </a:t>
            </a:r>
            <a:r>
              <a:rPr lang="en-US" altLang="zh-CN" sz="2400" dirty="0"/>
              <a:t>IP </a:t>
            </a:r>
            <a:r>
              <a:rPr lang="zh-CN" altLang="en-US" sz="2400" dirty="0"/>
              <a:t>地址。接着，</a:t>
            </a:r>
            <a:r>
              <a:rPr lang="en-US" altLang="zh-CN" sz="2400" dirty="0"/>
              <a:t>LCP </a:t>
            </a:r>
            <a:r>
              <a:rPr lang="zh-CN" altLang="en-US" sz="2400" dirty="0"/>
              <a:t>释放数据链路层连接。最后释放的是物理层的连接。</a:t>
            </a:r>
            <a:endParaRPr lang="en-US" altLang="zh-CN" sz="2400" dirty="0"/>
          </a:p>
          <a:p>
            <a:r>
              <a:rPr lang="zh-CN" altLang="en-US" sz="2400" dirty="0">
                <a:solidFill>
                  <a:srgbClr val="FF0000"/>
                </a:solidFill>
              </a:rPr>
              <a:t>可见，</a:t>
            </a:r>
            <a:r>
              <a:rPr lang="en-US" altLang="zh-CN" sz="2400" dirty="0">
                <a:solidFill>
                  <a:srgbClr val="FF0000"/>
                </a:solidFill>
              </a:rPr>
              <a:t>PPP </a:t>
            </a:r>
            <a:r>
              <a:rPr lang="zh-CN" altLang="zh-CN" sz="2400" dirty="0">
                <a:solidFill>
                  <a:srgbClr val="FF0000"/>
                </a:solidFill>
              </a:rPr>
              <a:t>协议已不是纯粹的数据链路层的协议，它还包含了物理层和网络层的内容</a:t>
            </a:r>
            <a:r>
              <a:rPr lang="zh-CN" altLang="en-US" sz="2400" dirty="0">
                <a:solidFill>
                  <a:srgbClr val="FF0000"/>
                </a:solidFill>
              </a:rPr>
              <a:t>。</a:t>
            </a:r>
          </a:p>
        </p:txBody>
      </p:sp>
      <p:sp>
        <p:nvSpPr>
          <p:cNvPr id="198658" name="Rectangle 2"/>
          <p:cNvSpPr>
            <a:spLocks noGrp="1" noChangeArrowheads="1"/>
          </p:cNvSpPr>
          <p:nvPr>
            <p:ph type="title"/>
          </p:nvPr>
        </p:nvSpPr>
        <p:spPr/>
        <p:txBody>
          <a:bodyPr/>
          <a:lstStyle/>
          <a:p>
            <a:r>
              <a:rPr lang="en-US" altLang="zh-CN" dirty="0"/>
              <a:t> 3.2.3   PPP </a:t>
            </a:r>
            <a:r>
              <a:rPr lang="zh-CN" altLang="en-US" dirty="0"/>
              <a:t>协议的工作状态 </a:t>
            </a:r>
          </a:p>
        </p:txBody>
      </p:sp>
    </p:spTree>
    <p:extLst>
      <p:ext uri="{BB962C8B-B14F-4D97-AF65-F5344CB8AC3E}">
        <p14:creationId xmlns:p14="http://schemas.microsoft.com/office/powerpoint/2010/main" val="5128510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865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865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865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86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9"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405922" y="332656"/>
            <a:ext cx="9514615" cy="5616576"/>
            <a:chOff x="236604" y="476250"/>
            <a:chExt cx="9514615" cy="5616576"/>
          </a:xfrm>
        </p:grpSpPr>
        <p:sp>
          <p:nvSpPr>
            <p:cNvPr id="389130" name="Rectangle 10"/>
            <p:cNvSpPr>
              <a:spLocks noChangeArrowheads="1"/>
            </p:cNvSpPr>
            <p:nvPr/>
          </p:nvSpPr>
          <p:spPr bwMode="auto">
            <a:xfrm>
              <a:off x="6980636" y="476250"/>
              <a:ext cx="2418027" cy="469900"/>
            </a:xfrm>
            <a:prstGeom prst="rect">
              <a:avLst/>
            </a:prstGeom>
            <a:solidFill>
              <a:srgbClr val="FFFF66"/>
            </a:solidFill>
            <a:ln>
              <a:noFill/>
            </a:ln>
            <a:effectLst>
              <a:outerShdw dist="45791" dir="3378596"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zh-CN" altLang="en-US" sz="2400">
                  <a:solidFill>
                    <a:srgbClr val="000099"/>
                  </a:solidFill>
                  <a:latin typeface="微软雅黑" panose="020B0503020204020204" pitchFamily="34" charset="-122"/>
                  <a:ea typeface="微软雅黑" panose="020B0503020204020204" pitchFamily="34" charset="-122"/>
                </a:rPr>
                <a:t>设备之间无链路</a:t>
              </a:r>
            </a:p>
          </p:txBody>
        </p:sp>
        <p:sp>
          <p:nvSpPr>
            <p:cNvPr id="389124" name="Rectangle 4"/>
            <p:cNvSpPr>
              <a:spLocks noChangeArrowheads="1"/>
            </p:cNvSpPr>
            <p:nvPr/>
          </p:nvSpPr>
          <p:spPr bwMode="auto">
            <a:xfrm>
              <a:off x="4292600" y="476250"/>
              <a:ext cx="1721512" cy="469900"/>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a:solidFill>
                    <a:srgbClr val="000099"/>
                  </a:solidFill>
                  <a:latin typeface="微软雅黑" panose="020B0503020204020204" pitchFamily="34" charset="-122"/>
                  <a:ea typeface="微软雅黑" panose="020B0503020204020204" pitchFamily="34" charset="-122"/>
                </a:rPr>
                <a:t>链路静止</a:t>
              </a:r>
            </a:p>
          </p:txBody>
        </p:sp>
        <p:sp>
          <p:nvSpPr>
            <p:cNvPr id="389125" name="Rectangle 5"/>
            <p:cNvSpPr>
              <a:spLocks noChangeArrowheads="1"/>
            </p:cNvSpPr>
            <p:nvPr/>
          </p:nvSpPr>
          <p:spPr bwMode="auto">
            <a:xfrm>
              <a:off x="4292600" y="1698625"/>
              <a:ext cx="1721512" cy="469900"/>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a:solidFill>
                    <a:srgbClr val="000099"/>
                  </a:solidFill>
                  <a:latin typeface="微软雅黑" panose="020B0503020204020204" pitchFamily="34" charset="-122"/>
                  <a:ea typeface="微软雅黑" panose="020B0503020204020204" pitchFamily="34" charset="-122"/>
                </a:rPr>
                <a:t>链路建立</a:t>
              </a:r>
            </a:p>
          </p:txBody>
        </p:sp>
        <p:sp>
          <p:nvSpPr>
            <p:cNvPr id="389126" name="Rectangle 6"/>
            <p:cNvSpPr>
              <a:spLocks noChangeArrowheads="1"/>
            </p:cNvSpPr>
            <p:nvPr/>
          </p:nvSpPr>
          <p:spPr bwMode="auto">
            <a:xfrm>
              <a:off x="4292600" y="2921000"/>
              <a:ext cx="1721512" cy="471488"/>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a:solidFill>
                    <a:srgbClr val="000099"/>
                  </a:solidFill>
                  <a:latin typeface="微软雅黑" panose="020B0503020204020204" pitchFamily="34" charset="-122"/>
                  <a:ea typeface="微软雅黑" panose="020B0503020204020204" pitchFamily="34" charset="-122"/>
                </a:rPr>
                <a:t>鉴别</a:t>
              </a:r>
            </a:p>
          </p:txBody>
        </p:sp>
        <p:sp>
          <p:nvSpPr>
            <p:cNvPr id="389127" name="Rectangle 7"/>
            <p:cNvSpPr>
              <a:spLocks noChangeArrowheads="1"/>
            </p:cNvSpPr>
            <p:nvPr/>
          </p:nvSpPr>
          <p:spPr bwMode="auto">
            <a:xfrm>
              <a:off x="4292600" y="4143375"/>
              <a:ext cx="1721512" cy="471488"/>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a:solidFill>
                    <a:srgbClr val="000099"/>
                  </a:solidFill>
                  <a:latin typeface="微软雅黑" panose="020B0503020204020204" pitchFamily="34" charset="-122"/>
                  <a:ea typeface="微软雅黑" panose="020B0503020204020204" pitchFamily="34" charset="-122"/>
                </a:rPr>
                <a:t>网络层协议</a:t>
              </a:r>
            </a:p>
          </p:txBody>
        </p:sp>
        <p:sp>
          <p:nvSpPr>
            <p:cNvPr id="389128" name="Rectangle 8"/>
            <p:cNvSpPr>
              <a:spLocks noChangeArrowheads="1"/>
            </p:cNvSpPr>
            <p:nvPr/>
          </p:nvSpPr>
          <p:spPr bwMode="auto">
            <a:xfrm>
              <a:off x="4292600" y="5367338"/>
              <a:ext cx="1721512" cy="469900"/>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a:solidFill>
                    <a:srgbClr val="000099"/>
                  </a:solidFill>
                  <a:latin typeface="微软雅黑" panose="020B0503020204020204" pitchFamily="34" charset="-122"/>
                  <a:ea typeface="微软雅黑" panose="020B0503020204020204" pitchFamily="34" charset="-122"/>
                </a:rPr>
                <a:t>链路打开</a:t>
              </a:r>
            </a:p>
          </p:txBody>
        </p:sp>
        <p:sp>
          <p:nvSpPr>
            <p:cNvPr id="389129" name="Rectangle 9"/>
            <p:cNvSpPr>
              <a:spLocks noChangeArrowheads="1"/>
            </p:cNvSpPr>
            <p:nvPr/>
          </p:nvSpPr>
          <p:spPr bwMode="auto">
            <a:xfrm>
              <a:off x="271727" y="2921000"/>
              <a:ext cx="1721512" cy="471488"/>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a:solidFill>
                    <a:srgbClr val="000099"/>
                  </a:solidFill>
                  <a:latin typeface="微软雅黑" panose="020B0503020204020204" pitchFamily="34" charset="-122"/>
                  <a:ea typeface="微软雅黑" panose="020B0503020204020204" pitchFamily="34" charset="-122"/>
                </a:rPr>
                <a:t>链路终止</a:t>
              </a:r>
            </a:p>
          </p:txBody>
        </p:sp>
        <p:sp>
          <p:nvSpPr>
            <p:cNvPr id="389131" name="Rectangle 11"/>
            <p:cNvSpPr>
              <a:spLocks noChangeArrowheads="1"/>
            </p:cNvSpPr>
            <p:nvPr/>
          </p:nvSpPr>
          <p:spPr bwMode="auto">
            <a:xfrm>
              <a:off x="7162933" y="1698625"/>
              <a:ext cx="2105025" cy="469900"/>
            </a:xfrm>
            <a:prstGeom prst="rect">
              <a:avLst/>
            </a:prstGeom>
            <a:solidFill>
              <a:srgbClr val="FFFF66"/>
            </a:solidFill>
            <a:ln>
              <a:noFill/>
            </a:ln>
            <a:effectLst>
              <a:outerShdw dist="53882"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zh-CN" altLang="en-US" sz="2400">
                  <a:solidFill>
                    <a:srgbClr val="000099"/>
                  </a:solidFill>
                  <a:latin typeface="微软雅黑" panose="020B0503020204020204" pitchFamily="34" charset="-122"/>
                  <a:ea typeface="微软雅黑" panose="020B0503020204020204" pitchFamily="34" charset="-122"/>
                </a:rPr>
                <a:t>物理链路</a:t>
              </a:r>
            </a:p>
          </p:txBody>
        </p:sp>
        <p:sp>
          <p:nvSpPr>
            <p:cNvPr id="389132" name="Rectangle 12"/>
            <p:cNvSpPr>
              <a:spLocks noChangeArrowheads="1"/>
            </p:cNvSpPr>
            <p:nvPr/>
          </p:nvSpPr>
          <p:spPr bwMode="auto">
            <a:xfrm>
              <a:off x="7162933" y="2921000"/>
              <a:ext cx="2105025" cy="471488"/>
            </a:xfrm>
            <a:prstGeom prst="rect">
              <a:avLst/>
            </a:prstGeom>
            <a:solidFill>
              <a:srgbClr val="FFFF66"/>
            </a:solidFill>
            <a:ln>
              <a:noFill/>
            </a:ln>
            <a:effectLst>
              <a:outerShdw dist="53882"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en-US" altLang="zh-CN" sz="2400">
                  <a:solidFill>
                    <a:srgbClr val="000099"/>
                  </a:solidFill>
                  <a:latin typeface="微软雅黑" panose="020B0503020204020204" pitchFamily="34" charset="-122"/>
                  <a:ea typeface="微软雅黑" panose="020B0503020204020204" pitchFamily="34" charset="-122"/>
                </a:rPr>
                <a:t>LCP </a:t>
              </a:r>
              <a:r>
                <a:rPr lang="zh-CN" altLang="en-US" sz="2400">
                  <a:solidFill>
                    <a:srgbClr val="000099"/>
                  </a:solidFill>
                  <a:latin typeface="微软雅黑" panose="020B0503020204020204" pitchFamily="34" charset="-122"/>
                  <a:ea typeface="微软雅黑" panose="020B0503020204020204" pitchFamily="34" charset="-122"/>
                </a:rPr>
                <a:t>链路</a:t>
              </a:r>
            </a:p>
          </p:txBody>
        </p:sp>
        <p:sp>
          <p:nvSpPr>
            <p:cNvPr id="389133" name="Rectangle 13"/>
            <p:cNvSpPr>
              <a:spLocks noChangeArrowheads="1"/>
            </p:cNvSpPr>
            <p:nvPr/>
          </p:nvSpPr>
          <p:spPr bwMode="auto">
            <a:xfrm>
              <a:off x="6746743" y="4143375"/>
              <a:ext cx="2887530" cy="471488"/>
            </a:xfrm>
            <a:prstGeom prst="rect">
              <a:avLst/>
            </a:prstGeom>
            <a:solidFill>
              <a:srgbClr val="FFFF66"/>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zh-CN" altLang="en-US" sz="2400">
                  <a:solidFill>
                    <a:srgbClr val="000099"/>
                  </a:solidFill>
                  <a:latin typeface="微软雅黑" panose="020B0503020204020204" pitchFamily="34" charset="-122"/>
                  <a:ea typeface="微软雅黑" panose="020B0503020204020204" pitchFamily="34" charset="-122"/>
                </a:rPr>
                <a:t>已鉴别的 </a:t>
              </a:r>
              <a:r>
                <a:rPr lang="en-US" altLang="zh-CN" sz="2400">
                  <a:solidFill>
                    <a:srgbClr val="000099"/>
                  </a:solidFill>
                  <a:latin typeface="微软雅黑" panose="020B0503020204020204" pitchFamily="34" charset="-122"/>
                  <a:ea typeface="微软雅黑" panose="020B0503020204020204" pitchFamily="34" charset="-122"/>
                </a:rPr>
                <a:t>LCP </a:t>
              </a:r>
              <a:r>
                <a:rPr lang="zh-CN" altLang="en-US" sz="2400">
                  <a:solidFill>
                    <a:srgbClr val="000099"/>
                  </a:solidFill>
                  <a:latin typeface="微软雅黑" panose="020B0503020204020204" pitchFamily="34" charset="-122"/>
                  <a:ea typeface="微软雅黑" panose="020B0503020204020204" pitchFamily="34" charset="-122"/>
                </a:rPr>
                <a:t>链路</a:t>
              </a:r>
            </a:p>
          </p:txBody>
        </p:sp>
        <p:sp>
          <p:nvSpPr>
            <p:cNvPr id="389134" name="Rectangle 14"/>
            <p:cNvSpPr>
              <a:spLocks noChangeArrowheads="1"/>
            </p:cNvSpPr>
            <p:nvPr/>
          </p:nvSpPr>
          <p:spPr bwMode="auto">
            <a:xfrm>
              <a:off x="6591962" y="5246689"/>
              <a:ext cx="3159257" cy="846137"/>
            </a:xfrm>
            <a:prstGeom prst="rect">
              <a:avLst/>
            </a:prstGeom>
            <a:solidFill>
              <a:srgbClr val="FFFF66"/>
            </a:solidFill>
            <a:ln>
              <a:noFill/>
            </a:ln>
            <a:effectLst>
              <a:outerShdw dist="45791" dir="2021404"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zh-CN" altLang="en-US" sz="2400">
                  <a:solidFill>
                    <a:srgbClr val="000099"/>
                  </a:solidFill>
                  <a:latin typeface="微软雅黑" panose="020B0503020204020204" pitchFamily="34" charset="-122"/>
                  <a:ea typeface="微软雅黑" panose="020B0503020204020204" pitchFamily="34" charset="-122"/>
                </a:rPr>
                <a:t>已鉴别的 </a:t>
              </a:r>
              <a:r>
                <a:rPr lang="en-US" altLang="zh-CN" sz="2400">
                  <a:solidFill>
                    <a:srgbClr val="000099"/>
                  </a:solidFill>
                  <a:latin typeface="微软雅黑" panose="020B0503020204020204" pitchFamily="34" charset="-122"/>
                  <a:ea typeface="微软雅黑" panose="020B0503020204020204" pitchFamily="34" charset="-122"/>
                </a:rPr>
                <a:t>LCP </a:t>
              </a:r>
              <a:r>
                <a:rPr lang="zh-CN" altLang="en-US" sz="2400">
                  <a:solidFill>
                    <a:srgbClr val="000099"/>
                  </a:solidFill>
                  <a:latin typeface="微软雅黑" panose="020B0503020204020204" pitchFamily="34" charset="-122"/>
                  <a:ea typeface="微软雅黑" panose="020B0503020204020204" pitchFamily="34" charset="-122"/>
                </a:rPr>
                <a:t>链路</a:t>
              </a:r>
            </a:p>
            <a:p>
              <a:pPr algn="ctr"/>
              <a:r>
                <a:rPr lang="zh-CN" altLang="en-US" sz="2400">
                  <a:solidFill>
                    <a:srgbClr val="000099"/>
                  </a:solidFill>
                  <a:latin typeface="微软雅黑" panose="020B0503020204020204" pitchFamily="34" charset="-122"/>
                  <a:ea typeface="微软雅黑" panose="020B0503020204020204" pitchFamily="34" charset="-122"/>
                </a:rPr>
                <a:t>和 </a:t>
              </a:r>
              <a:r>
                <a:rPr lang="en-US" altLang="zh-CN" sz="2400">
                  <a:solidFill>
                    <a:srgbClr val="000099"/>
                  </a:solidFill>
                  <a:latin typeface="微软雅黑" panose="020B0503020204020204" pitchFamily="34" charset="-122"/>
                  <a:ea typeface="微软雅黑" panose="020B0503020204020204" pitchFamily="34" charset="-122"/>
                </a:rPr>
                <a:t>NCP </a:t>
              </a:r>
              <a:r>
                <a:rPr lang="zh-CN" altLang="en-US" sz="2400">
                  <a:solidFill>
                    <a:srgbClr val="000099"/>
                  </a:solidFill>
                  <a:latin typeface="微软雅黑" panose="020B0503020204020204" pitchFamily="34" charset="-122"/>
                  <a:ea typeface="微软雅黑" panose="020B0503020204020204" pitchFamily="34" charset="-122"/>
                </a:rPr>
                <a:t>链路</a:t>
              </a:r>
            </a:p>
          </p:txBody>
        </p:sp>
        <p:sp>
          <p:nvSpPr>
            <p:cNvPr id="389135" name="Line 15"/>
            <p:cNvSpPr>
              <a:spLocks noChangeShapeType="1"/>
            </p:cNvSpPr>
            <p:nvPr/>
          </p:nvSpPr>
          <p:spPr bwMode="auto">
            <a:xfrm>
              <a:off x="8215445" y="946151"/>
              <a:ext cx="0" cy="752475"/>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89136" name="Line 16"/>
            <p:cNvSpPr>
              <a:spLocks noChangeShapeType="1"/>
            </p:cNvSpPr>
            <p:nvPr/>
          </p:nvSpPr>
          <p:spPr bwMode="auto">
            <a:xfrm>
              <a:off x="8215445" y="2168526"/>
              <a:ext cx="0" cy="752475"/>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89137" name="Line 17"/>
            <p:cNvSpPr>
              <a:spLocks noChangeShapeType="1"/>
            </p:cNvSpPr>
            <p:nvPr/>
          </p:nvSpPr>
          <p:spPr bwMode="auto">
            <a:xfrm>
              <a:off x="8215445" y="3392488"/>
              <a:ext cx="0" cy="750887"/>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89138" name="Freeform 18"/>
            <p:cNvSpPr>
              <a:spLocks/>
            </p:cNvSpPr>
            <p:nvPr/>
          </p:nvSpPr>
          <p:spPr bwMode="auto">
            <a:xfrm>
              <a:off x="8213725" y="4614864"/>
              <a:ext cx="1720" cy="706437"/>
            </a:xfrm>
            <a:custGeom>
              <a:avLst/>
              <a:gdLst>
                <a:gd name="T0" fmla="*/ 1 w 1"/>
                <a:gd name="T1" fmla="*/ 0 h 445"/>
                <a:gd name="T2" fmla="*/ 0 w 1"/>
                <a:gd name="T3" fmla="*/ 445 h 445"/>
              </a:gdLst>
              <a:ahLst/>
              <a:cxnLst>
                <a:cxn ang="0">
                  <a:pos x="T0" y="T1"/>
                </a:cxn>
                <a:cxn ang="0">
                  <a:pos x="T2" y="T3"/>
                </a:cxn>
              </a:cxnLst>
              <a:rect l="0" t="0" r="r" b="b"/>
              <a:pathLst>
                <a:path w="1" h="445">
                  <a:moveTo>
                    <a:pt x="1" y="0"/>
                  </a:moveTo>
                  <a:lnTo>
                    <a:pt x="0" y="445"/>
                  </a:lnTo>
                </a:path>
              </a:pathLst>
            </a:custGeom>
            <a:noFill/>
            <a:ln w="28575" cmpd="sng">
              <a:solidFill>
                <a:schemeClr val="tx1"/>
              </a:solidFill>
              <a:round/>
              <a:headEn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89139" name="Line 19"/>
            <p:cNvSpPr>
              <a:spLocks noChangeShapeType="1"/>
            </p:cNvSpPr>
            <p:nvPr/>
          </p:nvSpPr>
          <p:spPr bwMode="auto">
            <a:xfrm>
              <a:off x="5154216" y="946151"/>
              <a:ext cx="0" cy="752475"/>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89140" name="Line 20"/>
            <p:cNvSpPr>
              <a:spLocks noChangeShapeType="1"/>
            </p:cNvSpPr>
            <p:nvPr/>
          </p:nvSpPr>
          <p:spPr bwMode="auto">
            <a:xfrm>
              <a:off x="5154216" y="2168526"/>
              <a:ext cx="0" cy="752475"/>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89141" name="Line 21"/>
            <p:cNvSpPr>
              <a:spLocks noChangeShapeType="1"/>
            </p:cNvSpPr>
            <p:nvPr/>
          </p:nvSpPr>
          <p:spPr bwMode="auto">
            <a:xfrm>
              <a:off x="5154216" y="3392488"/>
              <a:ext cx="0" cy="750887"/>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89142" name="Line 22"/>
            <p:cNvSpPr>
              <a:spLocks noChangeShapeType="1"/>
            </p:cNvSpPr>
            <p:nvPr/>
          </p:nvSpPr>
          <p:spPr bwMode="auto">
            <a:xfrm>
              <a:off x="5154216" y="4614864"/>
              <a:ext cx="0" cy="752475"/>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89143" name="Line 23"/>
            <p:cNvSpPr>
              <a:spLocks noChangeShapeType="1"/>
            </p:cNvSpPr>
            <p:nvPr/>
          </p:nvSpPr>
          <p:spPr bwMode="auto">
            <a:xfrm flipH="1">
              <a:off x="1994958" y="3155950"/>
              <a:ext cx="2297642" cy="1588"/>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89144" name="Freeform 24"/>
            <p:cNvSpPr>
              <a:spLocks/>
            </p:cNvSpPr>
            <p:nvPr/>
          </p:nvSpPr>
          <p:spPr bwMode="auto">
            <a:xfrm>
              <a:off x="1135062" y="3402013"/>
              <a:ext cx="3157538" cy="2184400"/>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chemeClr val="tx1"/>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89145" name="Freeform 25"/>
            <p:cNvSpPr>
              <a:spLocks/>
            </p:cNvSpPr>
            <p:nvPr/>
          </p:nvSpPr>
          <p:spPr bwMode="auto">
            <a:xfrm flipV="1">
              <a:off x="1135062" y="576264"/>
              <a:ext cx="3157538" cy="2365375"/>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chemeClr val="tx1"/>
              </a:solidFill>
              <a:round/>
              <a:headEnd type="triangle" w="med" len="lg"/>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89146" name="Freeform 26"/>
            <p:cNvSpPr>
              <a:spLocks/>
            </p:cNvSpPr>
            <p:nvPr/>
          </p:nvSpPr>
          <p:spPr bwMode="auto">
            <a:xfrm>
              <a:off x="2663958" y="790575"/>
              <a:ext cx="1628642" cy="1157288"/>
            </a:xfrm>
            <a:custGeom>
              <a:avLst/>
              <a:gdLst>
                <a:gd name="T0" fmla="*/ 772 w 772"/>
                <a:gd name="T1" fmla="*/ 590 h 590"/>
                <a:gd name="T2" fmla="*/ 0 w 772"/>
                <a:gd name="T3" fmla="*/ 590 h 590"/>
                <a:gd name="T4" fmla="*/ 0 w 772"/>
                <a:gd name="T5" fmla="*/ 0 h 590"/>
                <a:gd name="T6" fmla="*/ 772 w 772"/>
                <a:gd name="T7" fmla="*/ 0 h 590"/>
              </a:gdLst>
              <a:ahLst/>
              <a:cxnLst>
                <a:cxn ang="0">
                  <a:pos x="T0" y="T1"/>
                </a:cxn>
                <a:cxn ang="0">
                  <a:pos x="T2" y="T3"/>
                </a:cxn>
                <a:cxn ang="0">
                  <a:pos x="T4" y="T5"/>
                </a:cxn>
                <a:cxn ang="0">
                  <a:pos x="T6" y="T7"/>
                </a:cxn>
              </a:cxnLst>
              <a:rect l="0" t="0" r="r" b="b"/>
              <a:pathLst>
                <a:path w="772" h="590">
                  <a:moveTo>
                    <a:pt x="772" y="590"/>
                  </a:moveTo>
                  <a:lnTo>
                    <a:pt x="0" y="590"/>
                  </a:lnTo>
                  <a:lnTo>
                    <a:pt x="0" y="0"/>
                  </a:lnTo>
                  <a:lnTo>
                    <a:pt x="772" y="0"/>
                  </a:lnTo>
                </a:path>
              </a:pathLst>
            </a:custGeom>
            <a:noFill/>
            <a:ln w="28575" cmpd="sng">
              <a:solidFill>
                <a:schemeClr val="tx1"/>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89147" name="Text Box 27"/>
            <p:cNvSpPr txBox="1">
              <a:spLocks noChangeArrowheads="1"/>
            </p:cNvSpPr>
            <p:nvPr/>
          </p:nvSpPr>
          <p:spPr bwMode="auto">
            <a:xfrm>
              <a:off x="5219568" y="1030288"/>
              <a:ext cx="2350323"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solidFill>
                    <a:srgbClr val="000099"/>
                  </a:solidFill>
                  <a:latin typeface="微软雅黑" panose="020B0503020204020204" pitchFamily="34" charset="-122"/>
                  <a:ea typeface="微软雅黑" panose="020B0503020204020204" pitchFamily="34" charset="-122"/>
                </a:rPr>
                <a:t>物理层连接建立</a:t>
              </a:r>
            </a:p>
          </p:txBody>
        </p:sp>
        <p:sp>
          <p:nvSpPr>
            <p:cNvPr id="389148" name="Text Box 28"/>
            <p:cNvSpPr txBox="1">
              <a:spLocks noChangeArrowheads="1"/>
            </p:cNvSpPr>
            <p:nvPr/>
          </p:nvSpPr>
          <p:spPr bwMode="auto">
            <a:xfrm>
              <a:off x="5219568" y="2273300"/>
              <a:ext cx="2117118"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000099"/>
                  </a:solidFill>
                  <a:latin typeface="微软雅黑" panose="020B0503020204020204" pitchFamily="34" charset="-122"/>
                  <a:ea typeface="微软雅黑" panose="020B0503020204020204" pitchFamily="34" charset="-122"/>
                </a:rPr>
                <a:t>LCP </a:t>
              </a:r>
              <a:r>
                <a:rPr lang="zh-CN" altLang="en-US" sz="2400">
                  <a:solidFill>
                    <a:srgbClr val="000099"/>
                  </a:solidFill>
                  <a:latin typeface="微软雅黑" panose="020B0503020204020204" pitchFamily="34" charset="-122"/>
                  <a:ea typeface="微软雅黑" panose="020B0503020204020204" pitchFamily="34" charset="-122"/>
                </a:rPr>
                <a:t>配置协商</a:t>
              </a:r>
            </a:p>
          </p:txBody>
        </p:sp>
        <p:sp>
          <p:nvSpPr>
            <p:cNvPr id="389149" name="Text Box 29"/>
            <p:cNvSpPr txBox="1">
              <a:spLocks noChangeArrowheads="1"/>
            </p:cNvSpPr>
            <p:nvPr/>
          </p:nvSpPr>
          <p:spPr bwMode="auto">
            <a:xfrm>
              <a:off x="5109502" y="3457575"/>
              <a:ext cx="2969083"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solidFill>
                    <a:srgbClr val="000099"/>
                  </a:solidFill>
                  <a:latin typeface="微软雅黑" panose="020B0503020204020204" pitchFamily="34" charset="-122"/>
                  <a:ea typeface="微软雅黑" panose="020B0503020204020204" pitchFamily="34" charset="-122"/>
                </a:rPr>
                <a:t>鉴别成功或无需鉴别</a:t>
              </a:r>
            </a:p>
          </p:txBody>
        </p:sp>
        <p:sp>
          <p:nvSpPr>
            <p:cNvPr id="389150" name="Text Box 30"/>
            <p:cNvSpPr txBox="1">
              <a:spLocks noChangeArrowheads="1"/>
            </p:cNvSpPr>
            <p:nvPr/>
          </p:nvSpPr>
          <p:spPr bwMode="auto">
            <a:xfrm>
              <a:off x="5200650" y="4733925"/>
              <a:ext cx="2177199"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000099"/>
                  </a:solidFill>
                  <a:latin typeface="微软雅黑" panose="020B0503020204020204" pitchFamily="34" charset="-122"/>
                  <a:ea typeface="微软雅黑" panose="020B0503020204020204" pitchFamily="34" charset="-122"/>
                </a:rPr>
                <a:t>NCP </a:t>
              </a:r>
              <a:r>
                <a:rPr lang="zh-CN" altLang="en-US" sz="2400">
                  <a:solidFill>
                    <a:srgbClr val="000099"/>
                  </a:solidFill>
                  <a:latin typeface="微软雅黑" panose="020B0503020204020204" pitchFamily="34" charset="-122"/>
                  <a:ea typeface="微软雅黑" panose="020B0503020204020204" pitchFamily="34" charset="-122"/>
                </a:rPr>
                <a:t>配置协商</a:t>
              </a:r>
            </a:p>
          </p:txBody>
        </p:sp>
        <p:sp>
          <p:nvSpPr>
            <p:cNvPr id="389151" name="Text Box 31"/>
            <p:cNvSpPr txBox="1">
              <a:spLocks noChangeArrowheads="1"/>
            </p:cNvSpPr>
            <p:nvPr/>
          </p:nvSpPr>
          <p:spPr bwMode="auto">
            <a:xfrm>
              <a:off x="236604" y="3943351"/>
              <a:ext cx="1731564" cy="83099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a:solidFill>
                    <a:srgbClr val="000099"/>
                  </a:solidFill>
                  <a:latin typeface="微软雅黑" panose="020B0503020204020204" pitchFamily="34" charset="-122"/>
                  <a:ea typeface="微软雅黑" panose="020B0503020204020204" pitchFamily="34" charset="-122"/>
                </a:rPr>
                <a:t>链路故障或</a:t>
              </a:r>
            </a:p>
            <a:p>
              <a:pPr algn="ctr"/>
              <a:r>
                <a:rPr lang="zh-CN" altLang="en-US" sz="2400">
                  <a:solidFill>
                    <a:srgbClr val="000099"/>
                  </a:solidFill>
                  <a:latin typeface="微软雅黑" panose="020B0503020204020204" pitchFamily="34" charset="-122"/>
                  <a:ea typeface="微软雅黑" panose="020B0503020204020204" pitchFamily="34" charset="-122"/>
                </a:rPr>
                <a:t>关闭请求</a:t>
              </a:r>
            </a:p>
          </p:txBody>
        </p:sp>
        <p:sp>
          <p:nvSpPr>
            <p:cNvPr id="389152" name="Text Box 32"/>
            <p:cNvSpPr txBox="1">
              <a:spLocks noChangeArrowheads="1"/>
            </p:cNvSpPr>
            <p:nvPr/>
          </p:nvSpPr>
          <p:spPr bwMode="auto">
            <a:xfrm>
              <a:off x="414572" y="1377951"/>
              <a:ext cx="1432380" cy="68326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0000"/>
                </a:lnSpc>
              </a:pPr>
              <a:r>
                <a:rPr lang="en-US" altLang="zh-CN" sz="2400">
                  <a:solidFill>
                    <a:srgbClr val="000099"/>
                  </a:solidFill>
                  <a:latin typeface="微软雅黑" panose="020B0503020204020204" pitchFamily="34" charset="-122"/>
                  <a:ea typeface="微软雅黑" panose="020B0503020204020204" pitchFamily="34" charset="-122"/>
                </a:rPr>
                <a:t>LCP </a:t>
              </a:r>
              <a:r>
                <a:rPr lang="zh-CN" altLang="en-US" sz="2400">
                  <a:solidFill>
                    <a:srgbClr val="000099"/>
                  </a:solidFill>
                  <a:latin typeface="微软雅黑" panose="020B0503020204020204" pitchFamily="34" charset="-122"/>
                  <a:ea typeface="微软雅黑" panose="020B0503020204020204" pitchFamily="34" charset="-122"/>
                </a:rPr>
                <a:t>链路</a:t>
              </a:r>
            </a:p>
            <a:p>
              <a:pPr algn="ctr">
                <a:lnSpc>
                  <a:spcPct val="80000"/>
                </a:lnSpc>
              </a:pPr>
              <a:r>
                <a:rPr lang="zh-CN" altLang="en-US" sz="2400">
                  <a:solidFill>
                    <a:srgbClr val="000099"/>
                  </a:solidFill>
                  <a:latin typeface="微软雅黑" panose="020B0503020204020204" pitchFamily="34" charset="-122"/>
                  <a:ea typeface="微软雅黑" panose="020B0503020204020204" pitchFamily="34" charset="-122"/>
                </a:rPr>
                <a:t>终止</a:t>
              </a:r>
            </a:p>
          </p:txBody>
        </p:sp>
        <p:sp>
          <p:nvSpPr>
            <p:cNvPr id="389153" name="Text Box 33"/>
            <p:cNvSpPr txBox="1">
              <a:spLocks noChangeArrowheads="1"/>
            </p:cNvSpPr>
            <p:nvPr/>
          </p:nvSpPr>
          <p:spPr bwMode="auto">
            <a:xfrm>
              <a:off x="2457583" y="2682875"/>
              <a:ext cx="1422184"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solidFill>
                    <a:srgbClr val="000099"/>
                  </a:solidFill>
                  <a:latin typeface="微软雅黑" panose="020B0503020204020204" pitchFamily="34" charset="-122"/>
                  <a:ea typeface="微软雅黑" panose="020B0503020204020204" pitchFamily="34" charset="-122"/>
                </a:rPr>
                <a:t>鉴别失败</a:t>
              </a:r>
            </a:p>
          </p:txBody>
        </p:sp>
        <p:sp>
          <p:nvSpPr>
            <p:cNvPr id="389154" name="Text Box 34"/>
            <p:cNvSpPr txBox="1">
              <a:spLocks noChangeArrowheads="1"/>
            </p:cNvSpPr>
            <p:nvPr/>
          </p:nvSpPr>
          <p:spPr bwMode="auto">
            <a:xfrm>
              <a:off x="1994959" y="1023939"/>
              <a:ext cx="1432380" cy="68326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pPr>
              <a:r>
                <a:rPr lang="en-US" altLang="zh-CN" sz="2400">
                  <a:solidFill>
                    <a:srgbClr val="000099"/>
                  </a:solidFill>
                  <a:latin typeface="微软雅黑" panose="020B0503020204020204" pitchFamily="34" charset="-122"/>
                  <a:ea typeface="微软雅黑" panose="020B0503020204020204" pitchFamily="34" charset="-122"/>
                </a:rPr>
                <a:t>LCP </a:t>
              </a:r>
              <a:r>
                <a:rPr lang="zh-CN" altLang="en-US" sz="2400">
                  <a:solidFill>
                    <a:srgbClr val="000099"/>
                  </a:solidFill>
                  <a:latin typeface="微软雅黑" panose="020B0503020204020204" pitchFamily="34" charset="-122"/>
                  <a:ea typeface="微软雅黑" panose="020B0503020204020204" pitchFamily="34" charset="-122"/>
                </a:rPr>
                <a:t>配置</a:t>
              </a:r>
            </a:p>
            <a:p>
              <a:pPr>
                <a:lnSpc>
                  <a:spcPct val="80000"/>
                </a:lnSpc>
              </a:pPr>
              <a:r>
                <a:rPr lang="zh-CN" altLang="en-US" sz="2400">
                  <a:solidFill>
                    <a:srgbClr val="000099"/>
                  </a:solidFill>
                  <a:latin typeface="微软雅黑" panose="020B0503020204020204" pitchFamily="34" charset="-122"/>
                  <a:ea typeface="微软雅黑" panose="020B0503020204020204" pitchFamily="34" charset="-122"/>
                </a:rPr>
                <a:t>协商失败</a:t>
              </a:r>
            </a:p>
          </p:txBody>
        </p:sp>
      </p:grpSp>
      <p:sp>
        <p:nvSpPr>
          <p:cNvPr id="4" name="标题 3">
            <a:extLst>
              <a:ext uri="{FF2B5EF4-FFF2-40B4-BE49-F238E27FC236}">
                <a16:creationId xmlns:a16="http://schemas.microsoft.com/office/drawing/2014/main" id="{8894F371-3D4E-4C6B-957D-EBB885C739E8}"/>
              </a:ext>
            </a:extLst>
          </p:cNvPr>
          <p:cNvSpPr>
            <a:spLocks noGrp="1"/>
          </p:cNvSpPr>
          <p:nvPr>
            <p:ph type="title"/>
          </p:nvPr>
        </p:nvSpPr>
        <p:spPr/>
        <p:txBody>
          <a:bodyPr/>
          <a:lstStyle/>
          <a:p>
            <a:endParaRPr lang="zh-CN" altLang="en-US"/>
          </a:p>
        </p:txBody>
      </p:sp>
      <p:sp>
        <p:nvSpPr>
          <p:cNvPr id="6" name="文本占位符 5">
            <a:extLst>
              <a:ext uri="{FF2B5EF4-FFF2-40B4-BE49-F238E27FC236}">
                <a16:creationId xmlns:a16="http://schemas.microsoft.com/office/drawing/2014/main" id="{27136B9D-272B-4B46-99BB-54FD7D91FFC3}"/>
              </a:ext>
            </a:extLst>
          </p:cNvPr>
          <p:cNvSpPr>
            <a:spLocks noGrp="1"/>
          </p:cNvSpPr>
          <p:nvPr>
            <p:ph type="body" sz="quarter" idx="11"/>
          </p:nvPr>
        </p:nvSpPr>
        <p:spPr/>
        <p:txBody>
          <a:bodyPr>
            <a:normAutofit fontScale="92500" lnSpcReduction="20000"/>
          </a:bodyPr>
          <a:lstStyle/>
          <a:p>
            <a:r>
              <a:rPr lang="en-US" altLang="zh-CN" dirty="0"/>
              <a:t>PPP </a:t>
            </a:r>
            <a:r>
              <a:rPr lang="zh-CN" altLang="en-US" dirty="0"/>
              <a:t>协议的状态图</a:t>
            </a:r>
          </a:p>
          <a:p>
            <a:endParaRPr lang="zh-CN" altLang="en-US" dirty="0"/>
          </a:p>
        </p:txBody>
      </p:sp>
    </p:spTree>
    <p:extLst>
      <p:ext uri="{BB962C8B-B14F-4D97-AF65-F5344CB8AC3E}">
        <p14:creationId xmlns:p14="http://schemas.microsoft.com/office/powerpoint/2010/main" val="28666570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3CE171F7-58F0-4349-A99A-684B717B134E}"/>
              </a:ext>
            </a:extLst>
          </p:cNvPr>
          <p:cNvSpPr txBox="1"/>
          <p:nvPr/>
        </p:nvSpPr>
        <p:spPr>
          <a:xfrm>
            <a:off x="609601" y="1272206"/>
            <a:ext cx="6857963" cy="457188"/>
          </a:xfrm>
          <a:prstGeom prst="rect">
            <a:avLst/>
          </a:prstGeom>
          <a:solidFill>
            <a:schemeClr val="accent5">
              <a:lumMod val="40000"/>
              <a:lumOff val="60000"/>
            </a:schemeClr>
          </a:solidFill>
        </p:spPr>
        <p:txBody>
          <a:bodyPr wrap="square" rtlCol="0">
            <a:spAutoFit/>
          </a:bodyPr>
          <a:lstStyle/>
          <a:p>
            <a:endParaRPr lang="zh-CN" altLang="en-US" dirty="0"/>
          </a:p>
        </p:txBody>
      </p:sp>
      <p:sp>
        <p:nvSpPr>
          <p:cNvPr id="6" name="文本框 5">
            <a:extLst>
              <a:ext uri="{FF2B5EF4-FFF2-40B4-BE49-F238E27FC236}">
                <a16:creationId xmlns:a16="http://schemas.microsoft.com/office/drawing/2014/main" id="{7910BF77-7E48-4390-99B7-F08D2801FA91}"/>
              </a:ext>
            </a:extLst>
          </p:cNvPr>
          <p:cNvSpPr txBox="1"/>
          <p:nvPr/>
        </p:nvSpPr>
        <p:spPr>
          <a:xfrm>
            <a:off x="609601" y="1891692"/>
            <a:ext cx="6857963" cy="457188"/>
          </a:xfrm>
          <a:prstGeom prst="rect">
            <a:avLst/>
          </a:prstGeom>
          <a:solidFill>
            <a:schemeClr val="accent5">
              <a:lumMod val="40000"/>
              <a:lumOff val="60000"/>
            </a:schemeClr>
          </a:solidFill>
        </p:spPr>
        <p:txBody>
          <a:bodyPr wrap="square" rtlCol="0">
            <a:spAutoFit/>
          </a:bodyPr>
          <a:lstStyle/>
          <a:p>
            <a:endParaRPr lang="zh-CN" altLang="en-US" dirty="0"/>
          </a:p>
        </p:txBody>
      </p:sp>
      <p:pic>
        <p:nvPicPr>
          <p:cNvPr id="1030" name="Picture 6" descr="Image result for progress bar gif">
            <a:extLst>
              <a:ext uri="{FF2B5EF4-FFF2-40B4-BE49-F238E27FC236}">
                <a16:creationId xmlns:a16="http://schemas.microsoft.com/office/drawing/2014/main" id="{DA69176B-0FB1-47C7-9E93-DB66000DCA95}"/>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42608" y="2552872"/>
            <a:ext cx="7992888" cy="476250"/>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zh-CN" altLang="zh-CN" dirty="0"/>
              <a:t>第</a:t>
            </a:r>
            <a:r>
              <a:rPr lang="en-US" altLang="zh-CN" dirty="0"/>
              <a:t> 3 </a:t>
            </a:r>
            <a:r>
              <a:rPr lang="zh-CN" altLang="zh-CN" dirty="0"/>
              <a:t>章</a:t>
            </a:r>
            <a:r>
              <a:rPr lang="en-US" altLang="zh-CN" dirty="0"/>
              <a:t>  </a:t>
            </a:r>
            <a:r>
              <a:rPr lang="zh-CN" altLang="zh-CN" dirty="0"/>
              <a:t>数据链路层</a:t>
            </a:r>
            <a:endParaRPr lang="zh-CN" altLang="en-US" dirty="0"/>
          </a:p>
        </p:txBody>
      </p:sp>
      <p:sp>
        <p:nvSpPr>
          <p:cNvPr id="3" name="内容占位符 2"/>
          <p:cNvSpPr>
            <a:spLocks noGrp="1"/>
          </p:cNvSpPr>
          <p:nvPr>
            <p:ph idx="1"/>
          </p:nvPr>
        </p:nvSpPr>
        <p:spPr/>
        <p:txBody>
          <a:bodyPr/>
          <a:lstStyle/>
          <a:p>
            <a:r>
              <a:rPr lang="en-US" altLang="zh-CN" dirty="0"/>
              <a:t>3.1  </a:t>
            </a:r>
            <a:r>
              <a:rPr lang="zh-CN" altLang="zh-CN" dirty="0"/>
              <a:t>使用点对点信道的数据链路层</a:t>
            </a:r>
          </a:p>
          <a:p>
            <a:r>
              <a:rPr lang="en-US" altLang="zh-CN" dirty="0"/>
              <a:t>3.2  </a:t>
            </a:r>
            <a:r>
              <a:rPr lang="zh-CN" altLang="zh-CN" dirty="0"/>
              <a:t>点对点协议</a:t>
            </a:r>
            <a:r>
              <a:rPr lang="en-US" altLang="zh-CN" dirty="0"/>
              <a:t> PPP</a:t>
            </a:r>
            <a:endParaRPr lang="zh-CN" altLang="zh-CN" dirty="0"/>
          </a:p>
          <a:p>
            <a:r>
              <a:rPr lang="en-US" altLang="zh-CN" dirty="0"/>
              <a:t>3.3  </a:t>
            </a:r>
            <a:r>
              <a:rPr lang="zh-CN" altLang="zh-CN" dirty="0"/>
              <a:t>使用广播信道的数据链路层</a:t>
            </a:r>
          </a:p>
          <a:p>
            <a:r>
              <a:rPr lang="en-US" altLang="zh-CN" dirty="0"/>
              <a:t>3.4  </a:t>
            </a:r>
            <a:r>
              <a:rPr lang="zh-CN" altLang="zh-CN" dirty="0"/>
              <a:t>扩展的以太网</a:t>
            </a:r>
          </a:p>
          <a:p>
            <a:r>
              <a:rPr lang="en-US" altLang="zh-CN" dirty="0"/>
              <a:t>3.5  </a:t>
            </a:r>
            <a:r>
              <a:rPr lang="zh-CN" altLang="zh-CN" dirty="0"/>
              <a:t>高速以太网</a:t>
            </a:r>
          </a:p>
        </p:txBody>
      </p:sp>
      <p:pic>
        <p:nvPicPr>
          <p:cNvPr id="1028" name="Picture 4" descr="Image result for progress bar gif">
            <a:extLst>
              <a:ext uri="{FF2B5EF4-FFF2-40B4-BE49-F238E27FC236}">
                <a16:creationId xmlns:a16="http://schemas.microsoft.com/office/drawing/2014/main" id="{12AE2916-3433-4797-8D5D-19B4991A977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76120" y="2300936"/>
            <a:ext cx="792088" cy="792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80151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a:t>3.3.1  </a:t>
            </a:r>
            <a:r>
              <a:rPr lang="zh-CN" altLang="zh-CN" dirty="0"/>
              <a:t>局域网的数据链路层</a:t>
            </a:r>
          </a:p>
          <a:p>
            <a:r>
              <a:rPr lang="en-US" altLang="zh-CN" dirty="0"/>
              <a:t>3.3.2  CSMA/CD </a:t>
            </a:r>
            <a:r>
              <a:rPr lang="zh-CN" altLang="zh-CN" dirty="0"/>
              <a:t>协议</a:t>
            </a:r>
          </a:p>
          <a:p>
            <a:r>
              <a:rPr lang="en-US" altLang="zh-CN" dirty="0"/>
              <a:t>3.3.3  </a:t>
            </a:r>
            <a:r>
              <a:rPr lang="zh-CN" altLang="zh-CN" dirty="0"/>
              <a:t>使用集线器的星形拓扑</a:t>
            </a:r>
          </a:p>
          <a:p>
            <a:r>
              <a:rPr lang="en-US" altLang="zh-CN" dirty="0"/>
              <a:t>3.3.4  </a:t>
            </a:r>
            <a:r>
              <a:rPr lang="zh-CN" altLang="zh-CN" dirty="0"/>
              <a:t>以太网的信道利用率</a:t>
            </a:r>
          </a:p>
          <a:p>
            <a:r>
              <a:rPr lang="en-US" altLang="zh-CN" dirty="0"/>
              <a:t>3.3.5  </a:t>
            </a:r>
            <a:r>
              <a:rPr lang="zh-CN" altLang="zh-CN" dirty="0"/>
              <a:t>以太网的</a:t>
            </a:r>
            <a:r>
              <a:rPr lang="en-US" altLang="zh-CN" dirty="0"/>
              <a:t> MAC </a:t>
            </a:r>
            <a:r>
              <a:rPr lang="zh-CN" altLang="zh-CN" dirty="0"/>
              <a:t>层</a:t>
            </a:r>
          </a:p>
        </p:txBody>
      </p:sp>
      <p:sp>
        <p:nvSpPr>
          <p:cNvPr id="2" name="标题 1"/>
          <p:cNvSpPr>
            <a:spLocks noGrp="1"/>
          </p:cNvSpPr>
          <p:nvPr>
            <p:ph type="title"/>
          </p:nvPr>
        </p:nvSpPr>
        <p:spPr/>
        <p:txBody>
          <a:bodyPr/>
          <a:lstStyle/>
          <a:p>
            <a:r>
              <a:rPr lang="en-US" altLang="zh-CN" dirty="0"/>
              <a:t>3.3  </a:t>
            </a:r>
            <a:r>
              <a:rPr lang="zh-CN" altLang="zh-CN" dirty="0"/>
              <a:t>使用广播信道的数据链路层</a:t>
            </a:r>
            <a:endParaRPr lang="zh-CN" altLang="en-US" dirty="0"/>
          </a:p>
        </p:txBody>
      </p:sp>
    </p:spTree>
    <p:extLst>
      <p:ext uri="{BB962C8B-B14F-4D97-AF65-F5344CB8AC3E}">
        <p14:creationId xmlns:p14="http://schemas.microsoft.com/office/powerpoint/2010/main" val="10827752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7" name="Rectangle 3"/>
          <p:cNvSpPr>
            <a:spLocks noGrp="1" noChangeArrowheads="1"/>
          </p:cNvSpPr>
          <p:nvPr>
            <p:ph idx="1"/>
          </p:nvPr>
        </p:nvSpPr>
        <p:spPr/>
        <p:txBody>
          <a:bodyPr/>
          <a:lstStyle/>
          <a:p>
            <a:r>
              <a:rPr lang="zh-CN" altLang="en-US" sz="2800" dirty="0"/>
              <a:t>局域网最主要的</a:t>
            </a:r>
            <a:r>
              <a:rPr lang="zh-CN" altLang="en-US" sz="2800" dirty="0">
                <a:solidFill>
                  <a:srgbClr val="FF0000"/>
                </a:solidFill>
              </a:rPr>
              <a:t>特点</a:t>
            </a:r>
            <a:r>
              <a:rPr lang="zh-CN" altLang="en-US" sz="2800" dirty="0"/>
              <a:t>是：</a:t>
            </a:r>
            <a:endParaRPr lang="en-US" altLang="zh-CN" sz="2800" dirty="0"/>
          </a:p>
          <a:p>
            <a:pPr lvl="1"/>
            <a:r>
              <a:rPr lang="zh-CN" altLang="en-US" sz="2400" dirty="0"/>
              <a:t>网络为一个单位所拥有；</a:t>
            </a:r>
            <a:endParaRPr lang="en-US" altLang="zh-CN" sz="2400" dirty="0"/>
          </a:p>
          <a:p>
            <a:pPr lvl="1"/>
            <a:r>
              <a:rPr lang="zh-CN" altLang="en-US" sz="2400" dirty="0"/>
              <a:t>地理范围和站点数目均有限。 </a:t>
            </a:r>
          </a:p>
          <a:p>
            <a:r>
              <a:rPr lang="zh-CN" altLang="en-US" sz="2800" dirty="0"/>
              <a:t>局域网具有如下</a:t>
            </a:r>
            <a:r>
              <a:rPr lang="zh-CN" altLang="en-US" sz="2800" dirty="0">
                <a:solidFill>
                  <a:srgbClr val="FF0000"/>
                </a:solidFill>
              </a:rPr>
              <a:t>主要优点：</a:t>
            </a:r>
          </a:p>
          <a:p>
            <a:pPr lvl="1"/>
            <a:r>
              <a:rPr lang="zh-CN" altLang="en-US" sz="2400" dirty="0"/>
              <a:t>具有广播功能，从一个站点可很方便地访问全网。局域网上的主机可共享连接在局域网上的各种硬件和软件资源。</a:t>
            </a:r>
            <a:r>
              <a:rPr lang="zh-CN" altLang="en-US" dirty="0"/>
              <a:t> </a:t>
            </a:r>
            <a:endParaRPr lang="zh-CN" altLang="en-US" sz="2400" dirty="0"/>
          </a:p>
          <a:p>
            <a:pPr lvl="1"/>
            <a:r>
              <a:rPr lang="zh-CN" altLang="en-US" sz="2400" dirty="0"/>
              <a:t>便于系统的扩展和逐渐地演变，各设备的位置可灵活调整和改变。</a:t>
            </a:r>
          </a:p>
          <a:p>
            <a:pPr lvl="1"/>
            <a:r>
              <a:rPr lang="zh-CN" altLang="en-US" sz="2400" dirty="0"/>
              <a:t>提高了系统的可靠性、可用性和残存性。</a:t>
            </a:r>
          </a:p>
        </p:txBody>
      </p:sp>
      <p:sp>
        <p:nvSpPr>
          <p:cNvPr id="395266" name="Rectangle 2"/>
          <p:cNvSpPr>
            <a:spLocks noGrp="1" noChangeArrowheads="1"/>
          </p:cNvSpPr>
          <p:nvPr>
            <p:ph type="title"/>
          </p:nvPr>
        </p:nvSpPr>
        <p:spPr/>
        <p:txBody>
          <a:bodyPr/>
          <a:lstStyle/>
          <a:p>
            <a:r>
              <a:rPr lang="en-US" altLang="zh-CN" dirty="0"/>
              <a:t>3.3.1  </a:t>
            </a:r>
            <a:r>
              <a:rPr lang="zh-CN" altLang="en-US" dirty="0"/>
              <a:t>局域网的数据链路层 </a:t>
            </a:r>
          </a:p>
        </p:txBody>
      </p:sp>
    </p:spTree>
    <p:extLst>
      <p:ext uri="{BB962C8B-B14F-4D97-AF65-F5344CB8AC3E}">
        <p14:creationId xmlns:p14="http://schemas.microsoft.com/office/powerpoint/2010/main" val="7088668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5267">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5267">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5267">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52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67"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22" name="Rectangle 2"/>
          <p:cNvSpPr>
            <a:spLocks noGrp="1" noChangeArrowheads="1"/>
          </p:cNvSpPr>
          <p:nvPr>
            <p:ph type="title"/>
          </p:nvPr>
        </p:nvSpPr>
        <p:spPr/>
        <p:txBody>
          <a:bodyPr/>
          <a:lstStyle/>
          <a:p>
            <a:pPr algn="ctr"/>
            <a:r>
              <a:rPr lang="zh-CN" altLang="en-US" dirty="0"/>
              <a:t>局域网拓扑结构</a:t>
            </a:r>
          </a:p>
        </p:txBody>
      </p:sp>
      <p:sp>
        <p:nvSpPr>
          <p:cNvPr id="1003523" name="Rectangle 3"/>
          <p:cNvSpPr>
            <a:spLocks noGrp="1" noChangeArrowheads="1"/>
          </p:cNvSpPr>
          <p:nvPr>
            <p:ph type="body" idx="4294967295"/>
          </p:nvPr>
        </p:nvSpPr>
        <p:spPr>
          <a:xfrm>
            <a:off x="3125788" y="1196975"/>
            <a:ext cx="9066212" cy="4933950"/>
          </a:xfrm>
        </p:spPr>
        <p:txBody>
          <a:bodyPr/>
          <a:lstStyle/>
          <a:p>
            <a:pPr>
              <a:buFont typeface="Wingdings" pitchFamily="2" charset="2"/>
              <a:buNone/>
            </a:pPr>
            <a:r>
              <a:rPr lang="en-US" altLang="zh-CN"/>
              <a:t> </a:t>
            </a:r>
          </a:p>
        </p:txBody>
      </p:sp>
      <p:grpSp>
        <p:nvGrpSpPr>
          <p:cNvPr id="1003568" name="Group 48"/>
          <p:cNvGrpSpPr>
            <a:grpSpLocks/>
          </p:cNvGrpSpPr>
          <p:nvPr/>
        </p:nvGrpSpPr>
        <p:grpSpPr bwMode="auto">
          <a:xfrm>
            <a:off x="3935760" y="3471764"/>
            <a:ext cx="3762904" cy="2549525"/>
            <a:chOff x="2173" y="2160"/>
            <a:chExt cx="2188" cy="1606"/>
          </a:xfrm>
        </p:grpSpPr>
        <p:sp>
          <p:nvSpPr>
            <p:cNvPr id="1003551" name="Line 31"/>
            <p:cNvSpPr>
              <a:spLocks noChangeShapeType="1"/>
            </p:cNvSpPr>
            <p:nvPr/>
          </p:nvSpPr>
          <p:spPr bwMode="auto">
            <a:xfrm flipH="1" flipV="1">
              <a:off x="3147" y="2357"/>
              <a:ext cx="174" cy="16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2" name="Rectangle 32"/>
            <p:cNvSpPr>
              <a:spLocks noChangeArrowheads="1"/>
            </p:cNvSpPr>
            <p:nvPr/>
          </p:nvSpPr>
          <p:spPr bwMode="auto">
            <a:xfrm>
              <a:off x="2173" y="2784"/>
              <a:ext cx="92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a:r>
                <a:rPr lang="zh-CN" altLang="en-US" sz="2000" b="1" dirty="0">
                  <a:solidFill>
                    <a:srgbClr val="000099"/>
                  </a:solidFill>
                  <a:latin typeface="Times New Roman" pitchFamily="18" charset="0"/>
                  <a:ea typeface="黑体" pitchFamily="2" charset="-122"/>
                </a:rPr>
                <a:t>干线耦合器</a:t>
              </a:r>
            </a:p>
          </p:txBody>
        </p:sp>
        <p:sp>
          <p:nvSpPr>
            <p:cNvPr id="1003553" name="Line 33"/>
            <p:cNvSpPr>
              <a:spLocks noChangeShapeType="1"/>
            </p:cNvSpPr>
            <p:nvPr/>
          </p:nvSpPr>
          <p:spPr bwMode="auto">
            <a:xfrm flipH="1">
              <a:off x="3925" y="2358"/>
              <a:ext cx="179" cy="14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4" name="Line 34"/>
            <p:cNvSpPr>
              <a:spLocks noChangeShapeType="1"/>
            </p:cNvSpPr>
            <p:nvPr/>
          </p:nvSpPr>
          <p:spPr bwMode="auto">
            <a:xfrm flipH="1" flipV="1">
              <a:off x="3938" y="3078"/>
              <a:ext cx="155" cy="16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5" name="Line 35"/>
            <p:cNvSpPr>
              <a:spLocks noChangeShapeType="1"/>
            </p:cNvSpPr>
            <p:nvPr/>
          </p:nvSpPr>
          <p:spPr bwMode="auto">
            <a:xfrm flipH="1">
              <a:off x="3181" y="3106"/>
              <a:ext cx="146" cy="17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6" name="Oval 36"/>
            <p:cNvSpPr>
              <a:spLocks noChangeArrowheads="1"/>
            </p:cNvSpPr>
            <p:nvPr/>
          </p:nvSpPr>
          <p:spPr bwMode="auto">
            <a:xfrm rot="18840000">
              <a:off x="3164" y="2406"/>
              <a:ext cx="887" cy="827"/>
            </a:xfrm>
            <a:prstGeom prst="ellipse">
              <a:avLst/>
            </a:prstGeom>
            <a:solidFill>
              <a:schemeClr val="bg1"/>
            </a:solidFill>
            <a:ln w="571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7" name="Rectangle 37"/>
            <p:cNvSpPr>
              <a:spLocks noChangeArrowheads="1"/>
            </p:cNvSpPr>
            <p:nvPr/>
          </p:nvSpPr>
          <p:spPr bwMode="auto">
            <a:xfrm rot="18840000">
              <a:off x="3286" y="2479"/>
              <a:ext cx="89" cy="84"/>
            </a:xfrm>
            <a:prstGeom prst="rect">
              <a:avLst/>
            </a:prstGeom>
            <a:solidFill>
              <a:srgbClr val="000099"/>
            </a:solidFill>
            <a:ln w="28575">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8" name="Rectangle 38"/>
            <p:cNvSpPr>
              <a:spLocks noChangeArrowheads="1"/>
            </p:cNvSpPr>
            <p:nvPr/>
          </p:nvSpPr>
          <p:spPr bwMode="auto">
            <a:xfrm rot="18840000">
              <a:off x="3865" y="3039"/>
              <a:ext cx="117" cy="91"/>
            </a:xfrm>
            <a:prstGeom prst="rect">
              <a:avLst/>
            </a:prstGeom>
            <a:solidFill>
              <a:srgbClr val="000099"/>
            </a:solidFill>
            <a:ln w="25400">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9" name="Rectangle 39"/>
            <p:cNvSpPr>
              <a:spLocks noChangeArrowheads="1"/>
            </p:cNvSpPr>
            <p:nvPr/>
          </p:nvSpPr>
          <p:spPr bwMode="auto">
            <a:xfrm rot="18840000">
              <a:off x="3873" y="2466"/>
              <a:ext cx="91" cy="98"/>
            </a:xfrm>
            <a:prstGeom prst="rect">
              <a:avLst/>
            </a:prstGeom>
            <a:solidFill>
              <a:srgbClr val="000099"/>
            </a:solidFill>
            <a:ln w="28575">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60" name="Line 40"/>
            <p:cNvSpPr>
              <a:spLocks noChangeShapeType="1"/>
            </p:cNvSpPr>
            <p:nvPr/>
          </p:nvSpPr>
          <p:spPr bwMode="auto">
            <a:xfrm flipH="1">
              <a:off x="2832" y="2544"/>
              <a:ext cx="432" cy="240"/>
            </a:xfrm>
            <a:prstGeom prst="line">
              <a:avLst/>
            </a:prstGeom>
            <a:noFill/>
            <a:ln w="28575">
              <a:solidFill>
                <a:srgbClr val="0000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61" name="Rectangle 41"/>
            <p:cNvSpPr>
              <a:spLocks noChangeArrowheads="1"/>
            </p:cNvSpPr>
            <p:nvPr/>
          </p:nvSpPr>
          <p:spPr bwMode="auto">
            <a:xfrm rot="18840000">
              <a:off x="3277" y="3066"/>
              <a:ext cx="102" cy="101"/>
            </a:xfrm>
            <a:prstGeom prst="rect">
              <a:avLst/>
            </a:prstGeom>
            <a:solidFill>
              <a:srgbClr val="000099"/>
            </a:solidFill>
            <a:ln w="25400">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62" name="Arc 42"/>
            <p:cNvSpPr>
              <a:spLocks/>
            </p:cNvSpPr>
            <p:nvPr/>
          </p:nvSpPr>
          <p:spPr bwMode="auto">
            <a:xfrm flipV="1">
              <a:off x="3529" y="2647"/>
              <a:ext cx="390" cy="434"/>
            </a:xfrm>
            <a:custGeom>
              <a:avLst/>
              <a:gdLst>
                <a:gd name="G0" fmla="+- 3803 0 0"/>
                <a:gd name="G1" fmla="+- 21600 0 0"/>
                <a:gd name="G2" fmla="+- 21600 0 0"/>
                <a:gd name="T0" fmla="*/ 0 w 25403"/>
                <a:gd name="T1" fmla="*/ 337 h 30101"/>
                <a:gd name="T2" fmla="*/ 23660 w 25403"/>
                <a:gd name="T3" fmla="*/ 30101 h 30101"/>
                <a:gd name="T4" fmla="*/ 3803 w 25403"/>
                <a:gd name="T5" fmla="*/ 21600 h 30101"/>
              </a:gdLst>
              <a:ahLst/>
              <a:cxnLst>
                <a:cxn ang="0">
                  <a:pos x="T0" y="T1"/>
                </a:cxn>
                <a:cxn ang="0">
                  <a:pos x="T2" y="T3"/>
                </a:cxn>
                <a:cxn ang="0">
                  <a:pos x="T4" y="T5"/>
                </a:cxn>
              </a:cxnLst>
              <a:rect l="0" t="0" r="r" b="b"/>
              <a:pathLst>
                <a:path w="25403" h="30101" fill="none" extrusionOk="0">
                  <a:moveTo>
                    <a:pt x="0" y="337"/>
                  </a:moveTo>
                  <a:cubicBezTo>
                    <a:pt x="1255" y="112"/>
                    <a:pt x="2527" y="-1"/>
                    <a:pt x="3803" y="0"/>
                  </a:cubicBezTo>
                  <a:cubicBezTo>
                    <a:pt x="15732" y="0"/>
                    <a:pt x="25403" y="9670"/>
                    <a:pt x="25403" y="21600"/>
                  </a:cubicBezTo>
                  <a:cubicBezTo>
                    <a:pt x="25403" y="24522"/>
                    <a:pt x="24809" y="27414"/>
                    <a:pt x="23659" y="30100"/>
                  </a:cubicBezTo>
                </a:path>
                <a:path w="25403" h="30101" stroke="0" extrusionOk="0">
                  <a:moveTo>
                    <a:pt x="0" y="337"/>
                  </a:moveTo>
                  <a:cubicBezTo>
                    <a:pt x="1255" y="112"/>
                    <a:pt x="2527" y="-1"/>
                    <a:pt x="3803" y="0"/>
                  </a:cubicBezTo>
                  <a:cubicBezTo>
                    <a:pt x="15732" y="0"/>
                    <a:pt x="25403" y="9670"/>
                    <a:pt x="25403" y="21600"/>
                  </a:cubicBezTo>
                  <a:cubicBezTo>
                    <a:pt x="25403" y="24522"/>
                    <a:pt x="24809" y="27414"/>
                    <a:pt x="23659" y="30100"/>
                  </a:cubicBezTo>
                  <a:lnTo>
                    <a:pt x="3803" y="21600"/>
                  </a:lnTo>
                  <a:close/>
                </a:path>
              </a:pathLst>
            </a:custGeom>
            <a:noFill/>
            <a:ln w="38100">
              <a:solidFill>
                <a:srgbClr val="FF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pic>
          <p:nvPicPr>
            <p:cNvPr id="1003563" name="Picture 4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80" y="2160"/>
              <a:ext cx="281"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64" name="Picture 4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28" y="2204"/>
              <a:ext cx="281"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65" name="Picture 4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27" y="3220"/>
              <a:ext cx="281"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66" name="Picture 4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92" y="3208"/>
              <a:ext cx="281"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3567" name="Text Box 47"/>
            <p:cNvSpPr txBox="1">
              <a:spLocks noChangeArrowheads="1"/>
            </p:cNvSpPr>
            <p:nvPr/>
          </p:nvSpPr>
          <p:spPr bwMode="auto">
            <a:xfrm>
              <a:off x="3314" y="3475"/>
              <a:ext cx="64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latin typeface="黑体" pitchFamily="2" charset="-122"/>
                  <a:ea typeface="黑体" pitchFamily="2" charset="-122"/>
                </a:rPr>
                <a:t>环形网</a:t>
              </a:r>
            </a:p>
          </p:txBody>
        </p:sp>
      </p:grpSp>
      <p:grpSp>
        <p:nvGrpSpPr>
          <p:cNvPr id="2" name="组合 1"/>
          <p:cNvGrpSpPr/>
          <p:nvPr/>
        </p:nvGrpSpPr>
        <p:grpSpPr>
          <a:xfrm>
            <a:off x="1919537" y="1268760"/>
            <a:ext cx="3530083" cy="2477654"/>
            <a:chOff x="1350593" y="1340476"/>
            <a:chExt cx="3530083" cy="2477654"/>
          </a:xfrm>
        </p:grpSpPr>
        <p:sp>
          <p:nvSpPr>
            <p:cNvPr id="1003538" name="Line 18"/>
            <p:cNvSpPr>
              <a:spLocks noChangeShapeType="1"/>
            </p:cNvSpPr>
            <p:nvPr/>
          </p:nvSpPr>
          <p:spPr bwMode="auto">
            <a:xfrm flipH="1" flipV="1">
              <a:off x="1582171" y="1822681"/>
              <a:ext cx="811855" cy="54343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39" name="Line 19"/>
            <p:cNvSpPr>
              <a:spLocks noChangeShapeType="1"/>
            </p:cNvSpPr>
            <p:nvPr/>
          </p:nvSpPr>
          <p:spPr bwMode="auto">
            <a:xfrm flipV="1">
              <a:off x="2626936" y="1733019"/>
              <a:ext cx="0" cy="63309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40" name="Line 20"/>
            <p:cNvSpPr>
              <a:spLocks noChangeShapeType="1"/>
            </p:cNvSpPr>
            <p:nvPr/>
          </p:nvSpPr>
          <p:spPr bwMode="auto">
            <a:xfrm flipH="1">
              <a:off x="1697961" y="2637291"/>
              <a:ext cx="648153" cy="43409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41" name="Line 21"/>
            <p:cNvSpPr>
              <a:spLocks noChangeShapeType="1"/>
            </p:cNvSpPr>
            <p:nvPr/>
          </p:nvSpPr>
          <p:spPr bwMode="auto">
            <a:xfrm>
              <a:off x="2626936" y="2637291"/>
              <a:ext cx="1023470" cy="60139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42" name="Line 22"/>
            <p:cNvSpPr>
              <a:spLocks noChangeShapeType="1"/>
            </p:cNvSpPr>
            <p:nvPr/>
          </p:nvSpPr>
          <p:spPr bwMode="auto">
            <a:xfrm flipV="1">
              <a:off x="2742725" y="2004191"/>
              <a:ext cx="811855" cy="45268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43" name="Rectangle 23"/>
            <p:cNvSpPr>
              <a:spLocks noChangeArrowheads="1"/>
            </p:cNvSpPr>
            <p:nvPr/>
          </p:nvSpPr>
          <p:spPr bwMode="auto">
            <a:xfrm>
              <a:off x="2278237" y="2275364"/>
              <a:ext cx="560313" cy="437374"/>
            </a:xfrm>
            <a:prstGeom prst="rect">
              <a:avLst/>
            </a:prstGeom>
            <a:solidFill>
              <a:schemeClr val="accent1"/>
            </a:solidFill>
            <a:ln>
              <a:noFill/>
            </a:ln>
            <a:effectLst>
              <a:outerShdw dist="35921" dir="2700000" algn="ctr" rotWithShape="0">
                <a:schemeClr val="bg2"/>
              </a:outerShdw>
            </a:effectLst>
            <a:extLst>
              <a:ext uri="{91240B29-F687-4F45-9708-019B960494DF}">
                <a14:hiddenLine xmlns:a14="http://schemas.microsoft.com/office/drawing/2010/main" w="38100">
                  <a:solidFill>
                    <a:schemeClr val="bg2"/>
                  </a:solidFill>
                  <a:miter lim="800000"/>
                  <a:headEnd/>
                  <a:tailEnd/>
                </a14:hiddenLine>
              </a:ext>
            </a:extLst>
          </p:spPr>
          <p:txBody>
            <a:bodyPr wrap="none" anchor="ctr"/>
            <a:lstStyle/>
            <a:p>
              <a:endParaRPr lang="zh-CN" altLang="en-US" sz="2400"/>
            </a:p>
          </p:txBody>
        </p:sp>
        <p:pic>
          <p:nvPicPr>
            <p:cNvPr id="1003544" name="Picture 2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14049" y="2811147"/>
              <a:ext cx="624197" cy="48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45" name="Picture 2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66382" y="2818801"/>
              <a:ext cx="624197" cy="48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46" name="Picture 2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50593" y="1642264"/>
              <a:ext cx="622866" cy="48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47" name="Picture 2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23002" y="1733019"/>
              <a:ext cx="622866" cy="48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48" name="Picture 2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6834" y="1340476"/>
              <a:ext cx="624197" cy="48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3549" name="Text Box 29"/>
            <p:cNvSpPr txBox="1">
              <a:spLocks noChangeArrowheads="1"/>
            </p:cNvSpPr>
            <p:nvPr/>
          </p:nvSpPr>
          <p:spPr bwMode="auto">
            <a:xfrm>
              <a:off x="2110160" y="3356700"/>
              <a:ext cx="1112641" cy="461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latin typeface="黑体" pitchFamily="2" charset="-122"/>
                  <a:ea typeface="黑体" pitchFamily="2" charset="-122"/>
                </a:rPr>
                <a:t>星形网</a:t>
              </a:r>
            </a:p>
          </p:txBody>
        </p:sp>
        <p:sp>
          <p:nvSpPr>
            <p:cNvPr id="51" name="Rectangle 31"/>
            <p:cNvSpPr>
              <a:spLocks noChangeArrowheads="1"/>
            </p:cNvSpPr>
            <p:nvPr/>
          </p:nvSpPr>
          <p:spPr bwMode="auto">
            <a:xfrm>
              <a:off x="3923682" y="2494051"/>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b="1" dirty="0">
                  <a:solidFill>
                    <a:srgbClr val="000099"/>
                  </a:solidFill>
                  <a:latin typeface="Times New Roman" pitchFamily="18" charset="0"/>
                  <a:ea typeface="黑体" pitchFamily="2" charset="-122"/>
                </a:rPr>
                <a:t>集线器</a:t>
              </a:r>
            </a:p>
          </p:txBody>
        </p:sp>
        <p:sp>
          <p:nvSpPr>
            <p:cNvPr id="52" name="Line 64"/>
            <p:cNvSpPr>
              <a:spLocks noChangeShapeType="1"/>
            </p:cNvSpPr>
            <p:nvPr/>
          </p:nvSpPr>
          <p:spPr bwMode="auto">
            <a:xfrm>
              <a:off x="2838550" y="2546142"/>
              <a:ext cx="1107318" cy="131291"/>
            </a:xfrm>
            <a:prstGeom prst="line">
              <a:avLst/>
            </a:prstGeom>
            <a:noFill/>
            <a:ln w="28575">
              <a:solidFill>
                <a:srgbClr val="0000FF"/>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 name="组合 3"/>
          <p:cNvGrpSpPr/>
          <p:nvPr/>
        </p:nvGrpSpPr>
        <p:grpSpPr>
          <a:xfrm>
            <a:off x="6489142" y="1340768"/>
            <a:ext cx="4143363" cy="2046432"/>
            <a:chOff x="5346141" y="1340768"/>
            <a:chExt cx="4143363" cy="2046432"/>
          </a:xfrm>
        </p:grpSpPr>
        <p:sp>
          <p:nvSpPr>
            <p:cNvPr id="1003525" name="Line 5"/>
            <p:cNvSpPr>
              <a:spLocks noChangeShapeType="1"/>
            </p:cNvSpPr>
            <p:nvPr/>
          </p:nvSpPr>
          <p:spPr bwMode="auto">
            <a:xfrm>
              <a:off x="6567920" y="2052389"/>
              <a:ext cx="2849846"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26" name="Rectangle 6"/>
            <p:cNvSpPr>
              <a:spLocks noChangeArrowheads="1"/>
            </p:cNvSpPr>
            <p:nvPr/>
          </p:nvSpPr>
          <p:spPr bwMode="auto">
            <a:xfrm>
              <a:off x="9355285" y="1991007"/>
              <a:ext cx="134219" cy="121725"/>
            </a:xfrm>
            <a:prstGeom prst="rect">
              <a:avLst/>
            </a:prstGeom>
            <a:solidFill>
              <a:schemeClr val="bg2"/>
            </a:solidFill>
            <a:ln w="3810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27" name="Rectangle 7"/>
            <p:cNvSpPr>
              <a:spLocks noChangeArrowheads="1"/>
            </p:cNvSpPr>
            <p:nvPr/>
          </p:nvSpPr>
          <p:spPr bwMode="auto">
            <a:xfrm>
              <a:off x="6452214" y="1991007"/>
              <a:ext cx="134219" cy="121725"/>
            </a:xfrm>
            <a:prstGeom prst="rect">
              <a:avLst/>
            </a:prstGeom>
            <a:solidFill>
              <a:schemeClr val="bg2"/>
            </a:solidFill>
            <a:ln w="3810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28" name="Line 8"/>
            <p:cNvSpPr>
              <a:spLocks noChangeShapeType="1"/>
            </p:cNvSpPr>
            <p:nvPr/>
          </p:nvSpPr>
          <p:spPr bwMode="auto">
            <a:xfrm flipV="1">
              <a:off x="7130253" y="1671610"/>
              <a:ext cx="0" cy="38494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29" name="Line 9"/>
            <p:cNvSpPr>
              <a:spLocks noChangeShapeType="1"/>
            </p:cNvSpPr>
            <p:nvPr/>
          </p:nvSpPr>
          <p:spPr bwMode="auto">
            <a:xfrm>
              <a:off x="7633575" y="2066955"/>
              <a:ext cx="0" cy="41511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30" name="Line 10"/>
            <p:cNvSpPr>
              <a:spLocks noChangeShapeType="1"/>
            </p:cNvSpPr>
            <p:nvPr/>
          </p:nvSpPr>
          <p:spPr bwMode="auto">
            <a:xfrm flipV="1">
              <a:off x="8264174" y="1637277"/>
              <a:ext cx="0" cy="42967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31" name="Line 11"/>
            <p:cNvSpPr>
              <a:spLocks noChangeShapeType="1"/>
            </p:cNvSpPr>
            <p:nvPr/>
          </p:nvSpPr>
          <p:spPr bwMode="auto">
            <a:xfrm>
              <a:off x="8906344" y="2066955"/>
              <a:ext cx="0" cy="41511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pic>
          <p:nvPicPr>
            <p:cNvPr id="1003532"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28649" y="2254224"/>
              <a:ext cx="541505" cy="494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33" name="Picture 1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85964" y="2268789"/>
              <a:ext cx="541505" cy="495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34" name="Picture 1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91108" y="1356374"/>
              <a:ext cx="541505" cy="494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35" name="Picture 1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9087" y="1340768"/>
              <a:ext cx="541505" cy="494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3536" name="Text Box 16"/>
            <p:cNvSpPr txBox="1">
              <a:spLocks noChangeArrowheads="1"/>
            </p:cNvSpPr>
            <p:nvPr/>
          </p:nvSpPr>
          <p:spPr bwMode="auto">
            <a:xfrm>
              <a:off x="7508612" y="2925270"/>
              <a:ext cx="1113094" cy="461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latin typeface="黑体" pitchFamily="2" charset="-122"/>
                  <a:ea typeface="黑体" pitchFamily="2" charset="-122"/>
                </a:rPr>
                <a:t>总线网</a:t>
              </a:r>
            </a:p>
          </p:txBody>
        </p:sp>
        <p:sp>
          <p:nvSpPr>
            <p:cNvPr id="54" name="Rectangle 28"/>
            <p:cNvSpPr>
              <a:spLocks noChangeArrowheads="1"/>
            </p:cNvSpPr>
            <p:nvPr/>
          </p:nvSpPr>
          <p:spPr bwMode="auto">
            <a:xfrm>
              <a:off x="5346141" y="2582212"/>
              <a:ext cx="121507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b="1" dirty="0">
                  <a:solidFill>
                    <a:srgbClr val="000099"/>
                  </a:solidFill>
                  <a:latin typeface="+mn-lt"/>
                  <a:ea typeface="黑体" pitchFamily="2" charset="-122"/>
                </a:rPr>
                <a:t>匹配电阻</a:t>
              </a:r>
            </a:p>
          </p:txBody>
        </p:sp>
        <p:sp>
          <p:nvSpPr>
            <p:cNvPr id="55" name="Line 29"/>
            <p:cNvSpPr>
              <a:spLocks noChangeShapeType="1"/>
            </p:cNvSpPr>
            <p:nvPr/>
          </p:nvSpPr>
          <p:spPr bwMode="auto">
            <a:xfrm flipH="1">
              <a:off x="6113677" y="2113900"/>
              <a:ext cx="405645" cy="491817"/>
            </a:xfrm>
            <a:prstGeom prst="line">
              <a:avLst/>
            </a:prstGeom>
            <a:noFill/>
            <a:ln w="28575">
              <a:solidFill>
                <a:srgbClr val="0000FF"/>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27346357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5" name="Rectangle 3"/>
          <p:cNvSpPr>
            <a:spLocks noGrp="1" noChangeArrowheads="1"/>
          </p:cNvSpPr>
          <p:nvPr>
            <p:ph idx="1"/>
          </p:nvPr>
        </p:nvSpPr>
        <p:spPr/>
        <p:txBody>
          <a:bodyPr/>
          <a:lstStyle/>
          <a:p>
            <a:r>
              <a:rPr lang="zh-CN" altLang="en-US" dirty="0">
                <a:solidFill>
                  <a:srgbClr val="FF0000"/>
                </a:solidFill>
              </a:rPr>
              <a:t>静态划分信道</a:t>
            </a:r>
          </a:p>
          <a:p>
            <a:pPr lvl="1"/>
            <a:r>
              <a:rPr lang="zh-CN" altLang="en-US" dirty="0">
                <a:ea typeface="黑体" pitchFamily="2" charset="-122"/>
              </a:rPr>
              <a:t>频分复用</a:t>
            </a:r>
          </a:p>
          <a:p>
            <a:pPr lvl="1"/>
            <a:r>
              <a:rPr lang="zh-CN" altLang="en-US" dirty="0">
                <a:ea typeface="黑体" pitchFamily="2" charset="-122"/>
              </a:rPr>
              <a:t>时分复用</a:t>
            </a:r>
          </a:p>
          <a:p>
            <a:pPr lvl="1"/>
            <a:r>
              <a:rPr lang="zh-CN" altLang="en-US" dirty="0">
                <a:ea typeface="黑体" pitchFamily="2" charset="-122"/>
              </a:rPr>
              <a:t>波分复用</a:t>
            </a:r>
          </a:p>
          <a:p>
            <a:pPr lvl="1"/>
            <a:r>
              <a:rPr lang="zh-CN" altLang="en-US" dirty="0">
                <a:ea typeface="黑体" pitchFamily="2" charset="-122"/>
              </a:rPr>
              <a:t>码分复用</a:t>
            </a:r>
            <a:r>
              <a:rPr lang="zh-CN" altLang="en-US" dirty="0"/>
              <a:t> </a:t>
            </a:r>
          </a:p>
          <a:p>
            <a:r>
              <a:rPr lang="zh-CN" altLang="en-US" dirty="0">
                <a:solidFill>
                  <a:srgbClr val="FF0000"/>
                </a:solidFill>
              </a:rPr>
              <a:t>动态媒体接入控制（多点接入）</a:t>
            </a:r>
          </a:p>
          <a:p>
            <a:pPr lvl="1"/>
            <a:r>
              <a:rPr lang="zh-CN" altLang="en-US" dirty="0">
                <a:latin typeface="Arial" charset="0"/>
                <a:ea typeface="黑体" pitchFamily="2" charset="-122"/>
              </a:rPr>
              <a:t>随机接入</a:t>
            </a:r>
          </a:p>
          <a:p>
            <a:pPr lvl="1"/>
            <a:r>
              <a:rPr lang="zh-CN" altLang="en-US" dirty="0">
                <a:latin typeface="Arial" charset="0"/>
                <a:ea typeface="黑体" pitchFamily="2" charset="-122"/>
              </a:rPr>
              <a:t>受控接入 ，如多点线路探询 </a:t>
            </a:r>
            <a:r>
              <a:rPr lang="en-US" altLang="zh-CN" dirty="0">
                <a:latin typeface="Arial" charset="0"/>
                <a:ea typeface="黑体" pitchFamily="2" charset="-122"/>
              </a:rPr>
              <a:t>(polling)</a:t>
            </a:r>
            <a:r>
              <a:rPr lang="zh-CN" altLang="en-US" dirty="0">
                <a:latin typeface="Arial" charset="0"/>
                <a:ea typeface="黑体" pitchFamily="2" charset="-122"/>
              </a:rPr>
              <a:t>，或轮询。</a:t>
            </a:r>
            <a:r>
              <a:rPr lang="zh-CN" altLang="en-US" dirty="0"/>
              <a:t>  	</a:t>
            </a:r>
          </a:p>
        </p:txBody>
      </p:sp>
      <p:sp>
        <p:nvSpPr>
          <p:cNvPr id="397314" name="Rectangle 2"/>
          <p:cNvSpPr>
            <a:spLocks noGrp="1" noChangeArrowheads="1"/>
          </p:cNvSpPr>
          <p:nvPr>
            <p:ph type="title"/>
          </p:nvPr>
        </p:nvSpPr>
        <p:spPr/>
        <p:txBody>
          <a:bodyPr/>
          <a:lstStyle/>
          <a:p>
            <a:pPr algn="ctr"/>
            <a:r>
              <a:rPr lang="zh-CN" altLang="en-US"/>
              <a:t>媒体共享技术</a:t>
            </a:r>
          </a:p>
        </p:txBody>
      </p:sp>
    </p:spTree>
    <p:extLst>
      <p:ext uri="{BB962C8B-B14F-4D97-AF65-F5344CB8AC3E}">
        <p14:creationId xmlns:p14="http://schemas.microsoft.com/office/powerpoint/2010/main" val="38269989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7315">
                                            <p:txEl>
                                              <p:pRg st="5" end="5"/>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397315">
                                            <p:txEl>
                                              <p:pRg st="6" end="6"/>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3973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zh-CN" dirty="0">
                <a:solidFill>
                  <a:srgbClr val="FF0000"/>
                </a:solidFill>
              </a:rPr>
              <a:t>DIX Ethernet V2 </a:t>
            </a:r>
            <a:r>
              <a:rPr lang="zh-CN" altLang="en-US" dirty="0"/>
              <a:t>是世界上第一个局域网产品（以太网）的规约。</a:t>
            </a:r>
          </a:p>
          <a:p>
            <a:r>
              <a:rPr lang="en-US" altLang="zh-CN" dirty="0">
                <a:solidFill>
                  <a:srgbClr val="FF0000"/>
                </a:solidFill>
              </a:rPr>
              <a:t>IEEE 802.3 </a:t>
            </a:r>
            <a:r>
              <a:rPr lang="zh-CN" altLang="en-US" dirty="0"/>
              <a:t>是</a:t>
            </a:r>
            <a:r>
              <a:rPr lang="zh-CN" altLang="zh-CN" dirty="0"/>
              <a:t>第一个</a:t>
            </a:r>
            <a:r>
              <a:rPr lang="en-US" altLang="zh-CN" dirty="0"/>
              <a:t> IEEE </a:t>
            </a:r>
            <a:r>
              <a:rPr lang="zh-CN" altLang="zh-CN" dirty="0"/>
              <a:t>的以太网标准</a:t>
            </a:r>
            <a:r>
              <a:rPr lang="zh-CN" altLang="en-US" dirty="0"/>
              <a:t>。</a:t>
            </a:r>
          </a:p>
          <a:p>
            <a:r>
              <a:rPr lang="en-US" altLang="zh-CN" dirty="0"/>
              <a:t>DIX Ethernet V2 </a:t>
            </a:r>
            <a:r>
              <a:rPr lang="zh-CN" altLang="en-US" dirty="0"/>
              <a:t>标准与 </a:t>
            </a:r>
            <a:r>
              <a:rPr lang="en-US" altLang="zh-CN" dirty="0"/>
              <a:t>IEEE </a:t>
            </a:r>
            <a:r>
              <a:rPr lang="zh-CN" altLang="en-US" dirty="0"/>
              <a:t>的 </a:t>
            </a:r>
            <a:r>
              <a:rPr lang="en-US" altLang="zh-CN" dirty="0"/>
              <a:t>802.3 </a:t>
            </a:r>
            <a:r>
              <a:rPr lang="zh-CN" altLang="en-US" dirty="0"/>
              <a:t>标准只有很小的差别，因此可以将 </a:t>
            </a:r>
            <a:r>
              <a:rPr lang="en-US" altLang="zh-CN" dirty="0"/>
              <a:t>802.3 </a:t>
            </a:r>
            <a:r>
              <a:rPr lang="zh-CN" altLang="en-US" dirty="0"/>
              <a:t>局域网简称为“以太网”。</a:t>
            </a:r>
          </a:p>
          <a:p>
            <a:r>
              <a:rPr lang="zh-CN" altLang="en-US" dirty="0"/>
              <a:t>严格说来，“以太网”应当是指符合 </a:t>
            </a:r>
            <a:r>
              <a:rPr lang="en-US" altLang="zh-CN" dirty="0"/>
              <a:t>DIX Ethernet V2 </a:t>
            </a:r>
            <a:r>
              <a:rPr lang="zh-CN" altLang="en-US" dirty="0"/>
              <a:t>标准的局域网 。 </a:t>
            </a:r>
          </a:p>
        </p:txBody>
      </p:sp>
      <p:sp>
        <p:nvSpPr>
          <p:cNvPr id="398338" name="Rectangle 2"/>
          <p:cNvSpPr>
            <a:spLocks noGrp="1" noChangeArrowheads="1"/>
          </p:cNvSpPr>
          <p:nvPr>
            <p:ph type="title"/>
          </p:nvPr>
        </p:nvSpPr>
        <p:spPr/>
        <p:txBody>
          <a:bodyPr>
            <a:normAutofit fontScale="90000"/>
          </a:bodyPr>
          <a:lstStyle/>
          <a:p>
            <a:br>
              <a:rPr lang="en-US" altLang="zh-CN" dirty="0"/>
            </a:br>
            <a:r>
              <a:rPr lang="en-US" altLang="zh-CN" dirty="0"/>
              <a:t>1.  </a:t>
            </a:r>
            <a:r>
              <a:rPr lang="zh-CN" altLang="en-US" dirty="0"/>
              <a:t>以太网的两个标准  </a:t>
            </a:r>
          </a:p>
        </p:txBody>
      </p:sp>
    </p:spTree>
    <p:extLst>
      <p:ext uri="{BB962C8B-B14F-4D97-AF65-F5344CB8AC3E}">
        <p14:creationId xmlns:p14="http://schemas.microsoft.com/office/powerpoint/2010/main" val="21233701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833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983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3" name="Rectangle 3"/>
          <p:cNvSpPr>
            <a:spLocks noGrp="1" noChangeArrowheads="1"/>
          </p:cNvSpPr>
          <p:nvPr>
            <p:ph idx="1"/>
          </p:nvPr>
        </p:nvSpPr>
        <p:spPr/>
        <p:txBody>
          <a:bodyPr/>
          <a:lstStyle/>
          <a:p>
            <a:r>
              <a:rPr lang="zh-CN" altLang="en-US" sz="2800" dirty="0"/>
              <a:t>为了使数据链路层能更好地适应多种局域网标准，</a:t>
            </a:r>
            <a:r>
              <a:rPr lang="en-US" altLang="zh-CN" sz="2800" dirty="0"/>
              <a:t>IEEE 802 </a:t>
            </a:r>
            <a:r>
              <a:rPr lang="zh-CN" altLang="en-US" sz="2800" dirty="0"/>
              <a:t>委员会就将局域网的数据链路层拆成两个子层：</a:t>
            </a:r>
          </a:p>
          <a:p>
            <a:pPr lvl="1"/>
            <a:r>
              <a:rPr lang="zh-CN" altLang="en-US" sz="2400" dirty="0">
                <a:solidFill>
                  <a:srgbClr val="FF0000"/>
                </a:solidFill>
                <a:latin typeface="Arial" charset="0"/>
              </a:rPr>
              <a:t>逻辑链路控制 </a:t>
            </a:r>
            <a:r>
              <a:rPr lang="en-US" altLang="zh-CN" sz="2400" dirty="0">
                <a:latin typeface="Arial" charset="0"/>
              </a:rPr>
              <a:t>LLC (Logical Link Control)</a:t>
            </a:r>
            <a:r>
              <a:rPr lang="zh-CN" altLang="en-US" sz="2400" dirty="0">
                <a:latin typeface="Arial" charset="0"/>
              </a:rPr>
              <a:t>子层；</a:t>
            </a:r>
          </a:p>
          <a:p>
            <a:pPr lvl="1"/>
            <a:r>
              <a:rPr lang="zh-CN" altLang="en-US" sz="2400" dirty="0">
                <a:solidFill>
                  <a:srgbClr val="FF0000"/>
                </a:solidFill>
                <a:latin typeface="Arial" charset="0"/>
              </a:rPr>
              <a:t>媒体接入控制 </a:t>
            </a:r>
            <a:r>
              <a:rPr lang="en-US" altLang="zh-CN" sz="2400" dirty="0">
                <a:latin typeface="Arial" charset="0"/>
              </a:rPr>
              <a:t>MAC (Medium Access Control)</a:t>
            </a:r>
            <a:r>
              <a:rPr lang="zh-CN" altLang="en-US" sz="2400" dirty="0">
                <a:latin typeface="Arial" charset="0"/>
              </a:rPr>
              <a:t>子层。</a:t>
            </a:r>
          </a:p>
          <a:p>
            <a:r>
              <a:rPr lang="zh-CN" altLang="en-US" sz="2800" dirty="0"/>
              <a:t>与接入到传输媒体有关的内容都放在 </a:t>
            </a:r>
            <a:r>
              <a:rPr lang="en-US" altLang="zh-CN" sz="2800" dirty="0"/>
              <a:t>MAC</a:t>
            </a:r>
            <a:r>
              <a:rPr lang="zh-CN" altLang="en-US" sz="2800" dirty="0"/>
              <a:t>子层，而 </a:t>
            </a:r>
            <a:r>
              <a:rPr lang="en-US" altLang="zh-CN" sz="2800" dirty="0"/>
              <a:t>LLC </a:t>
            </a:r>
            <a:r>
              <a:rPr lang="zh-CN" altLang="en-US" sz="2800" dirty="0"/>
              <a:t>子层则与传输媒体无关。</a:t>
            </a:r>
            <a:endParaRPr lang="en-US" altLang="zh-CN" sz="2800" dirty="0"/>
          </a:p>
          <a:p>
            <a:r>
              <a:rPr lang="zh-CN" altLang="en-US" sz="2800" dirty="0">
                <a:solidFill>
                  <a:srgbClr val="FF0000"/>
                </a:solidFill>
              </a:rPr>
              <a:t>不管采用何种协议的局域网，对 </a:t>
            </a:r>
            <a:r>
              <a:rPr lang="en-US" altLang="zh-CN" sz="2800" dirty="0">
                <a:solidFill>
                  <a:srgbClr val="FF0000"/>
                </a:solidFill>
              </a:rPr>
              <a:t>LLC </a:t>
            </a:r>
            <a:r>
              <a:rPr lang="zh-CN" altLang="en-US" sz="2800" dirty="0">
                <a:solidFill>
                  <a:srgbClr val="FF0000"/>
                </a:solidFill>
              </a:rPr>
              <a:t>子层来说都是透明的。</a:t>
            </a:r>
          </a:p>
        </p:txBody>
      </p:sp>
      <p:sp>
        <p:nvSpPr>
          <p:cNvPr id="399362" name="Rectangle 2"/>
          <p:cNvSpPr>
            <a:spLocks noGrp="1" noChangeArrowheads="1"/>
          </p:cNvSpPr>
          <p:nvPr>
            <p:ph type="title"/>
          </p:nvPr>
        </p:nvSpPr>
        <p:spPr/>
        <p:txBody>
          <a:bodyPr/>
          <a:lstStyle/>
          <a:p>
            <a:pPr algn="ctr"/>
            <a:r>
              <a:rPr lang="zh-CN" altLang="en-US" sz="4000"/>
              <a:t>数据链路层的两个子层 </a:t>
            </a:r>
          </a:p>
        </p:txBody>
      </p:sp>
    </p:spTree>
    <p:extLst>
      <p:ext uri="{BB962C8B-B14F-4D97-AF65-F5344CB8AC3E}">
        <p14:creationId xmlns:p14="http://schemas.microsoft.com/office/powerpoint/2010/main" val="14302361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36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936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6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Image result for progress bar gif">
            <a:extLst>
              <a:ext uri="{FF2B5EF4-FFF2-40B4-BE49-F238E27FC236}">
                <a16:creationId xmlns:a16="http://schemas.microsoft.com/office/drawing/2014/main" id="{DA69176B-0FB1-47C7-9E93-DB66000DCA95}"/>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42608" y="1304672"/>
            <a:ext cx="7992888" cy="476250"/>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zh-CN" altLang="zh-CN" dirty="0"/>
              <a:t>第</a:t>
            </a:r>
            <a:r>
              <a:rPr lang="en-US" altLang="zh-CN" dirty="0"/>
              <a:t> 3 </a:t>
            </a:r>
            <a:r>
              <a:rPr lang="zh-CN" altLang="zh-CN" dirty="0"/>
              <a:t>章</a:t>
            </a:r>
            <a:r>
              <a:rPr lang="en-US" altLang="zh-CN" dirty="0"/>
              <a:t>  </a:t>
            </a:r>
            <a:r>
              <a:rPr lang="zh-CN" altLang="zh-CN" dirty="0"/>
              <a:t>数据链路层</a:t>
            </a:r>
            <a:endParaRPr lang="zh-CN" altLang="en-US" dirty="0"/>
          </a:p>
        </p:txBody>
      </p:sp>
      <p:sp>
        <p:nvSpPr>
          <p:cNvPr id="3" name="内容占位符 2"/>
          <p:cNvSpPr>
            <a:spLocks noGrp="1"/>
          </p:cNvSpPr>
          <p:nvPr>
            <p:ph idx="1"/>
          </p:nvPr>
        </p:nvSpPr>
        <p:spPr/>
        <p:txBody>
          <a:bodyPr/>
          <a:lstStyle/>
          <a:p>
            <a:r>
              <a:rPr lang="en-US" altLang="zh-CN" dirty="0"/>
              <a:t>3.1  </a:t>
            </a:r>
            <a:r>
              <a:rPr lang="zh-CN" altLang="zh-CN" dirty="0"/>
              <a:t>使用点对点信道的数据链路层</a:t>
            </a:r>
          </a:p>
          <a:p>
            <a:r>
              <a:rPr lang="en-US" altLang="zh-CN" dirty="0"/>
              <a:t>3.2  </a:t>
            </a:r>
            <a:r>
              <a:rPr lang="zh-CN" altLang="zh-CN" dirty="0"/>
              <a:t>点对点协议</a:t>
            </a:r>
            <a:r>
              <a:rPr lang="en-US" altLang="zh-CN" dirty="0"/>
              <a:t> PPP</a:t>
            </a:r>
            <a:endParaRPr lang="zh-CN" altLang="zh-CN" dirty="0"/>
          </a:p>
          <a:p>
            <a:r>
              <a:rPr lang="en-US" altLang="zh-CN" dirty="0"/>
              <a:t>3.3  </a:t>
            </a:r>
            <a:r>
              <a:rPr lang="zh-CN" altLang="zh-CN" dirty="0"/>
              <a:t>使用广播信道的数据链路层</a:t>
            </a:r>
          </a:p>
          <a:p>
            <a:r>
              <a:rPr lang="en-US" altLang="zh-CN" dirty="0"/>
              <a:t>3.4  </a:t>
            </a:r>
            <a:r>
              <a:rPr lang="zh-CN" altLang="zh-CN" dirty="0"/>
              <a:t>扩展的以太网</a:t>
            </a:r>
          </a:p>
          <a:p>
            <a:r>
              <a:rPr lang="en-US" altLang="zh-CN" dirty="0"/>
              <a:t>3.5  </a:t>
            </a:r>
            <a:r>
              <a:rPr lang="zh-CN" altLang="zh-CN" dirty="0"/>
              <a:t>高速以太网</a:t>
            </a:r>
          </a:p>
        </p:txBody>
      </p:sp>
      <p:pic>
        <p:nvPicPr>
          <p:cNvPr id="1028" name="Picture 4" descr="Image result for progress bar gif">
            <a:extLst>
              <a:ext uri="{FF2B5EF4-FFF2-40B4-BE49-F238E27FC236}">
                <a16:creationId xmlns:a16="http://schemas.microsoft.com/office/drawing/2014/main" id="{12AE2916-3433-4797-8D5D-19B4991A977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76120" y="1052736"/>
            <a:ext cx="792088" cy="792088"/>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3F8DB4AB-8361-469F-A9FC-46DB2041933E}"/>
              </a:ext>
            </a:extLst>
          </p:cNvPr>
          <p:cNvSpPr txBox="1"/>
          <p:nvPr/>
        </p:nvSpPr>
        <p:spPr>
          <a:xfrm>
            <a:off x="8976320" y="2564904"/>
            <a:ext cx="2532631" cy="369332"/>
          </a:xfrm>
          <a:prstGeom prst="rect">
            <a:avLst/>
          </a:prstGeom>
          <a:noFill/>
        </p:spPr>
        <p:txBody>
          <a:bodyPr wrap="square" rtlCol="0">
            <a:spAutoFit/>
          </a:bodyPr>
          <a:lstStyle/>
          <a:p>
            <a:r>
              <a:rPr lang="zh-CN" altLang="en-US" dirty="0">
                <a:solidFill>
                  <a:srgbClr val="00B050"/>
                </a:solidFill>
              </a:rPr>
              <a:t>冲突检测</a:t>
            </a:r>
          </a:p>
        </p:txBody>
      </p:sp>
      <p:sp>
        <p:nvSpPr>
          <p:cNvPr id="7" name="文本框 6">
            <a:extLst>
              <a:ext uri="{FF2B5EF4-FFF2-40B4-BE49-F238E27FC236}">
                <a16:creationId xmlns:a16="http://schemas.microsoft.com/office/drawing/2014/main" id="{81C5FA8F-5F4E-4B79-B440-FD6A853BD8A0}"/>
              </a:ext>
            </a:extLst>
          </p:cNvPr>
          <p:cNvSpPr txBox="1"/>
          <p:nvPr/>
        </p:nvSpPr>
        <p:spPr>
          <a:xfrm>
            <a:off x="8976319" y="1325001"/>
            <a:ext cx="2532631" cy="369332"/>
          </a:xfrm>
          <a:prstGeom prst="rect">
            <a:avLst/>
          </a:prstGeom>
          <a:noFill/>
        </p:spPr>
        <p:txBody>
          <a:bodyPr wrap="square" rtlCol="0">
            <a:spAutoFit/>
          </a:bodyPr>
          <a:lstStyle/>
          <a:p>
            <a:r>
              <a:rPr lang="zh-CN" altLang="en-US" dirty="0">
                <a:solidFill>
                  <a:srgbClr val="00B050"/>
                </a:solidFill>
              </a:rPr>
              <a:t>成帧、传输、检错</a:t>
            </a:r>
          </a:p>
        </p:txBody>
      </p:sp>
    </p:spTree>
    <p:extLst>
      <p:ext uri="{BB962C8B-B14F-4D97-AF65-F5344CB8AC3E}">
        <p14:creationId xmlns:p14="http://schemas.microsoft.com/office/powerpoint/2010/main" val="3272326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98" name="Rectangle 14"/>
          <p:cNvSpPr>
            <a:spLocks noGrp="1" noChangeArrowheads="1"/>
          </p:cNvSpPr>
          <p:nvPr>
            <p:ph type="title"/>
          </p:nvPr>
        </p:nvSpPr>
        <p:spPr/>
        <p:txBody>
          <a:bodyPr/>
          <a:lstStyle/>
          <a:p>
            <a:pPr algn="ctr"/>
            <a:r>
              <a:rPr lang="zh-CN" altLang="en-US" dirty="0"/>
              <a:t>局域网对 </a:t>
            </a:r>
            <a:r>
              <a:rPr lang="en-US" altLang="zh-CN" dirty="0"/>
              <a:t>LLC </a:t>
            </a:r>
            <a:r>
              <a:rPr lang="zh-CN" altLang="en-US" dirty="0"/>
              <a:t>子层是透明的 </a:t>
            </a:r>
          </a:p>
        </p:txBody>
      </p:sp>
      <p:sp>
        <p:nvSpPr>
          <p:cNvPr id="2" name="图片占位符 1">
            <a:extLst>
              <a:ext uri="{FF2B5EF4-FFF2-40B4-BE49-F238E27FC236}">
                <a16:creationId xmlns:a16="http://schemas.microsoft.com/office/drawing/2014/main" id="{9031EA3B-5E09-4AA5-A8C8-65646FF73B9D}"/>
              </a:ext>
            </a:extLst>
          </p:cNvPr>
          <p:cNvSpPr>
            <a:spLocks noGrp="1"/>
          </p:cNvSpPr>
          <p:nvPr>
            <p:ph type="pic" sz="quarter" idx="10"/>
          </p:nvPr>
        </p:nvSpPr>
        <p:spPr/>
      </p:sp>
      <p:sp>
        <p:nvSpPr>
          <p:cNvPr id="3" name="文本占位符 2">
            <a:extLst>
              <a:ext uri="{FF2B5EF4-FFF2-40B4-BE49-F238E27FC236}">
                <a16:creationId xmlns:a16="http://schemas.microsoft.com/office/drawing/2014/main" id="{51178A77-C05E-47DD-A5FF-01AF43FF4C5C}"/>
              </a:ext>
            </a:extLst>
          </p:cNvPr>
          <p:cNvSpPr>
            <a:spLocks noGrp="1"/>
          </p:cNvSpPr>
          <p:nvPr>
            <p:ph type="body" sz="quarter" idx="11"/>
          </p:nvPr>
        </p:nvSpPr>
        <p:spPr/>
        <p:txBody>
          <a:bodyPr>
            <a:normAutofit fontScale="92500" lnSpcReduction="20000"/>
          </a:bodyPr>
          <a:lstStyle/>
          <a:p>
            <a:endParaRPr lang="zh-CN" altLang="en-US"/>
          </a:p>
        </p:txBody>
      </p:sp>
      <p:sp>
        <p:nvSpPr>
          <p:cNvPr id="400409" name="Freeform 25"/>
          <p:cNvSpPr>
            <a:spLocks/>
          </p:cNvSpPr>
          <p:nvPr/>
        </p:nvSpPr>
        <p:spPr bwMode="auto">
          <a:xfrm>
            <a:off x="8316253" y="2606675"/>
            <a:ext cx="1475581" cy="2325688"/>
          </a:xfrm>
          <a:custGeom>
            <a:avLst/>
            <a:gdLst>
              <a:gd name="T0" fmla="*/ 0 w 913"/>
              <a:gd name="T1" fmla="*/ 0 h 1231"/>
              <a:gd name="T2" fmla="*/ 0 w 913"/>
              <a:gd name="T3" fmla="*/ 1230 h 1231"/>
              <a:gd name="T4" fmla="*/ 912 w 913"/>
              <a:gd name="T5" fmla="*/ 1230 h 1231"/>
              <a:gd name="T6" fmla="*/ 912 w 913"/>
              <a:gd name="T7" fmla="*/ 0 h 1231"/>
            </a:gdLst>
            <a:ahLst/>
            <a:cxnLst>
              <a:cxn ang="0">
                <a:pos x="T0" y="T1"/>
              </a:cxn>
              <a:cxn ang="0">
                <a:pos x="T2" y="T3"/>
              </a:cxn>
              <a:cxn ang="0">
                <a:pos x="T4" y="T5"/>
              </a:cxn>
              <a:cxn ang="0">
                <a:pos x="T6" y="T7"/>
              </a:cxn>
            </a:cxnLst>
            <a:rect l="0" t="0" r="r" b="b"/>
            <a:pathLst>
              <a:path w="913" h="1231">
                <a:moveTo>
                  <a:pt x="0" y="0"/>
                </a:moveTo>
                <a:lnTo>
                  <a:pt x="0" y="1230"/>
                </a:lnTo>
                <a:lnTo>
                  <a:pt x="912" y="1230"/>
                </a:lnTo>
                <a:lnTo>
                  <a:pt x="912" y="0"/>
                </a:lnTo>
              </a:path>
            </a:pathLst>
          </a:custGeom>
          <a:solidFill>
            <a:srgbClr val="FF99FF"/>
          </a:solidFill>
          <a:ln w="9525" cap="rnd" cmpd="sng">
            <a:solidFill>
              <a:schemeClr val="folHlink"/>
            </a:solidFill>
            <a:prstDash val="solid"/>
            <a:round/>
            <a:headEnd type="none" w="med" len="med"/>
            <a:tailEnd type="none" w="med" len="med"/>
          </a:ln>
          <a:effectLst/>
        </p:spPr>
        <p:txBody>
          <a:bodyP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00402" name="Freeform 18"/>
          <p:cNvSpPr>
            <a:spLocks/>
          </p:cNvSpPr>
          <p:nvPr/>
        </p:nvSpPr>
        <p:spPr bwMode="auto">
          <a:xfrm>
            <a:off x="3533512" y="2606675"/>
            <a:ext cx="1475581" cy="2325688"/>
          </a:xfrm>
          <a:custGeom>
            <a:avLst/>
            <a:gdLst>
              <a:gd name="T0" fmla="*/ 0 w 913"/>
              <a:gd name="T1" fmla="*/ 0 h 1231"/>
              <a:gd name="T2" fmla="*/ 0 w 913"/>
              <a:gd name="T3" fmla="*/ 1230 h 1231"/>
              <a:gd name="T4" fmla="*/ 912 w 913"/>
              <a:gd name="T5" fmla="*/ 1230 h 1231"/>
              <a:gd name="T6" fmla="*/ 912 w 913"/>
              <a:gd name="T7" fmla="*/ 0 h 1231"/>
            </a:gdLst>
            <a:ahLst/>
            <a:cxnLst>
              <a:cxn ang="0">
                <a:pos x="T0" y="T1"/>
              </a:cxn>
              <a:cxn ang="0">
                <a:pos x="T2" y="T3"/>
              </a:cxn>
              <a:cxn ang="0">
                <a:pos x="T4" y="T5"/>
              </a:cxn>
              <a:cxn ang="0">
                <a:pos x="T6" y="T7"/>
              </a:cxn>
            </a:cxnLst>
            <a:rect l="0" t="0" r="r" b="b"/>
            <a:pathLst>
              <a:path w="913" h="1231">
                <a:moveTo>
                  <a:pt x="0" y="0"/>
                </a:moveTo>
                <a:lnTo>
                  <a:pt x="0" y="1230"/>
                </a:lnTo>
                <a:lnTo>
                  <a:pt x="912" y="1230"/>
                </a:lnTo>
                <a:lnTo>
                  <a:pt x="912" y="0"/>
                </a:lnTo>
              </a:path>
            </a:pathLst>
          </a:custGeom>
          <a:solidFill>
            <a:srgbClr val="FF99FF"/>
          </a:solidFill>
          <a:ln w="9525" cap="rnd" cmpd="sng">
            <a:solidFill>
              <a:schemeClr val="folHlink"/>
            </a:solidFill>
            <a:prstDash val="solid"/>
            <a:round/>
            <a:headEnd type="none" w="med" len="med"/>
            <a:tailEnd type="none" w="med" len="med"/>
          </a:ln>
          <a:effectLst/>
        </p:spPr>
        <p:txBody>
          <a:bodyP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00431" name="Rectangle 47"/>
          <p:cNvSpPr>
            <a:spLocks noChangeArrowheads="1"/>
          </p:cNvSpPr>
          <p:nvPr/>
        </p:nvSpPr>
        <p:spPr bwMode="auto">
          <a:xfrm>
            <a:off x="8321411" y="3284540"/>
            <a:ext cx="1456664" cy="1100137"/>
          </a:xfrm>
          <a:prstGeom prst="rect">
            <a:avLst/>
          </a:prstGeom>
          <a:solidFill>
            <a:srgbClr val="00FFFF"/>
          </a:solidFill>
          <a:ln>
            <a:noFill/>
          </a:ln>
          <a:effec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00430" name="Rectangle 46"/>
          <p:cNvSpPr>
            <a:spLocks noChangeArrowheads="1"/>
          </p:cNvSpPr>
          <p:nvPr/>
        </p:nvSpPr>
        <p:spPr bwMode="auto">
          <a:xfrm>
            <a:off x="3542111" y="3284540"/>
            <a:ext cx="1456663" cy="1100137"/>
          </a:xfrm>
          <a:prstGeom prst="rect">
            <a:avLst/>
          </a:prstGeom>
          <a:solidFill>
            <a:srgbClr val="00FFFF"/>
          </a:solidFill>
          <a:ln>
            <a:noFill/>
          </a:ln>
          <a:effec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grpSp>
        <p:nvGrpSpPr>
          <p:cNvPr id="400386" name="Group 2"/>
          <p:cNvGrpSpPr>
            <a:grpSpLocks/>
          </p:cNvGrpSpPr>
          <p:nvPr/>
        </p:nvGrpSpPr>
        <p:grpSpPr bwMode="auto">
          <a:xfrm>
            <a:off x="5628218" y="3284538"/>
            <a:ext cx="2027635" cy="1657350"/>
            <a:chOff x="109" y="1226"/>
            <a:chExt cx="2516" cy="1675"/>
          </a:xfrm>
          <a:solidFill>
            <a:srgbClr val="FFFF00"/>
          </a:solidFill>
        </p:grpSpPr>
        <p:grpSp>
          <p:nvGrpSpPr>
            <p:cNvPr id="400387" name="Group 3"/>
            <p:cNvGrpSpPr>
              <a:grpSpLocks/>
            </p:cNvGrpSpPr>
            <p:nvPr/>
          </p:nvGrpSpPr>
          <p:grpSpPr bwMode="auto">
            <a:xfrm>
              <a:off x="109" y="1226"/>
              <a:ext cx="2516" cy="1675"/>
              <a:chOff x="109" y="1226"/>
              <a:chExt cx="2516" cy="1675"/>
            </a:xfrm>
            <a:grpFill/>
          </p:grpSpPr>
          <p:grpSp>
            <p:nvGrpSpPr>
              <p:cNvPr id="400388" name="Group 4"/>
              <p:cNvGrpSpPr>
                <a:grpSpLocks/>
              </p:cNvGrpSpPr>
              <p:nvPr/>
            </p:nvGrpSpPr>
            <p:grpSpPr bwMode="auto">
              <a:xfrm>
                <a:off x="109" y="1226"/>
                <a:ext cx="2516" cy="1675"/>
                <a:chOff x="109" y="1226"/>
                <a:chExt cx="2516" cy="1675"/>
              </a:xfrm>
              <a:grpFill/>
            </p:grpSpPr>
            <p:sp>
              <p:nvSpPr>
                <p:cNvPr id="400389" name="Oval 5"/>
                <p:cNvSpPr>
                  <a:spLocks noChangeArrowheads="1"/>
                </p:cNvSpPr>
                <p:nvPr/>
              </p:nvSpPr>
              <p:spPr bwMode="auto">
                <a:xfrm>
                  <a:off x="1749" y="1896"/>
                  <a:ext cx="876" cy="829"/>
                </a:xfrm>
                <a:prstGeom prst="ellipse">
                  <a:avLst/>
                </a:prstGeom>
                <a:grpFill/>
                <a:ln w="9525">
                  <a:solidFill>
                    <a:srgbClr val="000000"/>
                  </a:solidFill>
                  <a:prstDash val="dash"/>
                  <a:round/>
                  <a:headEnd/>
                  <a:tailEnd/>
                </a:ln>
              </p:spPr>
              <p:txBody>
                <a:bodyP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00390" name="Oval 6"/>
                <p:cNvSpPr>
                  <a:spLocks noChangeArrowheads="1"/>
                </p:cNvSpPr>
                <p:nvPr/>
              </p:nvSpPr>
              <p:spPr bwMode="auto">
                <a:xfrm>
                  <a:off x="109" y="1632"/>
                  <a:ext cx="859" cy="831"/>
                </a:xfrm>
                <a:prstGeom prst="ellipse">
                  <a:avLst/>
                </a:prstGeom>
                <a:grpFill/>
                <a:ln w="9525">
                  <a:solidFill>
                    <a:srgbClr val="000000"/>
                  </a:solidFill>
                  <a:prstDash val="dash"/>
                  <a:round/>
                  <a:headEnd/>
                  <a:tailEnd/>
                </a:ln>
              </p:spPr>
              <p:txBody>
                <a:bodyP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00391" name="Oval 7"/>
                <p:cNvSpPr>
                  <a:spLocks noChangeArrowheads="1"/>
                </p:cNvSpPr>
                <p:nvPr/>
              </p:nvSpPr>
              <p:spPr bwMode="auto">
                <a:xfrm>
                  <a:off x="1612" y="1341"/>
                  <a:ext cx="874" cy="802"/>
                </a:xfrm>
                <a:prstGeom prst="ellipse">
                  <a:avLst/>
                </a:prstGeom>
                <a:grpFill/>
                <a:ln w="9525">
                  <a:solidFill>
                    <a:srgbClr val="000000"/>
                  </a:solidFill>
                  <a:prstDash val="dash"/>
                  <a:round/>
                  <a:headEnd/>
                  <a:tailEnd/>
                </a:ln>
              </p:spPr>
              <p:txBody>
                <a:bodyP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00392" name="Oval 8"/>
                <p:cNvSpPr>
                  <a:spLocks noChangeArrowheads="1"/>
                </p:cNvSpPr>
                <p:nvPr/>
              </p:nvSpPr>
              <p:spPr bwMode="auto">
                <a:xfrm>
                  <a:off x="1152" y="2055"/>
                  <a:ext cx="875" cy="846"/>
                </a:xfrm>
                <a:prstGeom prst="ellipse">
                  <a:avLst/>
                </a:prstGeom>
                <a:grpFill/>
                <a:ln w="9525">
                  <a:solidFill>
                    <a:srgbClr val="000000"/>
                  </a:solidFill>
                  <a:prstDash val="dash"/>
                  <a:round/>
                  <a:headEnd/>
                  <a:tailEnd/>
                </a:ln>
              </p:spPr>
              <p:txBody>
                <a:bodyP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00393" name="Oval 9"/>
                <p:cNvSpPr>
                  <a:spLocks noChangeArrowheads="1"/>
                </p:cNvSpPr>
                <p:nvPr/>
              </p:nvSpPr>
              <p:spPr bwMode="auto">
                <a:xfrm>
                  <a:off x="400" y="1982"/>
                  <a:ext cx="874" cy="802"/>
                </a:xfrm>
                <a:prstGeom prst="ellipse">
                  <a:avLst/>
                </a:prstGeom>
                <a:grpFill/>
                <a:ln w="9525">
                  <a:solidFill>
                    <a:srgbClr val="000000"/>
                  </a:solidFill>
                  <a:prstDash val="dash"/>
                  <a:round/>
                  <a:headEnd/>
                  <a:tailEnd/>
                </a:ln>
              </p:spPr>
              <p:txBody>
                <a:bodyP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00394" name="Oval 10"/>
                <p:cNvSpPr>
                  <a:spLocks noChangeArrowheads="1"/>
                </p:cNvSpPr>
                <p:nvPr/>
              </p:nvSpPr>
              <p:spPr bwMode="auto">
                <a:xfrm>
                  <a:off x="1075" y="1226"/>
                  <a:ext cx="859" cy="829"/>
                </a:xfrm>
                <a:prstGeom prst="ellipse">
                  <a:avLst/>
                </a:prstGeom>
                <a:grpFill/>
                <a:ln w="9525">
                  <a:solidFill>
                    <a:srgbClr val="000000"/>
                  </a:solidFill>
                  <a:prstDash val="dash"/>
                  <a:round/>
                  <a:headEnd/>
                  <a:tailEnd/>
                </a:ln>
              </p:spPr>
              <p:txBody>
                <a:bodyP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00395" name="Oval 11"/>
                <p:cNvSpPr>
                  <a:spLocks noChangeArrowheads="1"/>
                </p:cNvSpPr>
                <p:nvPr/>
              </p:nvSpPr>
              <p:spPr bwMode="auto">
                <a:xfrm>
                  <a:off x="523" y="1226"/>
                  <a:ext cx="859" cy="799"/>
                </a:xfrm>
                <a:prstGeom prst="ellipse">
                  <a:avLst/>
                </a:prstGeom>
                <a:grpFill/>
                <a:ln w="9525">
                  <a:solidFill>
                    <a:srgbClr val="000000"/>
                  </a:solidFill>
                  <a:prstDash val="dash"/>
                  <a:round/>
                  <a:headEnd/>
                  <a:tailEnd/>
                </a:ln>
              </p:spPr>
              <p:txBody>
                <a:bodyP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grpSp>
          <p:sp>
            <p:nvSpPr>
              <p:cNvPr id="400396" name="Oval 12"/>
              <p:cNvSpPr>
                <a:spLocks noChangeArrowheads="1"/>
              </p:cNvSpPr>
              <p:nvPr/>
            </p:nvSpPr>
            <p:spPr bwMode="auto">
              <a:xfrm>
                <a:off x="339" y="1414"/>
                <a:ext cx="2085" cy="1152"/>
              </a:xfrm>
              <a:prstGeom prst="ellipse">
                <a:avLst/>
              </a:prstGeom>
              <a:grpFill/>
              <a:ln>
                <a:noFill/>
              </a:ln>
              <a:extLst>
                <a:ext uri="{91240B29-F687-4F45-9708-019B960494DF}">
                  <a14:hiddenLine xmlns:a14="http://schemas.microsoft.com/office/drawing/2010/main" w="9525">
                    <a:solidFill>
                      <a:srgbClr val="000000"/>
                    </a:solidFill>
                    <a:prstDash val="dash"/>
                    <a:round/>
                    <a:headEnd/>
                    <a:tailEnd/>
                  </a14:hiddenLine>
                </a:ext>
              </a:extLst>
            </p:spPr>
            <p:txBody>
              <a:bodyP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grpSp>
        <p:sp>
          <p:nvSpPr>
            <p:cNvPr id="400397" name="Freeform 13"/>
            <p:cNvSpPr>
              <a:spLocks/>
            </p:cNvSpPr>
            <p:nvPr/>
          </p:nvSpPr>
          <p:spPr bwMode="auto">
            <a:xfrm>
              <a:off x="348" y="2192"/>
              <a:ext cx="126" cy="224"/>
            </a:xfrm>
            <a:custGeom>
              <a:avLst/>
              <a:gdLst>
                <a:gd name="T0" fmla="*/ 68 w 126"/>
                <a:gd name="T1" fmla="*/ 0 h 224"/>
                <a:gd name="T2" fmla="*/ 92 w 126"/>
                <a:gd name="T3" fmla="*/ 24 h 224"/>
                <a:gd name="T4" fmla="*/ 116 w 126"/>
                <a:gd name="T5" fmla="*/ 40 h 224"/>
                <a:gd name="T6" fmla="*/ 76 w 126"/>
                <a:gd name="T7" fmla="*/ 216 h 224"/>
                <a:gd name="T8" fmla="*/ 52 w 126"/>
                <a:gd name="T9" fmla="*/ 224 h 224"/>
                <a:gd name="T10" fmla="*/ 36 w 126"/>
                <a:gd name="T11" fmla="*/ 128 h 224"/>
                <a:gd name="T12" fmla="*/ 68 w 126"/>
                <a:gd name="T13" fmla="*/ 0 h 224"/>
              </a:gdLst>
              <a:ahLst/>
              <a:cxnLst>
                <a:cxn ang="0">
                  <a:pos x="T0" y="T1"/>
                </a:cxn>
                <a:cxn ang="0">
                  <a:pos x="T2" y="T3"/>
                </a:cxn>
                <a:cxn ang="0">
                  <a:pos x="T4" y="T5"/>
                </a:cxn>
                <a:cxn ang="0">
                  <a:pos x="T6" y="T7"/>
                </a:cxn>
                <a:cxn ang="0">
                  <a:pos x="T8" y="T9"/>
                </a:cxn>
                <a:cxn ang="0">
                  <a:pos x="T10" y="T11"/>
                </a:cxn>
                <a:cxn ang="0">
                  <a:pos x="T12" y="T13"/>
                </a:cxn>
              </a:cxnLst>
              <a:rect l="0" t="0" r="r" b="b"/>
              <a:pathLst>
                <a:path w="126" h="224">
                  <a:moveTo>
                    <a:pt x="68" y="0"/>
                  </a:moveTo>
                  <a:cubicBezTo>
                    <a:pt x="76" y="8"/>
                    <a:pt x="83" y="17"/>
                    <a:pt x="92" y="24"/>
                  </a:cubicBezTo>
                  <a:cubicBezTo>
                    <a:pt x="99" y="30"/>
                    <a:pt x="114" y="31"/>
                    <a:pt x="116" y="40"/>
                  </a:cubicBezTo>
                  <a:cubicBezTo>
                    <a:pt x="126" y="99"/>
                    <a:pt x="94" y="162"/>
                    <a:pt x="76" y="216"/>
                  </a:cubicBezTo>
                  <a:cubicBezTo>
                    <a:pt x="73" y="224"/>
                    <a:pt x="60" y="221"/>
                    <a:pt x="52" y="224"/>
                  </a:cubicBezTo>
                  <a:cubicBezTo>
                    <a:pt x="0" y="207"/>
                    <a:pt x="22" y="170"/>
                    <a:pt x="36" y="128"/>
                  </a:cubicBezTo>
                  <a:cubicBezTo>
                    <a:pt x="41" y="74"/>
                    <a:pt x="32" y="36"/>
                    <a:pt x="68" y="0"/>
                  </a:cubicBezTo>
                  <a:close/>
                </a:path>
              </a:pathLst>
            </a:cu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grpSp>
      <p:sp>
        <p:nvSpPr>
          <p:cNvPr id="400399" name="Line 15"/>
          <p:cNvSpPr>
            <a:spLocks noChangeShapeType="1"/>
          </p:cNvSpPr>
          <p:nvPr/>
        </p:nvSpPr>
        <p:spPr bwMode="auto">
          <a:xfrm flipV="1">
            <a:off x="5014253" y="4622802"/>
            <a:ext cx="957923" cy="11113"/>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00400" name="Line 16"/>
          <p:cNvSpPr>
            <a:spLocks noChangeShapeType="1"/>
          </p:cNvSpPr>
          <p:nvPr/>
        </p:nvSpPr>
        <p:spPr bwMode="auto">
          <a:xfrm flipH="1">
            <a:off x="7576743" y="4622802"/>
            <a:ext cx="744669" cy="3175"/>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00401" name="Rectangle 17"/>
          <p:cNvSpPr>
            <a:spLocks noChangeArrowheads="1"/>
          </p:cNvSpPr>
          <p:nvPr/>
        </p:nvSpPr>
        <p:spPr bwMode="auto">
          <a:xfrm>
            <a:off x="5951985" y="3903664"/>
            <a:ext cx="1463543"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800" dirty="0">
                <a:solidFill>
                  <a:srgbClr val="000099"/>
                </a:solidFill>
                <a:latin typeface="微软雅黑" panose="020B0503020204020204" pitchFamily="34" charset="-122"/>
                <a:ea typeface="微软雅黑" panose="020B0503020204020204" pitchFamily="34" charset="-122"/>
              </a:rPr>
              <a:t>局 域 网</a:t>
            </a:r>
          </a:p>
        </p:txBody>
      </p:sp>
      <p:sp>
        <p:nvSpPr>
          <p:cNvPr id="400403" name="Line 19"/>
          <p:cNvSpPr>
            <a:spLocks noChangeShapeType="1"/>
          </p:cNvSpPr>
          <p:nvPr/>
        </p:nvSpPr>
        <p:spPr bwMode="auto">
          <a:xfrm>
            <a:off x="3540389" y="4386263"/>
            <a:ext cx="1460104"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00404" name="Line 20"/>
          <p:cNvSpPr>
            <a:spLocks noChangeShapeType="1"/>
          </p:cNvSpPr>
          <p:nvPr/>
        </p:nvSpPr>
        <p:spPr bwMode="auto">
          <a:xfrm>
            <a:off x="3540389" y="3841750"/>
            <a:ext cx="1460104"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00405" name="Line 21"/>
          <p:cNvSpPr>
            <a:spLocks noChangeShapeType="1"/>
          </p:cNvSpPr>
          <p:nvPr/>
        </p:nvSpPr>
        <p:spPr bwMode="auto">
          <a:xfrm>
            <a:off x="3540389" y="3292475"/>
            <a:ext cx="1460104"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00406" name="Rectangle 22"/>
          <p:cNvSpPr>
            <a:spLocks noChangeArrowheads="1"/>
          </p:cNvSpPr>
          <p:nvPr/>
        </p:nvSpPr>
        <p:spPr bwMode="auto">
          <a:xfrm>
            <a:off x="3851673" y="2705101"/>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网络层</a:t>
            </a:r>
          </a:p>
        </p:txBody>
      </p:sp>
      <p:sp>
        <p:nvSpPr>
          <p:cNvPr id="400407" name="Rectangle 23"/>
          <p:cNvSpPr>
            <a:spLocks noChangeArrowheads="1"/>
          </p:cNvSpPr>
          <p:nvPr/>
        </p:nvSpPr>
        <p:spPr bwMode="auto">
          <a:xfrm>
            <a:off x="3820717" y="4460876"/>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物理层</a:t>
            </a:r>
          </a:p>
        </p:txBody>
      </p:sp>
      <p:sp>
        <p:nvSpPr>
          <p:cNvPr id="400408" name="Rectangle 24"/>
          <p:cNvSpPr>
            <a:spLocks noChangeArrowheads="1"/>
          </p:cNvSpPr>
          <p:nvPr/>
        </p:nvSpPr>
        <p:spPr bwMode="auto">
          <a:xfrm>
            <a:off x="3798359" y="4978401"/>
            <a:ext cx="93134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站点 </a:t>
            </a:r>
            <a:r>
              <a:rPr kumimoji="1" lang="en-US" altLang="zh-CN" sz="2000">
                <a:solidFill>
                  <a:srgbClr val="000099"/>
                </a:solidFill>
                <a:latin typeface="微软雅黑" panose="020B0503020204020204" pitchFamily="34" charset="-122"/>
                <a:ea typeface="微软雅黑" panose="020B0503020204020204" pitchFamily="34" charset="-122"/>
              </a:rPr>
              <a:t>1</a:t>
            </a:r>
          </a:p>
        </p:txBody>
      </p:sp>
      <p:sp>
        <p:nvSpPr>
          <p:cNvPr id="400410" name="Line 26"/>
          <p:cNvSpPr>
            <a:spLocks noChangeShapeType="1"/>
          </p:cNvSpPr>
          <p:nvPr/>
        </p:nvSpPr>
        <p:spPr bwMode="auto">
          <a:xfrm>
            <a:off x="8321412" y="4386263"/>
            <a:ext cx="1461823"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00411" name="Line 27"/>
          <p:cNvSpPr>
            <a:spLocks noChangeShapeType="1"/>
          </p:cNvSpPr>
          <p:nvPr/>
        </p:nvSpPr>
        <p:spPr bwMode="auto">
          <a:xfrm>
            <a:off x="8321412" y="3841750"/>
            <a:ext cx="1461823"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00412" name="Line 28"/>
          <p:cNvSpPr>
            <a:spLocks noChangeShapeType="1"/>
          </p:cNvSpPr>
          <p:nvPr/>
        </p:nvSpPr>
        <p:spPr bwMode="auto">
          <a:xfrm>
            <a:off x="8321412" y="3292475"/>
            <a:ext cx="1461823"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00413" name="Rectangle 29"/>
          <p:cNvSpPr>
            <a:spLocks noChangeArrowheads="1"/>
          </p:cNvSpPr>
          <p:nvPr/>
        </p:nvSpPr>
        <p:spPr bwMode="auto">
          <a:xfrm>
            <a:off x="8587979" y="2722564"/>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网络层</a:t>
            </a:r>
          </a:p>
        </p:txBody>
      </p:sp>
      <p:sp>
        <p:nvSpPr>
          <p:cNvPr id="400414" name="Rectangle 30"/>
          <p:cNvSpPr>
            <a:spLocks noChangeArrowheads="1"/>
          </p:cNvSpPr>
          <p:nvPr/>
        </p:nvSpPr>
        <p:spPr bwMode="auto">
          <a:xfrm>
            <a:off x="8601738" y="4460876"/>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物理层</a:t>
            </a:r>
          </a:p>
        </p:txBody>
      </p:sp>
      <p:grpSp>
        <p:nvGrpSpPr>
          <p:cNvPr id="400415" name="Group 31"/>
          <p:cNvGrpSpPr>
            <a:grpSpLocks/>
          </p:cNvGrpSpPr>
          <p:nvPr/>
        </p:nvGrpSpPr>
        <p:grpSpPr bwMode="auto">
          <a:xfrm>
            <a:off x="1571229" y="3362326"/>
            <a:ext cx="7778618" cy="442913"/>
            <a:chOff x="249" y="2118"/>
            <a:chExt cx="4523" cy="279"/>
          </a:xfrm>
        </p:grpSpPr>
        <p:sp>
          <p:nvSpPr>
            <p:cNvPr id="400416" name="Rectangle 32"/>
            <p:cNvSpPr>
              <a:spLocks noChangeArrowheads="1"/>
            </p:cNvSpPr>
            <p:nvPr/>
          </p:nvSpPr>
          <p:spPr bwMode="auto">
            <a:xfrm>
              <a:off x="249" y="2147"/>
              <a:ext cx="100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逻辑链路控制</a:t>
              </a:r>
            </a:p>
          </p:txBody>
        </p:sp>
        <p:sp>
          <p:nvSpPr>
            <p:cNvPr id="400417" name="AutoShape 33"/>
            <p:cNvSpPr>
              <a:spLocks noChangeArrowheads="1"/>
            </p:cNvSpPr>
            <p:nvPr/>
          </p:nvSpPr>
          <p:spPr bwMode="auto">
            <a:xfrm>
              <a:off x="2264" y="2135"/>
              <a:ext cx="1896" cy="228"/>
            </a:xfrm>
            <a:prstGeom prst="leftRightArrow">
              <a:avLst>
                <a:gd name="adj1" fmla="val 41667"/>
                <a:gd name="adj2" fmla="val 87431"/>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00418" name="Rectangle 34"/>
            <p:cNvSpPr>
              <a:spLocks noChangeArrowheads="1"/>
            </p:cNvSpPr>
            <p:nvPr/>
          </p:nvSpPr>
          <p:spPr bwMode="auto">
            <a:xfrm>
              <a:off x="1623" y="2118"/>
              <a:ext cx="36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a:solidFill>
                    <a:srgbClr val="000099"/>
                  </a:solidFill>
                  <a:latin typeface="微软雅黑" panose="020B0503020204020204" pitchFamily="34" charset="-122"/>
                  <a:ea typeface="微软雅黑" panose="020B0503020204020204" pitchFamily="34" charset="-122"/>
                </a:rPr>
                <a:t>LLC</a:t>
              </a:r>
            </a:p>
          </p:txBody>
        </p:sp>
        <p:sp>
          <p:nvSpPr>
            <p:cNvPr id="400419" name="Rectangle 35"/>
            <p:cNvSpPr>
              <a:spLocks noChangeArrowheads="1"/>
            </p:cNvSpPr>
            <p:nvPr/>
          </p:nvSpPr>
          <p:spPr bwMode="auto">
            <a:xfrm>
              <a:off x="4405" y="2118"/>
              <a:ext cx="36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a:solidFill>
                    <a:srgbClr val="000099"/>
                  </a:solidFill>
                  <a:latin typeface="微软雅黑" panose="020B0503020204020204" pitchFamily="34" charset="-122"/>
                  <a:ea typeface="微软雅黑" panose="020B0503020204020204" pitchFamily="34" charset="-122"/>
                </a:rPr>
                <a:t>LLC</a:t>
              </a:r>
            </a:p>
          </p:txBody>
        </p:sp>
      </p:grpSp>
      <p:grpSp>
        <p:nvGrpSpPr>
          <p:cNvPr id="400420" name="Group 36"/>
          <p:cNvGrpSpPr>
            <a:grpSpLocks/>
          </p:cNvGrpSpPr>
          <p:nvPr/>
        </p:nvGrpSpPr>
        <p:grpSpPr bwMode="auto">
          <a:xfrm>
            <a:off x="1571229" y="3917956"/>
            <a:ext cx="7924801" cy="419101"/>
            <a:chOff x="249" y="2468"/>
            <a:chExt cx="4608" cy="264"/>
          </a:xfrm>
        </p:grpSpPr>
        <p:sp>
          <p:nvSpPr>
            <p:cNvPr id="400421" name="Rectangle 37"/>
            <p:cNvSpPr>
              <a:spLocks noChangeArrowheads="1"/>
            </p:cNvSpPr>
            <p:nvPr/>
          </p:nvSpPr>
          <p:spPr bwMode="auto">
            <a:xfrm>
              <a:off x="249" y="2482"/>
              <a:ext cx="100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媒体接入控制</a:t>
              </a:r>
            </a:p>
          </p:txBody>
        </p:sp>
        <p:sp>
          <p:nvSpPr>
            <p:cNvPr id="400422" name="Line 38"/>
            <p:cNvSpPr>
              <a:spLocks noChangeShapeType="1"/>
            </p:cNvSpPr>
            <p:nvPr/>
          </p:nvSpPr>
          <p:spPr bwMode="auto">
            <a:xfrm flipV="1">
              <a:off x="2251" y="2581"/>
              <a:ext cx="383" cy="11"/>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00423" name="Line 39"/>
            <p:cNvSpPr>
              <a:spLocks noChangeShapeType="1"/>
            </p:cNvSpPr>
            <p:nvPr/>
          </p:nvSpPr>
          <p:spPr bwMode="auto">
            <a:xfrm flipH="1">
              <a:off x="3739" y="2585"/>
              <a:ext cx="435"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00424" name="Rectangle 40"/>
            <p:cNvSpPr>
              <a:spLocks noChangeArrowheads="1"/>
            </p:cNvSpPr>
            <p:nvPr/>
          </p:nvSpPr>
          <p:spPr bwMode="auto">
            <a:xfrm>
              <a:off x="1607" y="2468"/>
              <a:ext cx="47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a:solidFill>
                    <a:srgbClr val="000099"/>
                  </a:solidFill>
                  <a:latin typeface="微软雅黑" panose="020B0503020204020204" pitchFamily="34" charset="-122"/>
                  <a:ea typeface="微软雅黑" panose="020B0503020204020204" pitchFamily="34" charset="-122"/>
                </a:rPr>
                <a:t>MAC</a:t>
              </a:r>
            </a:p>
          </p:txBody>
        </p:sp>
        <p:sp>
          <p:nvSpPr>
            <p:cNvPr id="400425" name="Rectangle 41"/>
            <p:cNvSpPr>
              <a:spLocks noChangeArrowheads="1"/>
            </p:cNvSpPr>
            <p:nvPr/>
          </p:nvSpPr>
          <p:spPr bwMode="auto">
            <a:xfrm>
              <a:off x="4387" y="2468"/>
              <a:ext cx="47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a:solidFill>
                    <a:srgbClr val="000099"/>
                  </a:solidFill>
                  <a:latin typeface="微软雅黑" panose="020B0503020204020204" pitchFamily="34" charset="-122"/>
                  <a:ea typeface="微软雅黑" panose="020B0503020204020204" pitchFamily="34" charset="-122"/>
                </a:rPr>
                <a:t>MAC</a:t>
              </a:r>
            </a:p>
          </p:txBody>
        </p:sp>
      </p:grpSp>
      <p:sp>
        <p:nvSpPr>
          <p:cNvPr id="400426" name="AutoShape 42"/>
          <p:cNvSpPr>
            <a:spLocks/>
          </p:cNvSpPr>
          <p:nvPr/>
        </p:nvSpPr>
        <p:spPr bwMode="auto">
          <a:xfrm>
            <a:off x="9793554" y="3302002"/>
            <a:ext cx="128985" cy="1052513"/>
          </a:xfrm>
          <a:prstGeom prst="rightBrace">
            <a:avLst>
              <a:gd name="adj1" fmla="val 73666"/>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00427" name="Rectangle 43"/>
          <p:cNvSpPr>
            <a:spLocks noChangeArrowheads="1"/>
          </p:cNvSpPr>
          <p:nvPr/>
        </p:nvSpPr>
        <p:spPr bwMode="auto">
          <a:xfrm>
            <a:off x="9865392" y="3522664"/>
            <a:ext cx="956993"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r>
              <a:rPr kumimoji="1" lang="zh-CN" altLang="en-US" sz="2000">
                <a:solidFill>
                  <a:srgbClr val="000099"/>
                </a:solidFill>
                <a:latin typeface="微软雅黑" panose="020B0503020204020204" pitchFamily="34" charset="-122"/>
                <a:ea typeface="微软雅黑" panose="020B0503020204020204" pitchFamily="34" charset="-122"/>
              </a:rPr>
              <a:t>数据</a:t>
            </a:r>
          </a:p>
          <a:p>
            <a:pPr algn="ctr" defTabSz="762000"/>
            <a:r>
              <a:rPr kumimoji="1" lang="zh-CN" altLang="en-US" sz="2000">
                <a:solidFill>
                  <a:srgbClr val="000099"/>
                </a:solidFill>
                <a:latin typeface="微软雅黑" panose="020B0503020204020204" pitchFamily="34" charset="-122"/>
                <a:ea typeface="微软雅黑" panose="020B0503020204020204" pitchFamily="34" charset="-122"/>
              </a:rPr>
              <a:t>链路层</a:t>
            </a:r>
          </a:p>
        </p:txBody>
      </p:sp>
      <p:sp>
        <p:nvSpPr>
          <p:cNvPr id="400428" name="Rectangle 44"/>
          <p:cNvSpPr>
            <a:spLocks noChangeArrowheads="1"/>
          </p:cNvSpPr>
          <p:nvPr/>
        </p:nvSpPr>
        <p:spPr bwMode="auto">
          <a:xfrm>
            <a:off x="8675688" y="4978401"/>
            <a:ext cx="93134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站点 </a:t>
            </a:r>
            <a:r>
              <a:rPr kumimoji="1" lang="en-US" altLang="zh-CN" sz="2000">
                <a:solidFill>
                  <a:srgbClr val="000099"/>
                </a:solidFill>
                <a:latin typeface="微软雅黑" panose="020B0503020204020204" pitchFamily="34" charset="-122"/>
                <a:ea typeface="微软雅黑" panose="020B0503020204020204" pitchFamily="34" charset="-122"/>
              </a:rPr>
              <a:t>2</a:t>
            </a:r>
          </a:p>
        </p:txBody>
      </p:sp>
      <p:sp>
        <p:nvSpPr>
          <p:cNvPr id="400429" name="Text Box 45"/>
          <p:cNvSpPr txBox="1">
            <a:spLocks noChangeArrowheads="1"/>
          </p:cNvSpPr>
          <p:nvPr/>
        </p:nvSpPr>
        <p:spPr bwMode="auto">
          <a:xfrm>
            <a:off x="5303912" y="1628801"/>
            <a:ext cx="2786340" cy="954107"/>
          </a:xfrm>
          <a:prstGeom prst="rect">
            <a:avLst/>
          </a:prstGeom>
          <a:solidFill>
            <a:srgbClr val="99FF99"/>
          </a:solidFill>
          <a:ln w="9525">
            <a:solidFill>
              <a:srgbClr val="333399"/>
            </a:solidFill>
            <a:miter lim="800000"/>
            <a:headEnd/>
            <a:tailEnd/>
          </a:ln>
          <a:effectLst/>
        </p:spPr>
        <p:txBody>
          <a:bodyPr wrap="none">
            <a:spAutoFit/>
          </a:bodyPr>
          <a:lstStyle/>
          <a:p>
            <a:pPr algn="ctr"/>
            <a:r>
              <a:rPr kumimoji="1" lang="en-US" altLang="zh-CN" sz="2800" dirty="0">
                <a:solidFill>
                  <a:srgbClr val="C00000"/>
                </a:solidFill>
                <a:latin typeface="微软雅黑" panose="020B0503020204020204" pitchFamily="34" charset="-122"/>
                <a:ea typeface="微软雅黑" panose="020B0503020204020204" pitchFamily="34" charset="-122"/>
              </a:rPr>
              <a:t>LLC </a:t>
            </a:r>
            <a:r>
              <a:rPr kumimoji="1" lang="zh-CN" altLang="en-US" sz="2800" dirty="0">
                <a:solidFill>
                  <a:srgbClr val="C00000"/>
                </a:solidFill>
                <a:latin typeface="微软雅黑" panose="020B0503020204020204" pitchFamily="34" charset="-122"/>
                <a:ea typeface="微软雅黑" panose="020B0503020204020204" pitchFamily="34" charset="-122"/>
              </a:rPr>
              <a:t>子层看不见</a:t>
            </a:r>
          </a:p>
          <a:p>
            <a:pPr algn="ctr"/>
            <a:r>
              <a:rPr kumimoji="1" lang="zh-CN" altLang="en-US" sz="2800" dirty="0">
                <a:solidFill>
                  <a:srgbClr val="C00000"/>
                </a:solidFill>
                <a:latin typeface="微软雅黑" panose="020B0503020204020204" pitchFamily="34" charset="-122"/>
                <a:ea typeface="微软雅黑" panose="020B0503020204020204" pitchFamily="34" charset="-122"/>
              </a:rPr>
              <a:t>下面的局域网</a:t>
            </a:r>
          </a:p>
        </p:txBody>
      </p:sp>
    </p:spTree>
    <p:extLst>
      <p:ext uri="{BB962C8B-B14F-4D97-AF65-F5344CB8AC3E}">
        <p14:creationId xmlns:p14="http://schemas.microsoft.com/office/powerpoint/2010/main" val="35159351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400386"/>
                                        </p:tgtEl>
                                        <p:attrNameLst>
                                          <p:attrName>style.visibility</p:attrName>
                                        </p:attrNameLst>
                                      </p:cBhvr>
                                      <p:to>
                                        <p:strVal val="visible"/>
                                      </p:to>
                                    </p:set>
                                    <p:animEffect transition="in" filter="dissolve">
                                      <p:cBhvr>
                                        <p:cTn id="7" dur="500"/>
                                        <p:tgtEl>
                                          <p:spTgt spid="4003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5" presetClass="emph" presetSubtype="0" repeatCount="4000" fill="hold" nodeType="clickEffect">
                                  <p:stCondLst>
                                    <p:cond delay="500"/>
                                  </p:stCondLst>
                                  <p:childTnLst>
                                    <p:anim calcmode="discrete" valueType="str">
                                      <p:cBhvr>
                                        <p:cTn id="11" dur="500" fill="hold"/>
                                        <p:tgtEl>
                                          <p:spTgt spid="400420"/>
                                        </p:tgtEl>
                                        <p:attrNameLst>
                                          <p:attrName>style.visibility</p:attrName>
                                        </p:attrNameLst>
                                      </p:cBhvr>
                                      <p:tavLst>
                                        <p:tav tm="0">
                                          <p:val>
                                            <p:strVal val="hidden"/>
                                          </p:val>
                                        </p:tav>
                                        <p:tav tm="50000">
                                          <p:val>
                                            <p:strVal val="visible"/>
                                          </p:val>
                                        </p:tav>
                                      </p:tavLst>
                                    </p:anim>
                                  </p:childTnLst>
                                </p:cTn>
                              </p:par>
                            </p:childTnLst>
                          </p:cTn>
                        </p:par>
                      </p:childTnLst>
                    </p:cTn>
                  </p:par>
                  <p:par>
                    <p:cTn id="12" fill="hold" nodeType="clickPar">
                      <p:stCondLst>
                        <p:cond delay="indefinite"/>
                      </p:stCondLst>
                      <p:childTnLst>
                        <p:par>
                          <p:cTn id="13" fill="hold" nodeType="withGroup">
                            <p:stCondLst>
                              <p:cond delay="0"/>
                            </p:stCondLst>
                            <p:childTnLst>
                              <p:par>
                                <p:cTn id="14" presetID="35" presetClass="emph" presetSubtype="0" repeatCount="4000" fill="hold" nodeType="clickEffect">
                                  <p:stCondLst>
                                    <p:cond delay="0"/>
                                  </p:stCondLst>
                                  <p:childTnLst>
                                    <p:anim calcmode="discrete" valueType="str">
                                      <p:cBhvr>
                                        <p:cTn id="15" dur="500" fill="hold"/>
                                        <p:tgtEl>
                                          <p:spTgt spid="400415"/>
                                        </p:tgtEl>
                                        <p:attrNameLst>
                                          <p:attrName>style.visibility</p:attrName>
                                        </p:attrNameLst>
                                      </p:cBhvr>
                                      <p:tavLst>
                                        <p:tav tm="0">
                                          <p:val>
                                            <p:strVal val="hidden"/>
                                          </p:val>
                                        </p:tav>
                                        <p:tav tm="50000">
                                          <p:val>
                                            <p:strVal val="visible"/>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1" nodeType="clickEffect">
                                  <p:stCondLst>
                                    <p:cond delay="0"/>
                                  </p:stCondLst>
                                  <p:childTnLst>
                                    <p:set>
                                      <p:cBhvr>
                                        <p:cTn id="19" dur="1" fill="hold">
                                          <p:stCondLst>
                                            <p:cond delay="0"/>
                                          </p:stCondLst>
                                        </p:cTn>
                                        <p:tgtEl>
                                          <p:spTgt spid="400429"/>
                                        </p:tgtEl>
                                        <p:attrNameLst>
                                          <p:attrName>style.visibility</p:attrName>
                                        </p:attrNameLst>
                                      </p:cBhvr>
                                      <p:to>
                                        <p:strVal val="visible"/>
                                      </p:to>
                                    </p:set>
                                  </p:childTnLst>
                                </p:cTn>
                              </p:par>
                            </p:childTnLst>
                          </p:cTn>
                        </p:par>
                        <p:par>
                          <p:cTn id="20" fill="hold" nodeType="afterGroup">
                            <p:stCondLst>
                              <p:cond delay="0"/>
                            </p:stCondLst>
                            <p:childTnLst>
                              <p:par>
                                <p:cTn id="21" presetID="35" presetClass="emph" presetSubtype="0" repeatCount="4000" fill="hold" grpId="0" nodeType="afterEffect">
                                  <p:stCondLst>
                                    <p:cond delay="500"/>
                                  </p:stCondLst>
                                  <p:childTnLst>
                                    <p:anim calcmode="discrete" valueType="str">
                                      <p:cBhvr>
                                        <p:cTn id="22" dur="500" fill="hold"/>
                                        <p:tgtEl>
                                          <p:spTgt spid="40042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429" grpId="0" animBg="1"/>
      <p:bldP spid="400429" grpId="1"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1" name="Rectangle 3"/>
          <p:cNvSpPr>
            <a:spLocks noGrp="1" noChangeArrowheads="1"/>
          </p:cNvSpPr>
          <p:nvPr>
            <p:ph idx="1"/>
          </p:nvPr>
        </p:nvSpPr>
        <p:spPr/>
        <p:txBody>
          <a:bodyPr/>
          <a:lstStyle/>
          <a:p>
            <a:r>
              <a:rPr lang="zh-CN" altLang="en-US" dirty="0"/>
              <a:t>由于 </a:t>
            </a:r>
            <a:r>
              <a:rPr lang="en-US" altLang="zh-CN" dirty="0"/>
              <a:t>TCP/IP </a:t>
            </a:r>
            <a:r>
              <a:rPr lang="zh-CN" altLang="en-US" dirty="0"/>
              <a:t>体系经常使用的局域网是 </a:t>
            </a:r>
            <a:r>
              <a:rPr lang="en-US" altLang="zh-CN" dirty="0"/>
              <a:t>DIX Ethernet V2 </a:t>
            </a:r>
            <a:r>
              <a:rPr lang="zh-CN" altLang="en-US" dirty="0"/>
              <a:t>而不是 </a:t>
            </a:r>
            <a:r>
              <a:rPr lang="en-US" altLang="zh-CN" dirty="0"/>
              <a:t>802.3 </a:t>
            </a:r>
            <a:r>
              <a:rPr lang="zh-CN" altLang="en-US" dirty="0"/>
              <a:t>标准中的几种局域网，因此现在 </a:t>
            </a:r>
            <a:r>
              <a:rPr lang="en-US" altLang="zh-CN" dirty="0"/>
              <a:t>802 </a:t>
            </a:r>
            <a:r>
              <a:rPr lang="zh-CN" altLang="en-US" dirty="0"/>
              <a:t>委员会制定的逻辑链路控制子层 </a:t>
            </a:r>
            <a:r>
              <a:rPr lang="en-US" altLang="zh-CN" dirty="0"/>
              <a:t>LLC</a:t>
            </a:r>
            <a:r>
              <a:rPr lang="zh-CN" altLang="en-US" dirty="0"/>
              <a:t>（即 </a:t>
            </a:r>
            <a:r>
              <a:rPr lang="en-US" altLang="zh-CN" dirty="0"/>
              <a:t>802.2 </a:t>
            </a:r>
            <a:r>
              <a:rPr lang="zh-CN" altLang="en-US" dirty="0"/>
              <a:t>标准）的作用已经不大了。</a:t>
            </a:r>
          </a:p>
          <a:p>
            <a:r>
              <a:rPr lang="zh-CN" altLang="en-US" dirty="0"/>
              <a:t>很多厂商生产的适配器上就仅装有 </a:t>
            </a:r>
            <a:r>
              <a:rPr lang="en-US" altLang="zh-CN" dirty="0"/>
              <a:t>MAC </a:t>
            </a:r>
            <a:r>
              <a:rPr lang="zh-CN" altLang="en-US" dirty="0"/>
              <a:t>协议而没有 </a:t>
            </a:r>
            <a:r>
              <a:rPr lang="en-US" altLang="zh-CN" dirty="0"/>
              <a:t>LLC </a:t>
            </a:r>
            <a:r>
              <a:rPr lang="zh-CN" altLang="en-US" dirty="0"/>
              <a:t>协议。 </a:t>
            </a:r>
          </a:p>
        </p:txBody>
      </p:sp>
      <p:sp>
        <p:nvSpPr>
          <p:cNvPr id="401410" name="Rectangle 2"/>
          <p:cNvSpPr>
            <a:spLocks noGrp="1" noChangeArrowheads="1"/>
          </p:cNvSpPr>
          <p:nvPr>
            <p:ph type="title"/>
          </p:nvPr>
        </p:nvSpPr>
        <p:spPr/>
        <p:txBody>
          <a:bodyPr/>
          <a:lstStyle/>
          <a:p>
            <a:pPr algn="ctr"/>
            <a:r>
              <a:rPr lang="zh-CN" altLang="en-US" dirty="0"/>
              <a:t>一般不考虑 </a:t>
            </a:r>
            <a:r>
              <a:rPr lang="en-US" altLang="zh-CN" dirty="0"/>
              <a:t>LLC </a:t>
            </a:r>
            <a:r>
              <a:rPr lang="zh-CN" altLang="en-US" dirty="0"/>
              <a:t>子层 </a:t>
            </a:r>
          </a:p>
        </p:txBody>
      </p:sp>
    </p:spTree>
    <p:extLst>
      <p:ext uri="{BB962C8B-B14F-4D97-AF65-F5344CB8AC3E}">
        <p14:creationId xmlns:p14="http://schemas.microsoft.com/office/powerpoint/2010/main" val="28426143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14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411"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5" name="Rectangle 3"/>
          <p:cNvSpPr>
            <a:spLocks noGrp="1" noChangeArrowheads="1"/>
          </p:cNvSpPr>
          <p:nvPr>
            <p:ph idx="1"/>
          </p:nvPr>
        </p:nvSpPr>
        <p:spPr/>
        <p:txBody>
          <a:bodyPr/>
          <a:lstStyle/>
          <a:p>
            <a:r>
              <a:rPr lang="zh-CN" altLang="en-US" dirty="0"/>
              <a:t>网络接口板又称为</a:t>
            </a:r>
            <a:r>
              <a:rPr lang="zh-CN" altLang="en-US" dirty="0">
                <a:solidFill>
                  <a:srgbClr val="FF0000"/>
                </a:solidFill>
              </a:rPr>
              <a:t>通信适配器 </a:t>
            </a:r>
            <a:r>
              <a:rPr lang="en-US" altLang="zh-CN" dirty="0"/>
              <a:t>(adapter) </a:t>
            </a:r>
            <a:r>
              <a:rPr lang="zh-CN" altLang="en-US" dirty="0"/>
              <a:t>或</a:t>
            </a:r>
            <a:r>
              <a:rPr lang="zh-CN" altLang="en-US" dirty="0">
                <a:solidFill>
                  <a:srgbClr val="FF0000"/>
                </a:solidFill>
              </a:rPr>
              <a:t>网络接口卡 </a:t>
            </a:r>
            <a:r>
              <a:rPr lang="en-US" altLang="zh-CN" dirty="0"/>
              <a:t>NIC (Network Interface Card)</a:t>
            </a:r>
            <a:r>
              <a:rPr lang="zh-CN" altLang="en-US" dirty="0"/>
              <a:t>，或“</a:t>
            </a:r>
            <a:r>
              <a:rPr lang="zh-CN" altLang="en-US" dirty="0">
                <a:solidFill>
                  <a:srgbClr val="FF0000"/>
                </a:solidFill>
              </a:rPr>
              <a:t>网卡</a:t>
            </a:r>
            <a:r>
              <a:rPr lang="zh-CN" altLang="en-US" dirty="0"/>
              <a:t>”。 </a:t>
            </a:r>
          </a:p>
          <a:p>
            <a:r>
              <a:rPr lang="zh-CN" altLang="en-US" dirty="0"/>
              <a:t>适配器的重要功能：</a:t>
            </a:r>
          </a:p>
          <a:p>
            <a:pPr lvl="1"/>
            <a:r>
              <a:rPr lang="zh-CN" altLang="en-US" dirty="0">
                <a:solidFill>
                  <a:srgbClr val="0000FF"/>
                </a:solidFill>
                <a:latin typeface="黑体" pitchFamily="2" charset="-122"/>
                <a:ea typeface="黑体" pitchFamily="2" charset="-122"/>
              </a:rPr>
              <a:t>进行串行</a:t>
            </a:r>
            <a:r>
              <a:rPr lang="en-US" altLang="zh-CN" dirty="0">
                <a:solidFill>
                  <a:srgbClr val="0000FF"/>
                </a:solidFill>
                <a:latin typeface="黑体" pitchFamily="2" charset="-122"/>
                <a:ea typeface="黑体" pitchFamily="2" charset="-122"/>
              </a:rPr>
              <a:t>/</a:t>
            </a:r>
            <a:r>
              <a:rPr lang="zh-CN" altLang="en-US" dirty="0">
                <a:solidFill>
                  <a:srgbClr val="0000FF"/>
                </a:solidFill>
                <a:latin typeface="黑体" pitchFamily="2" charset="-122"/>
                <a:ea typeface="黑体" pitchFamily="2" charset="-122"/>
              </a:rPr>
              <a:t>并行转换。</a:t>
            </a:r>
          </a:p>
          <a:p>
            <a:pPr lvl="1"/>
            <a:r>
              <a:rPr lang="zh-CN" altLang="en-US" dirty="0">
                <a:solidFill>
                  <a:srgbClr val="0000FF"/>
                </a:solidFill>
                <a:latin typeface="黑体" pitchFamily="2" charset="-122"/>
                <a:ea typeface="黑体" pitchFamily="2" charset="-122"/>
              </a:rPr>
              <a:t>对数据进行缓存。</a:t>
            </a:r>
          </a:p>
          <a:p>
            <a:pPr lvl="1"/>
            <a:r>
              <a:rPr lang="zh-CN" altLang="en-US" dirty="0">
                <a:solidFill>
                  <a:srgbClr val="0000FF"/>
                </a:solidFill>
                <a:latin typeface="黑体" pitchFamily="2" charset="-122"/>
                <a:ea typeface="黑体" pitchFamily="2" charset="-122"/>
              </a:rPr>
              <a:t>在计算机的操作系统安装设备驱动程序。</a:t>
            </a:r>
          </a:p>
          <a:p>
            <a:pPr lvl="1"/>
            <a:r>
              <a:rPr lang="zh-CN" altLang="en-US" dirty="0">
                <a:solidFill>
                  <a:srgbClr val="0000FF"/>
                </a:solidFill>
                <a:latin typeface="黑体" pitchFamily="2" charset="-122"/>
                <a:ea typeface="黑体" pitchFamily="2" charset="-122"/>
              </a:rPr>
              <a:t>实现以太网协议。</a:t>
            </a:r>
            <a:r>
              <a:rPr lang="zh-CN" altLang="en-US" dirty="0">
                <a:solidFill>
                  <a:srgbClr val="0000FF"/>
                </a:solidFill>
              </a:rPr>
              <a:t>  </a:t>
            </a:r>
          </a:p>
        </p:txBody>
      </p:sp>
      <p:sp>
        <p:nvSpPr>
          <p:cNvPr id="402434" name="Rectangle 2"/>
          <p:cNvSpPr>
            <a:spLocks noGrp="1" noChangeArrowheads="1"/>
          </p:cNvSpPr>
          <p:nvPr>
            <p:ph type="title"/>
          </p:nvPr>
        </p:nvSpPr>
        <p:spPr/>
        <p:txBody>
          <a:bodyPr/>
          <a:lstStyle/>
          <a:p>
            <a:r>
              <a:rPr lang="en-US" altLang="zh-CN"/>
              <a:t>2.  </a:t>
            </a:r>
            <a:r>
              <a:rPr lang="zh-CN" altLang="en-US"/>
              <a:t>适配器的作用  </a:t>
            </a:r>
          </a:p>
        </p:txBody>
      </p:sp>
    </p:spTree>
    <p:extLst>
      <p:ext uri="{BB962C8B-B14F-4D97-AF65-F5344CB8AC3E}">
        <p14:creationId xmlns:p14="http://schemas.microsoft.com/office/powerpoint/2010/main" val="5909136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2435">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243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02435">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2435">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24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435"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p:txBody>
          <a:bodyPr/>
          <a:lstStyle/>
          <a:p>
            <a:pPr algn="ctr"/>
            <a:r>
              <a:rPr lang="zh-CN" altLang="en-US" sz="3600" dirty="0"/>
              <a:t>计算机通过适配器和局域网进行通信 </a:t>
            </a:r>
          </a:p>
        </p:txBody>
      </p:sp>
      <p:sp>
        <p:nvSpPr>
          <p:cNvPr id="403474" name="Rectangle 18"/>
          <p:cNvSpPr>
            <a:spLocks noChangeArrowheads="1"/>
          </p:cNvSpPr>
          <p:nvPr/>
        </p:nvSpPr>
        <p:spPr bwMode="auto">
          <a:xfrm>
            <a:off x="2316772" y="2094385"/>
            <a:ext cx="6375267" cy="2397125"/>
          </a:xfrm>
          <a:prstGeom prst="rect">
            <a:avLst/>
          </a:prstGeom>
          <a:solidFill>
            <a:srgbClr val="FFFF00"/>
          </a:solidFill>
          <a:ln w="9525">
            <a:solidFill>
              <a:schemeClr val="tx1"/>
            </a:solidFill>
            <a:miter lim="800000"/>
            <a:headEnd/>
            <a:tailEnd/>
          </a:ln>
          <a:effectLst/>
        </p:spPr>
        <p:txBody>
          <a:bodyPr wrap="none" anchor="ctr"/>
          <a:lstStyle/>
          <a:p>
            <a:endParaRPr lang="zh-CN" altLang="en-US">
              <a:solidFill>
                <a:srgbClr val="000099"/>
              </a:solidFill>
              <a:latin typeface="+mn-ea"/>
            </a:endParaRPr>
          </a:p>
        </p:txBody>
      </p:sp>
      <p:sp>
        <p:nvSpPr>
          <p:cNvPr id="403476" name="Line 20"/>
          <p:cNvSpPr>
            <a:spLocks noChangeShapeType="1"/>
          </p:cNvSpPr>
          <p:nvPr/>
        </p:nvSpPr>
        <p:spPr bwMode="auto">
          <a:xfrm>
            <a:off x="7916413" y="3392959"/>
            <a:ext cx="2012156" cy="0"/>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403477" name="Text Box 21"/>
          <p:cNvSpPr txBox="1">
            <a:spLocks noChangeArrowheads="1"/>
          </p:cNvSpPr>
          <p:nvPr/>
        </p:nvSpPr>
        <p:spPr bwMode="auto">
          <a:xfrm>
            <a:off x="8698917" y="2853210"/>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rgbClr val="000099"/>
                </a:solidFill>
                <a:latin typeface="+mn-ea"/>
              </a:rPr>
              <a:t>至局域网</a:t>
            </a:r>
          </a:p>
        </p:txBody>
      </p:sp>
      <p:sp>
        <p:nvSpPr>
          <p:cNvPr id="403478" name="Rectangle 22"/>
          <p:cNvSpPr>
            <a:spLocks noChangeArrowheads="1"/>
          </p:cNvSpPr>
          <p:nvPr/>
        </p:nvSpPr>
        <p:spPr bwMode="auto">
          <a:xfrm>
            <a:off x="6053877" y="2778599"/>
            <a:ext cx="1907250" cy="1127125"/>
          </a:xfrm>
          <a:prstGeom prst="rect">
            <a:avLst/>
          </a:prstGeom>
          <a:solidFill>
            <a:srgbClr val="CCCC00"/>
          </a:solidFill>
          <a:ln w="19050">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400">
                <a:solidFill>
                  <a:srgbClr val="000099"/>
                </a:solidFill>
                <a:latin typeface="+mn-ea"/>
              </a:rPr>
              <a:t>适配器</a:t>
            </a:r>
          </a:p>
          <a:p>
            <a:pPr algn="ctr"/>
            <a:r>
              <a:rPr kumimoji="1" lang="zh-CN" altLang="en-US" sz="2400">
                <a:solidFill>
                  <a:srgbClr val="000099"/>
                </a:solidFill>
                <a:latin typeface="+mn-ea"/>
              </a:rPr>
              <a:t>（网卡）</a:t>
            </a:r>
          </a:p>
        </p:txBody>
      </p:sp>
      <p:sp>
        <p:nvSpPr>
          <p:cNvPr id="403479" name="Text Box 23"/>
          <p:cNvSpPr txBox="1">
            <a:spLocks noChangeArrowheads="1"/>
          </p:cNvSpPr>
          <p:nvPr/>
        </p:nvSpPr>
        <p:spPr bwMode="auto">
          <a:xfrm>
            <a:off x="8712676" y="3429473"/>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rgbClr val="000099"/>
                </a:solidFill>
                <a:latin typeface="+mn-ea"/>
              </a:rPr>
              <a:t>串行通信</a:t>
            </a:r>
          </a:p>
        </p:txBody>
      </p:sp>
      <p:sp>
        <p:nvSpPr>
          <p:cNvPr id="403480" name="Rectangle 24"/>
          <p:cNvSpPr>
            <a:spLocks noChangeArrowheads="1"/>
          </p:cNvSpPr>
          <p:nvPr/>
        </p:nvSpPr>
        <p:spPr bwMode="auto">
          <a:xfrm>
            <a:off x="3045963" y="2778599"/>
            <a:ext cx="1907248" cy="1127125"/>
          </a:xfrm>
          <a:prstGeom prst="rect">
            <a:avLst/>
          </a:prstGeom>
          <a:solidFill>
            <a:schemeClr val="accent2"/>
          </a:solidFill>
          <a:ln w="19050">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2400">
                <a:solidFill>
                  <a:srgbClr val="000099"/>
                </a:solidFill>
                <a:latin typeface="+mn-ea"/>
              </a:rPr>
              <a:t>CPU </a:t>
            </a:r>
            <a:r>
              <a:rPr kumimoji="1" lang="zh-CN" altLang="en-US" sz="2400">
                <a:solidFill>
                  <a:srgbClr val="000099"/>
                </a:solidFill>
                <a:latin typeface="+mn-ea"/>
              </a:rPr>
              <a:t>和</a:t>
            </a:r>
          </a:p>
          <a:p>
            <a:pPr algn="ctr"/>
            <a:r>
              <a:rPr kumimoji="1" lang="zh-CN" altLang="en-US" sz="2400">
                <a:solidFill>
                  <a:srgbClr val="000099"/>
                </a:solidFill>
                <a:latin typeface="+mn-ea"/>
              </a:rPr>
              <a:t>存储器</a:t>
            </a:r>
          </a:p>
        </p:txBody>
      </p:sp>
      <p:sp>
        <p:nvSpPr>
          <p:cNvPr id="403481" name="Line 25"/>
          <p:cNvSpPr>
            <a:spLocks noChangeShapeType="1"/>
          </p:cNvSpPr>
          <p:nvPr/>
        </p:nvSpPr>
        <p:spPr bwMode="auto">
          <a:xfrm flipV="1">
            <a:off x="3635852" y="3921599"/>
            <a:ext cx="438547" cy="909637"/>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403482" name="Text Box 26"/>
          <p:cNvSpPr txBox="1">
            <a:spLocks noChangeArrowheads="1"/>
          </p:cNvSpPr>
          <p:nvPr/>
        </p:nvSpPr>
        <p:spPr bwMode="auto">
          <a:xfrm>
            <a:off x="2425117" y="4793136"/>
            <a:ext cx="233910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rgbClr val="000099"/>
                </a:solidFill>
                <a:latin typeface="+mn-ea"/>
              </a:rPr>
              <a:t>生成发送的数据</a:t>
            </a:r>
          </a:p>
          <a:p>
            <a:r>
              <a:rPr kumimoji="1" lang="zh-CN" altLang="en-US" sz="2400">
                <a:solidFill>
                  <a:srgbClr val="000099"/>
                </a:solidFill>
                <a:latin typeface="+mn-ea"/>
              </a:rPr>
              <a:t>处理收到的数据</a:t>
            </a:r>
          </a:p>
        </p:txBody>
      </p:sp>
      <p:sp>
        <p:nvSpPr>
          <p:cNvPr id="403483" name="Line 27"/>
          <p:cNvSpPr>
            <a:spLocks noChangeShapeType="1"/>
          </p:cNvSpPr>
          <p:nvPr/>
        </p:nvSpPr>
        <p:spPr bwMode="auto">
          <a:xfrm flipV="1">
            <a:off x="6604213" y="3921599"/>
            <a:ext cx="438547" cy="909637"/>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403484" name="Text Box 28"/>
          <p:cNvSpPr txBox="1">
            <a:spLocks noChangeArrowheads="1"/>
          </p:cNvSpPr>
          <p:nvPr/>
        </p:nvSpPr>
        <p:spPr bwMode="auto">
          <a:xfrm>
            <a:off x="5340105" y="4793136"/>
            <a:ext cx="264687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a:solidFill>
                  <a:srgbClr val="000099"/>
                </a:solidFill>
                <a:latin typeface="+mn-ea"/>
              </a:rPr>
              <a:t>把帧发送到局域网</a:t>
            </a:r>
          </a:p>
          <a:p>
            <a:pPr algn="ctr"/>
            <a:r>
              <a:rPr kumimoji="1" lang="zh-CN" altLang="en-US" sz="2400">
                <a:solidFill>
                  <a:srgbClr val="000099"/>
                </a:solidFill>
                <a:latin typeface="+mn-ea"/>
              </a:rPr>
              <a:t>从局域网接收帧</a:t>
            </a:r>
          </a:p>
        </p:txBody>
      </p:sp>
      <p:sp>
        <p:nvSpPr>
          <p:cNvPr id="403485" name="Text Box 29"/>
          <p:cNvSpPr txBox="1">
            <a:spLocks noChangeArrowheads="1"/>
          </p:cNvSpPr>
          <p:nvPr/>
        </p:nvSpPr>
        <p:spPr bwMode="auto">
          <a:xfrm>
            <a:off x="4951491" y="2061048"/>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rgbClr val="000099"/>
                </a:solidFill>
                <a:latin typeface="+mn-ea"/>
              </a:rPr>
              <a:t>计算机</a:t>
            </a:r>
          </a:p>
        </p:txBody>
      </p:sp>
      <p:sp>
        <p:nvSpPr>
          <p:cNvPr id="403487" name="AutoShape 31"/>
          <p:cNvSpPr>
            <a:spLocks noChangeArrowheads="1"/>
          </p:cNvSpPr>
          <p:nvPr/>
        </p:nvSpPr>
        <p:spPr bwMode="auto">
          <a:xfrm>
            <a:off x="4844865" y="3007197"/>
            <a:ext cx="1317360" cy="684212"/>
          </a:xfrm>
          <a:prstGeom prst="leftRightArrow">
            <a:avLst>
              <a:gd name="adj1" fmla="val 50000"/>
              <a:gd name="adj2" fmla="val 35545"/>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403488" name="Text Box 32"/>
          <p:cNvSpPr txBox="1">
            <a:spLocks noChangeArrowheads="1"/>
          </p:cNvSpPr>
          <p:nvPr/>
        </p:nvSpPr>
        <p:spPr bwMode="auto">
          <a:xfrm>
            <a:off x="5151766" y="3499032"/>
            <a:ext cx="800219" cy="794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5000"/>
              </a:lnSpc>
            </a:pPr>
            <a:r>
              <a:rPr kumimoji="1" lang="zh-CN" altLang="en-US" sz="2400" dirty="0">
                <a:solidFill>
                  <a:srgbClr val="000099"/>
                </a:solidFill>
                <a:latin typeface="+mn-ea"/>
              </a:rPr>
              <a:t>并行</a:t>
            </a:r>
          </a:p>
          <a:p>
            <a:pPr>
              <a:lnSpc>
                <a:spcPct val="95000"/>
              </a:lnSpc>
            </a:pPr>
            <a:r>
              <a:rPr kumimoji="1" lang="zh-CN" altLang="en-US" sz="2400" dirty="0">
                <a:solidFill>
                  <a:srgbClr val="000099"/>
                </a:solidFill>
                <a:latin typeface="+mn-ea"/>
              </a:rPr>
              <a:t>通信</a:t>
            </a:r>
          </a:p>
        </p:txBody>
      </p:sp>
      <p:sp>
        <p:nvSpPr>
          <p:cNvPr id="403489" name="Rectangle 33"/>
          <p:cNvSpPr>
            <a:spLocks noChangeArrowheads="1"/>
          </p:cNvSpPr>
          <p:nvPr/>
        </p:nvSpPr>
        <p:spPr bwMode="auto">
          <a:xfrm>
            <a:off x="3223101" y="3237386"/>
            <a:ext cx="218414" cy="169863"/>
          </a:xfrm>
          <a:prstGeom prst="rect">
            <a:avLst/>
          </a:prstGeom>
          <a:solidFill>
            <a:srgbClr val="CCFFFF"/>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solidFill>
                <a:srgbClr val="000099"/>
              </a:solidFill>
              <a:latin typeface="+mn-ea"/>
            </a:endParaRPr>
          </a:p>
        </p:txBody>
      </p:sp>
      <p:sp>
        <p:nvSpPr>
          <p:cNvPr id="403490" name="Freeform 34"/>
          <p:cNvSpPr>
            <a:spLocks/>
          </p:cNvSpPr>
          <p:nvPr/>
        </p:nvSpPr>
        <p:spPr bwMode="auto">
          <a:xfrm>
            <a:off x="2719202" y="1980086"/>
            <a:ext cx="1202134" cy="1266825"/>
          </a:xfrm>
          <a:custGeom>
            <a:avLst/>
            <a:gdLst>
              <a:gd name="T0" fmla="*/ 0 w 496"/>
              <a:gd name="T1" fmla="*/ 0 h 504"/>
              <a:gd name="T2" fmla="*/ 496 w 496"/>
              <a:gd name="T3" fmla="*/ 0 h 504"/>
              <a:gd name="T4" fmla="*/ 292 w 496"/>
              <a:gd name="T5" fmla="*/ 504 h 504"/>
              <a:gd name="T6" fmla="*/ 210 w 496"/>
              <a:gd name="T7" fmla="*/ 502 h 504"/>
              <a:gd name="T8" fmla="*/ 0 w 496"/>
              <a:gd name="T9" fmla="*/ 0 h 504"/>
            </a:gdLst>
            <a:ahLst/>
            <a:cxnLst>
              <a:cxn ang="0">
                <a:pos x="T0" y="T1"/>
              </a:cxn>
              <a:cxn ang="0">
                <a:pos x="T2" y="T3"/>
              </a:cxn>
              <a:cxn ang="0">
                <a:pos x="T4" y="T5"/>
              </a:cxn>
              <a:cxn ang="0">
                <a:pos x="T6" y="T7"/>
              </a:cxn>
              <a:cxn ang="0">
                <a:pos x="T8" y="T9"/>
              </a:cxn>
            </a:cxnLst>
            <a:rect l="0" t="0" r="r" b="b"/>
            <a:pathLst>
              <a:path w="496" h="504">
                <a:moveTo>
                  <a:pt x="0" y="0"/>
                </a:moveTo>
                <a:lnTo>
                  <a:pt x="496" y="0"/>
                </a:lnTo>
                <a:lnTo>
                  <a:pt x="292" y="504"/>
                </a:lnTo>
                <a:lnTo>
                  <a:pt x="210" y="502"/>
                </a:lnTo>
                <a:lnTo>
                  <a:pt x="0" y="0"/>
                </a:lnTo>
                <a:close/>
              </a:path>
            </a:pathLst>
          </a:custGeom>
          <a:gradFill rotWithShape="1">
            <a:gsLst>
              <a:gs pos="0">
                <a:srgbClr val="CCFFFF"/>
              </a:gs>
              <a:gs pos="100000">
                <a:srgbClr val="CCFFFF">
                  <a:gamma/>
                  <a:shade val="75686"/>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403491" name="Rectangle 35"/>
          <p:cNvSpPr>
            <a:spLocks noChangeArrowheads="1"/>
          </p:cNvSpPr>
          <p:nvPr/>
        </p:nvSpPr>
        <p:spPr bwMode="auto">
          <a:xfrm>
            <a:off x="7594811" y="3237386"/>
            <a:ext cx="218414" cy="169863"/>
          </a:xfrm>
          <a:prstGeom prst="rect">
            <a:avLst/>
          </a:prstGeom>
          <a:solidFill>
            <a:srgbClr val="FFCCFF"/>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solidFill>
                <a:srgbClr val="000099"/>
              </a:solidFill>
              <a:latin typeface="+mn-ea"/>
            </a:endParaRPr>
          </a:p>
        </p:txBody>
      </p:sp>
      <p:sp>
        <p:nvSpPr>
          <p:cNvPr id="403492" name="Freeform 36"/>
          <p:cNvSpPr>
            <a:spLocks/>
          </p:cNvSpPr>
          <p:nvPr/>
        </p:nvSpPr>
        <p:spPr bwMode="auto">
          <a:xfrm>
            <a:off x="7001484" y="1973736"/>
            <a:ext cx="1482460" cy="1260475"/>
          </a:xfrm>
          <a:custGeom>
            <a:avLst/>
            <a:gdLst>
              <a:gd name="T0" fmla="*/ 0 w 612"/>
              <a:gd name="T1" fmla="*/ 0 h 501"/>
              <a:gd name="T2" fmla="*/ 612 w 612"/>
              <a:gd name="T3" fmla="*/ 6 h 501"/>
              <a:gd name="T4" fmla="*/ 336 w 612"/>
              <a:gd name="T5" fmla="*/ 501 h 501"/>
              <a:gd name="T6" fmla="*/ 252 w 612"/>
              <a:gd name="T7" fmla="*/ 501 h 501"/>
              <a:gd name="T8" fmla="*/ 0 w 612"/>
              <a:gd name="T9" fmla="*/ 0 h 501"/>
            </a:gdLst>
            <a:ahLst/>
            <a:cxnLst>
              <a:cxn ang="0">
                <a:pos x="T0" y="T1"/>
              </a:cxn>
              <a:cxn ang="0">
                <a:pos x="T2" y="T3"/>
              </a:cxn>
              <a:cxn ang="0">
                <a:pos x="T4" y="T5"/>
              </a:cxn>
              <a:cxn ang="0">
                <a:pos x="T6" y="T7"/>
              </a:cxn>
              <a:cxn ang="0">
                <a:pos x="T8" y="T9"/>
              </a:cxn>
            </a:cxnLst>
            <a:rect l="0" t="0" r="r" b="b"/>
            <a:pathLst>
              <a:path w="612" h="501">
                <a:moveTo>
                  <a:pt x="0" y="0"/>
                </a:moveTo>
                <a:lnTo>
                  <a:pt x="612" y="6"/>
                </a:lnTo>
                <a:lnTo>
                  <a:pt x="336" y="501"/>
                </a:lnTo>
                <a:lnTo>
                  <a:pt x="252" y="501"/>
                </a:lnTo>
                <a:lnTo>
                  <a:pt x="0" y="0"/>
                </a:lnTo>
                <a:close/>
              </a:path>
            </a:pathLst>
          </a:custGeom>
          <a:gradFill rotWithShape="1">
            <a:gsLst>
              <a:gs pos="0">
                <a:srgbClr val="FFCCFF"/>
              </a:gs>
              <a:gs pos="100000">
                <a:srgbClr val="FFCCFF">
                  <a:gamma/>
                  <a:shade val="75686"/>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403475" name="Text Box 19"/>
          <p:cNvSpPr txBox="1">
            <a:spLocks noChangeArrowheads="1"/>
          </p:cNvSpPr>
          <p:nvPr/>
        </p:nvSpPr>
        <p:spPr bwMode="auto">
          <a:xfrm>
            <a:off x="7032104" y="1512186"/>
            <a:ext cx="1415772" cy="461665"/>
          </a:xfrm>
          <a:prstGeom prst="rect">
            <a:avLst/>
          </a:prstGeom>
          <a:solidFill>
            <a:srgbClr val="FFCCFF"/>
          </a:solidFill>
          <a:ln w="9525">
            <a:solidFill>
              <a:schemeClr val="tx1"/>
            </a:solidFill>
            <a:miter lim="800000"/>
            <a:headEnd/>
            <a:tailEnd/>
          </a:ln>
          <a:effectLst>
            <a:outerShdw dist="35921" sx="1000" sy="1000" algn="ctr" rotWithShape="0">
              <a:schemeClr val="bg2"/>
            </a:outerShdw>
          </a:effectLst>
          <a:extLst/>
        </p:spPr>
        <p:txBody>
          <a:bodyPr wrap="none">
            <a:spAutoFit/>
          </a:bodyPr>
          <a:lstStyle/>
          <a:p>
            <a:r>
              <a:rPr kumimoji="1" lang="zh-CN" altLang="en-US" sz="2400" dirty="0">
                <a:solidFill>
                  <a:srgbClr val="000099"/>
                </a:solidFill>
                <a:latin typeface="+mn-ea"/>
              </a:rPr>
              <a:t>硬件地址</a:t>
            </a:r>
          </a:p>
        </p:txBody>
      </p:sp>
      <p:sp>
        <p:nvSpPr>
          <p:cNvPr id="403486" name="Text Box 30"/>
          <p:cNvSpPr txBox="1">
            <a:spLocks noChangeArrowheads="1"/>
          </p:cNvSpPr>
          <p:nvPr/>
        </p:nvSpPr>
        <p:spPr bwMode="auto">
          <a:xfrm>
            <a:off x="2732830" y="1527176"/>
            <a:ext cx="1196161" cy="461665"/>
          </a:xfrm>
          <a:prstGeom prst="rect">
            <a:avLst/>
          </a:prstGeom>
          <a:solidFill>
            <a:srgbClr val="CCFFFF"/>
          </a:solidFill>
          <a:ln w="9525">
            <a:solidFill>
              <a:schemeClr val="tx1"/>
            </a:solidFill>
            <a:miter lim="800000"/>
            <a:headEnd/>
            <a:tailEnd/>
          </a:ln>
          <a:effectLst>
            <a:outerShdw dist="35921" sx="1000" sy="1000" algn="ctr" rotWithShape="0">
              <a:schemeClr val="bg2"/>
            </a:outerShdw>
          </a:effectLst>
          <a:extLst/>
        </p:spPr>
        <p:txBody>
          <a:bodyPr wrap="none">
            <a:spAutoFit/>
          </a:bodyPr>
          <a:lstStyle/>
          <a:p>
            <a:r>
              <a:rPr kumimoji="1" lang="en-US" altLang="zh-CN" sz="2400" dirty="0">
                <a:solidFill>
                  <a:srgbClr val="000099"/>
                </a:solidFill>
                <a:latin typeface="+mn-ea"/>
              </a:rPr>
              <a:t>IP </a:t>
            </a:r>
            <a:r>
              <a:rPr kumimoji="1" lang="zh-CN" altLang="en-US" sz="2400" dirty="0">
                <a:solidFill>
                  <a:srgbClr val="000099"/>
                </a:solidFill>
                <a:latin typeface="+mn-ea"/>
              </a:rPr>
              <a:t>地址</a:t>
            </a:r>
          </a:p>
        </p:txBody>
      </p:sp>
    </p:spTree>
    <p:extLst>
      <p:ext uri="{BB962C8B-B14F-4D97-AF65-F5344CB8AC3E}">
        <p14:creationId xmlns:p14="http://schemas.microsoft.com/office/powerpoint/2010/main" val="28437198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p:cNvSpPr>
            <a:spLocks noGrp="1" noChangeArrowheads="1"/>
          </p:cNvSpPr>
          <p:nvPr>
            <p:ph idx="1"/>
          </p:nvPr>
        </p:nvSpPr>
        <p:spPr>
          <a:xfrm>
            <a:off x="527051" y="1536412"/>
            <a:ext cx="11137899" cy="4844916"/>
          </a:xfrm>
        </p:spPr>
        <p:txBody>
          <a:bodyPr/>
          <a:lstStyle/>
          <a:p>
            <a:r>
              <a:rPr lang="zh-CN" altLang="en-US" dirty="0"/>
              <a:t>最初的以太网是将许多计算机都连接到一根总线上。当初认为这样的连接方法既简单又可靠，因为总线上没有有源器件。 </a:t>
            </a:r>
          </a:p>
        </p:txBody>
      </p:sp>
      <p:sp>
        <p:nvSpPr>
          <p:cNvPr id="404483" name="Rectangle 3"/>
          <p:cNvSpPr>
            <a:spLocks noGrp="1" noChangeArrowheads="1"/>
          </p:cNvSpPr>
          <p:nvPr>
            <p:ph type="title"/>
          </p:nvPr>
        </p:nvSpPr>
        <p:spPr/>
        <p:txBody>
          <a:bodyPr/>
          <a:lstStyle/>
          <a:p>
            <a:r>
              <a:rPr lang="en-US" altLang="zh-CN" dirty="0"/>
              <a:t>3.3.2   CSMA/CD </a:t>
            </a:r>
            <a:r>
              <a:rPr lang="zh-CN" altLang="en-US" dirty="0"/>
              <a:t>协议 </a:t>
            </a:r>
          </a:p>
        </p:txBody>
      </p:sp>
      <p:grpSp>
        <p:nvGrpSpPr>
          <p:cNvPr id="404484" name="Group 4"/>
          <p:cNvGrpSpPr>
            <a:grpSpLocks/>
          </p:cNvGrpSpPr>
          <p:nvPr/>
        </p:nvGrpSpPr>
        <p:grpSpPr bwMode="auto">
          <a:xfrm>
            <a:off x="5841472" y="3612903"/>
            <a:ext cx="510779" cy="1406525"/>
            <a:chOff x="1177" y="1994"/>
            <a:chExt cx="258" cy="714"/>
          </a:xfrm>
        </p:grpSpPr>
        <p:sp>
          <p:nvSpPr>
            <p:cNvPr id="404485" name="Line 5"/>
            <p:cNvSpPr>
              <a:spLocks noChangeShapeType="1"/>
            </p:cNvSpPr>
            <p:nvPr/>
          </p:nvSpPr>
          <p:spPr bwMode="auto">
            <a:xfrm rot="16200000" flipV="1">
              <a:off x="1043" y="2261"/>
              <a:ext cx="537" cy="4"/>
            </a:xfrm>
            <a:prstGeom prst="line">
              <a:avLst/>
            </a:prstGeom>
            <a:no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pic>
          <p:nvPicPr>
            <p:cNvPr id="404486" name="Picture 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7" y="2448"/>
              <a:ext cx="258" cy="26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04487" name="Line 7"/>
          <p:cNvSpPr>
            <a:spLocks noChangeShapeType="1"/>
          </p:cNvSpPr>
          <p:nvPr/>
        </p:nvSpPr>
        <p:spPr bwMode="auto">
          <a:xfrm flipV="1">
            <a:off x="1839516" y="3601788"/>
            <a:ext cx="8468254" cy="0"/>
          </a:xfrm>
          <a:prstGeom prst="line">
            <a:avLst/>
          </a:prstGeom>
          <a:noFill/>
          <a:ln w="571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04488" name="Rectangle 8"/>
          <p:cNvSpPr>
            <a:spLocks noChangeArrowheads="1"/>
          </p:cNvSpPr>
          <p:nvPr/>
        </p:nvSpPr>
        <p:spPr bwMode="auto">
          <a:xfrm>
            <a:off x="10180507" y="3535115"/>
            <a:ext cx="127265" cy="125413"/>
          </a:xfrm>
          <a:prstGeom prst="rect">
            <a:avLst/>
          </a:prstGeom>
          <a:solidFill>
            <a:srgbClr val="0000FF"/>
          </a:solidFill>
          <a:ln w="12700">
            <a:solidFill>
              <a:srgbClr val="0000FF"/>
            </a:solidFill>
            <a:miter lim="800000"/>
            <a:headEnd/>
            <a:tailEnd/>
          </a:ln>
          <a:effec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04489" name="Rectangle 9"/>
          <p:cNvSpPr>
            <a:spLocks noChangeArrowheads="1"/>
          </p:cNvSpPr>
          <p:nvPr/>
        </p:nvSpPr>
        <p:spPr bwMode="auto">
          <a:xfrm>
            <a:off x="1727731" y="3535115"/>
            <a:ext cx="127265" cy="125413"/>
          </a:xfrm>
          <a:prstGeom prst="rect">
            <a:avLst/>
          </a:prstGeom>
          <a:solidFill>
            <a:srgbClr val="0000FF"/>
          </a:solidFill>
          <a:ln w="12700">
            <a:solidFill>
              <a:srgbClr val="0000FF"/>
            </a:solidFill>
            <a:miter lim="800000"/>
            <a:headEnd/>
            <a:tailEnd/>
          </a:ln>
          <a:effec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04490" name="Line 10"/>
          <p:cNvSpPr>
            <a:spLocks noChangeShapeType="1"/>
          </p:cNvSpPr>
          <p:nvPr/>
        </p:nvSpPr>
        <p:spPr bwMode="auto">
          <a:xfrm>
            <a:off x="9737610" y="3356992"/>
            <a:ext cx="534855" cy="2397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nvGrpSpPr>
          <p:cNvPr id="404491" name="Group 11"/>
          <p:cNvGrpSpPr>
            <a:grpSpLocks/>
          </p:cNvGrpSpPr>
          <p:nvPr/>
        </p:nvGrpSpPr>
        <p:grpSpPr bwMode="auto">
          <a:xfrm>
            <a:off x="2649538" y="3612903"/>
            <a:ext cx="510779" cy="1406525"/>
            <a:chOff x="1177" y="1994"/>
            <a:chExt cx="258" cy="714"/>
          </a:xfrm>
        </p:grpSpPr>
        <p:sp>
          <p:nvSpPr>
            <p:cNvPr id="404492" name="Line 12"/>
            <p:cNvSpPr>
              <a:spLocks noChangeShapeType="1"/>
            </p:cNvSpPr>
            <p:nvPr/>
          </p:nvSpPr>
          <p:spPr bwMode="auto">
            <a:xfrm rot="16200000" flipV="1">
              <a:off x="1043" y="2261"/>
              <a:ext cx="537" cy="4"/>
            </a:xfrm>
            <a:prstGeom prst="line">
              <a:avLst/>
            </a:prstGeom>
            <a:no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pic>
          <p:nvPicPr>
            <p:cNvPr id="404493" name="Picture 1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7" y="2448"/>
              <a:ext cx="258" cy="26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04494" name="Freeform 14"/>
          <p:cNvSpPr>
            <a:spLocks/>
          </p:cNvSpPr>
          <p:nvPr/>
        </p:nvSpPr>
        <p:spPr bwMode="auto">
          <a:xfrm>
            <a:off x="4503473" y="3614490"/>
            <a:ext cx="3440" cy="1027113"/>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3810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pic>
        <p:nvPicPr>
          <p:cNvPr id="404495" name="Picture 1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45505" y="4506665"/>
            <a:ext cx="510779"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04496" name="Group 16"/>
          <p:cNvGrpSpPr>
            <a:grpSpLocks/>
          </p:cNvGrpSpPr>
          <p:nvPr/>
        </p:nvGrpSpPr>
        <p:grpSpPr bwMode="auto">
          <a:xfrm>
            <a:off x="7437438" y="3612903"/>
            <a:ext cx="510779" cy="1406525"/>
            <a:chOff x="1177" y="1994"/>
            <a:chExt cx="258" cy="714"/>
          </a:xfrm>
        </p:grpSpPr>
        <p:sp>
          <p:nvSpPr>
            <p:cNvPr id="404497" name="Line 17"/>
            <p:cNvSpPr>
              <a:spLocks noChangeShapeType="1"/>
            </p:cNvSpPr>
            <p:nvPr/>
          </p:nvSpPr>
          <p:spPr bwMode="auto">
            <a:xfrm rot="16200000" flipV="1">
              <a:off x="1043" y="2261"/>
              <a:ext cx="537" cy="4"/>
            </a:xfrm>
            <a:prstGeom prst="line">
              <a:avLst/>
            </a:prstGeom>
            <a:no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pic>
          <p:nvPicPr>
            <p:cNvPr id="404498" name="Picture 1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7" y="2448"/>
              <a:ext cx="258" cy="26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04499" name="Freeform 19"/>
          <p:cNvSpPr>
            <a:spLocks/>
          </p:cNvSpPr>
          <p:nvPr/>
        </p:nvSpPr>
        <p:spPr bwMode="auto">
          <a:xfrm>
            <a:off x="9293094" y="3614488"/>
            <a:ext cx="3440" cy="1042988"/>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3810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pic>
        <p:nvPicPr>
          <p:cNvPr id="404500" name="Picture 2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35125" y="4506665"/>
            <a:ext cx="510778"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4501" name="Text Box 21"/>
          <p:cNvSpPr txBox="1">
            <a:spLocks noChangeArrowheads="1"/>
          </p:cNvSpPr>
          <p:nvPr/>
        </p:nvSpPr>
        <p:spPr bwMode="auto">
          <a:xfrm>
            <a:off x="3901853" y="5385410"/>
            <a:ext cx="121700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2000" dirty="0">
                <a:solidFill>
                  <a:srgbClr val="FF0000"/>
                </a:solidFill>
                <a:latin typeface="微软雅黑" panose="020B0503020204020204" pitchFamily="34" charset="-122"/>
                <a:ea typeface="微软雅黑" panose="020B0503020204020204" pitchFamily="34" charset="-122"/>
              </a:rPr>
              <a:t>B </a:t>
            </a:r>
            <a:r>
              <a:rPr kumimoji="1" lang="zh-CN" altLang="en-US" sz="2000" dirty="0">
                <a:solidFill>
                  <a:srgbClr val="FF0000"/>
                </a:solidFill>
                <a:latin typeface="微软雅黑" panose="020B0503020204020204" pitchFamily="34" charset="-122"/>
                <a:ea typeface="微软雅黑" panose="020B0503020204020204" pitchFamily="34" charset="-122"/>
              </a:rPr>
              <a:t>向</a:t>
            </a:r>
            <a:r>
              <a:rPr kumimoji="1" lang="zh-CN" altLang="en-US" sz="1400" dirty="0">
                <a:solidFill>
                  <a:srgbClr val="FF0000"/>
                </a:solidFill>
                <a:latin typeface="微软雅黑" panose="020B0503020204020204" pitchFamily="34" charset="-122"/>
                <a:ea typeface="微软雅黑" panose="020B0503020204020204" pitchFamily="34" charset="-122"/>
              </a:rPr>
              <a:t> </a:t>
            </a:r>
            <a:r>
              <a:rPr kumimoji="1" lang="en-US" altLang="zh-CN" sz="2000" dirty="0">
                <a:solidFill>
                  <a:srgbClr val="FF0000"/>
                </a:solidFill>
                <a:latin typeface="微软雅黑" panose="020B0503020204020204" pitchFamily="34" charset="-122"/>
                <a:ea typeface="微软雅黑" panose="020B0503020204020204" pitchFamily="34" charset="-122"/>
              </a:rPr>
              <a:t>D</a:t>
            </a:r>
          </a:p>
          <a:p>
            <a:pPr algn="ctr"/>
            <a:r>
              <a:rPr kumimoji="1" lang="zh-CN" altLang="en-US" sz="2000" dirty="0">
                <a:solidFill>
                  <a:srgbClr val="FF0000"/>
                </a:solidFill>
                <a:latin typeface="微软雅黑" panose="020B0503020204020204" pitchFamily="34" charset="-122"/>
                <a:ea typeface="微软雅黑" panose="020B0503020204020204" pitchFamily="34" charset="-122"/>
              </a:rPr>
              <a:t>发送数据</a:t>
            </a:r>
          </a:p>
        </p:txBody>
      </p:sp>
      <p:sp>
        <p:nvSpPr>
          <p:cNvPr id="404502" name="Text Box 22"/>
          <p:cNvSpPr txBox="1">
            <a:spLocks noChangeArrowheads="1"/>
          </p:cNvSpPr>
          <p:nvPr/>
        </p:nvSpPr>
        <p:spPr bwMode="auto">
          <a:xfrm>
            <a:off x="5612739" y="5013078"/>
            <a:ext cx="7569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rgbClr val="000099"/>
                </a:solidFill>
                <a:latin typeface="微软雅黑" panose="020B0503020204020204" pitchFamily="34" charset="-122"/>
                <a:ea typeface="微软雅黑" panose="020B0503020204020204" pitchFamily="34" charset="-122"/>
              </a:rPr>
              <a:t>    C</a:t>
            </a:r>
          </a:p>
        </p:txBody>
      </p:sp>
      <p:sp>
        <p:nvSpPr>
          <p:cNvPr id="404503" name="Text Box 23"/>
          <p:cNvSpPr txBox="1">
            <a:spLocks noChangeArrowheads="1"/>
          </p:cNvSpPr>
          <p:nvPr/>
        </p:nvSpPr>
        <p:spPr bwMode="auto">
          <a:xfrm>
            <a:off x="7282657" y="4998790"/>
            <a:ext cx="7024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rgbClr val="000099"/>
                </a:solidFill>
                <a:latin typeface="微软雅黑" panose="020B0503020204020204" pitchFamily="34" charset="-122"/>
                <a:ea typeface="微软雅黑" panose="020B0503020204020204" pitchFamily="34" charset="-122"/>
              </a:rPr>
              <a:t>   D</a:t>
            </a:r>
          </a:p>
        </p:txBody>
      </p:sp>
      <p:sp>
        <p:nvSpPr>
          <p:cNvPr id="404504" name="Text Box 24"/>
          <p:cNvSpPr txBox="1">
            <a:spLocks noChangeArrowheads="1"/>
          </p:cNvSpPr>
          <p:nvPr/>
        </p:nvSpPr>
        <p:spPr bwMode="auto">
          <a:xfrm>
            <a:off x="2429406" y="4998790"/>
            <a:ext cx="78098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rgbClr val="000099"/>
                </a:solidFill>
                <a:latin typeface="微软雅黑" panose="020B0503020204020204" pitchFamily="34" charset="-122"/>
                <a:ea typeface="微软雅黑" panose="020B0503020204020204" pitchFamily="34" charset="-122"/>
              </a:rPr>
              <a:t>    A</a:t>
            </a:r>
          </a:p>
        </p:txBody>
      </p:sp>
      <p:sp>
        <p:nvSpPr>
          <p:cNvPr id="404505" name="Text Box 25"/>
          <p:cNvSpPr txBox="1">
            <a:spLocks noChangeArrowheads="1"/>
          </p:cNvSpPr>
          <p:nvPr/>
        </p:nvSpPr>
        <p:spPr bwMode="auto">
          <a:xfrm>
            <a:off x="8777157" y="4995615"/>
            <a:ext cx="7296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rgbClr val="000099"/>
                </a:solidFill>
                <a:latin typeface="微软雅黑" panose="020B0503020204020204" pitchFamily="34" charset="-122"/>
                <a:ea typeface="微软雅黑" panose="020B0503020204020204" pitchFamily="34" charset="-122"/>
              </a:rPr>
              <a:t>    E</a:t>
            </a:r>
          </a:p>
        </p:txBody>
      </p:sp>
      <p:sp>
        <p:nvSpPr>
          <p:cNvPr id="404506" name="Line 26"/>
          <p:cNvSpPr>
            <a:spLocks noChangeShapeType="1"/>
          </p:cNvSpPr>
          <p:nvPr/>
        </p:nvSpPr>
        <p:spPr bwMode="auto">
          <a:xfrm flipH="1">
            <a:off x="1775520" y="3284985"/>
            <a:ext cx="589888" cy="2809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04507" name="Text Box 27"/>
          <p:cNvSpPr txBox="1">
            <a:spLocks noChangeArrowheads="1"/>
          </p:cNvSpPr>
          <p:nvPr/>
        </p:nvSpPr>
        <p:spPr bwMode="auto">
          <a:xfrm>
            <a:off x="2283222" y="2996952"/>
            <a:ext cx="48301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dirty="0">
                <a:solidFill>
                  <a:srgbClr val="000099"/>
                </a:solidFill>
                <a:latin typeface="微软雅黑" panose="020B0503020204020204" pitchFamily="34" charset="-122"/>
                <a:ea typeface="微软雅黑" panose="020B0503020204020204" pitchFamily="34" charset="-122"/>
              </a:rPr>
              <a:t>匹配电阻（用来吸收总线上传播的信号）</a:t>
            </a:r>
          </a:p>
        </p:txBody>
      </p:sp>
      <p:sp>
        <p:nvSpPr>
          <p:cNvPr id="404508" name="Text Box 28"/>
          <p:cNvSpPr txBox="1">
            <a:spLocks noChangeArrowheads="1"/>
          </p:cNvSpPr>
          <p:nvPr/>
        </p:nvSpPr>
        <p:spPr bwMode="auto">
          <a:xfrm>
            <a:off x="8555302" y="2996952"/>
            <a:ext cx="1217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solidFill>
                  <a:srgbClr val="000099"/>
                </a:solidFill>
                <a:latin typeface="微软雅黑" panose="020B0503020204020204" pitchFamily="34" charset="-122"/>
                <a:ea typeface="微软雅黑" panose="020B0503020204020204" pitchFamily="34" charset="-122"/>
              </a:rPr>
              <a:t>匹配电阻</a:t>
            </a:r>
          </a:p>
        </p:txBody>
      </p:sp>
      <p:sp>
        <p:nvSpPr>
          <p:cNvPr id="404509" name="Freeform 29"/>
          <p:cNvSpPr>
            <a:spLocks/>
          </p:cNvSpPr>
          <p:nvPr/>
        </p:nvSpPr>
        <p:spPr bwMode="auto">
          <a:xfrm>
            <a:off x="4410605" y="3701803"/>
            <a:ext cx="1714633" cy="915987"/>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04510" name="Freeform 30"/>
          <p:cNvSpPr>
            <a:spLocks/>
          </p:cNvSpPr>
          <p:nvPr/>
        </p:nvSpPr>
        <p:spPr bwMode="auto">
          <a:xfrm>
            <a:off x="4457041" y="3714503"/>
            <a:ext cx="3339835" cy="998537"/>
          </a:xfrm>
          <a:custGeom>
            <a:avLst/>
            <a:gdLst>
              <a:gd name="T0" fmla="*/ 26 w 1895"/>
              <a:gd name="T1" fmla="*/ 556 h 629"/>
              <a:gd name="T2" fmla="*/ 147 w 1895"/>
              <a:gd name="T3" fmla="*/ 108 h 629"/>
              <a:gd name="T4" fmla="*/ 906 w 1895"/>
              <a:gd name="T5" fmla="*/ 35 h 629"/>
              <a:gd name="T6" fmla="*/ 1738 w 1895"/>
              <a:gd name="T7" fmla="*/ 99 h 629"/>
              <a:gd name="T8" fmla="*/ 1848 w 1895"/>
              <a:gd name="T9" fmla="*/ 629 h 629"/>
            </a:gdLst>
            <a:ahLst/>
            <a:cxnLst>
              <a:cxn ang="0">
                <a:pos x="T0" y="T1"/>
              </a:cxn>
              <a:cxn ang="0">
                <a:pos x="T2" y="T3"/>
              </a:cxn>
              <a:cxn ang="0">
                <a:pos x="T4" y="T5"/>
              </a:cxn>
              <a:cxn ang="0">
                <a:pos x="T6" y="T7"/>
              </a:cxn>
              <a:cxn ang="0">
                <a:pos x="T8" y="T9"/>
              </a:cxn>
            </a:cxnLst>
            <a:rect l="0" t="0" r="r" b="b"/>
            <a:pathLst>
              <a:path w="1895" h="629">
                <a:moveTo>
                  <a:pt x="26" y="556"/>
                </a:moveTo>
                <a:cubicBezTo>
                  <a:pt x="46" y="481"/>
                  <a:pt x="0" y="195"/>
                  <a:pt x="147" y="108"/>
                </a:cubicBezTo>
                <a:cubicBezTo>
                  <a:pt x="294" y="21"/>
                  <a:pt x="641" y="36"/>
                  <a:pt x="906" y="35"/>
                </a:cubicBezTo>
                <a:cubicBezTo>
                  <a:pt x="1171" y="34"/>
                  <a:pt x="1581" y="0"/>
                  <a:pt x="1738" y="99"/>
                </a:cubicBezTo>
                <a:cubicBezTo>
                  <a:pt x="1895" y="198"/>
                  <a:pt x="1825" y="519"/>
                  <a:pt x="1848" y="629"/>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04511" name="Freeform 31"/>
          <p:cNvSpPr>
            <a:spLocks/>
          </p:cNvSpPr>
          <p:nvPr/>
        </p:nvSpPr>
        <p:spPr bwMode="auto">
          <a:xfrm>
            <a:off x="4457039" y="3717678"/>
            <a:ext cx="4801658" cy="962025"/>
          </a:xfrm>
          <a:custGeom>
            <a:avLst/>
            <a:gdLst>
              <a:gd name="T0" fmla="*/ 29 w 2601"/>
              <a:gd name="T1" fmla="*/ 533 h 606"/>
              <a:gd name="T2" fmla="*/ 200 w 2601"/>
              <a:gd name="T3" fmla="*/ 85 h 606"/>
              <a:gd name="T4" fmla="*/ 1228 w 2601"/>
              <a:gd name="T5" fmla="*/ 24 h 606"/>
              <a:gd name="T6" fmla="*/ 2362 w 2601"/>
              <a:gd name="T7" fmla="*/ 106 h 606"/>
              <a:gd name="T8" fmla="*/ 2601 w 2601"/>
              <a:gd name="T9" fmla="*/ 606 h 606"/>
            </a:gdLst>
            <a:ahLst/>
            <a:cxnLst>
              <a:cxn ang="0">
                <a:pos x="T0" y="T1"/>
              </a:cxn>
              <a:cxn ang="0">
                <a:pos x="T2" y="T3"/>
              </a:cxn>
              <a:cxn ang="0">
                <a:pos x="T4" y="T5"/>
              </a:cxn>
              <a:cxn ang="0">
                <a:pos x="T6" y="T7"/>
              </a:cxn>
              <a:cxn ang="0">
                <a:pos x="T8" y="T9"/>
              </a:cxn>
            </a:cxnLst>
            <a:rect l="0" t="0" r="r" b="b"/>
            <a:pathLst>
              <a:path w="2601" h="606">
                <a:moveTo>
                  <a:pt x="29" y="533"/>
                </a:moveTo>
                <a:cubicBezTo>
                  <a:pt x="57" y="458"/>
                  <a:pt x="0" y="170"/>
                  <a:pt x="200" y="85"/>
                </a:cubicBezTo>
                <a:cubicBezTo>
                  <a:pt x="400" y="0"/>
                  <a:pt x="868" y="21"/>
                  <a:pt x="1228" y="24"/>
                </a:cubicBezTo>
                <a:cubicBezTo>
                  <a:pt x="1588" y="27"/>
                  <a:pt x="2133" y="9"/>
                  <a:pt x="2362" y="106"/>
                </a:cubicBezTo>
                <a:cubicBezTo>
                  <a:pt x="2591" y="203"/>
                  <a:pt x="2551" y="502"/>
                  <a:pt x="2601" y="606"/>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04512" name="Freeform 32"/>
          <p:cNvSpPr>
            <a:spLocks/>
          </p:cNvSpPr>
          <p:nvPr/>
        </p:nvSpPr>
        <p:spPr bwMode="auto">
          <a:xfrm>
            <a:off x="4457040" y="3681163"/>
            <a:ext cx="5587603" cy="846138"/>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04513" name="Freeform 33"/>
          <p:cNvSpPr>
            <a:spLocks/>
          </p:cNvSpPr>
          <p:nvPr/>
        </p:nvSpPr>
        <p:spPr bwMode="auto">
          <a:xfrm>
            <a:off x="1727729" y="3681163"/>
            <a:ext cx="2827338" cy="846138"/>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04514" name="Freeform 34"/>
          <p:cNvSpPr>
            <a:spLocks/>
          </p:cNvSpPr>
          <p:nvPr/>
        </p:nvSpPr>
        <p:spPr bwMode="auto">
          <a:xfrm flipH="1">
            <a:off x="2742407" y="3681163"/>
            <a:ext cx="1714633" cy="915988"/>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nvGrpSpPr>
          <p:cNvPr id="404515" name="Group 35"/>
          <p:cNvGrpSpPr>
            <a:grpSpLocks/>
          </p:cNvGrpSpPr>
          <p:nvPr/>
        </p:nvGrpSpPr>
        <p:grpSpPr bwMode="auto">
          <a:xfrm>
            <a:off x="9009327" y="4622553"/>
            <a:ext cx="270008" cy="268287"/>
            <a:chOff x="1474" y="3430"/>
            <a:chExt cx="136" cy="136"/>
          </a:xfrm>
        </p:grpSpPr>
        <p:sp>
          <p:nvSpPr>
            <p:cNvPr id="404516" name="Line 36"/>
            <p:cNvSpPr>
              <a:spLocks noChangeShapeType="1"/>
            </p:cNvSpPr>
            <p:nvPr/>
          </p:nvSpPr>
          <p:spPr bwMode="auto">
            <a:xfrm>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04517" name="Line 37"/>
            <p:cNvSpPr>
              <a:spLocks noChangeShapeType="1"/>
            </p:cNvSpPr>
            <p:nvPr/>
          </p:nvSpPr>
          <p:spPr bwMode="auto">
            <a:xfrm flipH="1">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sp>
        <p:nvSpPr>
          <p:cNvPr id="404518" name="AutoShape 38"/>
          <p:cNvSpPr>
            <a:spLocks noChangeArrowheads="1"/>
          </p:cNvSpPr>
          <p:nvPr/>
        </p:nvSpPr>
        <p:spPr bwMode="auto">
          <a:xfrm>
            <a:off x="8811552" y="5392489"/>
            <a:ext cx="951044" cy="417572"/>
          </a:xfrm>
          <a:prstGeom prst="roundRect">
            <a:avLst>
              <a:gd name="adj" fmla="val 16667"/>
            </a:avLst>
          </a:prstGeom>
          <a:solidFill>
            <a:srgbClr val="FFFF00"/>
          </a:solidFill>
          <a:ln w="9525">
            <a:solidFill>
              <a:schemeClr val="tx1"/>
            </a:solidFill>
            <a:round/>
            <a:headEnd/>
            <a:tailEnd/>
          </a:ln>
          <a:effectLst/>
        </p:spPr>
        <p:txBody>
          <a:bodyPr wrap="none" anchor="ctr"/>
          <a:lstStyle/>
          <a:p>
            <a:pPr algn="ctr"/>
            <a:r>
              <a:rPr lang="zh-CN" altLang="en-US" sz="2000">
                <a:solidFill>
                  <a:srgbClr val="000099"/>
                </a:solidFill>
                <a:latin typeface="微软雅黑" panose="020B0503020204020204" pitchFamily="34" charset="-122"/>
                <a:ea typeface="微软雅黑" panose="020B0503020204020204" pitchFamily="34" charset="-122"/>
              </a:rPr>
              <a:t>不接受</a:t>
            </a:r>
          </a:p>
        </p:txBody>
      </p:sp>
      <p:grpSp>
        <p:nvGrpSpPr>
          <p:cNvPr id="404519" name="Group 39"/>
          <p:cNvGrpSpPr>
            <a:grpSpLocks/>
          </p:cNvGrpSpPr>
          <p:nvPr/>
        </p:nvGrpSpPr>
        <p:grpSpPr bwMode="auto">
          <a:xfrm>
            <a:off x="5825995" y="4622553"/>
            <a:ext cx="270007" cy="268287"/>
            <a:chOff x="1474" y="3430"/>
            <a:chExt cx="136" cy="136"/>
          </a:xfrm>
        </p:grpSpPr>
        <p:sp>
          <p:nvSpPr>
            <p:cNvPr id="404520" name="Line 40"/>
            <p:cNvSpPr>
              <a:spLocks noChangeShapeType="1"/>
            </p:cNvSpPr>
            <p:nvPr/>
          </p:nvSpPr>
          <p:spPr bwMode="auto">
            <a:xfrm>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04521" name="Line 41"/>
            <p:cNvSpPr>
              <a:spLocks noChangeShapeType="1"/>
            </p:cNvSpPr>
            <p:nvPr/>
          </p:nvSpPr>
          <p:spPr bwMode="auto">
            <a:xfrm flipH="1">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sp>
        <p:nvSpPr>
          <p:cNvPr id="404522" name="AutoShape 42"/>
          <p:cNvSpPr>
            <a:spLocks noChangeArrowheads="1"/>
          </p:cNvSpPr>
          <p:nvPr/>
        </p:nvSpPr>
        <p:spPr bwMode="auto">
          <a:xfrm>
            <a:off x="5628218" y="5392489"/>
            <a:ext cx="951045" cy="417572"/>
          </a:xfrm>
          <a:prstGeom prst="roundRect">
            <a:avLst>
              <a:gd name="adj" fmla="val 16667"/>
            </a:avLst>
          </a:prstGeom>
          <a:solidFill>
            <a:srgbClr val="FFFF00"/>
          </a:solidFill>
          <a:ln w="9525">
            <a:solidFill>
              <a:schemeClr val="tx1"/>
            </a:solidFill>
            <a:round/>
            <a:headEnd/>
            <a:tailEnd/>
          </a:ln>
          <a:effectLst/>
        </p:spPr>
        <p:txBody>
          <a:bodyPr wrap="none" anchor="ctr"/>
          <a:lstStyle/>
          <a:p>
            <a:pPr algn="ctr"/>
            <a:r>
              <a:rPr lang="zh-CN" altLang="en-US" sz="2000">
                <a:solidFill>
                  <a:srgbClr val="000099"/>
                </a:solidFill>
                <a:latin typeface="微软雅黑" panose="020B0503020204020204" pitchFamily="34" charset="-122"/>
                <a:ea typeface="微软雅黑" panose="020B0503020204020204" pitchFamily="34" charset="-122"/>
              </a:rPr>
              <a:t>不接受</a:t>
            </a:r>
          </a:p>
        </p:txBody>
      </p:sp>
      <p:grpSp>
        <p:nvGrpSpPr>
          <p:cNvPr id="404523" name="Group 43"/>
          <p:cNvGrpSpPr>
            <a:grpSpLocks/>
          </p:cNvGrpSpPr>
          <p:nvPr/>
        </p:nvGrpSpPr>
        <p:grpSpPr bwMode="auto">
          <a:xfrm>
            <a:off x="2627182" y="4622553"/>
            <a:ext cx="270007" cy="268287"/>
            <a:chOff x="1474" y="3430"/>
            <a:chExt cx="136" cy="136"/>
          </a:xfrm>
        </p:grpSpPr>
        <p:sp>
          <p:nvSpPr>
            <p:cNvPr id="404524" name="Line 44"/>
            <p:cNvSpPr>
              <a:spLocks noChangeShapeType="1"/>
            </p:cNvSpPr>
            <p:nvPr/>
          </p:nvSpPr>
          <p:spPr bwMode="auto">
            <a:xfrm>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04525" name="Line 45"/>
            <p:cNvSpPr>
              <a:spLocks noChangeShapeType="1"/>
            </p:cNvSpPr>
            <p:nvPr/>
          </p:nvSpPr>
          <p:spPr bwMode="auto">
            <a:xfrm flipH="1">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sp>
        <p:nvSpPr>
          <p:cNvPr id="404526" name="AutoShape 46"/>
          <p:cNvSpPr>
            <a:spLocks noChangeArrowheads="1"/>
          </p:cNvSpPr>
          <p:nvPr/>
        </p:nvSpPr>
        <p:spPr bwMode="auto">
          <a:xfrm>
            <a:off x="2429405" y="5392489"/>
            <a:ext cx="951045" cy="417572"/>
          </a:xfrm>
          <a:prstGeom prst="roundRect">
            <a:avLst>
              <a:gd name="adj" fmla="val 16667"/>
            </a:avLst>
          </a:prstGeom>
          <a:solidFill>
            <a:srgbClr val="FFFF00"/>
          </a:solidFill>
          <a:ln w="9525">
            <a:solidFill>
              <a:schemeClr val="tx1"/>
            </a:solidFill>
            <a:round/>
            <a:headEnd/>
            <a:tailEnd/>
          </a:ln>
          <a:effectLst/>
        </p:spPr>
        <p:txBody>
          <a:bodyPr wrap="none" anchor="ctr"/>
          <a:lstStyle/>
          <a:p>
            <a:pPr algn="ctr"/>
            <a:r>
              <a:rPr lang="zh-CN" altLang="en-US" sz="2000" dirty="0">
                <a:solidFill>
                  <a:srgbClr val="000099"/>
                </a:solidFill>
                <a:latin typeface="微软雅黑" panose="020B0503020204020204" pitchFamily="34" charset="-122"/>
                <a:ea typeface="微软雅黑" panose="020B0503020204020204" pitchFamily="34" charset="-122"/>
              </a:rPr>
              <a:t>不接受</a:t>
            </a:r>
          </a:p>
        </p:txBody>
      </p:sp>
      <p:sp>
        <p:nvSpPr>
          <p:cNvPr id="404527" name="Text Box 47"/>
          <p:cNvSpPr txBox="1">
            <a:spLocks noChangeArrowheads="1"/>
          </p:cNvSpPr>
          <p:nvPr/>
        </p:nvSpPr>
        <p:spPr bwMode="auto">
          <a:xfrm>
            <a:off x="7344570" y="5409951"/>
            <a:ext cx="700833" cy="400110"/>
          </a:xfrm>
          <a:prstGeom prst="rect">
            <a:avLst/>
          </a:prstGeom>
          <a:solidFill>
            <a:srgbClr val="FF99FF"/>
          </a:solidFill>
          <a:ln w="9525">
            <a:solidFill>
              <a:schemeClr val="tx2"/>
            </a:solidFill>
            <a:miter lim="800000"/>
            <a:headEnd/>
            <a:tailEnd/>
          </a:ln>
          <a:effectLst/>
        </p:spPr>
        <p:txBody>
          <a:bodyPr wrap="none">
            <a:spAutoFit/>
          </a:bodyPr>
          <a:lstStyle/>
          <a:p>
            <a:r>
              <a:rPr kumimoji="1" lang="zh-CN" altLang="en-US" sz="2000">
                <a:solidFill>
                  <a:srgbClr val="000099"/>
                </a:solidFill>
                <a:latin typeface="微软雅黑" panose="020B0503020204020204" pitchFamily="34" charset="-122"/>
                <a:ea typeface="微软雅黑" panose="020B0503020204020204" pitchFamily="34" charset="-122"/>
              </a:rPr>
              <a:t>接受</a:t>
            </a:r>
          </a:p>
        </p:txBody>
      </p:sp>
      <p:sp>
        <p:nvSpPr>
          <p:cNvPr id="404528" name="Text Box 48"/>
          <p:cNvSpPr txBox="1">
            <a:spLocks noChangeArrowheads="1"/>
          </p:cNvSpPr>
          <p:nvPr/>
        </p:nvSpPr>
        <p:spPr bwMode="auto">
          <a:xfrm>
            <a:off x="4309137" y="4998790"/>
            <a:ext cx="3770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rgbClr val="000099"/>
                </a:solidFill>
                <a:latin typeface="微软雅黑" panose="020B0503020204020204" pitchFamily="34" charset="-122"/>
                <a:ea typeface="微软雅黑" panose="020B0503020204020204" pitchFamily="34" charset="-122"/>
              </a:rPr>
              <a:t>B</a:t>
            </a:r>
          </a:p>
        </p:txBody>
      </p:sp>
      <p:sp>
        <p:nvSpPr>
          <p:cNvPr id="404529" name="Text Box 49"/>
          <p:cNvSpPr txBox="1">
            <a:spLocks noChangeArrowheads="1"/>
          </p:cNvSpPr>
          <p:nvPr/>
        </p:nvSpPr>
        <p:spPr bwMode="auto">
          <a:xfrm>
            <a:off x="5289551" y="3970088"/>
            <a:ext cx="1731564" cy="707886"/>
          </a:xfrm>
          <a:prstGeom prst="rect">
            <a:avLst/>
          </a:prstGeom>
          <a:solidFill>
            <a:srgbClr val="FFFF00"/>
          </a:solidFill>
          <a:ln w="9525">
            <a:solidFill>
              <a:srgbClr val="333399"/>
            </a:solidFill>
            <a:miter lim="800000"/>
            <a:headEnd/>
            <a:tailEnd/>
          </a:ln>
          <a:effectLst/>
        </p:spPr>
        <p:txBody>
          <a:bodyPr wrap="none">
            <a:spAutoFit/>
          </a:bodyPr>
          <a:lstStyle/>
          <a:p>
            <a:pPr algn="ctr"/>
            <a:r>
              <a:rPr lang="zh-CN" altLang="en-US" sz="2000" dirty="0">
                <a:solidFill>
                  <a:srgbClr val="000099"/>
                </a:solidFill>
                <a:latin typeface="微软雅黑" panose="020B0503020204020204" pitchFamily="34" charset="-122"/>
                <a:ea typeface="微软雅黑" panose="020B0503020204020204" pitchFamily="34" charset="-122"/>
              </a:rPr>
              <a:t>只有 </a:t>
            </a:r>
            <a:r>
              <a:rPr lang="en-US" altLang="zh-CN" sz="2000" dirty="0">
                <a:solidFill>
                  <a:srgbClr val="000099"/>
                </a:solidFill>
                <a:latin typeface="微软雅黑" panose="020B0503020204020204" pitchFamily="34" charset="-122"/>
                <a:ea typeface="微软雅黑" panose="020B0503020204020204" pitchFamily="34" charset="-122"/>
              </a:rPr>
              <a:t>D </a:t>
            </a:r>
            <a:r>
              <a:rPr lang="zh-CN" altLang="en-US" sz="2000" dirty="0">
                <a:solidFill>
                  <a:srgbClr val="000099"/>
                </a:solidFill>
                <a:latin typeface="微软雅黑" panose="020B0503020204020204" pitchFamily="34" charset="-122"/>
                <a:ea typeface="微软雅黑" panose="020B0503020204020204" pitchFamily="34" charset="-122"/>
              </a:rPr>
              <a:t>接受</a:t>
            </a:r>
          </a:p>
          <a:p>
            <a:pPr algn="ctr"/>
            <a:r>
              <a:rPr lang="en-US" altLang="zh-CN" sz="2000" dirty="0">
                <a:solidFill>
                  <a:srgbClr val="000099"/>
                </a:solidFill>
                <a:latin typeface="微软雅黑" panose="020B0503020204020204" pitchFamily="34" charset="-122"/>
                <a:ea typeface="微软雅黑" panose="020B0503020204020204" pitchFamily="34" charset="-122"/>
              </a:rPr>
              <a:t>B </a:t>
            </a:r>
            <a:r>
              <a:rPr lang="zh-CN" altLang="en-US" sz="2000" dirty="0">
                <a:solidFill>
                  <a:srgbClr val="000099"/>
                </a:solidFill>
                <a:latin typeface="微软雅黑" panose="020B0503020204020204" pitchFamily="34" charset="-122"/>
                <a:ea typeface="微软雅黑" panose="020B0503020204020204" pitchFamily="34" charset="-122"/>
              </a:rPr>
              <a:t>发送的数据</a:t>
            </a:r>
          </a:p>
        </p:txBody>
      </p:sp>
    </p:spTree>
    <p:extLst>
      <p:ext uri="{BB962C8B-B14F-4D97-AF65-F5344CB8AC3E}">
        <p14:creationId xmlns:p14="http://schemas.microsoft.com/office/powerpoint/2010/main" val="3146399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448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4501"/>
                                        </p:tgtEl>
                                        <p:attrNameLst>
                                          <p:attrName>style.visibility</p:attrName>
                                        </p:attrNameLst>
                                      </p:cBhvr>
                                      <p:to>
                                        <p:strVal val="visible"/>
                                      </p:to>
                                    </p:set>
                                  </p:childTnLst>
                                </p:cTn>
                              </p:par>
                            </p:childTnLst>
                          </p:cTn>
                        </p:par>
                        <p:par>
                          <p:cTn id="11" fill="hold" nodeType="afterGroup">
                            <p:stCondLst>
                              <p:cond delay="0"/>
                            </p:stCondLst>
                            <p:childTnLst>
                              <p:par>
                                <p:cTn id="12" presetID="35" presetClass="emph" presetSubtype="0" repeatCount="4000" fill="hold" grpId="1" nodeType="afterEffect">
                                  <p:stCondLst>
                                    <p:cond delay="0"/>
                                  </p:stCondLst>
                                  <p:childTnLst>
                                    <p:anim calcmode="discrete" valueType="str">
                                      <p:cBhvr>
                                        <p:cTn id="13" dur="500" fill="hold"/>
                                        <p:tgtEl>
                                          <p:spTgt spid="404501"/>
                                        </p:tgtEl>
                                        <p:attrNameLst>
                                          <p:attrName>style.visibility</p:attrName>
                                        </p:attrNameLst>
                                      </p:cBhvr>
                                      <p:tavLst>
                                        <p:tav tm="0">
                                          <p:val>
                                            <p:strVal val="hidden"/>
                                          </p:val>
                                        </p:tav>
                                        <p:tav tm="50000">
                                          <p:val>
                                            <p:strVal val="visible"/>
                                          </p:val>
                                        </p:tav>
                                      </p:tavLst>
                                    </p:anim>
                                  </p:childTnLst>
                                </p:cTn>
                              </p:par>
                            </p:childTnLst>
                          </p:cTn>
                        </p:par>
                        <p:par>
                          <p:cTn id="14" fill="hold" nodeType="afterGroup">
                            <p:stCondLst>
                              <p:cond delay="2000"/>
                            </p:stCondLst>
                            <p:childTnLst>
                              <p:par>
                                <p:cTn id="15" presetID="22" presetClass="entr" presetSubtype="2" fill="hold" grpId="0" nodeType="afterEffect">
                                  <p:stCondLst>
                                    <p:cond delay="0"/>
                                  </p:stCondLst>
                                  <p:childTnLst>
                                    <p:set>
                                      <p:cBhvr>
                                        <p:cTn id="16" dur="1" fill="hold">
                                          <p:stCondLst>
                                            <p:cond delay="0"/>
                                          </p:stCondLst>
                                        </p:cTn>
                                        <p:tgtEl>
                                          <p:spTgt spid="404513"/>
                                        </p:tgtEl>
                                        <p:attrNameLst>
                                          <p:attrName>style.visibility</p:attrName>
                                        </p:attrNameLst>
                                      </p:cBhvr>
                                      <p:to>
                                        <p:strVal val="visible"/>
                                      </p:to>
                                    </p:set>
                                    <p:animEffect transition="in" filter="wipe(right)">
                                      <p:cBhvr>
                                        <p:cTn id="17" dur="2000"/>
                                        <p:tgtEl>
                                          <p:spTgt spid="404513"/>
                                        </p:tgtEl>
                                      </p:cBhvr>
                                    </p:animEffect>
                                  </p:childTnLst>
                                </p:cTn>
                              </p:par>
                              <p:par>
                                <p:cTn id="18" presetID="22" presetClass="entr" presetSubtype="2" fill="hold" grpId="0" nodeType="withEffect">
                                  <p:stCondLst>
                                    <p:cond delay="0"/>
                                  </p:stCondLst>
                                  <p:childTnLst>
                                    <p:set>
                                      <p:cBhvr>
                                        <p:cTn id="19" dur="1" fill="hold">
                                          <p:stCondLst>
                                            <p:cond delay="0"/>
                                          </p:stCondLst>
                                        </p:cTn>
                                        <p:tgtEl>
                                          <p:spTgt spid="404514"/>
                                        </p:tgtEl>
                                        <p:attrNameLst>
                                          <p:attrName>style.visibility</p:attrName>
                                        </p:attrNameLst>
                                      </p:cBhvr>
                                      <p:to>
                                        <p:strVal val="visible"/>
                                      </p:to>
                                    </p:set>
                                    <p:animEffect transition="in" filter="wipe(right)">
                                      <p:cBhvr>
                                        <p:cTn id="20" dur="2000"/>
                                        <p:tgtEl>
                                          <p:spTgt spid="404514"/>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404512"/>
                                        </p:tgtEl>
                                        <p:attrNameLst>
                                          <p:attrName>style.visibility</p:attrName>
                                        </p:attrNameLst>
                                      </p:cBhvr>
                                      <p:to>
                                        <p:strVal val="visible"/>
                                      </p:to>
                                    </p:set>
                                    <p:animEffect transition="in" filter="wipe(left)">
                                      <p:cBhvr>
                                        <p:cTn id="23" dur="2000"/>
                                        <p:tgtEl>
                                          <p:spTgt spid="404512"/>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404511"/>
                                        </p:tgtEl>
                                        <p:attrNameLst>
                                          <p:attrName>style.visibility</p:attrName>
                                        </p:attrNameLst>
                                      </p:cBhvr>
                                      <p:to>
                                        <p:strVal val="visible"/>
                                      </p:to>
                                    </p:set>
                                    <p:animEffect transition="in" filter="wipe(left)">
                                      <p:cBhvr>
                                        <p:cTn id="26" dur="2000"/>
                                        <p:tgtEl>
                                          <p:spTgt spid="404511"/>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404510"/>
                                        </p:tgtEl>
                                        <p:attrNameLst>
                                          <p:attrName>style.visibility</p:attrName>
                                        </p:attrNameLst>
                                      </p:cBhvr>
                                      <p:to>
                                        <p:strVal val="visible"/>
                                      </p:to>
                                    </p:set>
                                    <p:animEffect transition="in" filter="wipe(left)">
                                      <p:cBhvr>
                                        <p:cTn id="29" dur="2000"/>
                                        <p:tgtEl>
                                          <p:spTgt spid="404510"/>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404509"/>
                                        </p:tgtEl>
                                        <p:attrNameLst>
                                          <p:attrName>style.visibility</p:attrName>
                                        </p:attrNameLst>
                                      </p:cBhvr>
                                      <p:to>
                                        <p:strVal val="visible"/>
                                      </p:to>
                                    </p:set>
                                    <p:animEffect transition="in" filter="wipe(left)">
                                      <p:cBhvr>
                                        <p:cTn id="32" dur="2000"/>
                                        <p:tgtEl>
                                          <p:spTgt spid="404509"/>
                                        </p:tgtEl>
                                      </p:cBhvr>
                                    </p:animEffect>
                                  </p:childTnLst>
                                </p:cTn>
                              </p:par>
                            </p:childTnLst>
                          </p:cTn>
                        </p:par>
                        <p:par>
                          <p:cTn id="33" fill="hold" nodeType="afterGroup">
                            <p:stCondLst>
                              <p:cond delay="4000"/>
                            </p:stCondLst>
                            <p:childTnLst>
                              <p:par>
                                <p:cTn id="34" presetID="1" presetClass="entr" presetSubtype="0" fill="hold" grpId="0" nodeType="afterEffect">
                                  <p:stCondLst>
                                    <p:cond delay="0"/>
                                  </p:stCondLst>
                                  <p:childTnLst>
                                    <p:set>
                                      <p:cBhvr>
                                        <p:cTn id="35" dur="1" fill="hold">
                                          <p:stCondLst>
                                            <p:cond delay="0"/>
                                          </p:stCondLst>
                                        </p:cTn>
                                        <p:tgtEl>
                                          <p:spTgt spid="404526"/>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404522"/>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404527"/>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404518"/>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404515"/>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404519"/>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404523"/>
                                        </p:tgtEl>
                                        <p:attrNameLst>
                                          <p:attrName>style.visibility</p:attrName>
                                        </p:attrNameLst>
                                      </p:cBhvr>
                                      <p:to>
                                        <p:strVal val="visible"/>
                                      </p:to>
                                    </p:set>
                                  </p:childTnLst>
                                </p:cTn>
                              </p:par>
                            </p:childTnLst>
                          </p:cTn>
                        </p:par>
                        <p:par>
                          <p:cTn id="48" fill="hold" nodeType="afterGroup">
                            <p:stCondLst>
                              <p:cond delay="4000"/>
                            </p:stCondLst>
                            <p:childTnLst>
                              <p:par>
                                <p:cTn id="49" presetID="35" presetClass="emph" presetSubtype="0" repeatCount="5000" fill="hold" grpId="1" nodeType="afterEffect">
                                  <p:stCondLst>
                                    <p:cond delay="0"/>
                                  </p:stCondLst>
                                  <p:childTnLst>
                                    <p:anim calcmode="discrete" valueType="str">
                                      <p:cBhvr>
                                        <p:cTn id="50" dur="500" fill="hold"/>
                                        <p:tgtEl>
                                          <p:spTgt spid="404526"/>
                                        </p:tgtEl>
                                        <p:attrNameLst>
                                          <p:attrName>style.visibility</p:attrName>
                                        </p:attrNameLst>
                                      </p:cBhvr>
                                      <p:tavLst>
                                        <p:tav tm="0">
                                          <p:val>
                                            <p:strVal val="hidden"/>
                                          </p:val>
                                        </p:tav>
                                        <p:tav tm="50000">
                                          <p:val>
                                            <p:strVal val="visible"/>
                                          </p:val>
                                        </p:tav>
                                      </p:tavLst>
                                    </p:anim>
                                  </p:childTnLst>
                                </p:cTn>
                              </p:par>
                              <p:par>
                                <p:cTn id="51" presetID="35" presetClass="emph" presetSubtype="0" repeatCount="5000" fill="hold" grpId="1" nodeType="withEffect">
                                  <p:stCondLst>
                                    <p:cond delay="0"/>
                                  </p:stCondLst>
                                  <p:childTnLst>
                                    <p:anim calcmode="discrete" valueType="str">
                                      <p:cBhvr>
                                        <p:cTn id="52" dur="500" fill="hold"/>
                                        <p:tgtEl>
                                          <p:spTgt spid="404522"/>
                                        </p:tgtEl>
                                        <p:attrNameLst>
                                          <p:attrName>style.visibility</p:attrName>
                                        </p:attrNameLst>
                                      </p:cBhvr>
                                      <p:tavLst>
                                        <p:tav tm="0">
                                          <p:val>
                                            <p:strVal val="hidden"/>
                                          </p:val>
                                        </p:tav>
                                        <p:tav tm="50000">
                                          <p:val>
                                            <p:strVal val="visible"/>
                                          </p:val>
                                        </p:tav>
                                      </p:tavLst>
                                    </p:anim>
                                  </p:childTnLst>
                                </p:cTn>
                              </p:par>
                              <p:par>
                                <p:cTn id="53" presetID="35" presetClass="emph" presetSubtype="0" repeatCount="5000" fill="hold" grpId="1" nodeType="withEffect">
                                  <p:stCondLst>
                                    <p:cond delay="0"/>
                                  </p:stCondLst>
                                  <p:childTnLst>
                                    <p:anim calcmode="discrete" valueType="str">
                                      <p:cBhvr>
                                        <p:cTn id="54" dur="500" fill="hold"/>
                                        <p:tgtEl>
                                          <p:spTgt spid="404527"/>
                                        </p:tgtEl>
                                        <p:attrNameLst>
                                          <p:attrName>style.visibility</p:attrName>
                                        </p:attrNameLst>
                                      </p:cBhvr>
                                      <p:tavLst>
                                        <p:tav tm="0">
                                          <p:val>
                                            <p:strVal val="hidden"/>
                                          </p:val>
                                        </p:tav>
                                        <p:tav tm="50000">
                                          <p:val>
                                            <p:strVal val="visible"/>
                                          </p:val>
                                        </p:tav>
                                      </p:tavLst>
                                    </p:anim>
                                  </p:childTnLst>
                                </p:cTn>
                              </p:par>
                              <p:par>
                                <p:cTn id="55" presetID="35" presetClass="emph" presetSubtype="0" repeatCount="5000" fill="hold" grpId="1" nodeType="withEffect">
                                  <p:stCondLst>
                                    <p:cond delay="0"/>
                                  </p:stCondLst>
                                  <p:childTnLst>
                                    <p:anim calcmode="discrete" valueType="str">
                                      <p:cBhvr>
                                        <p:cTn id="56" dur="500" fill="hold"/>
                                        <p:tgtEl>
                                          <p:spTgt spid="404518"/>
                                        </p:tgtEl>
                                        <p:attrNameLst>
                                          <p:attrName>style.visibility</p:attrName>
                                        </p:attrNameLst>
                                      </p:cBhvr>
                                      <p:tavLst>
                                        <p:tav tm="0">
                                          <p:val>
                                            <p:strVal val="hidden"/>
                                          </p:val>
                                        </p:tav>
                                        <p:tav tm="50000">
                                          <p:val>
                                            <p:strVal val="visible"/>
                                          </p:val>
                                        </p:tav>
                                      </p:tavLst>
                                    </p:anim>
                                  </p:childTnLst>
                                </p:cTn>
                              </p:par>
                              <p:par>
                                <p:cTn id="57" presetID="35" presetClass="emph" presetSubtype="0" repeatCount="5000" fill="hold" nodeType="withEffect">
                                  <p:stCondLst>
                                    <p:cond delay="0"/>
                                  </p:stCondLst>
                                  <p:childTnLst>
                                    <p:anim calcmode="discrete" valueType="str">
                                      <p:cBhvr>
                                        <p:cTn id="58" dur="500" fill="hold"/>
                                        <p:tgtEl>
                                          <p:spTgt spid="404515"/>
                                        </p:tgtEl>
                                        <p:attrNameLst>
                                          <p:attrName>style.visibility</p:attrName>
                                        </p:attrNameLst>
                                      </p:cBhvr>
                                      <p:tavLst>
                                        <p:tav tm="0">
                                          <p:val>
                                            <p:strVal val="hidden"/>
                                          </p:val>
                                        </p:tav>
                                        <p:tav tm="50000">
                                          <p:val>
                                            <p:strVal val="visible"/>
                                          </p:val>
                                        </p:tav>
                                      </p:tavLst>
                                    </p:anim>
                                  </p:childTnLst>
                                </p:cTn>
                              </p:par>
                              <p:par>
                                <p:cTn id="59" presetID="35" presetClass="emph" presetSubtype="0" repeatCount="5000" fill="hold" nodeType="withEffect">
                                  <p:stCondLst>
                                    <p:cond delay="0"/>
                                  </p:stCondLst>
                                  <p:childTnLst>
                                    <p:anim calcmode="discrete" valueType="str">
                                      <p:cBhvr>
                                        <p:cTn id="60" dur="500" fill="hold"/>
                                        <p:tgtEl>
                                          <p:spTgt spid="404519"/>
                                        </p:tgtEl>
                                        <p:attrNameLst>
                                          <p:attrName>style.visibility</p:attrName>
                                        </p:attrNameLst>
                                      </p:cBhvr>
                                      <p:tavLst>
                                        <p:tav tm="0">
                                          <p:val>
                                            <p:strVal val="hidden"/>
                                          </p:val>
                                        </p:tav>
                                        <p:tav tm="50000">
                                          <p:val>
                                            <p:strVal val="visible"/>
                                          </p:val>
                                        </p:tav>
                                      </p:tavLst>
                                    </p:anim>
                                  </p:childTnLst>
                                </p:cTn>
                              </p:par>
                              <p:par>
                                <p:cTn id="61" presetID="35" presetClass="emph" presetSubtype="0" repeatCount="5000" fill="hold" nodeType="withEffect">
                                  <p:stCondLst>
                                    <p:cond delay="0"/>
                                  </p:stCondLst>
                                  <p:childTnLst>
                                    <p:anim calcmode="discrete" valueType="str">
                                      <p:cBhvr>
                                        <p:cTn id="62" dur="500" fill="hold"/>
                                        <p:tgtEl>
                                          <p:spTgt spid="404523"/>
                                        </p:tgtEl>
                                        <p:attrNameLst>
                                          <p:attrName>style.visibility</p:attrName>
                                        </p:attrNameLst>
                                      </p:cBhvr>
                                      <p:tavLst>
                                        <p:tav tm="0">
                                          <p:val>
                                            <p:strVal val="hidden"/>
                                          </p:val>
                                        </p:tav>
                                        <p:tav tm="50000">
                                          <p:val>
                                            <p:strVal val="visible"/>
                                          </p:val>
                                        </p:tav>
                                      </p:tavLst>
                                    </p:anim>
                                  </p:childTnLst>
                                </p:cTn>
                              </p:par>
                            </p:childTnLst>
                          </p:cTn>
                        </p:par>
                        <p:par>
                          <p:cTn id="63" fill="hold" nodeType="afterGroup">
                            <p:stCondLst>
                              <p:cond delay="6500"/>
                            </p:stCondLst>
                            <p:childTnLst>
                              <p:par>
                                <p:cTn id="64" presetID="10" presetClass="exit" presetSubtype="0" fill="hold" grpId="1" nodeType="afterEffect">
                                  <p:stCondLst>
                                    <p:cond delay="0"/>
                                  </p:stCondLst>
                                  <p:childTnLst>
                                    <p:animEffect transition="out" filter="fade">
                                      <p:cBhvr>
                                        <p:cTn id="65" dur="2000"/>
                                        <p:tgtEl>
                                          <p:spTgt spid="404509"/>
                                        </p:tgtEl>
                                      </p:cBhvr>
                                    </p:animEffect>
                                    <p:set>
                                      <p:cBhvr>
                                        <p:cTn id="66" dur="1" fill="hold">
                                          <p:stCondLst>
                                            <p:cond delay="1999"/>
                                          </p:stCondLst>
                                        </p:cTn>
                                        <p:tgtEl>
                                          <p:spTgt spid="404509"/>
                                        </p:tgtEl>
                                        <p:attrNameLst>
                                          <p:attrName>style.visibility</p:attrName>
                                        </p:attrNameLst>
                                      </p:cBhvr>
                                      <p:to>
                                        <p:strVal val="hidden"/>
                                      </p:to>
                                    </p:set>
                                  </p:childTnLst>
                                </p:cTn>
                              </p:par>
                              <p:par>
                                <p:cTn id="67" presetID="10" presetClass="exit" presetSubtype="0" fill="hold" grpId="1" nodeType="withEffect">
                                  <p:stCondLst>
                                    <p:cond delay="0"/>
                                  </p:stCondLst>
                                  <p:childTnLst>
                                    <p:animEffect transition="out" filter="fade">
                                      <p:cBhvr>
                                        <p:cTn id="68" dur="2000"/>
                                        <p:tgtEl>
                                          <p:spTgt spid="404511"/>
                                        </p:tgtEl>
                                      </p:cBhvr>
                                    </p:animEffect>
                                    <p:set>
                                      <p:cBhvr>
                                        <p:cTn id="69" dur="1" fill="hold">
                                          <p:stCondLst>
                                            <p:cond delay="1999"/>
                                          </p:stCondLst>
                                        </p:cTn>
                                        <p:tgtEl>
                                          <p:spTgt spid="404511"/>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2000"/>
                                        <p:tgtEl>
                                          <p:spTgt spid="404512"/>
                                        </p:tgtEl>
                                      </p:cBhvr>
                                    </p:animEffect>
                                    <p:set>
                                      <p:cBhvr>
                                        <p:cTn id="72" dur="1" fill="hold">
                                          <p:stCondLst>
                                            <p:cond delay="1999"/>
                                          </p:stCondLst>
                                        </p:cTn>
                                        <p:tgtEl>
                                          <p:spTgt spid="404512"/>
                                        </p:tgtEl>
                                        <p:attrNameLst>
                                          <p:attrName>style.visibility</p:attrName>
                                        </p:attrNameLst>
                                      </p:cBhvr>
                                      <p:to>
                                        <p:strVal val="hidden"/>
                                      </p:to>
                                    </p:set>
                                  </p:childTnLst>
                                </p:cTn>
                              </p:par>
                              <p:par>
                                <p:cTn id="73" presetID="10" presetClass="exit" presetSubtype="0" fill="hold" grpId="1" nodeType="withEffect">
                                  <p:stCondLst>
                                    <p:cond delay="0"/>
                                  </p:stCondLst>
                                  <p:childTnLst>
                                    <p:animEffect transition="out" filter="fade">
                                      <p:cBhvr>
                                        <p:cTn id="74" dur="2000"/>
                                        <p:tgtEl>
                                          <p:spTgt spid="404514"/>
                                        </p:tgtEl>
                                      </p:cBhvr>
                                    </p:animEffect>
                                    <p:set>
                                      <p:cBhvr>
                                        <p:cTn id="75" dur="1" fill="hold">
                                          <p:stCondLst>
                                            <p:cond delay="1999"/>
                                          </p:stCondLst>
                                        </p:cTn>
                                        <p:tgtEl>
                                          <p:spTgt spid="404514"/>
                                        </p:tgtEl>
                                        <p:attrNameLst>
                                          <p:attrName>style.visibility</p:attrName>
                                        </p:attrNameLst>
                                      </p:cBhvr>
                                      <p:to>
                                        <p:strVal val="hidden"/>
                                      </p:to>
                                    </p:set>
                                  </p:childTnLst>
                                </p:cTn>
                              </p:par>
                              <p:par>
                                <p:cTn id="76" presetID="10" presetClass="exit" presetSubtype="0" fill="hold" grpId="1" nodeType="withEffect">
                                  <p:stCondLst>
                                    <p:cond delay="0"/>
                                  </p:stCondLst>
                                  <p:childTnLst>
                                    <p:animEffect transition="out" filter="fade">
                                      <p:cBhvr>
                                        <p:cTn id="77" dur="2000"/>
                                        <p:tgtEl>
                                          <p:spTgt spid="404513"/>
                                        </p:tgtEl>
                                      </p:cBhvr>
                                    </p:animEffect>
                                    <p:set>
                                      <p:cBhvr>
                                        <p:cTn id="78" dur="1" fill="hold">
                                          <p:stCondLst>
                                            <p:cond delay="1999"/>
                                          </p:stCondLst>
                                        </p:cTn>
                                        <p:tgtEl>
                                          <p:spTgt spid="404513"/>
                                        </p:tgtEl>
                                        <p:attrNameLst>
                                          <p:attrName>style.visibility</p:attrName>
                                        </p:attrNameLst>
                                      </p:cBhvr>
                                      <p:to>
                                        <p:strVal val="hidden"/>
                                      </p:to>
                                    </p:set>
                                  </p:childTnLst>
                                </p:cTn>
                              </p:par>
                              <p:par>
                                <p:cTn id="79" presetID="10" presetClass="exit" presetSubtype="0" fill="hold" nodeType="withEffect">
                                  <p:stCondLst>
                                    <p:cond delay="0"/>
                                  </p:stCondLst>
                                  <p:childTnLst>
                                    <p:animEffect transition="out" filter="fade">
                                      <p:cBhvr>
                                        <p:cTn id="80" dur="2000"/>
                                        <p:tgtEl>
                                          <p:spTgt spid="404523"/>
                                        </p:tgtEl>
                                      </p:cBhvr>
                                    </p:animEffect>
                                    <p:set>
                                      <p:cBhvr>
                                        <p:cTn id="81" dur="1" fill="hold">
                                          <p:stCondLst>
                                            <p:cond delay="1999"/>
                                          </p:stCondLst>
                                        </p:cTn>
                                        <p:tgtEl>
                                          <p:spTgt spid="404523"/>
                                        </p:tgtEl>
                                        <p:attrNameLst>
                                          <p:attrName>style.visibility</p:attrName>
                                        </p:attrNameLst>
                                      </p:cBhvr>
                                      <p:to>
                                        <p:strVal val="hidden"/>
                                      </p:to>
                                    </p:set>
                                  </p:childTnLst>
                                </p:cTn>
                              </p:par>
                              <p:par>
                                <p:cTn id="82" presetID="10" presetClass="exit" presetSubtype="0" fill="hold" nodeType="withEffect">
                                  <p:stCondLst>
                                    <p:cond delay="0"/>
                                  </p:stCondLst>
                                  <p:childTnLst>
                                    <p:animEffect transition="out" filter="fade">
                                      <p:cBhvr>
                                        <p:cTn id="83" dur="2000"/>
                                        <p:tgtEl>
                                          <p:spTgt spid="404519"/>
                                        </p:tgtEl>
                                      </p:cBhvr>
                                    </p:animEffect>
                                    <p:set>
                                      <p:cBhvr>
                                        <p:cTn id="84" dur="1" fill="hold">
                                          <p:stCondLst>
                                            <p:cond delay="1999"/>
                                          </p:stCondLst>
                                        </p:cTn>
                                        <p:tgtEl>
                                          <p:spTgt spid="404519"/>
                                        </p:tgtEl>
                                        <p:attrNameLst>
                                          <p:attrName>style.visibility</p:attrName>
                                        </p:attrNameLst>
                                      </p:cBhvr>
                                      <p:to>
                                        <p:strVal val="hidden"/>
                                      </p:to>
                                    </p:set>
                                  </p:childTnLst>
                                </p:cTn>
                              </p:par>
                              <p:par>
                                <p:cTn id="85" presetID="10" presetClass="exit" presetSubtype="0" fill="hold" nodeType="withEffect">
                                  <p:stCondLst>
                                    <p:cond delay="0"/>
                                  </p:stCondLst>
                                  <p:childTnLst>
                                    <p:animEffect transition="out" filter="fade">
                                      <p:cBhvr>
                                        <p:cTn id="86" dur="2000"/>
                                        <p:tgtEl>
                                          <p:spTgt spid="404515"/>
                                        </p:tgtEl>
                                      </p:cBhvr>
                                    </p:animEffect>
                                    <p:set>
                                      <p:cBhvr>
                                        <p:cTn id="87" dur="1" fill="hold">
                                          <p:stCondLst>
                                            <p:cond delay="1999"/>
                                          </p:stCondLst>
                                        </p:cTn>
                                        <p:tgtEl>
                                          <p:spTgt spid="404515"/>
                                        </p:tgtEl>
                                        <p:attrNameLst>
                                          <p:attrName>style.visibility</p:attrName>
                                        </p:attrNameLst>
                                      </p:cBhvr>
                                      <p:to>
                                        <p:strVal val="hidden"/>
                                      </p:to>
                                    </p:set>
                                  </p:childTnLst>
                                </p:cTn>
                              </p:par>
                            </p:childTnLst>
                          </p:cTn>
                        </p:par>
                        <p:par>
                          <p:cTn id="88" fill="hold" nodeType="afterGroup">
                            <p:stCondLst>
                              <p:cond delay="8500"/>
                            </p:stCondLst>
                            <p:childTnLst>
                              <p:par>
                                <p:cTn id="89" presetID="1" presetClass="entr" presetSubtype="0" fill="hold" grpId="1" nodeType="afterEffect">
                                  <p:stCondLst>
                                    <p:cond delay="0"/>
                                  </p:stCondLst>
                                  <p:childTnLst>
                                    <p:set>
                                      <p:cBhvr>
                                        <p:cTn id="90" dur="1" fill="hold">
                                          <p:stCondLst>
                                            <p:cond delay="0"/>
                                          </p:stCondLst>
                                        </p:cTn>
                                        <p:tgtEl>
                                          <p:spTgt spid="404529"/>
                                        </p:tgtEl>
                                        <p:attrNameLst>
                                          <p:attrName>style.visibility</p:attrName>
                                        </p:attrNameLst>
                                      </p:cBhvr>
                                      <p:to>
                                        <p:strVal val="visible"/>
                                      </p:to>
                                    </p:set>
                                  </p:childTnLst>
                                </p:cTn>
                              </p:par>
                            </p:childTnLst>
                          </p:cTn>
                        </p:par>
                        <p:par>
                          <p:cTn id="91" fill="hold" nodeType="afterGroup">
                            <p:stCondLst>
                              <p:cond delay="8500"/>
                            </p:stCondLst>
                            <p:childTnLst>
                              <p:par>
                                <p:cTn id="92" presetID="35" presetClass="emph" presetSubtype="0" repeatCount="3000" fill="hold" grpId="0" nodeType="afterEffect">
                                  <p:stCondLst>
                                    <p:cond delay="0"/>
                                  </p:stCondLst>
                                  <p:childTnLst>
                                    <p:anim calcmode="discrete" valueType="str">
                                      <p:cBhvr>
                                        <p:cTn id="93" dur="1000" fill="hold"/>
                                        <p:tgtEl>
                                          <p:spTgt spid="40452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82" grpId="0" build="p"/>
      <p:bldP spid="404501" grpId="0"/>
      <p:bldP spid="404501" grpId="1"/>
      <p:bldP spid="404509" grpId="0" animBg="1"/>
      <p:bldP spid="404509" grpId="1" animBg="1"/>
      <p:bldP spid="404510" grpId="0" animBg="1"/>
      <p:bldP spid="404511" grpId="0" animBg="1"/>
      <p:bldP spid="404511" grpId="1" animBg="1"/>
      <p:bldP spid="404512" grpId="0" animBg="1"/>
      <p:bldP spid="404512" grpId="1" animBg="1"/>
      <p:bldP spid="404513" grpId="0" animBg="1"/>
      <p:bldP spid="404513" grpId="1" animBg="1"/>
      <p:bldP spid="404514" grpId="0" animBg="1"/>
      <p:bldP spid="404514" grpId="1" animBg="1"/>
      <p:bldP spid="404518" grpId="0" animBg="1"/>
      <p:bldP spid="404518" grpId="1" animBg="1"/>
      <p:bldP spid="404522" grpId="0" animBg="1"/>
      <p:bldP spid="404522" grpId="1" animBg="1"/>
      <p:bldP spid="404526" grpId="0" animBg="1"/>
      <p:bldP spid="404526" grpId="1" animBg="1"/>
      <p:bldP spid="404527" grpId="0" animBg="1"/>
      <p:bldP spid="404527" grpId="1" animBg="1"/>
      <p:bldP spid="404529" grpId="0" animBg="1"/>
      <p:bldP spid="404529" grpId="1"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7" name="Rectangle 3"/>
          <p:cNvSpPr>
            <a:spLocks noGrp="1" noChangeArrowheads="1"/>
          </p:cNvSpPr>
          <p:nvPr>
            <p:ph idx="1"/>
          </p:nvPr>
        </p:nvSpPr>
        <p:spPr/>
        <p:txBody>
          <a:bodyPr/>
          <a:lstStyle/>
          <a:p>
            <a:r>
              <a:rPr lang="zh-CN" altLang="en-US" dirty="0"/>
              <a:t>总线上的每一个工作的计算机都能检测到 </a:t>
            </a:r>
            <a:r>
              <a:rPr lang="en-US" altLang="zh-CN" dirty="0"/>
              <a:t>B </a:t>
            </a:r>
            <a:r>
              <a:rPr lang="zh-CN" altLang="en-US" dirty="0"/>
              <a:t>发送的数据信号。 </a:t>
            </a:r>
          </a:p>
          <a:p>
            <a:r>
              <a:rPr lang="zh-CN" altLang="en-US" dirty="0"/>
              <a:t>由于只有计算机 </a:t>
            </a:r>
            <a:r>
              <a:rPr lang="en-US" altLang="zh-CN" dirty="0"/>
              <a:t>D </a:t>
            </a:r>
            <a:r>
              <a:rPr lang="zh-CN" altLang="en-US" dirty="0"/>
              <a:t>的地址与数据帧首部写入的地址一致，因此只有 </a:t>
            </a:r>
            <a:r>
              <a:rPr lang="en-US" altLang="zh-CN" dirty="0"/>
              <a:t>D </a:t>
            </a:r>
            <a:r>
              <a:rPr lang="zh-CN" altLang="en-US" dirty="0"/>
              <a:t>才接收这个数据帧。 </a:t>
            </a:r>
          </a:p>
          <a:p>
            <a:r>
              <a:rPr lang="zh-CN" altLang="en-US" dirty="0"/>
              <a:t>其他所有的计算机（</a:t>
            </a:r>
            <a:r>
              <a:rPr lang="en-US" altLang="zh-CN" dirty="0"/>
              <a:t>A, C </a:t>
            </a:r>
            <a:r>
              <a:rPr lang="zh-CN" altLang="en-US" dirty="0"/>
              <a:t>和 </a:t>
            </a:r>
            <a:r>
              <a:rPr lang="en-US" altLang="zh-CN" dirty="0"/>
              <a:t>E</a:t>
            </a:r>
            <a:r>
              <a:rPr lang="zh-CN" altLang="en-US" dirty="0"/>
              <a:t>）都检测到不是发送给它们的数据帧，因此就丢弃这个数据帧而不能够收下来。</a:t>
            </a:r>
          </a:p>
          <a:p>
            <a:r>
              <a:rPr lang="zh-CN" altLang="en-US" dirty="0"/>
              <a:t>在具有广播特性的总线上实现了一对一的通信。  </a:t>
            </a:r>
          </a:p>
        </p:txBody>
      </p:sp>
      <p:sp>
        <p:nvSpPr>
          <p:cNvPr id="405506" name="Rectangle 2"/>
          <p:cNvSpPr>
            <a:spLocks noGrp="1" noChangeArrowheads="1"/>
          </p:cNvSpPr>
          <p:nvPr>
            <p:ph type="title"/>
          </p:nvPr>
        </p:nvSpPr>
        <p:spPr/>
        <p:txBody>
          <a:bodyPr/>
          <a:lstStyle/>
          <a:p>
            <a:pPr algn="ctr"/>
            <a:r>
              <a:rPr lang="zh-CN" altLang="en-US" dirty="0"/>
              <a:t>以太网采用广播方式发送 </a:t>
            </a:r>
          </a:p>
        </p:txBody>
      </p:sp>
    </p:spTree>
    <p:extLst>
      <p:ext uri="{BB962C8B-B14F-4D97-AF65-F5344CB8AC3E}">
        <p14:creationId xmlns:p14="http://schemas.microsoft.com/office/powerpoint/2010/main" val="16608618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550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550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55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07"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1" name="Rectangle 3"/>
          <p:cNvSpPr>
            <a:spLocks noGrp="1" noChangeArrowheads="1"/>
          </p:cNvSpPr>
          <p:nvPr>
            <p:ph idx="1"/>
          </p:nvPr>
        </p:nvSpPr>
        <p:spPr/>
        <p:txBody>
          <a:bodyPr/>
          <a:lstStyle/>
          <a:p>
            <a:pPr marL="57150" indent="0">
              <a:buNone/>
            </a:pPr>
            <a:r>
              <a:rPr lang="zh-CN" altLang="en-US" dirty="0"/>
              <a:t>为了通信的简便，以太网采取了两种重要的措施：</a:t>
            </a:r>
            <a:endParaRPr lang="en-US" altLang="zh-CN" dirty="0"/>
          </a:p>
          <a:p>
            <a:pPr marL="0" indent="0">
              <a:buNone/>
            </a:pPr>
            <a:r>
              <a:rPr lang="en-US" altLang="zh-CN" dirty="0"/>
              <a:t>(1) </a:t>
            </a:r>
            <a:r>
              <a:rPr lang="zh-CN" altLang="en-US" dirty="0"/>
              <a:t>采用较为灵活的</a:t>
            </a:r>
            <a:r>
              <a:rPr lang="zh-CN" altLang="en-US" dirty="0">
                <a:solidFill>
                  <a:srgbClr val="FF0000"/>
                </a:solidFill>
              </a:rPr>
              <a:t>无连接的工作方式</a:t>
            </a:r>
            <a:endParaRPr lang="en-US" altLang="zh-CN" dirty="0">
              <a:solidFill>
                <a:srgbClr val="FF0000"/>
              </a:solidFill>
            </a:endParaRPr>
          </a:p>
          <a:p>
            <a:pPr lvl="1"/>
            <a:r>
              <a:rPr lang="zh-CN" altLang="en-US" dirty="0"/>
              <a:t>不必先建立连接就可以直接发送数据。</a:t>
            </a:r>
            <a:endParaRPr lang="en-US" altLang="zh-CN" dirty="0"/>
          </a:p>
          <a:p>
            <a:pPr lvl="1"/>
            <a:r>
              <a:rPr lang="zh-CN" altLang="en-US" dirty="0"/>
              <a:t>对发送的数据帧不进行编号，也不要求对方发回确认。</a:t>
            </a:r>
          </a:p>
          <a:p>
            <a:pPr lvl="1"/>
            <a:r>
              <a:rPr lang="zh-CN" altLang="en-US" dirty="0">
                <a:solidFill>
                  <a:srgbClr val="0000FF"/>
                </a:solidFill>
                <a:ea typeface="黑体" pitchFamily="2" charset="-122"/>
              </a:rPr>
              <a:t>这样做的理由是局域网信道的质量很好，因信道质量产生差错的概率是很小的。</a:t>
            </a:r>
            <a:r>
              <a:rPr lang="zh-CN" altLang="en-US" dirty="0">
                <a:solidFill>
                  <a:srgbClr val="0000FF"/>
                </a:solidFill>
              </a:rPr>
              <a:t> </a:t>
            </a:r>
            <a:endParaRPr lang="en-US" altLang="zh-CN" dirty="0">
              <a:solidFill>
                <a:srgbClr val="0000FF"/>
              </a:solidFill>
            </a:endParaRPr>
          </a:p>
        </p:txBody>
      </p:sp>
      <p:sp>
        <p:nvSpPr>
          <p:cNvPr id="406530" name="Rectangle 2"/>
          <p:cNvSpPr>
            <a:spLocks noGrp="1" noChangeArrowheads="1"/>
          </p:cNvSpPr>
          <p:nvPr>
            <p:ph type="title"/>
          </p:nvPr>
        </p:nvSpPr>
        <p:spPr/>
        <p:txBody>
          <a:bodyPr/>
          <a:lstStyle/>
          <a:p>
            <a:pPr algn="ctr"/>
            <a:r>
              <a:rPr lang="zh-CN" altLang="en-US" dirty="0"/>
              <a:t>以太网采取了两种重要的措施 </a:t>
            </a:r>
          </a:p>
        </p:txBody>
      </p:sp>
    </p:spTree>
    <p:extLst>
      <p:ext uri="{BB962C8B-B14F-4D97-AF65-F5344CB8AC3E}">
        <p14:creationId xmlns:p14="http://schemas.microsoft.com/office/powerpoint/2010/main" val="2350682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65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6531"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5" name="Rectangle 3"/>
          <p:cNvSpPr>
            <a:spLocks noGrp="1" noChangeArrowheads="1"/>
          </p:cNvSpPr>
          <p:nvPr>
            <p:ph idx="1"/>
          </p:nvPr>
        </p:nvSpPr>
        <p:spPr/>
        <p:txBody>
          <a:bodyPr/>
          <a:lstStyle/>
          <a:p>
            <a:r>
              <a:rPr lang="zh-CN" altLang="en-US" dirty="0">
                <a:solidFill>
                  <a:srgbClr val="0000FF"/>
                </a:solidFill>
              </a:rPr>
              <a:t>以太网提供的服务是不可靠的交付，即尽最大努力的交付。</a:t>
            </a:r>
          </a:p>
          <a:p>
            <a:r>
              <a:rPr lang="zh-CN" altLang="en-US" dirty="0"/>
              <a:t>当目的站收到有差错的数据帧时就丢弃此帧，其他什么也不做。</a:t>
            </a:r>
            <a:r>
              <a:rPr lang="zh-CN" altLang="en-US" dirty="0">
                <a:solidFill>
                  <a:srgbClr val="FF0000"/>
                </a:solidFill>
              </a:rPr>
              <a:t>差错的纠正由高层来决定。</a:t>
            </a:r>
          </a:p>
          <a:p>
            <a:r>
              <a:rPr lang="zh-CN" altLang="en-US" dirty="0"/>
              <a:t>如果高层发现丢失了一些数据而进行重传，但以太网并不知道这是一个重传的帧，而是当作一个新的数据帧来发送。  </a:t>
            </a:r>
          </a:p>
        </p:txBody>
      </p:sp>
      <p:sp>
        <p:nvSpPr>
          <p:cNvPr id="407554" name="Rectangle 2"/>
          <p:cNvSpPr>
            <a:spLocks noGrp="1" noChangeArrowheads="1"/>
          </p:cNvSpPr>
          <p:nvPr>
            <p:ph type="title"/>
          </p:nvPr>
        </p:nvSpPr>
        <p:spPr/>
        <p:txBody>
          <a:bodyPr/>
          <a:lstStyle/>
          <a:p>
            <a:pPr algn="ctr"/>
            <a:r>
              <a:rPr lang="zh-CN" altLang="en-US"/>
              <a:t>以太网提供的服务 </a:t>
            </a:r>
          </a:p>
        </p:txBody>
      </p:sp>
    </p:spTree>
    <p:extLst>
      <p:ext uri="{BB962C8B-B14F-4D97-AF65-F5344CB8AC3E}">
        <p14:creationId xmlns:p14="http://schemas.microsoft.com/office/powerpoint/2010/main" val="13564585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755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755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7555"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6" name="Rectangle 2"/>
          <p:cNvSpPr>
            <a:spLocks noGrp="1" noChangeArrowheads="1"/>
          </p:cNvSpPr>
          <p:nvPr>
            <p:ph type="title"/>
          </p:nvPr>
        </p:nvSpPr>
        <p:spPr/>
        <p:txBody>
          <a:bodyPr/>
          <a:lstStyle/>
          <a:p>
            <a:pPr algn="ctr"/>
            <a:r>
              <a:rPr lang="zh-CN" altLang="en-US" dirty="0"/>
              <a:t>以太网采取了两种重要的措施</a:t>
            </a:r>
          </a:p>
        </p:txBody>
      </p:sp>
      <p:sp>
        <p:nvSpPr>
          <p:cNvPr id="2" name="内容占位符 1"/>
          <p:cNvSpPr>
            <a:spLocks noGrp="1"/>
          </p:cNvSpPr>
          <p:nvPr>
            <p:ph type="body" sz="quarter" idx="11"/>
          </p:nvPr>
        </p:nvSpPr>
        <p:spPr>
          <a:xfrm>
            <a:off x="553584" y="1269008"/>
            <a:ext cx="8280400" cy="431800"/>
          </a:xfrm>
        </p:spPr>
        <p:txBody>
          <a:bodyPr>
            <a:normAutofit fontScale="85000" lnSpcReduction="10000"/>
          </a:bodyPr>
          <a:lstStyle/>
          <a:p>
            <a:pPr marL="0" indent="0">
              <a:buNone/>
            </a:pPr>
            <a:r>
              <a:rPr lang="en-US" altLang="zh-CN" dirty="0"/>
              <a:t>(2) </a:t>
            </a:r>
            <a:r>
              <a:rPr lang="zh-CN" altLang="en-US" dirty="0"/>
              <a:t>以太网发送的数据都</a:t>
            </a:r>
            <a:r>
              <a:rPr lang="zh-CN" altLang="en-US" dirty="0">
                <a:solidFill>
                  <a:srgbClr val="FF0000"/>
                </a:solidFill>
              </a:rPr>
              <a:t>使用曼彻斯特 </a:t>
            </a:r>
            <a:r>
              <a:rPr lang="en-US" altLang="zh-CN" dirty="0"/>
              <a:t>(Manchester) </a:t>
            </a:r>
            <a:r>
              <a:rPr lang="zh-CN" altLang="en-US" dirty="0"/>
              <a:t>编码</a:t>
            </a:r>
          </a:p>
        </p:txBody>
      </p:sp>
      <p:grpSp>
        <p:nvGrpSpPr>
          <p:cNvPr id="5" name="组合 4"/>
          <p:cNvGrpSpPr/>
          <p:nvPr/>
        </p:nvGrpSpPr>
        <p:grpSpPr>
          <a:xfrm>
            <a:off x="1760890" y="2247256"/>
            <a:ext cx="8943622" cy="2775401"/>
            <a:chOff x="617890" y="1770063"/>
            <a:chExt cx="8943622" cy="2775401"/>
          </a:xfrm>
        </p:grpSpPr>
        <p:grpSp>
          <p:nvGrpSpPr>
            <p:cNvPr id="3" name="组合 2"/>
            <p:cNvGrpSpPr/>
            <p:nvPr/>
          </p:nvGrpSpPr>
          <p:grpSpPr>
            <a:xfrm>
              <a:off x="2050862" y="1957745"/>
              <a:ext cx="7488831" cy="2577397"/>
              <a:chOff x="2050862" y="1957745"/>
              <a:chExt cx="7488831" cy="4136632"/>
            </a:xfrm>
          </p:grpSpPr>
          <p:sp>
            <p:nvSpPr>
              <p:cNvPr id="77" name="Rectangle 8"/>
              <p:cNvSpPr>
                <a:spLocks noChangeArrowheads="1"/>
              </p:cNvSpPr>
              <p:nvPr/>
            </p:nvSpPr>
            <p:spPr bwMode="auto">
              <a:xfrm>
                <a:off x="8082206" y="2007528"/>
                <a:ext cx="720633" cy="407034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微软雅黑" panose="020B0503020204020204" pitchFamily="34" charset="-122"/>
                  <a:ea typeface="微软雅黑" panose="020B0503020204020204" pitchFamily="34" charset="-122"/>
                </a:endParaRPr>
              </a:p>
            </p:txBody>
          </p:sp>
          <p:sp>
            <p:nvSpPr>
              <p:cNvPr id="78" name="Rectangle 9"/>
              <p:cNvSpPr>
                <a:spLocks noChangeArrowheads="1"/>
              </p:cNvSpPr>
              <p:nvPr/>
            </p:nvSpPr>
            <p:spPr bwMode="auto">
              <a:xfrm>
                <a:off x="3563030" y="2007528"/>
                <a:ext cx="751616" cy="407034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微软雅黑" panose="020B0503020204020204" pitchFamily="34" charset="-122"/>
                  <a:ea typeface="微软雅黑" panose="020B0503020204020204" pitchFamily="34" charset="-122"/>
                </a:endParaRPr>
              </a:p>
            </p:txBody>
          </p:sp>
          <p:sp>
            <p:nvSpPr>
              <p:cNvPr id="79" name="Rectangle 10"/>
              <p:cNvSpPr>
                <a:spLocks noChangeArrowheads="1"/>
              </p:cNvSpPr>
              <p:nvPr/>
            </p:nvSpPr>
            <p:spPr bwMode="auto">
              <a:xfrm>
                <a:off x="5073850" y="2002764"/>
                <a:ext cx="731598" cy="407742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微软雅黑" panose="020B0503020204020204" pitchFamily="34" charset="-122"/>
                  <a:ea typeface="微软雅黑" panose="020B0503020204020204" pitchFamily="34" charset="-122"/>
                </a:endParaRPr>
              </a:p>
            </p:txBody>
          </p:sp>
          <p:sp>
            <p:nvSpPr>
              <p:cNvPr id="80" name="Rectangle 11"/>
              <p:cNvSpPr>
                <a:spLocks noChangeArrowheads="1"/>
              </p:cNvSpPr>
              <p:nvPr/>
            </p:nvSpPr>
            <p:spPr bwMode="auto">
              <a:xfrm>
                <a:off x="6588491" y="2002764"/>
                <a:ext cx="713017" cy="407742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微软雅黑" panose="020B0503020204020204" pitchFamily="34" charset="-122"/>
                  <a:ea typeface="微软雅黑" panose="020B0503020204020204" pitchFamily="34" charset="-122"/>
                </a:endParaRPr>
              </a:p>
            </p:txBody>
          </p:sp>
          <p:sp>
            <p:nvSpPr>
              <p:cNvPr id="81" name="Rectangle 12"/>
              <p:cNvSpPr>
                <a:spLocks noChangeArrowheads="1"/>
              </p:cNvSpPr>
              <p:nvPr/>
            </p:nvSpPr>
            <p:spPr bwMode="auto">
              <a:xfrm>
                <a:off x="2077857" y="1995869"/>
                <a:ext cx="720123" cy="4082008"/>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微软雅黑" panose="020B0503020204020204" pitchFamily="34" charset="-122"/>
                  <a:ea typeface="微软雅黑" panose="020B0503020204020204" pitchFamily="34" charset="-122"/>
                </a:endParaRPr>
              </a:p>
            </p:txBody>
          </p:sp>
          <p:sp>
            <p:nvSpPr>
              <p:cNvPr id="94" name="Line 32"/>
              <p:cNvSpPr>
                <a:spLocks noChangeShapeType="1"/>
              </p:cNvSpPr>
              <p:nvPr/>
            </p:nvSpPr>
            <p:spPr bwMode="auto">
              <a:xfrm flipH="1" flipV="1">
                <a:off x="2050862" y="1977021"/>
                <a:ext cx="3175"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微软雅黑" panose="020B0503020204020204" pitchFamily="34" charset="-122"/>
                  <a:ea typeface="微软雅黑" panose="020B0503020204020204" pitchFamily="34" charset="-122"/>
                </a:endParaRPr>
              </a:p>
            </p:txBody>
          </p:sp>
          <p:sp>
            <p:nvSpPr>
              <p:cNvPr id="95" name="Line 33"/>
              <p:cNvSpPr>
                <a:spLocks noChangeShapeType="1"/>
              </p:cNvSpPr>
              <p:nvPr/>
            </p:nvSpPr>
            <p:spPr bwMode="auto">
              <a:xfrm flipV="1">
                <a:off x="2800922" y="1957745"/>
                <a:ext cx="0" cy="4122657"/>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微软雅黑" panose="020B0503020204020204" pitchFamily="34" charset="-122"/>
                  <a:ea typeface="微软雅黑" panose="020B0503020204020204" pitchFamily="34" charset="-122"/>
                </a:endParaRPr>
              </a:p>
            </p:txBody>
          </p:sp>
          <p:sp>
            <p:nvSpPr>
              <p:cNvPr id="96" name="Line 34"/>
              <p:cNvSpPr>
                <a:spLocks noChangeShapeType="1"/>
              </p:cNvSpPr>
              <p:nvPr/>
            </p:nvSpPr>
            <p:spPr bwMode="auto">
              <a:xfrm flipV="1">
                <a:off x="3548040" y="1977021"/>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微软雅黑" panose="020B0503020204020204" pitchFamily="34" charset="-122"/>
                  <a:ea typeface="微软雅黑" panose="020B0503020204020204" pitchFamily="34" charset="-122"/>
                </a:endParaRPr>
              </a:p>
            </p:txBody>
          </p:sp>
          <p:sp>
            <p:nvSpPr>
              <p:cNvPr id="97" name="Line 35"/>
              <p:cNvSpPr>
                <a:spLocks noChangeShapeType="1"/>
              </p:cNvSpPr>
              <p:nvPr/>
            </p:nvSpPr>
            <p:spPr bwMode="auto">
              <a:xfrm flipH="1" flipV="1">
                <a:off x="4310148" y="1977021"/>
                <a:ext cx="0" cy="4117356"/>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微软雅黑" panose="020B0503020204020204" pitchFamily="34" charset="-122"/>
                  <a:ea typeface="微软雅黑" panose="020B0503020204020204" pitchFamily="34" charset="-122"/>
                </a:endParaRPr>
              </a:p>
            </p:txBody>
          </p:sp>
          <p:sp>
            <p:nvSpPr>
              <p:cNvPr id="98" name="Line 36"/>
              <p:cNvSpPr>
                <a:spLocks noChangeShapeType="1"/>
              </p:cNvSpPr>
              <p:nvPr/>
            </p:nvSpPr>
            <p:spPr bwMode="auto">
              <a:xfrm flipV="1">
                <a:off x="5059563" y="1977021"/>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微软雅黑" panose="020B0503020204020204" pitchFamily="34" charset="-122"/>
                  <a:ea typeface="微软雅黑" panose="020B0503020204020204" pitchFamily="34" charset="-122"/>
                </a:endParaRPr>
              </a:p>
            </p:txBody>
          </p:sp>
          <p:sp>
            <p:nvSpPr>
              <p:cNvPr id="99" name="Line 37"/>
              <p:cNvSpPr>
                <a:spLocks noChangeShapeType="1"/>
              </p:cNvSpPr>
              <p:nvPr/>
            </p:nvSpPr>
            <p:spPr bwMode="auto">
              <a:xfrm flipV="1">
                <a:off x="5822316" y="1977021"/>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微软雅黑" panose="020B0503020204020204" pitchFamily="34" charset="-122"/>
                  <a:ea typeface="微软雅黑" panose="020B0503020204020204" pitchFamily="34" charset="-122"/>
                </a:endParaRPr>
              </a:p>
            </p:txBody>
          </p:sp>
          <p:sp>
            <p:nvSpPr>
              <p:cNvPr id="100" name="Line 38"/>
              <p:cNvSpPr>
                <a:spLocks noChangeShapeType="1"/>
              </p:cNvSpPr>
              <p:nvPr/>
            </p:nvSpPr>
            <p:spPr bwMode="auto">
              <a:xfrm flipV="1">
                <a:off x="6575318" y="1977021"/>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微软雅黑" panose="020B0503020204020204" pitchFamily="34" charset="-122"/>
                  <a:ea typeface="微软雅黑" panose="020B0503020204020204" pitchFamily="34" charset="-122"/>
                </a:endParaRPr>
              </a:p>
            </p:txBody>
          </p:sp>
          <p:sp>
            <p:nvSpPr>
              <p:cNvPr id="101" name="Line 39"/>
              <p:cNvSpPr>
                <a:spLocks noChangeShapeType="1"/>
              </p:cNvSpPr>
              <p:nvPr/>
            </p:nvSpPr>
            <p:spPr bwMode="auto">
              <a:xfrm flipV="1">
                <a:off x="7316498" y="1977021"/>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微软雅黑" panose="020B0503020204020204" pitchFamily="34" charset="-122"/>
                  <a:ea typeface="微软雅黑" panose="020B0503020204020204" pitchFamily="34" charset="-122"/>
                </a:endParaRPr>
              </a:p>
            </p:txBody>
          </p:sp>
          <p:sp>
            <p:nvSpPr>
              <p:cNvPr id="102" name="Line 40"/>
              <p:cNvSpPr>
                <a:spLocks noChangeShapeType="1"/>
              </p:cNvSpPr>
              <p:nvPr/>
            </p:nvSpPr>
            <p:spPr bwMode="auto">
              <a:xfrm flipH="1" flipV="1">
                <a:off x="8067967" y="1977021"/>
                <a:ext cx="1587"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微软雅黑" panose="020B0503020204020204" pitchFamily="34" charset="-122"/>
                  <a:ea typeface="微软雅黑" panose="020B0503020204020204" pitchFamily="34" charset="-122"/>
                </a:endParaRPr>
              </a:p>
            </p:txBody>
          </p:sp>
          <p:sp>
            <p:nvSpPr>
              <p:cNvPr id="103" name="Line 41"/>
              <p:cNvSpPr>
                <a:spLocks noChangeShapeType="1"/>
              </p:cNvSpPr>
              <p:nvPr/>
            </p:nvSpPr>
            <p:spPr bwMode="auto">
              <a:xfrm flipV="1">
                <a:off x="8795696" y="1979430"/>
                <a:ext cx="14287" cy="4100972"/>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微软雅黑" panose="020B0503020204020204" pitchFamily="34" charset="-122"/>
                  <a:ea typeface="微软雅黑" panose="020B0503020204020204" pitchFamily="34" charset="-122"/>
                </a:endParaRPr>
              </a:p>
            </p:txBody>
          </p:sp>
          <p:sp>
            <p:nvSpPr>
              <p:cNvPr id="113" name="Line 41"/>
              <p:cNvSpPr>
                <a:spLocks noChangeShapeType="1"/>
              </p:cNvSpPr>
              <p:nvPr/>
            </p:nvSpPr>
            <p:spPr bwMode="auto">
              <a:xfrm flipV="1">
                <a:off x="9525406" y="1979430"/>
                <a:ext cx="14287" cy="4100972"/>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微软雅黑" panose="020B0503020204020204" pitchFamily="34" charset="-122"/>
                  <a:ea typeface="微软雅黑" panose="020B0503020204020204" pitchFamily="34" charset="-122"/>
                </a:endParaRPr>
              </a:p>
            </p:txBody>
          </p:sp>
        </p:grpSp>
        <p:sp>
          <p:nvSpPr>
            <p:cNvPr id="635993" name="Rectangle 89"/>
            <p:cNvSpPr>
              <a:spLocks noChangeArrowheads="1"/>
            </p:cNvSpPr>
            <p:nvPr/>
          </p:nvSpPr>
          <p:spPr bwMode="auto">
            <a:xfrm>
              <a:off x="9266238" y="1770063"/>
              <a:ext cx="94589" cy="26670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76" name="Rectangle 7"/>
            <p:cNvSpPr>
              <a:spLocks noChangeArrowheads="1"/>
            </p:cNvSpPr>
            <p:nvPr/>
          </p:nvSpPr>
          <p:spPr bwMode="auto">
            <a:xfrm>
              <a:off x="617890" y="2914402"/>
              <a:ext cx="142026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a:r>
                <a:rPr kumimoji="1" lang="zh-CN" altLang="en-US" sz="2400" dirty="0">
                  <a:solidFill>
                    <a:srgbClr val="000099"/>
                  </a:solidFill>
                  <a:latin typeface="微软雅黑" panose="020B0503020204020204" pitchFamily="34" charset="-122"/>
                  <a:ea typeface="微软雅黑" panose="020B0503020204020204" pitchFamily="34" charset="-122"/>
                </a:rPr>
                <a:t>曼彻斯特</a:t>
              </a:r>
            </a:p>
          </p:txBody>
        </p:sp>
        <p:sp>
          <p:nvSpPr>
            <p:cNvPr id="82" name="Rectangle 13"/>
            <p:cNvSpPr>
              <a:spLocks noChangeArrowheads="1"/>
            </p:cNvSpPr>
            <p:nvPr/>
          </p:nvSpPr>
          <p:spPr bwMode="auto">
            <a:xfrm>
              <a:off x="2251036" y="2067853"/>
              <a:ext cx="34144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a:latin typeface="微软雅黑" panose="020B0503020204020204" pitchFamily="34" charset="-122"/>
                  <a:ea typeface="微软雅黑" panose="020B0503020204020204" pitchFamily="34" charset="-122"/>
                </a:rPr>
                <a:t>1</a:t>
              </a:r>
            </a:p>
          </p:txBody>
        </p:sp>
        <p:sp>
          <p:nvSpPr>
            <p:cNvPr id="83" name="Rectangle 14"/>
            <p:cNvSpPr>
              <a:spLocks noChangeArrowheads="1"/>
            </p:cNvSpPr>
            <p:nvPr/>
          </p:nvSpPr>
          <p:spPr bwMode="auto">
            <a:xfrm>
              <a:off x="8988641" y="2067853"/>
              <a:ext cx="34144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a:latin typeface="微软雅黑" panose="020B0503020204020204" pitchFamily="34" charset="-122"/>
                  <a:ea typeface="微软雅黑" panose="020B0503020204020204" pitchFamily="34" charset="-122"/>
                </a:rPr>
                <a:t>1</a:t>
              </a:r>
            </a:p>
          </p:txBody>
        </p:sp>
        <p:sp>
          <p:nvSpPr>
            <p:cNvPr id="84" name="Rectangle 15"/>
            <p:cNvSpPr>
              <a:spLocks noChangeArrowheads="1"/>
            </p:cNvSpPr>
            <p:nvPr/>
          </p:nvSpPr>
          <p:spPr bwMode="auto">
            <a:xfrm>
              <a:off x="5291222" y="2067853"/>
              <a:ext cx="34144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dirty="0">
                  <a:latin typeface="微软雅黑" panose="020B0503020204020204" pitchFamily="34" charset="-122"/>
                  <a:ea typeface="微软雅黑" panose="020B0503020204020204" pitchFamily="34" charset="-122"/>
                </a:rPr>
                <a:t>1</a:t>
              </a:r>
            </a:p>
          </p:txBody>
        </p:sp>
        <p:sp>
          <p:nvSpPr>
            <p:cNvPr id="85" name="Rectangle 16"/>
            <p:cNvSpPr>
              <a:spLocks noChangeArrowheads="1"/>
            </p:cNvSpPr>
            <p:nvPr/>
          </p:nvSpPr>
          <p:spPr bwMode="auto">
            <a:xfrm>
              <a:off x="8233132" y="2067853"/>
              <a:ext cx="2984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en-US" altLang="zh-CN" sz="2000">
                  <a:latin typeface="微软雅黑" panose="020B0503020204020204" pitchFamily="34" charset="-122"/>
                  <a:ea typeface="微软雅黑" panose="020B0503020204020204" pitchFamily="34" charset="-122"/>
                </a:rPr>
                <a:t>1</a:t>
              </a:r>
            </a:p>
          </p:txBody>
        </p:sp>
        <p:sp>
          <p:nvSpPr>
            <p:cNvPr id="86" name="Rectangle 17"/>
            <p:cNvSpPr>
              <a:spLocks noChangeArrowheads="1"/>
            </p:cNvSpPr>
            <p:nvPr/>
          </p:nvSpPr>
          <p:spPr bwMode="auto">
            <a:xfrm>
              <a:off x="7523470" y="2067853"/>
              <a:ext cx="34144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dirty="0">
                  <a:latin typeface="微软雅黑" panose="020B0503020204020204" pitchFamily="34" charset="-122"/>
                  <a:ea typeface="微软雅黑" panose="020B0503020204020204" pitchFamily="34" charset="-122"/>
                </a:rPr>
                <a:t>1</a:t>
              </a:r>
            </a:p>
          </p:txBody>
        </p:sp>
        <p:sp>
          <p:nvSpPr>
            <p:cNvPr id="87" name="Rectangle 18"/>
            <p:cNvSpPr>
              <a:spLocks noChangeArrowheads="1"/>
            </p:cNvSpPr>
            <p:nvPr/>
          </p:nvSpPr>
          <p:spPr bwMode="auto">
            <a:xfrm>
              <a:off x="3011977" y="2067853"/>
              <a:ext cx="34144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dirty="0">
                  <a:latin typeface="微软雅黑" panose="020B0503020204020204" pitchFamily="34" charset="-122"/>
                  <a:ea typeface="微软雅黑" panose="020B0503020204020204" pitchFamily="34" charset="-122"/>
                </a:rPr>
                <a:t>0</a:t>
              </a:r>
            </a:p>
          </p:txBody>
        </p:sp>
        <p:sp>
          <p:nvSpPr>
            <p:cNvPr id="88" name="Rectangle 19"/>
            <p:cNvSpPr>
              <a:spLocks noChangeArrowheads="1"/>
            </p:cNvSpPr>
            <p:nvPr/>
          </p:nvSpPr>
          <p:spPr bwMode="auto">
            <a:xfrm>
              <a:off x="3804065" y="2067853"/>
              <a:ext cx="34144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a:latin typeface="微软雅黑" panose="020B0503020204020204" pitchFamily="34" charset="-122"/>
                  <a:ea typeface="微软雅黑" panose="020B0503020204020204" pitchFamily="34" charset="-122"/>
                </a:rPr>
                <a:t>0</a:t>
              </a:r>
            </a:p>
          </p:txBody>
        </p:sp>
        <p:sp>
          <p:nvSpPr>
            <p:cNvPr id="89" name="Rectangle 20"/>
            <p:cNvSpPr>
              <a:spLocks noChangeArrowheads="1"/>
            </p:cNvSpPr>
            <p:nvPr/>
          </p:nvSpPr>
          <p:spPr bwMode="auto">
            <a:xfrm>
              <a:off x="4524145" y="2067853"/>
              <a:ext cx="34144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dirty="0">
                  <a:latin typeface="微软雅黑" panose="020B0503020204020204" pitchFamily="34" charset="-122"/>
                  <a:ea typeface="微软雅黑" panose="020B0503020204020204" pitchFamily="34" charset="-122"/>
                </a:rPr>
                <a:t>0</a:t>
              </a:r>
            </a:p>
          </p:txBody>
        </p:sp>
        <p:sp>
          <p:nvSpPr>
            <p:cNvPr id="90" name="Rectangle 21"/>
            <p:cNvSpPr>
              <a:spLocks noChangeArrowheads="1"/>
            </p:cNvSpPr>
            <p:nvPr/>
          </p:nvSpPr>
          <p:spPr bwMode="auto">
            <a:xfrm>
              <a:off x="6036313" y="2067853"/>
              <a:ext cx="34144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dirty="0">
                  <a:latin typeface="微软雅黑" panose="020B0503020204020204" pitchFamily="34" charset="-122"/>
                  <a:ea typeface="微软雅黑" panose="020B0503020204020204" pitchFamily="34" charset="-122"/>
                </a:rPr>
                <a:t>0</a:t>
              </a:r>
            </a:p>
          </p:txBody>
        </p:sp>
        <p:sp>
          <p:nvSpPr>
            <p:cNvPr id="91" name="Rectangle 22"/>
            <p:cNvSpPr>
              <a:spLocks noChangeArrowheads="1"/>
            </p:cNvSpPr>
            <p:nvPr/>
          </p:nvSpPr>
          <p:spPr bwMode="auto">
            <a:xfrm>
              <a:off x="6756393" y="2067853"/>
              <a:ext cx="34144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dirty="0">
                  <a:latin typeface="微软雅黑" panose="020B0503020204020204" pitchFamily="34" charset="-122"/>
                  <a:ea typeface="微软雅黑" panose="020B0503020204020204" pitchFamily="34" charset="-122"/>
                </a:rPr>
                <a:t>0</a:t>
              </a:r>
            </a:p>
          </p:txBody>
        </p:sp>
        <p:sp>
          <p:nvSpPr>
            <p:cNvPr id="93" name="Freeform 30"/>
            <p:cNvSpPr>
              <a:spLocks/>
            </p:cNvSpPr>
            <p:nvPr/>
          </p:nvSpPr>
          <p:spPr bwMode="auto">
            <a:xfrm>
              <a:off x="2053076" y="2780928"/>
              <a:ext cx="7457834" cy="690711"/>
            </a:xfrm>
            <a:custGeom>
              <a:avLst/>
              <a:gdLst>
                <a:gd name="T0" fmla="*/ 0 w 4401"/>
                <a:gd name="T1" fmla="*/ 0 h 245"/>
                <a:gd name="T2" fmla="*/ 222 w 4401"/>
                <a:gd name="T3" fmla="*/ 0 h 245"/>
                <a:gd name="T4" fmla="*/ 222 w 4401"/>
                <a:gd name="T5" fmla="*/ 245 h 245"/>
                <a:gd name="T6" fmla="*/ 676 w 4401"/>
                <a:gd name="T7" fmla="*/ 245 h 245"/>
                <a:gd name="T8" fmla="*/ 676 w 4401"/>
                <a:gd name="T9" fmla="*/ 0 h 245"/>
                <a:gd name="T10" fmla="*/ 898 w 4401"/>
                <a:gd name="T11" fmla="*/ 0 h 245"/>
                <a:gd name="T12" fmla="*/ 898 w 4401"/>
                <a:gd name="T13" fmla="*/ 245 h 245"/>
                <a:gd name="T14" fmla="*/ 1129 w 4401"/>
                <a:gd name="T15" fmla="*/ 245 h 245"/>
                <a:gd name="T16" fmla="*/ 1129 w 4401"/>
                <a:gd name="T17" fmla="*/ 0 h 245"/>
                <a:gd name="T18" fmla="*/ 1351 w 4401"/>
                <a:gd name="T19" fmla="*/ 0 h 245"/>
                <a:gd name="T20" fmla="*/ 1351 w 4401"/>
                <a:gd name="T21" fmla="*/ 245 h 245"/>
                <a:gd name="T22" fmla="*/ 1573 w 4401"/>
                <a:gd name="T23" fmla="*/ 245 h 245"/>
                <a:gd name="T24" fmla="*/ 1573 w 4401"/>
                <a:gd name="T25" fmla="*/ 0 h 245"/>
                <a:gd name="T26" fmla="*/ 2027 w 4401"/>
                <a:gd name="T27" fmla="*/ 0 h 245"/>
                <a:gd name="T28" fmla="*/ 2027 w 4401"/>
                <a:gd name="T29" fmla="*/ 245 h 245"/>
                <a:gd name="T30" fmla="*/ 2471 w 4401"/>
                <a:gd name="T31" fmla="*/ 245 h 245"/>
                <a:gd name="T32" fmla="*/ 2471 w 4401"/>
                <a:gd name="T33" fmla="*/ 3 h 245"/>
                <a:gd name="T34" fmla="*/ 2693 w 4401"/>
                <a:gd name="T35" fmla="*/ 0 h 245"/>
                <a:gd name="T36" fmla="*/ 2693 w 4401"/>
                <a:gd name="T37" fmla="*/ 245 h 245"/>
                <a:gd name="T38" fmla="*/ 2915 w 4401"/>
                <a:gd name="T39" fmla="*/ 245 h 245"/>
                <a:gd name="T40" fmla="*/ 2915 w 4401"/>
                <a:gd name="T41" fmla="*/ 0 h 245"/>
                <a:gd name="T42" fmla="*/ 3368 w 4401"/>
                <a:gd name="T43" fmla="*/ 0 h 245"/>
                <a:gd name="T44" fmla="*/ 3368 w 4401"/>
                <a:gd name="T45" fmla="*/ 245 h 245"/>
                <a:gd name="T46" fmla="*/ 3590 w 4401"/>
                <a:gd name="T47" fmla="*/ 245 h 245"/>
                <a:gd name="T48" fmla="*/ 3590 w 4401"/>
                <a:gd name="T49" fmla="*/ 0 h 245"/>
                <a:gd name="T50" fmla="*/ 3812 w 4401"/>
                <a:gd name="T51" fmla="*/ 0 h 245"/>
                <a:gd name="T52" fmla="*/ 3812 w 4401"/>
                <a:gd name="T53" fmla="*/ 245 h 245"/>
                <a:gd name="T54" fmla="*/ 4034 w 4401"/>
                <a:gd name="T55" fmla="*/ 245 h 245"/>
                <a:gd name="T56" fmla="*/ 4034 w 4401"/>
                <a:gd name="T57" fmla="*/ 0 h 245"/>
                <a:gd name="T58" fmla="*/ 4256 w 4401"/>
                <a:gd name="T59" fmla="*/ 0 h 245"/>
                <a:gd name="T60" fmla="*/ 4256 w 4401"/>
                <a:gd name="T61" fmla="*/ 245 h 245"/>
                <a:gd name="T62" fmla="*/ 4401 w 4401"/>
                <a:gd name="T63" fmla="*/ 245 h 245"/>
                <a:gd name="connsiteX0" fmla="*/ 0 w 10203"/>
                <a:gd name="connsiteY0" fmla="*/ 0 h 10000"/>
                <a:gd name="connsiteX1" fmla="*/ 504 w 10203"/>
                <a:gd name="connsiteY1" fmla="*/ 0 h 10000"/>
                <a:gd name="connsiteX2" fmla="*/ 504 w 10203"/>
                <a:gd name="connsiteY2" fmla="*/ 10000 h 10000"/>
                <a:gd name="connsiteX3" fmla="*/ 1536 w 10203"/>
                <a:gd name="connsiteY3" fmla="*/ 10000 h 10000"/>
                <a:gd name="connsiteX4" fmla="*/ 1536 w 10203"/>
                <a:gd name="connsiteY4" fmla="*/ 0 h 10000"/>
                <a:gd name="connsiteX5" fmla="*/ 2040 w 10203"/>
                <a:gd name="connsiteY5" fmla="*/ 0 h 10000"/>
                <a:gd name="connsiteX6" fmla="*/ 2040 w 10203"/>
                <a:gd name="connsiteY6" fmla="*/ 10000 h 10000"/>
                <a:gd name="connsiteX7" fmla="*/ 2565 w 10203"/>
                <a:gd name="connsiteY7" fmla="*/ 10000 h 10000"/>
                <a:gd name="connsiteX8" fmla="*/ 2565 w 10203"/>
                <a:gd name="connsiteY8" fmla="*/ 0 h 10000"/>
                <a:gd name="connsiteX9" fmla="*/ 3070 w 10203"/>
                <a:gd name="connsiteY9" fmla="*/ 0 h 10000"/>
                <a:gd name="connsiteX10" fmla="*/ 3070 w 10203"/>
                <a:gd name="connsiteY10" fmla="*/ 10000 h 10000"/>
                <a:gd name="connsiteX11" fmla="*/ 3574 w 10203"/>
                <a:gd name="connsiteY11" fmla="*/ 10000 h 10000"/>
                <a:gd name="connsiteX12" fmla="*/ 3574 w 10203"/>
                <a:gd name="connsiteY12" fmla="*/ 0 h 10000"/>
                <a:gd name="connsiteX13" fmla="*/ 4606 w 10203"/>
                <a:gd name="connsiteY13" fmla="*/ 0 h 10000"/>
                <a:gd name="connsiteX14" fmla="*/ 4606 w 10203"/>
                <a:gd name="connsiteY14" fmla="*/ 10000 h 10000"/>
                <a:gd name="connsiteX15" fmla="*/ 5615 w 10203"/>
                <a:gd name="connsiteY15" fmla="*/ 10000 h 10000"/>
                <a:gd name="connsiteX16" fmla="*/ 5615 w 10203"/>
                <a:gd name="connsiteY16" fmla="*/ 122 h 10000"/>
                <a:gd name="connsiteX17" fmla="*/ 6119 w 10203"/>
                <a:gd name="connsiteY17" fmla="*/ 0 h 10000"/>
                <a:gd name="connsiteX18" fmla="*/ 6119 w 10203"/>
                <a:gd name="connsiteY18" fmla="*/ 10000 h 10000"/>
                <a:gd name="connsiteX19" fmla="*/ 6623 w 10203"/>
                <a:gd name="connsiteY19" fmla="*/ 10000 h 10000"/>
                <a:gd name="connsiteX20" fmla="*/ 6623 w 10203"/>
                <a:gd name="connsiteY20" fmla="*/ 0 h 10000"/>
                <a:gd name="connsiteX21" fmla="*/ 7653 w 10203"/>
                <a:gd name="connsiteY21" fmla="*/ 0 h 10000"/>
                <a:gd name="connsiteX22" fmla="*/ 7653 w 10203"/>
                <a:gd name="connsiteY22" fmla="*/ 10000 h 10000"/>
                <a:gd name="connsiteX23" fmla="*/ 8157 w 10203"/>
                <a:gd name="connsiteY23" fmla="*/ 10000 h 10000"/>
                <a:gd name="connsiteX24" fmla="*/ 8157 w 10203"/>
                <a:gd name="connsiteY24" fmla="*/ 0 h 10000"/>
                <a:gd name="connsiteX25" fmla="*/ 8662 w 10203"/>
                <a:gd name="connsiteY25" fmla="*/ 0 h 10000"/>
                <a:gd name="connsiteX26" fmla="*/ 8662 w 10203"/>
                <a:gd name="connsiteY26" fmla="*/ 10000 h 10000"/>
                <a:gd name="connsiteX27" fmla="*/ 9166 w 10203"/>
                <a:gd name="connsiteY27" fmla="*/ 10000 h 10000"/>
                <a:gd name="connsiteX28" fmla="*/ 9166 w 10203"/>
                <a:gd name="connsiteY28" fmla="*/ 0 h 10000"/>
                <a:gd name="connsiteX29" fmla="*/ 9671 w 10203"/>
                <a:gd name="connsiteY29" fmla="*/ 0 h 10000"/>
                <a:gd name="connsiteX30" fmla="*/ 9671 w 10203"/>
                <a:gd name="connsiteY30" fmla="*/ 10000 h 10000"/>
                <a:gd name="connsiteX31" fmla="*/ 10203 w 10203"/>
                <a:gd name="connsiteY31" fmla="*/ 10000 h 10000"/>
                <a:gd name="connsiteX0" fmla="*/ 0 w 10101"/>
                <a:gd name="connsiteY0" fmla="*/ 0 h 10000"/>
                <a:gd name="connsiteX1" fmla="*/ 504 w 10101"/>
                <a:gd name="connsiteY1" fmla="*/ 0 h 10000"/>
                <a:gd name="connsiteX2" fmla="*/ 504 w 10101"/>
                <a:gd name="connsiteY2" fmla="*/ 10000 h 10000"/>
                <a:gd name="connsiteX3" fmla="*/ 1536 w 10101"/>
                <a:gd name="connsiteY3" fmla="*/ 10000 h 10000"/>
                <a:gd name="connsiteX4" fmla="*/ 1536 w 10101"/>
                <a:gd name="connsiteY4" fmla="*/ 0 h 10000"/>
                <a:gd name="connsiteX5" fmla="*/ 2040 w 10101"/>
                <a:gd name="connsiteY5" fmla="*/ 0 h 10000"/>
                <a:gd name="connsiteX6" fmla="*/ 2040 w 10101"/>
                <a:gd name="connsiteY6" fmla="*/ 10000 h 10000"/>
                <a:gd name="connsiteX7" fmla="*/ 2565 w 10101"/>
                <a:gd name="connsiteY7" fmla="*/ 10000 h 10000"/>
                <a:gd name="connsiteX8" fmla="*/ 2565 w 10101"/>
                <a:gd name="connsiteY8" fmla="*/ 0 h 10000"/>
                <a:gd name="connsiteX9" fmla="*/ 3070 w 10101"/>
                <a:gd name="connsiteY9" fmla="*/ 0 h 10000"/>
                <a:gd name="connsiteX10" fmla="*/ 3070 w 10101"/>
                <a:gd name="connsiteY10" fmla="*/ 10000 h 10000"/>
                <a:gd name="connsiteX11" fmla="*/ 3574 w 10101"/>
                <a:gd name="connsiteY11" fmla="*/ 10000 h 10000"/>
                <a:gd name="connsiteX12" fmla="*/ 3574 w 10101"/>
                <a:gd name="connsiteY12" fmla="*/ 0 h 10000"/>
                <a:gd name="connsiteX13" fmla="*/ 4606 w 10101"/>
                <a:gd name="connsiteY13" fmla="*/ 0 h 10000"/>
                <a:gd name="connsiteX14" fmla="*/ 4606 w 10101"/>
                <a:gd name="connsiteY14" fmla="*/ 10000 h 10000"/>
                <a:gd name="connsiteX15" fmla="*/ 5615 w 10101"/>
                <a:gd name="connsiteY15" fmla="*/ 10000 h 10000"/>
                <a:gd name="connsiteX16" fmla="*/ 5615 w 10101"/>
                <a:gd name="connsiteY16" fmla="*/ 122 h 10000"/>
                <a:gd name="connsiteX17" fmla="*/ 6119 w 10101"/>
                <a:gd name="connsiteY17" fmla="*/ 0 h 10000"/>
                <a:gd name="connsiteX18" fmla="*/ 6119 w 10101"/>
                <a:gd name="connsiteY18" fmla="*/ 10000 h 10000"/>
                <a:gd name="connsiteX19" fmla="*/ 6623 w 10101"/>
                <a:gd name="connsiteY19" fmla="*/ 10000 h 10000"/>
                <a:gd name="connsiteX20" fmla="*/ 6623 w 10101"/>
                <a:gd name="connsiteY20" fmla="*/ 0 h 10000"/>
                <a:gd name="connsiteX21" fmla="*/ 7653 w 10101"/>
                <a:gd name="connsiteY21" fmla="*/ 0 h 10000"/>
                <a:gd name="connsiteX22" fmla="*/ 7653 w 10101"/>
                <a:gd name="connsiteY22" fmla="*/ 10000 h 10000"/>
                <a:gd name="connsiteX23" fmla="*/ 8157 w 10101"/>
                <a:gd name="connsiteY23" fmla="*/ 10000 h 10000"/>
                <a:gd name="connsiteX24" fmla="*/ 8157 w 10101"/>
                <a:gd name="connsiteY24" fmla="*/ 0 h 10000"/>
                <a:gd name="connsiteX25" fmla="*/ 8662 w 10101"/>
                <a:gd name="connsiteY25" fmla="*/ 0 h 10000"/>
                <a:gd name="connsiteX26" fmla="*/ 8662 w 10101"/>
                <a:gd name="connsiteY26" fmla="*/ 10000 h 10000"/>
                <a:gd name="connsiteX27" fmla="*/ 9166 w 10101"/>
                <a:gd name="connsiteY27" fmla="*/ 10000 h 10000"/>
                <a:gd name="connsiteX28" fmla="*/ 9166 w 10101"/>
                <a:gd name="connsiteY28" fmla="*/ 0 h 10000"/>
                <a:gd name="connsiteX29" fmla="*/ 9671 w 10101"/>
                <a:gd name="connsiteY29" fmla="*/ 0 h 10000"/>
                <a:gd name="connsiteX30" fmla="*/ 9671 w 10101"/>
                <a:gd name="connsiteY30" fmla="*/ 10000 h 10000"/>
                <a:gd name="connsiteX31" fmla="*/ 10101 w 10101"/>
                <a:gd name="connsiteY31"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101" h="10000">
                  <a:moveTo>
                    <a:pt x="0" y="0"/>
                  </a:moveTo>
                  <a:lnTo>
                    <a:pt x="504" y="0"/>
                  </a:lnTo>
                  <a:lnTo>
                    <a:pt x="504" y="10000"/>
                  </a:lnTo>
                  <a:lnTo>
                    <a:pt x="1536" y="10000"/>
                  </a:lnTo>
                  <a:lnTo>
                    <a:pt x="1536" y="0"/>
                  </a:lnTo>
                  <a:lnTo>
                    <a:pt x="2040" y="0"/>
                  </a:lnTo>
                  <a:lnTo>
                    <a:pt x="2040" y="10000"/>
                  </a:lnTo>
                  <a:lnTo>
                    <a:pt x="2565" y="10000"/>
                  </a:lnTo>
                  <a:lnTo>
                    <a:pt x="2565" y="0"/>
                  </a:lnTo>
                  <a:lnTo>
                    <a:pt x="3070" y="0"/>
                  </a:lnTo>
                  <a:lnTo>
                    <a:pt x="3070" y="10000"/>
                  </a:lnTo>
                  <a:lnTo>
                    <a:pt x="3574" y="10000"/>
                  </a:lnTo>
                  <a:lnTo>
                    <a:pt x="3574" y="0"/>
                  </a:lnTo>
                  <a:lnTo>
                    <a:pt x="4606" y="0"/>
                  </a:lnTo>
                  <a:lnTo>
                    <a:pt x="4606" y="10000"/>
                  </a:lnTo>
                  <a:lnTo>
                    <a:pt x="5615" y="10000"/>
                  </a:lnTo>
                  <a:lnTo>
                    <a:pt x="5615" y="122"/>
                  </a:lnTo>
                  <a:lnTo>
                    <a:pt x="6119" y="0"/>
                  </a:lnTo>
                  <a:lnTo>
                    <a:pt x="6119" y="10000"/>
                  </a:lnTo>
                  <a:lnTo>
                    <a:pt x="6623" y="10000"/>
                  </a:lnTo>
                  <a:lnTo>
                    <a:pt x="6623" y="0"/>
                  </a:lnTo>
                  <a:lnTo>
                    <a:pt x="7653" y="0"/>
                  </a:lnTo>
                  <a:lnTo>
                    <a:pt x="7653" y="10000"/>
                  </a:lnTo>
                  <a:lnTo>
                    <a:pt x="8157" y="10000"/>
                  </a:lnTo>
                  <a:lnTo>
                    <a:pt x="8157" y="0"/>
                  </a:lnTo>
                  <a:lnTo>
                    <a:pt x="8662" y="0"/>
                  </a:lnTo>
                  <a:lnTo>
                    <a:pt x="8662" y="10000"/>
                  </a:lnTo>
                  <a:lnTo>
                    <a:pt x="9166" y="10000"/>
                  </a:lnTo>
                  <a:lnTo>
                    <a:pt x="9166" y="0"/>
                  </a:lnTo>
                  <a:lnTo>
                    <a:pt x="9671" y="0"/>
                  </a:lnTo>
                  <a:lnTo>
                    <a:pt x="9671" y="10000"/>
                  </a:lnTo>
                  <a:lnTo>
                    <a:pt x="10101" y="1000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latin typeface="微软雅黑" panose="020B0503020204020204" pitchFamily="34" charset="-122"/>
                <a:ea typeface="微软雅黑" panose="020B0503020204020204" pitchFamily="34" charset="-122"/>
              </a:endParaRPr>
            </a:p>
          </p:txBody>
        </p:sp>
        <p:sp>
          <p:nvSpPr>
            <p:cNvPr id="104" name="Rectangle 42"/>
            <p:cNvSpPr>
              <a:spLocks noChangeArrowheads="1"/>
            </p:cNvSpPr>
            <p:nvPr/>
          </p:nvSpPr>
          <p:spPr bwMode="auto">
            <a:xfrm>
              <a:off x="681029" y="2075790"/>
              <a:ext cx="1335304"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a:r>
                <a:rPr kumimoji="1" lang="zh-CN" altLang="en-US" sz="2400" dirty="0">
                  <a:solidFill>
                    <a:srgbClr val="000099"/>
                  </a:solidFill>
                  <a:latin typeface="微软雅黑" panose="020B0503020204020204" pitchFamily="34" charset="-122"/>
                  <a:ea typeface="微软雅黑" panose="020B0503020204020204" pitchFamily="34" charset="-122"/>
                </a:rPr>
                <a:t>比特流</a:t>
              </a:r>
            </a:p>
          </p:txBody>
        </p:sp>
        <p:grpSp>
          <p:nvGrpSpPr>
            <p:cNvPr id="106" name="Group 65"/>
            <p:cNvGrpSpPr>
              <a:grpSpLocks/>
            </p:cNvGrpSpPr>
            <p:nvPr/>
          </p:nvGrpSpPr>
          <p:grpSpPr bwMode="auto">
            <a:xfrm>
              <a:off x="2062492" y="3766245"/>
              <a:ext cx="7483921" cy="690711"/>
              <a:chOff x="1255" y="2804"/>
              <a:chExt cx="4461" cy="258"/>
            </a:xfrm>
          </p:grpSpPr>
          <p:sp>
            <p:nvSpPr>
              <p:cNvPr id="114" name="Freeform 63"/>
              <p:cNvSpPr>
                <a:spLocks/>
              </p:cNvSpPr>
              <p:nvPr/>
            </p:nvSpPr>
            <p:spPr bwMode="auto">
              <a:xfrm>
                <a:off x="1255" y="2804"/>
                <a:ext cx="2909" cy="258"/>
              </a:xfrm>
              <a:custGeom>
                <a:avLst/>
                <a:gdLst>
                  <a:gd name="T0" fmla="*/ 0 w 2909"/>
                  <a:gd name="T1" fmla="*/ 0 h 258"/>
                  <a:gd name="T2" fmla="*/ 223 w 2909"/>
                  <a:gd name="T3" fmla="*/ 0 h 258"/>
                  <a:gd name="T4" fmla="*/ 223 w 2909"/>
                  <a:gd name="T5" fmla="*/ 258 h 258"/>
                  <a:gd name="T6" fmla="*/ 446 w 2909"/>
                  <a:gd name="T7" fmla="*/ 258 h 258"/>
                  <a:gd name="T8" fmla="*/ 446 w 2909"/>
                  <a:gd name="T9" fmla="*/ 5 h 258"/>
                  <a:gd name="T10" fmla="*/ 681 w 2909"/>
                  <a:gd name="T11" fmla="*/ 5 h 258"/>
                  <a:gd name="T12" fmla="*/ 681 w 2909"/>
                  <a:gd name="T13" fmla="*/ 258 h 258"/>
                  <a:gd name="T14" fmla="*/ 887 w 2909"/>
                  <a:gd name="T15" fmla="*/ 258 h 258"/>
                  <a:gd name="T16" fmla="*/ 887 w 2909"/>
                  <a:gd name="T17" fmla="*/ 0 h 258"/>
                  <a:gd name="T18" fmla="*/ 1111 w 2909"/>
                  <a:gd name="T19" fmla="*/ 0 h 258"/>
                  <a:gd name="T20" fmla="*/ 1111 w 2909"/>
                  <a:gd name="T21" fmla="*/ 258 h 258"/>
                  <a:gd name="T22" fmla="*/ 1340 w 2909"/>
                  <a:gd name="T23" fmla="*/ 258 h 258"/>
                  <a:gd name="T24" fmla="*/ 1340 w 2909"/>
                  <a:gd name="T25" fmla="*/ 0 h 258"/>
                  <a:gd name="T26" fmla="*/ 1563 w 2909"/>
                  <a:gd name="T27" fmla="*/ 0 h 258"/>
                  <a:gd name="T28" fmla="*/ 1563 w 2909"/>
                  <a:gd name="T29" fmla="*/ 258 h 258"/>
                  <a:gd name="T30" fmla="*/ 2010 w 2909"/>
                  <a:gd name="T31" fmla="*/ 258 h 258"/>
                  <a:gd name="T32" fmla="*/ 2010 w 2909"/>
                  <a:gd name="T33" fmla="*/ 0 h 258"/>
                  <a:gd name="T34" fmla="*/ 2245 w 2909"/>
                  <a:gd name="T35" fmla="*/ 0 h 258"/>
                  <a:gd name="T36" fmla="*/ 2245 w 2909"/>
                  <a:gd name="T37" fmla="*/ 258 h 258"/>
                  <a:gd name="T38" fmla="*/ 2462 w 2909"/>
                  <a:gd name="T39" fmla="*/ 258 h 258"/>
                  <a:gd name="T40" fmla="*/ 2462 w 2909"/>
                  <a:gd name="T41" fmla="*/ 0 h 258"/>
                  <a:gd name="T42" fmla="*/ 2686 w 2909"/>
                  <a:gd name="T43" fmla="*/ 0 h 258"/>
                  <a:gd name="T44" fmla="*/ 2686 w 2909"/>
                  <a:gd name="T45" fmla="*/ 258 h 258"/>
                  <a:gd name="T46" fmla="*/ 2909 w 2909"/>
                  <a:gd name="T47" fmla="*/ 258 h 258"/>
                  <a:gd name="T48" fmla="*/ 2909 w 2909"/>
                  <a:gd name="T49"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09" h="258">
                    <a:moveTo>
                      <a:pt x="0" y="0"/>
                    </a:moveTo>
                    <a:lnTo>
                      <a:pt x="223" y="0"/>
                    </a:lnTo>
                    <a:lnTo>
                      <a:pt x="223" y="258"/>
                    </a:lnTo>
                    <a:lnTo>
                      <a:pt x="446" y="258"/>
                    </a:lnTo>
                    <a:lnTo>
                      <a:pt x="446" y="5"/>
                    </a:lnTo>
                    <a:lnTo>
                      <a:pt x="681" y="5"/>
                    </a:lnTo>
                    <a:lnTo>
                      <a:pt x="681" y="258"/>
                    </a:lnTo>
                    <a:lnTo>
                      <a:pt x="887" y="258"/>
                    </a:lnTo>
                    <a:lnTo>
                      <a:pt x="887" y="0"/>
                    </a:lnTo>
                    <a:lnTo>
                      <a:pt x="1111" y="0"/>
                    </a:lnTo>
                    <a:lnTo>
                      <a:pt x="1111" y="258"/>
                    </a:lnTo>
                    <a:lnTo>
                      <a:pt x="1340" y="258"/>
                    </a:lnTo>
                    <a:lnTo>
                      <a:pt x="1340" y="0"/>
                    </a:lnTo>
                    <a:lnTo>
                      <a:pt x="1563" y="0"/>
                    </a:lnTo>
                    <a:lnTo>
                      <a:pt x="1563" y="258"/>
                    </a:lnTo>
                    <a:lnTo>
                      <a:pt x="2010" y="258"/>
                    </a:lnTo>
                    <a:lnTo>
                      <a:pt x="2010" y="0"/>
                    </a:lnTo>
                    <a:lnTo>
                      <a:pt x="2245" y="0"/>
                    </a:lnTo>
                    <a:lnTo>
                      <a:pt x="2245" y="258"/>
                    </a:lnTo>
                    <a:lnTo>
                      <a:pt x="2462" y="258"/>
                    </a:lnTo>
                    <a:lnTo>
                      <a:pt x="2462" y="0"/>
                    </a:lnTo>
                    <a:lnTo>
                      <a:pt x="2686" y="0"/>
                    </a:lnTo>
                    <a:lnTo>
                      <a:pt x="2686" y="258"/>
                    </a:lnTo>
                    <a:lnTo>
                      <a:pt x="2909" y="258"/>
                    </a:lnTo>
                    <a:lnTo>
                      <a:pt x="2909" y="0"/>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latin typeface="微软雅黑" panose="020B0503020204020204" pitchFamily="34" charset="-122"/>
                  <a:ea typeface="微软雅黑" panose="020B0503020204020204" pitchFamily="34" charset="-122"/>
                </a:endParaRPr>
              </a:p>
            </p:txBody>
          </p:sp>
          <p:sp>
            <p:nvSpPr>
              <p:cNvPr id="115" name="Freeform 64"/>
              <p:cNvSpPr>
                <a:spLocks/>
              </p:cNvSpPr>
              <p:nvPr/>
            </p:nvSpPr>
            <p:spPr bwMode="auto">
              <a:xfrm>
                <a:off x="4164" y="2804"/>
                <a:ext cx="1552" cy="258"/>
              </a:xfrm>
              <a:custGeom>
                <a:avLst/>
                <a:gdLst>
                  <a:gd name="T0" fmla="*/ 0 w 1552"/>
                  <a:gd name="T1" fmla="*/ 0 h 258"/>
                  <a:gd name="T2" fmla="*/ 453 w 1552"/>
                  <a:gd name="T3" fmla="*/ 0 h 258"/>
                  <a:gd name="T4" fmla="*/ 453 w 1552"/>
                  <a:gd name="T5" fmla="*/ 258 h 258"/>
                  <a:gd name="T6" fmla="*/ 905 w 1552"/>
                  <a:gd name="T7" fmla="*/ 258 h 258"/>
                  <a:gd name="T8" fmla="*/ 905 w 1552"/>
                  <a:gd name="T9" fmla="*/ 0 h 258"/>
                  <a:gd name="T10" fmla="*/ 1329 w 1552"/>
                  <a:gd name="T11" fmla="*/ 0 h 258"/>
                  <a:gd name="T12" fmla="*/ 1329 w 1552"/>
                  <a:gd name="T13" fmla="*/ 258 h 258"/>
                  <a:gd name="T14" fmla="*/ 1552 w 1552"/>
                  <a:gd name="T15" fmla="*/ 258 h 2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52" h="258">
                    <a:moveTo>
                      <a:pt x="0" y="0"/>
                    </a:moveTo>
                    <a:lnTo>
                      <a:pt x="453" y="0"/>
                    </a:lnTo>
                    <a:lnTo>
                      <a:pt x="453" y="258"/>
                    </a:lnTo>
                    <a:lnTo>
                      <a:pt x="905" y="258"/>
                    </a:lnTo>
                    <a:lnTo>
                      <a:pt x="905" y="0"/>
                    </a:lnTo>
                    <a:lnTo>
                      <a:pt x="1329" y="0"/>
                    </a:lnTo>
                    <a:lnTo>
                      <a:pt x="1329" y="258"/>
                    </a:lnTo>
                    <a:lnTo>
                      <a:pt x="1552" y="258"/>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latin typeface="微软雅黑" panose="020B0503020204020204" pitchFamily="34" charset="-122"/>
                  <a:ea typeface="微软雅黑" panose="020B0503020204020204" pitchFamily="34" charset="-122"/>
                </a:endParaRPr>
              </a:p>
            </p:txBody>
          </p:sp>
        </p:grpSp>
        <p:sp>
          <p:nvSpPr>
            <p:cNvPr id="107" name="Rectangle 68"/>
            <p:cNvSpPr>
              <a:spLocks noChangeArrowheads="1"/>
            </p:cNvSpPr>
            <p:nvPr/>
          </p:nvSpPr>
          <p:spPr bwMode="auto">
            <a:xfrm>
              <a:off x="617890" y="3717032"/>
              <a:ext cx="1420262" cy="82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a:r>
                <a:rPr kumimoji="1" lang="zh-CN" altLang="en-US" sz="2400" dirty="0">
                  <a:solidFill>
                    <a:srgbClr val="000099"/>
                  </a:solidFill>
                  <a:latin typeface="微软雅黑" panose="020B0503020204020204" pitchFamily="34" charset="-122"/>
                  <a:ea typeface="微软雅黑" panose="020B0503020204020204" pitchFamily="34" charset="-122"/>
                </a:rPr>
                <a:t>差分</a:t>
              </a:r>
              <a:endParaRPr kumimoji="1" lang="en-US" altLang="zh-CN" sz="2400" dirty="0">
                <a:solidFill>
                  <a:srgbClr val="000099"/>
                </a:solidFill>
                <a:latin typeface="微软雅黑" panose="020B0503020204020204" pitchFamily="34" charset="-122"/>
                <a:ea typeface="微软雅黑" panose="020B0503020204020204" pitchFamily="34" charset="-122"/>
              </a:endParaRPr>
            </a:p>
            <a:p>
              <a:pPr algn="r" defTabSz="762000"/>
              <a:r>
                <a:rPr kumimoji="1" lang="zh-CN" altLang="en-US" sz="2400" dirty="0">
                  <a:solidFill>
                    <a:srgbClr val="000099"/>
                  </a:solidFill>
                  <a:latin typeface="微软雅黑" panose="020B0503020204020204" pitchFamily="34" charset="-122"/>
                  <a:ea typeface="微软雅黑" panose="020B0503020204020204" pitchFamily="34" charset="-122"/>
                </a:rPr>
                <a:t>曼彻斯特</a:t>
              </a:r>
            </a:p>
          </p:txBody>
        </p:sp>
        <p:cxnSp>
          <p:nvCxnSpPr>
            <p:cNvPr id="109" name="直接连接符 108"/>
            <p:cNvCxnSpPr/>
            <p:nvPr/>
          </p:nvCxnSpPr>
          <p:spPr bwMode="auto">
            <a:xfrm>
              <a:off x="2066413" y="4123268"/>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0" name="直接连接符 109"/>
            <p:cNvCxnSpPr/>
            <p:nvPr/>
          </p:nvCxnSpPr>
          <p:spPr bwMode="auto">
            <a:xfrm>
              <a:off x="2066413" y="3126283"/>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 name="矩形 3"/>
          <p:cNvSpPr/>
          <p:nvPr/>
        </p:nvSpPr>
        <p:spPr>
          <a:xfrm>
            <a:off x="3394036" y="5301209"/>
            <a:ext cx="6191486" cy="954107"/>
          </a:xfrm>
          <a:prstGeom prst="rect">
            <a:avLst/>
          </a:prstGeom>
          <a:solidFill>
            <a:srgbClr val="FFFF66"/>
          </a:solidFill>
          <a:ln>
            <a:solidFill>
              <a:srgbClr val="000099"/>
            </a:solidFill>
          </a:ln>
        </p:spPr>
        <p:txBody>
          <a:bodyPr wrap="square">
            <a:spAutoFit/>
          </a:bodyPr>
          <a:lstStyle/>
          <a:p>
            <a:pPr>
              <a:spcBef>
                <a:spcPts val="600"/>
              </a:spcBef>
            </a:pPr>
            <a:r>
              <a:rPr lang="zh-CN" altLang="zh-CN" sz="2800" dirty="0">
                <a:solidFill>
                  <a:srgbClr val="000099"/>
                </a:solidFill>
                <a:latin typeface="微软雅黑" panose="020B0503020204020204" pitchFamily="34" charset="-122"/>
                <a:ea typeface="微软雅黑" panose="020B0503020204020204" pitchFamily="34" charset="-122"/>
              </a:rPr>
              <a:t>曼彻斯特编码</a:t>
            </a:r>
            <a:r>
              <a:rPr lang="zh-CN" altLang="zh-CN" sz="2800" dirty="0">
                <a:solidFill>
                  <a:srgbClr val="FF0000"/>
                </a:solidFill>
                <a:latin typeface="微软雅黑" panose="020B0503020204020204" pitchFamily="34" charset="-122"/>
                <a:ea typeface="微软雅黑" panose="020B0503020204020204" pitchFamily="34" charset="-122"/>
              </a:rPr>
              <a:t>缺点</a:t>
            </a:r>
            <a:r>
              <a:rPr lang="zh-CN" altLang="zh-CN" sz="2800" dirty="0">
                <a:solidFill>
                  <a:srgbClr val="000099"/>
                </a:solidFill>
                <a:latin typeface="微软雅黑" panose="020B0503020204020204" pitchFamily="34" charset="-122"/>
                <a:ea typeface="微软雅黑" panose="020B0503020204020204" pitchFamily="34" charset="-122"/>
              </a:rPr>
              <a:t>是</a:t>
            </a:r>
            <a:r>
              <a:rPr lang="zh-CN" altLang="en-US" sz="2800" dirty="0">
                <a:solidFill>
                  <a:srgbClr val="000099"/>
                </a:solidFill>
                <a:latin typeface="微软雅黑" panose="020B0503020204020204" pitchFamily="34" charset="-122"/>
                <a:ea typeface="微软雅黑" panose="020B0503020204020204" pitchFamily="34" charset="-122"/>
              </a:rPr>
              <a:t>：</a:t>
            </a:r>
            <a:r>
              <a:rPr lang="zh-CN" altLang="zh-CN" sz="2800" dirty="0">
                <a:solidFill>
                  <a:srgbClr val="000099"/>
                </a:solidFill>
                <a:latin typeface="微软雅黑" panose="020B0503020204020204" pitchFamily="34" charset="-122"/>
                <a:ea typeface="微软雅黑" panose="020B0503020204020204" pitchFamily="34" charset="-122"/>
              </a:rPr>
              <a:t>它所占的频带宽度比原始的基带信号增加了一倍</a:t>
            </a:r>
            <a:r>
              <a:rPr lang="zh-CN" altLang="en-US" sz="2800" dirty="0">
                <a:solidFill>
                  <a:srgbClr val="000099"/>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50006450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00000"/>
              </a:lnSpc>
            </a:pPr>
            <a:r>
              <a:rPr lang="en-US" altLang="zh-CN" sz="2800" dirty="0"/>
              <a:t>CSMA/CD </a:t>
            </a:r>
            <a:r>
              <a:rPr lang="zh-CN" altLang="en-US" sz="2800" dirty="0"/>
              <a:t>含义：</a:t>
            </a:r>
            <a:r>
              <a:rPr lang="zh-CN" altLang="en-US" sz="2800" dirty="0">
                <a:solidFill>
                  <a:srgbClr val="FF0000"/>
                </a:solidFill>
              </a:rPr>
              <a:t>载波监听多点接入 </a:t>
            </a:r>
            <a:r>
              <a:rPr lang="en-US" altLang="zh-CN" sz="2800" dirty="0">
                <a:solidFill>
                  <a:srgbClr val="FF0000"/>
                </a:solidFill>
              </a:rPr>
              <a:t>/ </a:t>
            </a:r>
            <a:r>
              <a:rPr lang="zh-CN" altLang="en-US" sz="2800" dirty="0">
                <a:solidFill>
                  <a:srgbClr val="FF0000"/>
                </a:solidFill>
              </a:rPr>
              <a:t>碰撞检测  </a:t>
            </a:r>
            <a:r>
              <a:rPr lang="en-US" altLang="zh-CN" sz="2800" dirty="0"/>
              <a:t>(Carrier Sense Multiple Access with Collision Detection) </a:t>
            </a:r>
            <a:r>
              <a:rPr lang="zh-CN" altLang="en-US" sz="2800" dirty="0"/>
              <a:t>。</a:t>
            </a:r>
          </a:p>
          <a:p>
            <a:pPr>
              <a:lnSpc>
                <a:spcPct val="100000"/>
              </a:lnSpc>
            </a:pPr>
            <a:r>
              <a:rPr lang="zh-CN" altLang="en-US" sz="2800" dirty="0"/>
              <a:t>“</a:t>
            </a:r>
            <a:r>
              <a:rPr lang="zh-CN" altLang="en-US" sz="2800" dirty="0">
                <a:solidFill>
                  <a:srgbClr val="FF0000"/>
                </a:solidFill>
              </a:rPr>
              <a:t>多点接入</a:t>
            </a:r>
            <a:r>
              <a:rPr lang="zh-CN" altLang="en-US" sz="2800" dirty="0"/>
              <a:t>”表示许多计算机以多点接入的方式连接在一根总线上。</a:t>
            </a:r>
            <a:endParaRPr lang="en-US" altLang="zh-CN" sz="2800" dirty="0"/>
          </a:p>
          <a:p>
            <a:pPr>
              <a:lnSpc>
                <a:spcPct val="100000"/>
              </a:lnSpc>
            </a:pPr>
            <a:r>
              <a:rPr lang="zh-CN" altLang="en-US" sz="2800" dirty="0"/>
              <a:t>“</a:t>
            </a:r>
            <a:r>
              <a:rPr lang="zh-CN" altLang="en-US" sz="2800" dirty="0">
                <a:solidFill>
                  <a:srgbClr val="FF0000"/>
                </a:solidFill>
              </a:rPr>
              <a:t>载波监听</a:t>
            </a:r>
            <a:r>
              <a:rPr lang="zh-CN" altLang="en-US" sz="2800" dirty="0"/>
              <a:t>”是指每一个站在发送数据之前先要检测一下总线上是否有其他计算机在发送数据，如果有，则暂时不要发送数据，以免发生碰撞。 </a:t>
            </a:r>
          </a:p>
          <a:p>
            <a:pPr>
              <a:lnSpc>
                <a:spcPct val="100000"/>
              </a:lnSpc>
            </a:pPr>
            <a:r>
              <a:rPr lang="zh-CN" altLang="en-US" sz="2800" dirty="0"/>
              <a:t>总线上并没有什么“载波”。因此， </a:t>
            </a:r>
            <a:r>
              <a:rPr lang="zh-CN" altLang="en-US" sz="2800" dirty="0">
                <a:solidFill>
                  <a:srgbClr val="0000FF"/>
                </a:solidFill>
              </a:rPr>
              <a:t>“载波监听”就是用电子技术检测总线上有没有其他计算机发送的数据信号。</a:t>
            </a:r>
          </a:p>
        </p:txBody>
      </p:sp>
      <p:sp>
        <p:nvSpPr>
          <p:cNvPr id="408578" name="Rectangle 2"/>
          <p:cNvSpPr>
            <a:spLocks noGrp="1" noChangeArrowheads="1"/>
          </p:cNvSpPr>
          <p:nvPr>
            <p:ph type="title"/>
          </p:nvPr>
        </p:nvSpPr>
        <p:spPr/>
        <p:txBody>
          <a:bodyPr/>
          <a:lstStyle/>
          <a:p>
            <a:pPr algn="ctr"/>
            <a:r>
              <a:rPr lang="en-US" altLang="zh-CN" dirty="0"/>
              <a:t>CSMA/CD</a:t>
            </a:r>
            <a:r>
              <a:rPr lang="zh-CN" altLang="en-US" dirty="0"/>
              <a:t>协议</a:t>
            </a:r>
            <a:r>
              <a:rPr lang="en-US" altLang="zh-CN" dirty="0"/>
              <a:t> </a:t>
            </a:r>
          </a:p>
        </p:txBody>
      </p:sp>
    </p:spTree>
    <p:extLst>
      <p:ext uri="{BB962C8B-B14F-4D97-AF65-F5344CB8AC3E}">
        <p14:creationId xmlns:p14="http://schemas.microsoft.com/office/powerpoint/2010/main" val="3781482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857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85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857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4000" dirty="0"/>
              <a:t>3.1  </a:t>
            </a:r>
            <a:r>
              <a:rPr lang="zh-CN" altLang="zh-CN" sz="4000" dirty="0"/>
              <a:t>使用点对点信道的数据链路层</a:t>
            </a:r>
            <a:endParaRPr lang="zh-CN" altLang="en-US" sz="4000" dirty="0"/>
          </a:p>
        </p:txBody>
      </p:sp>
      <p:sp>
        <p:nvSpPr>
          <p:cNvPr id="4" name="内容占位符 3"/>
          <p:cNvSpPr>
            <a:spLocks noGrp="1"/>
          </p:cNvSpPr>
          <p:nvPr>
            <p:ph idx="1"/>
          </p:nvPr>
        </p:nvSpPr>
        <p:spPr/>
        <p:txBody>
          <a:bodyPr/>
          <a:lstStyle/>
          <a:p>
            <a:r>
              <a:rPr lang="en-US" altLang="zh-CN" dirty="0"/>
              <a:t>3.1.1  </a:t>
            </a:r>
            <a:r>
              <a:rPr lang="zh-CN" altLang="zh-CN" dirty="0"/>
              <a:t>数据链路和帧</a:t>
            </a:r>
          </a:p>
          <a:p>
            <a:r>
              <a:rPr lang="en-US" altLang="zh-CN" dirty="0"/>
              <a:t>3.1.2  </a:t>
            </a:r>
            <a:r>
              <a:rPr lang="zh-CN" altLang="zh-CN" dirty="0"/>
              <a:t>三个基本问题</a:t>
            </a:r>
            <a:endParaRPr lang="zh-CN" altLang="en-US" dirty="0"/>
          </a:p>
        </p:txBody>
      </p:sp>
    </p:spTree>
    <p:extLst>
      <p:ext uri="{BB962C8B-B14F-4D97-AF65-F5344CB8AC3E}">
        <p14:creationId xmlns:p14="http://schemas.microsoft.com/office/powerpoint/2010/main" val="8060265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3" name="Rectangle 3"/>
          <p:cNvSpPr>
            <a:spLocks noGrp="1" noChangeArrowheads="1"/>
          </p:cNvSpPr>
          <p:nvPr>
            <p:ph idx="1"/>
          </p:nvPr>
        </p:nvSpPr>
        <p:spPr/>
        <p:txBody>
          <a:bodyPr/>
          <a:lstStyle/>
          <a:p>
            <a:r>
              <a:rPr lang="en-US" altLang="zh-CN" sz="2800" dirty="0"/>
              <a:t>“</a:t>
            </a:r>
            <a:r>
              <a:rPr lang="zh-CN" altLang="en-US" sz="2800" dirty="0">
                <a:solidFill>
                  <a:srgbClr val="FF0000"/>
                </a:solidFill>
              </a:rPr>
              <a:t>碰撞检测</a:t>
            </a:r>
            <a:r>
              <a:rPr lang="zh-CN" altLang="en-US" sz="2800" dirty="0"/>
              <a:t>”就是计算机边发送数据边检测信道上的信号电压大小。</a:t>
            </a:r>
          </a:p>
          <a:p>
            <a:r>
              <a:rPr lang="zh-CN" altLang="en-US" sz="2800" dirty="0"/>
              <a:t>当几个站同时在总线上发送数据时，总线上的信号电压摆动值将会增大（互相叠加）。</a:t>
            </a:r>
          </a:p>
          <a:p>
            <a:r>
              <a:rPr lang="zh-CN" altLang="en-US" sz="2800" dirty="0"/>
              <a:t>当一个站检测到的信号电压摆动值超过一定的门限值时，就认为总线上至少有两个站同时在发送数据，表明产生了碰撞。</a:t>
            </a:r>
          </a:p>
          <a:p>
            <a:r>
              <a:rPr lang="zh-CN" altLang="en-US" sz="2800" dirty="0">
                <a:solidFill>
                  <a:srgbClr val="0000FF"/>
                </a:solidFill>
              </a:rPr>
              <a:t>所谓“碰撞”就是发生了冲突。因此“碰撞检测”也称为“冲突检测”</a:t>
            </a:r>
            <a:r>
              <a:rPr lang="zh-CN" altLang="en-US" sz="2800" dirty="0">
                <a:solidFill>
                  <a:srgbClr val="0000CC"/>
                </a:solidFill>
              </a:rPr>
              <a:t>。</a:t>
            </a:r>
          </a:p>
        </p:txBody>
      </p:sp>
      <p:sp>
        <p:nvSpPr>
          <p:cNvPr id="409602" name="Rectangle 2"/>
          <p:cNvSpPr>
            <a:spLocks noGrp="1" noChangeArrowheads="1"/>
          </p:cNvSpPr>
          <p:nvPr>
            <p:ph type="title"/>
          </p:nvPr>
        </p:nvSpPr>
        <p:spPr/>
        <p:txBody>
          <a:bodyPr/>
          <a:lstStyle/>
          <a:p>
            <a:pPr algn="ctr"/>
            <a:r>
              <a:rPr lang="zh-CN" altLang="en-US" dirty="0"/>
              <a:t>碰撞检测</a:t>
            </a:r>
          </a:p>
        </p:txBody>
      </p:sp>
    </p:spTree>
    <p:extLst>
      <p:ext uri="{BB962C8B-B14F-4D97-AF65-F5344CB8AC3E}">
        <p14:creationId xmlns:p14="http://schemas.microsoft.com/office/powerpoint/2010/main" val="3125421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0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0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60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0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7" name="Rectangle 3"/>
          <p:cNvSpPr>
            <a:spLocks noGrp="1" noChangeArrowheads="1"/>
          </p:cNvSpPr>
          <p:nvPr>
            <p:ph idx="1"/>
          </p:nvPr>
        </p:nvSpPr>
        <p:spPr/>
        <p:txBody>
          <a:bodyPr/>
          <a:lstStyle/>
          <a:p>
            <a:r>
              <a:rPr lang="zh-CN" altLang="en-US" dirty="0"/>
              <a:t>在发生碰撞时，总线上传输的信号产生了严重的失真，无法从中恢复出有用的信息来。</a:t>
            </a:r>
          </a:p>
          <a:p>
            <a:r>
              <a:rPr lang="zh-CN" altLang="en-US" dirty="0">
                <a:solidFill>
                  <a:srgbClr val="0000FF"/>
                </a:solidFill>
              </a:rPr>
              <a:t>每一个正在发送数据的站，一旦发现总线上出现了碰撞，就要</a:t>
            </a:r>
            <a:r>
              <a:rPr lang="zh-CN" altLang="en-US" dirty="0">
                <a:solidFill>
                  <a:srgbClr val="FF0000"/>
                </a:solidFill>
              </a:rPr>
              <a:t>立即停止发送，</a:t>
            </a:r>
            <a:r>
              <a:rPr lang="zh-CN" altLang="en-US" dirty="0">
                <a:solidFill>
                  <a:srgbClr val="0000FF"/>
                </a:solidFill>
              </a:rPr>
              <a:t>免得继续浪费网络资源，然后</a:t>
            </a:r>
            <a:r>
              <a:rPr lang="zh-CN" altLang="en-US" dirty="0">
                <a:solidFill>
                  <a:srgbClr val="FF0000"/>
                </a:solidFill>
              </a:rPr>
              <a:t>等待一段随机</a:t>
            </a:r>
            <a:r>
              <a:rPr lang="zh-CN" altLang="en-US" dirty="0">
                <a:solidFill>
                  <a:srgbClr val="0000FF"/>
                </a:solidFill>
              </a:rPr>
              <a:t>时间后再次发送。</a:t>
            </a:r>
          </a:p>
        </p:txBody>
      </p:sp>
      <p:sp>
        <p:nvSpPr>
          <p:cNvPr id="410626" name="Rectangle 2"/>
          <p:cNvSpPr>
            <a:spLocks noGrp="1" noChangeArrowheads="1"/>
          </p:cNvSpPr>
          <p:nvPr>
            <p:ph type="title"/>
          </p:nvPr>
        </p:nvSpPr>
        <p:spPr/>
        <p:txBody>
          <a:bodyPr/>
          <a:lstStyle/>
          <a:p>
            <a:pPr algn="ctr"/>
            <a:r>
              <a:rPr lang="zh-CN" altLang="en-US" dirty="0"/>
              <a:t>检测到碰撞后</a:t>
            </a:r>
          </a:p>
        </p:txBody>
      </p:sp>
    </p:spTree>
    <p:extLst>
      <p:ext uri="{BB962C8B-B14F-4D97-AF65-F5344CB8AC3E}">
        <p14:creationId xmlns:p14="http://schemas.microsoft.com/office/powerpoint/2010/main" val="20286247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062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1" name="Rectangle 3"/>
          <p:cNvSpPr>
            <a:spLocks noGrp="1" noChangeArrowheads="1"/>
          </p:cNvSpPr>
          <p:nvPr>
            <p:ph idx="1"/>
          </p:nvPr>
        </p:nvSpPr>
        <p:spPr/>
        <p:txBody>
          <a:bodyPr/>
          <a:lstStyle/>
          <a:p>
            <a:r>
              <a:rPr lang="zh-CN" altLang="en-US" sz="2800" dirty="0">
                <a:solidFill>
                  <a:srgbClr val="FF0000"/>
                </a:solidFill>
              </a:rPr>
              <a:t>由于电磁波在总线上的传播速率是有限的，</a:t>
            </a:r>
            <a:r>
              <a:rPr lang="zh-CN" altLang="en-US" sz="2800" dirty="0"/>
              <a:t>当某个站监听到总线是空闲时，也可能总线并非真正是空闲的。 </a:t>
            </a:r>
          </a:p>
          <a:p>
            <a:r>
              <a:rPr lang="en-US" altLang="zh-CN" sz="2800" dirty="0"/>
              <a:t>A </a:t>
            </a:r>
            <a:r>
              <a:rPr lang="zh-CN" altLang="en-US" sz="2800" dirty="0"/>
              <a:t>向 </a:t>
            </a:r>
            <a:r>
              <a:rPr lang="en-US" altLang="zh-CN" sz="2800" dirty="0"/>
              <a:t>B </a:t>
            </a:r>
            <a:r>
              <a:rPr lang="zh-CN" altLang="en-US" sz="2800" dirty="0"/>
              <a:t>发出的信息，要经过一定的时间后才能传送到 </a:t>
            </a:r>
            <a:r>
              <a:rPr lang="en-US" altLang="zh-CN" sz="2800" dirty="0"/>
              <a:t>B</a:t>
            </a:r>
            <a:r>
              <a:rPr lang="zh-CN" altLang="en-US" sz="2800" dirty="0"/>
              <a:t>。</a:t>
            </a:r>
            <a:endParaRPr lang="en-US" altLang="zh-CN" sz="2800" dirty="0"/>
          </a:p>
          <a:p>
            <a:r>
              <a:rPr lang="en-US" altLang="zh-CN" sz="2800" dirty="0"/>
              <a:t>B </a:t>
            </a:r>
            <a:r>
              <a:rPr lang="zh-CN" altLang="en-US" sz="2800" dirty="0"/>
              <a:t>若在 </a:t>
            </a:r>
            <a:r>
              <a:rPr lang="en-US" altLang="zh-CN" sz="2800" dirty="0"/>
              <a:t>A </a:t>
            </a:r>
            <a:r>
              <a:rPr lang="zh-CN" altLang="en-US" sz="2800" dirty="0"/>
              <a:t>发送的信息到达 </a:t>
            </a:r>
            <a:r>
              <a:rPr lang="en-US" altLang="zh-CN" sz="2800" dirty="0"/>
              <a:t>B </a:t>
            </a:r>
            <a:r>
              <a:rPr lang="zh-CN" altLang="en-US" sz="2800" dirty="0"/>
              <a:t>之前发送自己的帧 </a:t>
            </a:r>
            <a:r>
              <a:rPr lang="en-US" altLang="zh-CN" sz="2800" dirty="0"/>
              <a:t>(</a:t>
            </a:r>
            <a:r>
              <a:rPr lang="zh-CN" altLang="en-US" sz="2800" dirty="0"/>
              <a:t>因为这时 </a:t>
            </a:r>
            <a:r>
              <a:rPr lang="en-US" altLang="zh-CN" sz="2800" dirty="0"/>
              <a:t>B </a:t>
            </a:r>
            <a:r>
              <a:rPr lang="zh-CN" altLang="en-US" sz="2800" dirty="0"/>
              <a:t>的载波监听检测不到 </a:t>
            </a:r>
            <a:r>
              <a:rPr lang="en-US" altLang="zh-CN" sz="2800" dirty="0"/>
              <a:t>A </a:t>
            </a:r>
            <a:r>
              <a:rPr lang="zh-CN" altLang="en-US" sz="2800" dirty="0"/>
              <a:t>所发送的信息</a:t>
            </a:r>
            <a:r>
              <a:rPr lang="en-US" altLang="zh-CN" sz="2800" dirty="0"/>
              <a:t>)</a:t>
            </a:r>
            <a:r>
              <a:rPr lang="zh-CN" altLang="en-US" sz="2800" dirty="0"/>
              <a:t>，则必然要在某个时间和 </a:t>
            </a:r>
            <a:r>
              <a:rPr lang="en-US" altLang="zh-CN" sz="2800" dirty="0"/>
              <a:t>A </a:t>
            </a:r>
            <a:r>
              <a:rPr lang="zh-CN" altLang="en-US" sz="2800" dirty="0"/>
              <a:t>发送的帧发生碰撞。</a:t>
            </a:r>
          </a:p>
          <a:p>
            <a:r>
              <a:rPr lang="zh-CN" altLang="en-US" sz="2800" dirty="0"/>
              <a:t>碰撞的结果是两个帧都变得无用。</a:t>
            </a:r>
            <a:endParaRPr lang="en-US" altLang="zh-CN" sz="2800" dirty="0"/>
          </a:p>
          <a:p>
            <a:r>
              <a:rPr lang="zh-CN" altLang="en-US" sz="2800" dirty="0">
                <a:solidFill>
                  <a:srgbClr val="FF0000"/>
                </a:solidFill>
              </a:rPr>
              <a:t>所以需要在发送期间进行碰撞检测，以检测冲突。  </a:t>
            </a:r>
          </a:p>
        </p:txBody>
      </p:sp>
      <p:sp>
        <p:nvSpPr>
          <p:cNvPr id="411650" name="Rectangle 2"/>
          <p:cNvSpPr>
            <a:spLocks noGrp="1" noChangeArrowheads="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dirty="0"/>
              <a:t>为什么要进行碰撞检测？</a:t>
            </a:r>
          </a:p>
        </p:txBody>
      </p:sp>
    </p:spTree>
    <p:extLst>
      <p:ext uri="{BB962C8B-B14F-4D97-AF65-F5344CB8AC3E}">
        <p14:creationId xmlns:p14="http://schemas.microsoft.com/office/powerpoint/2010/main" val="6322986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165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165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1165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16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Line 2"/>
          <p:cNvSpPr>
            <a:spLocks noChangeShapeType="1"/>
          </p:cNvSpPr>
          <p:nvPr/>
        </p:nvSpPr>
        <p:spPr bwMode="auto">
          <a:xfrm>
            <a:off x="3324054" y="2055266"/>
            <a:ext cx="5049308" cy="0"/>
          </a:xfrm>
          <a:prstGeom prst="line">
            <a:avLst/>
          </a:prstGeom>
          <a:noFill/>
          <a:ln w="57150" cmpd="dbl">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12675" name="Line 3"/>
          <p:cNvSpPr>
            <a:spLocks noChangeShapeType="1"/>
          </p:cNvSpPr>
          <p:nvPr/>
        </p:nvSpPr>
        <p:spPr bwMode="auto">
          <a:xfrm>
            <a:off x="3317175" y="1766341"/>
            <a:ext cx="5063067" cy="0"/>
          </a:xfrm>
          <a:prstGeom prst="line">
            <a:avLst/>
          </a:prstGeom>
          <a:noFill/>
          <a:ln w="19050">
            <a:solidFill>
              <a:srgbClr val="333399"/>
            </a:solidFill>
            <a:round/>
            <a:headEnd type="triangle" w="med"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12676" name="Rectangle 4"/>
          <p:cNvSpPr>
            <a:spLocks noChangeArrowheads="1"/>
          </p:cNvSpPr>
          <p:nvPr/>
        </p:nvSpPr>
        <p:spPr bwMode="auto">
          <a:xfrm>
            <a:off x="5341370" y="1556793"/>
            <a:ext cx="727764"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a:solidFill>
                  <a:srgbClr val="000099"/>
                </a:solidFill>
                <a:latin typeface="微软雅黑" panose="020B0503020204020204" pitchFamily="34" charset="-122"/>
                <a:ea typeface="微软雅黑" panose="020B0503020204020204" pitchFamily="34" charset="-122"/>
              </a:rPr>
              <a:t>1 km</a:t>
            </a:r>
          </a:p>
        </p:txBody>
      </p:sp>
      <p:sp>
        <p:nvSpPr>
          <p:cNvPr id="412677" name="Line 5"/>
          <p:cNvSpPr>
            <a:spLocks noChangeShapeType="1"/>
          </p:cNvSpPr>
          <p:nvPr/>
        </p:nvSpPr>
        <p:spPr bwMode="auto">
          <a:xfrm>
            <a:off x="3312016" y="2060030"/>
            <a:ext cx="0" cy="18081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12678" name="Line 6"/>
          <p:cNvSpPr>
            <a:spLocks noChangeShapeType="1"/>
          </p:cNvSpPr>
          <p:nvPr/>
        </p:nvSpPr>
        <p:spPr bwMode="auto">
          <a:xfrm>
            <a:off x="3317174" y="2060030"/>
            <a:ext cx="5035550" cy="868363"/>
          </a:xfrm>
          <a:prstGeom prst="line">
            <a:avLst/>
          </a:prstGeom>
          <a:noFill/>
          <a:ln w="762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12679" name="Rectangle 7"/>
          <p:cNvSpPr>
            <a:spLocks noChangeArrowheads="1"/>
          </p:cNvSpPr>
          <p:nvPr/>
        </p:nvSpPr>
        <p:spPr bwMode="auto">
          <a:xfrm>
            <a:off x="2933661" y="1558379"/>
            <a:ext cx="452048"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800">
                <a:solidFill>
                  <a:srgbClr val="000099"/>
                </a:solidFill>
                <a:latin typeface="微软雅黑" panose="020B0503020204020204" pitchFamily="34" charset="-122"/>
                <a:ea typeface="微软雅黑" panose="020B0503020204020204" pitchFamily="34" charset="-122"/>
              </a:rPr>
              <a:t>A</a:t>
            </a:r>
          </a:p>
        </p:txBody>
      </p:sp>
      <p:sp>
        <p:nvSpPr>
          <p:cNvPr id="412680" name="Rectangle 8"/>
          <p:cNvSpPr>
            <a:spLocks noChangeArrowheads="1"/>
          </p:cNvSpPr>
          <p:nvPr/>
        </p:nvSpPr>
        <p:spPr bwMode="auto">
          <a:xfrm>
            <a:off x="8332087" y="1558379"/>
            <a:ext cx="408767"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800">
                <a:solidFill>
                  <a:srgbClr val="000099"/>
                </a:solidFill>
                <a:latin typeface="微软雅黑" panose="020B0503020204020204" pitchFamily="34" charset="-122"/>
                <a:ea typeface="微软雅黑" panose="020B0503020204020204" pitchFamily="34" charset="-122"/>
              </a:rPr>
              <a:t>B</a:t>
            </a:r>
          </a:p>
        </p:txBody>
      </p:sp>
      <p:sp>
        <p:nvSpPr>
          <p:cNvPr id="412681" name="Line 9"/>
          <p:cNvSpPr>
            <a:spLocks noChangeShapeType="1"/>
          </p:cNvSpPr>
          <p:nvPr/>
        </p:nvSpPr>
        <p:spPr bwMode="auto">
          <a:xfrm flipH="1">
            <a:off x="3184752" y="2402930"/>
            <a:ext cx="6879" cy="1090613"/>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12682" name="Rectangle 10"/>
          <p:cNvSpPr>
            <a:spLocks noChangeArrowheads="1"/>
          </p:cNvSpPr>
          <p:nvPr/>
        </p:nvSpPr>
        <p:spPr bwMode="auto">
          <a:xfrm>
            <a:off x="2947421" y="2734717"/>
            <a:ext cx="27892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i="1">
                <a:solidFill>
                  <a:srgbClr val="000099"/>
                </a:solidFill>
                <a:latin typeface="微软雅黑" panose="020B0503020204020204" pitchFamily="34" charset="-122"/>
                <a:ea typeface="微软雅黑" panose="020B0503020204020204" pitchFamily="34" charset="-122"/>
              </a:rPr>
              <a:t>t</a:t>
            </a:r>
          </a:p>
        </p:txBody>
      </p:sp>
      <p:sp>
        <p:nvSpPr>
          <p:cNvPr id="412683" name="Line 11"/>
          <p:cNvSpPr>
            <a:spLocks noChangeShapeType="1"/>
          </p:cNvSpPr>
          <p:nvPr/>
        </p:nvSpPr>
        <p:spPr bwMode="auto">
          <a:xfrm>
            <a:off x="8373362" y="2048916"/>
            <a:ext cx="0" cy="1484312"/>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12684" name="Line 12"/>
          <p:cNvSpPr>
            <a:spLocks noChangeShapeType="1"/>
          </p:cNvSpPr>
          <p:nvPr/>
        </p:nvSpPr>
        <p:spPr bwMode="auto">
          <a:xfrm flipH="1">
            <a:off x="3312017" y="2763293"/>
            <a:ext cx="5059627" cy="879475"/>
          </a:xfrm>
          <a:prstGeom prst="line">
            <a:avLst/>
          </a:prstGeom>
          <a:noFill/>
          <a:ln w="76200">
            <a:solidFill>
              <a:srgbClr val="9966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nvGrpSpPr>
          <p:cNvPr id="412685" name="Group 13"/>
          <p:cNvGrpSpPr>
            <a:grpSpLocks/>
          </p:cNvGrpSpPr>
          <p:nvPr/>
        </p:nvGrpSpPr>
        <p:grpSpPr bwMode="auto">
          <a:xfrm>
            <a:off x="7042244" y="2055266"/>
            <a:ext cx="1045633" cy="793750"/>
            <a:chOff x="3364" y="411"/>
            <a:chExt cx="608" cy="500"/>
          </a:xfrm>
        </p:grpSpPr>
        <p:sp>
          <p:nvSpPr>
            <p:cNvPr id="412686" name="Line 14"/>
            <p:cNvSpPr>
              <a:spLocks noChangeShapeType="1"/>
            </p:cNvSpPr>
            <p:nvPr/>
          </p:nvSpPr>
          <p:spPr bwMode="auto">
            <a:xfrm>
              <a:off x="3755" y="728"/>
              <a:ext cx="112" cy="183"/>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12687" name="AutoShape 15"/>
            <p:cNvSpPr>
              <a:spLocks noChangeArrowheads="1"/>
            </p:cNvSpPr>
            <p:nvPr/>
          </p:nvSpPr>
          <p:spPr bwMode="auto">
            <a:xfrm>
              <a:off x="3364" y="411"/>
              <a:ext cx="608" cy="454"/>
            </a:xfrm>
            <a:prstGeom prst="irregularSeal1">
              <a:avLst/>
            </a:prstGeom>
            <a:solidFill>
              <a:srgbClr val="FFCCFF"/>
            </a:solidFill>
            <a:ln w="12700">
              <a:solidFill>
                <a:srgbClr val="FFCCFF"/>
              </a:solidFill>
              <a:miter lim="800000"/>
              <a:headEnd/>
              <a:tailEnd/>
            </a:ln>
            <a:effectLst>
              <a:outerShdw dist="35921" dir="2700000" algn="ctr" rotWithShape="0">
                <a:schemeClr val="bg2"/>
              </a:outerShdw>
            </a:effectLst>
          </p:spPr>
          <p:txBody>
            <a:bodyPr wrap="none" anchor="ctr"/>
            <a:lstStyle/>
            <a:p>
              <a:pPr algn="ctr" defTabSz="762000"/>
              <a:r>
                <a:rPr kumimoji="1" lang="zh-CN" altLang="en-US">
                  <a:solidFill>
                    <a:srgbClr val="000099"/>
                  </a:solidFill>
                  <a:latin typeface="微软雅黑" panose="020B0503020204020204" pitchFamily="34" charset="-122"/>
                  <a:ea typeface="微软雅黑" panose="020B0503020204020204" pitchFamily="34" charset="-122"/>
                </a:rPr>
                <a:t>碰撞</a:t>
              </a:r>
            </a:p>
          </p:txBody>
        </p:sp>
      </p:grpSp>
      <p:grpSp>
        <p:nvGrpSpPr>
          <p:cNvPr id="412688" name="Group 16"/>
          <p:cNvGrpSpPr>
            <a:grpSpLocks/>
          </p:cNvGrpSpPr>
          <p:nvPr/>
        </p:nvGrpSpPr>
        <p:grpSpPr bwMode="auto">
          <a:xfrm>
            <a:off x="1528592" y="3417342"/>
            <a:ext cx="4345914" cy="1176338"/>
            <a:chOff x="158" y="1269"/>
            <a:chExt cx="2527" cy="741"/>
          </a:xfrm>
        </p:grpSpPr>
        <p:sp>
          <p:nvSpPr>
            <p:cNvPr id="412689" name="Text Box 17"/>
            <p:cNvSpPr txBox="1">
              <a:spLocks noChangeArrowheads="1"/>
            </p:cNvSpPr>
            <p:nvPr/>
          </p:nvSpPr>
          <p:spPr bwMode="auto">
            <a:xfrm>
              <a:off x="158" y="1269"/>
              <a:ext cx="7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i="1">
                  <a:solidFill>
                    <a:srgbClr val="000099"/>
                  </a:solidFill>
                  <a:latin typeface="微软雅黑" panose="020B0503020204020204" pitchFamily="34" charset="-122"/>
                  <a:ea typeface="微软雅黑" panose="020B0503020204020204" pitchFamily="34" charset="-122"/>
                </a:rPr>
                <a:t>t</a:t>
              </a:r>
              <a:r>
                <a:rPr kumimoji="1" lang="en-US" altLang="zh-CN">
                  <a:solidFill>
                    <a:srgbClr val="000099"/>
                  </a:solidFill>
                  <a:latin typeface="微软雅黑" panose="020B0503020204020204" pitchFamily="34" charset="-122"/>
                  <a:ea typeface="微软雅黑" panose="020B0503020204020204" pitchFamily="34" charset="-122"/>
                </a:rPr>
                <a:t> = 2</a:t>
              </a:r>
              <a:r>
                <a:rPr kumimoji="1" lang="en-US" altLang="zh-CN">
                  <a:solidFill>
                    <a:srgbClr val="000099"/>
                  </a:solidFill>
                  <a:latin typeface="微软雅黑" panose="020B0503020204020204" pitchFamily="34" charset="-122"/>
                  <a:ea typeface="微软雅黑" panose="020B0503020204020204" pitchFamily="34" charset="-122"/>
                  <a:sym typeface="Symbol" pitchFamily="18" charset="2"/>
                </a:rPr>
                <a:t></a:t>
              </a:r>
              <a:r>
                <a:rPr kumimoji="1" lang="en-US" altLang="zh-CN">
                  <a:solidFill>
                    <a:srgbClr val="000099"/>
                  </a:solidFill>
                  <a:latin typeface="微软雅黑" panose="020B0503020204020204" pitchFamily="34" charset="-122"/>
                  <a:ea typeface="微软雅黑" panose="020B0503020204020204" pitchFamily="34" charset="-122"/>
                </a:rPr>
                <a:t> </a:t>
              </a:r>
              <a:r>
                <a:rPr kumimoji="1" lang="en-US" altLang="zh-CN">
                  <a:solidFill>
                    <a:srgbClr val="000099"/>
                  </a:solidFill>
                  <a:latin typeface="微软雅黑" panose="020B0503020204020204" pitchFamily="34" charset="-122"/>
                  <a:ea typeface="微软雅黑" panose="020B0503020204020204" pitchFamily="34" charset="-122"/>
                  <a:sym typeface="Symbol" pitchFamily="18" charset="2"/>
                </a:rPr>
                <a:t> </a:t>
              </a:r>
            </a:p>
          </p:txBody>
        </p:sp>
        <p:sp>
          <p:nvSpPr>
            <p:cNvPr id="412690" name="Line 18"/>
            <p:cNvSpPr>
              <a:spLocks noChangeShapeType="1"/>
            </p:cNvSpPr>
            <p:nvPr/>
          </p:nvSpPr>
          <p:spPr bwMode="auto">
            <a:xfrm>
              <a:off x="913" y="1417"/>
              <a:ext cx="26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nvGrpSpPr>
            <p:cNvPr id="412691" name="Group 19"/>
            <p:cNvGrpSpPr>
              <a:grpSpLocks/>
            </p:cNvGrpSpPr>
            <p:nvPr/>
          </p:nvGrpSpPr>
          <p:grpSpPr bwMode="auto">
            <a:xfrm>
              <a:off x="1264" y="1738"/>
              <a:ext cx="1421" cy="272"/>
              <a:chOff x="1264" y="1738"/>
              <a:chExt cx="1421" cy="272"/>
            </a:xfrm>
          </p:grpSpPr>
          <p:sp>
            <p:nvSpPr>
              <p:cNvPr id="412692" name="AutoShape 20"/>
              <p:cNvSpPr>
                <a:spLocks noChangeArrowheads="1"/>
              </p:cNvSpPr>
              <p:nvPr/>
            </p:nvSpPr>
            <p:spPr bwMode="auto">
              <a:xfrm>
                <a:off x="1264" y="1738"/>
                <a:ext cx="1406" cy="272"/>
              </a:xfrm>
              <a:prstGeom prst="wedgeRoundRectCallout">
                <a:avLst>
                  <a:gd name="adj1" fmla="val -52986"/>
                  <a:gd name="adj2" fmla="val -161331"/>
                  <a:gd name="adj3" fmla="val 16667"/>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a:endParaRPr kumimoji="1" lang="zh-CN" altLang="zh-CN">
                  <a:solidFill>
                    <a:srgbClr val="000099"/>
                  </a:solidFill>
                  <a:latin typeface="微软雅黑" panose="020B0503020204020204" pitchFamily="34" charset="-122"/>
                  <a:ea typeface="微软雅黑" panose="020B0503020204020204" pitchFamily="34" charset="-122"/>
                </a:endParaRPr>
              </a:p>
            </p:txBody>
          </p:sp>
          <p:sp>
            <p:nvSpPr>
              <p:cNvPr id="412693" name="Text Box 21"/>
              <p:cNvSpPr txBox="1">
                <a:spLocks noChangeArrowheads="1"/>
              </p:cNvSpPr>
              <p:nvPr/>
            </p:nvSpPr>
            <p:spPr bwMode="auto">
              <a:xfrm>
                <a:off x="1298" y="1770"/>
                <a:ext cx="138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dirty="0">
                    <a:solidFill>
                      <a:srgbClr val="000099"/>
                    </a:solidFill>
                    <a:latin typeface="微软雅黑" panose="020B0503020204020204" pitchFamily="34" charset="-122"/>
                    <a:ea typeface="微软雅黑" panose="020B0503020204020204" pitchFamily="34" charset="-122"/>
                  </a:rPr>
                  <a:t>A </a:t>
                </a:r>
                <a:r>
                  <a:rPr kumimoji="1" lang="zh-CN" altLang="en-US" dirty="0">
                    <a:solidFill>
                      <a:srgbClr val="000099"/>
                    </a:solidFill>
                    <a:latin typeface="微软雅黑" panose="020B0503020204020204" pitchFamily="34" charset="-122"/>
                    <a:ea typeface="微软雅黑" panose="020B0503020204020204" pitchFamily="34" charset="-122"/>
                  </a:rPr>
                  <a:t>检测到发生碰撞</a:t>
                </a:r>
              </a:p>
            </p:txBody>
          </p:sp>
        </p:grpSp>
      </p:grpSp>
      <p:grpSp>
        <p:nvGrpSpPr>
          <p:cNvPr id="412694" name="Group 22"/>
          <p:cNvGrpSpPr>
            <a:grpSpLocks/>
          </p:cNvGrpSpPr>
          <p:nvPr/>
        </p:nvGrpSpPr>
        <p:grpSpPr bwMode="auto">
          <a:xfrm>
            <a:off x="8423237" y="1936205"/>
            <a:ext cx="1998398" cy="942975"/>
            <a:chOff x="4167" y="336"/>
            <a:chExt cx="1162" cy="594"/>
          </a:xfrm>
        </p:grpSpPr>
        <p:grpSp>
          <p:nvGrpSpPr>
            <p:cNvPr id="412695" name="Group 23"/>
            <p:cNvGrpSpPr>
              <a:grpSpLocks/>
            </p:cNvGrpSpPr>
            <p:nvPr/>
          </p:nvGrpSpPr>
          <p:grpSpPr bwMode="auto">
            <a:xfrm>
              <a:off x="4167" y="697"/>
              <a:ext cx="976" cy="233"/>
              <a:chOff x="4167" y="697"/>
              <a:chExt cx="976" cy="233"/>
            </a:xfrm>
          </p:grpSpPr>
          <p:sp>
            <p:nvSpPr>
              <p:cNvPr id="412696" name="Line 24"/>
              <p:cNvSpPr>
                <a:spLocks noChangeShapeType="1"/>
              </p:cNvSpPr>
              <p:nvPr/>
            </p:nvSpPr>
            <p:spPr bwMode="auto">
              <a:xfrm flipH="1">
                <a:off x="4167" y="847"/>
                <a:ext cx="261"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54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12697" name="Text Box 25"/>
              <p:cNvSpPr txBox="1">
                <a:spLocks noChangeArrowheads="1"/>
              </p:cNvSpPr>
              <p:nvPr/>
            </p:nvSpPr>
            <p:spPr bwMode="auto">
              <a:xfrm>
                <a:off x="4411" y="697"/>
                <a:ext cx="73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254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i="1">
                    <a:solidFill>
                      <a:srgbClr val="000099"/>
                    </a:solidFill>
                    <a:latin typeface="微软雅黑" panose="020B0503020204020204" pitchFamily="34" charset="-122"/>
                    <a:ea typeface="微软雅黑" panose="020B0503020204020204" pitchFamily="34" charset="-122"/>
                  </a:rPr>
                  <a:t>  t</a:t>
                </a:r>
                <a:r>
                  <a:rPr kumimoji="1" lang="en-US" altLang="zh-CN">
                    <a:solidFill>
                      <a:srgbClr val="000099"/>
                    </a:solidFill>
                    <a:latin typeface="微软雅黑" panose="020B0503020204020204" pitchFamily="34" charset="-122"/>
                    <a:ea typeface="微软雅黑" panose="020B0503020204020204" pitchFamily="34" charset="-122"/>
                  </a:rPr>
                  <a:t> = </a:t>
                </a:r>
                <a:r>
                  <a:rPr kumimoji="1" lang="en-US" altLang="zh-CN">
                    <a:solidFill>
                      <a:srgbClr val="000099"/>
                    </a:solidFill>
                    <a:latin typeface="微软雅黑" panose="020B0503020204020204" pitchFamily="34" charset="-122"/>
                    <a:ea typeface="微软雅黑" panose="020B0503020204020204" pitchFamily="34" charset="-122"/>
                    <a:sym typeface="Symbol" pitchFamily="18" charset="2"/>
                  </a:rPr>
                  <a:t></a:t>
                </a:r>
                <a:r>
                  <a:rPr kumimoji="1" lang="en-US" altLang="zh-CN">
                    <a:solidFill>
                      <a:srgbClr val="000099"/>
                    </a:solidFill>
                    <a:latin typeface="微软雅黑" panose="020B0503020204020204" pitchFamily="34" charset="-122"/>
                    <a:ea typeface="微软雅黑" panose="020B0503020204020204" pitchFamily="34" charset="-122"/>
                  </a:rPr>
                  <a:t> </a:t>
                </a:r>
                <a:r>
                  <a:rPr kumimoji="1" lang="en-US" altLang="zh-CN">
                    <a:solidFill>
                      <a:srgbClr val="000099"/>
                    </a:solidFill>
                    <a:latin typeface="微软雅黑" panose="020B0503020204020204" pitchFamily="34" charset="-122"/>
                    <a:ea typeface="微软雅黑" panose="020B0503020204020204" pitchFamily="34" charset="-122"/>
                    <a:sym typeface="Symbol" pitchFamily="18" charset="2"/>
                  </a:rPr>
                  <a:t> </a:t>
                </a:r>
                <a:r>
                  <a:rPr kumimoji="1" lang="en-US" altLang="zh-CN" baseline="30000">
                    <a:solidFill>
                      <a:srgbClr val="000099"/>
                    </a:solidFill>
                    <a:latin typeface="微软雅黑" panose="020B0503020204020204" pitchFamily="34" charset="-122"/>
                    <a:ea typeface="微软雅黑" panose="020B0503020204020204" pitchFamily="34" charset="-122"/>
                  </a:rPr>
                  <a:t> </a:t>
                </a:r>
              </a:p>
            </p:txBody>
          </p:sp>
        </p:grpSp>
        <p:grpSp>
          <p:nvGrpSpPr>
            <p:cNvPr id="412698" name="Group 26"/>
            <p:cNvGrpSpPr>
              <a:grpSpLocks/>
            </p:cNvGrpSpPr>
            <p:nvPr/>
          </p:nvGrpSpPr>
          <p:grpSpPr bwMode="auto">
            <a:xfrm>
              <a:off x="4286" y="336"/>
              <a:ext cx="1043" cy="256"/>
              <a:chOff x="4286" y="336"/>
              <a:chExt cx="1043" cy="256"/>
            </a:xfrm>
          </p:grpSpPr>
          <p:sp>
            <p:nvSpPr>
              <p:cNvPr id="412699" name="AutoShape 27"/>
              <p:cNvSpPr>
                <a:spLocks noChangeArrowheads="1"/>
              </p:cNvSpPr>
              <p:nvPr/>
            </p:nvSpPr>
            <p:spPr bwMode="auto">
              <a:xfrm>
                <a:off x="4341" y="346"/>
                <a:ext cx="988" cy="246"/>
              </a:xfrm>
              <a:prstGeom prst="wedgeRoundRectCallout">
                <a:avLst>
                  <a:gd name="adj1" fmla="val -70042"/>
                  <a:gd name="adj2" fmla="val 145528"/>
                  <a:gd name="adj3" fmla="val 16667"/>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25400" algn="ctr" rotWithShape="0">
                        <a:schemeClr val="bg2"/>
                      </a:outerShdw>
                    </a:effectLst>
                  </a14:hiddenEffects>
                </a:ext>
              </a:extLst>
            </p:spPr>
            <p:txBody>
              <a:bodyPr/>
              <a:lstStyle/>
              <a:p>
                <a:pPr algn="ctr" defTabSz="762000"/>
                <a:endParaRPr kumimoji="1" lang="zh-CN" altLang="zh-CN">
                  <a:solidFill>
                    <a:srgbClr val="000099"/>
                  </a:solidFill>
                  <a:latin typeface="微软雅黑" panose="020B0503020204020204" pitchFamily="34" charset="-122"/>
                  <a:ea typeface="微软雅黑" panose="020B0503020204020204" pitchFamily="34" charset="-122"/>
                </a:endParaRPr>
              </a:p>
            </p:txBody>
          </p:sp>
          <p:sp>
            <p:nvSpPr>
              <p:cNvPr id="412700" name="Text Box 28"/>
              <p:cNvSpPr txBox="1">
                <a:spLocks noChangeArrowheads="1"/>
              </p:cNvSpPr>
              <p:nvPr/>
            </p:nvSpPr>
            <p:spPr bwMode="auto">
              <a:xfrm>
                <a:off x="4286" y="336"/>
                <a:ext cx="85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254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a:solidFill>
                      <a:srgbClr val="000099"/>
                    </a:solidFill>
                    <a:latin typeface="微软雅黑" panose="020B0503020204020204" pitchFamily="34" charset="-122"/>
                    <a:ea typeface="微软雅黑" panose="020B0503020204020204" pitchFamily="34" charset="-122"/>
                  </a:rPr>
                  <a:t>  B </a:t>
                </a:r>
                <a:r>
                  <a:rPr kumimoji="1" lang="zh-CN" altLang="en-US">
                    <a:solidFill>
                      <a:srgbClr val="000099"/>
                    </a:solidFill>
                    <a:latin typeface="微软雅黑" panose="020B0503020204020204" pitchFamily="34" charset="-122"/>
                    <a:ea typeface="微软雅黑" panose="020B0503020204020204" pitchFamily="34" charset="-122"/>
                  </a:rPr>
                  <a:t>发送数据</a:t>
                </a:r>
              </a:p>
            </p:txBody>
          </p:sp>
        </p:grpSp>
      </p:grpSp>
      <p:grpSp>
        <p:nvGrpSpPr>
          <p:cNvPr id="412701" name="Group 29"/>
          <p:cNvGrpSpPr>
            <a:grpSpLocks/>
          </p:cNvGrpSpPr>
          <p:nvPr/>
        </p:nvGrpSpPr>
        <p:grpSpPr bwMode="auto">
          <a:xfrm>
            <a:off x="5662973" y="2775992"/>
            <a:ext cx="4012275" cy="1006475"/>
            <a:chOff x="2562" y="865"/>
            <a:chExt cx="2333" cy="634"/>
          </a:xfrm>
        </p:grpSpPr>
        <p:grpSp>
          <p:nvGrpSpPr>
            <p:cNvPr id="412702" name="Group 30"/>
            <p:cNvGrpSpPr>
              <a:grpSpLocks/>
            </p:cNvGrpSpPr>
            <p:nvPr/>
          </p:nvGrpSpPr>
          <p:grpSpPr bwMode="auto">
            <a:xfrm>
              <a:off x="2562" y="1240"/>
              <a:ext cx="1546" cy="259"/>
              <a:chOff x="2562" y="1240"/>
              <a:chExt cx="1546" cy="259"/>
            </a:xfrm>
          </p:grpSpPr>
          <p:sp>
            <p:nvSpPr>
              <p:cNvPr id="412703" name="AutoShape 31"/>
              <p:cNvSpPr>
                <a:spLocks noChangeArrowheads="1"/>
              </p:cNvSpPr>
              <p:nvPr/>
            </p:nvSpPr>
            <p:spPr bwMode="auto">
              <a:xfrm>
                <a:off x="2562" y="1253"/>
                <a:ext cx="1407" cy="246"/>
              </a:xfrm>
              <a:prstGeom prst="wedgeRoundRectCallout">
                <a:avLst>
                  <a:gd name="adj1" fmla="val 61231"/>
                  <a:gd name="adj2" fmla="val -165449"/>
                  <a:gd name="adj3" fmla="val 16667"/>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a:endParaRPr kumimoji="1" lang="zh-CN" altLang="zh-CN">
                  <a:solidFill>
                    <a:srgbClr val="000099"/>
                  </a:solidFill>
                  <a:latin typeface="微软雅黑" panose="020B0503020204020204" pitchFamily="34" charset="-122"/>
                  <a:ea typeface="微软雅黑" panose="020B0503020204020204" pitchFamily="34" charset="-122"/>
                </a:endParaRPr>
              </a:p>
            </p:txBody>
          </p:sp>
          <p:sp>
            <p:nvSpPr>
              <p:cNvPr id="412704" name="Text Box 32"/>
              <p:cNvSpPr txBox="1">
                <a:spLocks noChangeArrowheads="1"/>
              </p:cNvSpPr>
              <p:nvPr/>
            </p:nvSpPr>
            <p:spPr bwMode="auto">
              <a:xfrm>
                <a:off x="2562" y="1240"/>
                <a:ext cx="154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a:solidFill>
                      <a:srgbClr val="000099"/>
                    </a:solidFill>
                    <a:latin typeface="微软雅黑" panose="020B0503020204020204" pitchFamily="34" charset="-122"/>
                    <a:ea typeface="微软雅黑" panose="020B0503020204020204" pitchFamily="34" charset="-122"/>
                  </a:rPr>
                  <a:t>B </a:t>
                </a:r>
                <a:r>
                  <a:rPr kumimoji="1" lang="zh-CN" altLang="en-US">
                    <a:solidFill>
                      <a:srgbClr val="000099"/>
                    </a:solidFill>
                    <a:latin typeface="微软雅黑" panose="020B0503020204020204" pitchFamily="34" charset="-122"/>
                    <a:ea typeface="微软雅黑" panose="020B0503020204020204" pitchFamily="34" charset="-122"/>
                  </a:rPr>
                  <a:t>检测到发生碰撞</a:t>
                </a:r>
              </a:p>
            </p:txBody>
          </p:sp>
        </p:grpSp>
        <p:sp>
          <p:nvSpPr>
            <p:cNvPr id="412705" name="Line 33"/>
            <p:cNvSpPr>
              <a:spLocks noChangeShapeType="1"/>
            </p:cNvSpPr>
            <p:nvPr/>
          </p:nvSpPr>
          <p:spPr bwMode="auto">
            <a:xfrm flipH="1">
              <a:off x="4167" y="964"/>
              <a:ext cx="261"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12706" name="Text Box 34"/>
            <p:cNvSpPr txBox="1">
              <a:spLocks noChangeArrowheads="1"/>
            </p:cNvSpPr>
            <p:nvPr/>
          </p:nvSpPr>
          <p:spPr bwMode="auto">
            <a:xfrm>
              <a:off x="4410" y="865"/>
              <a:ext cx="48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i="1">
                  <a:solidFill>
                    <a:srgbClr val="000099"/>
                  </a:solidFill>
                  <a:latin typeface="微软雅黑" panose="020B0503020204020204" pitchFamily="34" charset="-122"/>
                  <a:ea typeface="微软雅黑" panose="020B0503020204020204" pitchFamily="34" charset="-122"/>
                </a:rPr>
                <a:t>  t</a:t>
              </a:r>
              <a:r>
                <a:rPr kumimoji="1" lang="en-US" altLang="zh-CN">
                  <a:solidFill>
                    <a:srgbClr val="000099"/>
                  </a:solidFill>
                  <a:latin typeface="微软雅黑" panose="020B0503020204020204" pitchFamily="34" charset="-122"/>
                  <a:ea typeface="微软雅黑" panose="020B0503020204020204" pitchFamily="34" charset="-122"/>
                </a:rPr>
                <a:t> = </a:t>
              </a:r>
              <a:r>
                <a:rPr kumimoji="1" lang="en-US" altLang="zh-CN">
                  <a:solidFill>
                    <a:srgbClr val="000099"/>
                  </a:solidFill>
                  <a:latin typeface="微软雅黑" panose="020B0503020204020204" pitchFamily="34" charset="-122"/>
                  <a:ea typeface="微软雅黑" panose="020B0503020204020204" pitchFamily="34" charset="-122"/>
                  <a:sym typeface="Symbol" pitchFamily="18" charset="2"/>
                </a:rPr>
                <a:t></a:t>
              </a:r>
            </a:p>
          </p:txBody>
        </p:sp>
      </p:grpSp>
      <p:sp>
        <p:nvSpPr>
          <p:cNvPr id="412707" name="Text Box 35"/>
          <p:cNvSpPr txBox="1">
            <a:spLocks noChangeArrowheads="1"/>
          </p:cNvSpPr>
          <p:nvPr/>
        </p:nvSpPr>
        <p:spPr bwMode="auto">
          <a:xfrm>
            <a:off x="2101284" y="1850479"/>
            <a:ext cx="7377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i="1">
                <a:solidFill>
                  <a:srgbClr val="000099"/>
                </a:solidFill>
                <a:latin typeface="微软雅黑" panose="020B0503020204020204" pitchFamily="34" charset="-122"/>
                <a:ea typeface="微软雅黑" panose="020B0503020204020204" pitchFamily="34" charset="-122"/>
              </a:rPr>
              <a:t>t</a:t>
            </a:r>
            <a:r>
              <a:rPr kumimoji="1" lang="en-US" altLang="zh-CN">
                <a:solidFill>
                  <a:srgbClr val="000099"/>
                </a:solidFill>
                <a:latin typeface="微软雅黑" panose="020B0503020204020204" pitchFamily="34" charset="-122"/>
                <a:ea typeface="微软雅黑" panose="020B0503020204020204" pitchFamily="34" charset="-122"/>
              </a:rPr>
              <a:t> = 0</a:t>
            </a:r>
            <a:endParaRPr kumimoji="1" lang="en-US" altLang="zh-CN" baseline="30000">
              <a:solidFill>
                <a:srgbClr val="000099"/>
              </a:solidFill>
              <a:latin typeface="微软雅黑" panose="020B0503020204020204" pitchFamily="34" charset="-122"/>
              <a:ea typeface="微软雅黑" panose="020B0503020204020204" pitchFamily="34" charset="-122"/>
            </a:endParaRPr>
          </a:p>
        </p:txBody>
      </p:sp>
      <p:sp>
        <p:nvSpPr>
          <p:cNvPr id="412708" name="Line 36"/>
          <p:cNvSpPr>
            <a:spLocks noChangeShapeType="1"/>
          </p:cNvSpPr>
          <p:nvPr/>
        </p:nvSpPr>
        <p:spPr bwMode="auto">
          <a:xfrm>
            <a:off x="2827034" y="2055266"/>
            <a:ext cx="447146"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12709" name="Text Box 37"/>
          <p:cNvSpPr txBox="1">
            <a:spLocks noChangeArrowheads="1"/>
          </p:cNvSpPr>
          <p:nvPr/>
        </p:nvSpPr>
        <p:spPr bwMode="auto">
          <a:xfrm>
            <a:off x="8517442" y="3183980"/>
            <a:ext cx="233108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dirty="0">
                <a:solidFill>
                  <a:srgbClr val="000099"/>
                </a:solidFill>
                <a:latin typeface="微软雅黑" panose="020B0503020204020204" pitchFamily="34" charset="-122"/>
                <a:ea typeface="微软雅黑" panose="020B0503020204020204" pitchFamily="34" charset="-122"/>
              </a:rPr>
              <a:t>单程端到端</a:t>
            </a:r>
          </a:p>
          <a:p>
            <a:pPr algn="ctr"/>
            <a:r>
              <a:rPr lang="zh-CN" altLang="en-US" sz="2400" dirty="0">
                <a:solidFill>
                  <a:srgbClr val="000099"/>
                </a:solidFill>
                <a:latin typeface="微软雅黑" panose="020B0503020204020204" pitchFamily="34" charset="-122"/>
                <a:ea typeface="微软雅黑" panose="020B0503020204020204" pitchFamily="34" charset="-122"/>
              </a:rPr>
              <a:t>传播时延记为 </a:t>
            </a:r>
            <a:r>
              <a:rPr lang="zh-CN" altLang="en-US" sz="2400" i="1" dirty="0">
                <a:solidFill>
                  <a:srgbClr val="000099"/>
                </a:solidFill>
                <a:latin typeface="微软雅黑" panose="020B0503020204020204" pitchFamily="34" charset="-122"/>
                <a:ea typeface="微软雅黑" panose="020B0503020204020204" pitchFamily="34" charset="-122"/>
                <a:sym typeface="Symbol" pitchFamily="18" charset="2"/>
              </a:rPr>
              <a:t></a:t>
            </a:r>
            <a:r>
              <a:rPr lang="zh-CN" altLang="en-US" sz="2400" dirty="0">
                <a:solidFill>
                  <a:srgbClr val="000099"/>
                </a:solidFill>
                <a:latin typeface="微软雅黑" panose="020B0503020204020204" pitchFamily="34" charset="-122"/>
                <a:ea typeface="微软雅黑" panose="020B0503020204020204" pitchFamily="34" charset="-122"/>
              </a:rPr>
              <a:t> </a:t>
            </a:r>
          </a:p>
        </p:txBody>
      </p:sp>
      <p:sp>
        <p:nvSpPr>
          <p:cNvPr id="2" name="标题 1"/>
          <p:cNvSpPr>
            <a:spLocks noGrp="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sz="4000" dirty="0"/>
              <a:t>信号传播时延对载波监听的影响 </a:t>
            </a:r>
          </a:p>
        </p:txBody>
      </p:sp>
      <p:sp>
        <p:nvSpPr>
          <p:cNvPr id="5" name="文本占位符 4">
            <a:extLst>
              <a:ext uri="{FF2B5EF4-FFF2-40B4-BE49-F238E27FC236}">
                <a16:creationId xmlns:a16="http://schemas.microsoft.com/office/drawing/2014/main" id="{F160F039-A659-4D96-9E0D-F884006C9EFA}"/>
              </a:ext>
            </a:extLst>
          </p:cNvPr>
          <p:cNvSpPr>
            <a:spLocks noGrp="1"/>
          </p:cNvSpPr>
          <p:nvPr>
            <p:ph type="body" sz="quarter" idx="11"/>
          </p:nvPr>
        </p:nvSpPr>
        <p:spPr>
          <a:xfrm>
            <a:off x="2063427" y="5501977"/>
            <a:ext cx="8280400" cy="879475"/>
          </a:xfrm>
          <a:solidFill>
            <a:schemeClr val="accent4">
              <a:lumMod val="40000"/>
              <a:lumOff val="60000"/>
            </a:schemeClr>
          </a:solidFill>
        </p:spPr>
        <p:txBody>
          <a:bodyPr tIns="108000">
            <a:normAutofit fontScale="92500" lnSpcReduction="20000"/>
          </a:bodyPr>
          <a:lstStyle/>
          <a:p>
            <a:r>
              <a:rPr lang="en-US" altLang="zh-CN" dirty="0"/>
              <a:t>A</a:t>
            </a:r>
            <a:r>
              <a:rPr lang="zh-CN" altLang="en-US" dirty="0"/>
              <a:t>需要单程传播时延的 </a:t>
            </a:r>
            <a:r>
              <a:rPr lang="en-US" altLang="zh-CN" dirty="0"/>
              <a:t>2 </a:t>
            </a:r>
            <a:r>
              <a:rPr lang="zh-CN" altLang="en-US" dirty="0"/>
              <a:t>倍的时间，</a:t>
            </a:r>
          </a:p>
          <a:p>
            <a:r>
              <a:rPr lang="zh-CN" altLang="en-US" dirty="0"/>
              <a:t>才能检测到与 </a:t>
            </a:r>
            <a:r>
              <a:rPr lang="en-US" altLang="zh-CN" dirty="0"/>
              <a:t>B </a:t>
            </a:r>
            <a:r>
              <a:rPr lang="zh-CN" altLang="en-US" dirty="0"/>
              <a:t>的发送产生了冲突</a:t>
            </a:r>
          </a:p>
        </p:txBody>
      </p:sp>
    </p:spTree>
    <p:extLst>
      <p:ext uri="{BB962C8B-B14F-4D97-AF65-F5344CB8AC3E}">
        <p14:creationId xmlns:p14="http://schemas.microsoft.com/office/powerpoint/2010/main" val="6955183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12678"/>
                                        </p:tgtEl>
                                        <p:attrNameLst>
                                          <p:attrName>style.visibility</p:attrName>
                                        </p:attrNameLst>
                                      </p:cBhvr>
                                      <p:to>
                                        <p:strVal val="visible"/>
                                      </p:to>
                                    </p:set>
                                    <p:animEffect transition="in" filter="wipe(left)">
                                      <p:cBhvr>
                                        <p:cTn id="7" dur="5000"/>
                                        <p:tgtEl>
                                          <p:spTgt spid="412678"/>
                                        </p:tgtEl>
                                      </p:cBhvr>
                                    </p:animEffect>
                                  </p:childTnLst>
                                </p:cTn>
                              </p:par>
                              <p:par>
                                <p:cTn id="8" presetID="22" presetClass="entr" presetSubtype="2" fill="hold" grpId="0" nodeType="withEffect">
                                  <p:stCondLst>
                                    <p:cond delay="4000"/>
                                  </p:stCondLst>
                                  <p:childTnLst>
                                    <p:set>
                                      <p:cBhvr>
                                        <p:cTn id="9" dur="1" fill="hold">
                                          <p:stCondLst>
                                            <p:cond delay="0"/>
                                          </p:stCondLst>
                                        </p:cTn>
                                        <p:tgtEl>
                                          <p:spTgt spid="412684"/>
                                        </p:tgtEl>
                                        <p:attrNameLst>
                                          <p:attrName>style.visibility</p:attrName>
                                        </p:attrNameLst>
                                      </p:cBhvr>
                                      <p:to>
                                        <p:strVal val="visible"/>
                                      </p:to>
                                    </p:set>
                                    <p:animEffect transition="in" filter="wipe(right)">
                                      <p:cBhvr>
                                        <p:cTn id="10" dur="5000"/>
                                        <p:tgtEl>
                                          <p:spTgt spid="412684"/>
                                        </p:tgtEl>
                                      </p:cBhvr>
                                    </p:animEffect>
                                  </p:childTnLst>
                                </p:cTn>
                              </p:par>
                              <p:par>
                                <p:cTn id="11" presetID="1" presetClass="entr" presetSubtype="0" fill="hold" nodeType="withEffect">
                                  <p:stCondLst>
                                    <p:cond delay="4000"/>
                                  </p:stCondLst>
                                  <p:childTnLst>
                                    <p:set>
                                      <p:cBhvr>
                                        <p:cTn id="12" dur="1" fill="hold">
                                          <p:stCondLst>
                                            <p:cond delay="0"/>
                                          </p:stCondLst>
                                        </p:cTn>
                                        <p:tgtEl>
                                          <p:spTgt spid="412694"/>
                                        </p:tgtEl>
                                        <p:attrNameLst>
                                          <p:attrName>style.visibility</p:attrName>
                                        </p:attrNameLst>
                                      </p:cBhvr>
                                      <p:to>
                                        <p:strVal val="visible"/>
                                      </p:to>
                                    </p:set>
                                  </p:childTnLst>
                                </p:cTn>
                              </p:par>
                              <p:par>
                                <p:cTn id="13" presetID="1" presetClass="entr" presetSubtype="0" fill="hold" nodeType="withEffect">
                                  <p:stCondLst>
                                    <p:cond delay="4500"/>
                                  </p:stCondLst>
                                  <p:childTnLst>
                                    <p:set>
                                      <p:cBhvr>
                                        <p:cTn id="14" dur="1" fill="hold">
                                          <p:stCondLst>
                                            <p:cond delay="0"/>
                                          </p:stCondLst>
                                        </p:cTn>
                                        <p:tgtEl>
                                          <p:spTgt spid="412685"/>
                                        </p:tgtEl>
                                        <p:attrNameLst>
                                          <p:attrName>style.visibility</p:attrName>
                                        </p:attrNameLst>
                                      </p:cBhvr>
                                      <p:to>
                                        <p:strVal val="visible"/>
                                      </p:to>
                                    </p:set>
                                  </p:childTnLst>
                                </p:cTn>
                              </p:par>
                              <p:par>
                                <p:cTn id="15" presetID="1" presetClass="entr" presetSubtype="0" fill="hold" nodeType="withEffect">
                                  <p:stCondLst>
                                    <p:cond delay="5000"/>
                                  </p:stCondLst>
                                  <p:childTnLst>
                                    <p:set>
                                      <p:cBhvr>
                                        <p:cTn id="16" dur="1" fill="hold">
                                          <p:stCondLst>
                                            <p:cond delay="0"/>
                                          </p:stCondLst>
                                        </p:cTn>
                                        <p:tgtEl>
                                          <p:spTgt spid="412701"/>
                                        </p:tgtEl>
                                        <p:attrNameLst>
                                          <p:attrName>style.visibility</p:attrName>
                                        </p:attrNameLst>
                                      </p:cBhvr>
                                      <p:to>
                                        <p:strVal val="visible"/>
                                      </p:to>
                                    </p:set>
                                  </p:childTnLst>
                                </p:cTn>
                              </p:par>
                              <p:par>
                                <p:cTn id="17" presetID="1" presetClass="entr" presetSubtype="0" fill="hold" nodeType="withEffect">
                                  <p:stCondLst>
                                    <p:cond delay="9000"/>
                                  </p:stCondLst>
                                  <p:childTnLst>
                                    <p:set>
                                      <p:cBhvr>
                                        <p:cTn id="18" dur="1" fill="hold">
                                          <p:stCondLst>
                                            <p:cond delay="0"/>
                                          </p:stCondLst>
                                        </p:cTn>
                                        <p:tgtEl>
                                          <p:spTgt spid="4126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678" grpId="0" animBg="1"/>
      <p:bldP spid="412684"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ChangeArrowheads="1"/>
          </p:cNvSpPr>
          <p:nvPr/>
        </p:nvSpPr>
        <p:spPr bwMode="auto">
          <a:xfrm>
            <a:off x="7027374" y="5233642"/>
            <a:ext cx="1239970" cy="142875"/>
          </a:xfrm>
          <a:prstGeom prst="rect">
            <a:avLst/>
          </a:prstGeom>
          <a:solidFill>
            <a:srgbClr val="9966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13699" name="Rectangle 3"/>
          <p:cNvSpPr>
            <a:spLocks noChangeArrowheads="1"/>
          </p:cNvSpPr>
          <p:nvPr/>
        </p:nvSpPr>
        <p:spPr bwMode="auto">
          <a:xfrm>
            <a:off x="3515561" y="5017742"/>
            <a:ext cx="4751785" cy="142875"/>
          </a:xfrm>
          <a:prstGeom prst="rect">
            <a:avLst/>
          </a:prstGeom>
          <a:solidFill>
            <a:srgbClr val="FF0000"/>
          </a:solidFill>
          <a:ln w="12700">
            <a:solidFill>
              <a:schemeClr val="tx1"/>
            </a:solidFill>
            <a:miter lim="800000"/>
            <a:headEnd/>
            <a:tailEnd/>
          </a:ln>
          <a:effec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13700" name="Line 4"/>
          <p:cNvSpPr>
            <a:spLocks noChangeShapeType="1"/>
          </p:cNvSpPr>
          <p:nvPr/>
        </p:nvSpPr>
        <p:spPr bwMode="auto">
          <a:xfrm>
            <a:off x="3324054" y="543098"/>
            <a:ext cx="5049308" cy="0"/>
          </a:xfrm>
          <a:prstGeom prst="line">
            <a:avLst/>
          </a:prstGeom>
          <a:noFill/>
          <a:ln w="57150" cmpd="dbl">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13701" name="Line 5"/>
          <p:cNvSpPr>
            <a:spLocks noChangeShapeType="1"/>
          </p:cNvSpPr>
          <p:nvPr/>
        </p:nvSpPr>
        <p:spPr bwMode="auto">
          <a:xfrm>
            <a:off x="3317175" y="254173"/>
            <a:ext cx="5063067" cy="0"/>
          </a:xfrm>
          <a:prstGeom prst="line">
            <a:avLst/>
          </a:prstGeom>
          <a:noFill/>
          <a:ln w="19050">
            <a:solidFill>
              <a:srgbClr val="333399"/>
            </a:solidFill>
            <a:round/>
            <a:headEnd type="triangle" w="med"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13702" name="Rectangle 6"/>
          <p:cNvSpPr>
            <a:spLocks noChangeArrowheads="1"/>
          </p:cNvSpPr>
          <p:nvPr/>
        </p:nvSpPr>
        <p:spPr bwMode="auto">
          <a:xfrm>
            <a:off x="5341370" y="44625"/>
            <a:ext cx="727764"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a:solidFill>
                  <a:srgbClr val="000099"/>
                </a:solidFill>
                <a:latin typeface="微软雅黑" panose="020B0503020204020204" pitchFamily="34" charset="-122"/>
                <a:ea typeface="微软雅黑" panose="020B0503020204020204" pitchFamily="34" charset="-122"/>
              </a:rPr>
              <a:t>1 km</a:t>
            </a:r>
          </a:p>
        </p:txBody>
      </p:sp>
      <p:sp>
        <p:nvSpPr>
          <p:cNvPr id="413703" name="Line 7"/>
          <p:cNvSpPr>
            <a:spLocks noChangeShapeType="1"/>
          </p:cNvSpPr>
          <p:nvPr/>
        </p:nvSpPr>
        <p:spPr bwMode="auto">
          <a:xfrm>
            <a:off x="3312016" y="547862"/>
            <a:ext cx="0" cy="18081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13704" name="Line 8"/>
          <p:cNvSpPr>
            <a:spLocks noChangeShapeType="1"/>
          </p:cNvSpPr>
          <p:nvPr/>
        </p:nvSpPr>
        <p:spPr bwMode="auto">
          <a:xfrm>
            <a:off x="3317174" y="547862"/>
            <a:ext cx="5035550" cy="868363"/>
          </a:xfrm>
          <a:prstGeom prst="line">
            <a:avLst/>
          </a:prstGeom>
          <a:noFill/>
          <a:ln w="762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13705" name="Rectangle 9"/>
          <p:cNvSpPr>
            <a:spLocks noChangeArrowheads="1"/>
          </p:cNvSpPr>
          <p:nvPr/>
        </p:nvSpPr>
        <p:spPr bwMode="auto">
          <a:xfrm>
            <a:off x="3035128" y="198611"/>
            <a:ext cx="35586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a:solidFill>
                  <a:srgbClr val="000099"/>
                </a:solidFill>
                <a:latin typeface="微软雅黑" panose="020B0503020204020204" pitchFamily="34" charset="-122"/>
                <a:ea typeface="微软雅黑" panose="020B0503020204020204" pitchFamily="34" charset="-122"/>
              </a:rPr>
              <a:t>A</a:t>
            </a:r>
          </a:p>
        </p:txBody>
      </p:sp>
      <p:sp>
        <p:nvSpPr>
          <p:cNvPr id="413706" name="Rectangle 10"/>
          <p:cNvSpPr>
            <a:spLocks noChangeArrowheads="1"/>
          </p:cNvSpPr>
          <p:nvPr/>
        </p:nvSpPr>
        <p:spPr bwMode="auto">
          <a:xfrm>
            <a:off x="8259855" y="198611"/>
            <a:ext cx="32701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a:solidFill>
                  <a:srgbClr val="000099"/>
                </a:solidFill>
                <a:latin typeface="微软雅黑" panose="020B0503020204020204" pitchFamily="34" charset="-122"/>
                <a:ea typeface="微软雅黑" panose="020B0503020204020204" pitchFamily="34" charset="-122"/>
              </a:rPr>
              <a:t>B</a:t>
            </a:r>
          </a:p>
        </p:txBody>
      </p:sp>
      <p:sp>
        <p:nvSpPr>
          <p:cNvPr id="413707" name="Line 11"/>
          <p:cNvSpPr>
            <a:spLocks noChangeShapeType="1"/>
          </p:cNvSpPr>
          <p:nvPr/>
        </p:nvSpPr>
        <p:spPr bwMode="auto">
          <a:xfrm flipH="1">
            <a:off x="3184752" y="890762"/>
            <a:ext cx="6879" cy="1090613"/>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13708" name="Rectangle 12"/>
          <p:cNvSpPr>
            <a:spLocks noChangeArrowheads="1"/>
          </p:cNvSpPr>
          <p:nvPr/>
        </p:nvSpPr>
        <p:spPr bwMode="auto">
          <a:xfrm>
            <a:off x="2947421" y="1222549"/>
            <a:ext cx="27892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i="1">
                <a:solidFill>
                  <a:srgbClr val="000099"/>
                </a:solidFill>
                <a:latin typeface="微软雅黑" panose="020B0503020204020204" pitchFamily="34" charset="-122"/>
                <a:ea typeface="微软雅黑" panose="020B0503020204020204" pitchFamily="34" charset="-122"/>
              </a:rPr>
              <a:t>t</a:t>
            </a:r>
          </a:p>
        </p:txBody>
      </p:sp>
      <p:sp>
        <p:nvSpPr>
          <p:cNvPr id="413709" name="Line 13"/>
          <p:cNvSpPr>
            <a:spLocks noChangeShapeType="1"/>
          </p:cNvSpPr>
          <p:nvPr/>
        </p:nvSpPr>
        <p:spPr bwMode="auto">
          <a:xfrm>
            <a:off x="8373362" y="536748"/>
            <a:ext cx="0" cy="1484312"/>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13710" name="Line 14"/>
          <p:cNvSpPr>
            <a:spLocks noChangeShapeType="1"/>
          </p:cNvSpPr>
          <p:nvPr/>
        </p:nvSpPr>
        <p:spPr bwMode="auto">
          <a:xfrm flipH="1">
            <a:off x="3312017" y="1251125"/>
            <a:ext cx="5059627" cy="879475"/>
          </a:xfrm>
          <a:prstGeom prst="line">
            <a:avLst/>
          </a:prstGeom>
          <a:noFill/>
          <a:ln w="76200">
            <a:solidFill>
              <a:srgbClr val="9966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nvGrpSpPr>
          <p:cNvPr id="413711" name="Group 15"/>
          <p:cNvGrpSpPr>
            <a:grpSpLocks/>
          </p:cNvGrpSpPr>
          <p:nvPr/>
        </p:nvGrpSpPr>
        <p:grpSpPr bwMode="auto">
          <a:xfrm>
            <a:off x="7042244" y="543098"/>
            <a:ext cx="1045633" cy="793750"/>
            <a:chOff x="3364" y="411"/>
            <a:chExt cx="608" cy="500"/>
          </a:xfrm>
        </p:grpSpPr>
        <p:sp>
          <p:nvSpPr>
            <p:cNvPr id="413712" name="Line 16"/>
            <p:cNvSpPr>
              <a:spLocks noChangeShapeType="1"/>
            </p:cNvSpPr>
            <p:nvPr/>
          </p:nvSpPr>
          <p:spPr bwMode="auto">
            <a:xfrm>
              <a:off x="3755" y="728"/>
              <a:ext cx="112" cy="183"/>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13713" name="AutoShape 17"/>
            <p:cNvSpPr>
              <a:spLocks noChangeArrowheads="1"/>
            </p:cNvSpPr>
            <p:nvPr/>
          </p:nvSpPr>
          <p:spPr bwMode="auto">
            <a:xfrm>
              <a:off x="3364" y="411"/>
              <a:ext cx="608" cy="454"/>
            </a:xfrm>
            <a:prstGeom prst="irregularSeal1">
              <a:avLst/>
            </a:prstGeom>
            <a:solidFill>
              <a:srgbClr val="FFCCFF"/>
            </a:solidFill>
            <a:ln w="12700">
              <a:solidFill>
                <a:srgbClr val="FFCCFF"/>
              </a:solidFill>
              <a:miter lim="800000"/>
              <a:headEnd/>
              <a:tailEnd/>
            </a:ln>
            <a:effectLst>
              <a:outerShdw dist="35921" dir="2700000" algn="ctr" rotWithShape="0">
                <a:schemeClr val="bg2"/>
              </a:outerShdw>
            </a:effectLst>
          </p:spPr>
          <p:txBody>
            <a:bodyPr wrap="none" anchor="ctr"/>
            <a:lstStyle/>
            <a:p>
              <a:pPr algn="ctr" defTabSz="762000"/>
              <a:r>
                <a:rPr kumimoji="1" lang="zh-CN" altLang="en-US">
                  <a:solidFill>
                    <a:srgbClr val="000099"/>
                  </a:solidFill>
                  <a:latin typeface="微软雅黑" panose="020B0503020204020204" pitchFamily="34" charset="-122"/>
                  <a:ea typeface="微软雅黑" panose="020B0503020204020204" pitchFamily="34" charset="-122"/>
                </a:rPr>
                <a:t>碰撞</a:t>
              </a:r>
            </a:p>
          </p:txBody>
        </p:sp>
      </p:grpSp>
      <p:sp>
        <p:nvSpPr>
          <p:cNvPr id="413714" name="Text Box 18"/>
          <p:cNvSpPr txBox="1">
            <a:spLocks noChangeArrowheads="1"/>
          </p:cNvSpPr>
          <p:nvPr/>
        </p:nvSpPr>
        <p:spPr bwMode="auto">
          <a:xfrm>
            <a:off x="8733409" y="3285480"/>
            <a:ext cx="2042547" cy="840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lnSpc>
                <a:spcPct val="90000"/>
              </a:lnSpc>
            </a:pPr>
            <a:r>
              <a:rPr kumimoji="1" lang="en-US" altLang="zh-CN" i="1">
                <a:solidFill>
                  <a:srgbClr val="000099"/>
                </a:solidFill>
                <a:latin typeface="微软雅黑" panose="020B0503020204020204" pitchFamily="34" charset="-122"/>
                <a:ea typeface="微软雅黑" panose="020B0503020204020204" pitchFamily="34" charset="-122"/>
              </a:rPr>
              <a:t>t</a:t>
            </a:r>
            <a:r>
              <a:rPr kumimoji="1" lang="en-US" altLang="zh-CN">
                <a:solidFill>
                  <a:srgbClr val="000099"/>
                </a:solidFill>
                <a:latin typeface="微软雅黑" panose="020B0503020204020204" pitchFamily="34" charset="-122"/>
                <a:ea typeface="微软雅黑" panose="020B0503020204020204" pitchFamily="34" charset="-122"/>
              </a:rPr>
              <a:t> = </a:t>
            </a:r>
            <a:r>
              <a:rPr kumimoji="1" lang="en-US" altLang="zh-CN">
                <a:solidFill>
                  <a:srgbClr val="000099"/>
                </a:solidFill>
                <a:latin typeface="微软雅黑" panose="020B0503020204020204" pitchFamily="34" charset="-122"/>
                <a:ea typeface="微软雅黑" panose="020B0503020204020204" pitchFamily="34" charset="-122"/>
                <a:sym typeface="Symbol" pitchFamily="18" charset="2"/>
              </a:rPr>
              <a:t></a:t>
            </a:r>
            <a:r>
              <a:rPr kumimoji="1" lang="en-US" altLang="zh-CN">
                <a:solidFill>
                  <a:srgbClr val="000099"/>
                </a:solidFill>
                <a:latin typeface="微软雅黑" panose="020B0503020204020204" pitchFamily="34" charset="-122"/>
                <a:ea typeface="微软雅黑" panose="020B0503020204020204" pitchFamily="34" charset="-122"/>
              </a:rPr>
              <a:t> </a:t>
            </a:r>
            <a:r>
              <a:rPr kumimoji="1" lang="en-US" altLang="zh-CN">
                <a:solidFill>
                  <a:srgbClr val="000099"/>
                </a:solidFill>
                <a:latin typeface="微软雅黑" panose="020B0503020204020204" pitchFamily="34" charset="-122"/>
                <a:ea typeface="微软雅黑" panose="020B0503020204020204" pitchFamily="34" charset="-122"/>
                <a:sym typeface="Symbol" pitchFamily="18" charset="2"/>
              </a:rPr>
              <a:t> </a:t>
            </a:r>
            <a:endParaRPr kumimoji="1" lang="en-US" altLang="zh-CN">
              <a:solidFill>
                <a:srgbClr val="000099"/>
              </a:solidFill>
              <a:latin typeface="微软雅黑" panose="020B0503020204020204" pitchFamily="34" charset="-122"/>
              <a:ea typeface="微软雅黑" panose="020B0503020204020204" pitchFamily="34" charset="-122"/>
            </a:endParaRPr>
          </a:p>
          <a:p>
            <a:pPr eaLnBrk="0" hangingPunct="0">
              <a:lnSpc>
                <a:spcPct val="90000"/>
              </a:lnSpc>
            </a:pPr>
            <a:r>
              <a:rPr kumimoji="1" lang="en-US" altLang="zh-CN">
                <a:solidFill>
                  <a:srgbClr val="000099"/>
                </a:solidFill>
                <a:latin typeface="微软雅黑" panose="020B0503020204020204" pitchFamily="34" charset="-122"/>
                <a:ea typeface="微软雅黑" panose="020B0503020204020204" pitchFamily="34" charset="-122"/>
              </a:rPr>
              <a:t>B </a:t>
            </a:r>
            <a:r>
              <a:rPr kumimoji="1" lang="zh-CN" altLang="en-US">
                <a:solidFill>
                  <a:srgbClr val="000099"/>
                </a:solidFill>
                <a:latin typeface="微软雅黑" panose="020B0503020204020204" pitchFamily="34" charset="-122"/>
                <a:ea typeface="微软雅黑" panose="020B0503020204020204" pitchFamily="34" charset="-122"/>
              </a:rPr>
              <a:t>检测到信道空闲</a:t>
            </a:r>
          </a:p>
          <a:p>
            <a:pPr eaLnBrk="0" hangingPunct="0">
              <a:lnSpc>
                <a:spcPct val="90000"/>
              </a:lnSpc>
            </a:pPr>
            <a:r>
              <a:rPr kumimoji="1" lang="zh-CN" altLang="en-US">
                <a:solidFill>
                  <a:srgbClr val="000099"/>
                </a:solidFill>
                <a:latin typeface="微软雅黑" panose="020B0503020204020204" pitchFamily="34" charset="-122"/>
                <a:ea typeface="微软雅黑" panose="020B0503020204020204" pitchFamily="34" charset="-122"/>
              </a:rPr>
              <a:t>发送数据</a:t>
            </a:r>
          </a:p>
        </p:txBody>
      </p:sp>
      <p:sp>
        <p:nvSpPr>
          <p:cNvPr id="413715" name="Text Box 19"/>
          <p:cNvSpPr txBox="1">
            <a:spLocks noChangeArrowheads="1"/>
          </p:cNvSpPr>
          <p:nvPr/>
        </p:nvSpPr>
        <p:spPr bwMode="auto">
          <a:xfrm>
            <a:off x="8733407" y="4102844"/>
            <a:ext cx="1463862" cy="590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lnSpc>
                <a:spcPct val="90000"/>
              </a:lnSpc>
            </a:pPr>
            <a:r>
              <a:rPr kumimoji="1" lang="en-US" altLang="zh-CN" i="1">
                <a:solidFill>
                  <a:srgbClr val="000099"/>
                </a:solidFill>
                <a:latin typeface="微软雅黑" panose="020B0503020204020204" pitchFamily="34" charset="-122"/>
                <a:ea typeface="微软雅黑" panose="020B0503020204020204" pitchFamily="34" charset="-122"/>
              </a:rPr>
              <a:t>t</a:t>
            </a:r>
            <a:r>
              <a:rPr kumimoji="1" lang="en-US" altLang="zh-CN">
                <a:solidFill>
                  <a:srgbClr val="000099"/>
                </a:solidFill>
                <a:latin typeface="微软雅黑" panose="020B0503020204020204" pitchFamily="34" charset="-122"/>
                <a:ea typeface="微软雅黑" panose="020B0503020204020204" pitchFamily="34" charset="-122"/>
              </a:rPr>
              <a:t> = </a:t>
            </a:r>
            <a:r>
              <a:rPr kumimoji="1" lang="en-US" altLang="zh-CN">
                <a:solidFill>
                  <a:srgbClr val="000099"/>
                </a:solidFill>
                <a:latin typeface="微软雅黑" panose="020B0503020204020204" pitchFamily="34" charset="-122"/>
                <a:ea typeface="微软雅黑" panose="020B0503020204020204" pitchFamily="34" charset="-122"/>
                <a:sym typeface="Symbol" pitchFamily="18" charset="2"/>
              </a:rPr>
              <a:t></a:t>
            </a:r>
            <a:r>
              <a:rPr kumimoji="1" lang="en-US" altLang="zh-CN">
                <a:solidFill>
                  <a:srgbClr val="000099"/>
                </a:solidFill>
                <a:latin typeface="微软雅黑" panose="020B0503020204020204" pitchFamily="34" charset="-122"/>
                <a:ea typeface="微软雅黑" panose="020B0503020204020204" pitchFamily="34" charset="-122"/>
              </a:rPr>
              <a:t> </a:t>
            </a:r>
            <a:r>
              <a:rPr kumimoji="1" lang="en-US" altLang="zh-CN">
                <a:solidFill>
                  <a:srgbClr val="000099"/>
                </a:solidFill>
                <a:latin typeface="微软雅黑" panose="020B0503020204020204" pitchFamily="34" charset="-122"/>
                <a:ea typeface="微软雅黑" panose="020B0503020204020204" pitchFamily="34" charset="-122"/>
                <a:sym typeface="Symbol" pitchFamily="18" charset="2"/>
              </a:rPr>
              <a:t>  / 2</a:t>
            </a:r>
            <a:endParaRPr kumimoji="1" lang="en-US" altLang="zh-CN" baseline="30000">
              <a:solidFill>
                <a:srgbClr val="000099"/>
              </a:solidFill>
              <a:latin typeface="微软雅黑" panose="020B0503020204020204" pitchFamily="34" charset="-122"/>
              <a:ea typeface="微软雅黑" panose="020B0503020204020204" pitchFamily="34" charset="-122"/>
            </a:endParaRPr>
          </a:p>
          <a:p>
            <a:pPr eaLnBrk="0" hangingPunct="0">
              <a:lnSpc>
                <a:spcPct val="90000"/>
              </a:lnSpc>
            </a:pPr>
            <a:r>
              <a:rPr kumimoji="1" lang="zh-CN" altLang="en-US">
                <a:solidFill>
                  <a:srgbClr val="000099"/>
                </a:solidFill>
                <a:latin typeface="微软雅黑" panose="020B0503020204020204" pitchFamily="34" charset="-122"/>
                <a:ea typeface="微软雅黑" panose="020B0503020204020204" pitchFamily="34" charset="-122"/>
              </a:rPr>
              <a:t>发生碰撞</a:t>
            </a:r>
          </a:p>
        </p:txBody>
      </p:sp>
      <p:grpSp>
        <p:nvGrpSpPr>
          <p:cNvPr id="413716" name="Group 20"/>
          <p:cNvGrpSpPr>
            <a:grpSpLocks/>
          </p:cNvGrpSpPr>
          <p:nvPr/>
        </p:nvGrpSpPr>
        <p:grpSpPr bwMode="auto">
          <a:xfrm>
            <a:off x="1528593" y="1087610"/>
            <a:ext cx="4290881" cy="1187450"/>
            <a:chOff x="158" y="754"/>
            <a:chExt cx="2495" cy="748"/>
          </a:xfrm>
        </p:grpSpPr>
        <p:sp>
          <p:nvSpPr>
            <p:cNvPr id="413717" name="Text Box 21"/>
            <p:cNvSpPr txBox="1">
              <a:spLocks noChangeArrowheads="1"/>
            </p:cNvSpPr>
            <p:nvPr/>
          </p:nvSpPr>
          <p:spPr bwMode="auto">
            <a:xfrm>
              <a:off x="158" y="1269"/>
              <a:ext cx="7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i="1">
                  <a:solidFill>
                    <a:srgbClr val="000099"/>
                  </a:solidFill>
                  <a:latin typeface="微软雅黑" panose="020B0503020204020204" pitchFamily="34" charset="-122"/>
                  <a:ea typeface="微软雅黑" panose="020B0503020204020204" pitchFamily="34" charset="-122"/>
                </a:rPr>
                <a:t>t</a:t>
              </a:r>
              <a:r>
                <a:rPr kumimoji="1" lang="en-US" altLang="zh-CN">
                  <a:solidFill>
                    <a:srgbClr val="000099"/>
                  </a:solidFill>
                  <a:latin typeface="微软雅黑" panose="020B0503020204020204" pitchFamily="34" charset="-122"/>
                  <a:ea typeface="微软雅黑" panose="020B0503020204020204" pitchFamily="34" charset="-122"/>
                </a:rPr>
                <a:t> = 2</a:t>
              </a:r>
              <a:r>
                <a:rPr kumimoji="1" lang="en-US" altLang="zh-CN">
                  <a:solidFill>
                    <a:srgbClr val="000099"/>
                  </a:solidFill>
                  <a:latin typeface="微软雅黑" panose="020B0503020204020204" pitchFamily="34" charset="-122"/>
                  <a:ea typeface="微软雅黑" panose="020B0503020204020204" pitchFamily="34" charset="-122"/>
                  <a:sym typeface="Symbol" pitchFamily="18" charset="2"/>
                </a:rPr>
                <a:t></a:t>
              </a:r>
              <a:r>
                <a:rPr kumimoji="1" lang="en-US" altLang="zh-CN">
                  <a:solidFill>
                    <a:srgbClr val="000099"/>
                  </a:solidFill>
                  <a:latin typeface="微软雅黑" panose="020B0503020204020204" pitchFamily="34" charset="-122"/>
                  <a:ea typeface="微软雅黑" panose="020B0503020204020204" pitchFamily="34" charset="-122"/>
                </a:rPr>
                <a:t> </a:t>
              </a:r>
              <a:r>
                <a:rPr kumimoji="1" lang="en-US" altLang="zh-CN">
                  <a:solidFill>
                    <a:srgbClr val="000099"/>
                  </a:solidFill>
                  <a:latin typeface="微软雅黑" panose="020B0503020204020204" pitchFamily="34" charset="-122"/>
                  <a:ea typeface="微软雅黑" panose="020B0503020204020204" pitchFamily="34" charset="-122"/>
                  <a:sym typeface="Symbol" pitchFamily="18" charset="2"/>
                </a:rPr>
                <a:t> </a:t>
              </a:r>
            </a:p>
          </p:txBody>
        </p:sp>
        <p:sp>
          <p:nvSpPr>
            <p:cNvPr id="413718" name="Line 22"/>
            <p:cNvSpPr>
              <a:spLocks noChangeShapeType="1"/>
            </p:cNvSpPr>
            <p:nvPr/>
          </p:nvSpPr>
          <p:spPr bwMode="auto">
            <a:xfrm>
              <a:off x="913" y="1417"/>
              <a:ext cx="26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nvGrpSpPr>
            <p:cNvPr id="413719" name="Group 23"/>
            <p:cNvGrpSpPr>
              <a:grpSpLocks/>
            </p:cNvGrpSpPr>
            <p:nvPr/>
          </p:nvGrpSpPr>
          <p:grpSpPr bwMode="auto">
            <a:xfrm>
              <a:off x="1247" y="754"/>
              <a:ext cx="1406" cy="272"/>
              <a:chOff x="1247" y="754"/>
              <a:chExt cx="1406" cy="272"/>
            </a:xfrm>
          </p:grpSpPr>
          <p:sp>
            <p:nvSpPr>
              <p:cNvPr id="413720" name="AutoShape 24"/>
              <p:cNvSpPr>
                <a:spLocks noChangeArrowheads="1"/>
              </p:cNvSpPr>
              <p:nvPr/>
            </p:nvSpPr>
            <p:spPr bwMode="auto">
              <a:xfrm>
                <a:off x="1247" y="754"/>
                <a:ext cx="1406" cy="272"/>
              </a:xfrm>
              <a:prstGeom prst="wedgeRoundRectCallout">
                <a:avLst>
                  <a:gd name="adj1" fmla="val -52986"/>
                  <a:gd name="adj2" fmla="val 182352"/>
                  <a:gd name="adj3" fmla="val 16667"/>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a:endParaRPr kumimoji="1" lang="zh-CN" altLang="zh-CN">
                  <a:solidFill>
                    <a:srgbClr val="000099"/>
                  </a:solidFill>
                  <a:latin typeface="微软雅黑" panose="020B0503020204020204" pitchFamily="34" charset="-122"/>
                  <a:ea typeface="微软雅黑" panose="020B0503020204020204" pitchFamily="34" charset="-122"/>
                </a:endParaRPr>
              </a:p>
            </p:txBody>
          </p:sp>
          <p:sp>
            <p:nvSpPr>
              <p:cNvPr id="413721" name="Text Box 25"/>
              <p:cNvSpPr txBox="1">
                <a:spLocks noChangeArrowheads="1"/>
              </p:cNvSpPr>
              <p:nvPr/>
            </p:nvSpPr>
            <p:spPr bwMode="auto">
              <a:xfrm>
                <a:off x="1247" y="754"/>
                <a:ext cx="138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a:solidFill>
                      <a:srgbClr val="000099"/>
                    </a:solidFill>
                    <a:latin typeface="微软雅黑" panose="020B0503020204020204" pitchFamily="34" charset="-122"/>
                    <a:ea typeface="微软雅黑" panose="020B0503020204020204" pitchFamily="34" charset="-122"/>
                  </a:rPr>
                  <a:t>A </a:t>
                </a:r>
                <a:r>
                  <a:rPr kumimoji="1" lang="zh-CN" altLang="en-US">
                    <a:solidFill>
                      <a:srgbClr val="000099"/>
                    </a:solidFill>
                    <a:latin typeface="微软雅黑" panose="020B0503020204020204" pitchFamily="34" charset="-122"/>
                    <a:ea typeface="微软雅黑" panose="020B0503020204020204" pitchFamily="34" charset="-122"/>
                  </a:rPr>
                  <a:t>检测到发生碰撞</a:t>
                </a:r>
              </a:p>
            </p:txBody>
          </p:sp>
        </p:grpSp>
      </p:grpSp>
      <p:grpSp>
        <p:nvGrpSpPr>
          <p:cNvPr id="413722" name="Group 26"/>
          <p:cNvGrpSpPr>
            <a:grpSpLocks/>
          </p:cNvGrpSpPr>
          <p:nvPr/>
        </p:nvGrpSpPr>
        <p:grpSpPr bwMode="auto">
          <a:xfrm>
            <a:off x="8423237" y="424037"/>
            <a:ext cx="1998398" cy="942975"/>
            <a:chOff x="4167" y="336"/>
            <a:chExt cx="1162" cy="594"/>
          </a:xfrm>
        </p:grpSpPr>
        <p:grpSp>
          <p:nvGrpSpPr>
            <p:cNvPr id="413723" name="Group 27"/>
            <p:cNvGrpSpPr>
              <a:grpSpLocks/>
            </p:cNvGrpSpPr>
            <p:nvPr/>
          </p:nvGrpSpPr>
          <p:grpSpPr bwMode="auto">
            <a:xfrm>
              <a:off x="4167" y="697"/>
              <a:ext cx="976" cy="233"/>
              <a:chOff x="4167" y="697"/>
              <a:chExt cx="976" cy="233"/>
            </a:xfrm>
          </p:grpSpPr>
          <p:sp>
            <p:nvSpPr>
              <p:cNvPr id="413724" name="Line 28"/>
              <p:cNvSpPr>
                <a:spLocks noChangeShapeType="1"/>
              </p:cNvSpPr>
              <p:nvPr/>
            </p:nvSpPr>
            <p:spPr bwMode="auto">
              <a:xfrm flipH="1">
                <a:off x="4167" y="847"/>
                <a:ext cx="261"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13725" name="Text Box 29"/>
              <p:cNvSpPr txBox="1">
                <a:spLocks noChangeArrowheads="1"/>
              </p:cNvSpPr>
              <p:nvPr/>
            </p:nvSpPr>
            <p:spPr bwMode="auto">
              <a:xfrm>
                <a:off x="4411" y="697"/>
                <a:ext cx="73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i="1">
                    <a:solidFill>
                      <a:srgbClr val="000099"/>
                    </a:solidFill>
                    <a:latin typeface="微软雅黑" panose="020B0503020204020204" pitchFamily="34" charset="-122"/>
                    <a:ea typeface="微软雅黑" panose="020B0503020204020204" pitchFamily="34" charset="-122"/>
                  </a:rPr>
                  <a:t>  t</a:t>
                </a:r>
                <a:r>
                  <a:rPr kumimoji="1" lang="en-US" altLang="zh-CN">
                    <a:solidFill>
                      <a:srgbClr val="000099"/>
                    </a:solidFill>
                    <a:latin typeface="微软雅黑" panose="020B0503020204020204" pitchFamily="34" charset="-122"/>
                    <a:ea typeface="微软雅黑" panose="020B0503020204020204" pitchFamily="34" charset="-122"/>
                  </a:rPr>
                  <a:t> = </a:t>
                </a:r>
                <a:r>
                  <a:rPr kumimoji="1" lang="en-US" altLang="zh-CN">
                    <a:solidFill>
                      <a:srgbClr val="000099"/>
                    </a:solidFill>
                    <a:latin typeface="微软雅黑" panose="020B0503020204020204" pitchFamily="34" charset="-122"/>
                    <a:ea typeface="微软雅黑" panose="020B0503020204020204" pitchFamily="34" charset="-122"/>
                    <a:sym typeface="Symbol" pitchFamily="18" charset="2"/>
                  </a:rPr>
                  <a:t></a:t>
                </a:r>
                <a:r>
                  <a:rPr kumimoji="1" lang="en-US" altLang="zh-CN">
                    <a:solidFill>
                      <a:srgbClr val="000099"/>
                    </a:solidFill>
                    <a:latin typeface="微软雅黑" panose="020B0503020204020204" pitchFamily="34" charset="-122"/>
                    <a:ea typeface="微软雅黑" panose="020B0503020204020204" pitchFamily="34" charset="-122"/>
                  </a:rPr>
                  <a:t> </a:t>
                </a:r>
                <a:r>
                  <a:rPr kumimoji="1" lang="en-US" altLang="zh-CN">
                    <a:solidFill>
                      <a:srgbClr val="000099"/>
                    </a:solidFill>
                    <a:latin typeface="微软雅黑" panose="020B0503020204020204" pitchFamily="34" charset="-122"/>
                    <a:ea typeface="微软雅黑" panose="020B0503020204020204" pitchFamily="34" charset="-122"/>
                    <a:sym typeface="Symbol" pitchFamily="18" charset="2"/>
                  </a:rPr>
                  <a:t> </a:t>
                </a:r>
                <a:r>
                  <a:rPr kumimoji="1" lang="en-US" altLang="zh-CN" baseline="30000">
                    <a:solidFill>
                      <a:srgbClr val="000099"/>
                    </a:solidFill>
                    <a:latin typeface="微软雅黑" panose="020B0503020204020204" pitchFamily="34" charset="-122"/>
                    <a:ea typeface="微软雅黑" panose="020B0503020204020204" pitchFamily="34" charset="-122"/>
                  </a:rPr>
                  <a:t> </a:t>
                </a:r>
              </a:p>
            </p:txBody>
          </p:sp>
        </p:grpSp>
        <p:grpSp>
          <p:nvGrpSpPr>
            <p:cNvPr id="413726" name="Group 30"/>
            <p:cNvGrpSpPr>
              <a:grpSpLocks/>
            </p:cNvGrpSpPr>
            <p:nvPr/>
          </p:nvGrpSpPr>
          <p:grpSpPr bwMode="auto">
            <a:xfrm>
              <a:off x="4286" y="336"/>
              <a:ext cx="1043" cy="256"/>
              <a:chOff x="4286" y="336"/>
              <a:chExt cx="1043" cy="256"/>
            </a:xfrm>
          </p:grpSpPr>
          <p:sp>
            <p:nvSpPr>
              <p:cNvPr id="413727" name="AutoShape 31"/>
              <p:cNvSpPr>
                <a:spLocks noChangeArrowheads="1"/>
              </p:cNvSpPr>
              <p:nvPr/>
            </p:nvSpPr>
            <p:spPr bwMode="auto">
              <a:xfrm>
                <a:off x="4341" y="346"/>
                <a:ext cx="988" cy="246"/>
              </a:xfrm>
              <a:prstGeom prst="wedgeRoundRectCallout">
                <a:avLst>
                  <a:gd name="adj1" fmla="val -70042"/>
                  <a:gd name="adj2" fmla="val 145528"/>
                  <a:gd name="adj3" fmla="val 16667"/>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a:endParaRPr kumimoji="1" lang="zh-CN" altLang="zh-CN">
                  <a:solidFill>
                    <a:srgbClr val="000099"/>
                  </a:solidFill>
                  <a:latin typeface="微软雅黑" panose="020B0503020204020204" pitchFamily="34" charset="-122"/>
                  <a:ea typeface="微软雅黑" panose="020B0503020204020204" pitchFamily="34" charset="-122"/>
                </a:endParaRPr>
              </a:p>
            </p:txBody>
          </p:sp>
          <p:sp>
            <p:nvSpPr>
              <p:cNvPr id="413728" name="Text Box 32"/>
              <p:cNvSpPr txBox="1">
                <a:spLocks noChangeArrowheads="1"/>
              </p:cNvSpPr>
              <p:nvPr/>
            </p:nvSpPr>
            <p:spPr bwMode="auto">
              <a:xfrm>
                <a:off x="4286" y="336"/>
                <a:ext cx="85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a:solidFill>
                      <a:srgbClr val="000099"/>
                    </a:solidFill>
                    <a:latin typeface="微软雅黑" panose="020B0503020204020204" pitchFamily="34" charset="-122"/>
                    <a:ea typeface="微软雅黑" panose="020B0503020204020204" pitchFamily="34" charset="-122"/>
                  </a:rPr>
                  <a:t>  B </a:t>
                </a:r>
                <a:r>
                  <a:rPr kumimoji="1" lang="zh-CN" altLang="en-US">
                    <a:solidFill>
                      <a:srgbClr val="000099"/>
                    </a:solidFill>
                    <a:latin typeface="微软雅黑" panose="020B0503020204020204" pitchFamily="34" charset="-122"/>
                    <a:ea typeface="微软雅黑" panose="020B0503020204020204" pitchFamily="34" charset="-122"/>
                  </a:rPr>
                  <a:t>发送数据</a:t>
                </a:r>
              </a:p>
            </p:txBody>
          </p:sp>
        </p:grpSp>
      </p:grpSp>
      <p:grpSp>
        <p:nvGrpSpPr>
          <p:cNvPr id="413729" name="Group 33"/>
          <p:cNvGrpSpPr>
            <a:grpSpLocks/>
          </p:cNvGrpSpPr>
          <p:nvPr/>
        </p:nvGrpSpPr>
        <p:grpSpPr bwMode="auto">
          <a:xfrm>
            <a:off x="5662973" y="1263825"/>
            <a:ext cx="4012275" cy="1006475"/>
            <a:chOff x="2562" y="865"/>
            <a:chExt cx="2333" cy="634"/>
          </a:xfrm>
        </p:grpSpPr>
        <p:grpSp>
          <p:nvGrpSpPr>
            <p:cNvPr id="413730" name="Group 34"/>
            <p:cNvGrpSpPr>
              <a:grpSpLocks/>
            </p:cNvGrpSpPr>
            <p:nvPr/>
          </p:nvGrpSpPr>
          <p:grpSpPr bwMode="auto">
            <a:xfrm>
              <a:off x="2562" y="1240"/>
              <a:ext cx="1546" cy="259"/>
              <a:chOff x="2562" y="1240"/>
              <a:chExt cx="1546" cy="259"/>
            </a:xfrm>
          </p:grpSpPr>
          <p:sp>
            <p:nvSpPr>
              <p:cNvPr id="413731" name="AutoShape 35"/>
              <p:cNvSpPr>
                <a:spLocks noChangeArrowheads="1"/>
              </p:cNvSpPr>
              <p:nvPr/>
            </p:nvSpPr>
            <p:spPr bwMode="auto">
              <a:xfrm>
                <a:off x="2562" y="1253"/>
                <a:ext cx="1407" cy="246"/>
              </a:xfrm>
              <a:prstGeom prst="wedgeRoundRectCallout">
                <a:avLst>
                  <a:gd name="adj1" fmla="val 61231"/>
                  <a:gd name="adj2" fmla="val -165449"/>
                  <a:gd name="adj3" fmla="val 16667"/>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a:endParaRPr kumimoji="1" lang="zh-CN" altLang="zh-CN">
                  <a:solidFill>
                    <a:srgbClr val="000099"/>
                  </a:solidFill>
                  <a:latin typeface="微软雅黑" panose="020B0503020204020204" pitchFamily="34" charset="-122"/>
                  <a:ea typeface="微软雅黑" panose="020B0503020204020204" pitchFamily="34" charset="-122"/>
                </a:endParaRPr>
              </a:p>
            </p:txBody>
          </p:sp>
          <p:sp>
            <p:nvSpPr>
              <p:cNvPr id="413732" name="Text Box 36"/>
              <p:cNvSpPr txBox="1">
                <a:spLocks noChangeArrowheads="1"/>
              </p:cNvSpPr>
              <p:nvPr/>
            </p:nvSpPr>
            <p:spPr bwMode="auto">
              <a:xfrm>
                <a:off x="2562" y="1240"/>
                <a:ext cx="154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a:solidFill>
                      <a:srgbClr val="000099"/>
                    </a:solidFill>
                    <a:latin typeface="微软雅黑" panose="020B0503020204020204" pitchFamily="34" charset="-122"/>
                    <a:ea typeface="微软雅黑" panose="020B0503020204020204" pitchFamily="34" charset="-122"/>
                  </a:rPr>
                  <a:t>B </a:t>
                </a:r>
                <a:r>
                  <a:rPr kumimoji="1" lang="zh-CN" altLang="en-US">
                    <a:solidFill>
                      <a:srgbClr val="000099"/>
                    </a:solidFill>
                    <a:latin typeface="微软雅黑" panose="020B0503020204020204" pitchFamily="34" charset="-122"/>
                    <a:ea typeface="微软雅黑" panose="020B0503020204020204" pitchFamily="34" charset="-122"/>
                  </a:rPr>
                  <a:t>检测到发生碰撞</a:t>
                </a:r>
              </a:p>
            </p:txBody>
          </p:sp>
        </p:grpSp>
        <p:sp>
          <p:nvSpPr>
            <p:cNvPr id="413733" name="Line 37"/>
            <p:cNvSpPr>
              <a:spLocks noChangeShapeType="1"/>
            </p:cNvSpPr>
            <p:nvPr/>
          </p:nvSpPr>
          <p:spPr bwMode="auto">
            <a:xfrm flipH="1">
              <a:off x="4167" y="964"/>
              <a:ext cx="261"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13734" name="Text Box 38"/>
            <p:cNvSpPr txBox="1">
              <a:spLocks noChangeArrowheads="1"/>
            </p:cNvSpPr>
            <p:nvPr/>
          </p:nvSpPr>
          <p:spPr bwMode="auto">
            <a:xfrm>
              <a:off x="4410" y="865"/>
              <a:ext cx="48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i="1">
                  <a:solidFill>
                    <a:srgbClr val="000099"/>
                  </a:solidFill>
                  <a:latin typeface="微软雅黑" panose="020B0503020204020204" pitchFamily="34" charset="-122"/>
                  <a:ea typeface="微软雅黑" panose="020B0503020204020204" pitchFamily="34" charset="-122"/>
                </a:rPr>
                <a:t>  t</a:t>
              </a:r>
              <a:r>
                <a:rPr kumimoji="1" lang="en-US" altLang="zh-CN">
                  <a:solidFill>
                    <a:srgbClr val="000099"/>
                  </a:solidFill>
                  <a:latin typeface="微软雅黑" panose="020B0503020204020204" pitchFamily="34" charset="-122"/>
                  <a:ea typeface="微软雅黑" panose="020B0503020204020204" pitchFamily="34" charset="-122"/>
                </a:rPr>
                <a:t> = </a:t>
              </a:r>
              <a:r>
                <a:rPr kumimoji="1" lang="en-US" altLang="zh-CN">
                  <a:solidFill>
                    <a:srgbClr val="000099"/>
                  </a:solidFill>
                  <a:latin typeface="微软雅黑" panose="020B0503020204020204" pitchFamily="34" charset="-122"/>
                  <a:ea typeface="微软雅黑" panose="020B0503020204020204" pitchFamily="34" charset="-122"/>
                  <a:sym typeface="Symbol" pitchFamily="18" charset="2"/>
                </a:rPr>
                <a:t></a:t>
              </a:r>
            </a:p>
          </p:txBody>
        </p:sp>
      </p:grpSp>
      <p:sp>
        <p:nvSpPr>
          <p:cNvPr id="413735" name="Rectangle 39"/>
          <p:cNvSpPr>
            <a:spLocks noChangeArrowheads="1"/>
          </p:cNvSpPr>
          <p:nvPr/>
        </p:nvSpPr>
        <p:spPr bwMode="auto">
          <a:xfrm>
            <a:off x="3116568" y="4220320"/>
            <a:ext cx="433388" cy="504825"/>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kumimoji="1" lang="en-US" altLang="zh-CN">
                <a:solidFill>
                  <a:srgbClr val="000099"/>
                </a:solidFill>
                <a:latin typeface="微软雅黑" panose="020B0503020204020204" pitchFamily="34" charset="-122"/>
                <a:ea typeface="微软雅黑" panose="020B0503020204020204" pitchFamily="34" charset="-122"/>
              </a:rPr>
              <a:t>A</a:t>
            </a:r>
          </a:p>
        </p:txBody>
      </p:sp>
      <p:sp>
        <p:nvSpPr>
          <p:cNvPr id="413736" name="Rectangle 40"/>
          <p:cNvSpPr>
            <a:spLocks noChangeArrowheads="1"/>
          </p:cNvSpPr>
          <p:nvPr/>
        </p:nvSpPr>
        <p:spPr bwMode="auto">
          <a:xfrm>
            <a:off x="8220909" y="4946303"/>
            <a:ext cx="433388" cy="501650"/>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kumimoji="1" lang="en-US" altLang="zh-CN">
                <a:solidFill>
                  <a:srgbClr val="000099"/>
                </a:solidFill>
                <a:latin typeface="微软雅黑" panose="020B0503020204020204" pitchFamily="34" charset="-122"/>
                <a:ea typeface="微软雅黑" panose="020B0503020204020204" pitchFamily="34" charset="-122"/>
              </a:rPr>
              <a:t>B</a:t>
            </a:r>
          </a:p>
        </p:txBody>
      </p:sp>
      <p:grpSp>
        <p:nvGrpSpPr>
          <p:cNvPr id="413737" name="Group 41"/>
          <p:cNvGrpSpPr>
            <a:grpSpLocks/>
          </p:cNvGrpSpPr>
          <p:nvPr/>
        </p:nvGrpSpPr>
        <p:grpSpPr bwMode="auto">
          <a:xfrm>
            <a:off x="3549956" y="4293345"/>
            <a:ext cx="4442222" cy="142875"/>
            <a:chOff x="1318" y="2795"/>
            <a:chExt cx="2583" cy="90"/>
          </a:xfrm>
          <a:solidFill>
            <a:srgbClr val="FF0000"/>
          </a:solidFill>
        </p:grpSpPr>
        <p:sp>
          <p:nvSpPr>
            <p:cNvPr id="413738" name="Rectangle 42"/>
            <p:cNvSpPr>
              <a:spLocks noChangeArrowheads="1"/>
            </p:cNvSpPr>
            <p:nvPr/>
          </p:nvSpPr>
          <p:spPr bwMode="auto">
            <a:xfrm>
              <a:off x="1318" y="2795"/>
              <a:ext cx="2462" cy="90"/>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13739" name="Line 43"/>
            <p:cNvSpPr>
              <a:spLocks noChangeShapeType="1"/>
            </p:cNvSpPr>
            <p:nvPr/>
          </p:nvSpPr>
          <p:spPr bwMode="auto">
            <a:xfrm>
              <a:off x="3780" y="2841"/>
              <a:ext cx="121" cy="0"/>
            </a:xfrm>
            <a:prstGeom prst="line">
              <a:avLst/>
            </a:prstGeom>
            <a:grpFill/>
            <a:ln w="12700">
              <a:solidFill>
                <a:srgbClr val="333399"/>
              </a:solidFill>
              <a:round/>
              <a:headEnd/>
              <a:tailEnd type="triangl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grpSp>
        <p:nvGrpSpPr>
          <p:cNvPr id="413740" name="Group 44"/>
          <p:cNvGrpSpPr>
            <a:grpSpLocks/>
          </p:cNvGrpSpPr>
          <p:nvPr/>
        </p:nvGrpSpPr>
        <p:grpSpPr bwMode="auto">
          <a:xfrm>
            <a:off x="7577709" y="4507655"/>
            <a:ext cx="689637" cy="146050"/>
            <a:chOff x="3660" y="2930"/>
            <a:chExt cx="401" cy="92"/>
          </a:xfrm>
        </p:grpSpPr>
        <p:sp>
          <p:nvSpPr>
            <p:cNvPr id="413741" name="Rectangle 45"/>
            <p:cNvSpPr>
              <a:spLocks noChangeArrowheads="1"/>
            </p:cNvSpPr>
            <p:nvPr/>
          </p:nvSpPr>
          <p:spPr bwMode="auto">
            <a:xfrm>
              <a:off x="3780" y="2930"/>
              <a:ext cx="281" cy="92"/>
            </a:xfrm>
            <a:prstGeom prst="rect">
              <a:avLst/>
            </a:prstGeom>
            <a:solidFill>
              <a:srgbClr val="9966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13742" name="Line 46"/>
            <p:cNvSpPr>
              <a:spLocks noChangeShapeType="1"/>
            </p:cNvSpPr>
            <p:nvPr/>
          </p:nvSpPr>
          <p:spPr bwMode="auto">
            <a:xfrm flipH="1">
              <a:off x="3660" y="2976"/>
              <a:ext cx="120" cy="0"/>
            </a:xfrm>
            <a:prstGeom prst="line">
              <a:avLst/>
            </a:prstGeom>
            <a:noFill/>
            <a:ln w="1270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sp>
        <p:nvSpPr>
          <p:cNvPr id="413743" name="Line 47"/>
          <p:cNvSpPr>
            <a:spLocks noChangeShapeType="1"/>
          </p:cNvSpPr>
          <p:nvPr/>
        </p:nvSpPr>
        <p:spPr bwMode="auto">
          <a:xfrm>
            <a:off x="8157279" y="5089178"/>
            <a:ext cx="206375" cy="0"/>
          </a:xfrm>
          <a:prstGeom prst="line">
            <a:avLst/>
          </a:prstGeom>
          <a:noFill/>
          <a:ln w="1270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nvGrpSpPr>
          <p:cNvPr id="413744" name="Group 48"/>
          <p:cNvGrpSpPr>
            <a:grpSpLocks/>
          </p:cNvGrpSpPr>
          <p:nvPr/>
        </p:nvGrpSpPr>
        <p:grpSpPr bwMode="auto">
          <a:xfrm>
            <a:off x="3116569" y="5616602"/>
            <a:ext cx="5537729" cy="503237"/>
            <a:chOff x="1066" y="3719"/>
            <a:chExt cx="3220" cy="317"/>
          </a:xfrm>
        </p:grpSpPr>
        <p:sp>
          <p:nvSpPr>
            <p:cNvPr id="413745" name="Rectangle 49"/>
            <p:cNvSpPr>
              <a:spLocks noChangeArrowheads="1"/>
            </p:cNvSpPr>
            <p:nvPr/>
          </p:nvSpPr>
          <p:spPr bwMode="auto">
            <a:xfrm>
              <a:off x="1298" y="3900"/>
              <a:ext cx="720" cy="92"/>
            </a:xfrm>
            <a:prstGeom prst="rect">
              <a:avLst/>
            </a:prstGeom>
            <a:solidFill>
              <a:srgbClr val="9966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13746" name="Rectangle 50"/>
            <p:cNvSpPr>
              <a:spLocks noChangeArrowheads="1"/>
            </p:cNvSpPr>
            <p:nvPr/>
          </p:nvSpPr>
          <p:spPr bwMode="auto">
            <a:xfrm>
              <a:off x="1298" y="3765"/>
              <a:ext cx="2763" cy="90"/>
            </a:xfrm>
            <a:prstGeom prst="rect">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13747" name="Rectangle 51"/>
            <p:cNvSpPr>
              <a:spLocks noChangeArrowheads="1"/>
            </p:cNvSpPr>
            <p:nvPr/>
          </p:nvSpPr>
          <p:spPr bwMode="auto">
            <a:xfrm>
              <a:off x="1066" y="3719"/>
              <a:ext cx="252" cy="317"/>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kumimoji="1" lang="en-US" altLang="zh-CN">
                  <a:solidFill>
                    <a:srgbClr val="000099"/>
                  </a:solidFill>
                  <a:latin typeface="微软雅黑" panose="020B0503020204020204" pitchFamily="34" charset="-122"/>
                  <a:ea typeface="微软雅黑" panose="020B0503020204020204" pitchFamily="34" charset="-122"/>
                </a:rPr>
                <a:t>A</a:t>
              </a:r>
            </a:p>
          </p:txBody>
        </p:sp>
        <p:sp>
          <p:nvSpPr>
            <p:cNvPr id="413748" name="Rectangle 52"/>
            <p:cNvSpPr>
              <a:spLocks noChangeArrowheads="1"/>
            </p:cNvSpPr>
            <p:nvPr/>
          </p:nvSpPr>
          <p:spPr bwMode="auto">
            <a:xfrm>
              <a:off x="4034" y="3719"/>
              <a:ext cx="252" cy="317"/>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kumimoji="1" lang="en-US" altLang="zh-CN">
                  <a:solidFill>
                    <a:srgbClr val="000099"/>
                  </a:solidFill>
                  <a:latin typeface="微软雅黑" panose="020B0503020204020204" pitchFamily="34" charset="-122"/>
                  <a:ea typeface="微软雅黑" panose="020B0503020204020204" pitchFamily="34" charset="-122"/>
                </a:rPr>
                <a:t>B</a:t>
              </a:r>
            </a:p>
          </p:txBody>
        </p:sp>
        <p:sp>
          <p:nvSpPr>
            <p:cNvPr id="413749" name="Line 53"/>
            <p:cNvSpPr>
              <a:spLocks noChangeShapeType="1"/>
            </p:cNvSpPr>
            <p:nvPr/>
          </p:nvSpPr>
          <p:spPr bwMode="auto">
            <a:xfrm flipH="1">
              <a:off x="1217" y="3946"/>
              <a:ext cx="120" cy="0"/>
            </a:xfrm>
            <a:prstGeom prst="line">
              <a:avLst/>
            </a:prstGeom>
            <a:noFill/>
            <a:ln w="1270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sp>
        <p:nvSpPr>
          <p:cNvPr id="413750" name="Rectangle 54"/>
          <p:cNvSpPr>
            <a:spLocks noChangeArrowheads="1"/>
          </p:cNvSpPr>
          <p:nvPr/>
        </p:nvSpPr>
        <p:spPr bwMode="auto">
          <a:xfrm>
            <a:off x="8129762" y="3828404"/>
            <a:ext cx="137583" cy="146050"/>
          </a:xfrm>
          <a:prstGeom prst="rect">
            <a:avLst/>
          </a:prstGeom>
          <a:solidFill>
            <a:srgbClr val="9966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13751" name="Rectangle 55"/>
          <p:cNvSpPr>
            <a:spLocks noChangeArrowheads="1"/>
          </p:cNvSpPr>
          <p:nvPr/>
        </p:nvSpPr>
        <p:spPr bwMode="auto">
          <a:xfrm>
            <a:off x="3549956" y="3612504"/>
            <a:ext cx="3683794" cy="144462"/>
          </a:xfrm>
          <a:prstGeom prst="rect">
            <a:avLst/>
          </a:prstGeom>
          <a:solidFill>
            <a:srgbClr val="FF0000"/>
          </a:solidFill>
          <a:ln w="12700">
            <a:solidFill>
              <a:srgbClr val="333399"/>
            </a:solidFill>
            <a:miter lim="800000"/>
            <a:headEnd/>
            <a:tailEnd/>
          </a:ln>
          <a:effec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13752" name="Rectangle 56"/>
          <p:cNvSpPr>
            <a:spLocks noChangeArrowheads="1"/>
          </p:cNvSpPr>
          <p:nvPr/>
        </p:nvSpPr>
        <p:spPr bwMode="auto">
          <a:xfrm>
            <a:off x="3116568" y="3541068"/>
            <a:ext cx="433388" cy="504825"/>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kumimoji="1" lang="en-US" altLang="zh-CN">
                <a:solidFill>
                  <a:srgbClr val="000099"/>
                </a:solidFill>
                <a:latin typeface="微软雅黑" panose="020B0503020204020204" pitchFamily="34" charset="-122"/>
                <a:ea typeface="微软雅黑" panose="020B0503020204020204" pitchFamily="34" charset="-122"/>
              </a:rPr>
              <a:t>A</a:t>
            </a:r>
          </a:p>
        </p:txBody>
      </p:sp>
      <p:sp>
        <p:nvSpPr>
          <p:cNvPr id="413753" name="Rectangle 57"/>
          <p:cNvSpPr>
            <a:spLocks noChangeArrowheads="1"/>
          </p:cNvSpPr>
          <p:nvPr/>
        </p:nvSpPr>
        <p:spPr bwMode="auto">
          <a:xfrm>
            <a:off x="8220909" y="3541068"/>
            <a:ext cx="433388" cy="504825"/>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kumimoji="1" lang="en-US" altLang="zh-CN">
                <a:solidFill>
                  <a:srgbClr val="000099"/>
                </a:solidFill>
                <a:latin typeface="微软雅黑" panose="020B0503020204020204" pitchFamily="34" charset="-122"/>
                <a:ea typeface="微软雅黑" panose="020B0503020204020204" pitchFamily="34" charset="-122"/>
              </a:rPr>
              <a:t>B</a:t>
            </a:r>
          </a:p>
        </p:txBody>
      </p:sp>
      <p:sp>
        <p:nvSpPr>
          <p:cNvPr id="413754" name="Line 58"/>
          <p:cNvSpPr>
            <a:spLocks noChangeShapeType="1"/>
          </p:cNvSpPr>
          <p:nvPr/>
        </p:nvSpPr>
        <p:spPr bwMode="auto">
          <a:xfrm>
            <a:off x="7233750" y="3685529"/>
            <a:ext cx="206375" cy="0"/>
          </a:xfrm>
          <a:prstGeom prst="line">
            <a:avLst/>
          </a:prstGeom>
          <a:noFill/>
          <a:ln w="1270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13755" name="Line 59"/>
          <p:cNvSpPr>
            <a:spLocks noChangeShapeType="1"/>
          </p:cNvSpPr>
          <p:nvPr/>
        </p:nvSpPr>
        <p:spPr bwMode="auto">
          <a:xfrm flipH="1">
            <a:off x="7923387" y="3899841"/>
            <a:ext cx="206375" cy="0"/>
          </a:xfrm>
          <a:prstGeom prst="line">
            <a:avLst/>
          </a:prstGeom>
          <a:noFill/>
          <a:ln w="1270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13756" name="Text Box 60"/>
          <p:cNvSpPr txBox="1">
            <a:spLocks noChangeArrowheads="1"/>
          </p:cNvSpPr>
          <p:nvPr/>
        </p:nvSpPr>
        <p:spPr bwMode="auto">
          <a:xfrm>
            <a:off x="1707515" y="2519413"/>
            <a:ext cx="1114408" cy="1131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lnSpc>
                <a:spcPct val="90000"/>
              </a:lnSpc>
            </a:pPr>
            <a:r>
              <a:rPr kumimoji="1" lang="en-US" altLang="zh-CN" i="1" dirty="0">
                <a:solidFill>
                  <a:srgbClr val="000099"/>
                </a:solidFill>
                <a:latin typeface="微软雅黑" panose="020B0503020204020204" pitchFamily="34" charset="-122"/>
                <a:ea typeface="微软雅黑" panose="020B0503020204020204" pitchFamily="34" charset="-122"/>
              </a:rPr>
              <a:t>t</a:t>
            </a:r>
            <a:r>
              <a:rPr kumimoji="1" lang="en-US" altLang="zh-CN" dirty="0">
                <a:solidFill>
                  <a:srgbClr val="000099"/>
                </a:solidFill>
                <a:latin typeface="微软雅黑" panose="020B0503020204020204" pitchFamily="34" charset="-122"/>
                <a:ea typeface="微软雅黑" panose="020B0503020204020204" pitchFamily="34" charset="-122"/>
              </a:rPr>
              <a:t> = 0</a:t>
            </a:r>
            <a:endParaRPr kumimoji="1" lang="en-US" altLang="zh-CN" baseline="30000" dirty="0">
              <a:solidFill>
                <a:srgbClr val="000099"/>
              </a:solidFill>
              <a:latin typeface="微软雅黑" panose="020B0503020204020204" pitchFamily="34" charset="-122"/>
              <a:ea typeface="微软雅黑" panose="020B0503020204020204" pitchFamily="34" charset="-122"/>
            </a:endParaRPr>
          </a:p>
          <a:p>
            <a:pPr eaLnBrk="0" hangingPunct="0">
              <a:lnSpc>
                <a:spcPct val="95000"/>
              </a:lnSpc>
            </a:pPr>
            <a:r>
              <a:rPr kumimoji="1" lang="en-US" altLang="zh-CN" dirty="0">
                <a:solidFill>
                  <a:srgbClr val="000099"/>
                </a:solidFill>
                <a:latin typeface="微软雅黑" panose="020B0503020204020204" pitchFamily="34" charset="-122"/>
                <a:ea typeface="微软雅黑" panose="020B0503020204020204" pitchFamily="34" charset="-122"/>
              </a:rPr>
              <a:t>A </a:t>
            </a:r>
            <a:r>
              <a:rPr kumimoji="1" lang="zh-CN" altLang="en-US" dirty="0">
                <a:solidFill>
                  <a:srgbClr val="000099"/>
                </a:solidFill>
                <a:latin typeface="微软雅黑" panose="020B0503020204020204" pitchFamily="34" charset="-122"/>
                <a:ea typeface="微软雅黑" panose="020B0503020204020204" pitchFamily="34" charset="-122"/>
              </a:rPr>
              <a:t>检测到</a:t>
            </a:r>
          </a:p>
          <a:p>
            <a:pPr eaLnBrk="0" hangingPunct="0">
              <a:lnSpc>
                <a:spcPct val="95000"/>
              </a:lnSpc>
            </a:pPr>
            <a:r>
              <a:rPr kumimoji="1" lang="zh-CN" altLang="en-US" dirty="0">
                <a:solidFill>
                  <a:srgbClr val="000099"/>
                </a:solidFill>
                <a:latin typeface="微软雅黑" panose="020B0503020204020204" pitchFamily="34" charset="-122"/>
                <a:ea typeface="微软雅黑" panose="020B0503020204020204" pitchFamily="34" charset="-122"/>
              </a:rPr>
              <a:t>信道空闲</a:t>
            </a:r>
          </a:p>
          <a:p>
            <a:pPr eaLnBrk="0" hangingPunct="0">
              <a:lnSpc>
                <a:spcPct val="95000"/>
              </a:lnSpc>
            </a:pPr>
            <a:r>
              <a:rPr kumimoji="1" lang="zh-CN" altLang="en-US" dirty="0">
                <a:solidFill>
                  <a:srgbClr val="000099"/>
                </a:solidFill>
                <a:latin typeface="微软雅黑" panose="020B0503020204020204" pitchFamily="34" charset="-122"/>
                <a:ea typeface="微软雅黑" panose="020B0503020204020204" pitchFamily="34" charset="-122"/>
              </a:rPr>
              <a:t>发送数据</a:t>
            </a:r>
          </a:p>
        </p:txBody>
      </p:sp>
      <p:grpSp>
        <p:nvGrpSpPr>
          <p:cNvPr id="413757" name="Group 61"/>
          <p:cNvGrpSpPr>
            <a:grpSpLocks/>
          </p:cNvGrpSpPr>
          <p:nvPr/>
        </p:nvGrpSpPr>
        <p:grpSpPr bwMode="auto">
          <a:xfrm>
            <a:off x="3445050" y="2952802"/>
            <a:ext cx="483261" cy="142875"/>
            <a:chOff x="1176" y="1872"/>
            <a:chExt cx="336" cy="96"/>
          </a:xfrm>
        </p:grpSpPr>
        <p:sp>
          <p:nvSpPr>
            <p:cNvPr id="413758" name="Rectangle 62"/>
            <p:cNvSpPr>
              <a:spLocks noChangeArrowheads="1"/>
            </p:cNvSpPr>
            <p:nvPr/>
          </p:nvSpPr>
          <p:spPr bwMode="auto">
            <a:xfrm>
              <a:off x="1176" y="1872"/>
              <a:ext cx="192" cy="96"/>
            </a:xfrm>
            <a:prstGeom prst="rect">
              <a:avLst/>
            </a:prstGeom>
            <a:solidFill>
              <a:srgbClr val="FF0000"/>
            </a:solidFill>
            <a:ln w="12700">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13759" name="Line 63"/>
            <p:cNvSpPr>
              <a:spLocks noChangeShapeType="1"/>
            </p:cNvSpPr>
            <p:nvPr/>
          </p:nvSpPr>
          <p:spPr bwMode="auto">
            <a:xfrm>
              <a:off x="1368" y="1926"/>
              <a:ext cx="144" cy="0"/>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sp>
        <p:nvSpPr>
          <p:cNvPr id="413760" name="Rectangle 64"/>
          <p:cNvSpPr>
            <a:spLocks noChangeArrowheads="1"/>
          </p:cNvSpPr>
          <p:nvPr/>
        </p:nvSpPr>
        <p:spPr bwMode="auto">
          <a:xfrm>
            <a:off x="3116568" y="2881362"/>
            <a:ext cx="433388" cy="503238"/>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kumimoji="1" lang="en-US" altLang="zh-CN">
                <a:solidFill>
                  <a:srgbClr val="000099"/>
                </a:solidFill>
                <a:latin typeface="微软雅黑" panose="020B0503020204020204" pitchFamily="34" charset="-122"/>
                <a:ea typeface="微软雅黑" panose="020B0503020204020204" pitchFamily="34" charset="-122"/>
              </a:rPr>
              <a:t>A</a:t>
            </a:r>
          </a:p>
        </p:txBody>
      </p:sp>
      <p:sp>
        <p:nvSpPr>
          <p:cNvPr id="413761" name="Rectangle 65"/>
          <p:cNvSpPr>
            <a:spLocks noChangeArrowheads="1"/>
          </p:cNvSpPr>
          <p:nvPr/>
        </p:nvSpPr>
        <p:spPr bwMode="auto">
          <a:xfrm>
            <a:off x="8220909" y="2881362"/>
            <a:ext cx="433388" cy="503238"/>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kumimoji="1" lang="en-US" altLang="zh-CN">
                <a:solidFill>
                  <a:srgbClr val="000099"/>
                </a:solidFill>
                <a:latin typeface="微软雅黑" panose="020B0503020204020204" pitchFamily="34" charset="-122"/>
                <a:ea typeface="微软雅黑" panose="020B0503020204020204" pitchFamily="34" charset="-122"/>
              </a:rPr>
              <a:t>B</a:t>
            </a:r>
          </a:p>
        </p:txBody>
      </p:sp>
      <p:sp>
        <p:nvSpPr>
          <p:cNvPr id="413762" name="Text Box 66"/>
          <p:cNvSpPr txBox="1">
            <a:spLocks noChangeArrowheads="1"/>
          </p:cNvSpPr>
          <p:nvPr/>
        </p:nvSpPr>
        <p:spPr bwMode="auto">
          <a:xfrm>
            <a:off x="2101284" y="338311"/>
            <a:ext cx="7377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i="1">
                <a:solidFill>
                  <a:srgbClr val="000099"/>
                </a:solidFill>
                <a:latin typeface="微软雅黑" panose="020B0503020204020204" pitchFamily="34" charset="-122"/>
                <a:ea typeface="微软雅黑" panose="020B0503020204020204" pitchFamily="34" charset="-122"/>
              </a:rPr>
              <a:t>t</a:t>
            </a:r>
            <a:r>
              <a:rPr kumimoji="1" lang="en-US" altLang="zh-CN">
                <a:solidFill>
                  <a:srgbClr val="000099"/>
                </a:solidFill>
                <a:latin typeface="微软雅黑" panose="020B0503020204020204" pitchFamily="34" charset="-122"/>
                <a:ea typeface="微软雅黑" panose="020B0503020204020204" pitchFamily="34" charset="-122"/>
              </a:rPr>
              <a:t> = 0</a:t>
            </a:r>
            <a:endParaRPr kumimoji="1" lang="en-US" altLang="zh-CN" baseline="30000">
              <a:solidFill>
                <a:srgbClr val="000099"/>
              </a:solidFill>
              <a:latin typeface="微软雅黑" panose="020B0503020204020204" pitchFamily="34" charset="-122"/>
              <a:ea typeface="微软雅黑" panose="020B0503020204020204" pitchFamily="34" charset="-122"/>
            </a:endParaRPr>
          </a:p>
        </p:txBody>
      </p:sp>
      <p:sp>
        <p:nvSpPr>
          <p:cNvPr id="413763" name="Line 67"/>
          <p:cNvSpPr>
            <a:spLocks noChangeShapeType="1"/>
          </p:cNvSpPr>
          <p:nvPr/>
        </p:nvSpPr>
        <p:spPr bwMode="auto">
          <a:xfrm>
            <a:off x="2827034" y="543098"/>
            <a:ext cx="447146"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nvGrpSpPr>
          <p:cNvPr id="413764" name="Group 68"/>
          <p:cNvGrpSpPr>
            <a:grpSpLocks/>
          </p:cNvGrpSpPr>
          <p:nvPr/>
        </p:nvGrpSpPr>
        <p:grpSpPr bwMode="auto">
          <a:xfrm>
            <a:off x="6158880" y="4725640"/>
            <a:ext cx="4617640" cy="839788"/>
            <a:chOff x="2835" y="3100"/>
            <a:chExt cx="2685" cy="529"/>
          </a:xfrm>
        </p:grpSpPr>
        <p:sp>
          <p:nvSpPr>
            <p:cNvPr id="413765" name="Text Box 69"/>
            <p:cNvSpPr txBox="1">
              <a:spLocks noChangeArrowheads="1"/>
            </p:cNvSpPr>
            <p:nvPr/>
          </p:nvSpPr>
          <p:spPr bwMode="auto">
            <a:xfrm>
              <a:off x="4332" y="3100"/>
              <a:ext cx="1188" cy="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lnSpc>
                  <a:spcPct val="90000"/>
                </a:lnSpc>
              </a:pPr>
              <a:r>
                <a:rPr kumimoji="1" lang="en-US" altLang="zh-CN" i="1" dirty="0">
                  <a:solidFill>
                    <a:srgbClr val="000099"/>
                  </a:solidFill>
                  <a:latin typeface="微软雅黑" panose="020B0503020204020204" pitchFamily="34" charset="-122"/>
                  <a:ea typeface="微软雅黑" panose="020B0503020204020204" pitchFamily="34" charset="-122"/>
                </a:rPr>
                <a:t>t</a:t>
              </a:r>
              <a:r>
                <a:rPr kumimoji="1" lang="en-US" altLang="zh-CN" dirty="0">
                  <a:solidFill>
                    <a:srgbClr val="000099"/>
                  </a:solidFill>
                  <a:latin typeface="微软雅黑" panose="020B0503020204020204" pitchFamily="34" charset="-122"/>
                  <a:ea typeface="微软雅黑" panose="020B0503020204020204" pitchFamily="34" charset="-122"/>
                </a:rPr>
                <a:t> = </a:t>
              </a:r>
              <a:r>
                <a:rPr kumimoji="1" lang="en-US" altLang="zh-CN" dirty="0">
                  <a:solidFill>
                    <a:srgbClr val="000099"/>
                  </a:solidFill>
                  <a:latin typeface="微软雅黑" panose="020B0503020204020204" pitchFamily="34" charset="-122"/>
                  <a:ea typeface="微软雅黑" panose="020B0503020204020204" pitchFamily="34" charset="-122"/>
                  <a:sym typeface="Symbol" pitchFamily="18" charset="2"/>
                </a:rPr>
                <a:t></a:t>
              </a:r>
              <a:endParaRPr kumimoji="1" lang="en-US" altLang="zh-CN" baseline="30000" dirty="0">
                <a:solidFill>
                  <a:srgbClr val="000099"/>
                </a:solidFill>
                <a:latin typeface="微软雅黑" panose="020B0503020204020204" pitchFamily="34" charset="-122"/>
                <a:ea typeface="微软雅黑" panose="020B0503020204020204" pitchFamily="34" charset="-122"/>
              </a:endParaRPr>
            </a:p>
            <a:p>
              <a:pPr eaLnBrk="0" hangingPunct="0">
                <a:lnSpc>
                  <a:spcPct val="90000"/>
                </a:lnSpc>
              </a:pPr>
              <a:r>
                <a:rPr kumimoji="1" lang="en-US" altLang="zh-CN" dirty="0">
                  <a:solidFill>
                    <a:srgbClr val="000099"/>
                  </a:solidFill>
                  <a:latin typeface="微软雅黑" panose="020B0503020204020204" pitchFamily="34" charset="-122"/>
                  <a:ea typeface="微软雅黑" panose="020B0503020204020204" pitchFamily="34" charset="-122"/>
                </a:rPr>
                <a:t>B </a:t>
              </a:r>
              <a:r>
                <a:rPr kumimoji="1" lang="zh-CN" altLang="en-US" dirty="0">
                  <a:solidFill>
                    <a:srgbClr val="000099"/>
                  </a:solidFill>
                  <a:latin typeface="微软雅黑" panose="020B0503020204020204" pitchFamily="34" charset="-122"/>
                  <a:ea typeface="微软雅黑" panose="020B0503020204020204" pitchFamily="34" charset="-122"/>
                </a:rPr>
                <a:t>检测到发生碰撞</a:t>
              </a:r>
            </a:p>
            <a:p>
              <a:pPr eaLnBrk="0" hangingPunct="0">
                <a:lnSpc>
                  <a:spcPct val="90000"/>
                </a:lnSpc>
              </a:pPr>
              <a:r>
                <a:rPr kumimoji="1" lang="zh-CN" altLang="en-US" dirty="0">
                  <a:solidFill>
                    <a:srgbClr val="000099"/>
                  </a:solidFill>
                  <a:latin typeface="微软雅黑" panose="020B0503020204020204" pitchFamily="34" charset="-122"/>
                  <a:ea typeface="微软雅黑" panose="020B0503020204020204" pitchFamily="34" charset="-122"/>
                </a:rPr>
                <a:t>停止发送</a:t>
              </a:r>
            </a:p>
          </p:txBody>
        </p:sp>
        <p:sp>
          <p:nvSpPr>
            <p:cNvPr id="413766" name="Text Box 70"/>
            <p:cNvSpPr txBox="1">
              <a:spLocks noChangeArrowheads="1"/>
            </p:cNvSpPr>
            <p:nvPr/>
          </p:nvSpPr>
          <p:spPr bwMode="auto">
            <a:xfrm>
              <a:off x="2835" y="3339"/>
              <a:ext cx="44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000099"/>
                  </a:solidFill>
                  <a:latin typeface="微软雅黑" panose="020B0503020204020204" pitchFamily="34" charset="-122"/>
                  <a:ea typeface="微软雅黑" panose="020B0503020204020204" pitchFamily="34" charset="-122"/>
                </a:rPr>
                <a:t>STOP</a:t>
              </a:r>
            </a:p>
          </p:txBody>
        </p:sp>
      </p:grpSp>
      <p:grpSp>
        <p:nvGrpSpPr>
          <p:cNvPr id="413767" name="Group 71"/>
          <p:cNvGrpSpPr>
            <a:grpSpLocks/>
          </p:cNvGrpSpPr>
          <p:nvPr/>
        </p:nvGrpSpPr>
        <p:grpSpPr bwMode="auto">
          <a:xfrm>
            <a:off x="1634109" y="5373712"/>
            <a:ext cx="2643320" cy="863600"/>
            <a:chOff x="204" y="3566"/>
            <a:chExt cx="1537" cy="544"/>
          </a:xfrm>
        </p:grpSpPr>
        <p:sp>
          <p:nvSpPr>
            <p:cNvPr id="413768" name="Text Box 72"/>
            <p:cNvSpPr txBox="1">
              <a:spLocks noChangeArrowheads="1"/>
            </p:cNvSpPr>
            <p:nvPr/>
          </p:nvSpPr>
          <p:spPr bwMode="auto">
            <a:xfrm>
              <a:off x="204" y="3581"/>
              <a:ext cx="708" cy="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lnSpc>
                  <a:spcPct val="90000"/>
                </a:lnSpc>
              </a:pPr>
              <a:r>
                <a:rPr kumimoji="1" lang="en-US" altLang="zh-CN" i="1">
                  <a:solidFill>
                    <a:srgbClr val="000099"/>
                  </a:solidFill>
                  <a:latin typeface="微软雅黑" panose="020B0503020204020204" pitchFamily="34" charset="-122"/>
                  <a:ea typeface="微软雅黑" panose="020B0503020204020204" pitchFamily="34" charset="-122"/>
                </a:rPr>
                <a:t>t</a:t>
              </a:r>
              <a:r>
                <a:rPr kumimoji="1" lang="en-US" altLang="zh-CN">
                  <a:solidFill>
                    <a:srgbClr val="000099"/>
                  </a:solidFill>
                  <a:latin typeface="微软雅黑" panose="020B0503020204020204" pitchFamily="34" charset="-122"/>
                  <a:ea typeface="微软雅黑" panose="020B0503020204020204" pitchFamily="34" charset="-122"/>
                </a:rPr>
                <a:t> = 2</a:t>
              </a:r>
              <a:r>
                <a:rPr kumimoji="1" lang="en-US" altLang="zh-CN">
                  <a:solidFill>
                    <a:srgbClr val="000099"/>
                  </a:solidFill>
                  <a:latin typeface="微软雅黑" panose="020B0503020204020204" pitchFamily="34" charset="-122"/>
                  <a:ea typeface="微软雅黑" panose="020B0503020204020204" pitchFamily="34" charset="-122"/>
                  <a:sym typeface="Symbol" pitchFamily="18" charset="2"/>
                </a:rPr>
                <a:t></a:t>
              </a:r>
              <a:r>
                <a:rPr kumimoji="1" lang="en-US" altLang="zh-CN">
                  <a:solidFill>
                    <a:srgbClr val="000099"/>
                  </a:solidFill>
                  <a:latin typeface="微软雅黑" panose="020B0503020204020204" pitchFamily="34" charset="-122"/>
                  <a:ea typeface="微软雅黑" panose="020B0503020204020204" pitchFamily="34" charset="-122"/>
                </a:rPr>
                <a:t> </a:t>
              </a:r>
              <a:r>
                <a:rPr kumimoji="1" lang="en-US" altLang="zh-CN">
                  <a:solidFill>
                    <a:srgbClr val="000099"/>
                  </a:solidFill>
                  <a:latin typeface="微软雅黑" panose="020B0503020204020204" pitchFamily="34" charset="-122"/>
                  <a:ea typeface="微软雅黑" panose="020B0503020204020204" pitchFamily="34" charset="-122"/>
                  <a:sym typeface="Symbol" pitchFamily="18" charset="2"/>
                </a:rPr>
                <a:t> </a:t>
              </a:r>
              <a:endParaRPr kumimoji="1" lang="en-US" altLang="zh-CN" baseline="30000">
                <a:solidFill>
                  <a:srgbClr val="000099"/>
                </a:solidFill>
                <a:latin typeface="微软雅黑" panose="020B0503020204020204" pitchFamily="34" charset="-122"/>
                <a:ea typeface="微软雅黑" panose="020B0503020204020204" pitchFamily="34" charset="-122"/>
              </a:endParaRPr>
            </a:p>
            <a:p>
              <a:pPr eaLnBrk="0" hangingPunct="0">
                <a:lnSpc>
                  <a:spcPct val="90000"/>
                </a:lnSpc>
              </a:pPr>
              <a:r>
                <a:rPr kumimoji="1" lang="en-US" altLang="zh-CN">
                  <a:solidFill>
                    <a:srgbClr val="000099"/>
                  </a:solidFill>
                  <a:latin typeface="微软雅黑" panose="020B0503020204020204" pitchFamily="34" charset="-122"/>
                  <a:ea typeface="微软雅黑" panose="020B0503020204020204" pitchFamily="34" charset="-122"/>
                </a:rPr>
                <a:t>A </a:t>
              </a:r>
              <a:r>
                <a:rPr kumimoji="1" lang="zh-CN" altLang="en-US">
                  <a:solidFill>
                    <a:srgbClr val="000099"/>
                  </a:solidFill>
                  <a:latin typeface="微软雅黑" panose="020B0503020204020204" pitchFamily="34" charset="-122"/>
                  <a:ea typeface="微软雅黑" panose="020B0503020204020204" pitchFamily="34" charset="-122"/>
                </a:rPr>
                <a:t>检测到</a:t>
              </a:r>
            </a:p>
            <a:p>
              <a:pPr eaLnBrk="0" hangingPunct="0">
                <a:lnSpc>
                  <a:spcPct val="90000"/>
                </a:lnSpc>
              </a:pPr>
              <a:r>
                <a:rPr kumimoji="1" lang="zh-CN" altLang="en-US">
                  <a:solidFill>
                    <a:srgbClr val="000099"/>
                  </a:solidFill>
                  <a:latin typeface="微软雅黑" panose="020B0503020204020204" pitchFamily="34" charset="-122"/>
                  <a:ea typeface="微软雅黑" panose="020B0503020204020204" pitchFamily="34" charset="-122"/>
                </a:rPr>
                <a:t>发生碰撞</a:t>
              </a:r>
            </a:p>
          </p:txBody>
        </p:sp>
        <p:sp>
          <p:nvSpPr>
            <p:cNvPr id="413769" name="Text Box 73"/>
            <p:cNvSpPr txBox="1">
              <a:spLocks noChangeArrowheads="1"/>
            </p:cNvSpPr>
            <p:nvPr/>
          </p:nvSpPr>
          <p:spPr bwMode="auto">
            <a:xfrm>
              <a:off x="1294" y="3566"/>
              <a:ext cx="44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000099"/>
                  </a:solidFill>
                  <a:latin typeface="微软雅黑" panose="020B0503020204020204" pitchFamily="34" charset="-122"/>
                  <a:ea typeface="微软雅黑" panose="020B0503020204020204" pitchFamily="34" charset="-122"/>
                </a:rPr>
                <a:t>STOP</a:t>
              </a:r>
            </a:p>
          </p:txBody>
        </p:sp>
      </p:grpSp>
      <p:sp>
        <p:nvSpPr>
          <p:cNvPr id="413770" name="Rectangle 74"/>
          <p:cNvSpPr>
            <a:spLocks noChangeArrowheads="1"/>
          </p:cNvSpPr>
          <p:nvPr/>
        </p:nvSpPr>
        <p:spPr bwMode="auto">
          <a:xfrm>
            <a:off x="3116568" y="4946303"/>
            <a:ext cx="433388" cy="501650"/>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kumimoji="1" lang="en-US" altLang="zh-CN">
                <a:solidFill>
                  <a:srgbClr val="000099"/>
                </a:solidFill>
                <a:latin typeface="微软雅黑" panose="020B0503020204020204" pitchFamily="34" charset="-122"/>
                <a:ea typeface="微软雅黑" panose="020B0503020204020204" pitchFamily="34" charset="-122"/>
              </a:rPr>
              <a:t>A</a:t>
            </a:r>
          </a:p>
        </p:txBody>
      </p:sp>
      <p:sp>
        <p:nvSpPr>
          <p:cNvPr id="413771" name="Rectangle 75"/>
          <p:cNvSpPr>
            <a:spLocks noChangeArrowheads="1"/>
          </p:cNvSpPr>
          <p:nvPr/>
        </p:nvSpPr>
        <p:spPr bwMode="auto">
          <a:xfrm>
            <a:off x="8220909" y="4220320"/>
            <a:ext cx="433388" cy="504825"/>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kumimoji="1" lang="en-US" altLang="zh-CN">
                <a:solidFill>
                  <a:srgbClr val="000099"/>
                </a:solidFill>
                <a:latin typeface="微软雅黑" panose="020B0503020204020204" pitchFamily="34" charset="-122"/>
                <a:ea typeface="微软雅黑" panose="020B0503020204020204" pitchFamily="34" charset="-122"/>
              </a:rPr>
              <a:t>B</a:t>
            </a:r>
          </a:p>
        </p:txBody>
      </p:sp>
      <p:sp>
        <p:nvSpPr>
          <p:cNvPr id="413772" name="Text Box 76"/>
          <p:cNvSpPr txBox="1">
            <a:spLocks noChangeArrowheads="1"/>
          </p:cNvSpPr>
          <p:nvPr/>
        </p:nvSpPr>
        <p:spPr bwMode="auto">
          <a:xfrm>
            <a:off x="8517442" y="1671812"/>
            <a:ext cx="233108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dirty="0">
                <a:solidFill>
                  <a:srgbClr val="000099"/>
                </a:solidFill>
                <a:latin typeface="微软雅黑" panose="020B0503020204020204" pitchFamily="34" charset="-122"/>
                <a:ea typeface="微软雅黑" panose="020B0503020204020204" pitchFamily="34" charset="-122"/>
              </a:rPr>
              <a:t>单程端到端</a:t>
            </a:r>
          </a:p>
          <a:p>
            <a:pPr algn="ctr"/>
            <a:r>
              <a:rPr lang="zh-CN" altLang="en-US" sz="2400" dirty="0">
                <a:solidFill>
                  <a:srgbClr val="000099"/>
                </a:solidFill>
                <a:latin typeface="微软雅黑" panose="020B0503020204020204" pitchFamily="34" charset="-122"/>
                <a:ea typeface="微软雅黑" panose="020B0503020204020204" pitchFamily="34" charset="-122"/>
              </a:rPr>
              <a:t>传播时延记为 </a:t>
            </a:r>
            <a:r>
              <a:rPr lang="zh-CN" altLang="en-US" sz="2400" i="1" dirty="0">
                <a:solidFill>
                  <a:srgbClr val="000099"/>
                </a:solidFill>
                <a:latin typeface="微软雅黑" panose="020B0503020204020204" pitchFamily="34" charset="-122"/>
                <a:ea typeface="微软雅黑" panose="020B0503020204020204" pitchFamily="34" charset="-122"/>
                <a:sym typeface="Symbol" pitchFamily="18" charset="2"/>
              </a:rPr>
              <a:t></a:t>
            </a:r>
            <a:r>
              <a:rPr lang="zh-CN" altLang="en-US" sz="2400" dirty="0">
                <a:solidFill>
                  <a:srgbClr val="000099"/>
                </a:solidFill>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35423157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1375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375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1376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3761"/>
                                        </p:tgtEl>
                                        <p:attrNameLst>
                                          <p:attrName>style.visibility</p:attrName>
                                        </p:attrNameLst>
                                      </p:cBhvr>
                                      <p:to>
                                        <p:strVal val="visible"/>
                                      </p:to>
                                    </p:set>
                                  </p:childTnLst>
                                </p:cTn>
                              </p:par>
                              <p:par>
                                <p:cTn id="13" presetID="35" presetClass="emph" presetSubtype="0" repeatCount="3000" fill="hold" grpId="1" nodeType="withEffect">
                                  <p:stCondLst>
                                    <p:cond delay="500"/>
                                  </p:stCondLst>
                                  <p:childTnLst>
                                    <p:anim calcmode="discrete" valueType="str">
                                      <p:cBhvr>
                                        <p:cTn id="14" dur="1000" fill="hold"/>
                                        <p:tgtEl>
                                          <p:spTgt spid="413756"/>
                                        </p:tgtEl>
                                        <p:attrNameLst>
                                          <p:attrName>style.visibility</p:attrName>
                                        </p:attrNameLst>
                                      </p:cBhvr>
                                      <p:tavLst>
                                        <p:tav tm="0">
                                          <p:val>
                                            <p:strVal val="hidden"/>
                                          </p:val>
                                        </p:tav>
                                        <p:tav tm="50000">
                                          <p:val>
                                            <p:strVal val="visible"/>
                                          </p:val>
                                        </p:tav>
                                      </p:tavLst>
                                    </p:anim>
                                  </p:childTnLst>
                                </p:cTn>
                              </p:par>
                              <p:par>
                                <p:cTn id="15" presetID="35" presetClass="emph" presetSubtype="0" repeatCount="3000" fill="hold" nodeType="withEffect">
                                  <p:stCondLst>
                                    <p:cond delay="500"/>
                                  </p:stCondLst>
                                  <p:childTnLst>
                                    <p:anim calcmode="discrete" valueType="str">
                                      <p:cBhvr>
                                        <p:cTn id="16" dur="1000" fill="hold"/>
                                        <p:tgtEl>
                                          <p:spTgt spid="413757"/>
                                        </p:tgtEl>
                                        <p:attrNameLst>
                                          <p:attrName>style.visibility</p:attrName>
                                        </p:attrNameLst>
                                      </p:cBhvr>
                                      <p:tavLst>
                                        <p:tav tm="0">
                                          <p:val>
                                            <p:strVal val="hidden"/>
                                          </p:val>
                                        </p:tav>
                                        <p:tav tm="50000">
                                          <p:val>
                                            <p:strVal val="visible"/>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137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1375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375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375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1375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375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13714"/>
                                        </p:tgtEl>
                                        <p:attrNameLst>
                                          <p:attrName>style.visibility</p:attrName>
                                        </p:attrNameLst>
                                      </p:cBhvr>
                                      <p:to>
                                        <p:strVal val="visible"/>
                                      </p:to>
                                    </p:set>
                                  </p:childTnLst>
                                </p:cTn>
                              </p:par>
                              <p:par>
                                <p:cTn id="33" presetID="35" presetClass="emph" presetSubtype="0" repeatCount="3000" fill="hold" grpId="1" nodeType="withEffect">
                                  <p:stCondLst>
                                    <p:cond delay="500"/>
                                  </p:stCondLst>
                                  <p:childTnLst>
                                    <p:anim calcmode="discrete" valueType="str">
                                      <p:cBhvr>
                                        <p:cTn id="34" dur="1000" fill="hold"/>
                                        <p:tgtEl>
                                          <p:spTgt spid="413714"/>
                                        </p:tgtEl>
                                        <p:attrNameLst>
                                          <p:attrName>style.visibility</p:attrName>
                                        </p:attrNameLst>
                                      </p:cBhvr>
                                      <p:tavLst>
                                        <p:tav tm="0">
                                          <p:val>
                                            <p:strVal val="hidden"/>
                                          </p:val>
                                        </p:tav>
                                        <p:tav tm="50000">
                                          <p:val>
                                            <p:strVal val="visible"/>
                                          </p:val>
                                        </p:tav>
                                      </p:tavLst>
                                    </p:anim>
                                  </p:childTnLst>
                                </p:cTn>
                              </p:par>
                              <p:par>
                                <p:cTn id="35" presetID="35" presetClass="emph" presetSubtype="0" repeatCount="3000" fill="hold" grpId="1" nodeType="withEffect">
                                  <p:stCondLst>
                                    <p:cond delay="500"/>
                                  </p:stCondLst>
                                  <p:childTnLst>
                                    <p:anim calcmode="discrete" valueType="str">
                                      <p:cBhvr>
                                        <p:cTn id="36" dur="1000" fill="hold"/>
                                        <p:tgtEl>
                                          <p:spTgt spid="413750"/>
                                        </p:tgtEl>
                                        <p:attrNameLst>
                                          <p:attrName>style.visibility</p:attrName>
                                        </p:attrNameLst>
                                      </p:cBhvr>
                                      <p:tavLst>
                                        <p:tav tm="0">
                                          <p:val>
                                            <p:strVal val="hidden"/>
                                          </p:val>
                                        </p:tav>
                                        <p:tav tm="50000">
                                          <p:val>
                                            <p:strVal val="visible"/>
                                          </p:val>
                                        </p:tav>
                                      </p:tavLst>
                                    </p:anim>
                                  </p:childTnLst>
                                </p:cTn>
                              </p:par>
                              <p:par>
                                <p:cTn id="37" presetID="35" presetClass="emph" presetSubtype="0" repeatCount="3000" fill="hold" grpId="2" nodeType="withEffect">
                                  <p:stCondLst>
                                    <p:cond delay="500"/>
                                  </p:stCondLst>
                                  <p:childTnLst>
                                    <p:anim calcmode="discrete" valueType="str">
                                      <p:cBhvr>
                                        <p:cTn id="38" dur="1000" fill="hold"/>
                                        <p:tgtEl>
                                          <p:spTgt spid="413750"/>
                                        </p:tgtEl>
                                        <p:attrNameLst>
                                          <p:attrName>style.visibility</p:attrName>
                                        </p:attrNameLst>
                                      </p:cBhvr>
                                      <p:tavLst>
                                        <p:tav tm="0">
                                          <p:val>
                                            <p:strVal val="hidden"/>
                                          </p:val>
                                        </p:tav>
                                        <p:tav tm="50000">
                                          <p:val>
                                            <p:strVal val="visible"/>
                                          </p:val>
                                        </p:tav>
                                      </p:tavLst>
                                    </p:anim>
                                  </p:childTnLst>
                                </p:cTn>
                              </p:par>
                              <p:par>
                                <p:cTn id="39" presetID="35" presetClass="emph" presetSubtype="0" repeatCount="3000" fill="hold" grpId="1" nodeType="withEffect">
                                  <p:stCondLst>
                                    <p:cond delay="500"/>
                                  </p:stCondLst>
                                  <p:childTnLst>
                                    <p:anim calcmode="discrete" valueType="str">
                                      <p:cBhvr>
                                        <p:cTn id="40" dur="1000" fill="hold"/>
                                        <p:tgtEl>
                                          <p:spTgt spid="413755"/>
                                        </p:tgtEl>
                                        <p:attrNameLst>
                                          <p:attrName>style.visibility</p:attrName>
                                        </p:attrNameLst>
                                      </p:cBhvr>
                                      <p:tavLst>
                                        <p:tav tm="0">
                                          <p:val>
                                            <p:strVal val="hidden"/>
                                          </p:val>
                                        </p:tav>
                                        <p:tav tm="50000">
                                          <p:val>
                                            <p:strVal val="visible"/>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1373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13771"/>
                                        </p:tgtEl>
                                        <p:attrNameLst>
                                          <p:attrName>style.visibility</p:attrName>
                                        </p:attrNameLst>
                                      </p:cBhvr>
                                      <p:to>
                                        <p:strVal val="visible"/>
                                      </p:to>
                                    </p:set>
                                  </p:childTnLst>
                                </p:cTn>
                              </p:par>
                            </p:childTnLst>
                          </p:cTn>
                        </p:par>
                        <p:par>
                          <p:cTn id="47" fill="hold" nodeType="afterGroup">
                            <p:stCondLst>
                              <p:cond delay="0"/>
                            </p:stCondLst>
                            <p:childTnLst>
                              <p:par>
                                <p:cTn id="48" presetID="22" presetClass="entr" presetSubtype="8" fill="hold" nodeType="afterEffect">
                                  <p:stCondLst>
                                    <p:cond delay="0"/>
                                  </p:stCondLst>
                                  <p:childTnLst>
                                    <p:set>
                                      <p:cBhvr>
                                        <p:cTn id="49" dur="1" fill="hold">
                                          <p:stCondLst>
                                            <p:cond delay="0"/>
                                          </p:stCondLst>
                                        </p:cTn>
                                        <p:tgtEl>
                                          <p:spTgt spid="413737"/>
                                        </p:tgtEl>
                                        <p:attrNameLst>
                                          <p:attrName>style.visibility</p:attrName>
                                        </p:attrNameLst>
                                      </p:cBhvr>
                                      <p:to>
                                        <p:strVal val="visible"/>
                                      </p:to>
                                    </p:set>
                                    <p:animEffect transition="in" filter="wipe(left)">
                                      <p:cBhvr>
                                        <p:cTn id="50" dur="7000"/>
                                        <p:tgtEl>
                                          <p:spTgt spid="413737"/>
                                        </p:tgtEl>
                                      </p:cBhvr>
                                    </p:animEffect>
                                  </p:childTnLst>
                                </p:cTn>
                              </p:par>
                              <p:par>
                                <p:cTn id="51" presetID="22" presetClass="entr" presetSubtype="2" fill="hold" nodeType="withEffect">
                                  <p:stCondLst>
                                    <p:cond delay="6000"/>
                                  </p:stCondLst>
                                  <p:childTnLst>
                                    <p:set>
                                      <p:cBhvr>
                                        <p:cTn id="52" dur="1" fill="hold">
                                          <p:stCondLst>
                                            <p:cond delay="0"/>
                                          </p:stCondLst>
                                        </p:cTn>
                                        <p:tgtEl>
                                          <p:spTgt spid="413740"/>
                                        </p:tgtEl>
                                        <p:attrNameLst>
                                          <p:attrName>style.visibility</p:attrName>
                                        </p:attrNameLst>
                                      </p:cBhvr>
                                      <p:to>
                                        <p:strVal val="visible"/>
                                      </p:to>
                                    </p:set>
                                    <p:animEffect transition="in" filter="wipe(right)">
                                      <p:cBhvr>
                                        <p:cTn id="53" dur="1000"/>
                                        <p:tgtEl>
                                          <p:spTgt spid="413740"/>
                                        </p:tgtEl>
                                      </p:cBhvr>
                                    </p:animEffect>
                                  </p:childTnLst>
                                </p:cTn>
                              </p:par>
                            </p:childTnLst>
                          </p:cTn>
                        </p:par>
                        <p:par>
                          <p:cTn id="54" fill="hold" nodeType="afterGroup">
                            <p:stCondLst>
                              <p:cond delay="7000"/>
                            </p:stCondLst>
                            <p:childTnLst>
                              <p:par>
                                <p:cTn id="55" presetID="1" presetClass="entr" presetSubtype="0" fill="hold" grpId="0" nodeType="afterEffect">
                                  <p:stCondLst>
                                    <p:cond delay="0"/>
                                  </p:stCondLst>
                                  <p:childTnLst>
                                    <p:set>
                                      <p:cBhvr>
                                        <p:cTn id="56" dur="1" fill="hold">
                                          <p:stCondLst>
                                            <p:cond delay="0"/>
                                          </p:stCondLst>
                                        </p:cTn>
                                        <p:tgtEl>
                                          <p:spTgt spid="413715"/>
                                        </p:tgtEl>
                                        <p:attrNameLst>
                                          <p:attrName>style.visibility</p:attrName>
                                        </p:attrNameLst>
                                      </p:cBhvr>
                                      <p:to>
                                        <p:strVal val="visible"/>
                                      </p:to>
                                    </p:set>
                                  </p:childTnLst>
                                </p:cTn>
                              </p:par>
                            </p:childTnLst>
                          </p:cTn>
                        </p:par>
                        <p:par>
                          <p:cTn id="57" fill="hold" nodeType="afterGroup">
                            <p:stCondLst>
                              <p:cond delay="7000"/>
                            </p:stCondLst>
                            <p:childTnLst>
                              <p:par>
                                <p:cTn id="58" presetID="35" presetClass="emph" presetSubtype="0" repeatCount="4000" fill="hold" grpId="1" nodeType="afterEffect">
                                  <p:stCondLst>
                                    <p:cond delay="0"/>
                                  </p:stCondLst>
                                  <p:childTnLst>
                                    <p:anim calcmode="discrete" valueType="str">
                                      <p:cBhvr>
                                        <p:cTn id="59" dur="1000" fill="hold"/>
                                        <p:tgtEl>
                                          <p:spTgt spid="413715"/>
                                        </p:tgtEl>
                                        <p:attrNameLst>
                                          <p:attrName>style.visibility</p:attrName>
                                        </p:attrNameLst>
                                      </p:cBhvr>
                                      <p:tavLst>
                                        <p:tav tm="0">
                                          <p:val>
                                            <p:strVal val="hidden"/>
                                          </p:val>
                                        </p:tav>
                                        <p:tav tm="50000">
                                          <p:val>
                                            <p:strVal val="visible"/>
                                          </p:val>
                                        </p:tav>
                                      </p:tavLst>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413770"/>
                                        </p:tgtEl>
                                        <p:attrNameLst>
                                          <p:attrName>style.visibility</p:attrName>
                                        </p:attrNameLst>
                                      </p:cBhvr>
                                      <p:to>
                                        <p:strVal val="visible"/>
                                      </p:to>
                                    </p:set>
                                  </p:childTnLst>
                                </p:cTn>
                              </p:par>
                            </p:childTnLst>
                          </p:cTn>
                        </p:par>
                        <p:par>
                          <p:cTn id="64" fill="hold" nodeType="afterGroup">
                            <p:stCondLst>
                              <p:cond delay="0"/>
                            </p:stCondLst>
                            <p:childTnLst>
                              <p:par>
                                <p:cTn id="65" presetID="1" presetClass="entr" presetSubtype="0" fill="hold" grpId="0" nodeType="afterEffect">
                                  <p:stCondLst>
                                    <p:cond delay="0"/>
                                  </p:stCondLst>
                                  <p:childTnLst>
                                    <p:set>
                                      <p:cBhvr>
                                        <p:cTn id="66" dur="1" fill="hold">
                                          <p:stCondLst>
                                            <p:cond delay="0"/>
                                          </p:stCondLst>
                                        </p:cTn>
                                        <p:tgtEl>
                                          <p:spTgt spid="413736"/>
                                        </p:tgtEl>
                                        <p:attrNameLst>
                                          <p:attrName>style.visibility</p:attrName>
                                        </p:attrNameLst>
                                      </p:cBhvr>
                                      <p:to>
                                        <p:strVal val="visible"/>
                                      </p:to>
                                    </p:set>
                                  </p:childTnLst>
                                </p:cTn>
                              </p:par>
                            </p:childTnLst>
                          </p:cTn>
                        </p:par>
                        <p:par>
                          <p:cTn id="67" fill="hold" nodeType="afterGroup">
                            <p:stCondLst>
                              <p:cond delay="0"/>
                            </p:stCondLst>
                            <p:childTnLst>
                              <p:par>
                                <p:cTn id="68" presetID="1" presetClass="entr" presetSubtype="0" fill="hold" grpId="0" nodeType="afterEffect">
                                  <p:stCondLst>
                                    <p:cond delay="0"/>
                                  </p:stCondLst>
                                  <p:childTnLst>
                                    <p:set>
                                      <p:cBhvr>
                                        <p:cTn id="69" dur="1" fill="hold">
                                          <p:stCondLst>
                                            <p:cond delay="0"/>
                                          </p:stCondLst>
                                        </p:cTn>
                                        <p:tgtEl>
                                          <p:spTgt spid="413698"/>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413699"/>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413743"/>
                                        </p:tgtEl>
                                        <p:attrNameLst>
                                          <p:attrName>style.visibility</p:attrName>
                                        </p:attrNameLst>
                                      </p:cBhvr>
                                      <p:to>
                                        <p:strVal val="visible"/>
                                      </p:to>
                                    </p:set>
                                  </p:childTnLst>
                                </p:cTn>
                              </p:par>
                            </p:childTnLst>
                          </p:cTn>
                        </p:par>
                        <p:par>
                          <p:cTn id="74" fill="hold" nodeType="afterGroup">
                            <p:stCondLst>
                              <p:cond delay="0"/>
                            </p:stCondLst>
                            <p:childTnLst>
                              <p:par>
                                <p:cTn id="75" presetID="1" presetClass="entr" presetSubtype="0" fill="hold" nodeType="afterEffect">
                                  <p:stCondLst>
                                    <p:cond delay="0"/>
                                  </p:stCondLst>
                                  <p:childTnLst>
                                    <p:set>
                                      <p:cBhvr>
                                        <p:cTn id="76" dur="1" fill="hold">
                                          <p:stCondLst>
                                            <p:cond delay="0"/>
                                          </p:stCondLst>
                                        </p:cTn>
                                        <p:tgtEl>
                                          <p:spTgt spid="413764"/>
                                        </p:tgtEl>
                                        <p:attrNameLst>
                                          <p:attrName>style.visibility</p:attrName>
                                        </p:attrNameLst>
                                      </p:cBhvr>
                                      <p:to>
                                        <p:strVal val="visible"/>
                                      </p:to>
                                    </p:set>
                                  </p:childTnLst>
                                </p:cTn>
                              </p:par>
                            </p:childTnLst>
                          </p:cTn>
                        </p:par>
                        <p:par>
                          <p:cTn id="77" fill="hold" nodeType="afterGroup">
                            <p:stCondLst>
                              <p:cond delay="0"/>
                            </p:stCondLst>
                            <p:childTnLst>
                              <p:par>
                                <p:cTn id="78" presetID="35" presetClass="emph" presetSubtype="0" repeatCount="3000" fill="hold" nodeType="afterEffect">
                                  <p:stCondLst>
                                    <p:cond delay="0"/>
                                  </p:stCondLst>
                                  <p:childTnLst>
                                    <p:anim calcmode="discrete" valueType="str">
                                      <p:cBhvr>
                                        <p:cTn id="79" dur="1000" fill="hold"/>
                                        <p:tgtEl>
                                          <p:spTgt spid="413764"/>
                                        </p:tgtEl>
                                        <p:attrNameLst>
                                          <p:attrName>style.visibility</p:attrName>
                                        </p:attrNameLst>
                                      </p:cBhvr>
                                      <p:tavLst>
                                        <p:tav tm="0">
                                          <p:val>
                                            <p:strVal val="hidden"/>
                                          </p:val>
                                        </p:tav>
                                        <p:tav tm="50000">
                                          <p:val>
                                            <p:strVal val="visible"/>
                                          </p:val>
                                        </p:tav>
                                      </p:tavLst>
                                    </p:anim>
                                  </p:childTnLst>
                                </p:cTn>
                              </p:par>
                            </p:childTnLst>
                          </p:cTn>
                        </p:par>
                      </p:childTnLst>
                    </p:cTn>
                  </p:par>
                  <p:par>
                    <p:cTn id="80" fill="hold" nodeType="clickPar">
                      <p:stCondLst>
                        <p:cond delay="indefinite"/>
                      </p:stCondLst>
                      <p:childTnLst>
                        <p:par>
                          <p:cTn id="81" fill="hold" nodeType="withGroup">
                            <p:stCondLst>
                              <p:cond delay="0"/>
                            </p:stCondLst>
                            <p:childTnLst>
                              <p:par>
                                <p:cTn id="82" presetID="1" presetClass="entr" presetSubtype="0" fill="hold" nodeType="clickEffect">
                                  <p:stCondLst>
                                    <p:cond delay="0"/>
                                  </p:stCondLst>
                                  <p:childTnLst>
                                    <p:set>
                                      <p:cBhvr>
                                        <p:cTn id="83" dur="1" fill="hold">
                                          <p:stCondLst>
                                            <p:cond delay="0"/>
                                          </p:stCondLst>
                                        </p:cTn>
                                        <p:tgtEl>
                                          <p:spTgt spid="413744"/>
                                        </p:tgtEl>
                                        <p:attrNameLst>
                                          <p:attrName>style.visibility</p:attrName>
                                        </p:attrNameLst>
                                      </p:cBhvr>
                                      <p:to>
                                        <p:strVal val="visible"/>
                                      </p:to>
                                    </p:set>
                                  </p:childTnLst>
                                </p:cTn>
                              </p:par>
                            </p:childTnLst>
                          </p:cTn>
                        </p:par>
                        <p:par>
                          <p:cTn id="84" fill="hold" nodeType="afterGroup">
                            <p:stCondLst>
                              <p:cond delay="0"/>
                            </p:stCondLst>
                            <p:childTnLst>
                              <p:par>
                                <p:cTn id="85" presetID="1" presetClass="entr" presetSubtype="0" fill="hold" nodeType="afterEffect">
                                  <p:stCondLst>
                                    <p:cond delay="0"/>
                                  </p:stCondLst>
                                  <p:childTnLst>
                                    <p:set>
                                      <p:cBhvr>
                                        <p:cTn id="86" dur="1" fill="hold">
                                          <p:stCondLst>
                                            <p:cond delay="0"/>
                                          </p:stCondLst>
                                        </p:cTn>
                                        <p:tgtEl>
                                          <p:spTgt spid="413767"/>
                                        </p:tgtEl>
                                        <p:attrNameLst>
                                          <p:attrName>style.visibility</p:attrName>
                                        </p:attrNameLst>
                                      </p:cBhvr>
                                      <p:to>
                                        <p:strVal val="visible"/>
                                      </p:to>
                                    </p:set>
                                  </p:childTnLst>
                                </p:cTn>
                              </p:par>
                            </p:childTnLst>
                          </p:cTn>
                        </p:par>
                        <p:par>
                          <p:cTn id="87" fill="hold" nodeType="afterGroup">
                            <p:stCondLst>
                              <p:cond delay="0"/>
                            </p:stCondLst>
                            <p:childTnLst>
                              <p:par>
                                <p:cTn id="88" presetID="35" presetClass="emph" presetSubtype="0" repeatCount="3000" fill="hold" nodeType="afterEffect">
                                  <p:stCondLst>
                                    <p:cond delay="0"/>
                                  </p:stCondLst>
                                  <p:childTnLst>
                                    <p:anim calcmode="discrete" valueType="str">
                                      <p:cBhvr>
                                        <p:cTn id="89" dur="1000" fill="hold"/>
                                        <p:tgtEl>
                                          <p:spTgt spid="41376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698" grpId="0" animBg="1"/>
      <p:bldP spid="413699" grpId="0" animBg="1"/>
      <p:bldP spid="413714" grpId="0"/>
      <p:bldP spid="413714" grpId="1"/>
      <p:bldP spid="413715" grpId="0"/>
      <p:bldP spid="413715" grpId="1"/>
      <p:bldP spid="413735" grpId="0" animBg="1"/>
      <p:bldP spid="413736" grpId="0" animBg="1"/>
      <p:bldP spid="413743" grpId="0" animBg="1"/>
      <p:bldP spid="413750" grpId="0" animBg="1"/>
      <p:bldP spid="413750" grpId="1" animBg="1"/>
      <p:bldP spid="413750" grpId="2" animBg="1"/>
      <p:bldP spid="413751" grpId="0" animBg="1"/>
      <p:bldP spid="413752" grpId="0" animBg="1"/>
      <p:bldP spid="413753" grpId="0" animBg="1"/>
      <p:bldP spid="413754" grpId="0" animBg="1"/>
      <p:bldP spid="413755" grpId="0" animBg="1"/>
      <p:bldP spid="413755" grpId="1" animBg="1"/>
      <p:bldP spid="413756" grpId="0"/>
      <p:bldP spid="413756" grpId="1"/>
      <p:bldP spid="413760" grpId="0" animBg="1"/>
      <p:bldP spid="413761" grpId="0" animBg="1"/>
      <p:bldP spid="413770" grpId="0" animBg="1"/>
      <p:bldP spid="413771"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3" name="Rectangle 3"/>
          <p:cNvSpPr>
            <a:spLocks noGrp="1" noChangeArrowheads="1"/>
          </p:cNvSpPr>
          <p:nvPr>
            <p:ph idx="1"/>
          </p:nvPr>
        </p:nvSpPr>
        <p:spPr/>
        <p:txBody>
          <a:bodyPr/>
          <a:lstStyle/>
          <a:p>
            <a:r>
              <a:rPr lang="zh-CN" altLang="en-US" dirty="0"/>
              <a:t>使用 </a:t>
            </a:r>
            <a:r>
              <a:rPr lang="en-US" altLang="zh-CN" dirty="0"/>
              <a:t>CSMA/CD </a:t>
            </a:r>
            <a:r>
              <a:rPr lang="zh-CN" altLang="en-US" dirty="0"/>
              <a:t>协议的以太网不能进行全双工通信而</a:t>
            </a:r>
            <a:r>
              <a:rPr lang="zh-CN" altLang="en-US" dirty="0">
                <a:solidFill>
                  <a:srgbClr val="FF0000"/>
                </a:solidFill>
              </a:rPr>
              <a:t>只能进行双向交替通信（半双工通信）。</a:t>
            </a:r>
          </a:p>
          <a:p>
            <a:r>
              <a:rPr lang="zh-CN" altLang="en-US" dirty="0"/>
              <a:t>每个站在发送数据之后的一小段时间内，存在着遭遇碰撞的可能性。 </a:t>
            </a:r>
          </a:p>
          <a:p>
            <a:r>
              <a:rPr lang="zh-CN" altLang="en-US" dirty="0"/>
              <a:t>这种</a:t>
            </a:r>
            <a:r>
              <a:rPr lang="zh-CN" altLang="en-US" dirty="0">
                <a:solidFill>
                  <a:srgbClr val="FF0000"/>
                </a:solidFill>
              </a:rPr>
              <a:t>发送的不确定性</a:t>
            </a:r>
            <a:r>
              <a:rPr lang="zh-CN" altLang="en-US" dirty="0"/>
              <a:t>使整个以太网的平均通信量远小于以太网的最高数据率。  </a:t>
            </a:r>
          </a:p>
        </p:txBody>
      </p:sp>
      <p:sp>
        <p:nvSpPr>
          <p:cNvPr id="414722" name="Rectangle 2"/>
          <p:cNvSpPr>
            <a:spLocks noGrp="1" noChangeArrowheads="1"/>
          </p:cNvSpPr>
          <p:nvPr>
            <p:ph type="title"/>
          </p:nvPr>
        </p:nvSpPr>
        <p:spPr/>
        <p:txBody>
          <a:bodyPr/>
          <a:lstStyle/>
          <a:p>
            <a:pPr algn="ctr"/>
            <a:r>
              <a:rPr lang="en-US" altLang="zh-CN" dirty="0"/>
              <a:t>CSMA/CD </a:t>
            </a:r>
            <a:r>
              <a:rPr lang="zh-CN" altLang="en-US" dirty="0"/>
              <a:t>重要特性</a:t>
            </a:r>
          </a:p>
        </p:txBody>
      </p:sp>
    </p:spTree>
    <p:extLst>
      <p:ext uri="{BB962C8B-B14F-4D97-AF65-F5344CB8AC3E}">
        <p14:creationId xmlns:p14="http://schemas.microsoft.com/office/powerpoint/2010/main" val="344114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472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47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72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7" name="Rectangle 3"/>
          <p:cNvSpPr>
            <a:spLocks noGrp="1" noChangeArrowheads="1"/>
          </p:cNvSpPr>
          <p:nvPr>
            <p:ph idx="1"/>
          </p:nvPr>
        </p:nvSpPr>
        <p:spPr/>
        <p:txBody>
          <a:bodyPr/>
          <a:lstStyle/>
          <a:p>
            <a:r>
              <a:rPr lang="zh-CN" altLang="en-US" dirty="0"/>
              <a:t>最先发送数据帧的站，在发送数据帧后</a:t>
            </a:r>
            <a:r>
              <a:rPr lang="zh-CN" altLang="en-US" dirty="0">
                <a:solidFill>
                  <a:srgbClr val="FF0000"/>
                </a:solidFill>
              </a:rPr>
              <a:t>至多</a:t>
            </a:r>
            <a:r>
              <a:rPr lang="zh-CN" altLang="en-US" dirty="0"/>
              <a:t>经过时间 </a:t>
            </a:r>
            <a:r>
              <a:rPr lang="en-US" altLang="zh-CN" dirty="0">
                <a:solidFill>
                  <a:srgbClr val="FF0000"/>
                </a:solidFill>
              </a:rPr>
              <a:t>2</a:t>
            </a:r>
            <a:r>
              <a:rPr lang="en-US" altLang="zh-CN" i="1" dirty="0">
                <a:solidFill>
                  <a:srgbClr val="FF0000"/>
                </a:solidFill>
                <a:sym typeface="Symbol" pitchFamily="18" charset="2"/>
              </a:rPr>
              <a:t> </a:t>
            </a:r>
            <a:r>
              <a:rPr lang="zh-CN" altLang="en-US" dirty="0">
                <a:solidFill>
                  <a:srgbClr val="FF0000"/>
                </a:solidFill>
                <a:sym typeface="Symbol" pitchFamily="18" charset="2"/>
              </a:rPr>
              <a:t>（两倍的端到端往返时延）</a:t>
            </a:r>
            <a:r>
              <a:rPr lang="zh-CN" altLang="en-US" dirty="0"/>
              <a:t>就可知道发送的数据帧是否遭受了碰撞。</a:t>
            </a:r>
          </a:p>
          <a:p>
            <a:r>
              <a:rPr lang="zh-CN" altLang="en-US" dirty="0"/>
              <a:t>以太网的端到端往返时延 </a:t>
            </a:r>
            <a:r>
              <a:rPr lang="en-US" altLang="zh-CN" dirty="0"/>
              <a:t>2</a:t>
            </a:r>
            <a:r>
              <a:rPr lang="en-US" altLang="zh-CN" i="1" dirty="0">
                <a:sym typeface="Symbol" pitchFamily="18" charset="2"/>
              </a:rPr>
              <a:t> </a:t>
            </a:r>
            <a:r>
              <a:rPr lang="zh-CN" altLang="en-US" dirty="0"/>
              <a:t>称为</a:t>
            </a:r>
            <a:r>
              <a:rPr lang="zh-CN" altLang="en-US" dirty="0">
                <a:solidFill>
                  <a:srgbClr val="FF0000"/>
                </a:solidFill>
              </a:rPr>
              <a:t>争用期，</a:t>
            </a:r>
            <a:r>
              <a:rPr lang="zh-CN" altLang="en-US" dirty="0"/>
              <a:t>或</a:t>
            </a:r>
            <a:r>
              <a:rPr lang="zh-CN" altLang="en-US" dirty="0">
                <a:solidFill>
                  <a:srgbClr val="FF0000"/>
                </a:solidFill>
              </a:rPr>
              <a:t>碰撞窗口。</a:t>
            </a:r>
          </a:p>
          <a:p>
            <a:r>
              <a:rPr lang="zh-CN" altLang="en-US" dirty="0">
                <a:solidFill>
                  <a:srgbClr val="0000FF"/>
                </a:solidFill>
              </a:rPr>
              <a:t>经过争用期这段时间还没有检测到碰撞，才能肯定这次发送不会发生碰撞。</a:t>
            </a:r>
          </a:p>
        </p:txBody>
      </p:sp>
      <p:sp>
        <p:nvSpPr>
          <p:cNvPr id="415746" name="Rectangle 2"/>
          <p:cNvSpPr>
            <a:spLocks noGrp="1" noChangeArrowheads="1"/>
          </p:cNvSpPr>
          <p:nvPr>
            <p:ph type="title"/>
          </p:nvPr>
        </p:nvSpPr>
        <p:spPr/>
        <p:txBody>
          <a:bodyPr/>
          <a:lstStyle/>
          <a:p>
            <a:pPr algn="ctr"/>
            <a:r>
              <a:rPr lang="zh-CN" altLang="en-US" dirty="0"/>
              <a:t>争用期</a:t>
            </a:r>
          </a:p>
        </p:txBody>
      </p:sp>
    </p:spTree>
    <p:extLst>
      <p:ext uri="{BB962C8B-B14F-4D97-AF65-F5344CB8AC3E}">
        <p14:creationId xmlns:p14="http://schemas.microsoft.com/office/powerpoint/2010/main" val="40333493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574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57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747"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1" name="Rectangle 3"/>
          <p:cNvSpPr>
            <a:spLocks noGrp="1" noChangeArrowheads="1"/>
          </p:cNvSpPr>
          <p:nvPr>
            <p:ph idx="1"/>
          </p:nvPr>
        </p:nvSpPr>
        <p:spPr/>
        <p:txBody>
          <a:bodyPr/>
          <a:lstStyle/>
          <a:p>
            <a:r>
              <a:rPr lang="zh-CN" altLang="en-US" sz="2800" dirty="0"/>
              <a:t>发生碰撞的站在停止发送数据后，要推迟（退避）一个</a:t>
            </a:r>
            <a:r>
              <a:rPr lang="zh-CN" altLang="en-US" sz="2800" dirty="0">
                <a:solidFill>
                  <a:srgbClr val="FF0000"/>
                </a:solidFill>
              </a:rPr>
              <a:t>随机时间</a:t>
            </a:r>
            <a:r>
              <a:rPr lang="zh-CN" altLang="en-US" sz="2800" dirty="0"/>
              <a:t>才能再发送数据。</a:t>
            </a:r>
          </a:p>
          <a:p>
            <a:pPr lvl="1"/>
            <a:r>
              <a:rPr lang="zh-CN" altLang="en-US" sz="2400" dirty="0">
                <a:solidFill>
                  <a:srgbClr val="0000FF"/>
                </a:solidFill>
                <a:latin typeface="Arial" charset="0"/>
              </a:rPr>
              <a:t>基本退避时间取为争用期 </a:t>
            </a:r>
            <a:r>
              <a:rPr lang="en-US" altLang="zh-CN" sz="2400" dirty="0">
                <a:solidFill>
                  <a:srgbClr val="0000FF"/>
                </a:solidFill>
                <a:latin typeface="Arial" charset="0"/>
              </a:rPr>
              <a:t>2</a:t>
            </a:r>
            <a:r>
              <a:rPr lang="en-US" altLang="zh-CN" sz="2400" i="1" dirty="0">
                <a:solidFill>
                  <a:srgbClr val="0000FF"/>
                </a:solidFill>
                <a:latin typeface="Arial" charset="0"/>
                <a:sym typeface="Symbol" pitchFamily="18" charset="2"/>
              </a:rPr>
              <a:t></a:t>
            </a:r>
            <a:r>
              <a:rPr lang="zh-CN" altLang="en-US" sz="2400" dirty="0">
                <a:solidFill>
                  <a:srgbClr val="0000FF"/>
                </a:solidFill>
                <a:latin typeface="Arial" charset="0"/>
              </a:rPr>
              <a:t>。</a:t>
            </a:r>
          </a:p>
          <a:p>
            <a:pPr lvl="1"/>
            <a:r>
              <a:rPr lang="zh-CN" altLang="en-US" sz="2400" dirty="0">
                <a:latin typeface="Arial" charset="0"/>
              </a:rPr>
              <a:t>从整数集合 </a:t>
            </a:r>
            <a:r>
              <a:rPr lang="en-US" altLang="zh-CN" sz="2400" dirty="0">
                <a:latin typeface="Arial" charset="0"/>
              </a:rPr>
              <a:t>[0, 1, … , (2</a:t>
            </a:r>
            <a:r>
              <a:rPr lang="en-US" altLang="zh-CN" sz="2400" i="1" baseline="30000" dirty="0">
                <a:latin typeface="Arial" charset="0"/>
              </a:rPr>
              <a:t>k</a:t>
            </a:r>
            <a:r>
              <a:rPr lang="en-US" altLang="zh-CN" sz="2400" i="1" dirty="0">
                <a:latin typeface="Arial" charset="0"/>
              </a:rPr>
              <a:t> </a:t>
            </a:r>
            <a:r>
              <a:rPr lang="en-US" altLang="zh-CN" sz="2400" dirty="0">
                <a:latin typeface="Arial" charset="0"/>
                <a:sym typeface="Symbol" pitchFamily="18" charset="2"/>
              </a:rPr>
              <a:t></a:t>
            </a:r>
            <a:r>
              <a:rPr lang="en-US" altLang="zh-CN" sz="2400" dirty="0">
                <a:latin typeface="Arial" charset="0"/>
              </a:rPr>
              <a:t>1)] </a:t>
            </a:r>
            <a:r>
              <a:rPr lang="zh-CN" altLang="en-US" sz="2400" dirty="0">
                <a:latin typeface="Arial" charset="0"/>
              </a:rPr>
              <a:t>中</a:t>
            </a:r>
            <a:r>
              <a:rPr lang="zh-CN" altLang="en-US" sz="2400" dirty="0">
                <a:solidFill>
                  <a:srgbClr val="FF0000"/>
                </a:solidFill>
                <a:latin typeface="Arial" charset="0"/>
              </a:rPr>
              <a:t>随机</a:t>
            </a:r>
            <a:r>
              <a:rPr lang="zh-CN" altLang="en-US" sz="2400" dirty="0">
                <a:latin typeface="Arial" charset="0"/>
              </a:rPr>
              <a:t>地取出一个数，记为 </a:t>
            </a:r>
            <a:r>
              <a:rPr lang="en-US" altLang="zh-CN" sz="2400" i="1" dirty="0">
                <a:latin typeface="Arial" charset="0"/>
              </a:rPr>
              <a:t>r</a:t>
            </a:r>
            <a:r>
              <a:rPr lang="zh-CN" altLang="en-US" sz="2400" dirty="0">
                <a:latin typeface="Arial" charset="0"/>
              </a:rPr>
              <a:t>。重传所需的时延就是 </a:t>
            </a:r>
            <a:r>
              <a:rPr lang="en-US" altLang="zh-CN" sz="2400" i="1" dirty="0">
                <a:latin typeface="Arial" charset="0"/>
              </a:rPr>
              <a:t>r </a:t>
            </a:r>
            <a:r>
              <a:rPr lang="zh-CN" altLang="en-US" sz="2400" dirty="0">
                <a:latin typeface="Arial" charset="0"/>
              </a:rPr>
              <a:t>倍的基本退避时间。</a:t>
            </a:r>
          </a:p>
          <a:p>
            <a:pPr lvl="1"/>
            <a:r>
              <a:rPr lang="zh-CN" altLang="en-US" sz="2400" dirty="0">
                <a:latin typeface="Arial" charset="0"/>
              </a:rPr>
              <a:t>参数 </a:t>
            </a:r>
            <a:r>
              <a:rPr lang="en-US" altLang="zh-CN" sz="2400" i="1" dirty="0">
                <a:latin typeface="Arial" charset="0"/>
              </a:rPr>
              <a:t>k</a:t>
            </a:r>
            <a:r>
              <a:rPr lang="en-US" altLang="zh-CN" sz="2400" dirty="0">
                <a:latin typeface="Arial" charset="0"/>
              </a:rPr>
              <a:t> </a:t>
            </a:r>
            <a:r>
              <a:rPr lang="zh-CN" altLang="en-US" sz="2400" dirty="0">
                <a:latin typeface="Arial" charset="0"/>
              </a:rPr>
              <a:t>按下面的公式计算：</a:t>
            </a:r>
          </a:p>
          <a:p>
            <a:pPr lvl="1">
              <a:buFont typeface="Wingdings" pitchFamily="2" charset="2"/>
              <a:buNone/>
            </a:pPr>
            <a:r>
              <a:rPr lang="zh-CN" altLang="en-US" dirty="0">
                <a:solidFill>
                  <a:srgbClr val="0000FF"/>
                </a:solidFill>
                <a:latin typeface="Arial" charset="0"/>
                <a:ea typeface="黑体" pitchFamily="2" charset="-122"/>
              </a:rPr>
              <a:t>                 </a:t>
            </a:r>
            <a:r>
              <a:rPr lang="en-US" altLang="zh-CN" i="1" dirty="0">
                <a:solidFill>
                  <a:srgbClr val="0000FF"/>
                </a:solidFill>
                <a:latin typeface="Arial" charset="0"/>
                <a:ea typeface="黑体" pitchFamily="2" charset="-122"/>
              </a:rPr>
              <a:t>k</a:t>
            </a:r>
            <a:r>
              <a:rPr lang="en-US" altLang="zh-CN" dirty="0">
                <a:solidFill>
                  <a:srgbClr val="0000FF"/>
                </a:solidFill>
                <a:latin typeface="Arial" charset="0"/>
                <a:ea typeface="黑体" pitchFamily="2" charset="-122"/>
              </a:rPr>
              <a:t> = Min[</a:t>
            </a:r>
            <a:r>
              <a:rPr lang="zh-CN" altLang="en-US" dirty="0">
                <a:solidFill>
                  <a:srgbClr val="0000FF"/>
                </a:solidFill>
                <a:latin typeface="Arial" charset="0"/>
                <a:ea typeface="黑体" pitchFamily="2" charset="-122"/>
              </a:rPr>
              <a:t>重传次数</a:t>
            </a:r>
            <a:r>
              <a:rPr lang="en-US" altLang="zh-CN" dirty="0">
                <a:solidFill>
                  <a:srgbClr val="0000FF"/>
                </a:solidFill>
                <a:latin typeface="Arial" charset="0"/>
                <a:ea typeface="黑体" pitchFamily="2" charset="-122"/>
              </a:rPr>
              <a:t>, 10]</a:t>
            </a:r>
          </a:p>
          <a:p>
            <a:pPr lvl="1"/>
            <a:r>
              <a:rPr lang="zh-CN" altLang="en-US" sz="2400" dirty="0">
                <a:latin typeface="Arial" charset="0"/>
              </a:rPr>
              <a:t>当 </a:t>
            </a:r>
            <a:r>
              <a:rPr lang="en-US" altLang="zh-CN" sz="2400" i="1" dirty="0">
                <a:latin typeface="Arial" charset="0"/>
              </a:rPr>
              <a:t>k </a:t>
            </a:r>
            <a:r>
              <a:rPr lang="en-US" altLang="zh-CN" sz="2400" dirty="0">
                <a:latin typeface="Arial" charset="0"/>
                <a:sym typeface="Symbol" pitchFamily="18" charset="2"/>
              </a:rPr>
              <a:t> </a:t>
            </a:r>
            <a:r>
              <a:rPr lang="en-US" altLang="zh-CN" sz="2400" dirty="0">
                <a:latin typeface="Arial" charset="0"/>
              </a:rPr>
              <a:t>10 </a:t>
            </a:r>
            <a:r>
              <a:rPr lang="zh-CN" altLang="en-US" sz="2400" dirty="0">
                <a:latin typeface="Arial" charset="0"/>
              </a:rPr>
              <a:t>时，参数 </a:t>
            </a:r>
            <a:r>
              <a:rPr lang="en-US" altLang="zh-CN" sz="2400" i="1" dirty="0">
                <a:latin typeface="Arial" charset="0"/>
              </a:rPr>
              <a:t>k</a:t>
            </a:r>
            <a:r>
              <a:rPr lang="en-US" altLang="zh-CN" sz="2400" dirty="0">
                <a:latin typeface="Arial" charset="0"/>
              </a:rPr>
              <a:t> </a:t>
            </a:r>
            <a:r>
              <a:rPr lang="zh-CN" altLang="en-US" sz="2400" dirty="0">
                <a:latin typeface="Arial" charset="0"/>
              </a:rPr>
              <a:t>等于重传次数。</a:t>
            </a:r>
          </a:p>
          <a:p>
            <a:pPr lvl="1"/>
            <a:r>
              <a:rPr lang="zh-CN" altLang="en-US" sz="2400" dirty="0">
                <a:latin typeface="Arial" charset="0"/>
              </a:rPr>
              <a:t>当重传达 </a:t>
            </a:r>
            <a:r>
              <a:rPr lang="en-US" altLang="zh-CN" sz="2400" dirty="0">
                <a:latin typeface="Arial" charset="0"/>
              </a:rPr>
              <a:t>16 </a:t>
            </a:r>
            <a:r>
              <a:rPr lang="zh-CN" altLang="en-US" sz="2400" dirty="0">
                <a:latin typeface="Arial" charset="0"/>
              </a:rPr>
              <a:t>次仍不能成功时即丢弃该帧，并向高层报告。</a:t>
            </a:r>
            <a:r>
              <a:rPr lang="zh-CN" altLang="en-US" sz="2400" dirty="0"/>
              <a:t> </a:t>
            </a:r>
          </a:p>
        </p:txBody>
      </p:sp>
      <p:sp>
        <p:nvSpPr>
          <p:cNvPr id="416770" name="Rectangle 2"/>
          <p:cNvSpPr>
            <a:spLocks noGrp="1" noChangeArrowheads="1"/>
          </p:cNvSpPr>
          <p:nvPr>
            <p:ph type="title"/>
          </p:nvPr>
        </p:nvSpPr>
        <p:spPr/>
        <p:txBody>
          <a:bodyPr>
            <a:normAutofit fontScale="90000"/>
          </a:bodyPr>
          <a:lstStyle/>
          <a:p>
            <a:pPr algn="ctr"/>
            <a:r>
              <a:rPr lang="zh-CN" altLang="en-US" sz="4000" dirty="0"/>
              <a:t>二进制指数类型退避算法 </a:t>
            </a:r>
            <a:br>
              <a:rPr lang="en-US" altLang="zh-CN" sz="4000" dirty="0"/>
            </a:br>
            <a:r>
              <a:rPr lang="en-US" altLang="zh-CN" sz="4000" dirty="0"/>
              <a:t>(truncated binary exponential type)</a:t>
            </a:r>
          </a:p>
        </p:txBody>
      </p:sp>
    </p:spTree>
    <p:extLst>
      <p:ext uri="{BB962C8B-B14F-4D97-AF65-F5344CB8AC3E}">
        <p14:creationId xmlns:p14="http://schemas.microsoft.com/office/powerpoint/2010/main" val="32780034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677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1677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16771">
                                            <p:txEl>
                                              <p:pRg st="3" end="3"/>
                                            </p:txEl>
                                          </p:spTgt>
                                        </p:tgtEl>
                                        <p:attrNameLst>
                                          <p:attrName>style.visibility</p:attrName>
                                        </p:attrNameLst>
                                      </p:cBhvr>
                                      <p:to>
                                        <p:strVal val="visible"/>
                                      </p:to>
                                    </p:set>
                                  </p:childTnLst>
                                </p:cTn>
                              </p:par>
                            </p:childTnLst>
                          </p:cTn>
                        </p:par>
                        <p:par>
                          <p:cTn id="15" fill="hold" nodeType="afterGroup">
                            <p:stCondLst>
                              <p:cond delay="0"/>
                            </p:stCondLst>
                            <p:childTnLst>
                              <p:par>
                                <p:cTn id="16" presetID="1" presetClass="entr" presetSubtype="0" fill="hold" nodeType="afterEffect">
                                  <p:stCondLst>
                                    <p:cond delay="0"/>
                                  </p:stCondLst>
                                  <p:childTnLst>
                                    <p:set>
                                      <p:cBhvr>
                                        <p:cTn id="17" dur="1" fill="hold">
                                          <p:stCondLst>
                                            <p:cond delay="0"/>
                                          </p:stCondLst>
                                        </p:cTn>
                                        <p:tgtEl>
                                          <p:spTgt spid="416771">
                                            <p:txEl>
                                              <p:pRg st="4" end="4"/>
                                            </p:txEl>
                                          </p:spTgt>
                                        </p:tgtEl>
                                        <p:attrNameLst>
                                          <p:attrName>style.visibility</p:attrName>
                                        </p:attrNameLst>
                                      </p:cBhvr>
                                      <p:to>
                                        <p:strVal val="visible"/>
                                      </p:to>
                                    </p:set>
                                  </p:childTnLst>
                                </p:cTn>
                              </p:par>
                            </p:childTnLst>
                          </p:cTn>
                        </p:par>
                        <p:par>
                          <p:cTn id="18" fill="hold" nodeType="afterGroup">
                            <p:stCondLst>
                              <p:cond delay="0"/>
                            </p:stCondLst>
                            <p:childTnLst>
                              <p:par>
                                <p:cTn id="19" presetID="1" presetClass="entr" presetSubtype="0" fill="hold" nodeType="afterEffect">
                                  <p:stCondLst>
                                    <p:cond delay="0"/>
                                  </p:stCondLst>
                                  <p:childTnLst>
                                    <p:set>
                                      <p:cBhvr>
                                        <p:cTn id="20" dur="1" fill="hold">
                                          <p:stCondLst>
                                            <p:cond delay="0"/>
                                          </p:stCondLst>
                                        </p:cTn>
                                        <p:tgtEl>
                                          <p:spTgt spid="416771">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4167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5" name="Rectangle 3"/>
          <p:cNvSpPr>
            <a:spLocks noGrp="1" noChangeArrowheads="1"/>
          </p:cNvSpPr>
          <p:nvPr>
            <p:ph idx="1"/>
          </p:nvPr>
        </p:nvSpPr>
        <p:spPr/>
        <p:txBody>
          <a:bodyPr/>
          <a:lstStyle/>
          <a:p>
            <a:r>
              <a:rPr lang="en-US" altLang="zh-CN" dirty="0"/>
              <a:t>10 Mbit/s </a:t>
            </a:r>
            <a:r>
              <a:rPr lang="zh-CN" altLang="en-US" dirty="0"/>
              <a:t>以太网取 </a:t>
            </a:r>
            <a:r>
              <a:rPr lang="en-US" altLang="zh-CN" dirty="0"/>
              <a:t>51.2 </a:t>
            </a:r>
            <a:r>
              <a:rPr lang="en-US" altLang="zh-CN" dirty="0">
                <a:sym typeface="Symbol" pitchFamily="18" charset="2"/>
              </a:rPr>
              <a:t></a:t>
            </a:r>
            <a:r>
              <a:rPr lang="en-US" altLang="zh-CN" dirty="0"/>
              <a:t>s </a:t>
            </a:r>
            <a:r>
              <a:rPr lang="zh-CN" altLang="en-US" dirty="0"/>
              <a:t>为争用期的长度。</a:t>
            </a:r>
          </a:p>
          <a:p>
            <a:r>
              <a:rPr lang="zh-CN" altLang="en-US" dirty="0"/>
              <a:t>对于 </a:t>
            </a:r>
            <a:r>
              <a:rPr lang="en-US" altLang="zh-CN" dirty="0"/>
              <a:t>10 Mbit/s </a:t>
            </a:r>
            <a:r>
              <a:rPr lang="zh-CN" altLang="en-US" dirty="0"/>
              <a:t>以太网，在争用期内可发送 </a:t>
            </a:r>
            <a:r>
              <a:rPr lang="en-US" altLang="zh-CN" dirty="0"/>
              <a:t>512 bit</a:t>
            </a:r>
            <a:r>
              <a:rPr lang="zh-CN" altLang="en-US" dirty="0"/>
              <a:t>，即 </a:t>
            </a:r>
            <a:r>
              <a:rPr lang="en-US" altLang="zh-CN" dirty="0"/>
              <a:t>64 </a:t>
            </a:r>
            <a:r>
              <a:rPr lang="zh-CN" altLang="en-US" dirty="0"/>
              <a:t>字节。</a:t>
            </a:r>
          </a:p>
        </p:txBody>
      </p:sp>
      <p:sp>
        <p:nvSpPr>
          <p:cNvPr id="417794" name="Rectangle 2"/>
          <p:cNvSpPr>
            <a:spLocks noGrp="1" noChangeArrowheads="1"/>
          </p:cNvSpPr>
          <p:nvPr>
            <p:ph type="title"/>
          </p:nvPr>
        </p:nvSpPr>
        <p:spPr/>
        <p:txBody>
          <a:bodyPr/>
          <a:lstStyle/>
          <a:p>
            <a:pPr algn="ctr"/>
            <a:r>
              <a:rPr lang="zh-CN" altLang="en-US"/>
              <a:t>争用期的长度 </a:t>
            </a:r>
          </a:p>
        </p:txBody>
      </p:sp>
      <p:sp>
        <p:nvSpPr>
          <p:cNvPr id="2" name="矩形 1"/>
          <p:cNvSpPr/>
          <p:nvPr/>
        </p:nvSpPr>
        <p:spPr>
          <a:xfrm>
            <a:off x="2063552" y="3071862"/>
            <a:ext cx="8280920" cy="1569660"/>
          </a:xfrm>
          <a:prstGeom prst="rect">
            <a:avLst/>
          </a:prstGeom>
          <a:solidFill>
            <a:srgbClr val="FFFF66"/>
          </a:solidFill>
          <a:ln>
            <a:solidFill>
              <a:srgbClr val="000099"/>
            </a:solidFill>
          </a:ln>
        </p:spPr>
        <p:txBody>
          <a:bodyPr wrap="square">
            <a:spAutoFit/>
          </a:bodyPr>
          <a:lstStyle/>
          <a:p>
            <a:r>
              <a:rPr lang="zh-CN" altLang="en-US" sz="3200" b="1" dirty="0">
                <a:solidFill>
                  <a:srgbClr val="000099"/>
                </a:solidFill>
                <a:latin typeface="+mn-lt"/>
                <a:ea typeface="黑体" pitchFamily="2" charset="-122"/>
              </a:rPr>
              <a:t>这意味着：</a:t>
            </a:r>
          </a:p>
          <a:p>
            <a:r>
              <a:rPr lang="zh-CN" altLang="en-US" sz="3200" b="1" dirty="0">
                <a:solidFill>
                  <a:srgbClr val="0000FF"/>
                </a:solidFill>
                <a:latin typeface="+mn-lt"/>
                <a:ea typeface="黑体" pitchFamily="2" charset="-122"/>
              </a:rPr>
              <a:t>以太网在发送数据时，若前 </a:t>
            </a:r>
            <a:r>
              <a:rPr lang="en-US" altLang="zh-CN" sz="3200" b="1" dirty="0">
                <a:solidFill>
                  <a:srgbClr val="0000FF"/>
                </a:solidFill>
                <a:latin typeface="+mn-lt"/>
                <a:ea typeface="黑体" pitchFamily="2" charset="-122"/>
              </a:rPr>
              <a:t>64 </a:t>
            </a:r>
            <a:r>
              <a:rPr lang="zh-CN" altLang="en-US" sz="3200" b="1" dirty="0">
                <a:solidFill>
                  <a:srgbClr val="0000FF"/>
                </a:solidFill>
                <a:latin typeface="+mn-lt"/>
                <a:ea typeface="黑体" pitchFamily="2" charset="-122"/>
              </a:rPr>
              <a:t>字节没有发生冲突，则后续的数据就不会发生冲突。</a:t>
            </a:r>
          </a:p>
        </p:txBody>
      </p:sp>
    </p:spTree>
    <p:extLst>
      <p:ext uri="{BB962C8B-B14F-4D97-AF65-F5344CB8AC3E}">
        <p14:creationId xmlns:p14="http://schemas.microsoft.com/office/powerpoint/2010/main" val="27455250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9" name="Rectangle 3"/>
          <p:cNvSpPr>
            <a:spLocks noGrp="1" noChangeArrowheads="1"/>
          </p:cNvSpPr>
          <p:nvPr>
            <p:ph idx="1"/>
          </p:nvPr>
        </p:nvSpPr>
        <p:spPr/>
        <p:txBody>
          <a:bodyPr/>
          <a:lstStyle/>
          <a:p>
            <a:r>
              <a:rPr lang="zh-CN" altLang="en-US" dirty="0"/>
              <a:t>如果发生冲突，就一定是在发送的前 </a:t>
            </a:r>
            <a:r>
              <a:rPr lang="en-US" altLang="zh-CN" dirty="0"/>
              <a:t>64 </a:t>
            </a:r>
            <a:r>
              <a:rPr lang="zh-CN" altLang="en-US" dirty="0"/>
              <a:t>字节之内。 </a:t>
            </a:r>
          </a:p>
          <a:p>
            <a:r>
              <a:rPr lang="zh-CN" altLang="en-US" dirty="0"/>
              <a:t>由于一检测到冲突就立即中止发送，这时已经发送出去的数据一定小于 </a:t>
            </a:r>
            <a:r>
              <a:rPr lang="en-US" altLang="zh-CN" dirty="0"/>
              <a:t>64 </a:t>
            </a:r>
            <a:r>
              <a:rPr lang="zh-CN" altLang="en-US" dirty="0"/>
              <a:t>字节。 </a:t>
            </a:r>
          </a:p>
          <a:p>
            <a:r>
              <a:rPr lang="zh-CN" altLang="en-US" dirty="0"/>
              <a:t>以太网规定了最短有效帧长为 </a:t>
            </a:r>
            <a:r>
              <a:rPr lang="en-US" altLang="zh-CN" dirty="0"/>
              <a:t>64 </a:t>
            </a:r>
            <a:r>
              <a:rPr lang="zh-CN" altLang="en-US" dirty="0"/>
              <a:t>字节，凡长度小于 </a:t>
            </a:r>
            <a:r>
              <a:rPr lang="en-US" altLang="zh-CN" dirty="0"/>
              <a:t>64 </a:t>
            </a:r>
            <a:r>
              <a:rPr lang="zh-CN" altLang="en-US" dirty="0"/>
              <a:t>字节的帧都是由于冲突而异常中止的</a:t>
            </a:r>
            <a:r>
              <a:rPr lang="zh-CN" altLang="en-US" dirty="0">
                <a:solidFill>
                  <a:srgbClr val="FF0000"/>
                </a:solidFill>
              </a:rPr>
              <a:t>无效帧。</a:t>
            </a:r>
          </a:p>
        </p:txBody>
      </p:sp>
      <p:sp>
        <p:nvSpPr>
          <p:cNvPr id="418818" name="Rectangle 2"/>
          <p:cNvSpPr>
            <a:spLocks noGrp="1" noChangeArrowheads="1"/>
          </p:cNvSpPr>
          <p:nvPr>
            <p:ph type="title"/>
          </p:nvPr>
        </p:nvSpPr>
        <p:spPr/>
        <p:txBody>
          <a:bodyPr/>
          <a:lstStyle/>
          <a:p>
            <a:pPr algn="ctr"/>
            <a:r>
              <a:rPr lang="zh-CN" altLang="en-US"/>
              <a:t>最短有效帧长 </a:t>
            </a:r>
          </a:p>
        </p:txBody>
      </p:sp>
    </p:spTree>
    <p:extLst>
      <p:ext uri="{BB962C8B-B14F-4D97-AF65-F5344CB8AC3E}">
        <p14:creationId xmlns:p14="http://schemas.microsoft.com/office/powerpoint/2010/main" val="1205821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sz="2800" dirty="0">
                <a:solidFill>
                  <a:srgbClr val="FF0000"/>
                </a:solidFill>
              </a:rPr>
              <a:t>链路 </a:t>
            </a:r>
            <a:r>
              <a:rPr lang="en-US" altLang="zh-CN" sz="2800" dirty="0"/>
              <a:t>(link) </a:t>
            </a:r>
            <a:r>
              <a:rPr lang="zh-CN" altLang="en-US" sz="2800" dirty="0"/>
              <a:t>是一条无源的点到点的物理线路段，中间没有任何其他的交换结点。</a:t>
            </a:r>
          </a:p>
          <a:p>
            <a:pPr lvl="1"/>
            <a:r>
              <a:rPr lang="zh-CN" altLang="en-US" sz="2400" dirty="0">
                <a:solidFill>
                  <a:srgbClr val="0000CC"/>
                </a:solidFill>
              </a:rPr>
              <a:t>一条链路只是一条通路的一个组成部分。</a:t>
            </a:r>
          </a:p>
          <a:p>
            <a:r>
              <a:rPr lang="zh-CN" altLang="en-US" sz="2800" dirty="0">
                <a:solidFill>
                  <a:srgbClr val="FF0000"/>
                </a:solidFill>
              </a:rPr>
              <a:t>数据链路 </a:t>
            </a:r>
            <a:r>
              <a:rPr lang="en-US" altLang="zh-CN" sz="2800" dirty="0"/>
              <a:t>(data link) </a:t>
            </a:r>
            <a:r>
              <a:rPr lang="zh-CN" altLang="en-US" sz="2800" dirty="0"/>
              <a:t>除了物理线路外，还必须有通信协议来控制这些数据的传输。若把实现这些协议的硬件和软件加到链路上，就构成了数据链路。</a:t>
            </a:r>
          </a:p>
          <a:p>
            <a:pPr lvl="1"/>
            <a:r>
              <a:rPr lang="zh-CN" altLang="en-US" sz="2400" dirty="0"/>
              <a:t>现在最常用的方法是使用适配器（即网卡）来实现这些协议的硬件和软件。</a:t>
            </a:r>
          </a:p>
          <a:p>
            <a:pPr lvl="1"/>
            <a:r>
              <a:rPr lang="zh-CN" altLang="en-US" sz="2400" dirty="0"/>
              <a:t>一般的适配器都包括了数据链路层和物理层这两层的功能。   </a:t>
            </a:r>
          </a:p>
        </p:txBody>
      </p:sp>
      <p:sp>
        <p:nvSpPr>
          <p:cNvPr id="123906" name="Rectangle 2"/>
          <p:cNvSpPr>
            <a:spLocks noGrp="1" noChangeArrowheads="1"/>
          </p:cNvSpPr>
          <p:nvPr>
            <p:ph type="title"/>
          </p:nvPr>
        </p:nvSpPr>
        <p:spPr/>
        <p:txBody>
          <a:bodyPr/>
          <a:lstStyle/>
          <a:p>
            <a:r>
              <a:rPr lang="en-US" altLang="zh-CN" dirty="0"/>
              <a:t>3.1.1  </a:t>
            </a:r>
            <a:r>
              <a:rPr lang="zh-CN" altLang="en-US" dirty="0"/>
              <a:t>数据链路和帧  </a:t>
            </a:r>
          </a:p>
        </p:txBody>
      </p:sp>
    </p:spTree>
    <p:extLst>
      <p:ext uri="{BB962C8B-B14F-4D97-AF65-F5344CB8AC3E}">
        <p14:creationId xmlns:p14="http://schemas.microsoft.com/office/powerpoint/2010/main" val="10392094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907">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3907">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39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3" name="Rectangle 3"/>
          <p:cNvSpPr>
            <a:spLocks noGrp="1" noChangeArrowheads="1"/>
          </p:cNvSpPr>
          <p:nvPr>
            <p:ph idx="1"/>
          </p:nvPr>
        </p:nvSpPr>
        <p:spPr/>
        <p:txBody>
          <a:bodyPr/>
          <a:lstStyle/>
          <a:p>
            <a:pPr marL="0" indent="0">
              <a:buNone/>
            </a:pPr>
            <a:r>
              <a:rPr lang="zh-CN" altLang="en-US" dirty="0"/>
              <a:t>当发送数据的站一旦发现发生了碰撞时：</a:t>
            </a:r>
          </a:p>
          <a:p>
            <a:r>
              <a:rPr lang="en-US" altLang="zh-CN" dirty="0">
                <a:latin typeface="Arial" charset="0"/>
              </a:rPr>
              <a:t>(1) </a:t>
            </a:r>
            <a:r>
              <a:rPr lang="zh-CN" altLang="en-US" dirty="0">
                <a:latin typeface="Arial" charset="0"/>
                <a:ea typeface="黑体" pitchFamily="2" charset="-122"/>
              </a:rPr>
              <a:t>立即停止发送数据；</a:t>
            </a:r>
          </a:p>
          <a:p>
            <a:r>
              <a:rPr lang="en-US" altLang="zh-CN" dirty="0">
                <a:latin typeface="Arial" charset="0"/>
                <a:ea typeface="黑体" pitchFamily="2" charset="-122"/>
              </a:rPr>
              <a:t>(2) </a:t>
            </a:r>
            <a:r>
              <a:rPr lang="zh-CN" altLang="en-US" dirty="0">
                <a:latin typeface="Arial" charset="0"/>
                <a:ea typeface="黑体" pitchFamily="2" charset="-122"/>
              </a:rPr>
              <a:t>再继续发送若干比特的</a:t>
            </a:r>
            <a:r>
              <a:rPr lang="zh-CN" altLang="en-US" dirty="0">
                <a:solidFill>
                  <a:srgbClr val="FF0000"/>
                </a:solidFill>
                <a:latin typeface="Arial" charset="0"/>
                <a:ea typeface="黑体" pitchFamily="2" charset="-122"/>
              </a:rPr>
              <a:t>人为干扰信号  </a:t>
            </a:r>
            <a:r>
              <a:rPr lang="en-US" altLang="zh-CN" dirty="0">
                <a:latin typeface="Arial" charset="0"/>
                <a:ea typeface="黑体" pitchFamily="2" charset="-122"/>
              </a:rPr>
              <a:t>(jamming signal)</a:t>
            </a:r>
            <a:r>
              <a:rPr lang="zh-CN" altLang="en-US" dirty="0">
                <a:latin typeface="Arial" charset="0"/>
                <a:ea typeface="黑体" pitchFamily="2" charset="-122"/>
              </a:rPr>
              <a:t>，以便让所有用户都知道现在已经发生了碰撞。</a:t>
            </a:r>
            <a:r>
              <a:rPr lang="zh-CN" altLang="en-US" dirty="0"/>
              <a:t>  </a:t>
            </a:r>
          </a:p>
        </p:txBody>
      </p:sp>
      <p:sp>
        <p:nvSpPr>
          <p:cNvPr id="419842" name="Rectangle 2"/>
          <p:cNvSpPr>
            <a:spLocks noGrp="1" noChangeArrowheads="1"/>
          </p:cNvSpPr>
          <p:nvPr>
            <p:ph type="title"/>
          </p:nvPr>
        </p:nvSpPr>
        <p:spPr/>
        <p:txBody>
          <a:bodyPr/>
          <a:lstStyle/>
          <a:p>
            <a:pPr algn="ctr"/>
            <a:r>
              <a:rPr lang="zh-CN" altLang="en-US" dirty="0"/>
              <a:t>强化碰撞 </a:t>
            </a:r>
          </a:p>
        </p:txBody>
      </p:sp>
    </p:spTree>
    <p:extLst>
      <p:ext uri="{BB962C8B-B14F-4D97-AF65-F5344CB8AC3E}">
        <p14:creationId xmlns:p14="http://schemas.microsoft.com/office/powerpoint/2010/main" val="212394725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ChangeArrowheads="1"/>
          </p:cNvSpPr>
          <p:nvPr/>
        </p:nvSpPr>
        <p:spPr bwMode="auto">
          <a:xfrm>
            <a:off x="2427685" y="4463255"/>
            <a:ext cx="316442" cy="30003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420867" name="Rectangle 3"/>
          <p:cNvSpPr>
            <a:spLocks noChangeArrowheads="1"/>
          </p:cNvSpPr>
          <p:nvPr/>
        </p:nvSpPr>
        <p:spPr bwMode="auto">
          <a:xfrm>
            <a:off x="2463801" y="3618707"/>
            <a:ext cx="228733" cy="284163"/>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grpSp>
        <p:nvGrpSpPr>
          <p:cNvPr id="420868" name="Group 4"/>
          <p:cNvGrpSpPr>
            <a:grpSpLocks/>
          </p:cNvGrpSpPr>
          <p:nvPr/>
        </p:nvGrpSpPr>
        <p:grpSpPr bwMode="auto">
          <a:xfrm>
            <a:off x="2300421" y="1850230"/>
            <a:ext cx="7090701" cy="3309938"/>
            <a:chOff x="673" y="1619"/>
            <a:chExt cx="4123" cy="2085"/>
          </a:xfrm>
        </p:grpSpPr>
        <p:grpSp>
          <p:nvGrpSpPr>
            <p:cNvPr id="420869" name="Group 5"/>
            <p:cNvGrpSpPr>
              <a:grpSpLocks/>
            </p:cNvGrpSpPr>
            <p:nvPr/>
          </p:nvGrpSpPr>
          <p:grpSpPr bwMode="auto">
            <a:xfrm>
              <a:off x="992" y="1619"/>
              <a:ext cx="3804" cy="1645"/>
              <a:chOff x="992" y="1619"/>
              <a:chExt cx="3804" cy="1645"/>
            </a:xfrm>
          </p:grpSpPr>
          <p:sp>
            <p:nvSpPr>
              <p:cNvPr id="420870" name="AutoShape 6"/>
              <p:cNvSpPr>
                <a:spLocks noChangeArrowheads="1"/>
              </p:cNvSpPr>
              <p:nvPr/>
            </p:nvSpPr>
            <p:spPr bwMode="auto">
              <a:xfrm rot="5400000">
                <a:off x="2071" y="540"/>
                <a:ext cx="1645" cy="3804"/>
              </a:xfrm>
              <a:prstGeom prst="parallelogram">
                <a:avLst>
                  <a:gd name="adj" fmla="val 37968"/>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420871" name="AutoShape 7"/>
              <p:cNvSpPr>
                <a:spLocks noChangeArrowheads="1"/>
              </p:cNvSpPr>
              <p:nvPr/>
            </p:nvSpPr>
            <p:spPr bwMode="auto">
              <a:xfrm rot="601221">
                <a:off x="2228" y="2087"/>
                <a:ext cx="1066" cy="424"/>
              </a:xfrm>
              <a:prstGeom prst="rightArrow">
                <a:avLst>
                  <a:gd name="adj1" fmla="val 49370"/>
                  <a:gd name="adj2" fmla="val 80790"/>
                </a:avLst>
              </a:prstGeom>
              <a:solidFill>
                <a:srgbClr val="FFFF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kumimoji="1" lang="zh-CN" altLang="en-US" sz="2000" dirty="0">
                    <a:solidFill>
                      <a:srgbClr val="0000CC"/>
                    </a:solidFill>
                    <a:latin typeface="微软雅黑" panose="020B0503020204020204" pitchFamily="34" charset="-122"/>
                    <a:ea typeface="微软雅黑" panose="020B0503020204020204" pitchFamily="34" charset="-122"/>
                  </a:rPr>
                  <a:t>数据帧</a:t>
                </a:r>
              </a:p>
            </p:txBody>
          </p:sp>
        </p:grpSp>
        <p:grpSp>
          <p:nvGrpSpPr>
            <p:cNvPr id="420872" name="Group 8"/>
            <p:cNvGrpSpPr>
              <a:grpSpLocks/>
            </p:cNvGrpSpPr>
            <p:nvPr/>
          </p:nvGrpSpPr>
          <p:grpSpPr bwMode="auto">
            <a:xfrm>
              <a:off x="673" y="2614"/>
              <a:ext cx="4123" cy="1090"/>
              <a:chOff x="673" y="2606"/>
              <a:chExt cx="4123" cy="1090"/>
            </a:xfrm>
          </p:grpSpPr>
          <p:grpSp>
            <p:nvGrpSpPr>
              <p:cNvPr id="420873" name="Group 9"/>
              <p:cNvGrpSpPr>
                <a:grpSpLocks/>
              </p:cNvGrpSpPr>
              <p:nvPr/>
            </p:nvGrpSpPr>
            <p:grpSpPr bwMode="auto">
              <a:xfrm>
                <a:off x="992" y="2627"/>
                <a:ext cx="3804" cy="1061"/>
                <a:chOff x="992" y="2627"/>
                <a:chExt cx="3804" cy="1061"/>
              </a:xfrm>
            </p:grpSpPr>
            <p:grpSp>
              <p:nvGrpSpPr>
                <p:cNvPr id="420874" name="Group 10"/>
                <p:cNvGrpSpPr>
                  <a:grpSpLocks/>
                </p:cNvGrpSpPr>
                <p:nvPr/>
              </p:nvGrpSpPr>
              <p:grpSpPr bwMode="auto">
                <a:xfrm>
                  <a:off x="992" y="2627"/>
                  <a:ext cx="3804" cy="1061"/>
                  <a:chOff x="992" y="2627"/>
                  <a:chExt cx="3804" cy="1061"/>
                </a:xfrm>
              </p:grpSpPr>
              <p:sp>
                <p:nvSpPr>
                  <p:cNvPr id="420875" name="AutoShape 11"/>
                  <p:cNvSpPr>
                    <a:spLocks noChangeArrowheads="1"/>
                  </p:cNvSpPr>
                  <p:nvPr/>
                </p:nvSpPr>
                <p:spPr bwMode="auto">
                  <a:xfrm rot="5400000">
                    <a:off x="2363" y="1256"/>
                    <a:ext cx="1061" cy="3804"/>
                  </a:xfrm>
                  <a:prstGeom prst="parallelogram">
                    <a:avLst>
                      <a:gd name="adj" fmla="val 59685"/>
                    </a:avLst>
                  </a:prstGeom>
                  <a:solidFill>
                    <a:srgbClr val="FF33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420876" name="AutoShape 12"/>
                  <p:cNvSpPr>
                    <a:spLocks noChangeArrowheads="1"/>
                  </p:cNvSpPr>
                  <p:nvPr/>
                </p:nvSpPr>
                <p:spPr bwMode="auto">
                  <a:xfrm rot="601221">
                    <a:off x="2272" y="2973"/>
                    <a:ext cx="1737" cy="469"/>
                  </a:xfrm>
                  <a:prstGeom prst="rightArrow">
                    <a:avLst>
                      <a:gd name="adj1" fmla="val 49370"/>
                      <a:gd name="adj2" fmla="val 119013"/>
                    </a:avLst>
                  </a:prstGeom>
                  <a:solidFill>
                    <a:srgbClr val="FFFF00"/>
                  </a:solidFill>
                  <a:ln w="38100" cmpd="dbl">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grpSp>
            <p:sp>
              <p:nvSpPr>
                <p:cNvPr id="420877" name="Text Box 13"/>
                <p:cNvSpPr txBox="1">
                  <a:spLocks noChangeArrowheads="1"/>
                </p:cNvSpPr>
                <p:nvPr/>
              </p:nvSpPr>
              <p:spPr bwMode="auto">
                <a:xfrm rot="595815">
                  <a:off x="2555" y="3034"/>
                  <a:ext cx="70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2000" dirty="0">
                      <a:solidFill>
                        <a:srgbClr val="0000CC"/>
                      </a:solidFill>
                      <a:latin typeface="微软雅黑" panose="020B0503020204020204" pitchFamily="34" charset="-122"/>
                      <a:ea typeface="微软雅黑" panose="020B0503020204020204" pitchFamily="34" charset="-122"/>
                    </a:rPr>
                    <a:t>干扰信号</a:t>
                  </a:r>
                  <a:endParaRPr kumimoji="1" lang="zh-CN" altLang="en-US" dirty="0">
                    <a:solidFill>
                      <a:srgbClr val="0000CC"/>
                    </a:solidFill>
                    <a:latin typeface="微软雅黑" panose="020B0503020204020204" pitchFamily="34" charset="-122"/>
                    <a:ea typeface="微软雅黑" panose="020B0503020204020204" pitchFamily="34" charset="-122"/>
                  </a:endParaRPr>
                </a:p>
              </p:txBody>
            </p:sp>
          </p:grpSp>
          <p:grpSp>
            <p:nvGrpSpPr>
              <p:cNvPr id="420878" name="Group 14"/>
              <p:cNvGrpSpPr>
                <a:grpSpLocks/>
              </p:cNvGrpSpPr>
              <p:nvPr/>
            </p:nvGrpSpPr>
            <p:grpSpPr bwMode="auto">
              <a:xfrm>
                <a:off x="673" y="2606"/>
                <a:ext cx="319" cy="1090"/>
                <a:chOff x="673" y="2606"/>
                <a:chExt cx="319" cy="1090"/>
              </a:xfrm>
            </p:grpSpPr>
            <p:sp>
              <p:nvSpPr>
                <p:cNvPr id="420879" name="Line 15"/>
                <p:cNvSpPr>
                  <a:spLocks noChangeShapeType="1"/>
                </p:cNvSpPr>
                <p:nvPr/>
              </p:nvSpPr>
              <p:spPr bwMode="auto">
                <a:xfrm>
                  <a:off x="823" y="3057"/>
                  <a:ext cx="0" cy="639"/>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420880" name="Line 16"/>
                <p:cNvSpPr>
                  <a:spLocks noChangeShapeType="1"/>
                </p:cNvSpPr>
                <p:nvPr/>
              </p:nvSpPr>
              <p:spPr bwMode="auto">
                <a:xfrm>
                  <a:off x="814" y="2606"/>
                  <a:ext cx="9" cy="445"/>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420881" name="Rectangle 17"/>
                <p:cNvSpPr>
                  <a:spLocks noChangeArrowheads="1"/>
                </p:cNvSpPr>
                <p:nvPr/>
              </p:nvSpPr>
              <p:spPr bwMode="auto">
                <a:xfrm>
                  <a:off x="728" y="3259"/>
                  <a:ext cx="165" cy="23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a:solidFill>
                        <a:srgbClr val="0000CC"/>
                      </a:solidFill>
                      <a:latin typeface="微软雅黑" panose="020B0503020204020204" pitchFamily="34" charset="-122"/>
                      <a:ea typeface="微软雅黑" panose="020B0503020204020204" pitchFamily="34" charset="-122"/>
                      <a:sym typeface="Symbol" pitchFamily="18" charset="2"/>
                    </a:rPr>
                    <a:t></a:t>
                  </a:r>
                </a:p>
              </p:txBody>
            </p:sp>
            <p:sp>
              <p:nvSpPr>
                <p:cNvPr id="420882" name="Line 18"/>
                <p:cNvSpPr>
                  <a:spLocks noChangeShapeType="1"/>
                </p:cNvSpPr>
                <p:nvPr/>
              </p:nvSpPr>
              <p:spPr bwMode="auto">
                <a:xfrm>
                  <a:off x="739" y="3051"/>
                  <a:ext cx="25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420883" name="Line 19"/>
                <p:cNvSpPr>
                  <a:spLocks noChangeShapeType="1"/>
                </p:cNvSpPr>
                <p:nvPr/>
              </p:nvSpPr>
              <p:spPr bwMode="auto">
                <a:xfrm>
                  <a:off x="739" y="3696"/>
                  <a:ext cx="25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420884" name="Text Box 20"/>
                <p:cNvSpPr txBox="1">
                  <a:spLocks noChangeArrowheads="1"/>
                </p:cNvSpPr>
                <p:nvPr/>
              </p:nvSpPr>
              <p:spPr bwMode="auto">
                <a:xfrm>
                  <a:off x="673" y="2722"/>
                  <a:ext cx="212" cy="233"/>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i="1">
                      <a:solidFill>
                        <a:srgbClr val="0000CC"/>
                      </a:solidFill>
                      <a:latin typeface="微软雅黑" panose="020B0503020204020204" pitchFamily="34" charset="-122"/>
                      <a:ea typeface="微软雅黑" panose="020B0503020204020204" pitchFamily="34" charset="-122"/>
                    </a:rPr>
                    <a:t>T</a:t>
                  </a:r>
                  <a:r>
                    <a:rPr kumimoji="1" lang="en-US" altLang="zh-CN" i="1" baseline="-25000">
                      <a:solidFill>
                        <a:srgbClr val="0000CC"/>
                      </a:solidFill>
                      <a:latin typeface="微软雅黑" panose="020B0503020204020204" pitchFamily="34" charset="-122"/>
                      <a:ea typeface="微软雅黑" panose="020B0503020204020204" pitchFamily="34" charset="-122"/>
                    </a:rPr>
                    <a:t>J</a:t>
                  </a:r>
                  <a:endParaRPr kumimoji="1" lang="en-US" altLang="zh-CN">
                    <a:solidFill>
                      <a:srgbClr val="0000CC"/>
                    </a:solidFill>
                    <a:latin typeface="微软雅黑" panose="020B0503020204020204" pitchFamily="34" charset="-122"/>
                    <a:ea typeface="微软雅黑" panose="020B0503020204020204" pitchFamily="34" charset="-122"/>
                  </a:endParaRPr>
                </a:p>
              </p:txBody>
            </p:sp>
          </p:grpSp>
        </p:grpSp>
      </p:grpSp>
      <p:sp>
        <p:nvSpPr>
          <p:cNvPr id="420885" name="Rectangle 21"/>
          <p:cNvSpPr>
            <a:spLocks noGrp="1" noChangeArrowheads="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dirty="0"/>
              <a:t>人为干扰信号 </a:t>
            </a:r>
          </a:p>
        </p:txBody>
      </p:sp>
      <p:sp>
        <p:nvSpPr>
          <p:cNvPr id="420886" name="Line 22"/>
          <p:cNvSpPr>
            <a:spLocks noChangeShapeType="1"/>
          </p:cNvSpPr>
          <p:nvPr/>
        </p:nvSpPr>
        <p:spPr bwMode="auto">
          <a:xfrm>
            <a:off x="2864514" y="1850230"/>
            <a:ext cx="6523169" cy="0"/>
          </a:xfrm>
          <a:prstGeom prst="line">
            <a:avLst/>
          </a:prstGeom>
          <a:noFill/>
          <a:ln w="5715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420887" name="Line 23"/>
          <p:cNvSpPr>
            <a:spLocks noChangeShapeType="1"/>
          </p:cNvSpPr>
          <p:nvPr/>
        </p:nvSpPr>
        <p:spPr bwMode="auto">
          <a:xfrm>
            <a:off x="2849033" y="1858168"/>
            <a:ext cx="0" cy="34353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420888" name="Line 24"/>
          <p:cNvSpPr>
            <a:spLocks noChangeShapeType="1"/>
          </p:cNvSpPr>
          <p:nvPr/>
        </p:nvSpPr>
        <p:spPr bwMode="auto">
          <a:xfrm>
            <a:off x="9442715" y="1850230"/>
            <a:ext cx="102155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420889" name="Line 25"/>
          <p:cNvSpPr>
            <a:spLocks noChangeShapeType="1"/>
          </p:cNvSpPr>
          <p:nvPr/>
        </p:nvSpPr>
        <p:spPr bwMode="auto">
          <a:xfrm>
            <a:off x="9442715" y="2861468"/>
            <a:ext cx="43510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420890" name="Line 26"/>
          <p:cNvSpPr>
            <a:spLocks noChangeShapeType="1"/>
          </p:cNvSpPr>
          <p:nvPr/>
        </p:nvSpPr>
        <p:spPr bwMode="auto">
          <a:xfrm>
            <a:off x="9645650" y="1858168"/>
            <a:ext cx="0" cy="1003300"/>
          </a:xfrm>
          <a:prstGeom prst="line">
            <a:avLst/>
          </a:prstGeom>
          <a:noFill/>
          <a:ln w="19050">
            <a:solidFill>
              <a:srgbClr val="333399"/>
            </a:solidFill>
            <a:round/>
            <a:headEnd type="triangle" w="med"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420891" name="Rectangle 27"/>
          <p:cNvSpPr>
            <a:spLocks noChangeArrowheads="1"/>
          </p:cNvSpPr>
          <p:nvPr/>
        </p:nvSpPr>
        <p:spPr bwMode="auto">
          <a:xfrm>
            <a:off x="2444883" y="1412081"/>
            <a:ext cx="452048"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800">
                <a:solidFill>
                  <a:srgbClr val="0000CC"/>
                </a:solidFill>
                <a:latin typeface="微软雅黑" panose="020B0503020204020204" pitchFamily="34" charset="-122"/>
                <a:ea typeface="微软雅黑" panose="020B0503020204020204" pitchFamily="34" charset="-122"/>
              </a:rPr>
              <a:t>A</a:t>
            </a:r>
          </a:p>
        </p:txBody>
      </p:sp>
      <p:sp>
        <p:nvSpPr>
          <p:cNvPr id="420892" name="Rectangle 28"/>
          <p:cNvSpPr>
            <a:spLocks noChangeArrowheads="1"/>
          </p:cNvSpPr>
          <p:nvPr/>
        </p:nvSpPr>
        <p:spPr bwMode="auto">
          <a:xfrm>
            <a:off x="9215703" y="1412081"/>
            <a:ext cx="408767"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800">
                <a:solidFill>
                  <a:srgbClr val="0000CC"/>
                </a:solidFill>
                <a:latin typeface="微软雅黑" panose="020B0503020204020204" pitchFamily="34" charset="-122"/>
                <a:ea typeface="微软雅黑" panose="020B0503020204020204" pitchFamily="34" charset="-122"/>
              </a:rPr>
              <a:t>B</a:t>
            </a:r>
          </a:p>
        </p:txBody>
      </p:sp>
      <p:sp>
        <p:nvSpPr>
          <p:cNvPr id="420893" name="Line 29"/>
          <p:cNvSpPr>
            <a:spLocks noChangeShapeType="1"/>
          </p:cNvSpPr>
          <p:nvPr/>
        </p:nvSpPr>
        <p:spPr bwMode="auto">
          <a:xfrm>
            <a:off x="2078567" y="2055018"/>
            <a:ext cx="0" cy="2322512"/>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420894" name="Line 30"/>
          <p:cNvSpPr>
            <a:spLocks noChangeShapeType="1"/>
          </p:cNvSpPr>
          <p:nvPr/>
        </p:nvSpPr>
        <p:spPr bwMode="auto">
          <a:xfrm>
            <a:off x="9387681" y="1843882"/>
            <a:ext cx="0" cy="34575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420895" name="Line 31"/>
          <p:cNvSpPr>
            <a:spLocks noChangeShapeType="1"/>
          </p:cNvSpPr>
          <p:nvPr/>
        </p:nvSpPr>
        <p:spPr bwMode="auto">
          <a:xfrm>
            <a:off x="2362333" y="3432968"/>
            <a:ext cx="4333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420896" name="Line 32"/>
          <p:cNvSpPr>
            <a:spLocks noChangeShapeType="1"/>
          </p:cNvSpPr>
          <p:nvPr/>
        </p:nvSpPr>
        <p:spPr bwMode="auto">
          <a:xfrm>
            <a:off x="2336535" y="1850230"/>
            <a:ext cx="4333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420897" name="Line 33"/>
          <p:cNvSpPr>
            <a:spLocks noChangeShapeType="1"/>
          </p:cNvSpPr>
          <p:nvPr/>
        </p:nvSpPr>
        <p:spPr bwMode="auto">
          <a:xfrm>
            <a:off x="2558389" y="1850230"/>
            <a:ext cx="0" cy="1570038"/>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grpSp>
        <p:nvGrpSpPr>
          <p:cNvPr id="420898" name="Group 34"/>
          <p:cNvGrpSpPr>
            <a:grpSpLocks/>
          </p:cNvGrpSpPr>
          <p:nvPr/>
        </p:nvGrpSpPr>
        <p:grpSpPr bwMode="auto">
          <a:xfrm>
            <a:off x="2329653" y="2374108"/>
            <a:ext cx="440253" cy="391442"/>
            <a:chOff x="4272" y="1968"/>
            <a:chExt cx="218" cy="223"/>
          </a:xfrm>
        </p:grpSpPr>
        <p:sp>
          <p:nvSpPr>
            <p:cNvPr id="420899" name="Rectangle 35"/>
            <p:cNvSpPr>
              <a:spLocks noChangeArrowheads="1"/>
            </p:cNvSpPr>
            <p:nvPr/>
          </p:nvSpPr>
          <p:spPr bwMode="auto">
            <a:xfrm>
              <a:off x="4309" y="2009"/>
              <a:ext cx="181" cy="182"/>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420900" name="Text Box 36"/>
            <p:cNvSpPr txBox="1">
              <a:spLocks noChangeArrowheads="1"/>
            </p:cNvSpPr>
            <p:nvPr/>
          </p:nvSpPr>
          <p:spPr bwMode="auto">
            <a:xfrm>
              <a:off x="4272" y="1968"/>
              <a:ext cx="20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i="1">
                  <a:solidFill>
                    <a:srgbClr val="0000CC"/>
                  </a:solidFill>
                  <a:latin typeface="微软雅黑" panose="020B0503020204020204" pitchFamily="34" charset="-122"/>
                  <a:ea typeface="微软雅黑" panose="020B0503020204020204" pitchFamily="34" charset="-122"/>
                </a:rPr>
                <a:t>T</a:t>
              </a:r>
              <a:r>
                <a:rPr kumimoji="1" lang="en-US" altLang="zh-CN" i="1" baseline="-25000">
                  <a:solidFill>
                    <a:srgbClr val="0000CC"/>
                  </a:solidFill>
                  <a:latin typeface="微软雅黑" panose="020B0503020204020204" pitchFamily="34" charset="-122"/>
                  <a:ea typeface="微软雅黑" panose="020B0503020204020204" pitchFamily="34" charset="-122"/>
                </a:rPr>
                <a:t>B</a:t>
              </a:r>
              <a:endParaRPr kumimoji="1" lang="en-US" altLang="zh-CN">
                <a:solidFill>
                  <a:srgbClr val="0000CC"/>
                </a:solidFill>
                <a:latin typeface="微软雅黑" panose="020B0503020204020204" pitchFamily="34" charset="-122"/>
                <a:ea typeface="微软雅黑" panose="020B0503020204020204" pitchFamily="34" charset="-122"/>
              </a:endParaRPr>
            </a:p>
          </p:txBody>
        </p:sp>
      </p:grpSp>
      <p:sp>
        <p:nvSpPr>
          <p:cNvPr id="420901" name="Text Box 37"/>
          <p:cNvSpPr txBox="1">
            <a:spLocks noChangeArrowheads="1"/>
          </p:cNvSpPr>
          <p:nvPr/>
        </p:nvSpPr>
        <p:spPr bwMode="auto">
          <a:xfrm>
            <a:off x="1884231" y="4347369"/>
            <a:ext cx="2808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i="1">
                <a:solidFill>
                  <a:srgbClr val="0000CC"/>
                </a:solidFill>
                <a:latin typeface="微软雅黑" panose="020B0503020204020204" pitchFamily="34" charset="-122"/>
                <a:ea typeface="微软雅黑" panose="020B0503020204020204" pitchFamily="34" charset="-122"/>
              </a:rPr>
              <a:t>t</a:t>
            </a:r>
          </a:p>
        </p:txBody>
      </p:sp>
      <p:sp>
        <p:nvSpPr>
          <p:cNvPr id="420902" name="Line 38"/>
          <p:cNvSpPr>
            <a:spLocks noChangeShapeType="1"/>
          </p:cNvSpPr>
          <p:nvPr/>
        </p:nvSpPr>
        <p:spPr bwMode="auto">
          <a:xfrm>
            <a:off x="2849033" y="5147468"/>
            <a:ext cx="6555846" cy="0"/>
          </a:xfrm>
          <a:prstGeom prst="line">
            <a:avLst/>
          </a:prstGeom>
          <a:noFill/>
          <a:ln w="19050">
            <a:solidFill>
              <a:schemeClr val="tx1"/>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420903" name="Rectangle 39"/>
          <p:cNvSpPr>
            <a:spLocks noChangeArrowheads="1"/>
          </p:cNvSpPr>
          <p:nvPr/>
        </p:nvSpPr>
        <p:spPr bwMode="auto">
          <a:xfrm>
            <a:off x="9509788" y="2124869"/>
            <a:ext cx="283733"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a:solidFill>
                  <a:srgbClr val="0000CC"/>
                </a:solidFill>
                <a:latin typeface="微软雅黑" panose="020B0503020204020204" pitchFamily="34" charset="-122"/>
                <a:ea typeface="微软雅黑" panose="020B0503020204020204" pitchFamily="34" charset="-122"/>
                <a:sym typeface="Symbol" pitchFamily="18" charset="2"/>
              </a:rPr>
              <a:t></a:t>
            </a:r>
          </a:p>
        </p:txBody>
      </p:sp>
      <p:grpSp>
        <p:nvGrpSpPr>
          <p:cNvPr id="420904" name="Group 40"/>
          <p:cNvGrpSpPr>
            <a:grpSpLocks/>
          </p:cNvGrpSpPr>
          <p:nvPr/>
        </p:nvGrpSpPr>
        <p:grpSpPr bwMode="auto">
          <a:xfrm>
            <a:off x="7783117" y="1124745"/>
            <a:ext cx="1621763" cy="1316037"/>
            <a:chOff x="3861" y="1162"/>
            <a:chExt cx="943" cy="829"/>
          </a:xfrm>
        </p:grpSpPr>
        <p:sp>
          <p:nvSpPr>
            <p:cNvPr id="420905" name="AutoShape 41"/>
            <p:cNvSpPr>
              <a:spLocks noChangeArrowheads="1"/>
            </p:cNvSpPr>
            <p:nvPr/>
          </p:nvSpPr>
          <p:spPr bwMode="auto">
            <a:xfrm flipH="1">
              <a:off x="3861" y="1171"/>
              <a:ext cx="924" cy="225"/>
            </a:xfrm>
            <a:prstGeom prst="roundRect">
              <a:avLst>
                <a:gd name="adj" fmla="val 35417"/>
              </a:avLst>
            </a:prstGeom>
            <a:solidFill>
              <a:srgbClr val="FFFF99"/>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420906" name="Text Box 42"/>
            <p:cNvSpPr txBox="1">
              <a:spLocks noChangeArrowheads="1"/>
            </p:cNvSpPr>
            <p:nvPr/>
          </p:nvSpPr>
          <p:spPr bwMode="auto">
            <a:xfrm>
              <a:off x="3878" y="1162"/>
              <a:ext cx="78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a:solidFill>
                    <a:srgbClr val="0000CC"/>
                  </a:solidFill>
                  <a:latin typeface="微软雅黑" panose="020B0503020204020204" pitchFamily="34" charset="-122"/>
                  <a:ea typeface="微软雅黑" panose="020B0503020204020204" pitchFamily="34" charset="-122"/>
                </a:rPr>
                <a:t>B </a:t>
              </a:r>
              <a:r>
                <a:rPr kumimoji="1" lang="zh-CN" altLang="en-US">
                  <a:solidFill>
                    <a:srgbClr val="0000CC"/>
                  </a:solidFill>
                  <a:latin typeface="微软雅黑" panose="020B0503020204020204" pitchFamily="34" charset="-122"/>
                  <a:ea typeface="微软雅黑" panose="020B0503020204020204" pitchFamily="34" charset="-122"/>
                </a:rPr>
                <a:t>发送数据</a:t>
              </a:r>
            </a:p>
          </p:txBody>
        </p:sp>
        <p:sp>
          <p:nvSpPr>
            <p:cNvPr id="420907" name="Line 43"/>
            <p:cNvSpPr>
              <a:spLocks noChangeShapeType="1"/>
            </p:cNvSpPr>
            <p:nvPr/>
          </p:nvSpPr>
          <p:spPr bwMode="auto">
            <a:xfrm>
              <a:off x="4377" y="1389"/>
              <a:ext cx="427" cy="602"/>
            </a:xfrm>
            <a:prstGeom prst="line">
              <a:avLst/>
            </a:prstGeom>
            <a:noFill/>
            <a:ln w="1905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grpSp>
      <p:sp>
        <p:nvSpPr>
          <p:cNvPr id="420909" name="Line 45"/>
          <p:cNvSpPr>
            <a:spLocks noChangeShapeType="1"/>
          </p:cNvSpPr>
          <p:nvPr/>
        </p:nvSpPr>
        <p:spPr bwMode="auto">
          <a:xfrm flipH="1">
            <a:off x="2842155" y="2861470"/>
            <a:ext cx="584729" cy="579437"/>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420910" name="AutoShape 46"/>
          <p:cNvSpPr>
            <a:spLocks noChangeArrowheads="1"/>
          </p:cNvSpPr>
          <p:nvPr/>
        </p:nvSpPr>
        <p:spPr bwMode="auto">
          <a:xfrm>
            <a:off x="2849034" y="2061370"/>
            <a:ext cx="1843617" cy="1584325"/>
          </a:xfrm>
          <a:prstGeom prst="irregularSeal1">
            <a:avLst/>
          </a:prstGeom>
          <a:solidFill>
            <a:srgbClr val="FF99FF"/>
          </a:solidFill>
          <a:ln w="19050">
            <a:solidFill>
              <a:schemeClr val="tx1"/>
            </a:solidFill>
            <a:miter lim="800000"/>
            <a:headEnd/>
            <a:tailEnd/>
          </a:ln>
          <a:effec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420911" name="Text Box 47"/>
          <p:cNvSpPr txBox="1">
            <a:spLocks noChangeArrowheads="1"/>
          </p:cNvSpPr>
          <p:nvPr/>
        </p:nvSpPr>
        <p:spPr bwMode="auto">
          <a:xfrm>
            <a:off x="3153437" y="2509045"/>
            <a:ext cx="1122423" cy="720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lnSpc>
                <a:spcPct val="85000"/>
              </a:lnSpc>
            </a:pPr>
            <a:r>
              <a:rPr kumimoji="1" lang="en-US" altLang="zh-CN" sz="2400">
                <a:solidFill>
                  <a:srgbClr val="0000CC"/>
                </a:solidFill>
                <a:latin typeface="微软雅黑" panose="020B0503020204020204" pitchFamily="34" charset="-122"/>
                <a:ea typeface="微软雅黑" panose="020B0503020204020204" pitchFamily="34" charset="-122"/>
              </a:rPr>
              <a:t>A </a:t>
            </a:r>
            <a:r>
              <a:rPr kumimoji="1" lang="zh-CN" altLang="en-US" sz="2400">
                <a:solidFill>
                  <a:srgbClr val="0000CC"/>
                </a:solidFill>
                <a:latin typeface="微软雅黑" panose="020B0503020204020204" pitchFamily="34" charset="-122"/>
                <a:ea typeface="微软雅黑" panose="020B0503020204020204" pitchFamily="34" charset="-122"/>
              </a:rPr>
              <a:t>检测</a:t>
            </a:r>
          </a:p>
          <a:p>
            <a:pPr eaLnBrk="0" hangingPunct="0">
              <a:lnSpc>
                <a:spcPct val="85000"/>
              </a:lnSpc>
            </a:pPr>
            <a:r>
              <a:rPr kumimoji="1" lang="zh-CN" altLang="en-US" sz="2400">
                <a:solidFill>
                  <a:srgbClr val="0000CC"/>
                </a:solidFill>
                <a:latin typeface="微软雅黑" panose="020B0503020204020204" pitchFamily="34" charset="-122"/>
                <a:ea typeface="微软雅黑" panose="020B0503020204020204" pitchFamily="34" charset="-122"/>
              </a:rPr>
              <a:t>到冲突</a:t>
            </a:r>
          </a:p>
        </p:txBody>
      </p:sp>
      <p:grpSp>
        <p:nvGrpSpPr>
          <p:cNvPr id="420912" name="Group 48"/>
          <p:cNvGrpSpPr>
            <a:grpSpLocks/>
          </p:cNvGrpSpPr>
          <p:nvPr/>
        </p:nvGrpSpPr>
        <p:grpSpPr bwMode="auto">
          <a:xfrm>
            <a:off x="6171672" y="1254918"/>
            <a:ext cx="1927887" cy="1397000"/>
            <a:chOff x="2925" y="1207"/>
            <a:chExt cx="1121" cy="880"/>
          </a:xfrm>
        </p:grpSpPr>
        <p:sp>
          <p:nvSpPr>
            <p:cNvPr id="420913" name="Line 49"/>
            <p:cNvSpPr>
              <a:spLocks noChangeShapeType="1"/>
            </p:cNvSpPr>
            <p:nvPr/>
          </p:nvSpPr>
          <p:spPr bwMode="auto">
            <a:xfrm>
              <a:off x="3787" y="1706"/>
              <a:ext cx="232" cy="381"/>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grpSp>
          <p:nvGrpSpPr>
            <p:cNvPr id="420914" name="Group 50"/>
            <p:cNvGrpSpPr>
              <a:grpSpLocks/>
            </p:cNvGrpSpPr>
            <p:nvPr/>
          </p:nvGrpSpPr>
          <p:grpSpPr bwMode="auto">
            <a:xfrm>
              <a:off x="2925" y="1207"/>
              <a:ext cx="1121" cy="681"/>
              <a:chOff x="3514" y="2256"/>
              <a:chExt cx="1121" cy="681"/>
            </a:xfrm>
          </p:grpSpPr>
          <p:sp>
            <p:nvSpPr>
              <p:cNvPr id="420915" name="AutoShape 51"/>
              <p:cNvSpPr>
                <a:spLocks noChangeArrowheads="1"/>
              </p:cNvSpPr>
              <p:nvPr/>
            </p:nvSpPr>
            <p:spPr bwMode="auto">
              <a:xfrm>
                <a:off x="3514" y="2256"/>
                <a:ext cx="1121" cy="681"/>
              </a:xfrm>
              <a:prstGeom prst="irregularSeal1">
                <a:avLst/>
              </a:prstGeom>
              <a:solidFill>
                <a:srgbClr val="FF0066"/>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420916" name="Text Box 52"/>
              <p:cNvSpPr txBox="1">
                <a:spLocks noChangeArrowheads="1"/>
              </p:cNvSpPr>
              <p:nvPr/>
            </p:nvSpPr>
            <p:spPr bwMode="auto">
              <a:xfrm>
                <a:off x="3721" y="2446"/>
                <a:ext cx="64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dirty="0">
                    <a:solidFill>
                      <a:srgbClr val="0000CC"/>
                    </a:solidFill>
                    <a:latin typeface="微软雅黑" panose="020B0503020204020204" pitchFamily="34" charset="-122"/>
                    <a:ea typeface="微软雅黑" panose="020B0503020204020204" pitchFamily="34" charset="-122"/>
                  </a:rPr>
                  <a:t>开始冲突</a:t>
                </a:r>
              </a:p>
            </p:txBody>
          </p:sp>
        </p:grpSp>
      </p:grpSp>
      <p:sp>
        <p:nvSpPr>
          <p:cNvPr id="420918" name="Line 54"/>
          <p:cNvSpPr>
            <a:spLocks noChangeShapeType="1"/>
          </p:cNvSpPr>
          <p:nvPr/>
        </p:nvSpPr>
        <p:spPr bwMode="auto">
          <a:xfrm>
            <a:off x="9473671" y="5147468"/>
            <a:ext cx="990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420919" name="Line 55"/>
          <p:cNvSpPr>
            <a:spLocks noChangeShapeType="1"/>
          </p:cNvSpPr>
          <p:nvPr/>
        </p:nvSpPr>
        <p:spPr bwMode="auto">
          <a:xfrm>
            <a:off x="10151269" y="1828007"/>
            <a:ext cx="0" cy="3306763"/>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420920" name="Text Box 56"/>
          <p:cNvSpPr txBox="1">
            <a:spLocks noChangeArrowheads="1"/>
          </p:cNvSpPr>
          <p:nvPr/>
        </p:nvSpPr>
        <p:spPr bwMode="auto">
          <a:xfrm>
            <a:off x="9898461" y="2456656"/>
            <a:ext cx="492443" cy="230832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2400">
                <a:solidFill>
                  <a:srgbClr val="0000CC"/>
                </a:solidFill>
                <a:latin typeface="微软雅黑" panose="020B0503020204020204" pitchFamily="34" charset="-122"/>
                <a:ea typeface="微软雅黑" panose="020B0503020204020204" pitchFamily="34" charset="-122"/>
              </a:rPr>
              <a:t>信</a:t>
            </a:r>
          </a:p>
          <a:p>
            <a:pPr eaLnBrk="0" hangingPunct="0"/>
            <a:r>
              <a:rPr kumimoji="1" lang="zh-CN" altLang="en-US" sz="2400">
                <a:solidFill>
                  <a:srgbClr val="0000CC"/>
                </a:solidFill>
                <a:latin typeface="微软雅黑" panose="020B0503020204020204" pitchFamily="34" charset="-122"/>
                <a:ea typeface="微软雅黑" panose="020B0503020204020204" pitchFamily="34" charset="-122"/>
              </a:rPr>
              <a:t>道</a:t>
            </a:r>
          </a:p>
          <a:p>
            <a:pPr eaLnBrk="0" hangingPunct="0"/>
            <a:r>
              <a:rPr kumimoji="1" lang="zh-CN" altLang="en-US" sz="2400">
                <a:solidFill>
                  <a:srgbClr val="0000CC"/>
                </a:solidFill>
                <a:latin typeface="微软雅黑" panose="020B0503020204020204" pitchFamily="34" charset="-122"/>
                <a:ea typeface="微软雅黑" panose="020B0503020204020204" pitchFamily="34" charset="-122"/>
              </a:rPr>
              <a:t>占</a:t>
            </a:r>
          </a:p>
          <a:p>
            <a:pPr eaLnBrk="0" hangingPunct="0"/>
            <a:r>
              <a:rPr kumimoji="1" lang="zh-CN" altLang="en-US" sz="2400">
                <a:solidFill>
                  <a:srgbClr val="0000CC"/>
                </a:solidFill>
                <a:latin typeface="微软雅黑" panose="020B0503020204020204" pitchFamily="34" charset="-122"/>
                <a:ea typeface="微软雅黑" panose="020B0503020204020204" pitchFamily="34" charset="-122"/>
              </a:rPr>
              <a:t>用</a:t>
            </a:r>
          </a:p>
          <a:p>
            <a:pPr eaLnBrk="0" hangingPunct="0"/>
            <a:r>
              <a:rPr kumimoji="1" lang="zh-CN" altLang="en-US" sz="2400">
                <a:solidFill>
                  <a:srgbClr val="0000CC"/>
                </a:solidFill>
                <a:latin typeface="微软雅黑" panose="020B0503020204020204" pitchFamily="34" charset="-122"/>
                <a:ea typeface="微软雅黑" panose="020B0503020204020204" pitchFamily="34" charset="-122"/>
              </a:rPr>
              <a:t>时</a:t>
            </a:r>
          </a:p>
          <a:p>
            <a:pPr eaLnBrk="0" hangingPunct="0"/>
            <a:r>
              <a:rPr kumimoji="1" lang="zh-CN" altLang="en-US" sz="2400">
                <a:solidFill>
                  <a:srgbClr val="0000CC"/>
                </a:solidFill>
                <a:latin typeface="微软雅黑" panose="020B0503020204020204" pitchFamily="34" charset="-122"/>
                <a:ea typeface="微软雅黑" panose="020B0503020204020204" pitchFamily="34" charset="-122"/>
              </a:rPr>
              <a:t>间</a:t>
            </a:r>
          </a:p>
        </p:txBody>
      </p:sp>
      <p:grpSp>
        <p:nvGrpSpPr>
          <p:cNvPr id="420921" name="Group 57"/>
          <p:cNvGrpSpPr>
            <a:grpSpLocks/>
          </p:cNvGrpSpPr>
          <p:nvPr/>
        </p:nvGrpSpPr>
        <p:grpSpPr bwMode="auto">
          <a:xfrm>
            <a:off x="2897189" y="1124745"/>
            <a:ext cx="1745589" cy="720725"/>
            <a:chOff x="1020" y="1162"/>
            <a:chExt cx="1015" cy="454"/>
          </a:xfrm>
        </p:grpSpPr>
        <p:sp>
          <p:nvSpPr>
            <p:cNvPr id="420922" name="AutoShape 58"/>
            <p:cNvSpPr>
              <a:spLocks noChangeArrowheads="1"/>
            </p:cNvSpPr>
            <p:nvPr/>
          </p:nvSpPr>
          <p:spPr bwMode="auto">
            <a:xfrm flipH="1">
              <a:off x="1111" y="1171"/>
              <a:ext cx="924" cy="225"/>
            </a:xfrm>
            <a:prstGeom prst="roundRect">
              <a:avLst>
                <a:gd name="adj" fmla="val 35417"/>
              </a:avLst>
            </a:prstGeom>
            <a:solidFill>
              <a:srgbClr val="FFFF99"/>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420923" name="Text Box 59"/>
            <p:cNvSpPr txBox="1">
              <a:spLocks noChangeArrowheads="1"/>
            </p:cNvSpPr>
            <p:nvPr/>
          </p:nvSpPr>
          <p:spPr bwMode="auto">
            <a:xfrm>
              <a:off x="1111" y="1162"/>
              <a:ext cx="78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a:solidFill>
                    <a:srgbClr val="0000CC"/>
                  </a:solidFill>
                  <a:latin typeface="微软雅黑" panose="020B0503020204020204" pitchFamily="34" charset="-122"/>
                  <a:ea typeface="微软雅黑" panose="020B0503020204020204" pitchFamily="34" charset="-122"/>
                </a:rPr>
                <a:t>A </a:t>
              </a:r>
              <a:r>
                <a:rPr kumimoji="1" lang="zh-CN" altLang="en-US">
                  <a:solidFill>
                    <a:srgbClr val="0000CC"/>
                  </a:solidFill>
                  <a:latin typeface="微软雅黑" panose="020B0503020204020204" pitchFamily="34" charset="-122"/>
                  <a:ea typeface="微软雅黑" panose="020B0503020204020204" pitchFamily="34" charset="-122"/>
                </a:rPr>
                <a:t>发送数据</a:t>
              </a:r>
            </a:p>
          </p:txBody>
        </p:sp>
        <p:sp>
          <p:nvSpPr>
            <p:cNvPr id="420924" name="Line 60"/>
            <p:cNvSpPr>
              <a:spLocks noChangeShapeType="1"/>
            </p:cNvSpPr>
            <p:nvPr/>
          </p:nvSpPr>
          <p:spPr bwMode="auto">
            <a:xfrm flipH="1">
              <a:off x="1020" y="1389"/>
              <a:ext cx="409" cy="227"/>
            </a:xfrm>
            <a:prstGeom prst="line">
              <a:avLst/>
            </a:prstGeom>
            <a:noFill/>
            <a:ln w="1905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grpSp>
      <p:sp>
        <p:nvSpPr>
          <p:cNvPr id="420925" name="Line 61"/>
          <p:cNvSpPr>
            <a:spLocks noChangeShapeType="1"/>
          </p:cNvSpPr>
          <p:nvPr/>
        </p:nvSpPr>
        <p:spPr bwMode="auto">
          <a:xfrm flipH="1">
            <a:off x="2835276" y="2440782"/>
            <a:ext cx="6528329" cy="1008063"/>
          </a:xfrm>
          <a:prstGeom prst="line">
            <a:avLst/>
          </a:prstGeom>
          <a:noFill/>
          <a:ln w="57150">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420926" name="Rectangle 62"/>
          <p:cNvSpPr>
            <a:spLocks noChangeArrowheads="1"/>
          </p:cNvSpPr>
          <p:nvPr/>
        </p:nvSpPr>
        <p:spPr bwMode="auto">
          <a:xfrm>
            <a:off x="2431126" y="5092378"/>
            <a:ext cx="466063" cy="3540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420927" name="Text Box 63"/>
          <p:cNvSpPr txBox="1">
            <a:spLocks noChangeArrowheads="1"/>
          </p:cNvSpPr>
          <p:nvPr/>
        </p:nvSpPr>
        <p:spPr bwMode="auto">
          <a:xfrm>
            <a:off x="1851089" y="5445225"/>
            <a:ext cx="8915400" cy="830997"/>
          </a:xfrm>
          <a:prstGeom prst="rect">
            <a:avLst/>
          </a:prstGeom>
          <a:solidFill>
            <a:schemeClr val="accent6">
              <a:lumMod val="20000"/>
              <a:lumOff val="80000"/>
            </a:schemeClr>
          </a:solidFill>
          <a:ln w="9525">
            <a:solidFill>
              <a:srgbClr val="333399"/>
            </a:solidFill>
            <a:miter lim="800000"/>
            <a:headEnd/>
            <a:tailEnd/>
          </a:ln>
          <a:effectLst/>
        </p:spPr>
        <p:txBody>
          <a:bodyPr>
            <a:spAutoFit/>
          </a:bodyPr>
          <a:lstStyle/>
          <a:p>
            <a:r>
              <a:rPr lang="en-US" altLang="zh-CN" sz="2400" dirty="0">
                <a:solidFill>
                  <a:srgbClr val="000066"/>
                </a:solidFill>
                <a:latin typeface="微软雅黑" panose="020B0503020204020204" pitchFamily="34" charset="-122"/>
                <a:ea typeface="微软雅黑" panose="020B0503020204020204" pitchFamily="34" charset="-122"/>
              </a:rPr>
              <a:t>B </a:t>
            </a:r>
            <a:r>
              <a:rPr lang="zh-CN" altLang="en-US" sz="2400" dirty="0">
                <a:solidFill>
                  <a:srgbClr val="000066"/>
                </a:solidFill>
                <a:latin typeface="微软雅黑" panose="020B0503020204020204" pitchFamily="34" charset="-122"/>
                <a:ea typeface="微软雅黑" panose="020B0503020204020204" pitchFamily="34" charset="-122"/>
              </a:rPr>
              <a:t>也能够检测到冲突，并立即停止发送数据帧，接着就发送干扰信号。这里为了简单起见，只画出 </a:t>
            </a:r>
            <a:r>
              <a:rPr lang="en-US" altLang="zh-CN" sz="2400" dirty="0">
                <a:solidFill>
                  <a:srgbClr val="000066"/>
                </a:solidFill>
                <a:latin typeface="微软雅黑" panose="020B0503020204020204" pitchFamily="34" charset="-122"/>
                <a:ea typeface="微软雅黑" panose="020B0503020204020204" pitchFamily="34" charset="-122"/>
              </a:rPr>
              <a:t>A </a:t>
            </a:r>
            <a:r>
              <a:rPr lang="zh-CN" altLang="en-US" sz="2400" dirty="0">
                <a:solidFill>
                  <a:srgbClr val="000066"/>
                </a:solidFill>
                <a:latin typeface="微软雅黑" panose="020B0503020204020204" pitchFamily="34" charset="-122"/>
                <a:ea typeface="微软雅黑" panose="020B0503020204020204" pitchFamily="34" charset="-122"/>
              </a:rPr>
              <a:t>发送干扰信号的情况。</a:t>
            </a:r>
          </a:p>
        </p:txBody>
      </p:sp>
    </p:spTree>
    <p:extLst>
      <p:ext uri="{BB962C8B-B14F-4D97-AF65-F5344CB8AC3E}">
        <p14:creationId xmlns:p14="http://schemas.microsoft.com/office/powerpoint/2010/main" val="2798131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withEffect">
                                  <p:stCondLst>
                                    <p:cond delay="0"/>
                                  </p:stCondLst>
                                  <p:childTnLst>
                                    <p:set>
                                      <p:cBhvr>
                                        <p:cTn id="6" dur="1" fill="hold">
                                          <p:stCondLst>
                                            <p:cond delay="0"/>
                                          </p:stCondLst>
                                        </p:cTn>
                                        <p:tgtEl>
                                          <p:spTgt spid="420868"/>
                                        </p:tgtEl>
                                        <p:attrNameLst>
                                          <p:attrName>style.visibility</p:attrName>
                                        </p:attrNameLst>
                                      </p:cBhvr>
                                      <p:to>
                                        <p:strVal val="visible"/>
                                      </p:to>
                                    </p:set>
                                    <p:animEffect transition="in" filter="wipe(up)">
                                      <p:cBhvr>
                                        <p:cTn id="7" dur="18000"/>
                                        <p:tgtEl>
                                          <p:spTgt spid="420868"/>
                                        </p:tgtEl>
                                      </p:cBhvr>
                                    </p:animEffect>
                                  </p:childTnLst>
                                </p:cTn>
                              </p:par>
                              <p:par>
                                <p:cTn id="8" presetID="1" presetClass="entr" presetSubtype="0" fill="hold" nodeType="withEffect">
                                  <p:stCondLst>
                                    <p:cond delay="3500"/>
                                  </p:stCondLst>
                                  <p:childTnLst>
                                    <p:set>
                                      <p:cBhvr>
                                        <p:cTn id="9" dur="1" fill="hold">
                                          <p:stCondLst>
                                            <p:cond delay="0"/>
                                          </p:stCondLst>
                                        </p:cTn>
                                        <p:tgtEl>
                                          <p:spTgt spid="420904"/>
                                        </p:tgtEl>
                                        <p:attrNameLst>
                                          <p:attrName>style.visibility</p:attrName>
                                        </p:attrNameLst>
                                      </p:cBhvr>
                                      <p:to>
                                        <p:strVal val="visible"/>
                                      </p:to>
                                    </p:set>
                                  </p:childTnLst>
                                </p:cTn>
                              </p:par>
                              <p:par>
                                <p:cTn id="10" presetID="22" presetClass="entr" presetSubtype="2" fill="hold" grpId="0" nodeType="withEffect">
                                  <p:stCondLst>
                                    <p:cond delay="3500"/>
                                  </p:stCondLst>
                                  <p:childTnLst>
                                    <p:set>
                                      <p:cBhvr>
                                        <p:cTn id="11" dur="1" fill="hold">
                                          <p:stCondLst>
                                            <p:cond delay="0"/>
                                          </p:stCondLst>
                                        </p:cTn>
                                        <p:tgtEl>
                                          <p:spTgt spid="420925"/>
                                        </p:tgtEl>
                                        <p:attrNameLst>
                                          <p:attrName>style.visibility</p:attrName>
                                        </p:attrNameLst>
                                      </p:cBhvr>
                                      <p:to>
                                        <p:strVal val="visible"/>
                                      </p:to>
                                    </p:set>
                                    <p:animEffect transition="in" filter="wipe(right)">
                                      <p:cBhvr>
                                        <p:cTn id="12" dur="5000"/>
                                        <p:tgtEl>
                                          <p:spTgt spid="420925"/>
                                        </p:tgtEl>
                                      </p:cBhvr>
                                    </p:animEffect>
                                  </p:childTnLst>
                                </p:cTn>
                              </p:par>
                              <p:par>
                                <p:cTn id="13" presetID="1" presetClass="entr" presetSubtype="0" fill="hold" nodeType="withEffect">
                                  <p:stCondLst>
                                    <p:cond delay="4000"/>
                                  </p:stCondLst>
                                  <p:childTnLst>
                                    <p:set>
                                      <p:cBhvr>
                                        <p:cTn id="14" dur="1" fill="hold">
                                          <p:stCondLst>
                                            <p:cond delay="0"/>
                                          </p:stCondLst>
                                        </p:cTn>
                                        <p:tgtEl>
                                          <p:spTgt spid="420912"/>
                                        </p:tgtEl>
                                        <p:attrNameLst>
                                          <p:attrName>style.visibility</p:attrName>
                                        </p:attrNameLst>
                                      </p:cBhvr>
                                      <p:to>
                                        <p:strVal val="visible"/>
                                      </p:to>
                                    </p:set>
                                  </p:childTnLst>
                                </p:cTn>
                              </p:par>
                              <p:par>
                                <p:cTn id="15" presetID="35" presetClass="emph" presetSubtype="0" repeatCount="4000" fill="hold" nodeType="withEffect">
                                  <p:stCondLst>
                                    <p:cond delay="4000"/>
                                  </p:stCondLst>
                                  <p:childTnLst>
                                    <p:anim calcmode="discrete" valueType="str">
                                      <p:cBhvr>
                                        <p:cTn id="16" dur="1000" fill="hold"/>
                                        <p:tgtEl>
                                          <p:spTgt spid="420912"/>
                                        </p:tgtEl>
                                        <p:attrNameLst>
                                          <p:attrName>style.visibility</p:attrName>
                                        </p:attrNameLst>
                                      </p:cBhvr>
                                      <p:tavLst>
                                        <p:tav tm="0">
                                          <p:val>
                                            <p:strVal val="hidden"/>
                                          </p:val>
                                        </p:tav>
                                        <p:tav tm="50000">
                                          <p:val>
                                            <p:strVal val="visible"/>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209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925" grpId="0" animBg="1"/>
      <p:bldP spid="420927"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05000"/>
              </a:lnSpc>
            </a:pPr>
            <a:r>
              <a:rPr lang="en-US" altLang="zh-CN" sz="2600" dirty="0">
                <a:solidFill>
                  <a:srgbClr val="0000FF"/>
                </a:solidFill>
              </a:rPr>
              <a:t>(1) </a:t>
            </a:r>
            <a:r>
              <a:rPr lang="zh-CN" altLang="zh-CN" sz="2600" dirty="0">
                <a:solidFill>
                  <a:srgbClr val="0000FF"/>
                </a:solidFill>
              </a:rPr>
              <a:t>准备发送</a:t>
            </a:r>
            <a:r>
              <a:rPr lang="zh-CN" altLang="en-US" sz="2600" dirty="0">
                <a:solidFill>
                  <a:srgbClr val="0000FF"/>
                </a:solidFill>
              </a:rPr>
              <a:t>。</a:t>
            </a:r>
            <a:r>
              <a:rPr lang="zh-CN" altLang="zh-CN" sz="2600" dirty="0"/>
              <a:t>但在发送之前，必须先检测信道。</a:t>
            </a:r>
          </a:p>
          <a:p>
            <a:pPr>
              <a:lnSpc>
                <a:spcPct val="105000"/>
              </a:lnSpc>
            </a:pPr>
            <a:r>
              <a:rPr lang="en-US" altLang="zh-CN" sz="2600" dirty="0">
                <a:solidFill>
                  <a:srgbClr val="0000FF"/>
                </a:solidFill>
              </a:rPr>
              <a:t>(2) </a:t>
            </a:r>
            <a:r>
              <a:rPr lang="zh-CN" altLang="zh-CN" sz="2600" dirty="0">
                <a:solidFill>
                  <a:srgbClr val="0000FF"/>
                </a:solidFill>
              </a:rPr>
              <a:t>检测信道</a:t>
            </a:r>
            <a:r>
              <a:rPr lang="zh-CN" altLang="en-US" sz="2600" dirty="0">
                <a:solidFill>
                  <a:srgbClr val="0000FF"/>
                </a:solidFill>
              </a:rPr>
              <a:t>。</a:t>
            </a:r>
            <a:r>
              <a:rPr lang="zh-CN" altLang="zh-CN" sz="2600" dirty="0"/>
              <a:t>若检测到信道忙，则应不停地检测，一直等待信道转为空闲。若检测到信道空闲，并在</a:t>
            </a:r>
            <a:r>
              <a:rPr lang="en-US" altLang="zh-CN" sz="2600" dirty="0"/>
              <a:t> 96 </a:t>
            </a:r>
            <a:r>
              <a:rPr lang="zh-CN" altLang="zh-CN" sz="2600" dirty="0">
                <a:solidFill>
                  <a:srgbClr val="0070C0"/>
                </a:solidFill>
              </a:rPr>
              <a:t>比特时间</a:t>
            </a:r>
            <a:r>
              <a:rPr lang="zh-CN" altLang="zh-CN" sz="2600" dirty="0"/>
              <a:t>内信道保持空闲（保证了帧间最小间隔），就发送这个帧。</a:t>
            </a:r>
          </a:p>
          <a:p>
            <a:pPr>
              <a:lnSpc>
                <a:spcPct val="105000"/>
              </a:lnSpc>
            </a:pPr>
            <a:r>
              <a:rPr lang="en-US" altLang="zh-CN" sz="2600" dirty="0">
                <a:solidFill>
                  <a:srgbClr val="0000FF"/>
                </a:solidFill>
              </a:rPr>
              <a:t>(3) </a:t>
            </a:r>
            <a:r>
              <a:rPr lang="zh-CN" altLang="en-US" sz="2600" dirty="0">
                <a:solidFill>
                  <a:srgbClr val="0000FF"/>
                </a:solidFill>
              </a:rPr>
              <a:t>检查碰撞。</a:t>
            </a:r>
            <a:r>
              <a:rPr lang="zh-CN" altLang="zh-CN" sz="2600" dirty="0"/>
              <a:t>在发送过程中仍不停地检测信道，即网络适配器要边发送边监听。这里只有</a:t>
            </a:r>
            <a:r>
              <a:rPr lang="zh-CN" altLang="zh-CN" sz="2600" dirty="0">
                <a:solidFill>
                  <a:srgbClr val="FF0000"/>
                </a:solidFill>
              </a:rPr>
              <a:t>两种可能性：</a:t>
            </a:r>
            <a:endParaRPr lang="en-US" altLang="zh-CN" sz="2600" dirty="0">
              <a:solidFill>
                <a:srgbClr val="FF0000"/>
              </a:solidFill>
            </a:endParaRPr>
          </a:p>
          <a:p>
            <a:pPr lvl="1">
              <a:lnSpc>
                <a:spcPct val="105000"/>
              </a:lnSpc>
            </a:pPr>
            <a:r>
              <a:rPr lang="zh-CN" altLang="zh-CN" sz="2200" dirty="0">
                <a:solidFill>
                  <a:srgbClr val="FF0000"/>
                </a:solidFill>
              </a:rPr>
              <a:t>①发送成功：</a:t>
            </a:r>
            <a:r>
              <a:rPr lang="zh-CN" altLang="zh-CN" sz="2200" dirty="0"/>
              <a:t>在争用期内一直未检测到碰撞。这个帧肯定能够发送成功。发送完毕后，其他什么也不做。然后回到</a:t>
            </a:r>
            <a:r>
              <a:rPr lang="en-US" altLang="zh-CN" sz="2200" dirty="0"/>
              <a:t> (1)</a:t>
            </a:r>
            <a:r>
              <a:rPr lang="zh-CN" altLang="zh-CN" sz="2200" dirty="0"/>
              <a:t>。</a:t>
            </a:r>
          </a:p>
          <a:p>
            <a:pPr lvl="1">
              <a:lnSpc>
                <a:spcPct val="105000"/>
              </a:lnSpc>
            </a:pPr>
            <a:r>
              <a:rPr lang="zh-CN" altLang="zh-CN" sz="2200" dirty="0">
                <a:solidFill>
                  <a:srgbClr val="FF0000"/>
                </a:solidFill>
              </a:rPr>
              <a:t>②发送失败：</a:t>
            </a:r>
            <a:r>
              <a:rPr lang="zh-CN" altLang="zh-CN" sz="2200" dirty="0"/>
              <a:t>在争用期内检测到碰撞。这时立即停止发送数据，并按规定发送人为干扰信号。适配器接着就执行指数退避算法，等待</a:t>
            </a:r>
            <a:r>
              <a:rPr lang="en-US" altLang="zh-CN" sz="2200" dirty="0"/>
              <a:t> </a:t>
            </a:r>
            <a:r>
              <a:rPr lang="en-US" altLang="zh-CN" sz="2200" i="1" dirty="0"/>
              <a:t>r </a:t>
            </a:r>
            <a:r>
              <a:rPr lang="zh-CN" altLang="zh-CN" sz="2200" dirty="0"/>
              <a:t>倍</a:t>
            </a:r>
            <a:r>
              <a:rPr lang="en-US" altLang="zh-CN" sz="2200" dirty="0"/>
              <a:t> 512 </a:t>
            </a:r>
            <a:r>
              <a:rPr lang="zh-CN" altLang="zh-CN" sz="2200" dirty="0">
                <a:solidFill>
                  <a:srgbClr val="0000FF"/>
                </a:solidFill>
              </a:rPr>
              <a:t>比特时间</a:t>
            </a:r>
            <a:r>
              <a:rPr lang="zh-CN" altLang="zh-CN" sz="2200" dirty="0"/>
              <a:t>后，返回到步骤</a:t>
            </a:r>
            <a:r>
              <a:rPr lang="en-US" altLang="zh-CN" sz="2200" dirty="0"/>
              <a:t> (2)</a:t>
            </a:r>
            <a:r>
              <a:rPr lang="zh-CN" altLang="zh-CN" sz="2200" dirty="0"/>
              <a:t>，继续检测信道。但若重传达</a:t>
            </a:r>
            <a:r>
              <a:rPr lang="en-US" altLang="zh-CN" sz="2200" dirty="0"/>
              <a:t> 16 </a:t>
            </a:r>
            <a:r>
              <a:rPr lang="zh-CN" altLang="zh-CN" sz="2200" dirty="0"/>
              <a:t>次仍不能成功，则停止重传而向上报错。</a:t>
            </a:r>
          </a:p>
          <a:p>
            <a:pPr>
              <a:lnSpc>
                <a:spcPct val="105000"/>
              </a:lnSpc>
            </a:pPr>
            <a:endParaRPr lang="zh-CN" altLang="zh-CN" sz="2400" dirty="0"/>
          </a:p>
          <a:p>
            <a:pPr>
              <a:lnSpc>
                <a:spcPct val="105000"/>
              </a:lnSpc>
            </a:pPr>
            <a:endParaRPr lang="zh-CN" altLang="en-US" sz="2400" dirty="0"/>
          </a:p>
        </p:txBody>
      </p:sp>
      <p:sp>
        <p:nvSpPr>
          <p:cNvPr id="2" name="标题 1"/>
          <p:cNvSpPr>
            <a:spLocks noGrp="1"/>
          </p:cNvSpPr>
          <p:nvPr>
            <p:ph type="title"/>
          </p:nvPr>
        </p:nvSpPr>
        <p:spPr/>
        <p:txBody>
          <a:bodyPr/>
          <a:lstStyle/>
          <a:p>
            <a:pPr algn="ctr"/>
            <a:r>
              <a:rPr lang="en-US" altLang="zh-CN" dirty="0"/>
              <a:t>CSMA/CD</a:t>
            </a:r>
            <a:r>
              <a:rPr lang="zh-CN" altLang="zh-CN" dirty="0"/>
              <a:t>协议的要点</a:t>
            </a:r>
            <a:endParaRPr lang="zh-CN" altLang="en-US" dirty="0"/>
          </a:p>
        </p:txBody>
      </p:sp>
    </p:spTree>
    <p:extLst>
      <p:ext uri="{BB962C8B-B14F-4D97-AF65-F5344CB8AC3E}">
        <p14:creationId xmlns:p14="http://schemas.microsoft.com/office/powerpoint/2010/main" val="365352190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zh-CN" dirty="0"/>
              <a:t>传统以太网最初是使用粗同轴电缆，后来演进到使用比较便宜的细同轴电缆，最后发展为使用更便宜和更灵活的双绞线。</a:t>
            </a:r>
            <a:endParaRPr lang="en-US" altLang="zh-CN" dirty="0"/>
          </a:p>
          <a:p>
            <a:r>
              <a:rPr lang="zh-CN" altLang="en-US" dirty="0"/>
              <a:t>采用</a:t>
            </a:r>
            <a:r>
              <a:rPr lang="zh-CN" altLang="zh-CN" dirty="0"/>
              <a:t>双绞线</a:t>
            </a:r>
            <a:r>
              <a:rPr lang="zh-CN" altLang="en-US" dirty="0"/>
              <a:t>的</a:t>
            </a:r>
            <a:r>
              <a:rPr lang="zh-CN" altLang="zh-CN" dirty="0"/>
              <a:t>以太网采用星形拓扑，在星形的中心则增加了一种可靠性非常高的设备，叫做</a:t>
            </a:r>
            <a:r>
              <a:rPr lang="zh-CN" altLang="zh-CN" dirty="0">
                <a:solidFill>
                  <a:srgbClr val="FF0000"/>
                </a:solidFill>
              </a:rPr>
              <a:t>集线器</a:t>
            </a:r>
            <a:r>
              <a:rPr lang="en-US" altLang="zh-CN" dirty="0">
                <a:solidFill>
                  <a:srgbClr val="FF0000"/>
                </a:solidFill>
              </a:rPr>
              <a:t> </a:t>
            </a:r>
            <a:r>
              <a:rPr lang="en-US" altLang="zh-CN" dirty="0"/>
              <a:t>(hub)</a:t>
            </a:r>
            <a:r>
              <a:rPr lang="zh-CN" altLang="en-US" dirty="0"/>
              <a:t>。</a:t>
            </a:r>
          </a:p>
        </p:txBody>
      </p:sp>
      <p:sp>
        <p:nvSpPr>
          <p:cNvPr id="2" name="标题 1"/>
          <p:cNvSpPr>
            <a:spLocks noGrp="1"/>
          </p:cNvSpPr>
          <p:nvPr>
            <p:ph type="title"/>
          </p:nvPr>
        </p:nvSpPr>
        <p:spPr/>
        <p:txBody>
          <a:bodyPr/>
          <a:lstStyle/>
          <a:p>
            <a:r>
              <a:rPr lang="en-US" altLang="zh-CN" dirty="0"/>
              <a:t>3.3.3  </a:t>
            </a:r>
            <a:r>
              <a:rPr lang="zh-CN" altLang="zh-CN" dirty="0"/>
              <a:t>使用集线器的星形拓扑</a:t>
            </a:r>
            <a:endParaRPr lang="zh-CN" altLang="en-US" dirty="0"/>
          </a:p>
        </p:txBody>
      </p:sp>
    </p:spTree>
    <p:extLst>
      <p:ext uri="{BB962C8B-B14F-4D97-AF65-F5344CB8AC3E}">
        <p14:creationId xmlns:p14="http://schemas.microsoft.com/office/powerpoint/2010/main" val="178856843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6" name="Rectangle 4"/>
          <p:cNvSpPr>
            <a:spLocks noGrp="1" noChangeArrowheads="1"/>
          </p:cNvSpPr>
          <p:nvPr>
            <p:ph type="title"/>
          </p:nvPr>
        </p:nvSpPr>
        <p:spPr/>
        <p:txBody>
          <a:bodyPr/>
          <a:lstStyle/>
          <a:p>
            <a:pPr algn="ctr"/>
            <a:r>
              <a:rPr lang="zh-CN" altLang="en-US" dirty="0"/>
              <a:t>使用集线器的双绞线以太网 </a:t>
            </a:r>
          </a:p>
        </p:txBody>
      </p:sp>
      <p:grpSp>
        <p:nvGrpSpPr>
          <p:cNvPr id="2" name="组合 1"/>
          <p:cNvGrpSpPr/>
          <p:nvPr/>
        </p:nvGrpSpPr>
        <p:grpSpPr>
          <a:xfrm>
            <a:off x="3130005" y="1411388"/>
            <a:ext cx="6157714" cy="3313756"/>
            <a:chOff x="896012" y="1340768"/>
            <a:chExt cx="7255800" cy="3830637"/>
          </a:xfrm>
        </p:grpSpPr>
        <p:sp>
          <p:nvSpPr>
            <p:cNvPr id="637957" name="Text Box 5"/>
            <p:cNvSpPr txBox="1">
              <a:spLocks noChangeArrowheads="1"/>
            </p:cNvSpPr>
            <p:nvPr/>
          </p:nvSpPr>
          <p:spPr bwMode="auto">
            <a:xfrm>
              <a:off x="3860933" y="2434556"/>
              <a:ext cx="1311248" cy="533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solidFill>
                    <a:srgbClr val="000099"/>
                  </a:solidFill>
                  <a:latin typeface="微软雅黑" panose="020B0503020204020204" pitchFamily="34" charset="-122"/>
                  <a:ea typeface="微软雅黑" panose="020B0503020204020204" pitchFamily="34" charset="-122"/>
                </a:rPr>
                <a:t>集线器</a:t>
              </a:r>
            </a:p>
          </p:txBody>
        </p:sp>
        <p:sp>
          <p:nvSpPr>
            <p:cNvPr id="637958" name="Line 6"/>
            <p:cNvSpPr>
              <a:spLocks noChangeShapeType="1"/>
            </p:cNvSpPr>
            <p:nvPr/>
          </p:nvSpPr>
          <p:spPr bwMode="auto">
            <a:xfrm flipV="1">
              <a:off x="1317360" y="3272755"/>
              <a:ext cx="2806700" cy="387350"/>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637959" name="Line 7"/>
            <p:cNvSpPr>
              <a:spLocks noChangeShapeType="1"/>
            </p:cNvSpPr>
            <p:nvPr/>
          </p:nvSpPr>
          <p:spPr bwMode="auto">
            <a:xfrm>
              <a:off x="2440386" y="1986881"/>
              <a:ext cx="1824698" cy="1158875"/>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637960" name="Line 8"/>
            <p:cNvSpPr>
              <a:spLocks noChangeShapeType="1"/>
            </p:cNvSpPr>
            <p:nvPr/>
          </p:nvSpPr>
          <p:spPr bwMode="auto">
            <a:xfrm flipV="1">
              <a:off x="4124061" y="3401342"/>
              <a:ext cx="423069" cy="1676400"/>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637961" name="Line 9"/>
            <p:cNvSpPr>
              <a:spLocks noChangeShapeType="1"/>
            </p:cNvSpPr>
            <p:nvPr/>
          </p:nvSpPr>
          <p:spPr bwMode="auto">
            <a:xfrm flipH="1">
              <a:off x="4686433" y="1855117"/>
              <a:ext cx="1683676" cy="1417638"/>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637962" name="Line 10"/>
            <p:cNvSpPr>
              <a:spLocks noChangeShapeType="1"/>
            </p:cNvSpPr>
            <p:nvPr/>
          </p:nvSpPr>
          <p:spPr bwMode="auto">
            <a:xfrm>
              <a:off x="4825735" y="3401343"/>
              <a:ext cx="2806700" cy="130175"/>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pic>
          <p:nvPicPr>
            <p:cNvPr id="637963" name="Picture 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02712" y="2886993"/>
              <a:ext cx="1685396" cy="912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7964" name="Picture 1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4773" y="1597942"/>
              <a:ext cx="797983" cy="73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7965" name="Picture 1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09456" y="1340768"/>
              <a:ext cx="797983" cy="73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7966" name="Picture 1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8450" y="4433217"/>
              <a:ext cx="797983" cy="73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7967" name="Picture 1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53829" y="3015581"/>
              <a:ext cx="797983" cy="73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7968" name="Picture 1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6012" y="3145756"/>
              <a:ext cx="797983" cy="73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7969" name="Text Box 17"/>
            <p:cNvSpPr txBox="1">
              <a:spLocks noChangeArrowheads="1"/>
            </p:cNvSpPr>
            <p:nvPr/>
          </p:nvSpPr>
          <p:spPr bwMode="auto">
            <a:xfrm>
              <a:off x="5236766" y="4423691"/>
              <a:ext cx="2040348" cy="533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solidFill>
                    <a:srgbClr val="000099"/>
                  </a:solidFill>
                  <a:latin typeface="微软雅黑" panose="020B0503020204020204" pitchFamily="34" charset="-122"/>
                  <a:ea typeface="微软雅黑" panose="020B0503020204020204" pitchFamily="34" charset="-122"/>
                </a:rPr>
                <a:t>两对双绞线</a:t>
              </a:r>
            </a:p>
          </p:txBody>
        </p:sp>
        <p:sp>
          <p:nvSpPr>
            <p:cNvPr id="637970" name="Line 18"/>
            <p:cNvSpPr>
              <a:spLocks noChangeShapeType="1"/>
            </p:cNvSpPr>
            <p:nvPr/>
          </p:nvSpPr>
          <p:spPr bwMode="auto">
            <a:xfrm flipV="1">
              <a:off x="6110420" y="3531517"/>
              <a:ext cx="259688" cy="941388"/>
            </a:xfrm>
            <a:prstGeom prst="line">
              <a:avLst/>
            </a:prstGeom>
            <a:noFill/>
            <a:ln w="1270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637971" name="Text Box 19"/>
            <p:cNvSpPr txBox="1">
              <a:spLocks noChangeArrowheads="1"/>
            </p:cNvSpPr>
            <p:nvPr/>
          </p:nvSpPr>
          <p:spPr bwMode="auto">
            <a:xfrm>
              <a:off x="6512851" y="1499516"/>
              <a:ext cx="946697" cy="533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solidFill>
                    <a:srgbClr val="000099"/>
                  </a:solidFill>
                  <a:latin typeface="微软雅黑" panose="020B0503020204020204" pitchFamily="34" charset="-122"/>
                  <a:ea typeface="微软雅黑" panose="020B0503020204020204" pitchFamily="34" charset="-122"/>
                </a:rPr>
                <a:t>站点</a:t>
              </a:r>
            </a:p>
          </p:txBody>
        </p:sp>
        <p:sp>
          <p:nvSpPr>
            <p:cNvPr id="637972" name="Text Box 20"/>
            <p:cNvSpPr txBox="1">
              <a:spLocks noChangeArrowheads="1"/>
            </p:cNvSpPr>
            <p:nvPr/>
          </p:nvSpPr>
          <p:spPr bwMode="auto">
            <a:xfrm>
              <a:off x="5616840" y="2553617"/>
              <a:ext cx="2087721" cy="533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000099"/>
                  </a:solidFill>
                  <a:latin typeface="微软雅黑" panose="020B0503020204020204" pitchFamily="34" charset="-122"/>
                  <a:ea typeface="微软雅黑" panose="020B0503020204020204" pitchFamily="34" charset="-122"/>
                </a:rPr>
                <a:t>RJ-45 </a:t>
              </a:r>
              <a:r>
                <a:rPr lang="zh-CN" altLang="en-US" sz="2400">
                  <a:solidFill>
                    <a:srgbClr val="000099"/>
                  </a:solidFill>
                  <a:latin typeface="微软雅黑" panose="020B0503020204020204" pitchFamily="34" charset="-122"/>
                  <a:ea typeface="微软雅黑" panose="020B0503020204020204" pitchFamily="34" charset="-122"/>
                </a:rPr>
                <a:t>插头</a:t>
              </a:r>
            </a:p>
          </p:txBody>
        </p:sp>
        <p:sp>
          <p:nvSpPr>
            <p:cNvPr id="637973" name="Line 21"/>
            <p:cNvSpPr>
              <a:spLocks noChangeShapeType="1"/>
            </p:cNvSpPr>
            <p:nvPr/>
          </p:nvSpPr>
          <p:spPr bwMode="auto">
            <a:xfrm>
              <a:off x="6753623" y="3001293"/>
              <a:ext cx="600207" cy="530225"/>
            </a:xfrm>
            <a:prstGeom prst="line">
              <a:avLst/>
            </a:prstGeom>
            <a:noFill/>
            <a:ln w="1270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637974" name="Line 22"/>
            <p:cNvSpPr>
              <a:spLocks noChangeShapeType="1"/>
            </p:cNvSpPr>
            <p:nvPr/>
          </p:nvSpPr>
          <p:spPr bwMode="auto">
            <a:xfrm flipH="1">
              <a:off x="5388108" y="3001293"/>
              <a:ext cx="718873" cy="403225"/>
            </a:xfrm>
            <a:prstGeom prst="line">
              <a:avLst/>
            </a:prstGeom>
            <a:noFill/>
            <a:ln w="1270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27946311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1" name="Rectangle 3"/>
          <p:cNvSpPr>
            <a:spLocks noGrp="1" noChangeArrowheads="1"/>
          </p:cNvSpPr>
          <p:nvPr>
            <p:ph idx="1"/>
          </p:nvPr>
        </p:nvSpPr>
        <p:spPr/>
        <p:txBody>
          <a:bodyPr/>
          <a:lstStyle/>
          <a:p>
            <a:r>
              <a:rPr lang="en-US" altLang="zh-CN" dirty="0"/>
              <a:t>1990 </a:t>
            </a:r>
            <a:r>
              <a:rPr lang="zh-CN" altLang="zh-CN" dirty="0"/>
              <a:t>年</a:t>
            </a:r>
            <a:r>
              <a:rPr lang="zh-CN" altLang="en-US" dirty="0"/>
              <a:t>，</a:t>
            </a:r>
            <a:r>
              <a:rPr lang="en-US" altLang="zh-CN" dirty="0"/>
              <a:t>IEEE </a:t>
            </a:r>
            <a:r>
              <a:rPr lang="zh-CN" altLang="zh-CN" dirty="0"/>
              <a:t>制定出星形以太网</a:t>
            </a:r>
            <a:r>
              <a:rPr lang="en-US" altLang="zh-CN" dirty="0"/>
              <a:t> 10BASE-T </a:t>
            </a:r>
            <a:r>
              <a:rPr lang="zh-CN" altLang="zh-CN" dirty="0"/>
              <a:t>的标准</a:t>
            </a:r>
            <a:r>
              <a:rPr lang="en-US" altLang="zh-CN" dirty="0"/>
              <a:t> 802.3i</a:t>
            </a:r>
            <a:r>
              <a:rPr lang="zh-CN" altLang="en-US" dirty="0"/>
              <a:t>。</a:t>
            </a:r>
            <a:endParaRPr lang="en-US" altLang="zh-CN" dirty="0"/>
          </a:p>
        </p:txBody>
      </p:sp>
      <p:sp>
        <p:nvSpPr>
          <p:cNvPr id="427010" name="Rectangle 2"/>
          <p:cNvSpPr>
            <a:spLocks noGrp="1" noChangeArrowheads="1"/>
          </p:cNvSpPr>
          <p:nvPr>
            <p:ph type="title"/>
          </p:nvPr>
        </p:nvSpPr>
        <p:spPr/>
        <p:txBody>
          <a:bodyPr/>
          <a:lstStyle/>
          <a:p>
            <a:pPr algn="ctr"/>
            <a:r>
              <a:rPr lang="zh-CN" altLang="en-US" dirty="0"/>
              <a:t>星形以太网 </a:t>
            </a:r>
            <a:r>
              <a:rPr lang="en-US" altLang="zh-CN" dirty="0"/>
              <a:t>10BASE-T </a:t>
            </a:r>
          </a:p>
        </p:txBody>
      </p:sp>
      <p:grpSp>
        <p:nvGrpSpPr>
          <p:cNvPr id="18" name="组合 17"/>
          <p:cNvGrpSpPr/>
          <p:nvPr/>
        </p:nvGrpSpPr>
        <p:grpSpPr>
          <a:xfrm>
            <a:off x="3647729" y="2636912"/>
            <a:ext cx="5400473" cy="2088232"/>
            <a:chOff x="2504728" y="2420888"/>
            <a:chExt cx="5400473" cy="2088232"/>
          </a:xfrm>
        </p:grpSpPr>
        <p:sp>
          <p:nvSpPr>
            <p:cNvPr id="3" name="矩形 2"/>
            <p:cNvSpPr/>
            <p:nvPr/>
          </p:nvSpPr>
          <p:spPr>
            <a:xfrm>
              <a:off x="2504728" y="2420888"/>
              <a:ext cx="691215" cy="584775"/>
            </a:xfrm>
            <a:prstGeom prst="rect">
              <a:avLst/>
            </a:prstGeom>
            <a:noFill/>
          </p:spPr>
          <p:txBody>
            <a:bodyPr wrap="none">
              <a:spAutoFit/>
            </a:bodyPr>
            <a:lstStyle/>
            <a:p>
              <a:r>
                <a:rPr lang="en-US" altLang="zh-CN" sz="3200" u="sng" dirty="0">
                  <a:latin typeface="微软雅黑" panose="020B0503020204020204" pitchFamily="34" charset="-122"/>
                  <a:ea typeface="微软雅黑" panose="020B0503020204020204" pitchFamily="34" charset="-122"/>
                </a:rPr>
                <a:t>10</a:t>
              </a:r>
              <a:endParaRPr lang="zh-CN" altLang="en-US" sz="3200" u="sng" dirty="0">
                <a:latin typeface="微软雅黑" panose="020B0503020204020204" pitchFamily="34" charset="-122"/>
                <a:ea typeface="微软雅黑" panose="020B0503020204020204" pitchFamily="34" charset="-122"/>
              </a:endParaRPr>
            </a:p>
          </p:txBody>
        </p:sp>
        <p:sp>
          <p:nvSpPr>
            <p:cNvPr id="7" name="矩形 6"/>
            <p:cNvSpPr/>
            <p:nvPr/>
          </p:nvSpPr>
          <p:spPr>
            <a:xfrm>
              <a:off x="3008784" y="2420888"/>
              <a:ext cx="1194558" cy="584775"/>
            </a:xfrm>
            <a:prstGeom prst="rect">
              <a:avLst/>
            </a:prstGeom>
            <a:noFill/>
          </p:spPr>
          <p:txBody>
            <a:bodyPr wrap="none">
              <a:spAutoFit/>
            </a:bodyPr>
            <a:lstStyle/>
            <a:p>
              <a:r>
                <a:rPr lang="en-US" altLang="zh-CN" sz="3200" u="sng" dirty="0">
                  <a:latin typeface="微软雅黑" panose="020B0503020204020204" pitchFamily="34" charset="-122"/>
                  <a:ea typeface="微软雅黑" panose="020B0503020204020204" pitchFamily="34" charset="-122"/>
                </a:rPr>
                <a:t>BASE</a:t>
              </a:r>
              <a:endParaRPr lang="zh-CN" altLang="en-US" sz="3200" u="sng" dirty="0">
                <a:latin typeface="微软雅黑" panose="020B0503020204020204" pitchFamily="34" charset="-122"/>
                <a:ea typeface="微软雅黑" panose="020B0503020204020204" pitchFamily="34" charset="-122"/>
              </a:endParaRPr>
            </a:p>
          </p:txBody>
        </p:sp>
        <p:sp>
          <p:nvSpPr>
            <p:cNvPr id="8" name="矩形 7"/>
            <p:cNvSpPr/>
            <p:nvPr/>
          </p:nvSpPr>
          <p:spPr>
            <a:xfrm>
              <a:off x="4205882" y="2463279"/>
              <a:ext cx="382872" cy="523220"/>
            </a:xfrm>
            <a:prstGeom prst="rect">
              <a:avLst/>
            </a:prstGeom>
          </p:spPr>
          <p:txBody>
            <a:bodyPr wrap="square">
              <a:spAutoFit/>
            </a:bodyPr>
            <a:lstStyle/>
            <a:p>
              <a:r>
                <a:rPr lang="en-US" altLang="zh-CN" sz="2800" dirty="0">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endParaRPr>
            </a:p>
          </p:txBody>
        </p:sp>
        <p:sp>
          <p:nvSpPr>
            <p:cNvPr id="9" name="矩形 8"/>
            <p:cNvSpPr/>
            <p:nvPr/>
          </p:nvSpPr>
          <p:spPr>
            <a:xfrm>
              <a:off x="4592960" y="2420888"/>
              <a:ext cx="562975" cy="584775"/>
            </a:xfrm>
            <a:prstGeom prst="rect">
              <a:avLst/>
            </a:prstGeom>
            <a:noFill/>
          </p:spPr>
          <p:txBody>
            <a:bodyPr wrap="none">
              <a:spAutoFit/>
            </a:bodyPr>
            <a:lstStyle/>
            <a:p>
              <a:r>
                <a:rPr lang="en-US" altLang="zh-CN" sz="3200" u="sng" dirty="0">
                  <a:latin typeface="微软雅黑" panose="020B0503020204020204" pitchFamily="34" charset="-122"/>
                  <a:ea typeface="微软雅黑" panose="020B0503020204020204" pitchFamily="34" charset="-122"/>
                </a:rPr>
                <a:t>T </a:t>
              </a:r>
              <a:endParaRPr lang="zh-CN" altLang="en-US" sz="3200" u="sng" dirty="0">
                <a:latin typeface="微软雅黑" panose="020B0503020204020204" pitchFamily="34" charset="-122"/>
                <a:ea typeface="微软雅黑" panose="020B0503020204020204" pitchFamily="34" charset="-122"/>
              </a:endParaRPr>
            </a:p>
          </p:txBody>
        </p:sp>
        <p:cxnSp>
          <p:nvCxnSpPr>
            <p:cNvPr id="10" name="肘形连接符 9"/>
            <p:cNvCxnSpPr>
              <a:stCxn id="9" idx="2"/>
            </p:cNvCxnSpPr>
            <p:nvPr/>
          </p:nvCxnSpPr>
          <p:spPr bwMode="auto">
            <a:xfrm rot="16200000" flipH="1">
              <a:off x="5638160" y="2241950"/>
              <a:ext cx="279320" cy="1806745"/>
            </a:xfrm>
            <a:prstGeom prst="bentConnector2">
              <a:avLst/>
            </a:prstGeom>
            <a:solidFill>
              <a:schemeClr val="accent1"/>
            </a:solidFill>
            <a:ln w="28575" cap="flat" cmpd="sng" algn="ctr">
              <a:solidFill>
                <a:srgbClr val="000099"/>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矩形 10"/>
            <p:cNvSpPr/>
            <p:nvPr/>
          </p:nvSpPr>
          <p:spPr>
            <a:xfrm>
              <a:off x="6638508" y="2996952"/>
              <a:ext cx="1266693" cy="523220"/>
            </a:xfrm>
            <a:prstGeom prst="rect">
              <a:avLst/>
            </a:prstGeom>
          </p:spPr>
          <p:txBody>
            <a:bodyPr wrap="none">
              <a:spAutoFit/>
            </a:bodyPr>
            <a:lstStyle/>
            <a:p>
              <a:r>
                <a:rPr lang="zh-CN" altLang="zh-CN" sz="2800" dirty="0">
                  <a:solidFill>
                    <a:srgbClr val="000099"/>
                  </a:solidFill>
                  <a:latin typeface="微软雅黑" panose="020B0503020204020204" pitchFamily="34" charset="-122"/>
                  <a:ea typeface="微软雅黑" panose="020B0503020204020204" pitchFamily="34" charset="-122"/>
                </a:rPr>
                <a:t>双绞线</a:t>
              </a:r>
              <a:endParaRPr lang="zh-CN" altLang="en-US" sz="2800" dirty="0">
                <a:solidFill>
                  <a:srgbClr val="000099"/>
                </a:solidFill>
                <a:latin typeface="微软雅黑" panose="020B0503020204020204" pitchFamily="34" charset="-122"/>
                <a:ea typeface="微软雅黑" panose="020B0503020204020204" pitchFamily="34" charset="-122"/>
              </a:endParaRPr>
            </a:p>
          </p:txBody>
        </p:sp>
        <p:cxnSp>
          <p:nvCxnSpPr>
            <p:cNvPr id="14" name="肘形连接符 13"/>
            <p:cNvCxnSpPr>
              <a:stCxn id="7" idx="2"/>
            </p:cNvCxnSpPr>
            <p:nvPr/>
          </p:nvCxnSpPr>
          <p:spPr bwMode="auto">
            <a:xfrm rot="16200000" flipH="1">
              <a:off x="4184105" y="2427620"/>
              <a:ext cx="737790" cy="1893875"/>
            </a:xfrm>
            <a:prstGeom prst="bentConnector2">
              <a:avLst/>
            </a:prstGeom>
            <a:solidFill>
              <a:schemeClr val="accent1"/>
            </a:solidFill>
            <a:ln w="28575" cap="flat" cmpd="sng" algn="ctr">
              <a:solidFill>
                <a:srgbClr val="000099"/>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矩形 14"/>
            <p:cNvSpPr/>
            <p:nvPr/>
          </p:nvSpPr>
          <p:spPr>
            <a:xfrm>
              <a:off x="5499939" y="3481844"/>
              <a:ext cx="906017" cy="523220"/>
            </a:xfrm>
            <a:prstGeom prst="rect">
              <a:avLst/>
            </a:prstGeom>
          </p:spPr>
          <p:txBody>
            <a:bodyPr wrap="none">
              <a:spAutoFit/>
            </a:bodyPr>
            <a:lstStyle/>
            <a:p>
              <a:r>
                <a:rPr lang="zh-CN" altLang="zh-CN" sz="2800" dirty="0">
                  <a:solidFill>
                    <a:srgbClr val="000099"/>
                  </a:solidFill>
                  <a:latin typeface="微软雅黑" panose="020B0503020204020204" pitchFamily="34" charset="-122"/>
                  <a:ea typeface="微软雅黑" panose="020B0503020204020204" pitchFamily="34" charset="-122"/>
                </a:rPr>
                <a:t>基带</a:t>
              </a:r>
              <a:endParaRPr lang="zh-CN" altLang="en-US" sz="2800" dirty="0">
                <a:solidFill>
                  <a:srgbClr val="000099"/>
                </a:solidFill>
                <a:latin typeface="微软雅黑" panose="020B0503020204020204" pitchFamily="34" charset="-122"/>
                <a:ea typeface="微软雅黑" panose="020B0503020204020204" pitchFamily="34" charset="-122"/>
              </a:endParaRPr>
            </a:p>
          </p:txBody>
        </p:sp>
        <p:cxnSp>
          <p:nvCxnSpPr>
            <p:cNvPr id="19" name="肘形连接符 18"/>
            <p:cNvCxnSpPr>
              <a:stCxn id="3" idx="2"/>
            </p:cNvCxnSpPr>
            <p:nvPr/>
          </p:nvCxnSpPr>
          <p:spPr bwMode="auto">
            <a:xfrm rot="16200000" flipH="1">
              <a:off x="3143370" y="2712629"/>
              <a:ext cx="1241846" cy="1827914"/>
            </a:xfrm>
            <a:prstGeom prst="bentConnector2">
              <a:avLst/>
            </a:prstGeom>
            <a:solidFill>
              <a:schemeClr val="accent1"/>
            </a:solidFill>
            <a:ln w="28575" cap="flat" cmpd="sng" algn="ctr">
              <a:solidFill>
                <a:srgbClr val="000099"/>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矩形 19"/>
            <p:cNvSpPr/>
            <p:nvPr/>
          </p:nvSpPr>
          <p:spPr>
            <a:xfrm>
              <a:off x="4678251" y="3985900"/>
              <a:ext cx="3129383" cy="523220"/>
            </a:xfrm>
            <a:prstGeom prst="rect">
              <a:avLst/>
            </a:prstGeom>
          </p:spPr>
          <p:txBody>
            <a:bodyPr wrap="none">
              <a:spAutoFit/>
            </a:bodyPr>
            <a:lstStyle/>
            <a:p>
              <a:r>
                <a:rPr lang="zh-CN" altLang="en-US" sz="2800" dirty="0">
                  <a:solidFill>
                    <a:srgbClr val="000099"/>
                  </a:solidFill>
                  <a:latin typeface="微软雅黑" panose="020B0503020204020204" pitchFamily="34" charset="-122"/>
                  <a:ea typeface="微软雅黑" panose="020B0503020204020204" pitchFamily="34" charset="-122"/>
                </a:rPr>
                <a:t>速率为</a:t>
              </a:r>
              <a:r>
                <a:rPr lang="en-US" altLang="zh-CN" sz="2800" dirty="0">
                  <a:solidFill>
                    <a:srgbClr val="000099"/>
                  </a:solidFill>
                  <a:latin typeface="微软雅黑" panose="020B0503020204020204" pitchFamily="34" charset="-122"/>
                  <a:ea typeface="微软雅黑" panose="020B0503020204020204" pitchFamily="34" charset="-122"/>
                </a:rPr>
                <a:t>10 Mbit/s </a:t>
              </a:r>
              <a:endParaRPr lang="zh-CN" altLang="en-US" sz="2800" dirty="0">
                <a:solidFill>
                  <a:srgbClr val="000099"/>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67545547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1" name="Rectangle 3"/>
          <p:cNvSpPr>
            <a:spLocks noGrp="1" noChangeArrowheads="1"/>
          </p:cNvSpPr>
          <p:nvPr>
            <p:ph idx="1"/>
          </p:nvPr>
        </p:nvSpPr>
        <p:spPr/>
        <p:txBody>
          <a:bodyPr/>
          <a:lstStyle/>
          <a:p>
            <a:r>
              <a:rPr lang="zh-CN" altLang="en-US" dirty="0"/>
              <a:t>使用无屏蔽双绞线，采用星形拓扑。</a:t>
            </a:r>
            <a:endParaRPr lang="en-US" altLang="zh-CN" dirty="0"/>
          </a:p>
          <a:p>
            <a:r>
              <a:rPr lang="zh-CN" altLang="en-US" dirty="0"/>
              <a:t>每个站需要用两对双绞线，分别用于发送和接收。</a:t>
            </a:r>
            <a:endParaRPr lang="en-US" altLang="zh-CN" dirty="0"/>
          </a:p>
          <a:p>
            <a:r>
              <a:rPr lang="zh-CN" altLang="zh-CN" dirty="0"/>
              <a:t>双绞线的两端使用</a:t>
            </a:r>
            <a:r>
              <a:rPr lang="en-US" altLang="zh-CN" dirty="0"/>
              <a:t> RJ-45 </a:t>
            </a:r>
            <a:r>
              <a:rPr lang="zh-CN" altLang="zh-CN" dirty="0"/>
              <a:t>插头</a:t>
            </a:r>
            <a:r>
              <a:rPr lang="zh-CN" altLang="en-US" dirty="0"/>
              <a:t>。</a:t>
            </a:r>
          </a:p>
          <a:p>
            <a:r>
              <a:rPr lang="zh-CN" altLang="en-US" dirty="0"/>
              <a:t>集线器使用了大规模集成电路芯片，因此</a:t>
            </a:r>
            <a:r>
              <a:rPr lang="zh-CN" altLang="zh-CN" dirty="0"/>
              <a:t>集线器的可靠性提高</a:t>
            </a:r>
            <a:r>
              <a:rPr lang="zh-CN" altLang="en-US" dirty="0"/>
              <a:t>。 </a:t>
            </a:r>
            <a:endParaRPr lang="en-US" altLang="zh-CN" dirty="0"/>
          </a:p>
          <a:p>
            <a:r>
              <a:rPr lang="en-US" altLang="zh-CN" dirty="0"/>
              <a:t>10BASE-T </a:t>
            </a:r>
            <a:r>
              <a:rPr lang="zh-CN" altLang="en-US" dirty="0"/>
              <a:t>的通信距离稍短，每个站到集线器的距离不超过 </a:t>
            </a:r>
            <a:r>
              <a:rPr lang="en-US" altLang="zh-CN" dirty="0"/>
              <a:t>100 m</a:t>
            </a:r>
            <a:r>
              <a:rPr lang="zh-CN" altLang="en-US" dirty="0"/>
              <a:t>。</a:t>
            </a:r>
          </a:p>
        </p:txBody>
      </p:sp>
      <p:sp>
        <p:nvSpPr>
          <p:cNvPr id="427010" name="Rectangle 2"/>
          <p:cNvSpPr>
            <a:spLocks noGrp="1" noChangeArrowheads="1"/>
          </p:cNvSpPr>
          <p:nvPr>
            <p:ph type="title"/>
          </p:nvPr>
        </p:nvSpPr>
        <p:spPr/>
        <p:txBody>
          <a:bodyPr/>
          <a:lstStyle/>
          <a:p>
            <a:pPr algn="ctr"/>
            <a:r>
              <a:rPr lang="zh-CN" altLang="en-US" dirty="0"/>
              <a:t>星形以太网 </a:t>
            </a:r>
            <a:r>
              <a:rPr lang="en-US" altLang="zh-CN" dirty="0"/>
              <a:t>10BASE-T </a:t>
            </a:r>
          </a:p>
        </p:txBody>
      </p:sp>
    </p:spTree>
    <p:extLst>
      <p:ext uri="{BB962C8B-B14F-4D97-AF65-F5344CB8AC3E}">
        <p14:creationId xmlns:p14="http://schemas.microsoft.com/office/powerpoint/2010/main" val="13882138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7011">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70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011"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5" name="Rectangle 3"/>
          <p:cNvSpPr>
            <a:spLocks noGrp="1" noChangeArrowheads="1"/>
          </p:cNvSpPr>
          <p:nvPr>
            <p:ph idx="1"/>
          </p:nvPr>
        </p:nvSpPr>
        <p:spPr/>
        <p:txBody>
          <a:bodyPr/>
          <a:lstStyle/>
          <a:p>
            <a:r>
              <a:rPr lang="zh-CN" altLang="en-US" dirty="0"/>
              <a:t>这种 </a:t>
            </a:r>
            <a:r>
              <a:rPr lang="en-US" altLang="zh-CN" dirty="0"/>
              <a:t>10 Mbit/s </a:t>
            </a:r>
            <a:r>
              <a:rPr lang="zh-CN" altLang="en-US" dirty="0"/>
              <a:t>速率的无屏蔽双绞线星形网的出现，既降低了成本，又提高了可靠性。 具有很高的性价比。</a:t>
            </a:r>
          </a:p>
          <a:p>
            <a:r>
              <a:rPr lang="en-US" altLang="zh-CN" dirty="0"/>
              <a:t>10BASE-T </a:t>
            </a:r>
            <a:r>
              <a:rPr lang="zh-CN" altLang="en-US" dirty="0"/>
              <a:t>双绞线以太网的出现，是局域网发展史上的一个非常重要的里程碑，它为以太网在局域网中的统治地位奠定了牢固的基础。</a:t>
            </a:r>
            <a:endParaRPr lang="en-US" altLang="zh-CN" dirty="0"/>
          </a:p>
          <a:p>
            <a:r>
              <a:rPr lang="zh-CN" altLang="zh-CN" dirty="0"/>
              <a:t>从此以太网的拓扑就从总线</a:t>
            </a:r>
            <a:r>
              <a:rPr lang="zh-CN" altLang="en-US" dirty="0"/>
              <a:t>形</a:t>
            </a:r>
            <a:r>
              <a:rPr lang="zh-CN" altLang="zh-CN" dirty="0"/>
              <a:t>变为更加方便的星</a:t>
            </a:r>
            <a:r>
              <a:rPr lang="zh-CN" altLang="en-US" dirty="0"/>
              <a:t>形</a:t>
            </a:r>
            <a:r>
              <a:rPr lang="zh-CN" altLang="zh-CN" dirty="0"/>
              <a:t>网络，而以太网也就在局域网中占据了统治地位。</a:t>
            </a:r>
            <a:r>
              <a:rPr lang="zh-CN" altLang="en-US" dirty="0"/>
              <a:t> </a:t>
            </a:r>
          </a:p>
        </p:txBody>
      </p:sp>
      <p:sp>
        <p:nvSpPr>
          <p:cNvPr id="428034" name="Rectangle 2"/>
          <p:cNvSpPr>
            <a:spLocks noGrp="1" noChangeArrowheads="1"/>
          </p:cNvSpPr>
          <p:nvPr>
            <p:ph type="title"/>
          </p:nvPr>
        </p:nvSpPr>
        <p:spPr/>
        <p:txBody>
          <a:bodyPr/>
          <a:lstStyle/>
          <a:p>
            <a:pPr algn="ctr"/>
            <a:r>
              <a:rPr lang="en-US" altLang="zh-CN" sz="3600" dirty="0"/>
              <a:t>10BASE-T </a:t>
            </a:r>
            <a:r>
              <a:rPr lang="zh-CN" altLang="en-US" sz="3600" dirty="0"/>
              <a:t>以太网在局域网中的统治地位</a:t>
            </a:r>
          </a:p>
        </p:txBody>
      </p:sp>
    </p:spTree>
    <p:extLst>
      <p:ext uri="{BB962C8B-B14F-4D97-AF65-F5344CB8AC3E}">
        <p14:creationId xmlns:p14="http://schemas.microsoft.com/office/powerpoint/2010/main" val="31138120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80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80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80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035"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9" name="Rectangle 3"/>
          <p:cNvSpPr>
            <a:spLocks noGrp="1" noChangeArrowheads="1"/>
          </p:cNvSpPr>
          <p:nvPr>
            <p:ph idx="1"/>
          </p:nvPr>
        </p:nvSpPr>
        <p:spPr/>
        <p:txBody>
          <a:bodyPr/>
          <a:lstStyle/>
          <a:p>
            <a:r>
              <a:rPr lang="en-US" altLang="zh-CN" sz="2900" dirty="0"/>
              <a:t>(1) </a:t>
            </a:r>
            <a:r>
              <a:rPr lang="zh-CN" altLang="en-US" sz="2900" dirty="0"/>
              <a:t>集线器是使用电子器件来模拟实际电缆线的工作，因此整个系统仍然像一个传统的以太网那样运行。 </a:t>
            </a:r>
          </a:p>
          <a:p>
            <a:r>
              <a:rPr lang="en-US" altLang="zh-CN" sz="2900" dirty="0">
                <a:solidFill>
                  <a:srgbClr val="0000CC"/>
                </a:solidFill>
              </a:rPr>
              <a:t>(2) </a:t>
            </a:r>
            <a:r>
              <a:rPr lang="zh-CN" altLang="en-US" sz="2900" dirty="0">
                <a:solidFill>
                  <a:srgbClr val="0000CC"/>
                </a:solidFill>
              </a:rPr>
              <a:t>使用集线器的以太网在</a:t>
            </a:r>
            <a:r>
              <a:rPr lang="zh-CN" altLang="en-US" sz="2900" dirty="0">
                <a:solidFill>
                  <a:srgbClr val="FF0000"/>
                </a:solidFill>
              </a:rPr>
              <a:t>逻辑上仍是一个总线网，</a:t>
            </a:r>
            <a:r>
              <a:rPr lang="zh-CN" altLang="en-US" sz="2900" dirty="0">
                <a:solidFill>
                  <a:srgbClr val="0000CC"/>
                </a:solidFill>
              </a:rPr>
              <a:t>各工作站使用的还是 </a:t>
            </a:r>
            <a:r>
              <a:rPr lang="en-US" altLang="zh-CN" sz="2900" dirty="0">
                <a:solidFill>
                  <a:srgbClr val="0000CC"/>
                </a:solidFill>
              </a:rPr>
              <a:t>CSMA/CD </a:t>
            </a:r>
            <a:r>
              <a:rPr lang="zh-CN" altLang="en-US" sz="2900" dirty="0">
                <a:solidFill>
                  <a:srgbClr val="0000CC"/>
                </a:solidFill>
              </a:rPr>
              <a:t>协议，并</a:t>
            </a:r>
            <a:r>
              <a:rPr lang="zh-CN" altLang="en-US" sz="2900" dirty="0">
                <a:solidFill>
                  <a:srgbClr val="FF0000"/>
                </a:solidFill>
              </a:rPr>
              <a:t>共享逻辑上的总线。</a:t>
            </a:r>
            <a:r>
              <a:rPr lang="zh-CN" altLang="en-US" sz="2900" dirty="0">
                <a:solidFill>
                  <a:srgbClr val="0000CC"/>
                </a:solidFill>
              </a:rPr>
              <a:t> </a:t>
            </a:r>
          </a:p>
          <a:p>
            <a:r>
              <a:rPr lang="en-US" altLang="zh-CN" sz="2900" dirty="0"/>
              <a:t>(3) </a:t>
            </a:r>
            <a:r>
              <a:rPr lang="zh-CN" altLang="en-US" sz="2900" dirty="0"/>
              <a:t>集线器很像一个多接口的转发器，</a:t>
            </a:r>
            <a:r>
              <a:rPr lang="zh-CN" altLang="en-US" sz="2900" dirty="0">
                <a:solidFill>
                  <a:srgbClr val="FF0000"/>
                </a:solidFill>
              </a:rPr>
              <a:t>工作在物理层。</a:t>
            </a:r>
            <a:endParaRPr lang="en-US" altLang="zh-CN" sz="2900" dirty="0">
              <a:solidFill>
                <a:srgbClr val="FF0000"/>
              </a:solidFill>
            </a:endParaRPr>
          </a:p>
          <a:p>
            <a:r>
              <a:rPr lang="en-US" altLang="zh-CN" sz="2900" dirty="0"/>
              <a:t>(4) </a:t>
            </a:r>
            <a:r>
              <a:rPr lang="zh-CN" altLang="zh-CN" sz="2900" dirty="0"/>
              <a:t>集线器采用了专门的芯片，进行自适应串音回波抵消</a:t>
            </a:r>
            <a:r>
              <a:rPr lang="zh-CN" altLang="en-US" sz="2900" dirty="0"/>
              <a:t>，减少了</a:t>
            </a:r>
            <a:r>
              <a:rPr lang="zh-CN" altLang="zh-CN" sz="2900" dirty="0"/>
              <a:t>近端串音</a:t>
            </a:r>
            <a:r>
              <a:rPr lang="zh-CN" altLang="en-US" sz="2900" dirty="0"/>
              <a:t>。</a:t>
            </a:r>
          </a:p>
        </p:txBody>
      </p:sp>
      <p:sp>
        <p:nvSpPr>
          <p:cNvPr id="429058" name="Rectangle 2"/>
          <p:cNvSpPr>
            <a:spLocks noGrp="1" noChangeArrowheads="1"/>
          </p:cNvSpPr>
          <p:nvPr>
            <p:ph type="title"/>
          </p:nvPr>
        </p:nvSpPr>
        <p:spPr/>
        <p:txBody>
          <a:bodyPr/>
          <a:lstStyle/>
          <a:p>
            <a:pPr algn="ctr"/>
            <a:r>
              <a:rPr lang="zh-CN" altLang="en-US"/>
              <a:t>集线器的一些特点 </a:t>
            </a:r>
          </a:p>
        </p:txBody>
      </p:sp>
    </p:spTree>
    <p:extLst>
      <p:ext uri="{BB962C8B-B14F-4D97-AF65-F5344CB8AC3E}">
        <p14:creationId xmlns:p14="http://schemas.microsoft.com/office/powerpoint/2010/main" val="23101730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905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90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90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059"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title"/>
          </p:nvPr>
        </p:nvSpPr>
        <p:spPr/>
        <p:txBody>
          <a:bodyPr/>
          <a:lstStyle/>
          <a:p>
            <a:pPr algn="ctr"/>
            <a:r>
              <a:rPr lang="zh-CN" altLang="en-US"/>
              <a:t>具有三个接口的集线器 </a:t>
            </a:r>
          </a:p>
        </p:txBody>
      </p:sp>
      <p:grpSp>
        <p:nvGrpSpPr>
          <p:cNvPr id="2" name="组合 1"/>
          <p:cNvGrpSpPr/>
          <p:nvPr/>
        </p:nvGrpSpPr>
        <p:grpSpPr>
          <a:xfrm>
            <a:off x="2742407" y="1801019"/>
            <a:ext cx="6708907" cy="3160712"/>
            <a:chOff x="1442906" y="2212976"/>
            <a:chExt cx="6708907" cy="3160712"/>
          </a:xfrm>
        </p:grpSpPr>
        <p:grpSp>
          <p:nvGrpSpPr>
            <p:cNvPr id="430083" name="Group 3"/>
            <p:cNvGrpSpPr>
              <a:grpSpLocks/>
            </p:cNvGrpSpPr>
            <p:nvPr/>
          </p:nvGrpSpPr>
          <p:grpSpPr bwMode="auto">
            <a:xfrm rot="-3098467">
              <a:off x="2022145" y="3956249"/>
              <a:ext cx="1127125" cy="98028"/>
              <a:chOff x="1548" y="1476"/>
              <a:chExt cx="1338" cy="120"/>
            </a:xfrm>
          </p:grpSpPr>
          <p:sp>
            <p:nvSpPr>
              <p:cNvPr id="430084" name="Freeform 4"/>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085" name="Freeform 5"/>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grpSp>
        <p:grpSp>
          <p:nvGrpSpPr>
            <p:cNvPr id="430086" name="Group 6"/>
            <p:cNvGrpSpPr>
              <a:grpSpLocks/>
            </p:cNvGrpSpPr>
            <p:nvPr/>
          </p:nvGrpSpPr>
          <p:grpSpPr bwMode="auto">
            <a:xfrm rot="-3098467">
              <a:off x="2458972" y="3956249"/>
              <a:ext cx="1127125" cy="98028"/>
              <a:chOff x="1548" y="1476"/>
              <a:chExt cx="1338" cy="120"/>
            </a:xfrm>
          </p:grpSpPr>
          <p:sp>
            <p:nvSpPr>
              <p:cNvPr id="430087" name="Freeform 7"/>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088" name="Freeform 8"/>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grpSp>
        <p:grpSp>
          <p:nvGrpSpPr>
            <p:cNvPr id="430089" name="Group 9"/>
            <p:cNvGrpSpPr>
              <a:grpSpLocks/>
            </p:cNvGrpSpPr>
            <p:nvPr/>
          </p:nvGrpSpPr>
          <p:grpSpPr bwMode="auto">
            <a:xfrm rot="3701259" flipH="1">
              <a:off x="6306079" y="3949965"/>
              <a:ext cx="1001712" cy="96308"/>
              <a:chOff x="1548" y="1476"/>
              <a:chExt cx="1338" cy="120"/>
            </a:xfrm>
          </p:grpSpPr>
          <p:sp>
            <p:nvSpPr>
              <p:cNvPr id="430090" name="Freeform 10"/>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091" name="Freeform 11"/>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grpSp>
        <p:grpSp>
          <p:nvGrpSpPr>
            <p:cNvPr id="430092" name="Group 12"/>
            <p:cNvGrpSpPr>
              <a:grpSpLocks/>
            </p:cNvGrpSpPr>
            <p:nvPr/>
          </p:nvGrpSpPr>
          <p:grpSpPr bwMode="auto">
            <a:xfrm rot="3701259" flipH="1">
              <a:off x="6817718" y="3969743"/>
              <a:ext cx="1001713" cy="98028"/>
              <a:chOff x="1548" y="1476"/>
              <a:chExt cx="1338" cy="120"/>
            </a:xfrm>
          </p:grpSpPr>
          <p:sp>
            <p:nvSpPr>
              <p:cNvPr id="430093" name="Freeform 13"/>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094" name="Freeform 14"/>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grpSp>
        <p:sp>
          <p:nvSpPr>
            <p:cNvPr id="430095" name="Rectangle 15"/>
            <p:cNvSpPr>
              <a:spLocks noChangeArrowheads="1"/>
            </p:cNvSpPr>
            <p:nvPr/>
          </p:nvSpPr>
          <p:spPr bwMode="auto">
            <a:xfrm>
              <a:off x="1969162" y="2212976"/>
              <a:ext cx="5969396" cy="1344613"/>
            </a:xfrm>
            <a:prstGeom prst="rect">
              <a:avLst/>
            </a:prstGeom>
            <a:solidFill>
              <a:srgbClr val="FF99FF"/>
            </a:solidFill>
            <a:ln w="25400">
              <a:solidFill>
                <a:schemeClr val="tx1"/>
              </a:solidFill>
              <a:miter lim="800000"/>
              <a:headEnd/>
              <a:tailEnd/>
            </a:ln>
            <a:effectLst>
              <a:outerShdw dist="28398" dir="3806097" algn="ctr" rotWithShape="0">
                <a:schemeClr val="bg2"/>
              </a:outerShdw>
            </a:effec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096" name="AutoShape 16"/>
            <p:cNvSpPr>
              <a:spLocks noChangeArrowheads="1"/>
            </p:cNvSpPr>
            <p:nvPr/>
          </p:nvSpPr>
          <p:spPr bwMode="auto">
            <a:xfrm>
              <a:off x="2772305" y="3189289"/>
              <a:ext cx="479822" cy="350837"/>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097" name="AutoShape 17"/>
            <p:cNvSpPr>
              <a:spLocks noChangeArrowheads="1"/>
            </p:cNvSpPr>
            <p:nvPr/>
          </p:nvSpPr>
          <p:spPr bwMode="auto">
            <a:xfrm>
              <a:off x="6213608" y="3192464"/>
              <a:ext cx="483261" cy="352425"/>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098" name="AutoShape 18"/>
            <p:cNvSpPr>
              <a:spLocks noChangeArrowheads="1"/>
            </p:cNvSpPr>
            <p:nvPr/>
          </p:nvSpPr>
          <p:spPr bwMode="auto">
            <a:xfrm>
              <a:off x="4407827" y="3189289"/>
              <a:ext cx="483261" cy="350837"/>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099" name="AutoShape 19"/>
            <p:cNvSpPr>
              <a:spLocks noChangeArrowheads="1"/>
            </p:cNvSpPr>
            <p:nvPr/>
          </p:nvSpPr>
          <p:spPr bwMode="auto">
            <a:xfrm rot="10800000" flipH="1">
              <a:off x="6702029" y="3192464"/>
              <a:ext cx="479821" cy="352425"/>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100" name="AutoShape 20"/>
            <p:cNvSpPr>
              <a:spLocks noChangeArrowheads="1"/>
            </p:cNvSpPr>
            <p:nvPr/>
          </p:nvSpPr>
          <p:spPr bwMode="auto">
            <a:xfrm rot="10800000" flipH="1">
              <a:off x="3245247" y="3189289"/>
              <a:ext cx="481542" cy="350837"/>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101" name="AutoShape 21"/>
            <p:cNvSpPr>
              <a:spLocks noChangeArrowheads="1"/>
            </p:cNvSpPr>
            <p:nvPr/>
          </p:nvSpPr>
          <p:spPr bwMode="auto">
            <a:xfrm rot="10800000" flipH="1">
              <a:off x="4903127" y="3206750"/>
              <a:ext cx="483261" cy="349250"/>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102" name="Freeform 22"/>
            <p:cNvSpPr>
              <a:spLocks/>
            </p:cNvSpPr>
            <p:nvPr/>
          </p:nvSpPr>
          <p:spPr bwMode="auto">
            <a:xfrm>
              <a:off x="3609843" y="2863850"/>
              <a:ext cx="2854854" cy="325438"/>
            </a:xfrm>
            <a:custGeom>
              <a:avLst/>
              <a:gdLst>
                <a:gd name="T0" fmla="*/ 1374 w 1375"/>
                <a:gd name="T1" fmla="*/ 186 h 187"/>
                <a:gd name="T2" fmla="*/ 1374 w 1375"/>
                <a:gd name="T3" fmla="*/ 0 h 187"/>
                <a:gd name="T4" fmla="*/ 0 w 1375"/>
                <a:gd name="T5" fmla="*/ 0 h 187"/>
                <a:gd name="T6" fmla="*/ 0 w 1375"/>
                <a:gd name="T7" fmla="*/ 186 h 187"/>
              </a:gdLst>
              <a:ahLst/>
              <a:cxnLst>
                <a:cxn ang="0">
                  <a:pos x="T0" y="T1"/>
                </a:cxn>
                <a:cxn ang="0">
                  <a:pos x="T2" y="T3"/>
                </a:cxn>
                <a:cxn ang="0">
                  <a:pos x="T4" y="T5"/>
                </a:cxn>
                <a:cxn ang="0">
                  <a:pos x="T6" y="T7"/>
                </a:cxn>
              </a:cxnLst>
              <a:rect l="0" t="0" r="r" b="b"/>
              <a:pathLst>
                <a:path w="1375" h="187">
                  <a:moveTo>
                    <a:pt x="1374" y="186"/>
                  </a:moveTo>
                  <a:lnTo>
                    <a:pt x="1374" y="0"/>
                  </a:lnTo>
                  <a:lnTo>
                    <a:pt x="0" y="0"/>
                  </a:lnTo>
                  <a:lnTo>
                    <a:pt x="0" y="186"/>
                  </a:lnTo>
                </a:path>
              </a:pathLst>
            </a:custGeom>
            <a:noFill/>
            <a:ln w="1270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103" name="Freeform 23"/>
            <p:cNvSpPr>
              <a:spLocks/>
            </p:cNvSpPr>
            <p:nvPr/>
          </p:nvSpPr>
          <p:spPr bwMode="auto">
            <a:xfrm>
              <a:off x="4643438" y="2624139"/>
              <a:ext cx="2199614" cy="585787"/>
            </a:xfrm>
            <a:custGeom>
              <a:avLst/>
              <a:gdLst>
                <a:gd name="T0" fmla="*/ 0 w 1060"/>
                <a:gd name="T1" fmla="*/ 336 h 337"/>
                <a:gd name="T2" fmla="*/ 0 w 1060"/>
                <a:gd name="T3" fmla="*/ 0 h 337"/>
                <a:gd name="T4" fmla="*/ 1059 w 1060"/>
                <a:gd name="T5" fmla="*/ 0 h 337"/>
                <a:gd name="T6" fmla="*/ 1059 w 1060"/>
                <a:gd name="T7" fmla="*/ 330 h 337"/>
              </a:gdLst>
              <a:ahLst/>
              <a:cxnLst>
                <a:cxn ang="0">
                  <a:pos x="T0" y="T1"/>
                </a:cxn>
                <a:cxn ang="0">
                  <a:pos x="T2" y="T3"/>
                </a:cxn>
                <a:cxn ang="0">
                  <a:pos x="T4" y="T5"/>
                </a:cxn>
                <a:cxn ang="0">
                  <a:pos x="T6" y="T7"/>
                </a:cxn>
              </a:cxnLst>
              <a:rect l="0" t="0" r="r" b="b"/>
              <a:pathLst>
                <a:path w="1060" h="337">
                  <a:moveTo>
                    <a:pt x="0" y="336"/>
                  </a:moveTo>
                  <a:lnTo>
                    <a:pt x="0" y="0"/>
                  </a:lnTo>
                  <a:lnTo>
                    <a:pt x="1059" y="0"/>
                  </a:lnTo>
                  <a:lnTo>
                    <a:pt x="1059" y="330"/>
                  </a:lnTo>
                </a:path>
              </a:pathLst>
            </a:custGeom>
            <a:noFill/>
            <a:ln w="1270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104" name="Freeform 24"/>
            <p:cNvSpPr>
              <a:spLocks/>
            </p:cNvSpPr>
            <p:nvPr/>
          </p:nvSpPr>
          <p:spPr bwMode="auto">
            <a:xfrm>
              <a:off x="3412067" y="2624138"/>
              <a:ext cx="1234810" cy="576262"/>
            </a:xfrm>
            <a:custGeom>
              <a:avLst/>
              <a:gdLst>
                <a:gd name="T0" fmla="*/ 594 w 595"/>
                <a:gd name="T1" fmla="*/ 0 h 331"/>
                <a:gd name="T2" fmla="*/ 0 w 595"/>
                <a:gd name="T3" fmla="*/ 0 h 331"/>
                <a:gd name="T4" fmla="*/ 0 w 595"/>
                <a:gd name="T5" fmla="*/ 330 h 331"/>
              </a:gdLst>
              <a:ahLst/>
              <a:cxnLst>
                <a:cxn ang="0">
                  <a:pos x="T0" y="T1"/>
                </a:cxn>
                <a:cxn ang="0">
                  <a:pos x="T2" y="T3"/>
                </a:cxn>
                <a:cxn ang="0">
                  <a:pos x="T4" y="T5"/>
                </a:cxn>
              </a:cxnLst>
              <a:rect l="0" t="0" r="r" b="b"/>
              <a:pathLst>
                <a:path w="595" h="331">
                  <a:moveTo>
                    <a:pt x="594" y="0"/>
                  </a:moveTo>
                  <a:lnTo>
                    <a:pt x="0" y="0"/>
                  </a:lnTo>
                  <a:lnTo>
                    <a:pt x="0" y="330"/>
                  </a:lnTo>
                </a:path>
              </a:pathLst>
            </a:custGeom>
            <a:noFill/>
            <a:ln w="1270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105" name="Freeform 25"/>
            <p:cNvSpPr>
              <a:spLocks/>
            </p:cNvSpPr>
            <p:nvPr/>
          </p:nvSpPr>
          <p:spPr bwMode="auto">
            <a:xfrm>
              <a:off x="3013075" y="2416175"/>
              <a:ext cx="4048390" cy="793750"/>
            </a:xfrm>
            <a:custGeom>
              <a:avLst/>
              <a:gdLst>
                <a:gd name="T0" fmla="*/ 0 w 1951"/>
                <a:gd name="T1" fmla="*/ 456 h 457"/>
                <a:gd name="T2" fmla="*/ 0 w 1951"/>
                <a:gd name="T3" fmla="*/ 0 h 457"/>
                <a:gd name="T4" fmla="*/ 1950 w 1951"/>
                <a:gd name="T5" fmla="*/ 0 h 457"/>
                <a:gd name="T6" fmla="*/ 1950 w 1951"/>
                <a:gd name="T7" fmla="*/ 450 h 457"/>
                <a:gd name="T8" fmla="*/ 1950 w 1951"/>
                <a:gd name="T9" fmla="*/ 450 h 457"/>
              </a:gdLst>
              <a:ahLst/>
              <a:cxnLst>
                <a:cxn ang="0">
                  <a:pos x="T0" y="T1"/>
                </a:cxn>
                <a:cxn ang="0">
                  <a:pos x="T2" y="T3"/>
                </a:cxn>
                <a:cxn ang="0">
                  <a:pos x="T4" y="T5"/>
                </a:cxn>
                <a:cxn ang="0">
                  <a:pos x="T6" y="T7"/>
                </a:cxn>
                <a:cxn ang="0">
                  <a:pos x="T8" y="T9"/>
                </a:cxn>
              </a:cxnLst>
              <a:rect l="0" t="0" r="r" b="b"/>
              <a:pathLst>
                <a:path w="1951" h="457">
                  <a:moveTo>
                    <a:pt x="0" y="456"/>
                  </a:moveTo>
                  <a:lnTo>
                    <a:pt x="0" y="0"/>
                  </a:lnTo>
                  <a:lnTo>
                    <a:pt x="1950" y="0"/>
                  </a:lnTo>
                  <a:lnTo>
                    <a:pt x="1950" y="450"/>
                  </a:lnTo>
                  <a:lnTo>
                    <a:pt x="1950" y="450"/>
                  </a:lnTo>
                </a:path>
              </a:pathLst>
            </a:custGeom>
            <a:noFill/>
            <a:ln w="1270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106" name="Line 26"/>
            <p:cNvSpPr>
              <a:spLocks noChangeShapeType="1"/>
            </p:cNvSpPr>
            <p:nvPr/>
          </p:nvSpPr>
          <p:spPr bwMode="auto">
            <a:xfrm>
              <a:off x="5229887" y="2870201"/>
              <a:ext cx="0" cy="341313"/>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107" name="Line 27"/>
            <p:cNvSpPr>
              <a:spLocks noChangeShapeType="1"/>
            </p:cNvSpPr>
            <p:nvPr/>
          </p:nvSpPr>
          <p:spPr bwMode="auto">
            <a:xfrm>
              <a:off x="5056188" y="2433638"/>
              <a:ext cx="0" cy="787400"/>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108" name="Rectangle 28"/>
            <p:cNvSpPr>
              <a:spLocks noChangeArrowheads="1"/>
            </p:cNvSpPr>
            <p:nvPr/>
          </p:nvSpPr>
          <p:spPr bwMode="auto">
            <a:xfrm>
              <a:off x="1442906" y="2308225"/>
              <a:ext cx="543420" cy="1253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lnSpc>
                  <a:spcPct val="90000"/>
                </a:lnSpc>
              </a:pPr>
              <a:r>
                <a:rPr kumimoji="1" lang="zh-CN" altLang="en-US" sz="2800" dirty="0">
                  <a:solidFill>
                    <a:srgbClr val="000099"/>
                  </a:solidFill>
                  <a:latin typeface="微软雅黑" panose="020B0503020204020204" pitchFamily="34" charset="-122"/>
                  <a:ea typeface="微软雅黑" panose="020B0503020204020204" pitchFamily="34" charset="-122"/>
                </a:rPr>
                <a:t>集</a:t>
              </a:r>
            </a:p>
            <a:p>
              <a:pPr defTabSz="762000">
                <a:lnSpc>
                  <a:spcPct val="90000"/>
                </a:lnSpc>
              </a:pPr>
              <a:r>
                <a:rPr kumimoji="1" lang="zh-CN" altLang="en-US" sz="2800" dirty="0">
                  <a:solidFill>
                    <a:srgbClr val="000099"/>
                  </a:solidFill>
                  <a:latin typeface="微软雅黑" panose="020B0503020204020204" pitchFamily="34" charset="-122"/>
                  <a:ea typeface="微软雅黑" panose="020B0503020204020204" pitchFamily="34" charset="-122"/>
                </a:rPr>
                <a:t>线</a:t>
              </a:r>
            </a:p>
            <a:p>
              <a:pPr defTabSz="762000">
                <a:lnSpc>
                  <a:spcPct val="90000"/>
                </a:lnSpc>
              </a:pPr>
              <a:r>
                <a:rPr kumimoji="1" lang="zh-CN" altLang="en-US" sz="2800" dirty="0">
                  <a:solidFill>
                    <a:srgbClr val="000099"/>
                  </a:solidFill>
                  <a:latin typeface="微软雅黑" panose="020B0503020204020204" pitchFamily="34" charset="-122"/>
                  <a:ea typeface="微软雅黑" panose="020B0503020204020204" pitchFamily="34" charset="-122"/>
                </a:rPr>
                <a:t>器</a:t>
              </a:r>
            </a:p>
          </p:txBody>
        </p:sp>
        <p:sp>
          <p:nvSpPr>
            <p:cNvPr id="430109" name="Rectangle 29"/>
            <p:cNvSpPr>
              <a:spLocks noChangeArrowheads="1"/>
            </p:cNvSpPr>
            <p:nvPr/>
          </p:nvSpPr>
          <p:spPr bwMode="auto">
            <a:xfrm>
              <a:off x="4063868" y="4527550"/>
              <a:ext cx="1608005" cy="846138"/>
            </a:xfrm>
            <a:prstGeom prst="rect">
              <a:avLst/>
            </a:prstGeom>
            <a:solidFill>
              <a:srgbClr val="FFFF00"/>
            </a:solidFill>
            <a:ln w="25400">
              <a:solidFill>
                <a:schemeClr val="tx1"/>
              </a:solidFill>
              <a:miter lim="800000"/>
              <a:headEnd/>
              <a:tailEnd/>
            </a:ln>
            <a:effectLst>
              <a:outerShdw dist="35921" dir="2700000" algn="ctr" rotWithShape="0">
                <a:schemeClr val="bg2"/>
              </a:outerShdw>
            </a:effec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110" name="Rectangle 30"/>
            <p:cNvSpPr>
              <a:spLocks noChangeArrowheads="1"/>
            </p:cNvSpPr>
            <p:nvPr/>
          </p:nvSpPr>
          <p:spPr bwMode="auto">
            <a:xfrm>
              <a:off x="4375151" y="4529138"/>
              <a:ext cx="1028435" cy="39846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111" name="Rectangle 31"/>
            <p:cNvSpPr>
              <a:spLocks noChangeArrowheads="1"/>
            </p:cNvSpPr>
            <p:nvPr/>
          </p:nvSpPr>
          <p:spPr bwMode="auto">
            <a:xfrm>
              <a:off x="4515613" y="4516634"/>
              <a:ext cx="69891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dirty="0">
                  <a:solidFill>
                    <a:srgbClr val="000099"/>
                  </a:solidFill>
                  <a:latin typeface="微软雅黑" panose="020B0503020204020204" pitchFamily="34" charset="-122"/>
                  <a:ea typeface="微软雅黑" panose="020B0503020204020204" pitchFamily="34" charset="-122"/>
                </a:rPr>
                <a:t>网卡</a:t>
              </a:r>
            </a:p>
          </p:txBody>
        </p:sp>
        <p:sp>
          <p:nvSpPr>
            <p:cNvPr id="430112" name="Rectangle 32"/>
            <p:cNvSpPr>
              <a:spLocks noChangeArrowheads="1"/>
            </p:cNvSpPr>
            <p:nvPr/>
          </p:nvSpPr>
          <p:spPr bwMode="auto">
            <a:xfrm>
              <a:off x="4313238" y="4894263"/>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工作站</a:t>
              </a:r>
            </a:p>
          </p:txBody>
        </p:sp>
        <p:sp>
          <p:nvSpPr>
            <p:cNvPr id="430113" name="Rectangle 33"/>
            <p:cNvSpPr>
              <a:spLocks noChangeArrowheads="1"/>
            </p:cNvSpPr>
            <p:nvPr/>
          </p:nvSpPr>
          <p:spPr bwMode="auto">
            <a:xfrm>
              <a:off x="4488657" y="4435475"/>
              <a:ext cx="782506" cy="8255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114" name="Rectangle 34"/>
            <p:cNvSpPr>
              <a:spLocks noChangeArrowheads="1"/>
            </p:cNvSpPr>
            <p:nvPr/>
          </p:nvSpPr>
          <p:spPr bwMode="auto">
            <a:xfrm>
              <a:off x="1571890" y="4527550"/>
              <a:ext cx="1611445" cy="846138"/>
            </a:xfrm>
            <a:prstGeom prst="rect">
              <a:avLst/>
            </a:prstGeom>
            <a:solidFill>
              <a:srgbClr val="FFFF00"/>
            </a:solidFill>
            <a:ln w="25400">
              <a:solidFill>
                <a:schemeClr val="tx1"/>
              </a:solidFill>
              <a:miter lim="800000"/>
              <a:headEnd/>
              <a:tailEnd/>
            </a:ln>
            <a:effectLst>
              <a:outerShdw dist="35921" dir="2700000" algn="ctr" rotWithShape="0">
                <a:schemeClr val="bg2"/>
              </a:outerShdw>
            </a:effec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115" name="Rectangle 35"/>
            <p:cNvSpPr>
              <a:spLocks noChangeArrowheads="1"/>
            </p:cNvSpPr>
            <p:nvPr/>
          </p:nvSpPr>
          <p:spPr bwMode="auto">
            <a:xfrm>
              <a:off x="1865975" y="4529138"/>
              <a:ext cx="1031875" cy="39846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116" name="Rectangle 36"/>
            <p:cNvSpPr>
              <a:spLocks noChangeArrowheads="1"/>
            </p:cNvSpPr>
            <p:nvPr/>
          </p:nvSpPr>
          <p:spPr bwMode="auto">
            <a:xfrm>
              <a:off x="2042553" y="4516634"/>
              <a:ext cx="69891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dirty="0">
                  <a:solidFill>
                    <a:srgbClr val="000099"/>
                  </a:solidFill>
                  <a:latin typeface="微软雅黑" panose="020B0503020204020204" pitchFamily="34" charset="-122"/>
                  <a:ea typeface="微软雅黑" panose="020B0503020204020204" pitchFamily="34" charset="-122"/>
                </a:rPr>
                <a:t>网卡</a:t>
              </a:r>
            </a:p>
          </p:txBody>
        </p:sp>
        <p:sp>
          <p:nvSpPr>
            <p:cNvPr id="430117" name="Rectangle 37"/>
            <p:cNvSpPr>
              <a:spLocks noChangeArrowheads="1"/>
            </p:cNvSpPr>
            <p:nvPr/>
          </p:nvSpPr>
          <p:spPr bwMode="auto">
            <a:xfrm>
              <a:off x="1807502" y="4894263"/>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工作站</a:t>
              </a:r>
            </a:p>
          </p:txBody>
        </p:sp>
        <p:sp>
          <p:nvSpPr>
            <p:cNvPr id="430118" name="Rectangle 38"/>
            <p:cNvSpPr>
              <a:spLocks noChangeArrowheads="1"/>
            </p:cNvSpPr>
            <p:nvPr/>
          </p:nvSpPr>
          <p:spPr bwMode="auto">
            <a:xfrm>
              <a:off x="2000119" y="4435475"/>
              <a:ext cx="779065" cy="8255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119" name="Rectangle 39"/>
            <p:cNvSpPr>
              <a:spLocks noChangeArrowheads="1"/>
            </p:cNvSpPr>
            <p:nvPr/>
          </p:nvSpPr>
          <p:spPr bwMode="auto">
            <a:xfrm>
              <a:off x="6540369" y="4527550"/>
              <a:ext cx="1611444" cy="846138"/>
            </a:xfrm>
            <a:prstGeom prst="rect">
              <a:avLst/>
            </a:prstGeom>
            <a:solidFill>
              <a:srgbClr val="FFFF00"/>
            </a:solidFill>
            <a:ln w="25400">
              <a:solidFill>
                <a:schemeClr val="tx1"/>
              </a:solidFill>
              <a:miter lim="800000"/>
              <a:headEnd/>
              <a:tailEnd/>
            </a:ln>
            <a:effectLst>
              <a:outerShdw dist="35921" dir="2700000" algn="ctr" rotWithShape="0">
                <a:schemeClr val="bg2"/>
              </a:outerShdw>
            </a:effec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120" name="Rectangle 40"/>
            <p:cNvSpPr>
              <a:spLocks noChangeArrowheads="1"/>
            </p:cNvSpPr>
            <p:nvPr/>
          </p:nvSpPr>
          <p:spPr bwMode="auto">
            <a:xfrm>
              <a:off x="6843051" y="4529138"/>
              <a:ext cx="1030155" cy="39846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121" name="Rectangle 41"/>
            <p:cNvSpPr>
              <a:spLocks noChangeArrowheads="1"/>
            </p:cNvSpPr>
            <p:nvPr/>
          </p:nvSpPr>
          <p:spPr bwMode="auto">
            <a:xfrm>
              <a:off x="6990394" y="4516634"/>
              <a:ext cx="69891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网卡</a:t>
              </a:r>
            </a:p>
          </p:txBody>
        </p:sp>
        <p:sp>
          <p:nvSpPr>
            <p:cNvPr id="430122" name="Rectangle 42"/>
            <p:cNvSpPr>
              <a:spLocks noChangeArrowheads="1"/>
            </p:cNvSpPr>
            <p:nvPr/>
          </p:nvSpPr>
          <p:spPr bwMode="auto">
            <a:xfrm>
              <a:off x="6762222" y="4894263"/>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工作站</a:t>
              </a:r>
            </a:p>
          </p:txBody>
        </p:sp>
        <p:sp>
          <p:nvSpPr>
            <p:cNvPr id="430123" name="Rectangle 43"/>
            <p:cNvSpPr>
              <a:spLocks noChangeArrowheads="1"/>
            </p:cNvSpPr>
            <p:nvPr/>
          </p:nvSpPr>
          <p:spPr bwMode="auto">
            <a:xfrm>
              <a:off x="6968597" y="4435475"/>
              <a:ext cx="780785" cy="8255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124" name="Oval 44"/>
            <p:cNvSpPr>
              <a:spLocks noChangeArrowheads="1"/>
            </p:cNvSpPr>
            <p:nvPr/>
          </p:nvSpPr>
          <p:spPr bwMode="auto">
            <a:xfrm>
              <a:off x="4590125" y="2579689"/>
              <a:ext cx="94588" cy="7937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125" name="Oval 45"/>
            <p:cNvSpPr>
              <a:spLocks noChangeArrowheads="1"/>
            </p:cNvSpPr>
            <p:nvPr/>
          </p:nvSpPr>
          <p:spPr bwMode="auto">
            <a:xfrm>
              <a:off x="5013193" y="2381251"/>
              <a:ext cx="96308" cy="7937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126" name="Oval 46"/>
            <p:cNvSpPr>
              <a:spLocks noChangeArrowheads="1"/>
            </p:cNvSpPr>
            <p:nvPr/>
          </p:nvSpPr>
          <p:spPr bwMode="auto">
            <a:xfrm>
              <a:off x="5186892" y="2819401"/>
              <a:ext cx="96308" cy="7937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127" name="Line 47"/>
            <p:cNvSpPr>
              <a:spLocks noChangeShapeType="1"/>
            </p:cNvSpPr>
            <p:nvPr/>
          </p:nvSpPr>
          <p:spPr bwMode="auto">
            <a:xfrm flipV="1">
              <a:off x="4531652" y="3605213"/>
              <a:ext cx="0" cy="596900"/>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128" name="Line 48"/>
            <p:cNvSpPr>
              <a:spLocks noChangeShapeType="1"/>
            </p:cNvSpPr>
            <p:nvPr/>
          </p:nvSpPr>
          <p:spPr bwMode="auto">
            <a:xfrm>
              <a:off x="5018352" y="3616325"/>
              <a:ext cx="0" cy="592138"/>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129" name="Line 49"/>
            <p:cNvSpPr>
              <a:spLocks noChangeShapeType="1"/>
            </p:cNvSpPr>
            <p:nvPr/>
          </p:nvSpPr>
          <p:spPr bwMode="auto">
            <a:xfrm rot="236364" flipV="1">
              <a:off x="2187575" y="3729038"/>
              <a:ext cx="467783" cy="514350"/>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130" name="Line 50"/>
            <p:cNvSpPr>
              <a:spLocks noChangeShapeType="1"/>
            </p:cNvSpPr>
            <p:nvPr/>
          </p:nvSpPr>
          <p:spPr bwMode="auto">
            <a:xfrm flipH="1">
              <a:off x="2667398" y="3722688"/>
              <a:ext cx="476382" cy="474662"/>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131" name="Line 51"/>
            <p:cNvSpPr>
              <a:spLocks noChangeShapeType="1"/>
            </p:cNvSpPr>
            <p:nvPr/>
          </p:nvSpPr>
          <p:spPr bwMode="auto">
            <a:xfrm>
              <a:off x="6419983" y="3636964"/>
              <a:ext cx="433388" cy="592137"/>
            </a:xfrm>
            <a:prstGeom prst="line">
              <a:avLst/>
            </a:prstGeom>
            <a:noFill/>
            <a:ln w="12700">
              <a:solidFill>
                <a:schemeClr val="tx1"/>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132" name="Line 52"/>
            <p:cNvSpPr>
              <a:spLocks noChangeShapeType="1"/>
            </p:cNvSpPr>
            <p:nvPr/>
          </p:nvSpPr>
          <p:spPr bwMode="auto">
            <a:xfrm>
              <a:off x="6932481" y="3649664"/>
              <a:ext cx="393832" cy="547687"/>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133" name="Rectangle 53"/>
            <p:cNvSpPr>
              <a:spLocks noChangeArrowheads="1"/>
            </p:cNvSpPr>
            <p:nvPr/>
          </p:nvSpPr>
          <p:spPr bwMode="auto">
            <a:xfrm>
              <a:off x="5210269" y="3725863"/>
              <a:ext cx="111088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400" dirty="0">
                  <a:solidFill>
                    <a:srgbClr val="C00000"/>
                  </a:solidFill>
                  <a:latin typeface="微软雅黑" panose="020B0503020204020204" pitchFamily="34" charset="-122"/>
                  <a:ea typeface="微软雅黑" panose="020B0503020204020204" pitchFamily="34" charset="-122"/>
                </a:rPr>
                <a:t>双绞线</a:t>
              </a:r>
            </a:p>
          </p:txBody>
        </p:sp>
        <p:grpSp>
          <p:nvGrpSpPr>
            <p:cNvPr id="430134" name="Group 54"/>
            <p:cNvGrpSpPr>
              <a:grpSpLocks/>
            </p:cNvGrpSpPr>
            <p:nvPr/>
          </p:nvGrpSpPr>
          <p:grpSpPr bwMode="auto">
            <a:xfrm rot="5400000" flipH="1">
              <a:off x="4703168" y="3946724"/>
              <a:ext cx="876300" cy="98028"/>
              <a:chOff x="1548" y="1476"/>
              <a:chExt cx="1338" cy="120"/>
            </a:xfrm>
          </p:grpSpPr>
          <p:sp>
            <p:nvSpPr>
              <p:cNvPr id="430135" name="Freeform 55"/>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136" name="Freeform 56"/>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grpSp>
        <p:grpSp>
          <p:nvGrpSpPr>
            <p:cNvPr id="430137" name="Group 57"/>
            <p:cNvGrpSpPr>
              <a:grpSpLocks/>
            </p:cNvGrpSpPr>
            <p:nvPr/>
          </p:nvGrpSpPr>
          <p:grpSpPr bwMode="auto">
            <a:xfrm rot="5400000" flipH="1">
              <a:off x="4206942" y="3958630"/>
              <a:ext cx="874712" cy="98029"/>
              <a:chOff x="1548" y="1476"/>
              <a:chExt cx="1338" cy="120"/>
            </a:xfrm>
          </p:grpSpPr>
          <p:sp>
            <p:nvSpPr>
              <p:cNvPr id="430138" name="Freeform 58"/>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139" name="Freeform 59"/>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grpSp>
      </p:grpSp>
    </p:spTree>
    <p:extLst>
      <p:ext uri="{BB962C8B-B14F-4D97-AF65-F5344CB8AC3E}">
        <p14:creationId xmlns:p14="http://schemas.microsoft.com/office/powerpoint/2010/main" val="1531228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zh-CN" dirty="0"/>
              <a:t>也有人采用另外的术语。这就是把链路分为物理链路和逻辑链路。</a:t>
            </a:r>
            <a:endParaRPr lang="en-US" altLang="zh-CN" dirty="0"/>
          </a:p>
          <a:p>
            <a:r>
              <a:rPr lang="zh-CN" altLang="zh-CN" dirty="0">
                <a:solidFill>
                  <a:srgbClr val="FF0000"/>
                </a:solidFill>
              </a:rPr>
              <a:t>物理链路</a:t>
            </a:r>
            <a:r>
              <a:rPr lang="zh-CN" altLang="zh-CN" dirty="0"/>
              <a:t>就是上面所说的链路</a:t>
            </a:r>
            <a:r>
              <a:rPr lang="zh-CN" altLang="en-US" dirty="0"/>
              <a:t>。</a:t>
            </a:r>
            <a:endParaRPr lang="en-US" altLang="zh-CN" dirty="0"/>
          </a:p>
          <a:p>
            <a:r>
              <a:rPr lang="zh-CN" altLang="zh-CN" dirty="0">
                <a:solidFill>
                  <a:srgbClr val="FF0000"/>
                </a:solidFill>
              </a:rPr>
              <a:t>逻辑链路</a:t>
            </a:r>
            <a:r>
              <a:rPr lang="zh-CN" altLang="zh-CN" dirty="0"/>
              <a:t>就是上面的数据链路，是物理链路加上必要的通信协议。</a:t>
            </a:r>
          </a:p>
          <a:p>
            <a:r>
              <a:rPr lang="zh-CN" altLang="zh-CN" dirty="0"/>
              <a:t>早期的数据通信协议曾</a:t>
            </a:r>
            <a:r>
              <a:rPr lang="zh-CN" altLang="en-US" dirty="0"/>
              <a:t>叫做</a:t>
            </a:r>
            <a:r>
              <a:rPr lang="zh-CN" altLang="zh-CN" dirty="0">
                <a:solidFill>
                  <a:srgbClr val="FF0000"/>
                </a:solidFill>
              </a:rPr>
              <a:t>通信规程</a:t>
            </a:r>
            <a:r>
              <a:rPr lang="en-US" altLang="zh-CN" dirty="0">
                <a:solidFill>
                  <a:srgbClr val="FF0000"/>
                </a:solidFill>
              </a:rPr>
              <a:t> </a:t>
            </a:r>
            <a:r>
              <a:rPr lang="en-US" altLang="zh-CN" dirty="0"/>
              <a:t>(procedure)</a:t>
            </a:r>
            <a:r>
              <a:rPr lang="zh-CN" altLang="zh-CN" dirty="0"/>
              <a:t>。因此在数据链路层，规程和协议是同义语。</a:t>
            </a:r>
            <a:endParaRPr lang="zh-CN" altLang="en-US" dirty="0">
              <a:solidFill>
                <a:srgbClr val="0000CC"/>
              </a:solidFill>
            </a:endParaRPr>
          </a:p>
        </p:txBody>
      </p:sp>
      <p:sp>
        <p:nvSpPr>
          <p:cNvPr id="123906" name="Rectangle 2"/>
          <p:cNvSpPr>
            <a:spLocks noGrp="1" noChangeArrowheads="1"/>
          </p:cNvSpPr>
          <p:nvPr>
            <p:ph type="title"/>
          </p:nvPr>
        </p:nvSpPr>
        <p:spPr/>
        <p:txBody>
          <a:bodyPr/>
          <a:lstStyle/>
          <a:p>
            <a:r>
              <a:rPr lang="en-US" altLang="zh-CN" dirty="0"/>
              <a:t>3.1.1  </a:t>
            </a:r>
            <a:r>
              <a:rPr lang="zh-CN" altLang="en-US" dirty="0"/>
              <a:t>数据链路和帧  </a:t>
            </a:r>
          </a:p>
        </p:txBody>
      </p:sp>
    </p:spTree>
    <p:extLst>
      <p:ext uri="{BB962C8B-B14F-4D97-AF65-F5344CB8AC3E}">
        <p14:creationId xmlns:p14="http://schemas.microsoft.com/office/powerpoint/2010/main" val="73724121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7" name="Rectangle 3"/>
          <p:cNvSpPr>
            <a:spLocks noGrp="1" noChangeArrowheads="1"/>
          </p:cNvSpPr>
          <p:nvPr>
            <p:ph idx="1"/>
          </p:nvPr>
        </p:nvSpPr>
        <p:spPr/>
        <p:txBody>
          <a:bodyPr/>
          <a:lstStyle/>
          <a:p>
            <a:r>
              <a:rPr lang="zh-CN" altLang="zh-CN" dirty="0"/>
              <a:t>多个站在以太网上同时工作就可能会发生碰撞。</a:t>
            </a:r>
            <a:endParaRPr lang="en-US" altLang="zh-CN" dirty="0"/>
          </a:p>
          <a:p>
            <a:r>
              <a:rPr lang="zh-CN" altLang="zh-CN" dirty="0"/>
              <a:t>当发生碰撞时，信道资源实际上是被浪费了。因此，当扣除碰撞所造成的信道损失后，</a:t>
            </a:r>
            <a:r>
              <a:rPr lang="zh-CN" altLang="zh-CN" dirty="0">
                <a:solidFill>
                  <a:srgbClr val="FF0000"/>
                </a:solidFill>
              </a:rPr>
              <a:t>以太网总的信道利用率并不能达到</a:t>
            </a:r>
            <a:r>
              <a:rPr lang="en-US" altLang="zh-CN" dirty="0">
                <a:solidFill>
                  <a:srgbClr val="FF0000"/>
                </a:solidFill>
              </a:rPr>
              <a:t> 100%</a:t>
            </a:r>
            <a:r>
              <a:rPr lang="zh-CN" altLang="zh-CN" dirty="0">
                <a:solidFill>
                  <a:srgbClr val="FF0000"/>
                </a:solidFill>
              </a:rPr>
              <a:t>。</a:t>
            </a:r>
            <a:endParaRPr lang="en-US" altLang="zh-CN" dirty="0">
              <a:solidFill>
                <a:srgbClr val="FF0000"/>
              </a:solidFill>
            </a:endParaRPr>
          </a:p>
          <a:p>
            <a:r>
              <a:rPr lang="zh-CN" altLang="en-US" dirty="0">
                <a:sym typeface="Symbol"/>
              </a:rPr>
              <a:t>假设</a:t>
            </a:r>
            <a:r>
              <a:rPr lang="zh-CN" altLang="en-US" i="1" dirty="0">
                <a:sym typeface="Symbol"/>
              </a:rPr>
              <a:t> </a:t>
            </a:r>
            <a:r>
              <a:rPr lang="en-US" altLang="zh-CN" i="1" dirty="0">
                <a:sym typeface="Symbol"/>
              </a:rPr>
              <a:t> </a:t>
            </a:r>
            <a:r>
              <a:rPr lang="zh-CN" altLang="zh-CN" dirty="0"/>
              <a:t>是以太网单程端到端传播时延</a:t>
            </a:r>
            <a:r>
              <a:rPr lang="zh-CN" altLang="en-US" dirty="0"/>
              <a:t>。则争用期长度为 </a:t>
            </a:r>
            <a:r>
              <a:rPr lang="en-US" altLang="zh-CN" dirty="0"/>
              <a:t>2</a:t>
            </a:r>
            <a:r>
              <a:rPr lang="en-US" altLang="zh-CN" i="1" dirty="0">
                <a:sym typeface="Symbol" pitchFamily="18" charset="2"/>
              </a:rPr>
              <a:t></a:t>
            </a:r>
            <a:r>
              <a:rPr lang="zh-CN" altLang="en-US" dirty="0"/>
              <a:t>，即端到端传播时延的两倍。检测到碰撞后不发送干扰信号。</a:t>
            </a:r>
          </a:p>
          <a:p>
            <a:r>
              <a:rPr lang="zh-CN" altLang="en-US" dirty="0"/>
              <a:t>设帧长为 </a:t>
            </a:r>
            <a:r>
              <a:rPr lang="en-US" altLang="zh-CN" i="1" dirty="0">
                <a:latin typeface="Times New Roman" pitchFamily="18" charset="0"/>
              </a:rPr>
              <a:t>L</a:t>
            </a:r>
            <a:r>
              <a:rPr lang="en-US" altLang="zh-CN" dirty="0"/>
              <a:t> </a:t>
            </a:r>
            <a:r>
              <a:rPr lang="en-US" altLang="zh-CN" dirty="0">
                <a:latin typeface="Times New Roman" pitchFamily="18" charset="0"/>
              </a:rPr>
              <a:t>(bit)</a:t>
            </a:r>
            <a:r>
              <a:rPr lang="zh-CN" altLang="en-US" dirty="0">
                <a:latin typeface="Times New Roman" pitchFamily="18" charset="0"/>
              </a:rPr>
              <a:t>，</a:t>
            </a:r>
            <a:r>
              <a:rPr lang="zh-CN" altLang="en-US" dirty="0"/>
              <a:t>数据发送速率为 </a:t>
            </a:r>
            <a:r>
              <a:rPr lang="en-US" altLang="zh-CN" i="1" dirty="0">
                <a:latin typeface="Times New Roman" pitchFamily="18" charset="0"/>
              </a:rPr>
              <a:t>C </a:t>
            </a:r>
            <a:r>
              <a:rPr lang="en-US" altLang="zh-CN" dirty="0">
                <a:latin typeface="Times New Roman" pitchFamily="18" charset="0"/>
              </a:rPr>
              <a:t>(bit/s)</a:t>
            </a:r>
            <a:r>
              <a:rPr lang="zh-CN" altLang="en-US" dirty="0">
                <a:latin typeface="Times New Roman" pitchFamily="18" charset="0"/>
              </a:rPr>
              <a:t>，则</a:t>
            </a:r>
            <a:r>
              <a:rPr lang="zh-CN" altLang="en-US" dirty="0"/>
              <a:t>帧的发送时间为 </a:t>
            </a:r>
            <a:r>
              <a:rPr lang="en-US" altLang="zh-CN" dirty="0">
                <a:latin typeface="Times New Roman" pitchFamily="18" charset="0"/>
              </a:rPr>
              <a:t> </a:t>
            </a:r>
            <a:r>
              <a:rPr lang="en-US" altLang="zh-CN" i="1" dirty="0">
                <a:latin typeface="Times New Roman" pitchFamily="18" charset="0"/>
              </a:rPr>
              <a:t>T</a:t>
            </a:r>
            <a:r>
              <a:rPr lang="en-US" altLang="zh-CN" baseline="-25000" dirty="0">
                <a:latin typeface="Times New Roman" pitchFamily="18" charset="0"/>
              </a:rPr>
              <a:t>0</a:t>
            </a:r>
            <a:r>
              <a:rPr lang="en-US" altLang="zh-CN" dirty="0">
                <a:latin typeface="Times New Roman" pitchFamily="18" charset="0"/>
              </a:rPr>
              <a:t> = </a:t>
            </a:r>
            <a:r>
              <a:rPr lang="en-US" altLang="zh-CN" i="1" dirty="0">
                <a:latin typeface="Times New Roman" pitchFamily="18" charset="0"/>
              </a:rPr>
              <a:t>L</a:t>
            </a:r>
            <a:r>
              <a:rPr lang="en-US" altLang="zh-CN" dirty="0">
                <a:latin typeface="Times New Roman" pitchFamily="18" charset="0"/>
              </a:rPr>
              <a:t>/</a:t>
            </a:r>
            <a:r>
              <a:rPr lang="en-US" altLang="zh-CN" i="1" dirty="0">
                <a:latin typeface="Times New Roman" pitchFamily="18" charset="0"/>
              </a:rPr>
              <a:t>C</a:t>
            </a:r>
            <a:r>
              <a:rPr lang="en-US" altLang="zh-CN" dirty="0">
                <a:latin typeface="Times New Roman" pitchFamily="18" charset="0"/>
              </a:rPr>
              <a:t> (s)</a:t>
            </a:r>
            <a:r>
              <a:rPr lang="zh-CN" altLang="en-US" dirty="0">
                <a:latin typeface="Times New Roman" pitchFamily="18" charset="0"/>
              </a:rPr>
              <a:t>。</a:t>
            </a:r>
            <a:r>
              <a:rPr lang="zh-CN" altLang="en-US" dirty="0"/>
              <a:t> </a:t>
            </a:r>
          </a:p>
        </p:txBody>
      </p:sp>
      <p:sp>
        <p:nvSpPr>
          <p:cNvPr id="431106" name="Rectangle 2"/>
          <p:cNvSpPr>
            <a:spLocks noGrp="1" noChangeArrowheads="1"/>
          </p:cNvSpPr>
          <p:nvPr>
            <p:ph type="title"/>
          </p:nvPr>
        </p:nvSpPr>
        <p:spPr/>
        <p:txBody>
          <a:bodyPr/>
          <a:lstStyle/>
          <a:p>
            <a:r>
              <a:rPr lang="en-US" altLang="zh-CN" dirty="0"/>
              <a:t>3.3.4  </a:t>
            </a:r>
            <a:r>
              <a:rPr lang="zh-CN" altLang="en-US" dirty="0"/>
              <a:t>以太网的信道利用率 </a:t>
            </a:r>
          </a:p>
        </p:txBody>
      </p:sp>
    </p:spTree>
    <p:extLst>
      <p:ext uri="{BB962C8B-B14F-4D97-AF65-F5344CB8AC3E}">
        <p14:creationId xmlns:p14="http://schemas.microsoft.com/office/powerpoint/2010/main" val="1307685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11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11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110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11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07"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1" name="Rectangle 3"/>
          <p:cNvSpPr>
            <a:spLocks noGrp="1" noChangeArrowheads="1"/>
          </p:cNvSpPr>
          <p:nvPr>
            <p:ph idx="1"/>
          </p:nvPr>
        </p:nvSpPr>
        <p:spPr/>
        <p:txBody>
          <a:bodyPr/>
          <a:lstStyle/>
          <a:p>
            <a:r>
              <a:rPr lang="zh-CN" altLang="zh-CN" sz="2800" dirty="0"/>
              <a:t>一个站在发送帧时出现了碰撞。经过一个争用期</a:t>
            </a:r>
            <a:r>
              <a:rPr lang="en-US" altLang="zh-CN" sz="2800" dirty="0"/>
              <a:t> 2</a:t>
            </a:r>
            <a:r>
              <a:rPr lang="en-US" altLang="zh-CN" sz="2800" i="1" dirty="0">
                <a:sym typeface="Symbol"/>
              </a:rPr>
              <a:t> </a:t>
            </a:r>
            <a:r>
              <a:rPr lang="zh-CN" altLang="zh-CN" sz="2800" dirty="0"/>
              <a:t>后</a:t>
            </a:r>
            <a:r>
              <a:rPr lang="zh-CN" altLang="en-US" sz="2800" dirty="0"/>
              <a:t>，</a:t>
            </a:r>
            <a:r>
              <a:rPr lang="zh-CN" altLang="zh-CN" sz="2800" dirty="0"/>
              <a:t>可能又出现了碰撞。这样经过若干个争用期后，一个站发送成功了。假定发送帧需要的时间是</a:t>
            </a:r>
            <a:r>
              <a:rPr lang="en-US" altLang="zh-CN" sz="2800" dirty="0"/>
              <a:t> </a:t>
            </a:r>
            <a:r>
              <a:rPr lang="en-US" altLang="zh-CN" sz="2800" i="1" dirty="0"/>
              <a:t>T</a:t>
            </a:r>
            <a:r>
              <a:rPr lang="en-US" altLang="zh-CN" sz="2800" baseline="-25000" dirty="0"/>
              <a:t>0</a:t>
            </a:r>
            <a:r>
              <a:rPr lang="zh-CN" altLang="zh-CN" sz="2800" dirty="0"/>
              <a:t>。</a:t>
            </a:r>
            <a:endParaRPr lang="en-US" altLang="zh-CN" sz="2800" dirty="0"/>
          </a:p>
        </p:txBody>
      </p:sp>
      <p:sp>
        <p:nvSpPr>
          <p:cNvPr id="432130" name="Rectangle 2"/>
          <p:cNvSpPr>
            <a:spLocks noGrp="1" noChangeArrowheads="1"/>
          </p:cNvSpPr>
          <p:nvPr>
            <p:ph type="title"/>
          </p:nvPr>
        </p:nvSpPr>
        <p:spPr/>
        <p:txBody>
          <a:bodyPr/>
          <a:lstStyle/>
          <a:p>
            <a:pPr algn="ctr"/>
            <a:r>
              <a:rPr lang="zh-CN" altLang="en-US" dirty="0"/>
              <a:t>以太网信道被占用的情况</a:t>
            </a:r>
          </a:p>
        </p:txBody>
      </p:sp>
      <p:grpSp>
        <p:nvGrpSpPr>
          <p:cNvPr id="3" name="组合 2"/>
          <p:cNvGrpSpPr/>
          <p:nvPr/>
        </p:nvGrpSpPr>
        <p:grpSpPr>
          <a:xfrm>
            <a:off x="1578650" y="2981300"/>
            <a:ext cx="9289114" cy="2247901"/>
            <a:chOff x="330201" y="3284984"/>
            <a:chExt cx="9289114" cy="2247901"/>
          </a:xfrm>
        </p:grpSpPr>
        <p:grpSp>
          <p:nvGrpSpPr>
            <p:cNvPr id="2" name="组合 1"/>
            <p:cNvGrpSpPr/>
            <p:nvPr/>
          </p:nvGrpSpPr>
          <p:grpSpPr>
            <a:xfrm>
              <a:off x="818621" y="3284984"/>
              <a:ext cx="8800694" cy="2247901"/>
              <a:chOff x="818621" y="3284984"/>
              <a:chExt cx="8800694" cy="2247901"/>
            </a:xfrm>
          </p:grpSpPr>
          <p:sp>
            <p:nvSpPr>
              <p:cNvPr id="432132" name="Line 4"/>
              <p:cNvSpPr>
                <a:spLocks noChangeShapeType="1"/>
              </p:cNvSpPr>
              <p:nvPr/>
            </p:nvSpPr>
            <p:spPr bwMode="auto">
              <a:xfrm>
                <a:off x="878815" y="5293172"/>
                <a:ext cx="8230923"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32133" name="Rectangle 5"/>
              <p:cNvSpPr>
                <a:spLocks noChangeArrowheads="1"/>
              </p:cNvSpPr>
              <p:nvPr/>
            </p:nvSpPr>
            <p:spPr bwMode="auto">
              <a:xfrm>
                <a:off x="4995996" y="5134422"/>
                <a:ext cx="455744" cy="3984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32134" name="Line 6"/>
              <p:cNvSpPr>
                <a:spLocks noChangeShapeType="1"/>
              </p:cNvSpPr>
              <p:nvPr/>
            </p:nvSpPr>
            <p:spPr bwMode="auto">
              <a:xfrm>
                <a:off x="878814" y="3531047"/>
                <a:ext cx="4388908"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32135" name="Line 7"/>
              <p:cNvSpPr>
                <a:spLocks noChangeShapeType="1"/>
              </p:cNvSpPr>
              <p:nvPr/>
            </p:nvSpPr>
            <p:spPr bwMode="auto">
              <a:xfrm>
                <a:off x="5267723" y="3531047"/>
                <a:ext cx="3842015"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32136" name="Line 8"/>
              <p:cNvSpPr>
                <a:spLocks noChangeShapeType="1"/>
              </p:cNvSpPr>
              <p:nvPr/>
            </p:nvSpPr>
            <p:spPr bwMode="auto">
              <a:xfrm>
                <a:off x="8561124" y="4812159"/>
                <a:ext cx="548614" cy="0"/>
              </a:xfrm>
              <a:prstGeom prst="line">
                <a:avLst/>
              </a:prstGeom>
              <a:noFill/>
              <a:ln w="19050">
                <a:solidFill>
                  <a:srgbClr val="FF0000"/>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32137" name="Rectangle 9"/>
              <p:cNvSpPr>
                <a:spLocks noChangeArrowheads="1"/>
              </p:cNvSpPr>
              <p:nvPr/>
            </p:nvSpPr>
            <p:spPr bwMode="auto">
              <a:xfrm>
                <a:off x="8757179" y="4712147"/>
                <a:ext cx="180579" cy="209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32138" name="Line 10"/>
              <p:cNvSpPr>
                <a:spLocks noChangeShapeType="1"/>
              </p:cNvSpPr>
              <p:nvPr/>
            </p:nvSpPr>
            <p:spPr bwMode="auto">
              <a:xfrm>
                <a:off x="5267722" y="4812159"/>
                <a:ext cx="3293401"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32139" name="Line 11"/>
              <p:cNvSpPr>
                <a:spLocks noChangeShapeType="1"/>
              </p:cNvSpPr>
              <p:nvPr/>
            </p:nvSpPr>
            <p:spPr bwMode="auto">
              <a:xfrm>
                <a:off x="4170496" y="4812159"/>
                <a:ext cx="1097227"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32140" name="Rectangle 12"/>
              <p:cNvSpPr>
                <a:spLocks noChangeArrowheads="1"/>
              </p:cNvSpPr>
              <p:nvPr/>
            </p:nvSpPr>
            <p:spPr bwMode="auto">
              <a:xfrm>
                <a:off x="4490377" y="4702622"/>
                <a:ext cx="333640" cy="2603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32141" name="Line 13"/>
              <p:cNvSpPr>
                <a:spLocks noChangeShapeType="1"/>
              </p:cNvSpPr>
              <p:nvPr/>
            </p:nvSpPr>
            <p:spPr bwMode="auto">
              <a:xfrm>
                <a:off x="1976041" y="4812159"/>
                <a:ext cx="1098946"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32142" name="Rectangle 14"/>
              <p:cNvSpPr>
                <a:spLocks noChangeArrowheads="1"/>
              </p:cNvSpPr>
              <p:nvPr/>
            </p:nvSpPr>
            <p:spPr bwMode="auto">
              <a:xfrm>
                <a:off x="2295923" y="4628009"/>
                <a:ext cx="331919" cy="2301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32143" name="Line 15"/>
              <p:cNvSpPr>
                <a:spLocks noChangeShapeType="1"/>
              </p:cNvSpPr>
              <p:nvPr/>
            </p:nvSpPr>
            <p:spPr bwMode="auto">
              <a:xfrm>
                <a:off x="878815" y="4812159"/>
                <a:ext cx="1097227"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32144" name="Freeform 16"/>
              <p:cNvSpPr>
                <a:spLocks/>
              </p:cNvSpPr>
              <p:nvPr/>
            </p:nvSpPr>
            <p:spPr bwMode="auto">
              <a:xfrm>
                <a:off x="5267722" y="3851723"/>
                <a:ext cx="3293401" cy="720725"/>
              </a:xfrm>
              <a:custGeom>
                <a:avLst/>
                <a:gdLst>
                  <a:gd name="T0" fmla="*/ 0 w 1728"/>
                  <a:gd name="T1" fmla="*/ 432 h 432"/>
                  <a:gd name="T2" fmla="*/ 0 w 1728"/>
                  <a:gd name="T3" fmla="*/ 0 h 432"/>
                  <a:gd name="T4" fmla="*/ 1728 w 1728"/>
                  <a:gd name="T5" fmla="*/ 0 h 432"/>
                  <a:gd name="T6" fmla="*/ 1728 w 1728"/>
                  <a:gd name="T7" fmla="*/ 432 h 432"/>
                </a:gdLst>
                <a:ahLst/>
                <a:cxnLst>
                  <a:cxn ang="0">
                    <a:pos x="T0" y="T1"/>
                  </a:cxn>
                  <a:cxn ang="0">
                    <a:pos x="T2" y="T3"/>
                  </a:cxn>
                  <a:cxn ang="0">
                    <a:pos x="T4" y="T5"/>
                  </a:cxn>
                  <a:cxn ang="0">
                    <a:pos x="T6" y="T7"/>
                  </a:cxn>
                </a:cxnLst>
                <a:rect l="0" t="0" r="r" b="b"/>
                <a:pathLst>
                  <a:path w="1728" h="432">
                    <a:moveTo>
                      <a:pt x="0" y="432"/>
                    </a:moveTo>
                    <a:lnTo>
                      <a:pt x="0" y="0"/>
                    </a:lnTo>
                    <a:lnTo>
                      <a:pt x="1728" y="0"/>
                    </a:lnTo>
                    <a:lnTo>
                      <a:pt x="1728" y="432"/>
                    </a:lnTo>
                  </a:path>
                </a:pathLst>
              </a:custGeom>
              <a:solidFill>
                <a:srgbClr val="FFCCFF"/>
              </a:solidFill>
              <a:ln w="28575" cmpd="sng">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32145" name="Text Box 17"/>
              <p:cNvSpPr txBox="1">
                <a:spLocks noChangeArrowheads="1"/>
              </p:cNvSpPr>
              <p:nvPr/>
            </p:nvSpPr>
            <p:spPr bwMode="auto">
              <a:xfrm>
                <a:off x="6000354" y="3978722"/>
                <a:ext cx="205537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rgbClr val="000099"/>
                    </a:solidFill>
                    <a:latin typeface="微软雅黑" panose="020B0503020204020204" pitchFamily="34" charset="-122"/>
                    <a:ea typeface="微软雅黑" panose="020B0503020204020204" pitchFamily="34" charset="-122"/>
                  </a:rPr>
                  <a:t>发  送  成  功 </a:t>
                </a:r>
              </a:p>
            </p:txBody>
          </p:sp>
          <p:sp>
            <p:nvSpPr>
              <p:cNvPr id="432146" name="Text Box 18"/>
              <p:cNvSpPr txBox="1">
                <a:spLocks noChangeArrowheads="1"/>
              </p:cNvSpPr>
              <p:nvPr/>
            </p:nvSpPr>
            <p:spPr bwMode="auto">
              <a:xfrm>
                <a:off x="818621" y="3954909"/>
                <a:ext cx="11977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rgbClr val="000099"/>
                    </a:solidFill>
                    <a:latin typeface="微软雅黑" panose="020B0503020204020204" pitchFamily="34" charset="-122"/>
                    <a:ea typeface="微软雅黑" panose="020B0503020204020204" pitchFamily="34" charset="-122"/>
                  </a:rPr>
                  <a:t>争用期 </a:t>
                </a:r>
              </a:p>
            </p:txBody>
          </p:sp>
          <p:sp>
            <p:nvSpPr>
              <p:cNvPr id="432147" name="Text Box 19"/>
              <p:cNvSpPr txBox="1">
                <a:spLocks noChangeArrowheads="1"/>
              </p:cNvSpPr>
              <p:nvPr/>
            </p:nvSpPr>
            <p:spPr bwMode="auto">
              <a:xfrm>
                <a:off x="1910689" y="3940622"/>
                <a:ext cx="11977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rgbClr val="000099"/>
                    </a:solidFill>
                    <a:latin typeface="微软雅黑" panose="020B0503020204020204" pitchFamily="34" charset="-122"/>
                    <a:ea typeface="微软雅黑" panose="020B0503020204020204" pitchFamily="34" charset="-122"/>
                  </a:rPr>
                  <a:t>争用期 </a:t>
                </a:r>
              </a:p>
            </p:txBody>
          </p:sp>
          <p:sp>
            <p:nvSpPr>
              <p:cNvPr id="432148" name="Text Box 20"/>
              <p:cNvSpPr txBox="1">
                <a:spLocks noChangeArrowheads="1"/>
              </p:cNvSpPr>
              <p:nvPr/>
            </p:nvSpPr>
            <p:spPr bwMode="auto">
              <a:xfrm>
                <a:off x="4148137" y="3954909"/>
                <a:ext cx="11977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dirty="0">
                    <a:solidFill>
                      <a:srgbClr val="000099"/>
                    </a:solidFill>
                    <a:latin typeface="微软雅黑" panose="020B0503020204020204" pitchFamily="34" charset="-122"/>
                    <a:ea typeface="微软雅黑" panose="020B0503020204020204" pitchFamily="34" charset="-122"/>
                  </a:rPr>
                  <a:t>争用期 </a:t>
                </a:r>
              </a:p>
            </p:txBody>
          </p:sp>
          <p:sp>
            <p:nvSpPr>
              <p:cNvPr id="432149" name="Line 21"/>
              <p:cNvSpPr>
                <a:spLocks noChangeShapeType="1"/>
              </p:cNvSpPr>
              <p:nvPr/>
            </p:nvSpPr>
            <p:spPr bwMode="auto">
              <a:xfrm>
                <a:off x="4170495" y="3851723"/>
                <a:ext cx="0" cy="720725"/>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32150" name="Line 22"/>
              <p:cNvSpPr>
                <a:spLocks noChangeShapeType="1"/>
              </p:cNvSpPr>
              <p:nvPr/>
            </p:nvSpPr>
            <p:spPr bwMode="auto">
              <a:xfrm>
                <a:off x="3074988" y="3851723"/>
                <a:ext cx="0" cy="720725"/>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32151" name="Line 23"/>
              <p:cNvSpPr>
                <a:spLocks noChangeShapeType="1"/>
              </p:cNvSpPr>
              <p:nvPr/>
            </p:nvSpPr>
            <p:spPr bwMode="auto">
              <a:xfrm>
                <a:off x="1976041" y="3851723"/>
                <a:ext cx="0" cy="720725"/>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32152" name="Line 24"/>
              <p:cNvSpPr>
                <a:spLocks noChangeShapeType="1"/>
              </p:cNvSpPr>
              <p:nvPr/>
            </p:nvSpPr>
            <p:spPr bwMode="auto">
              <a:xfrm>
                <a:off x="878814" y="3851723"/>
                <a:ext cx="0" cy="720725"/>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32153" name="Line 25"/>
              <p:cNvSpPr>
                <a:spLocks noChangeShapeType="1"/>
              </p:cNvSpPr>
              <p:nvPr/>
            </p:nvSpPr>
            <p:spPr bwMode="auto">
              <a:xfrm>
                <a:off x="878814" y="4572448"/>
                <a:ext cx="0" cy="960437"/>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32154" name="Line 26"/>
              <p:cNvSpPr>
                <a:spLocks noChangeShapeType="1"/>
              </p:cNvSpPr>
              <p:nvPr/>
            </p:nvSpPr>
            <p:spPr bwMode="auto">
              <a:xfrm>
                <a:off x="3074988" y="4572448"/>
                <a:ext cx="0" cy="401637"/>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32155" name="Line 27"/>
              <p:cNvSpPr>
                <a:spLocks noChangeShapeType="1"/>
              </p:cNvSpPr>
              <p:nvPr/>
            </p:nvSpPr>
            <p:spPr bwMode="auto">
              <a:xfrm>
                <a:off x="4170495" y="4572448"/>
                <a:ext cx="0" cy="401637"/>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32156" name="Line 28"/>
              <p:cNvSpPr>
                <a:spLocks noChangeShapeType="1"/>
              </p:cNvSpPr>
              <p:nvPr/>
            </p:nvSpPr>
            <p:spPr bwMode="auto">
              <a:xfrm>
                <a:off x="5267722" y="4572448"/>
                <a:ext cx="0" cy="4016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32157" name="Line 29"/>
              <p:cNvSpPr>
                <a:spLocks noChangeShapeType="1"/>
              </p:cNvSpPr>
              <p:nvPr/>
            </p:nvSpPr>
            <p:spPr bwMode="auto">
              <a:xfrm>
                <a:off x="8561123" y="4572448"/>
                <a:ext cx="0" cy="4016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32158" name="Line 30"/>
              <p:cNvSpPr>
                <a:spLocks noChangeShapeType="1"/>
              </p:cNvSpPr>
              <p:nvPr/>
            </p:nvSpPr>
            <p:spPr bwMode="auto">
              <a:xfrm>
                <a:off x="9109737" y="4572447"/>
                <a:ext cx="0" cy="881062"/>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32159" name="Line 31"/>
              <p:cNvSpPr>
                <a:spLocks noChangeShapeType="1"/>
              </p:cNvSpPr>
              <p:nvPr/>
            </p:nvSpPr>
            <p:spPr bwMode="auto">
              <a:xfrm>
                <a:off x="1976041" y="4572448"/>
                <a:ext cx="0" cy="401637"/>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32160" name="Rectangle 32"/>
              <p:cNvSpPr>
                <a:spLocks noChangeArrowheads="1"/>
              </p:cNvSpPr>
              <p:nvPr/>
            </p:nvSpPr>
            <p:spPr bwMode="auto">
              <a:xfrm>
                <a:off x="1210734" y="4580384"/>
                <a:ext cx="342239" cy="330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32162" name="Text Box 34"/>
              <p:cNvSpPr txBox="1">
                <a:spLocks noChangeArrowheads="1"/>
              </p:cNvSpPr>
              <p:nvPr/>
            </p:nvSpPr>
            <p:spPr bwMode="auto">
              <a:xfrm>
                <a:off x="1173292" y="4581128"/>
                <a:ext cx="48842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000" kern="0" dirty="0">
                    <a:solidFill>
                      <a:srgbClr val="000099"/>
                    </a:solidFill>
                    <a:latin typeface="微软雅黑" panose="020B0503020204020204" pitchFamily="34" charset="-122"/>
                    <a:ea typeface="微软雅黑" panose="020B0503020204020204" pitchFamily="34" charset="-122"/>
                  </a:rPr>
                  <a:t>2</a:t>
                </a:r>
                <a:r>
                  <a:rPr kumimoji="1" lang="en-US" altLang="zh-CN" sz="2000" i="1" kern="0" dirty="0">
                    <a:solidFill>
                      <a:srgbClr val="000099"/>
                    </a:solidFill>
                    <a:latin typeface="微软雅黑" panose="020B0503020204020204" pitchFamily="34" charset="-122"/>
                    <a:ea typeface="微软雅黑" panose="020B0503020204020204" pitchFamily="34" charset="-122"/>
                    <a:sym typeface="Symbol"/>
                  </a:rPr>
                  <a:t></a:t>
                </a:r>
                <a:endParaRPr kumimoji="1" lang="en-US" altLang="zh-CN" sz="2000" i="1" kern="0" dirty="0">
                  <a:solidFill>
                    <a:srgbClr val="000099"/>
                  </a:solidFill>
                  <a:latin typeface="微软雅黑" panose="020B0503020204020204" pitchFamily="34" charset="-122"/>
                  <a:ea typeface="微软雅黑" panose="020B0503020204020204" pitchFamily="34" charset="-122"/>
                </a:endParaRPr>
              </a:p>
            </p:txBody>
          </p:sp>
          <p:sp>
            <p:nvSpPr>
              <p:cNvPr id="432167" name="Rectangle 39"/>
              <p:cNvSpPr>
                <a:spLocks noChangeArrowheads="1"/>
              </p:cNvSpPr>
              <p:nvPr/>
            </p:nvSpPr>
            <p:spPr bwMode="auto">
              <a:xfrm>
                <a:off x="6801777" y="4651822"/>
                <a:ext cx="273446" cy="3222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32168" name="Text Box 40"/>
              <p:cNvSpPr txBox="1">
                <a:spLocks noChangeArrowheads="1"/>
              </p:cNvSpPr>
              <p:nvPr/>
            </p:nvSpPr>
            <p:spPr bwMode="auto">
              <a:xfrm>
                <a:off x="6724385" y="4607373"/>
                <a:ext cx="42351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rgbClr val="000099"/>
                    </a:solidFill>
                    <a:latin typeface="微软雅黑" panose="020B0503020204020204" pitchFamily="34" charset="-122"/>
                    <a:ea typeface="微软雅黑" panose="020B0503020204020204" pitchFamily="34" charset="-122"/>
                  </a:rPr>
                  <a:t>T</a:t>
                </a:r>
                <a:r>
                  <a:rPr kumimoji="1" lang="en-US" altLang="zh-CN" baseline="-25000">
                    <a:solidFill>
                      <a:srgbClr val="000099"/>
                    </a:solidFill>
                    <a:latin typeface="微软雅黑" panose="020B0503020204020204" pitchFamily="34" charset="-122"/>
                    <a:ea typeface="微软雅黑" panose="020B0503020204020204" pitchFamily="34" charset="-122"/>
                  </a:rPr>
                  <a:t>0</a:t>
                </a:r>
                <a:endParaRPr kumimoji="1" lang="en-US" altLang="zh-CN">
                  <a:solidFill>
                    <a:srgbClr val="000099"/>
                  </a:solidFill>
                  <a:latin typeface="微软雅黑" panose="020B0503020204020204" pitchFamily="34" charset="-122"/>
                  <a:ea typeface="微软雅黑" panose="020B0503020204020204" pitchFamily="34" charset="-122"/>
                </a:endParaRPr>
              </a:p>
            </p:txBody>
          </p:sp>
          <p:sp>
            <p:nvSpPr>
              <p:cNvPr id="432169" name="Text Box 41"/>
              <p:cNvSpPr txBox="1">
                <a:spLocks noChangeArrowheads="1"/>
              </p:cNvSpPr>
              <p:nvPr/>
            </p:nvSpPr>
            <p:spPr bwMode="auto">
              <a:xfrm>
                <a:off x="8625408" y="4581128"/>
                <a:ext cx="29687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i="1" kern="0" dirty="0">
                    <a:solidFill>
                      <a:srgbClr val="000099"/>
                    </a:solidFill>
                    <a:latin typeface="微软雅黑" panose="020B0503020204020204" pitchFamily="34" charset="-122"/>
                    <a:ea typeface="微软雅黑" panose="020B0503020204020204" pitchFamily="34" charset="-122"/>
                    <a:sym typeface="Symbol"/>
                  </a:rPr>
                  <a:t></a:t>
                </a:r>
                <a:endParaRPr kumimoji="1" lang="en-US" altLang="zh-CN" sz="2000" i="1" kern="0" dirty="0">
                  <a:solidFill>
                    <a:srgbClr val="000099"/>
                  </a:solidFill>
                  <a:latin typeface="微软雅黑" panose="020B0503020204020204" pitchFamily="34" charset="-122"/>
                  <a:ea typeface="微软雅黑" panose="020B0503020204020204" pitchFamily="34" charset="-122"/>
                </a:endParaRPr>
              </a:p>
            </p:txBody>
          </p:sp>
          <p:sp>
            <p:nvSpPr>
              <p:cNvPr id="432170" name="Text Box 42"/>
              <p:cNvSpPr txBox="1">
                <a:spLocks noChangeArrowheads="1"/>
              </p:cNvSpPr>
              <p:nvPr/>
            </p:nvSpPr>
            <p:spPr bwMode="auto">
              <a:xfrm>
                <a:off x="9338469" y="4199385"/>
                <a:ext cx="2808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dirty="0">
                    <a:solidFill>
                      <a:srgbClr val="000099"/>
                    </a:solidFill>
                    <a:latin typeface="微软雅黑" panose="020B0503020204020204" pitchFamily="34" charset="-122"/>
                    <a:ea typeface="微软雅黑" panose="020B0503020204020204" pitchFamily="34" charset="-122"/>
                  </a:rPr>
                  <a:t>t</a:t>
                </a:r>
              </a:p>
            </p:txBody>
          </p:sp>
          <p:sp>
            <p:nvSpPr>
              <p:cNvPr id="432171" name="Line 43"/>
              <p:cNvSpPr>
                <a:spLocks noChangeShapeType="1"/>
              </p:cNvSpPr>
              <p:nvPr/>
            </p:nvSpPr>
            <p:spPr bwMode="auto">
              <a:xfrm>
                <a:off x="5267722" y="3370709"/>
                <a:ext cx="0" cy="400050"/>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32172" name="Line 44"/>
              <p:cNvSpPr>
                <a:spLocks noChangeShapeType="1"/>
              </p:cNvSpPr>
              <p:nvPr/>
            </p:nvSpPr>
            <p:spPr bwMode="auto">
              <a:xfrm>
                <a:off x="9109737" y="3370709"/>
                <a:ext cx="0" cy="1201738"/>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32173" name="Text Box 45"/>
              <p:cNvSpPr txBox="1">
                <a:spLocks noChangeArrowheads="1"/>
              </p:cNvSpPr>
              <p:nvPr/>
            </p:nvSpPr>
            <p:spPr bwMode="auto">
              <a:xfrm>
                <a:off x="6548967" y="3284984"/>
                <a:ext cx="1197764"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rgbClr val="000099"/>
                    </a:solidFill>
                    <a:latin typeface="微软雅黑" panose="020B0503020204020204" pitchFamily="34" charset="-122"/>
                    <a:ea typeface="微软雅黑" panose="020B0503020204020204" pitchFamily="34" charset="-122"/>
                  </a:rPr>
                  <a:t>占用期 </a:t>
                </a:r>
              </a:p>
            </p:txBody>
          </p:sp>
          <p:sp>
            <p:nvSpPr>
              <p:cNvPr id="432174" name="Text Box 46"/>
              <p:cNvSpPr txBox="1">
                <a:spLocks noChangeArrowheads="1"/>
              </p:cNvSpPr>
              <p:nvPr/>
            </p:nvSpPr>
            <p:spPr bwMode="auto">
              <a:xfrm>
                <a:off x="2335477" y="3284984"/>
                <a:ext cx="1507144"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rgbClr val="000099"/>
                    </a:solidFill>
                    <a:latin typeface="微软雅黑" panose="020B0503020204020204" pitchFamily="34" charset="-122"/>
                    <a:ea typeface="微软雅黑" panose="020B0503020204020204" pitchFamily="34" charset="-122"/>
                  </a:rPr>
                  <a:t>发生碰撞 </a:t>
                </a:r>
              </a:p>
            </p:txBody>
          </p:sp>
          <p:sp>
            <p:nvSpPr>
              <p:cNvPr id="432175" name="Line 47"/>
              <p:cNvSpPr>
                <a:spLocks noChangeShapeType="1"/>
              </p:cNvSpPr>
              <p:nvPr/>
            </p:nvSpPr>
            <p:spPr bwMode="auto">
              <a:xfrm>
                <a:off x="878814" y="3370709"/>
                <a:ext cx="0" cy="381000"/>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32176" name="Text Box 48"/>
              <p:cNvSpPr txBox="1">
                <a:spLocks noChangeArrowheads="1"/>
              </p:cNvSpPr>
              <p:nvPr/>
            </p:nvSpPr>
            <p:spPr bwMode="auto">
              <a:xfrm>
                <a:off x="3236648" y="5028059"/>
                <a:ext cx="3570208"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zh-CN" sz="2400">
                    <a:solidFill>
                      <a:srgbClr val="000099"/>
                    </a:solidFill>
                    <a:latin typeface="微软雅黑" panose="020B0503020204020204" pitchFamily="34" charset="-122"/>
                    <a:ea typeface="微软雅黑" panose="020B0503020204020204" pitchFamily="34" charset="-122"/>
                  </a:rPr>
                  <a:t>发送一帧所需的平均时间</a:t>
                </a:r>
                <a:endParaRPr kumimoji="1" lang="zh-CN" altLang="en-US" sz="2400">
                  <a:solidFill>
                    <a:srgbClr val="000099"/>
                  </a:solidFill>
                  <a:latin typeface="微软雅黑" panose="020B0503020204020204" pitchFamily="34" charset="-122"/>
                  <a:ea typeface="微软雅黑" panose="020B0503020204020204" pitchFamily="34" charset="-122"/>
                </a:endParaRPr>
              </a:p>
            </p:txBody>
          </p:sp>
          <p:sp>
            <p:nvSpPr>
              <p:cNvPr id="432177" name="Text Box 49"/>
              <p:cNvSpPr txBox="1">
                <a:spLocks noChangeArrowheads="1"/>
              </p:cNvSpPr>
              <p:nvPr/>
            </p:nvSpPr>
            <p:spPr bwMode="auto">
              <a:xfrm>
                <a:off x="3430985" y="3959673"/>
                <a:ext cx="3722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000099"/>
                    </a:solidFill>
                    <a:latin typeface="微软雅黑" panose="020B0503020204020204" pitchFamily="34" charset="-122"/>
                    <a:ea typeface="微软雅黑" panose="020B0503020204020204" pitchFamily="34" charset="-122"/>
                  </a:rPr>
                  <a:t>…</a:t>
                </a:r>
              </a:p>
            </p:txBody>
          </p:sp>
          <p:sp>
            <p:nvSpPr>
              <p:cNvPr id="53" name="Text Box 34"/>
              <p:cNvSpPr txBox="1">
                <a:spLocks noChangeArrowheads="1"/>
              </p:cNvSpPr>
              <p:nvPr/>
            </p:nvSpPr>
            <p:spPr bwMode="auto">
              <a:xfrm>
                <a:off x="2281303" y="4581128"/>
                <a:ext cx="48842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000" kern="0" dirty="0">
                    <a:solidFill>
                      <a:srgbClr val="000099"/>
                    </a:solidFill>
                    <a:latin typeface="微软雅黑" panose="020B0503020204020204" pitchFamily="34" charset="-122"/>
                    <a:ea typeface="微软雅黑" panose="020B0503020204020204" pitchFamily="34" charset="-122"/>
                  </a:rPr>
                  <a:t>2</a:t>
                </a:r>
                <a:r>
                  <a:rPr kumimoji="1" lang="en-US" altLang="zh-CN" sz="2000" i="1" kern="0" dirty="0">
                    <a:solidFill>
                      <a:srgbClr val="000099"/>
                    </a:solidFill>
                    <a:latin typeface="微软雅黑" panose="020B0503020204020204" pitchFamily="34" charset="-122"/>
                    <a:ea typeface="微软雅黑" panose="020B0503020204020204" pitchFamily="34" charset="-122"/>
                    <a:sym typeface="Symbol"/>
                  </a:rPr>
                  <a:t></a:t>
                </a:r>
                <a:endParaRPr kumimoji="1" lang="en-US" altLang="zh-CN" sz="2000" i="1" kern="0" dirty="0">
                  <a:solidFill>
                    <a:srgbClr val="000099"/>
                  </a:solidFill>
                  <a:latin typeface="微软雅黑" panose="020B0503020204020204" pitchFamily="34" charset="-122"/>
                  <a:ea typeface="微软雅黑" panose="020B0503020204020204" pitchFamily="34" charset="-122"/>
                </a:endParaRPr>
              </a:p>
            </p:txBody>
          </p:sp>
          <p:sp>
            <p:nvSpPr>
              <p:cNvPr id="54" name="Text Box 34"/>
              <p:cNvSpPr txBox="1">
                <a:spLocks noChangeArrowheads="1"/>
              </p:cNvSpPr>
              <p:nvPr/>
            </p:nvSpPr>
            <p:spPr bwMode="auto">
              <a:xfrm>
                <a:off x="4474898" y="4581128"/>
                <a:ext cx="48842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000" kern="0" dirty="0">
                    <a:solidFill>
                      <a:srgbClr val="000099"/>
                    </a:solidFill>
                    <a:latin typeface="微软雅黑" panose="020B0503020204020204" pitchFamily="34" charset="-122"/>
                    <a:ea typeface="微软雅黑" panose="020B0503020204020204" pitchFamily="34" charset="-122"/>
                  </a:rPr>
                  <a:t>2</a:t>
                </a:r>
                <a:r>
                  <a:rPr kumimoji="1" lang="en-US" altLang="zh-CN" sz="2000" i="1" kern="0" dirty="0">
                    <a:solidFill>
                      <a:srgbClr val="000099"/>
                    </a:solidFill>
                    <a:latin typeface="微软雅黑" panose="020B0503020204020204" pitchFamily="34" charset="-122"/>
                    <a:ea typeface="微软雅黑" panose="020B0503020204020204" pitchFamily="34" charset="-122"/>
                    <a:sym typeface="Symbol"/>
                  </a:rPr>
                  <a:t></a:t>
                </a:r>
                <a:endParaRPr kumimoji="1" lang="en-US" altLang="zh-CN" sz="2000" i="1" kern="0" dirty="0">
                  <a:solidFill>
                    <a:srgbClr val="000099"/>
                  </a:solidFill>
                  <a:latin typeface="微软雅黑" panose="020B0503020204020204" pitchFamily="34" charset="-122"/>
                  <a:ea typeface="微软雅黑" panose="020B0503020204020204" pitchFamily="34" charset="-122"/>
                </a:endParaRPr>
              </a:p>
            </p:txBody>
          </p:sp>
        </p:grpSp>
        <p:sp>
          <p:nvSpPr>
            <p:cNvPr id="432178" name="Line 50"/>
            <p:cNvSpPr>
              <a:spLocks noChangeShapeType="1"/>
            </p:cNvSpPr>
            <p:nvPr/>
          </p:nvSpPr>
          <p:spPr bwMode="auto">
            <a:xfrm>
              <a:off x="330201" y="4572447"/>
              <a:ext cx="9145852" cy="0"/>
            </a:xfrm>
            <a:prstGeom prst="line">
              <a:avLst/>
            </a:prstGeom>
            <a:noFill/>
            <a:ln w="28575">
              <a:solidFill>
                <a:srgbClr val="0000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70706545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zh-CN" dirty="0"/>
              <a:t>注意到，成功发送一个帧需要占用信道的时间是</a:t>
            </a:r>
            <a:r>
              <a:rPr lang="en-US" altLang="zh-CN" dirty="0"/>
              <a:t> </a:t>
            </a:r>
            <a:r>
              <a:rPr lang="en-US" altLang="zh-CN" i="1" dirty="0">
                <a:solidFill>
                  <a:srgbClr val="FF0000"/>
                </a:solidFill>
              </a:rPr>
              <a:t>T</a:t>
            </a:r>
            <a:r>
              <a:rPr lang="en-US" altLang="zh-CN" baseline="-25000" dirty="0">
                <a:solidFill>
                  <a:srgbClr val="FF0000"/>
                </a:solidFill>
              </a:rPr>
              <a:t>0</a:t>
            </a:r>
            <a:r>
              <a:rPr lang="en-US" altLang="zh-CN" dirty="0">
                <a:solidFill>
                  <a:srgbClr val="FF0000"/>
                </a:solidFill>
              </a:rPr>
              <a:t> + </a:t>
            </a:r>
            <a:r>
              <a:rPr lang="en-US" altLang="zh-CN" i="1" dirty="0">
                <a:solidFill>
                  <a:srgbClr val="FF0000"/>
                </a:solidFill>
                <a:sym typeface="Symbol"/>
              </a:rPr>
              <a:t></a:t>
            </a:r>
            <a:r>
              <a:rPr lang="zh-CN" altLang="zh-CN" dirty="0">
                <a:solidFill>
                  <a:srgbClr val="FF0000"/>
                </a:solidFill>
              </a:rPr>
              <a:t>，</a:t>
            </a:r>
            <a:r>
              <a:rPr lang="zh-CN" altLang="zh-CN" dirty="0"/>
              <a:t>比这个帧的发送时间要多一个单程端到端时延</a:t>
            </a:r>
            <a:r>
              <a:rPr lang="en-US" altLang="zh-CN" i="1" dirty="0">
                <a:sym typeface="Symbol"/>
              </a:rPr>
              <a:t></a:t>
            </a:r>
            <a:r>
              <a:rPr lang="zh-CN" altLang="zh-CN" dirty="0"/>
              <a:t>。</a:t>
            </a:r>
            <a:endParaRPr lang="en-US" altLang="zh-CN" dirty="0"/>
          </a:p>
          <a:p>
            <a:r>
              <a:rPr lang="zh-CN" altLang="zh-CN" dirty="0"/>
              <a:t>这是因为当一个站发送完最后一个比特时，这个比特还要在以太网上传播。</a:t>
            </a:r>
            <a:endParaRPr lang="en-US" altLang="zh-CN" dirty="0"/>
          </a:p>
          <a:p>
            <a:r>
              <a:rPr lang="zh-CN" altLang="zh-CN" dirty="0"/>
              <a:t>在最极端的情况下，发送站在传输媒体的一端，而比特在媒体上传输到另一端所需的时间是</a:t>
            </a:r>
            <a:r>
              <a:rPr lang="en-US" altLang="zh-CN" dirty="0"/>
              <a:t> </a:t>
            </a:r>
            <a:r>
              <a:rPr lang="en-US" altLang="zh-CN" i="1" dirty="0">
                <a:sym typeface="Symbol"/>
              </a:rPr>
              <a:t></a:t>
            </a:r>
            <a:r>
              <a:rPr lang="en-US" altLang="zh-CN" dirty="0">
                <a:sym typeface="Symbol"/>
              </a:rPr>
              <a:t> </a:t>
            </a:r>
            <a:r>
              <a:rPr lang="zh-CN" altLang="en-US" dirty="0">
                <a:sym typeface="Symbol"/>
              </a:rPr>
              <a:t>。</a:t>
            </a:r>
            <a:endParaRPr lang="zh-CN" altLang="en-US" dirty="0"/>
          </a:p>
        </p:txBody>
      </p:sp>
      <p:sp>
        <p:nvSpPr>
          <p:cNvPr id="2" name="标题 1"/>
          <p:cNvSpPr>
            <a:spLocks noGrp="1"/>
          </p:cNvSpPr>
          <p:nvPr>
            <p:ph type="title"/>
          </p:nvPr>
        </p:nvSpPr>
        <p:spPr/>
        <p:txBody>
          <a:bodyPr/>
          <a:lstStyle/>
          <a:p>
            <a:pPr algn="ctr"/>
            <a:r>
              <a:rPr lang="zh-CN" altLang="en-US" dirty="0"/>
              <a:t>以太网信道被占用的情况</a:t>
            </a:r>
          </a:p>
        </p:txBody>
      </p:sp>
    </p:spTree>
    <p:extLst>
      <p:ext uri="{BB962C8B-B14F-4D97-AF65-F5344CB8AC3E}">
        <p14:creationId xmlns:p14="http://schemas.microsoft.com/office/powerpoint/2010/main" val="90711645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7" name="Rectangle 3"/>
          <p:cNvSpPr>
            <a:spLocks noGrp="1" noChangeArrowheads="1"/>
          </p:cNvSpPr>
          <p:nvPr>
            <p:ph idx="1"/>
          </p:nvPr>
        </p:nvSpPr>
        <p:spPr/>
        <p:txBody>
          <a:bodyPr/>
          <a:lstStyle/>
          <a:p>
            <a:r>
              <a:rPr lang="zh-CN" altLang="en-US" dirty="0"/>
              <a:t>要提高以太网的信道利用率，就必须减小 </a:t>
            </a:r>
            <a:r>
              <a:rPr lang="zh-CN" altLang="en-US" i="1" dirty="0">
                <a:sym typeface="Symbol" pitchFamily="18" charset="2"/>
              </a:rPr>
              <a:t> </a:t>
            </a:r>
            <a:r>
              <a:rPr lang="zh-CN" altLang="en-US" dirty="0"/>
              <a:t>与 </a:t>
            </a:r>
            <a:r>
              <a:rPr lang="en-US" altLang="zh-CN" i="1" dirty="0"/>
              <a:t>T</a:t>
            </a:r>
            <a:r>
              <a:rPr lang="en-US" altLang="zh-CN" baseline="-25000" dirty="0"/>
              <a:t>0 </a:t>
            </a:r>
            <a:r>
              <a:rPr lang="zh-CN" altLang="en-US" dirty="0"/>
              <a:t>之比。</a:t>
            </a:r>
            <a:endParaRPr lang="en-US" altLang="zh-CN" dirty="0"/>
          </a:p>
          <a:p>
            <a:r>
              <a:rPr lang="zh-CN" altLang="en-US" dirty="0"/>
              <a:t>在以太网中定义了参数 </a:t>
            </a:r>
            <a:r>
              <a:rPr lang="el-GR" altLang="zh-CN" i="1" dirty="0">
                <a:ea typeface="宋体"/>
              </a:rPr>
              <a:t>α</a:t>
            </a:r>
            <a:r>
              <a:rPr lang="zh-CN" altLang="en-US" dirty="0"/>
              <a:t>，它是以太网单程端到端时延 </a:t>
            </a:r>
            <a:r>
              <a:rPr lang="zh-CN" altLang="en-US" i="1" dirty="0">
                <a:sym typeface="Symbol" pitchFamily="18" charset="2"/>
              </a:rPr>
              <a:t> </a:t>
            </a:r>
            <a:r>
              <a:rPr lang="zh-CN" altLang="en-US" dirty="0"/>
              <a:t>与帧的发送时间 </a:t>
            </a:r>
            <a:r>
              <a:rPr lang="en-US" altLang="zh-CN" i="1" dirty="0"/>
              <a:t>T</a:t>
            </a:r>
            <a:r>
              <a:rPr lang="en-US" altLang="zh-CN" baseline="-25000" dirty="0"/>
              <a:t>0 </a:t>
            </a:r>
            <a:r>
              <a:rPr lang="zh-CN" altLang="en-US" dirty="0"/>
              <a:t>之比： </a:t>
            </a:r>
          </a:p>
        </p:txBody>
      </p:sp>
      <p:sp>
        <p:nvSpPr>
          <p:cNvPr id="641026" name="Rectangle 2"/>
          <p:cNvSpPr>
            <a:spLocks noGrp="1" noChangeArrowheads="1"/>
          </p:cNvSpPr>
          <p:nvPr>
            <p:ph type="title"/>
          </p:nvPr>
        </p:nvSpPr>
        <p:spPr/>
        <p:txBody>
          <a:bodyPr/>
          <a:lstStyle/>
          <a:p>
            <a:pPr algn="ctr"/>
            <a:r>
              <a:rPr lang="zh-CN" altLang="en-US" dirty="0"/>
              <a:t>参数 </a:t>
            </a:r>
            <a:r>
              <a:rPr lang="el-GR" altLang="zh-CN" i="1" dirty="0">
                <a:ea typeface="宋体"/>
              </a:rPr>
              <a:t>α</a:t>
            </a:r>
            <a:r>
              <a:rPr lang="en-US" altLang="zh-CN" i="1" dirty="0">
                <a:ea typeface="宋体"/>
              </a:rPr>
              <a:t> </a:t>
            </a:r>
            <a:r>
              <a:rPr lang="zh-CN" altLang="en-US" dirty="0"/>
              <a:t>与利用率</a:t>
            </a:r>
            <a:endParaRPr lang="en-US" altLang="zh-CN" dirty="0"/>
          </a:p>
        </p:txBody>
      </p:sp>
      <mc:AlternateContent xmlns:mc="http://schemas.openxmlformats.org/markup-compatibility/2006" xmlns:a14="http://schemas.microsoft.com/office/drawing/2010/main">
        <mc:Choice Requires="a14">
          <p:sp>
            <p:nvSpPr>
              <p:cNvPr id="641030" name="Object 6"/>
              <p:cNvSpPr txBox="1"/>
              <p:nvPr/>
            </p:nvSpPr>
            <p:spPr bwMode="auto">
              <a:xfrm>
                <a:off x="4295800" y="3284984"/>
                <a:ext cx="3168352" cy="1080120"/>
              </a:xfrm>
              <a:prstGeom prst="rect">
                <a:avLst/>
              </a:prstGeom>
              <a:solidFill>
                <a:schemeClr val="bg1"/>
              </a:solidFill>
            </p:spPr>
            <p:txBody>
              <a:bodyPr>
                <a:normAutofit/>
              </a:bodyPr>
              <a:lstStyle/>
              <a:p>
                <a:pPr/>
                <a14:m>
                  <m:oMathPara xmlns:m="http://schemas.openxmlformats.org/officeDocument/2006/math">
                    <m:oMathParaPr>
                      <m:jc m:val="centerGroup"/>
                    </m:oMathParaPr>
                    <m:oMath xmlns:m="http://schemas.openxmlformats.org/officeDocument/2006/math">
                      <m:r>
                        <a:rPr lang="zh-CN" altLang="en-US" sz="4800" i="1" smtClean="0">
                          <a:solidFill>
                            <a:srgbClr val="333399"/>
                          </a:solidFill>
                          <a:latin typeface="Cambria Math" panose="02040503050406030204" pitchFamily="18" charset="0"/>
                        </a:rPr>
                        <m:t>𝑎</m:t>
                      </m:r>
                      <m:r>
                        <a:rPr lang="zh-CN" altLang="en-US" sz="4800" i="1" smtClean="0">
                          <a:solidFill>
                            <a:srgbClr val="333399"/>
                          </a:solidFill>
                          <a:latin typeface="Cambria Math" panose="02040503050406030204" pitchFamily="18" charset="0"/>
                        </a:rPr>
                        <m:t>=</m:t>
                      </m:r>
                      <m:f>
                        <m:fPr>
                          <m:type m:val="lin"/>
                          <m:ctrlPr>
                            <a:rPr lang="zh-CN" altLang="en-US" sz="4800" i="1">
                              <a:solidFill>
                                <a:srgbClr val="333399"/>
                              </a:solidFill>
                              <a:latin typeface="Cambria Math" panose="02040503050406030204" pitchFamily="18" charset="0"/>
                            </a:rPr>
                          </m:ctrlPr>
                        </m:fPr>
                        <m:num>
                          <m:r>
                            <a:rPr lang="zh-CN" altLang="en-US" sz="4800" i="1">
                              <a:solidFill>
                                <a:srgbClr val="333399"/>
                              </a:solidFill>
                              <a:latin typeface="Cambria Math" panose="02040503050406030204" pitchFamily="18" charset="0"/>
                            </a:rPr>
                            <m:t>𝜏</m:t>
                          </m:r>
                        </m:num>
                        <m:den>
                          <m:sSub>
                            <m:sSubPr>
                              <m:ctrlPr>
                                <a:rPr lang="zh-CN" altLang="en-US" sz="4800" i="1">
                                  <a:solidFill>
                                    <a:srgbClr val="333399"/>
                                  </a:solidFill>
                                  <a:latin typeface="Cambria Math" panose="02040503050406030204" pitchFamily="18" charset="0"/>
                                </a:rPr>
                              </m:ctrlPr>
                            </m:sSubPr>
                            <m:e>
                              <m:r>
                                <a:rPr lang="zh-CN" altLang="en-US" sz="4800" i="1">
                                  <a:solidFill>
                                    <a:srgbClr val="333399"/>
                                  </a:solidFill>
                                  <a:latin typeface="Cambria Math" panose="02040503050406030204" pitchFamily="18" charset="0"/>
                                </a:rPr>
                                <m:t>𝑇</m:t>
                              </m:r>
                            </m:e>
                            <m:sub>
                              <m:r>
                                <a:rPr lang="zh-CN" altLang="en-US" sz="4800" i="1">
                                  <a:solidFill>
                                    <a:srgbClr val="333399"/>
                                  </a:solidFill>
                                  <a:latin typeface="Cambria Math" panose="02040503050406030204" pitchFamily="18" charset="0"/>
                                </a:rPr>
                                <m:t>0</m:t>
                              </m:r>
                            </m:sub>
                          </m:sSub>
                        </m:den>
                      </m:f>
                    </m:oMath>
                  </m:oMathPara>
                </a14:m>
                <a:endParaRPr lang="zh-CN" altLang="en-US" sz="4800">
                  <a:solidFill>
                    <a:srgbClr val="333399"/>
                  </a:solidFill>
                </a:endParaRPr>
              </a:p>
            </p:txBody>
          </p:sp>
        </mc:Choice>
        <mc:Fallback xmlns="">
          <p:sp>
            <p:nvSpPr>
              <p:cNvPr id="641030" name="Object 6"/>
              <p:cNvSpPr txBox="1">
                <a:spLocks noRot="1" noChangeAspect="1" noMove="1" noResize="1" noEditPoints="1" noAdjustHandles="1" noChangeArrowheads="1" noChangeShapeType="1" noTextEdit="1"/>
              </p:cNvSpPr>
              <p:nvPr/>
            </p:nvSpPr>
            <p:spPr bwMode="auto">
              <a:xfrm>
                <a:off x="4295800" y="3284984"/>
                <a:ext cx="3168352" cy="1080120"/>
              </a:xfrm>
              <a:prstGeom prst="rect">
                <a:avLst/>
              </a:prstGeom>
              <a:blipFill>
                <a:blip r:embed="rId2"/>
                <a:stretch>
                  <a:fillRect/>
                </a:stretch>
              </a:blipFill>
            </p:spPr>
            <p:txBody>
              <a:bodyPr/>
              <a:lstStyle/>
              <a:p>
                <a:r>
                  <a:rPr lang="zh-CN" altLang="en-US">
                    <a:noFill/>
                  </a:rPr>
                  <a:t> </a:t>
                </a:r>
              </a:p>
            </p:txBody>
          </p:sp>
        </mc:Fallback>
      </mc:AlternateContent>
      <p:sp>
        <p:nvSpPr>
          <p:cNvPr id="641033" name="Text Box 9"/>
          <p:cNvSpPr txBox="1">
            <a:spLocks noChangeArrowheads="1"/>
          </p:cNvSpPr>
          <p:nvPr/>
        </p:nvSpPr>
        <p:spPr bwMode="auto">
          <a:xfrm>
            <a:off x="2135561" y="4437113"/>
            <a:ext cx="8208912" cy="1794337"/>
          </a:xfrm>
          <a:prstGeom prst="rect">
            <a:avLst/>
          </a:prstGeom>
          <a:solidFill>
            <a:schemeClr val="accent4">
              <a:lumMod val="40000"/>
              <a:lumOff val="60000"/>
            </a:schemeClr>
          </a:solidFill>
          <a:ln>
            <a:solidFill>
              <a:srgbClr val="000066"/>
            </a:solidFill>
          </a:ln>
          <a:effectLst/>
        </p:spPr>
        <p:txBody>
          <a:bodyPr wrap="square">
            <a:spAutoFit/>
          </a:bodyPr>
          <a:lstStyle/>
          <a:p>
            <a:pPr marL="342900" indent="-342900">
              <a:lnSpc>
                <a:spcPct val="110000"/>
              </a:lnSpc>
              <a:spcBef>
                <a:spcPts val="600"/>
              </a:spcBef>
              <a:buSzPct val="80000"/>
              <a:buFont typeface="Wingdings" pitchFamily="2" charset="2"/>
              <a:buChar char="l"/>
            </a:pPr>
            <a:r>
              <a:rPr lang="el-GR" altLang="zh-CN" sz="2400" i="1" dirty="0">
                <a:solidFill>
                  <a:srgbClr val="333399"/>
                </a:solidFill>
                <a:latin typeface="微软雅黑" panose="020B0503020204020204" pitchFamily="34" charset="-122"/>
                <a:ea typeface="微软雅黑" panose="020B0503020204020204" pitchFamily="34" charset="-122"/>
              </a:rPr>
              <a:t>α </a:t>
            </a:r>
            <a:r>
              <a:rPr lang="en-US" altLang="zh-CN" sz="2400" dirty="0">
                <a:solidFill>
                  <a:srgbClr val="333399"/>
                </a:solidFill>
                <a:latin typeface="微软雅黑" panose="020B0503020204020204" pitchFamily="34" charset="-122"/>
                <a:ea typeface="微软雅黑" panose="020B0503020204020204" pitchFamily="34" charset="-122"/>
              </a:rPr>
              <a:t>→0</a:t>
            </a:r>
            <a:r>
              <a:rPr lang="zh-CN" altLang="en-US" sz="2400" dirty="0">
                <a:solidFill>
                  <a:srgbClr val="333399"/>
                </a:solidFill>
                <a:latin typeface="微软雅黑" panose="020B0503020204020204" pitchFamily="34" charset="-122"/>
                <a:ea typeface="微软雅黑" panose="020B0503020204020204" pitchFamily="34" charset="-122"/>
              </a:rPr>
              <a:t>，表示一发生碰撞就立即可以检测出来， 并立即停止发送，因而信道利用率很高。</a:t>
            </a:r>
          </a:p>
          <a:p>
            <a:pPr marL="342900" indent="-342900">
              <a:lnSpc>
                <a:spcPct val="110000"/>
              </a:lnSpc>
              <a:spcBef>
                <a:spcPts val="600"/>
              </a:spcBef>
              <a:buSzPct val="80000"/>
              <a:buFont typeface="Wingdings" pitchFamily="2" charset="2"/>
              <a:buChar char="l"/>
            </a:pPr>
            <a:r>
              <a:rPr lang="el-GR" altLang="zh-CN" sz="2400" i="1" dirty="0">
                <a:solidFill>
                  <a:srgbClr val="333399"/>
                </a:solidFill>
                <a:latin typeface="微软雅黑" panose="020B0503020204020204" pitchFamily="34" charset="-122"/>
                <a:ea typeface="微软雅黑" panose="020B0503020204020204" pitchFamily="34" charset="-122"/>
              </a:rPr>
              <a:t>α</a:t>
            </a:r>
            <a:r>
              <a:rPr lang="en-US" altLang="zh-CN" sz="2400" i="1" dirty="0">
                <a:solidFill>
                  <a:srgbClr val="333399"/>
                </a:solidFill>
                <a:latin typeface="微软雅黑" panose="020B0503020204020204" pitchFamily="34" charset="-122"/>
                <a:ea typeface="微软雅黑" panose="020B0503020204020204" pitchFamily="34" charset="-122"/>
              </a:rPr>
              <a:t> </a:t>
            </a:r>
            <a:r>
              <a:rPr lang="zh-CN" altLang="en-US" sz="2400" dirty="0">
                <a:solidFill>
                  <a:srgbClr val="333399"/>
                </a:solidFill>
                <a:latin typeface="微软雅黑" panose="020B0503020204020204" pitchFamily="34" charset="-122"/>
                <a:ea typeface="微软雅黑" panose="020B0503020204020204" pitchFamily="34" charset="-122"/>
              </a:rPr>
              <a:t>越大，表明争用期所占的比例增大，每发生一次碰撞就浪费许多信道资源，使得信道利用率明显降低。 </a:t>
            </a:r>
          </a:p>
        </p:txBody>
      </p:sp>
    </p:spTree>
    <p:extLst>
      <p:ext uri="{BB962C8B-B14F-4D97-AF65-F5344CB8AC3E}">
        <p14:creationId xmlns:p14="http://schemas.microsoft.com/office/powerpoint/2010/main" val="336481194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1" name="Rectangle 3"/>
          <p:cNvSpPr>
            <a:spLocks noGrp="1" noChangeArrowheads="1"/>
          </p:cNvSpPr>
          <p:nvPr>
            <p:ph idx="1"/>
          </p:nvPr>
        </p:nvSpPr>
        <p:spPr/>
        <p:txBody>
          <a:bodyPr/>
          <a:lstStyle/>
          <a:p>
            <a:r>
              <a:rPr lang="zh-CN" altLang="en-US" dirty="0"/>
              <a:t>为提高利用率，</a:t>
            </a:r>
            <a:r>
              <a:rPr lang="zh-CN" altLang="zh-CN" dirty="0"/>
              <a:t>以太网的参数</a:t>
            </a:r>
            <a:r>
              <a:rPr lang="en-US" altLang="zh-CN" i="1" dirty="0"/>
              <a:t>a</a:t>
            </a:r>
            <a:r>
              <a:rPr lang="zh-CN" altLang="zh-CN" dirty="0"/>
              <a:t>的值应当尽可能小些</a:t>
            </a:r>
            <a:r>
              <a:rPr lang="zh-CN" altLang="en-US" dirty="0"/>
              <a:t>。</a:t>
            </a:r>
            <a:endParaRPr lang="en-US" altLang="zh-CN" dirty="0"/>
          </a:p>
          <a:p>
            <a:r>
              <a:rPr lang="zh-CN" altLang="en-US" dirty="0">
                <a:solidFill>
                  <a:srgbClr val="FF0000"/>
                </a:solidFill>
              </a:rPr>
              <a:t>对以太网参数 </a:t>
            </a:r>
            <a:r>
              <a:rPr lang="el-GR" altLang="zh-CN" i="1" dirty="0">
                <a:solidFill>
                  <a:srgbClr val="FF0000"/>
                </a:solidFill>
                <a:ea typeface="宋体"/>
              </a:rPr>
              <a:t>α</a:t>
            </a:r>
            <a:r>
              <a:rPr lang="en-US" altLang="zh-CN" i="1" dirty="0">
                <a:solidFill>
                  <a:srgbClr val="FF0000"/>
                </a:solidFill>
                <a:ea typeface="宋体"/>
              </a:rPr>
              <a:t> </a:t>
            </a:r>
            <a:r>
              <a:rPr lang="zh-CN" altLang="en-US" dirty="0">
                <a:solidFill>
                  <a:srgbClr val="FF0000"/>
                </a:solidFill>
              </a:rPr>
              <a:t>的要求是：</a:t>
            </a:r>
            <a:endParaRPr lang="en-US" altLang="zh-CN" dirty="0">
              <a:solidFill>
                <a:srgbClr val="FF0000"/>
              </a:solidFill>
            </a:endParaRPr>
          </a:p>
          <a:p>
            <a:pPr lvl="1"/>
            <a:r>
              <a:rPr lang="zh-CN" altLang="en-US" dirty="0"/>
              <a:t>当数据率一定时，以太网的连线的长度受到限制，否则 </a:t>
            </a:r>
            <a:r>
              <a:rPr lang="zh-CN" altLang="en-US" i="1" dirty="0">
                <a:sym typeface="Symbol" pitchFamily="18" charset="2"/>
              </a:rPr>
              <a:t> </a:t>
            </a:r>
            <a:r>
              <a:rPr lang="zh-CN" altLang="en-US" dirty="0"/>
              <a:t>的数值会太大。</a:t>
            </a:r>
          </a:p>
          <a:p>
            <a:pPr lvl="1"/>
            <a:r>
              <a:rPr lang="zh-CN" altLang="en-US" dirty="0"/>
              <a:t>以太网的帧长不能太短，否则 </a:t>
            </a:r>
            <a:r>
              <a:rPr lang="en-US" altLang="zh-CN" i="1" dirty="0"/>
              <a:t>T</a:t>
            </a:r>
            <a:r>
              <a:rPr lang="en-US" altLang="zh-CN" baseline="-25000" dirty="0"/>
              <a:t>0 </a:t>
            </a:r>
            <a:r>
              <a:rPr lang="zh-CN" altLang="en-US" dirty="0"/>
              <a:t>的值会太小，使 </a:t>
            </a:r>
            <a:r>
              <a:rPr lang="el-GR" altLang="zh-CN" i="1" dirty="0">
                <a:ea typeface="宋体"/>
              </a:rPr>
              <a:t>α</a:t>
            </a:r>
            <a:r>
              <a:rPr lang="en-US" altLang="zh-CN" i="1" dirty="0"/>
              <a:t> </a:t>
            </a:r>
            <a:r>
              <a:rPr lang="zh-CN" altLang="en-US" dirty="0"/>
              <a:t>值太大。 </a:t>
            </a:r>
          </a:p>
        </p:txBody>
      </p:sp>
      <p:sp>
        <p:nvSpPr>
          <p:cNvPr id="642050" name="Rectangle 2"/>
          <p:cNvSpPr>
            <a:spLocks noGrp="1" noChangeArrowheads="1"/>
          </p:cNvSpPr>
          <p:nvPr>
            <p:ph type="title"/>
          </p:nvPr>
        </p:nvSpPr>
        <p:spPr/>
        <p:txBody>
          <a:bodyPr/>
          <a:lstStyle/>
          <a:p>
            <a:pPr algn="ctr"/>
            <a:r>
              <a:rPr lang="zh-CN" altLang="en-US" dirty="0"/>
              <a:t>对以太网参数 </a:t>
            </a:r>
            <a:r>
              <a:rPr lang="el-GR" altLang="zh-CN" i="1" dirty="0">
                <a:ea typeface="宋体"/>
              </a:rPr>
              <a:t>α</a:t>
            </a:r>
            <a:r>
              <a:rPr lang="en-US" altLang="zh-CN" i="1" dirty="0">
                <a:ea typeface="宋体"/>
              </a:rPr>
              <a:t> </a:t>
            </a:r>
            <a:r>
              <a:rPr lang="zh-CN" altLang="en-US" dirty="0"/>
              <a:t>的要求</a:t>
            </a:r>
          </a:p>
        </p:txBody>
      </p:sp>
    </p:spTree>
    <p:extLst>
      <p:ext uri="{BB962C8B-B14F-4D97-AF65-F5344CB8AC3E}">
        <p14:creationId xmlns:p14="http://schemas.microsoft.com/office/powerpoint/2010/main" val="78398669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2"/>
          <p:cNvSpPr>
            <a:spLocks noGrp="1" noChangeArrowheads="1"/>
          </p:cNvSpPr>
          <p:nvPr>
            <p:ph idx="1"/>
          </p:nvPr>
        </p:nvSpPr>
        <p:spPr/>
        <p:txBody>
          <a:bodyPr/>
          <a:lstStyle/>
          <a:p>
            <a:pPr algn="just">
              <a:lnSpc>
                <a:spcPct val="110000"/>
              </a:lnSpc>
            </a:pPr>
            <a:r>
              <a:rPr lang="zh-CN" altLang="en-US" sz="2800" dirty="0"/>
              <a:t>在</a:t>
            </a:r>
            <a:r>
              <a:rPr lang="zh-CN" altLang="en-US" sz="2800" dirty="0">
                <a:solidFill>
                  <a:srgbClr val="FF0000"/>
                </a:solidFill>
              </a:rPr>
              <a:t>理想化</a:t>
            </a:r>
            <a:r>
              <a:rPr lang="zh-CN" altLang="en-US" sz="2800" dirty="0"/>
              <a:t>的情况下，以太网上的各站发送数据都不会产生碰撞（这显然已经不是 </a:t>
            </a:r>
            <a:r>
              <a:rPr lang="en-US" altLang="zh-CN" sz="2800" dirty="0"/>
              <a:t>CSMA/CD</a:t>
            </a:r>
            <a:r>
              <a:rPr lang="zh-CN" altLang="en-US" sz="2800" dirty="0"/>
              <a:t>，而是需要使用一种特殊的调度方法），即总线一旦空闲就有某一个站立即发送数据。</a:t>
            </a:r>
          </a:p>
          <a:p>
            <a:pPr algn="just">
              <a:lnSpc>
                <a:spcPct val="110000"/>
              </a:lnSpc>
            </a:pPr>
            <a:r>
              <a:rPr lang="zh-CN" altLang="en-US" sz="2800" dirty="0"/>
              <a:t>发送一帧占用线路的时间是 </a:t>
            </a:r>
            <a:r>
              <a:rPr lang="en-US" altLang="zh-CN" sz="2800" i="1" dirty="0"/>
              <a:t>T</a:t>
            </a:r>
            <a:r>
              <a:rPr lang="en-US" altLang="zh-CN" sz="2800" baseline="-25000" dirty="0"/>
              <a:t>0</a:t>
            </a:r>
            <a:r>
              <a:rPr lang="en-US" altLang="zh-CN" sz="2800" dirty="0"/>
              <a:t> + </a:t>
            </a:r>
            <a:r>
              <a:rPr lang="en-US" altLang="zh-CN" sz="2800" i="1" dirty="0">
                <a:sym typeface="Symbol" pitchFamily="18" charset="2"/>
              </a:rPr>
              <a:t></a:t>
            </a:r>
            <a:r>
              <a:rPr lang="zh-CN" altLang="en-US" sz="2800" dirty="0"/>
              <a:t>，而帧本身的发送时间是 </a:t>
            </a:r>
            <a:r>
              <a:rPr lang="en-US" altLang="zh-CN" sz="2800" i="1" dirty="0"/>
              <a:t>T</a:t>
            </a:r>
            <a:r>
              <a:rPr lang="en-US" altLang="zh-CN" sz="2800" baseline="-25000" dirty="0"/>
              <a:t>0</a:t>
            </a:r>
            <a:r>
              <a:rPr lang="zh-CN" altLang="en-US" sz="2800" dirty="0"/>
              <a:t>。于是我们可计算出</a:t>
            </a:r>
            <a:r>
              <a:rPr lang="zh-CN" altLang="en-US" sz="2800" dirty="0">
                <a:solidFill>
                  <a:srgbClr val="FF0000"/>
                </a:solidFill>
              </a:rPr>
              <a:t>理想情况下的极限信道利用率 </a:t>
            </a:r>
            <a:r>
              <a:rPr lang="en-US" altLang="zh-CN" sz="2800" i="1" dirty="0" err="1">
                <a:solidFill>
                  <a:srgbClr val="FF0000"/>
                </a:solidFill>
              </a:rPr>
              <a:t>S</a:t>
            </a:r>
            <a:r>
              <a:rPr lang="en-US" altLang="zh-CN" sz="2800" baseline="-25000" dirty="0" err="1">
                <a:solidFill>
                  <a:srgbClr val="FF0000"/>
                </a:solidFill>
              </a:rPr>
              <a:t>max</a:t>
            </a:r>
            <a:r>
              <a:rPr lang="en-US" altLang="zh-CN" sz="2800" dirty="0">
                <a:solidFill>
                  <a:srgbClr val="FF0000"/>
                </a:solidFill>
              </a:rPr>
              <a:t> </a:t>
            </a:r>
            <a:r>
              <a:rPr lang="zh-CN" altLang="en-US" sz="2800" dirty="0">
                <a:solidFill>
                  <a:srgbClr val="FF0000"/>
                </a:solidFill>
              </a:rPr>
              <a:t>为：</a:t>
            </a:r>
            <a:r>
              <a:rPr lang="zh-CN" altLang="en-US" sz="2800" dirty="0"/>
              <a:t> </a:t>
            </a:r>
          </a:p>
        </p:txBody>
      </p:sp>
      <p:sp>
        <p:nvSpPr>
          <p:cNvPr id="436228" name="Rectangle 4"/>
          <p:cNvSpPr>
            <a:spLocks noGrp="1" noChangeArrowheads="1"/>
          </p:cNvSpPr>
          <p:nvPr>
            <p:ph type="title"/>
          </p:nvPr>
        </p:nvSpPr>
        <p:spPr/>
        <p:txBody>
          <a:bodyPr/>
          <a:lstStyle/>
          <a:p>
            <a:pPr algn="ctr"/>
            <a:r>
              <a:rPr lang="zh-CN" altLang="en-US" dirty="0"/>
              <a:t>信道利用率的最大值 </a:t>
            </a:r>
            <a:r>
              <a:rPr lang="en-US" altLang="zh-CN" i="1" dirty="0" err="1"/>
              <a:t>S</a:t>
            </a:r>
            <a:r>
              <a:rPr lang="en-US" altLang="zh-CN" baseline="-25000" dirty="0" err="1"/>
              <a:t>max</a:t>
            </a:r>
            <a:r>
              <a:rPr lang="en-US" altLang="zh-CN" dirty="0"/>
              <a:t> </a:t>
            </a:r>
          </a:p>
        </p:txBody>
      </p:sp>
      <mc:AlternateContent xmlns:mc="http://schemas.openxmlformats.org/markup-compatibility/2006" xmlns:a14="http://schemas.microsoft.com/office/drawing/2010/main">
        <mc:Choice Requires="a14">
          <p:sp>
            <p:nvSpPr>
              <p:cNvPr id="436232" name="Object 8"/>
              <p:cNvSpPr txBox="1"/>
              <p:nvPr/>
            </p:nvSpPr>
            <p:spPr bwMode="auto">
              <a:xfrm>
                <a:off x="1703512" y="4797425"/>
                <a:ext cx="3590801" cy="1008063"/>
              </a:xfrm>
              <a:prstGeom prst="rect">
                <a:avLst/>
              </a:prstGeom>
              <a:noFill/>
            </p:spPr>
            <p:txBody>
              <a:bodyPr>
                <a:noAutofit/>
              </a:bodyPr>
              <a:lstStyle/>
              <a:p>
                <a:pPr/>
                <a14:m>
                  <m:oMathPara xmlns:m="http://schemas.openxmlformats.org/officeDocument/2006/math">
                    <m:oMathParaPr>
                      <m:jc m:val="centerGroup"/>
                    </m:oMathParaPr>
                    <m:oMath xmlns:m="http://schemas.openxmlformats.org/officeDocument/2006/math">
                      <m:sSub>
                        <m:sSubPr>
                          <m:ctrlPr>
                            <a:rPr lang="zh-CN" altLang="en-US" sz="2400" i="1" smtClean="0">
                              <a:solidFill>
                                <a:srgbClr val="333399"/>
                              </a:solidFill>
                              <a:latin typeface="Cambria Math" panose="02040503050406030204" pitchFamily="18" charset="0"/>
                            </a:rPr>
                          </m:ctrlPr>
                        </m:sSubPr>
                        <m:e>
                          <m:r>
                            <a:rPr lang="zh-CN" altLang="en-US" sz="2400" i="1">
                              <a:solidFill>
                                <a:srgbClr val="333399"/>
                              </a:solidFill>
                              <a:latin typeface="Cambria Math" panose="02040503050406030204" pitchFamily="18" charset="0"/>
                            </a:rPr>
                            <m:t>𝑆</m:t>
                          </m:r>
                        </m:e>
                        <m:sub>
                          <m:r>
                            <m:rPr>
                              <m:sty m:val="p"/>
                            </m:rPr>
                            <a:rPr lang="en-US" altLang="zh-CN" sz="2400" b="0" i="0" smtClean="0">
                              <a:solidFill>
                                <a:srgbClr val="333399"/>
                              </a:solidFill>
                              <a:latin typeface="Cambria Math" panose="02040503050406030204" pitchFamily="18" charset="0"/>
                            </a:rPr>
                            <m:t>max</m:t>
                          </m:r>
                        </m:sub>
                      </m:sSub>
                      <m:r>
                        <a:rPr lang="zh-CN" altLang="en-US" sz="2400" i="1">
                          <a:solidFill>
                            <a:srgbClr val="333399"/>
                          </a:solidFill>
                          <a:latin typeface="Cambria Math" panose="02040503050406030204" pitchFamily="18" charset="0"/>
                        </a:rPr>
                        <m:t>=</m:t>
                      </m:r>
                      <m:f>
                        <m:fPr>
                          <m:ctrlPr>
                            <a:rPr lang="zh-CN" altLang="en-US" sz="2400" i="1">
                              <a:solidFill>
                                <a:srgbClr val="333399"/>
                              </a:solidFill>
                              <a:latin typeface="Cambria Math" panose="02040503050406030204" pitchFamily="18" charset="0"/>
                            </a:rPr>
                          </m:ctrlPr>
                        </m:fPr>
                        <m:num>
                          <m:sSub>
                            <m:sSubPr>
                              <m:ctrlPr>
                                <a:rPr lang="zh-CN" altLang="en-US" sz="2400" i="1">
                                  <a:solidFill>
                                    <a:srgbClr val="333399"/>
                                  </a:solidFill>
                                  <a:latin typeface="Cambria Math" panose="02040503050406030204" pitchFamily="18" charset="0"/>
                                </a:rPr>
                              </m:ctrlPr>
                            </m:sSubPr>
                            <m:e>
                              <m:r>
                                <a:rPr lang="zh-CN" altLang="en-US" sz="2400" i="1">
                                  <a:solidFill>
                                    <a:srgbClr val="333399"/>
                                  </a:solidFill>
                                  <a:latin typeface="Cambria Math" panose="02040503050406030204" pitchFamily="18" charset="0"/>
                                </a:rPr>
                                <m:t>𝑇</m:t>
                              </m:r>
                            </m:e>
                            <m:sub>
                              <m:r>
                                <a:rPr lang="zh-CN" altLang="en-US" sz="2400" i="1">
                                  <a:solidFill>
                                    <a:srgbClr val="333399"/>
                                  </a:solidFill>
                                  <a:latin typeface="Cambria Math" panose="02040503050406030204" pitchFamily="18" charset="0"/>
                                </a:rPr>
                                <m:t>0</m:t>
                              </m:r>
                            </m:sub>
                          </m:sSub>
                        </m:num>
                        <m:den>
                          <m:sSub>
                            <m:sSubPr>
                              <m:ctrlPr>
                                <a:rPr lang="zh-CN" altLang="en-US" sz="2400" i="1">
                                  <a:solidFill>
                                    <a:srgbClr val="333399"/>
                                  </a:solidFill>
                                  <a:latin typeface="Cambria Math" panose="02040503050406030204" pitchFamily="18" charset="0"/>
                                </a:rPr>
                              </m:ctrlPr>
                            </m:sSubPr>
                            <m:e>
                              <m:r>
                                <a:rPr lang="zh-CN" altLang="en-US" sz="2400" i="1">
                                  <a:solidFill>
                                    <a:srgbClr val="333399"/>
                                  </a:solidFill>
                                  <a:latin typeface="Cambria Math" panose="02040503050406030204" pitchFamily="18" charset="0"/>
                                </a:rPr>
                                <m:t>𝑇</m:t>
                              </m:r>
                            </m:e>
                            <m:sub>
                              <m:r>
                                <a:rPr lang="zh-CN" altLang="en-US" sz="2400" i="1">
                                  <a:solidFill>
                                    <a:srgbClr val="333399"/>
                                  </a:solidFill>
                                  <a:latin typeface="Cambria Math" panose="02040503050406030204" pitchFamily="18" charset="0"/>
                                </a:rPr>
                                <m:t>0</m:t>
                              </m:r>
                            </m:sub>
                          </m:sSub>
                          <m:r>
                            <a:rPr lang="zh-CN" altLang="en-US" sz="2400" i="1">
                              <a:solidFill>
                                <a:srgbClr val="333399"/>
                              </a:solidFill>
                              <a:latin typeface="Cambria Math" panose="02040503050406030204" pitchFamily="18" charset="0"/>
                            </a:rPr>
                            <m:t>+</m:t>
                          </m:r>
                          <m:r>
                            <a:rPr lang="zh-CN" altLang="en-US" sz="2400" i="1">
                              <a:solidFill>
                                <a:srgbClr val="333399"/>
                              </a:solidFill>
                              <a:latin typeface="Cambria Math" panose="02040503050406030204" pitchFamily="18" charset="0"/>
                            </a:rPr>
                            <m:t>𝜏</m:t>
                          </m:r>
                        </m:den>
                      </m:f>
                      <m:r>
                        <a:rPr lang="zh-CN" altLang="en-US" sz="2400" i="1">
                          <a:solidFill>
                            <a:srgbClr val="333399"/>
                          </a:solidFill>
                          <a:latin typeface="Cambria Math" panose="02040503050406030204" pitchFamily="18" charset="0"/>
                        </a:rPr>
                        <m:t>=</m:t>
                      </m:r>
                      <m:f>
                        <m:fPr>
                          <m:ctrlPr>
                            <a:rPr lang="zh-CN" altLang="en-US" sz="2400" i="1">
                              <a:solidFill>
                                <a:srgbClr val="333399"/>
                              </a:solidFill>
                              <a:latin typeface="Cambria Math" panose="02040503050406030204" pitchFamily="18" charset="0"/>
                            </a:rPr>
                          </m:ctrlPr>
                        </m:fPr>
                        <m:num>
                          <m:r>
                            <a:rPr lang="zh-CN" altLang="en-US" sz="2400" i="1">
                              <a:solidFill>
                                <a:srgbClr val="333399"/>
                              </a:solidFill>
                              <a:latin typeface="Cambria Math" panose="02040503050406030204" pitchFamily="18" charset="0"/>
                            </a:rPr>
                            <m:t>1</m:t>
                          </m:r>
                        </m:num>
                        <m:den>
                          <m:r>
                            <a:rPr lang="zh-CN" altLang="en-US" sz="2400" i="1">
                              <a:solidFill>
                                <a:srgbClr val="333399"/>
                              </a:solidFill>
                              <a:latin typeface="Cambria Math" panose="02040503050406030204" pitchFamily="18" charset="0"/>
                            </a:rPr>
                            <m:t>1+</m:t>
                          </m:r>
                          <m:r>
                            <a:rPr lang="zh-CN" altLang="en-US" sz="2400" i="1">
                              <a:solidFill>
                                <a:srgbClr val="333399"/>
                              </a:solidFill>
                              <a:latin typeface="Cambria Math" panose="02040503050406030204" pitchFamily="18" charset="0"/>
                            </a:rPr>
                            <m:t>𝑎</m:t>
                          </m:r>
                        </m:den>
                      </m:f>
                    </m:oMath>
                  </m:oMathPara>
                </a14:m>
                <a:endParaRPr lang="zh-CN" altLang="en-US" sz="2400" dirty="0">
                  <a:solidFill>
                    <a:srgbClr val="333399"/>
                  </a:solidFill>
                </a:endParaRPr>
              </a:p>
            </p:txBody>
          </p:sp>
        </mc:Choice>
        <mc:Fallback xmlns="">
          <p:sp>
            <p:nvSpPr>
              <p:cNvPr id="436232" name="Object 8"/>
              <p:cNvSpPr txBox="1">
                <a:spLocks noRot="1" noChangeAspect="1" noMove="1" noResize="1" noEditPoints="1" noAdjustHandles="1" noChangeArrowheads="1" noChangeShapeType="1" noTextEdit="1"/>
              </p:cNvSpPr>
              <p:nvPr/>
            </p:nvSpPr>
            <p:spPr bwMode="auto">
              <a:xfrm>
                <a:off x="1703512" y="4797425"/>
                <a:ext cx="3590801" cy="1008063"/>
              </a:xfrm>
              <a:prstGeom prst="rect">
                <a:avLst/>
              </a:prstGeom>
              <a:blipFill>
                <a:blip r:embed="rId3"/>
                <a:stretch>
                  <a:fillRect/>
                </a:stretch>
              </a:blipFill>
            </p:spPr>
            <p:txBody>
              <a:bodyPr/>
              <a:lstStyle/>
              <a:p>
                <a:r>
                  <a:rPr lang="zh-CN" altLang="en-US">
                    <a:noFill/>
                  </a:rPr>
                  <a:t> </a:t>
                </a:r>
              </a:p>
            </p:txBody>
          </p:sp>
        </mc:Fallback>
      </mc:AlternateContent>
      <p:sp>
        <p:nvSpPr>
          <p:cNvPr id="2" name="矩形 1"/>
          <p:cNvSpPr/>
          <p:nvPr/>
        </p:nvSpPr>
        <p:spPr>
          <a:xfrm>
            <a:off x="5591944" y="4298320"/>
            <a:ext cx="5400600" cy="1823063"/>
          </a:xfrm>
          <a:prstGeom prst="rect">
            <a:avLst/>
          </a:prstGeom>
          <a:solidFill>
            <a:schemeClr val="accent4">
              <a:lumMod val="40000"/>
              <a:lumOff val="60000"/>
            </a:schemeClr>
          </a:solidFill>
          <a:ln>
            <a:solidFill>
              <a:srgbClr val="000066"/>
            </a:solidFill>
          </a:ln>
        </p:spPr>
        <p:txBody>
          <a:bodyPr wrap="square">
            <a:spAutoFit/>
          </a:bodyPr>
          <a:lstStyle/>
          <a:p>
            <a:pPr marL="342900" indent="-342900" algn="just" eaLnBrk="1" hangingPunct="1">
              <a:lnSpc>
                <a:spcPct val="110000"/>
              </a:lnSpc>
              <a:spcBef>
                <a:spcPct val="20000"/>
              </a:spcBef>
              <a:buSzPct val="70000"/>
              <a:buFont typeface="Wingdings" panose="05000000000000000000" pitchFamily="2" charset="2"/>
              <a:buChar char="v"/>
            </a:pPr>
            <a:r>
              <a:rPr lang="zh-CN" altLang="zh-CN" sz="2000" dirty="0">
                <a:solidFill>
                  <a:srgbClr val="333399"/>
                </a:solidFill>
                <a:latin typeface="微软雅黑" panose="020B0503020204020204" pitchFamily="34" charset="-122"/>
                <a:ea typeface="微软雅黑" panose="020B0503020204020204" pitchFamily="34" charset="-122"/>
              </a:rPr>
              <a:t>只有当参数</a:t>
            </a:r>
            <a:r>
              <a:rPr lang="en-US" altLang="zh-CN" sz="2000" dirty="0">
                <a:solidFill>
                  <a:srgbClr val="333399"/>
                </a:solidFill>
                <a:latin typeface="微软雅黑" panose="020B0503020204020204" pitchFamily="34" charset="-122"/>
                <a:ea typeface="微软雅黑" panose="020B0503020204020204" pitchFamily="34" charset="-122"/>
              </a:rPr>
              <a:t> </a:t>
            </a:r>
            <a:r>
              <a:rPr lang="en-US" altLang="zh-CN" sz="2000" i="1" dirty="0">
                <a:solidFill>
                  <a:srgbClr val="333399"/>
                </a:solidFill>
                <a:latin typeface="微软雅黑" panose="020B0503020204020204" pitchFamily="34" charset="-122"/>
                <a:ea typeface="微软雅黑" panose="020B0503020204020204" pitchFamily="34" charset="-122"/>
              </a:rPr>
              <a:t>a </a:t>
            </a:r>
            <a:r>
              <a:rPr lang="zh-CN" altLang="zh-CN" sz="2000" dirty="0">
                <a:solidFill>
                  <a:srgbClr val="333399"/>
                </a:solidFill>
                <a:latin typeface="微软雅黑" panose="020B0503020204020204" pitchFamily="34" charset="-122"/>
                <a:ea typeface="微软雅黑" panose="020B0503020204020204" pitchFamily="34" charset="-122"/>
              </a:rPr>
              <a:t>远小于</a:t>
            </a:r>
            <a:r>
              <a:rPr lang="en-US" altLang="zh-CN" sz="2000" dirty="0">
                <a:solidFill>
                  <a:srgbClr val="333399"/>
                </a:solidFill>
                <a:latin typeface="微软雅黑" panose="020B0503020204020204" pitchFamily="34" charset="-122"/>
                <a:ea typeface="微软雅黑" panose="020B0503020204020204" pitchFamily="34" charset="-122"/>
              </a:rPr>
              <a:t> 1 </a:t>
            </a:r>
            <a:r>
              <a:rPr lang="zh-CN" altLang="zh-CN" sz="2000" dirty="0">
                <a:solidFill>
                  <a:srgbClr val="333399"/>
                </a:solidFill>
                <a:latin typeface="微软雅黑" panose="020B0503020204020204" pitchFamily="34" charset="-122"/>
                <a:ea typeface="微软雅黑" panose="020B0503020204020204" pitchFamily="34" charset="-122"/>
              </a:rPr>
              <a:t>才能得到尽可能高的极限信道利用率</a:t>
            </a:r>
            <a:r>
              <a:rPr lang="zh-CN" altLang="en-US" sz="2000" dirty="0">
                <a:solidFill>
                  <a:srgbClr val="333399"/>
                </a:solidFill>
                <a:latin typeface="微软雅黑" panose="020B0503020204020204" pitchFamily="34" charset="-122"/>
                <a:ea typeface="微软雅黑" panose="020B0503020204020204" pitchFamily="34" charset="-122"/>
              </a:rPr>
              <a:t>。</a:t>
            </a:r>
            <a:endParaRPr lang="en-US" altLang="zh-CN" sz="2000" dirty="0">
              <a:solidFill>
                <a:srgbClr val="333399"/>
              </a:solidFill>
              <a:latin typeface="+mn-ea"/>
            </a:endParaRPr>
          </a:p>
          <a:p>
            <a:pPr marL="342900" indent="-342900" algn="just" eaLnBrk="1" hangingPunct="1">
              <a:lnSpc>
                <a:spcPct val="110000"/>
              </a:lnSpc>
              <a:spcBef>
                <a:spcPct val="20000"/>
              </a:spcBef>
              <a:buSzPct val="70000"/>
              <a:buFont typeface="Wingdings" panose="05000000000000000000" pitchFamily="2" charset="2"/>
              <a:buChar char="v"/>
            </a:pPr>
            <a:r>
              <a:rPr lang="zh-CN" altLang="zh-CN" sz="2000" dirty="0">
                <a:solidFill>
                  <a:srgbClr val="333399"/>
                </a:solidFill>
                <a:latin typeface="+mn-ea"/>
              </a:rPr>
              <a:t>据统计，当以太网的利用率达到</a:t>
            </a:r>
            <a:r>
              <a:rPr lang="en-US" altLang="zh-CN" sz="2000" dirty="0">
                <a:solidFill>
                  <a:srgbClr val="333399"/>
                </a:solidFill>
                <a:latin typeface="+mn-ea"/>
              </a:rPr>
              <a:t> 30%</a:t>
            </a:r>
            <a:r>
              <a:rPr lang="zh-CN" altLang="zh-CN" sz="2000" dirty="0">
                <a:solidFill>
                  <a:srgbClr val="333399"/>
                </a:solidFill>
                <a:latin typeface="+mn-ea"/>
              </a:rPr>
              <a:t>时就已经处于重载的情况。很多的网络容量被网上的碰撞消耗掉了。</a:t>
            </a:r>
            <a:endParaRPr lang="zh-CN" altLang="en-US" sz="2000" dirty="0">
              <a:solidFill>
                <a:srgbClr val="333399"/>
              </a:solidFill>
              <a:latin typeface="+mn-ea"/>
            </a:endParaRPr>
          </a:p>
        </p:txBody>
      </p:sp>
    </p:spTree>
    <p:extLst>
      <p:ext uri="{BB962C8B-B14F-4D97-AF65-F5344CB8AC3E}">
        <p14:creationId xmlns:p14="http://schemas.microsoft.com/office/powerpoint/2010/main" val="73866623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dirty="0"/>
              <a:t>重点介绍：</a:t>
            </a:r>
            <a:endParaRPr lang="en-US" altLang="zh-CN" dirty="0"/>
          </a:p>
          <a:p>
            <a:r>
              <a:rPr lang="en-US" altLang="zh-CN" dirty="0"/>
              <a:t>1.  MAC </a:t>
            </a:r>
            <a:r>
              <a:rPr lang="zh-CN" altLang="zh-CN" dirty="0"/>
              <a:t>层的硬件地址</a:t>
            </a:r>
            <a:endParaRPr lang="en-US" altLang="zh-CN" dirty="0"/>
          </a:p>
          <a:p>
            <a:r>
              <a:rPr lang="en-US" altLang="zh-CN" dirty="0"/>
              <a:t>2.  MAC </a:t>
            </a:r>
            <a:r>
              <a:rPr lang="zh-CN" altLang="zh-CN" dirty="0"/>
              <a:t>帧的格式</a:t>
            </a:r>
            <a:endParaRPr lang="zh-CN" altLang="en-US" dirty="0"/>
          </a:p>
        </p:txBody>
      </p:sp>
      <p:sp>
        <p:nvSpPr>
          <p:cNvPr id="2" name="标题 1"/>
          <p:cNvSpPr>
            <a:spLocks noGrp="1"/>
          </p:cNvSpPr>
          <p:nvPr>
            <p:ph type="title"/>
          </p:nvPr>
        </p:nvSpPr>
        <p:spPr/>
        <p:txBody>
          <a:bodyPr/>
          <a:lstStyle/>
          <a:p>
            <a:r>
              <a:rPr lang="en-US" altLang="zh-CN" dirty="0"/>
              <a:t>3.3.5  </a:t>
            </a:r>
            <a:r>
              <a:rPr lang="zh-CN" altLang="zh-CN" dirty="0"/>
              <a:t>以太网的</a:t>
            </a:r>
            <a:r>
              <a:rPr lang="en-US" altLang="zh-CN" dirty="0"/>
              <a:t> MAC </a:t>
            </a:r>
            <a:r>
              <a:rPr lang="zh-CN" altLang="zh-CN" dirty="0"/>
              <a:t>层</a:t>
            </a:r>
            <a:endParaRPr lang="zh-CN" altLang="en-US" dirty="0"/>
          </a:p>
        </p:txBody>
      </p:sp>
    </p:spTree>
    <p:extLst>
      <p:ext uri="{BB962C8B-B14F-4D97-AF65-F5344CB8AC3E}">
        <p14:creationId xmlns:p14="http://schemas.microsoft.com/office/powerpoint/2010/main" val="398992721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3" name="Rectangle 3"/>
          <p:cNvSpPr>
            <a:spLocks noGrp="1" noChangeArrowheads="1"/>
          </p:cNvSpPr>
          <p:nvPr>
            <p:ph idx="1"/>
          </p:nvPr>
        </p:nvSpPr>
        <p:spPr/>
        <p:txBody>
          <a:bodyPr/>
          <a:lstStyle/>
          <a:p>
            <a:r>
              <a:rPr lang="zh-CN" altLang="en-US" sz="2800" dirty="0"/>
              <a:t>在局域网中，</a:t>
            </a:r>
            <a:r>
              <a:rPr lang="zh-CN" altLang="en-US" sz="2800" dirty="0">
                <a:solidFill>
                  <a:srgbClr val="FF0000"/>
                </a:solidFill>
              </a:rPr>
              <a:t>硬件地址</a:t>
            </a:r>
            <a:r>
              <a:rPr lang="zh-CN" altLang="en-US" sz="2800" dirty="0"/>
              <a:t>又称为</a:t>
            </a:r>
            <a:r>
              <a:rPr lang="zh-CN" altLang="en-US" sz="2800" dirty="0">
                <a:solidFill>
                  <a:srgbClr val="FF0000"/>
                </a:solidFill>
              </a:rPr>
              <a:t>物理地址，</a:t>
            </a:r>
            <a:r>
              <a:rPr lang="zh-CN" altLang="en-US" sz="2800" dirty="0"/>
              <a:t>或 </a:t>
            </a:r>
            <a:r>
              <a:rPr lang="en-US" altLang="zh-CN" sz="2800" dirty="0">
                <a:solidFill>
                  <a:srgbClr val="FF0000"/>
                </a:solidFill>
              </a:rPr>
              <a:t>MAC </a:t>
            </a:r>
            <a:r>
              <a:rPr lang="zh-CN" altLang="en-US" sz="2800" dirty="0">
                <a:solidFill>
                  <a:srgbClr val="FF0000"/>
                </a:solidFill>
              </a:rPr>
              <a:t>地址。</a:t>
            </a:r>
            <a:r>
              <a:rPr lang="zh-CN" altLang="en-US" sz="2800" dirty="0"/>
              <a:t> </a:t>
            </a:r>
          </a:p>
          <a:p>
            <a:r>
              <a:rPr lang="en-US" altLang="zh-CN" sz="2800" dirty="0"/>
              <a:t>802 </a:t>
            </a:r>
            <a:r>
              <a:rPr lang="zh-CN" altLang="en-US" sz="2800" dirty="0"/>
              <a:t>标准所说的“地址”严格地讲应当是每一个站的“</a:t>
            </a:r>
            <a:r>
              <a:rPr lang="zh-CN" altLang="en-US" sz="2800" dirty="0">
                <a:solidFill>
                  <a:srgbClr val="FF0000"/>
                </a:solidFill>
              </a:rPr>
              <a:t>名字</a:t>
            </a:r>
            <a:r>
              <a:rPr lang="zh-CN" altLang="en-US" sz="2800" dirty="0"/>
              <a:t>”或</a:t>
            </a:r>
            <a:r>
              <a:rPr lang="zh-CN" altLang="en-US" sz="2800" dirty="0">
                <a:solidFill>
                  <a:srgbClr val="FF0000"/>
                </a:solidFill>
              </a:rPr>
              <a:t>标识符。 </a:t>
            </a:r>
          </a:p>
          <a:p>
            <a:r>
              <a:rPr lang="zh-CN" altLang="en-US" sz="2800" dirty="0"/>
              <a:t>但鉴于大家都早已习惯了将这种 </a:t>
            </a:r>
            <a:r>
              <a:rPr lang="en-US" altLang="zh-CN" sz="2800" dirty="0"/>
              <a:t>48 </a:t>
            </a:r>
            <a:r>
              <a:rPr lang="zh-CN" altLang="en-US" sz="2800" dirty="0"/>
              <a:t>位的“名字”称为“地址”，所以本书也采用这种习惯用法，尽管这种说法并不太严格。</a:t>
            </a:r>
          </a:p>
        </p:txBody>
      </p:sp>
      <p:sp>
        <p:nvSpPr>
          <p:cNvPr id="440322" name="Rectangle 2"/>
          <p:cNvSpPr>
            <a:spLocks noGrp="1" noChangeArrowheads="1"/>
          </p:cNvSpPr>
          <p:nvPr>
            <p:ph type="title"/>
          </p:nvPr>
        </p:nvSpPr>
        <p:spPr/>
        <p:txBody>
          <a:bodyPr/>
          <a:lstStyle/>
          <a:p>
            <a:r>
              <a:rPr lang="en-US" altLang="zh-CN" dirty="0"/>
              <a:t>1.  MAC </a:t>
            </a:r>
            <a:r>
              <a:rPr lang="zh-CN" altLang="en-US" dirty="0"/>
              <a:t>层的硬件地址 </a:t>
            </a:r>
          </a:p>
        </p:txBody>
      </p:sp>
      <p:sp>
        <p:nvSpPr>
          <p:cNvPr id="2" name="矩形 1"/>
          <p:cNvSpPr/>
          <p:nvPr/>
        </p:nvSpPr>
        <p:spPr>
          <a:xfrm>
            <a:off x="2135560" y="4293096"/>
            <a:ext cx="8352928" cy="1815882"/>
          </a:xfrm>
          <a:prstGeom prst="rect">
            <a:avLst/>
          </a:prstGeom>
          <a:solidFill>
            <a:schemeClr val="accent4">
              <a:lumMod val="40000"/>
              <a:lumOff val="60000"/>
            </a:schemeClr>
          </a:solidFill>
          <a:ln>
            <a:solidFill>
              <a:srgbClr val="000099"/>
            </a:solidFill>
          </a:ln>
        </p:spPr>
        <p:txBody>
          <a:bodyPr wrap="square">
            <a:spAutoFit/>
          </a:bodyPr>
          <a:lstStyle/>
          <a:p>
            <a:r>
              <a:rPr lang="zh-CN" altLang="en-US" sz="2800" dirty="0">
                <a:solidFill>
                  <a:srgbClr val="000066"/>
                </a:solidFill>
                <a:latin typeface="微软雅黑" panose="020B0503020204020204" pitchFamily="34" charset="-122"/>
                <a:ea typeface="微软雅黑" panose="020B0503020204020204" pitchFamily="34" charset="-122"/>
              </a:rPr>
              <a:t>请注意，如果连接在局域网上的主机或路由器安装有多个适配器，那么这样的主机或路由器就有多个“地址”。更准确些说，</a:t>
            </a:r>
            <a:r>
              <a:rPr lang="zh-CN" altLang="en-US" sz="2800" dirty="0">
                <a:solidFill>
                  <a:srgbClr val="0000FF"/>
                </a:solidFill>
                <a:latin typeface="微软雅黑" panose="020B0503020204020204" pitchFamily="34" charset="-122"/>
                <a:ea typeface="微软雅黑" panose="020B0503020204020204" pitchFamily="34" charset="-122"/>
              </a:rPr>
              <a:t>这种 </a:t>
            </a:r>
            <a:r>
              <a:rPr lang="en-US" altLang="zh-CN" sz="2800" dirty="0">
                <a:solidFill>
                  <a:srgbClr val="0000FF"/>
                </a:solidFill>
                <a:latin typeface="微软雅黑" panose="020B0503020204020204" pitchFamily="34" charset="-122"/>
                <a:ea typeface="微软雅黑" panose="020B0503020204020204" pitchFamily="34" charset="-122"/>
              </a:rPr>
              <a:t>48 </a:t>
            </a:r>
            <a:r>
              <a:rPr lang="zh-CN" altLang="en-US" sz="2800" dirty="0">
                <a:solidFill>
                  <a:srgbClr val="0000FF"/>
                </a:solidFill>
                <a:latin typeface="微软雅黑" panose="020B0503020204020204" pitchFamily="34" charset="-122"/>
                <a:ea typeface="微软雅黑" panose="020B0503020204020204" pitchFamily="34" charset="-122"/>
              </a:rPr>
              <a:t>位“地址”应当是某个接口的标识符。</a:t>
            </a:r>
          </a:p>
        </p:txBody>
      </p:sp>
    </p:spTree>
    <p:extLst>
      <p:ext uri="{BB962C8B-B14F-4D97-AF65-F5344CB8AC3E}">
        <p14:creationId xmlns:p14="http://schemas.microsoft.com/office/powerpoint/2010/main" val="257299549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zh-CN" sz="2800" dirty="0"/>
              <a:t>IEEE 802 </a:t>
            </a:r>
            <a:r>
              <a:rPr lang="zh-CN" altLang="zh-CN" sz="2800" dirty="0"/>
              <a:t>标准规定</a:t>
            </a:r>
            <a:r>
              <a:rPr lang="en-US" altLang="zh-CN" sz="2800" dirty="0"/>
              <a:t> MAC </a:t>
            </a:r>
            <a:r>
              <a:rPr lang="zh-CN" altLang="zh-CN" sz="2800" dirty="0"/>
              <a:t>地址字段可采用</a:t>
            </a:r>
            <a:r>
              <a:rPr lang="en-US" altLang="zh-CN" sz="2800" dirty="0"/>
              <a:t> 6 </a:t>
            </a:r>
            <a:r>
              <a:rPr lang="zh-CN" altLang="zh-CN" sz="2800" dirty="0"/>
              <a:t>字节</a:t>
            </a:r>
            <a:r>
              <a:rPr lang="en-US" altLang="zh-CN" sz="2800" dirty="0"/>
              <a:t> ( 48</a:t>
            </a:r>
            <a:r>
              <a:rPr lang="zh-CN" altLang="zh-CN" sz="2800" dirty="0"/>
              <a:t>位</a:t>
            </a:r>
            <a:r>
              <a:rPr lang="en-US" altLang="zh-CN" sz="2800" dirty="0"/>
              <a:t>) </a:t>
            </a:r>
            <a:r>
              <a:rPr lang="zh-CN" altLang="zh-CN" sz="2800" dirty="0"/>
              <a:t>或</a:t>
            </a:r>
            <a:r>
              <a:rPr lang="en-US" altLang="zh-CN" sz="2800" dirty="0"/>
              <a:t> 2 </a:t>
            </a:r>
            <a:r>
              <a:rPr lang="zh-CN" altLang="zh-CN" sz="2800" dirty="0"/>
              <a:t>字节</a:t>
            </a:r>
            <a:r>
              <a:rPr lang="en-US" altLang="zh-CN" sz="2800" dirty="0"/>
              <a:t> ( 16 </a:t>
            </a:r>
            <a:r>
              <a:rPr lang="zh-CN" altLang="zh-CN" sz="2800" dirty="0"/>
              <a:t>位</a:t>
            </a:r>
            <a:r>
              <a:rPr lang="en-US" altLang="zh-CN" sz="2800" dirty="0"/>
              <a:t>) </a:t>
            </a:r>
            <a:r>
              <a:rPr lang="zh-CN" altLang="zh-CN" sz="2800" dirty="0"/>
              <a:t>这两种中的一种</a:t>
            </a:r>
            <a:r>
              <a:rPr lang="zh-CN" altLang="en-US" sz="2800" dirty="0"/>
              <a:t>。</a:t>
            </a:r>
            <a:endParaRPr lang="en-US" altLang="zh-CN" sz="2800" dirty="0"/>
          </a:p>
          <a:p>
            <a:r>
              <a:rPr lang="en-US" altLang="zh-CN" sz="2800" dirty="0"/>
              <a:t>IEEE </a:t>
            </a:r>
            <a:r>
              <a:rPr lang="zh-CN" altLang="en-US" sz="2800" dirty="0"/>
              <a:t>的注册管理机构 </a:t>
            </a:r>
            <a:r>
              <a:rPr lang="en-US" altLang="zh-CN" sz="2800" dirty="0"/>
              <a:t>RA </a:t>
            </a:r>
            <a:r>
              <a:rPr lang="zh-CN" altLang="en-US" sz="2800" dirty="0"/>
              <a:t>负责向厂家分配地址字段 </a:t>
            </a:r>
            <a:r>
              <a:rPr lang="en-US" altLang="zh-CN" sz="2800" dirty="0"/>
              <a:t>6 </a:t>
            </a:r>
            <a:r>
              <a:rPr lang="zh-CN" altLang="zh-CN" sz="2800" dirty="0"/>
              <a:t>个字节中的前三个字节</a:t>
            </a:r>
            <a:r>
              <a:rPr lang="en-US" altLang="zh-CN" sz="2800" dirty="0"/>
              <a:t> (</a:t>
            </a:r>
            <a:r>
              <a:rPr lang="zh-CN" altLang="en-US" sz="2800" dirty="0"/>
              <a:t>即</a:t>
            </a:r>
            <a:r>
              <a:rPr lang="zh-CN" altLang="en-US" sz="2800" dirty="0">
                <a:solidFill>
                  <a:srgbClr val="0000FF"/>
                </a:solidFill>
              </a:rPr>
              <a:t>高位 </a:t>
            </a:r>
            <a:r>
              <a:rPr lang="en-US" altLang="zh-CN" sz="2800" dirty="0">
                <a:solidFill>
                  <a:srgbClr val="0000FF"/>
                </a:solidFill>
              </a:rPr>
              <a:t>24 </a:t>
            </a:r>
            <a:r>
              <a:rPr lang="zh-CN" altLang="en-US" sz="2800" dirty="0">
                <a:solidFill>
                  <a:srgbClr val="0000FF"/>
                </a:solidFill>
              </a:rPr>
              <a:t>位</a:t>
            </a:r>
            <a:r>
              <a:rPr lang="en-US" altLang="zh-CN" sz="2800" dirty="0"/>
              <a:t>)</a:t>
            </a:r>
            <a:r>
              <a:rPr lang="zh-CN" altLang="en-US" sz="2800" dirty="0"/>
              <a:t>，称为</a:t>
            </a:r>
            <a:r>
              <a:rPr lang="zh-CN" altLang="zh-CN" sz="2800" dirty="0">
                <a:solidFill>
                  <a:srgbClr val="0000FF"/>
                </a:solidFill>
              </a:rPr>
              <a:t>组织唯一标识符</a:t>
            </a:r>
            <a:r>
              <a:rPr lang="zh-CN" altLang="en-US" sz="2800" dirty="0">
                <a:solidFill>
                  <a:srgbClr val="0000FF"/>
                </a:solidFill>
              </a:rPr>
              <a:t>。</a:t>
            </a:r>
          </a:p>
          <a:p>
            <a:r>
              <a:rPr lang="zh-CN" altLang="en-US" sz="2800" dirty="0"/>
              <a:t>地址字段 </a:t>
            </a:r>
            <a:r>
              <a:rPr lang="en-US" altLang="zh-CN" sz="2800" dirty="0"/>
              <a:t>6 </a:t>
            </a:r>
            <a:r>
              <a:rPr lang="zh-CN" altLang="zh-CN" sz="2800" dirty="0"/>
              <a:t>个字节</a:t>
            </a:r>
            <a:r>
              <a:rPr lang="zh-CN" altLang="en-US" sz="2800" dirty="0"/>
              <a:t>中的后三个字节 </a:t>
            </a:r>
            <a:r>
              <a:rPr lang="en-US" altLang="zh-CN" sz="2800" dirty="0"/>
              <a:t>(</a:t>
            </a:r>
            <a:r>
              <a:rPr lang="zh-CN" altLang="en-US" sz="2800" dirty="0"/>
              <a:t>即</a:t>
            </a:r>
            <a:r>
              <a:rPr lang="zh-CN" altLang="en-US" sz="2800" dirty="0">
                <a:solidFill>
                  <a:srgbClr val="0000FF"/>
                </a:solidFill>
              </a:rPr>
              <a:t>低位 </a:t>
            </a:r>
            <a:r>
              <a:rPr lang="en-US" altLang="zh-CN" sz="2800" dirty="0">
                <a:solidFill>
                  <a:srgbClr val="0000FF"/>
                </a:solidFill>
              </a:rPr>
              <a:t>24 </a:t>
            </a:r>
            <a:r>
              <a:rPr lang="zh-CN" altLang="en-US" sz="2800" dirty="0">
                <a:solidFill>
                  <a:srgbClr val="0000FF"/>
                </a:solidFill>
              </a:rPr>
              <a:t>位</a:t>
            </a:r>
            <a:r>
              <a:rPr lang="en-US" altLang="zh-CN" sz="2800" dirty="0"/>
              <a:t>) </a:t>
            </a:r>
            <a:r>
              <a:rPr lang="zh-CN" altLang="en-US" sz="2800" dirty="0"/>
              <a:t>由厂家自行指派，称为</a:t>
            </a:r>
            <a:r>
              <a:rPr lang="zh-CN" altLang="en-US" sz="2800" dirty="0">
                <a:solidFill>
                  <a:srgbClr val="0000FF"/>
                </a:solidFill>
              </a:rPr>
              <a:t>扩展唯一标识符，</a:t>
            </a:r>
            <a:r>
              <a:rPr lang="zh-CN" altLang="en-US" sz="2800" dirty="0">
                <a:solidFill>
                  <a:srgbClr val="FF0000"/>
                </a:solidFill>
              </a:rPr>
              <a:t>必须保证生产出的适配器没有重复地址。</a:t>
            </a:r>
          </a:p>
        </p:txBody>
      </p:sp>
      <p:sp>
        <p:nvSpPr>
          <p:cNvPr id="643074" name="Rectangle 2"/>
          <p:cNvSpPr>
            <a:spLocks noGrp="1" noChangeArrowheads="1"/>
          </p:cNvSpPr>
          <p:nvPr>
            <p:ph type="title"/>
          </p:nvPr>
        </p:nvSpPr>
        <p:spPr/>
        <p:txBody>
          <a:bodyPr/>
          <a:lstStyle/>
          <a:p>
            <a:pPr algn="ctr"/>
            <a:r>
              <a:rPr lang="en-US" altLang="zh-CN" dirty="0"/>
              <a:t>48 </a:t>
            </a:r>
            <a:r>
              <a:rPr lang="zh-CN" altLang="en-US" dirty="0"/>
              <a:t>位的 </a:t>
            </a:r>
            <a:r>
              <a:rPr lang="en-US" altLang="zh-CN" dirty="0"/>
              <a:t>MAC </a:t>
            </a:r>
            <a:r>
              <a:rPr lang="zh-CN" altLang="en-US" dirty="0"/>
              <a:t>地址</a:t>
            </a:r>
          </a:p>
        </p:txBody>
      </p:sp>
      <p:grpSp>
        <p:nvGrpSpPr>
          <p:cNvPr id="8" name="组合 7"/>
          <p:cNvGrpSpPr/>
          <p:nvPr/>
        </p:nvGrpSpPr>
        <p:grpSpPr>
          <a:xfrm>
            <a:off x="3503712" y="5157192"/>
            <a:ext cx="5184576" cy="1368152"/>
            <a:chOff x="2360712" y="5229200"/>
            <a:chExt cx="5184576" cy="1368152"/>
          </a:xfrm>
        </p:grpSpPr>
        <p:grpSp>
          <p:nvGrpSpPr>
            <p:cNvPr id="4" name="组合 3"/>
            <p:cNvGrpSpPr/>
            <p:nvPr/>
          </p:nvGrpSpPr>
          <p:grpSpPr>
            <a:xfrm>
              <a:off x="2360712" y="5229200"/>
              <a:ext cx="5184576" cy="864096"/>
              <a:chOff x="2000672" y="5157192"/>
              <a:chExt cx="5184576" cy="864096"/>
            </a:xfrm>
          </p:grpSpPr>
          <p:sp>
            <p:nvSpPr>
              <p:cNvPr id="2" name="矩形 1"/>
              <p:cNvSpPr/>
              <p:nvPr/>
            </p:nvSpPr>
            <p:spPr bwMode="auto">
              <a:xfrm>
                <a:off x="2000672" y="5517232"/>
                <a:ext cx="2592288" cy="504056"/>
              </a:xfrm>
              <a:prstGeom prst="rect">
                <a:avLst/>
              </a:prstGeom>
              <a:solidFill>
                <a:schemeClr val="accent4">
                  <a:lumMod val="40000"/>
                  <a:lumOff val="60000"/>
                </a:schemeClr>
              </a:solidFill>
              <a:ln w="190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a:r>
                  <a:rPr lang="zh-CN" altLang="en-US" sz="2400" dirty="0">
                    <a:solidFill>
                      <a:srgbClr val="333399"/>
                    </a:solidFill>
                    <a:latin typeface="微软雅黑" panose="020B0503020204020204" pitchFamily="34" charset="-122"/>
                    <a:ea typeface="微软雅黑" panose="020B0503020204020204" pitchFamily="34" charset="-122"/>
                  </a:rPr>
                  <a:t>组织唯一标识符</a:t>
                </a:r>
              </a:p>
            </p:txBody>
          </p:sp>
          <p:sp>
            <p:nvSpPr>
              <p:cNvPr id="5" name="矩形 4"/>
              <p:cNvSpPr/>
              <p:nvPr/>
            </p:nvSpPr>
            <p:spPr bwMode="auto">
              <a:xfrm>
                <a:off x="4592960" y="5517232"/>
                <a:ext cx="2592288" cy="504056"/>
              </a:xfrm>
              <a:prstGeom prst="rect">
                <a:avLst/>
              </a:prstGeom>
              <a:solidFill>
                <a:schemeClr val="accent2">
                  <a:lumMod val="20000"/>
                  <a:lumOff val="80000"/>
                </a:schemeClr>
              </a:solidFill>
              <a:ln w="190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a:r>
                  <a:rPr lang="zh-CN" altLang="en-US" sz="2400" dirty="0">
                    <a:solidFill>
                      <a:srgbClr val="333399"/>
                    </a:solidFill>
                    <a:latin typeface="微软雅黑" panose="020B0503020204020204" pitchFamily="34" charset="-122"/>
                    <a:ea typeface="微软雅黑" panose="020B0503020204020204" pitchFamily="34" charset="-122"/>
                  </a:rPr>
                  <a:t>扩展唯一标识符</a:t>
                </a:r>
              </a:p>
            </p:txBody>
          </p:sp>
          <p:sp>
            <p:nvSpPr>
              <p:cNvPr id="3" name="TextBox 2"/>
              <p:cNvSpPr txBox="1"/>
              <p:nvPr/>
            </p:nvSpPr>
            <p:spPr>
              <a:xfrm>
                <a:off x="2253986" y="5157192"/>
                <a:ext cx="2145139" cy="400110"/>
              </a:xfrm>
              <a:prstGeom prst="rect">
                <a:avLst/>
              </a:prstGeom>
              <a:noFill/>
            </p:spPr>
            <p:txBody>
              <a:bodyPr wrap="none" rtlCol="0">
                <a:spAutoFit/>
              </a:bodyPr>
              <a:lstStyle/>
              <a:p>
                <a:pPr algn="ctr"/>
                <a:r>
                  <a:rPr lang="en-US" altLang="zh-CN" sz="2000" dirty="0">
                    <a:solidFill>
                      <a:srgbClr val="333399"/>
                    </a:solidFill>
                    <a:latin typeface="微软雅黑" panose="020B0503020204020204" pitchFamily="34" charset="-122"/>
                    <a:ea typeface="微软雅黑" panose="020B0503020204020204" pitchFamily="34" charset="-122"/>
                  </a:rPr>
                  <a:t>3 </a:t>
                </a:r>
                <a:r>
                  <a:rPr lang="zh-CN" altLang="en-US" sz="2000" dirty="0">
                    <a:solidFill>
                      <a:srgbClr val="333399"/>
                    </a:solidFill>
                    <a:latin typeface="微软雅黑" panose="020B0503020204020204" pitchFamily="34" charset="-122"/>
                    <a:ea typeface="微软雅黑" panose="020B0503020204020204" pitchFamily="34" charset="-122"/>
                  </a:rPr>
                  <a:t>字节 （</a:t>
                </a:r>
                <a:r>
                  <a:rPr lang="en-US" altLang="zh-CN" sz="2000" dirty="0">
                    <a:solidFill>
                      <a:srgbClr val="333399"/>
                    </a:solidFill>
                    <a:latin typeface="微软雅黑" panose="020B0503020204020204" pitchFamily="34" charset="-122"/>
                    <a:ea typeface="微软雅黑" panose="020B0503020204020204" pitchFamily="34" charset="-122"/>
                  </a:rPr>
                  <a:t>24 </a:t>
                </a:r>
                <a:r>
                  <a:rPr lang="zh-CN" altLang="en-US" sz="2000" dirty="0">
                    <a:solidFill>
                      <a:srgbClr val="333399"/>
                    </a:solidFill>
                    <a:latin typeface="微软雅黑" panose="020B0503020204020204" pitchFamily="34" charset="-122"/>
                    <a:ea typeface="微软雅黑" panose="020B0503020204020204" pitchFamily="34" charset="-122"/>
                  </a:rPr>
                  <a:t>位）</a:t>
                </a:r>
              </a:p>
            </p:txBody>
          </p:sp>
          <p:sp>
            <p:nvSpPr>
              <p:cNvPr id="7" name="TextBox 6"/>
              <p:cNvSpPr txBox="1"/>
              <p:nvPr/>
            </p:nvSpPr>
            <p:spPr>
              <a:xfrm>
                <a:off x="4816535" y="5157192"/>
                <a:ext cx="2145139" cy="400110"/>
              </a:xfrm>
              <a:prstGeom prst="rect">
                <a:avLst/>
              </a:prstGeom>
              <a:noFill/>
            </p:spPr>
            <p:txBody>
              <a:bodyPr wrap="none" rtlCol="0">
                <a:spAutoFit/>
              </a:bodyPr>
              <a:lstStyle/>
              <a:p>
                <a:pPr algn="ctr"/>
                <a:r>
                  <a:rPr lang="en-US" altLang="zh-CN" sz="2000" dirty="0">
                    <a:solidFill>
                      <a:srgbClr val="333399"/>
                    </a:solidFill>
                    <a:latin typeface="微软雅黑" panose="020B0503020204020204" pitchFamily="34" charset="-122"/>
                    <a:ea typeface="微软雅黑" panose="020B0503020204020204" pitchFamily="34" charset="-122"/>
                  </a:rPr>
                  <a:t>3 </a:t>
                </a:r>
                <a:r>
                  <a:rPr lang="zh-CN" altLang="en-US" sz="2000" dirty="0">
                    <a:solidFill>
                      <a:srgbClr val="333399"/>
                    </a:solidFill>
                    <a:latin typeface="微软雅黑" panose="020B0503020204020204" pitchFamily="34" charset="-122"/>
                    <a:ea typeface="微软雅黑" panose="020B0503020204020204" pitchFamily="34" charset="-122"/>
                  </a:rPr>
                  <a:t>字节 （</a:t>
                </a:r>
                <a:r>
                  <a:rPr lang="en-US" altLang="zh-CN" sz="2000" dirty="0">
                    <a:solidFill>
                      <a:srgbClr val="333399"/>
                    </a:solidFill>
                    <a:latin typeface="微软雅黑" panose="020B0503020204020204" pitchFamily="34" charset="-122"/>
                    <a:ea typeface="微软雅黑" panose="020B0503020204020204" pitchFamily="34" charset="-122"/>
                  </a:rPr>
                  <a:t>24 </a:t>
                </a:r>
                <a:r>
                  <a:rPr lang="zh-CN" altLang="en-US" sz="2000" dirty="0">
                    <a:solidFill>
                      <a:srgbClr val="333399"/>
                    </a:solidFill>
                    <a:latin typeface="微软雅黑" panose="020B0503020204020204" pitchFamily="34" charset="-122"/>
                    <a:ea typeface="微软雅黑" panose="020B0503020204020204" pitchFamily="34" charset="-122"/>
                  </a:rPr>
                  <a:t>位）</a:t>
                </a:r>
              </a:p>
            </p:txBody>
          </p:sp>
        </p:grpSp>
        <p:sp>
          <p:nvSpPr>
            <p:cNvPr id="6" name="矩形 5"/>
            <p:cNvSpPr/>
            <p:nvPr/>
          </p:nvSpPr>
          <p:spPr>
            <a:xfrm>
              <a:off x="3512840" y="6135687"/>
              <a:ext cx="2801270" cy="461665"/>
            </a:xfrm>
            <a:prstGeom prst="rect">
              <a:avLst/>
            </a:prstGeom>
          </p:spPr>
          <p:txBody>
            <a:bodyPr wrap="square">
              <a:spAutoFit/>
            </a:bodyPr>
            <a:lstStyle/>
            <a:p>
              <a:pPr algn="ctr"/>
              <a:r>
                <a:rPr lang="en-US" altLang="zh-CN" sz="2400" dirty="0">
                  <a:solidFill>
                    <a:srgbClr val="333399"/>
                  </a:solidFill>
                  <a:latin typeface="微软雅黑" panose="020B0503020204020204" pitchFamily="34" charset="-122"/>
                  <a:ea typeface="微软雅黑" panose="020B0503020204020204" pitchFamily="34" charset="-122"/>
                </a:rPr>
                <a:t>48 </a:t>
              </a:r>
              <a:r>
                <a:rPr lang="zh-CN" altLang="en-US" sz="2400" dirty="0">
                  <a:solidFill>
                    <a:srgbClr val="333399"/>
                  </a:solidFill>
                  <a:latin typeface="微软雅黑" panose="020B0503020204020204" pitchFamily="34" charset="-122"/>
                  <a:ea typeface="微软雅黑" panose="020B0503020204020204" pitchFamily="34" charset="-122"/>
                </a:rPr>
                <a:t>位的 </a:t>
              </a:r>
              <a:r>
                <a:rPr lang="en-US" altLang="zh-CN" sz="2400" dirty="0">
                  <a:solidFill>
                    <a:srgbClr val="333399"/>
                  </a:solidFill>
                  <a:latin typeface="微软雅黑" panose="020B0503020204020204" pitchFamily="34" charset="-122"/>
                  <a:ea typeface="微软雅黑" panose="020B0503020204020204" pitchFamily="34" charset="-122"/>
                </a:rPr>
                <a:t>MAC </a:t>
              </a:r>
              <a:r>
                <a:rPr lang="zh-CN" altLang="en-US" sz="2400" dirty="0">
                  <a:solidFill>
                    <a:srgbClr val="333399"/>
                  </a:solidFill>
                  <a:latin typeface="微软雅黑" panose="020B0503020204020204" pitchFamily="34" charset="-122"/>
                  <a:ea typeface="微软雅黑" panose="020B0503020204020204" pitchFamily="34" charset="-122"/>
                </a:rPr>
                <a:t>地址</a:t>
              </a:r>
            </a:p>
          </p:txBody>
        </p:sp>
      </p:grpSp>
    </p:spTree>
    <p:extLst>
      <p:ext uri="{BB962C8B-B14F-4D97-AF65-F5344CB8AC3E}">
        <p14:creationId xmlns:p14="http://schemas.microsoft.com/office/powerpoint/2010/main" val="148922233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spcBef>
                <a:spcPts val="1200"/>
              </a:spcBef>
            </a:pPr>
            <a:r>
              <a:rPr lang="zh-CN" altLang="en-US" dirty="0"/>
              <a:t>一个地址块可以生成 </a:t>
            </a:r>
            <a:r>
              <a:rPr lang="en-US" altLang="zh-CN" dirty="0"/>
              <a:t>2</a:t>
            </a:r>
            <a:r>
              <a:rPr lang="en-US" altLang="zh-CN" baseline="30000" dirty="0"/>
              <a:t>24</a:t>
            </a:r>
            <a:r>
              <a:rPr lang="en-US" altLang="zh-CN" dirty="0"/>
              <a:t> </a:t>
            </a:r>
            <a:r>
              <a:rPr lang="zh-CN" altLang="en-US" dirty="0"/>
              <a:t>个不同的地址。这种 </a:t>
            </a:r>
            <a:r>
              <a:rPr lang="en-US" altLang="zh-CN" dirty="0"/>
              <a:t>48 </a:t>
            </a:r>
            <a:r>
              <a:rPr lang="zh-CN" altLang="en-US" dirty="0"/>
              <a:t>位地址称为 </a:t>
            </a:r>
            <a:r>
              <a:rPr lang="en-US" altLang="zh-CN" dirty="0"/>
              <a:t>MAC-48</a:t>
            </a:r>
            <a:r>
              <a:rPr lang="zh-CN" altLang="en-US" dirty="0"/>
              <a:t>，它的通用名称是 </a:t>
            </a:r>
            <a:r>
              <a:rPr lang="en-US" altLang="zh-CN" dirty="0"/>
              <a:t>EUI-48</a:t>
            </a:r>
            <a:r>
              <a:rPr lang="zh-CN" altLang="en-US" dirty="0"/>
              <a:t>。</a:t>
            </a:r>
          </a:p>
          <a:p>
            <a:pPr>
              <a:spcBef>
                <a:spcPts val="1200"/>
              </a:spcBef>
            </a:pPr>
            <a:r>
              <a:rPr lang="zh-CN" altLang="zh-CN" dirty="0"/>
              <a:t>生产适配器时</a:t>
            </a:r>
            <a:r>
              <a:rPr lang="zh-CN" altLang="en-US" dirty="0"/>
              <a:t>，</a:t>
            </a:r>
            <a:r>
              <a:rPr lang="en-US" altLang="zh-CN" dirty="0"/>
              <a:t>6 </a:t>
            </a:r>
            <a:r>
              <a:rPr lang="zh-CN" altLang="zh-CN" dirty="0"/>
              <a:t>字节的</a:t>
            </a:r>
            <a:r>
              <a:rPr lang="en-US" altLang="zh-CN" dirty="0"/>
              <a:t> MAC </a:t>
            </a:r>
            <a:r>
              <a:rPr lang="zh-CN" altLang="zh-CN" dirty="0"/>
              <a:t>地址已被固化在适配器的</a:t>
            </a:r>
            <a:r>
              <a:rPr lang="en-US" altLang="zh-CN" dirty="0"/>
              <a:t> ROM</a:t>
            </a:r>
            <a:r>
              <a:rPr lang="zh-CN" altLang="en-US" dirty="0"/>
              <a:t>，</a:t>
            </a:r>
            <a:r>
              <a:rPr lang="zh-CN" altLang="zh-CN" dirty="0"/>
              <a:t>因此，</a:t>
            </a:r>
            <a:r>
              <a:rPr lang="en-US" altLang="zh-CN" dirty="0"/>
              <a:t>MAC </a:t>
            </a:r>
            <a:r>
              <a:rPr lang="zh-CN" altLang="zh-CN" dirty="0"/>
              <a:t>地址也</a:t>
            </a:r>
            <a:r>
              <a:rPr lang="zh-CN" altLang="en-US" dirty="0"/>
              <a:t>叫做</a:t>
            </a:r>
            <a:r>
              <a:rPr lang="zh-CN" altLang="zh-CN" dirty="0">
                <a:solidFill>
                  <a:srgbClr val="FF0000"/>
                </a:solidFill>
              </a:rPr>
              <a:t>硬件地址</a:t>
            </a:r>
            <a:r>
              <a:rPr lang="en-US" altLang="zh-CN" dirty="0">
                <a:solidFill>
                  <a:srgbClr val="FF0000"/>
                </a:solidFill>
              </a:rPr>
              <a:t> </a:t>
            </a:r>
            <a:r>
              <a:rPr lang="en-US" altLang="zh-CN" dirty="0"/>
              <a:t>(hardware address)</a:t>
            </a:r>
            <a:r>
              <a:rPr lang="zh-CN" altLang="zh-CN" dirty="0"/>
              <a:t>或</a:t>
            </a:r>
            <a:r>
              <a:rPr lang="zh-CN" altLang="zh-CN" dirty="0">
                <a:solidFill>
                  <a:srgbClr val="FF0000"/>
                </a:solidFill>
              </a:rPr>
              <a:t>物理地址</a:t>
            </a:r>
            <a:r>
              <a:rPr lang="zh-CN" altLang="en-US" dirty="0">
                <a:solidFill>
                  <a:srgbClr val="FF0000"/>
                </a:solidFill>
              </a:rPr>
              <a:t>。</a:t>
            </a:r>
            <a:endParaRPr lang="en-US" altLang="zh-CN" dirty="0">
              <a:solidFill>
                <a:srgbClr val="FF0000"/>
              </a:solidFill>
            </a:endParaRPr>
          </a:p>
          <a:p>
            <a:pPr>
              <a:spcBef>
                <a:spcPts val="1200"/>
              </a:spcBef>
            </a:pPr>
            <a:r>
              <a:rPr lang="zh-CN" altLang="en-US" dirty="0"/>
              <a:t>“</a:t>
            </a:r>
            <a:r>
              <a:rPr lang="en-US" altLang="zh-CN" dirty="0"/>
              <a:t>MAC</a:t>
            </a:r>
            <a:r>
              <a:rPr lang="zh-CN" altLang="en-US" dirty="0"/>
              <a:t>地址”实际上就是适配器地址或适配器标识符 </a:t>
            </a:r>
            <a:r>
              <a:rPr lang="en-US" altLang="zh-CN" dirty="0"/>
              <a:t>EUI-48</a:t>
            </a:r>
            <a:r>
              <a:rPr lang="zh-CN" altLang="en-US" dirty="0"/>
              <a:t>。</a:t>
            </a:r>
          </a:p>
        </p:txBody>
      </p:sp>
      <p:sp>
        <p:nvSpPr>
          <p:cNvPr id="643074" name="Rectangle 2"/>
          <p:cNvSpPr>
            <a:spLocks noGrp="1" noChangeArrowheads="1"/>
          </p:cNvSpPr>
          <p:nvPr>
            <p:ph type="title"/>
          </p:nvPr>
        </p:nvSpPr>
        <p:spPr/>
        <p:txBody>
          <a:bodyPr/>
          <a:lstStyle/>
          <a:p>
            <a:pPr algn="ctr"/>
            <a:r>
              <a:rPr lang="en-US" altLang="zh-CN"/>
              <a:t>48 </a:t>
            </a:r>
            <a:r>
              <a:rPr lang="zh-CN" altLang="en-US"/>
              <a:t>位的 </a:t>
            </a:r>
            <a:r>
              <a:rPr lang="en-US" altLang="zh-CN"/>
              <a:t>MAC </a:t>
            </a:r>
            <a:r>
              <a:rPr lang="zh-CN" altLang="en-US"/>
              <a:t>地址</a:t>
            </a:r>
          </a:p>
        </p:txBody>
      </p:sp>
    </p:spTree>
    <p:extLst>
      <p:ext uri="{BB962C8B-B14F-4D97-AF65-F5344CB8AC3E}">
        <p14:creationId xmlns:p14="http://schemas.microsoft.com/office/powerpoint/2010/main" val="3651820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505071" y="4509120"/>
            <a:ext cx="9372927" cy="1872208"/>
            <a:chOff x="362070" y="4509120"/>
            <a:chExt cx="9372927" cy="1872208"/>
          </a:xfrm>
        </p:grpSpPr>
        <p:sp>
          <p:nvSpPr>
            <p:cNvPr id="284691" name="Freeform 19"/>
            <p:cNvSpPr>
              <a:spLocks/>
            </p:cNvSpPr>
            <p:nvPr/>
          </p:nvSpPr>
          <p:spPr bwMode="auto">
            <a:xfrm>
              <a:off x="3416482" y="5586241"/>
              <a:ext cx="5162815" cy="4763"/>
            </a:xfrm>
            <a:custGeom>
              <a:avLst/>
              <a:gdLst>
                <a:gd name="T0" fmla="*/ 0 w 3002"/>
                <a:gd name="T1" fmla="*/ 0 h 3"/>
                <a:gd name="T2" fmla="*/ 3002 w 3002"/>
                <a:gd name="T3" fmla="*/ 3 h 3"/>
              </a:gdLst>
              <a:ahLst/>
              <a:cxnLst>
                <a:cxn ang="0">
                  <a:pos x="T0" y="T1"/>
                </a:cxn>
                <a:cxn ang="0">
                  <a:pos x="T2" y="T3"/>
                </a:cxn>
              </a:cxnLst>
              <a:rect l="0" t="0" r="r" b="b"/>
              <a:pathLst>
                <a:path w="3002" h="3">
                  <a:moveTo>
                    <a:pt x="0" y="0"/>
                  </a:moveTo>
                  <a:lnTo>
                    <a:pt x="3002" y="3"/>
                  </a:lnTo>
                </a:path>
              </a:pathLst>
            </a:custGeom>
            <a:noFill/>
            <a:ln w="38100" cap="flat" cmpd="sng">
              <a:solidFill>
                <a:schemeClr val="tx1"/>
              </a:solidFill>
              <a:prstDash val="solid"/>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284692" name="Rectangle 20"/>
            <p:cNvSpPr>
              <a:spLocks noChangeArrowheads="1"/>
            </p:cNvSpPr>
            <p:nvPr/>
          </p:nvSpPr>
          <p:spPr bwMode="auto">
            <a:xfrm>
              <a:off x="7556020" y="4971879"/>
              <a:ext cx="2178977" cy="758825"/>
            </a:xfrm>
            <a:prstGeom prst="rect">
              <a:avLst/>
            </a:prstGeom>
            <a:solidFill>
              <a:srgbClr val="CCFFFF"/>
            </a:solidFill>
            <a:ln w="12700">
              <a:solidFill>
                <a:schemeClr val="tx1"/>
              </a:solidFill>
              <a:miter lim="800000"/>
              <a:headEnd/>
              <a:tailEnd/>
            </a:ln>
            <a:effectLst>
              <a:outerShdw dist="53882" dir="2700000" algn="ctr" rotWithShape="0">
                <a:schemeClr val="bg2"/>
              </a:outerShdw>
            </a:effectLst>
          </p:spPr>
          <p:txBody>
            <a:bodyPr wrap="none" anchor="ctr"/>
            <a:lstStyle/>
            <a:p>
              <a:endParaRPr lang="zh-CN" altLang="en-US">
                <a:solidFill>
                  <a:srgbClr val="000099"/>
                </a:solidFill>
                <a:latin typeface="+mn-ea"/>
              </a:endParaRPr>
            </a:p>
          </p:txBody>
        </p:sp>
        <p:sp>
          <p:nvSpPr>
            <p:cNvPr id="284719" name="Rectangle 47"/>
            <p:cNvSpPr>
              <a:spLocks noChangeArrowheads="1"/>
            </p:cNvSpPr>
            <p:nvPr/>
          </p:nvSpPr>
          <p:spPr bwMode="auto">
            <a:xfrm>
              <a:off x="362070" y="4948066"/>
              <a:ext cx="956994" cy="70532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r>
                <a:rPr kumimoji="1" lang="zh-CN" altLang="en-US" sz="2000" dirty="0">
                  <a:solidFill>
                    <a:srgbClr val="000099"/>
                  </a:solidFill>
                  <a:latin typeface="+mn-ea"/>
                </a:rPr>
                <a:t>数据</a:t>
              </a:r>
            </a:p>
            <a:p>
              <a:pPr algn="ctr" defTabSz="762000"/>
              <a:r>
                <a:rPr kumimoji="1" lang="zh-CN" altLang="en-US" sz="2000" dirty="0">
                  <a:solidFill>
                    <a:srgbClr val="000099"/>
                  </a:solidFill>
                  <a:latin typeface="+mn-ea"/>
                </a:rPr>
                <a:t>链路层</a:t>
              </a:r>
            </a:p>
          </p:txBody>
        </p:sp>
        <p:sp>
          <p:nvSpPr>
            <p:cNvPr id="284720" name="Rectangle 48"/>
            <p:cNvSpPr>
              <a:spLocks noChangeArrowheads="1"/>
            </p:cNvSpPr>
            <p:nvPr/>
          </p:nvSpPr>
          <p:spPr bwMode="auto">
            <a:xfrm>
              <a:off x="1344132" y="4971879"/>
              <a:ext cx="2178977" cy="758825"/>
            </a:xfrm>
            <a:prstGeom prst="rect">
              <a:avLst/>
            </a:prstGeom>
            <a:solidFill>
              <a:srgbClr val="CCFFFF"/>
            </a:solidFill>
            <a:ln w="12700">
              <a:solidFill>
                <a:schemeClr val="tx1"/>
              </a:solidFill>
              <a:miter lim="800000"/>
              <a:headEnd/>
              <a:tailEnd/>
            </a:ln>
            <a:effectLst>
              <a:outerShdw dist="53882" dir="2700000" algn="ctr" rotWithShape="0">
                <a:schemeClr val="bg2"/>
              </a:outerShdw>
            </a:effectLst>
          </p:spPr>
          <p:txBody>
            <a:bodyPr wrap="none" anchor="ctr"/>
            <a:lstStyle/>
            <a:p>
              <a:endParaRPr lang="zh-CN" altLang="en-US">
                <a:solidFill>
                  <a:srgbClr val="000099"/>
                </a:solidFill>
                <a:latin typeface="+mn-ea"/>
              </a:endParaRPr>
            </a:p>
          </p:txBody>
        </p:sp>
        <p:sp>
          <p:nvSpPr>
            <p:cNvPr id="284721" name="Rectangle 49"/>
            <p:cNvSpPr>
              <a:spLocks noChangeArrowheads="1"/>
            </p:cNvSpPr>
            <p:nvPr/>
          </p:nvSpPr>
          <p:spPr bwMode="auto">
            <a:xfrm>
              <a:off x="1928664" y="4509120"/>
              <a:ext cx="1120501"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400">
                  <a:solidFill>
                    <a:srgbClr val="000099"/>
                  </a:solidFill>
                  <a:latin typeface="+mn-ea"/>
                </a:rPr>
                <a:t>结点 </a:t>
              </a:r>
              <a:r>
                <a:rPr kumimoji="1" lang="en-US" altLang="zh-CN" sz="2400">
                  <a:solidFill>
                    <a:srgbClr val="000099"/>
                  </a:solidFill>
                  <a:latin typeface="+mn-ea"/>
                </a:rPr>
                <a:t>A</a:t>
              </a:r>
            </a:p>
          </p:txBody>
        </p:sp>
        <p:sp>
          <p:nvSpPr>
            <p:cNvPr id="284722" name="Rectangle 50"/>
            <p:cNvSpPr>
              <a:spLocks noChangeArrowheads="1"/>
            </p:cNvSpPr>
            <p:nvPr/>
          </p:nvSpPr>
          <p:spPr bwMode="auto">
            <a:xfrm>
              <a:off x="8121352" y="4509120"/>
              <a:ext cx="1109279"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400">
                  <a:solidFill>
                    <a:srgbClr val="000099"/>
                  </a:solidFill>
                  <a:latin typeface="+mn-ea"/>
                </a:rPr>
                <a:t>结点 </a:t>
              </a:r>
              <a:r>
                <a:rPr kumimoji="1" lang="en-US" altLang="zh-CN" sz="2400">
                  <a:solidFill>
                    <a:srgbClr val="000099"/>
                  </a:solidFill>
                  <a:latin typeface="+mn-ea"/>
                </a:rPr>
                <a:t>B</a:t>
              </a:r>
            </a:p>
          </p:txBody>
        </p:sp>
        <p:grpSp>
          <p:nvGrpSpPr>
            <p:cNvPr id="284723" name="Group 51"/>
            <p:cNvGrpSpPr>
              <a:grpSpLocks/>
            </p:cNvGrpSpPr>
            <p:nvPr/>
          </p:nvGrpSpPr>
          <p:grpSpPr bwMode="auto">
            <a:xfrm>
              <a:off x="2948698" y="5165553"/>
              <a:ext cx="1059392" cy="369887"/>
              <a:chOff x="1701" y="2666"/>
              <a:chExt cx="616" cy="233"/>
            </a:xfrm>
          </p:grpSpPr>
          <p:grpSp>
            <p:nvGrpSpPr>
              <p:cNvPr id="284724" name="Group 52"/>
              <p:cNvGrpSpPr>
                <a:grpSpLocks/>
              </p:cNvGrpSpPr>
              <p:nvPr/>
            </p:nvGrpSpPr>
            <p:grpSpPr bwMode="auto">
              <a:xfrm>
                <a:off x="1701" y="2694"/>
                <a:ext cx="616" cy="192"/>
                <a:chOff x="1701" y="2694"/>
                <a:chExt cx="616" cy="192"/>
              </a:xfrm>
            </p:grpSpPr>
            <p:sp>
              <p:nvSpPr>
                <p:cNvPr id="284725" name="AutoShape 53"/>
                <p:cNvSpPr>
                  <a:spLocks noChangeArrowheads="1"/>
                </p:cNvSpPr>
                <p:nvPr/>
              </p:nvSpPr>
              <p:spPr bwMode="auto">
                <a:xfrm>
                  <a:off x="2045" y="2731"/>
                  <a:ext cx="272" cy="136"/>
                </a:xfrm>
                <a:prstGeom prst="rightArrow">
                  <a:avLst>
                    <a:gd name="adj1" fmla="val 50000"/>
                    <a:gd name="adj2" fmla="val 50000"/>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284726" name="Rectangle 54"/>
                <p:cNvSpPr>
                  <a:spLocks noChangeArrowheads="1"/>
                </p:cNvSpPr>
                <p:nvPr/>
              </p:nvSpPr>
              <p:spPr bwMode="auto">
                <a:xfrm>
                  <a:off x="1701" y="2694"/>
                  <a:ext cx="408" cy="192"/>
                </a:xfrm>
                <a:prstGeom prst="rect">
                  <a:avLst/>
                </a:prstGeom>
                <a:solidFill>
                  <a:srgbClr val="DDDDDD"/>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a:endParaRPr kumimoji="1" lang="zh-CN" altLang="zh-CN">
                    <a:solidFill>
                      <a:srgbClr val="000099"/>
                    </a:solidFill>
                    <a:latin typeface="+mn-ea"/>
                  </a:endParaRPr>
                </a:p>
              </p:txBody>
            </p:sp>
          </p:grpSp>
          <p:sp>
            <p:nvSpPr>
              <p:cNvPr id="284727" name="Text Box 55"/>
              <p:cNvSpPr txBox="1">
                <a:spLocks noChangeArrowheads="1"/>
              </p:cNvSpPr>
              <p:nvPr/>
            </p:nvSpPr>
            <p:spPr bwMode="auto">
              <a:xfrm>
                <a:off x="1784" y="2666"/>
                <a:ext cx="24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dirty="0">
                    <a:solidFill>
                      <a:srgbClr val="FF0000"/>
                    </a:solidFill>
                    <a:latin typeface="+mn-ea"/>
                    <a:ea typeface="+mn-ea"/>
                  </a:rPr>
                  <a:t>帧</a:t>
                </a:r>
              </a:p>
            </p:txBody>
          </p:sp>
        </p:grpSp>
        <p:sp>
          <p:nvSpPr>
            <p:cNvPr id="284729" name="Rectangle 57"/>
            <p:cNvSpPr>
              <a:spLocks noChangeArrowheads="1"/>
            </p:cNvSpPr>
            <p:nvPr/>
          </p:nvSpPr>
          <p:spPr bwMode="auto">
            <a:xfrm>
              <a:off x="3728864" y="6014561"/>
              <a:ext cx="3904397"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a:r>
                <a:rPr kumimoji="1" lang="en-US" altLang="zh-CN" dirty="0">
                  <a:solidFill>
                    <a:srgbClr val="000099"/>
                  </a:solidFill>
                  <a:latin typeface="+mn-ea"/>
                </a:rPr>
                <a:t>(b) </a:t>
              </a:r>
              <a:r>
                <a:rPr kumimoji="1" lang="zh-CN" altLang="en-US" dirty="0">
                  <a:solidFill>
                    <a:srgbClr val="000099"/>
                  </a:solidFill>
                  <a:latin typeface="+mn-ea"/>
                </a:rPr>
                <a:t>只考虑数据链路层</a:t>
              </a:r>
              <a:endParaRPr kumimoji="1" lang="en-US" altLang="zh-CN" dirty="0">
                <a:solidFill>
                  <a:srgbClr val="000099"/>
                </a:solidFill>
                <a:latin typeface="+mn-ea"/>
              </a:endParaRPr>
            </a:p>
          </p:txBody>
        </p:sp>
        <p:sp>
          <p:nvSpPr>
            <p:cNvPr id="284730" name="Rectangle 58"/>
            <p:cNvSpPr>
              <a:spLocks noChangeArrowheads="1"/>
            </p:cNvSpPr>
            <p:nvPr/>
          </p:nvSpPr>
          <p:spPr bwMode="auto">
            <a:xfrm>
              <a:off x="3572983" y="4867104"/>
              <a:ext cx="64440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a:solidFill>
                    <a:srgbClr val="000099"/>
                  </a:solidFill>
                  <a:latin typeface="+mn-ea"/>
                </a:rPr>
                <a:t>发送</a:t>
              </a:r>
            </a:p>
          </p:txBody>
        </p:sp>
        <p:grpSp>
          <p:nvGrpSpPr>
            <p:cNvPr id="284731" name="Group 59"/>
            <p:cNvGrpSpPr>
              <a:grpSpLocks/>
            </p:cNvGrpSpPr>
            <p:nvPr/>
          </p:nvGrpSpPr>
          <p:grpSpPr bwMode="auto">
            <a:xfrm>
              <a:off x="7115753" y="5165553"/>
              <a:ext cx="1059392" cy="369887"/>
              <a:chOff x="1701" y="2666"/>
              <a:chExt cx="616" cy="233"/>
            </a:xfrm>
          </p:grpSpPr>
          <p:grpSp>
            <p:nvGrpSpPr>
              <p:cNvPr id="284732" name="Group 60"/>
              <p:cNvGrpSpPr>
                <a:grpSpLocks/>
              </p:cNvGrpSpPr>
              <p:nvPr/>
            </p:nvGrpSpPr>
            <p:grpSpPr bwMode="auto">
              <a:xfrm>
                <a:off x="1701" y="2694"/>
                <a:ext cx="616" cy="192"/>
                <a:chOff x="1701" y="2694"/>
                <a:chExt cx="616" cy="192"/>
              </a:xfrm>
            </p:grpSpPr>
            <p:sp>
              <p:nvSpPr>
                <p:cNvPr id="284733" name="AutoShape 61"/>
                <p:cNvSpPr>
                  <a:spLocks noChangeArrowheads="1"/>
                </p:cNvSpPr>
                <p:nvPr/>
              </p:nvSpPr>
              <p:spPr bwMode="auto">
                <a:xfrm>
                  <a:off x="2045" y="2731"/>
                  <a:ext cx="272" cy="136"/>
                </a:xfrm>
                <a:prstGeom prst="rightArrow">
                  <a:avLst>
                    <a:gd name="adj1" fmla="val 50000"/>
                    <a:gd name="adj2" fmla="val 50000"/>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284734" name="Rectangle 62"/>
                <p:cNvSpPr>
                  <a:spLocks noChangeArrowheads="1"/>
                </p:cNvSpPr>
                <p:nvPr/>
              </p:nvSpPr>
              <p:spPr bwMode="auto">
                <a:xfrm>
                  <a:off x="1701" y="2694"/>
                  <a:ext cx="408" cy="192"/>
                </a:xfrm>
                <a:prstGeom prst="rect">
                  <a:avLst/>
                </a:prstGeom>
                <a:solidFill>
                  <a:srgbClr val="DDDDDD"/>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a:endParaRPr kumimoji="1" lang="zh-CN" altLang="zh-CN">
                    <a:solidFill>
                      <a:srgbClr val="000099"/>
                    </a:solidFill>
                    <a:latin typeface="+mn-ea"/>
                  </a:endParaRPr>
                </a:p>
              </p:txBody>
            </p:sp>
          </p:grpSp>
          <p:sp>
            <p:nvSpPr>
              <p:cNvPr id="284735" name="Text Box 63"/>
              <p:cNvSpPr txBox="1">
                <a:spLocks noChangeArrowheads="1"/>
              </p:cNvSpPr>
              <p:nvPr/>
            </p:nvSpPr>
            <p:spPr bwMode="auto">
              <a:xfrm>
                <a:off x="1784" y="2666"/>
                <a:ext cx="24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dirty="0">
                    <a:solidFill>
                      <a:srgbClr val="FF0000"/>
                    </a:solidFill>
                    <a:latin typeface="+mn-ea"/>
                    <a:ea typeface="+mn-ea"/>
                  </a:rPr>
                  <a:t>帧</a:t>
                </a:r>
              </a:p>
            </p:txBody>
          </p:sp>
        </p:grpSp>
        <p:sp>
          <p:nvSpPr>
            <p:cNvPr id="284736" name="Rectangle 64"/>
            <p:cNvSpPr>
              <a:spLocks noChangeArrowheads="1"/>
            </p:cNvSpPr>
            <p:nvPr/>
          </p:nvSpPr>
          <p:spPr bwMode="auto">
            <a:xfrm>
              <a:off x="6837147" y="4867104"/>
              <a:ext cx="64440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a:solidFill>
                    <a:srgbClr val="000099"/>
                  </a:solidFill>
                  <a:latin typeface="+mn-ea"/>
                </a:rPr>
                <a:t>接收</a:t>
              </a:r>
            </a:p>
          </p:txBody>
        </p:sp>
        <p:sp>
          <p:nvSpPr>
            <p:cNvPr id="284737" name="Rectangle 65"/>
            <p:cNvSpPr>
              <a:spLocks noChangeArrowheads="1"/>
            </p:cNvSpPr>
            <p:nvPr/>
          </p:nvSpPr>
          <p:spPr bwMode="auto">
            <a:xfrm>
              <a:off x="5210224" y="5586240"/>
              <a:ext cx="80150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400">
                  <a:solidFill>
                    <a:srgbClr val="000099"/>
                  </a:solidFill>
                  <a:latin typeface="+mn-ea"/>
                </a:rPr>
                <a:t>链路</a:t>
              </a:r>
            </a:p>
          </p:txBody>
        </p:sp>
      </p:grpSp>
      <p:grpSp>
        <p:nvGrpSpPr>
          <p:cNvPr id="4" name="组合 3"/>
          <p:cNvGrpSpPr/>
          <p:nvPr/>
        </p:nvGrpSpPr>
        <p:grpSpPr>
          <a:xfrm>
            <a:off x="1505070" y="1052737"/>
            <a:ext cx="9402162" cy="3463111"/>
            <a:chOff x="362070" y="1052736"/>
            <a:chExt cx="9402162" cy="3463111"/>
          </a:xfrm>
        </p:grpSpPr>
        <p:sp>
          <p:nvSpPr>
            <p:cNvPr id="284676" name="Rectangle 4"/>
            <p:cNvSpPr>
              <a:spLocks noChangeArrowheads="1"/>
            </p:cNvSpPr>
            <p:nvPr/>
          </p:nvSpPr>
          <p:spPr bwMode="auto">
            <a:xfrm>
              <a:off x="7585256" y="1498030"/>
              <a:ext cx="2178976" cy="1828800"/>
            </a:xfrm>
            <a:prstGeom prst="rect">
              <a:avLst/>
            </a:prstGeom>
            <a:solidFill>
              <a:srgbClr val="CCFFFF"/>
            </a:solidFill>
            <a:ln w="12700">
              <a:solidFill>
                <a:schemeClr val="tx1"/>
              </a:solidFill>
              <a:miter lim="800000"/>
              <a:headEnd/>
              <a:tailEnd/>
            </a:ln>
            <a:effectLst>
              <a:outerShdw dist="53882" dir="2700000" algn="ctr" rotWithShape="0">
                <a:schemeClr val="bg2"/>
              </a:outerShdw>
            </a:effectLst>
          </p:spPr>
          <p:txBody>
            <a:bodyPr wrap="none" anchor="ctr"/>
            <a:lstStyle/>
            <a:p>
              <a:endParaRPr lang="zh-CN" altLang="en-US">
                <a:solidFill>
                  <a:srgbClr val="000099"/>
                </a:solidFill>
                <a:latin typeface="+mn-ea"/>
              </a:endParaRPr>
            </a:p>
          </p:txBody>
        </p:sp>
        <p:sp>
          <p:nvSpPr>
            <p:cNvPr id="284677" name="Rectangle 5"/>
            <p:cNvSpPr>
              <a:spLocks noChangeArrowheads="1"/>
            </p:cNvSpPr>
            <p:nvPr/>
          </p:nvSpPr>
          <p:spPr bwMode="auto">
            <a:xfrm>
              <a:off x="7605894" y="2107630"/>
              <a:ext cx="2146300" cy="6096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284678" name="Line 6"/>
            <p:cNvSpPr>
              <a:spLocks noChangeShapeType="1"/>
            </p:cNvSpPr>
            <p:nvPr/>
          </p:nvSpPr>
          <p:spPr bwMode="auto">
            <a:xfrm>
              <a:off x="7585257" y="2106042"/>
              <a:ext cx="2175536" cy="1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284679" name="Rectangle 7"/>
            <p:cNvSpPr>
              <a:spLocks noChangeArrowheads="1"/>
            </p:cNvSpPr>
            <p:nvPr/>
          </p:nvSpPr>
          <p:spPr bwMode="auto">
            <a:xfrm>
              <a:off x="7917176" y="2260030"/>
              <a:ext cx="1506538" cy="304800"/>
            </a:xfrm>
            <a:prstGeom prst="rect">
              <a:avLst/>
            </a:prstGeom>
            <a:solidFill>
              <a:schemeClr val="bg1"/>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a:endParaRPr kumimoji="1" lang="zh-CN" altLang="zh-CN">
                <a:solidFill>
                  <a:srgbClr val="000099"/>
                </a:solidFill>
                <a:latin typeface="+mn-ea"/>
              </a:endParaRPr>
            </a:p>
          </p:txBody>
        </p:sp>
        <p:sp>
          <p:nvSpPr>
            <p:cNvPr id="284680" name="Line 8"/>
            <p:cNvSpPr>
              <a:spLocks noChangeShapeType="1"/>
            </p:cNvSpPr>
            <p:nvPr/>
          </p:nvSpPr>
          <p:spPr bwMode="auto">
            <a:xfrm>
              <a:off x="7585257" y="2715642"/>
              <a:ext cx="2175536" cy="1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284681" name="Rectangle 9"/>
            <p:cNvSpPr>
              <a:spLocks noChangeArrowheads="1"/>
            </p:cNvSpPr>
            <p:nvPr/>
          </p:nvSpPr>
          <p:spPr bwMode="auto">
            <a:xfrm>
              <a:off x="8139029" y="1650430"/>
              <a:ext cx="1073150" cy="304800"/>
            </a:xfrm>
            <a:prstGeom prst="rect">
              <a:avLst/>
            </a:prstGeom>
            <a:solidFill>
              <a:srgbClr val="DDDDDD"/>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a:r>
                <a:rPr kumimoji="1" lang="en-US" altLang="zh-CN">
                  <a:solidFill>
                    <a:srgbClr val="000099"/>
                  </a:solidFill>
                  <a:latin typeface="+mn-ea"/>
                </a:rPr>
                <a:t>IP </a:t>
              </a:r>
              <a:r>
                <a:rPr kumimoji="1" lang="zh-CN" altLang="en-US">
                  <a:solidFill>
                    <a:srgbClr val="000099"/>
                  </a:solidFill>
                  <a:latin typeface="+mn-ea"/>
                </a:rPr>
                <a:t>数据报</a:t>
              </a:r>
            </a:p>
          </p:txBody>
        </p:sp>
        <p:sp>
          <p:nvSpPr>
            <p:cNvPr id="284682" name="Rectangle 10"/>
            <p:cNvSpPr>
              <a:spLocks noChangeArrowheads="1"/>
            </p:cNvSpPr>
            <p:nvPr/>
          </p:nvSpPr>
          <p:spPr bwMode="auto">
            <a:xfrm>
              <a:off x="7910297" y="2869630"/>
              <a:ext cx="1520296" cy="304800"/>
            </a:xfrm>
            <a:prstGeom prst="rect">
              <a:avLst/>
            </a:prstGeom>
            <a:solidFill>
              <a:schemeClr val="bg1"/>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a:endParaRPr kumimoji="1" lang="zh-CN" altLang="zh-CN">
                <a:solidFill>
                  <a:srgbClr val="000099"/>
                </a:solidFill>
                <a:latin typeface="+mn-ea"/>
              </a:endParaRPr>
            </a:p>
          </p:txBody>
        </p:sp>
        <p:sp>
          <p:nvSpPr>
            <p:cNvPr id="284683" name="Rectangle 11"/>
            <p:cNvSpPr>
              <a:spLocks noChangeArrowheads="1"/>
            </p:cNvSpPr>
            <p:nvPr/>
          </p:nvSpPr>
          <p:spPr bwMode="auto">
            <a:xfrm>
              <a:off x="7841505" y="2882330"/>
              <a:ext cx="1599798" cy="299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lnSpc>
                  <a:spcPct val="85000"/>
                </a:lnSpc>
              </a:pPr>
              <a:r>
                <a:rPr kumimoji="1" lang="en-US" altLang="zh-CN" sz="1600">
                  <a:solidFill>
                    <a:srgbClr val="000099"/>
                  </a:solidFill>
                  <a:latin typeface="+mn-ea"/>
                </a:rPr>
                <a:t>1010…  …0110</a:t>
              </a:r>
            </a:p>
          </p:txBody>
        </p:sp>
        <p:sp>
          <p:nvSpPr>
            <p:cNvPr id="284684" name="AutoShape 12"/>
            <p:cNvSpPr>
              <a:spLocks noChangeArrowheads="1"/>
            </p:cNvSpPr>
            <p:nvPr/>
          </p:nvSpPr>
          <p:spPr bwMode="auto">
            <a:xfrm flipV="1">
              <a:off x="8529422" y="2612455"/>
              <a:ext cx="330200" cy="334962"/>
            </a:xfrm>
            <a:prstGeom prst="downArrow">
              <a:avLst>
                <a:gd name="adj1" fmla="val 50000"/>
                <a:gd name="adj2" fmla="val 43231"/>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solidFill>
                  <a:srgbClr val="000099"/>
                </a:solidFill>
                <a:latin typeface="+mn-ea"/>
              </a:endParaRPr>
            </a:p>
          </p:txBody>
        </p:sp>
        <p:sp>
          <p:nvSpPr>
            <p:cNvPr id="284685" name="Rectangle 13"/>
            <p:cNvSpPr>
              <a:spLocks noChangeArrowheads="1"/>
            </p:cNvSpPr>
            <p:nvPr/>
          </p:nvSpPr>
          <p:spPr bwMode="auto">
            <a:xfrm>
              <a:off x="8132150" y="2269556"/>
              <a:ext cx="1073150" cy="280987"/>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284686" name="AutoShape 14"/>
            <p:cNvSpPr>
              <a:spLocks noChangeArrowheads="1"/>
            </p:cNvSpPr>
            <p:nvPr/>
          </p:nvSpPr>
          <p:spPr bwMode="auto">
            <a:xfrm flipV="1">
              <a:off x="8128711" y="1901256"/>
              <a:ext cx="1073150" cy="369887"/>
            </a:xfrm>
            <a:prstGeom prst="downArrow">
              <a:avLst>
                <a:gd name="adj1" fmla="val 65389"/>
                <a:gd name="adj2" fmla="val 39394"/>
              </a:avLst>
            </a:prstGeom>
            <a:solidFill>
              <a:schemeClr val="accent2"/>
            </a:solidFill>
            <a:ln w="12700">
              <a:solidFill>
                <a:schemeClr val="tx1"/>
              </a:solidFill>
              <a:miter lim="800000"/>
              <a:headEnd/>
              <a:tailEnd/>
            </a:ln>
            <a:effectLst>
              <a:outerShdw dist="35921" dir="2700000" algn="ctr" rotWithShape="0">
                <a:schemeClr val="bg2"/>
              </a:outerShdw>
            </a:effectLst>
          </p:spPr>
          <p:txBody>
            <a:bodyPr vert="eaVert" wrap="none" anchor="ctr"/>
            <a:lstStyle/>
            <a:p>
              <a:endParaRPr lang="zh-CN" altLang="en-US">
                <a:solidFill>
                  <a:srgbClr val="000099"/>
                </a:solidFill>
                <a:latin typeface="+mn-ea"/>
              </a:endParaRPr>
            </a:p>
          </p:txBody>
        </p:sp>
        <p:sp>
          <p:nvSpPr>
            <p:cNvPr id="284687" name="Text Box 15"/>
            <p:cNvSpPr txBox="1">
              <a:spLocks noChangeArrowheads="1"/>
            </p:cNvSpPr>
            <p:nvPr/>
          </p:nvSpPr>
          <p:spPr bwMode="auto">
            <a:xfrm>
              <a:off x="7550861" y="2213993"/>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a:solidFill>
                    <a:srgbClr val="FF0000"/>
                  </a:solidFill>
                  <a:latin typeface="+mn-ea"/>
                  <a:ea typeface="+mn-ea"/>
                </a:rPr>
                <a:t>帧</a:t>
              </a:r>
            </a:p>
          </p:txBody>
        </p:sp>
        <p:sp>
          <p:nvSpPr>
            <p:cNvPr id="284688" name="Rectangle 16"/>
            <p:cNvSpPr>
              <a:spLocks noChangeArrowheads="1"/>
            </p:cNvSpPr>
            <p:nvPr/>
          </p:nvSpPr>
          <p:spPr bwMode="auto">
            <a:xfrm>
              <a:off x="8355724" y="1928242"/>
              <a:ext cx="64440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a:solidFill>
                    <a:srgbClr val="000099"/>
                  </a:solidFill>
                  <a:latin typeface="+mn-ea"/>
                </a:rPr>
                <a:t>取出</a:t>
              </a:r>
            </a:p>
          </p:txBody>
        </p:sp>
        <p:sp>
          <p:nvSpPr>
            <p:cNvPr id="284689" name="Line 17"/>
            <p:cNvSpPr>
              <a:spLocks noChangeShapeType="1"/>
            </p:cNvSpPr>
            <p:nvPr/>
          </p:nvSpPr>
          <p:spPr bwMode="auto">
            <a:xfrm>
              <a:off x="8126990" y="2264792"/>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284690" name="Line 18"/>
            <p:cNvSpPr>
              <a:spLocks noChangeShapeType="1"/>
            </p:cNvSpPr>
            <p:nvPr/>
          </p:nvSpPr>
          <p:spPr bwMode="auto">
            <a:xfrm>
              <a:off x="9200140" y="2266380"/>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284693" name="Freeform 21"/>
            <p:cNvSpPr>
              <a:spLocks/>
            </p:cNvSpPr>
            <p:nvPr/>
          </p:nvSpPr>
          <p:spPr bwMode="auto">
            <a:xfrm>
              <a:off x="2417282" y="3158555"/>
              <a:ext cx="6273800" cy="609600"/>
            </a:xfrm>
            <a:custGeom>
              <a:avLst/>
              <a:gdLst>
                <a:gd name="T0" fmla="*/ 0 w 2736"/>
                <a:gd name="T1" fmla="*/ 0 h 480"/>
                <a:gd name="T2" fmla="*/ 0 w 2736"/>
                <a:gd name="T3" fmla="*/ 480 h 480"/>
                <a:gd name="T4" fmla="*/ 2736 w 2736"/>
                <a:gd name="T5" fmla="*/ 480 h 480"/>
                <a:gd name="T6" fmla="*/ 2736 w 2736"/>
                <a:gd name="T7" fmla="*/ 0 h 480"/>
              </a:gdLst>
              <a:ahLst/>
              <a:cxnLst>
                <a:cxn ang="0">
                  <a:pos x="T0" y="T1"/>
                </a:cxn>
                <a:cxn ang="0">
                  <a:pos x="T2" y="T3"/>
                </a:cxn>
                <a:cxn ang="0">
                  <a:pos x="T4" y="T5"/>
                </a:cxn>
                <a:cxn ang="0">
                  <a:pos x="T6" y="T7"/>
                </a:cxn>
              </a:cxnLst>
              <a:rect l="0" t="0" r="r" b="b"/>
              <a:pathLst>
                <a:path w="2736" h="480">
                  <a:moveTo>
                    <a:pt x="0" y="0"/>
                  </a:moveTo>
                  <a:lnTo>
                    <a:pt x="0" y="480"/>
                  </a:lnTo>
                  <a:lnTo>
                    <a:pt x="2736" y="480"/>
                  </a:lnTo>
                  <a:lnTo>
                    <a:pt x="2736" y="0"/>
                  </a:lnTo>
                </a:path>
              </a:pathLst>
            </a:custGeom>
            <a:noFill/>
            <a:ln w="38100" cap="flat" cmpd="sng">
              <a:solidFill>
                <a:schemeClr val="tx1"/>
              </a:solidFill>
              <a:prstDash val="solid"/>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284694" name="Rectangle 22"/>
            <p:cNvSpPr>
              <a:spLocks noChangeArrowheads="1"/>
            </p:cNvSpPr>
            <p:nvPr/>
          </p:nvSpPr>
          <p:spPr bwMode="auto">
            <a:xfrm>
              <a:off x="362070" y="2029843"/>
              <a:ext cx="956994" cy="70532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r>
                <a:rPr kumimoji="1" lang="zh-CN" altLang="en-US" sz="2000">
                  <a:solidFill>
                    <a:srgbClr val="000099"/>
                  </a:solidFill>
                  <a:latin typeface="+mn-ea"/>
                </a:rPr>
                <a:t>数据</a:t>
              </a:r>
            </a:p>
            <a:p>
              <a:pPr algn="ctr" defTabSz="762000"/>
              <a:r>
                <a:rPr kumimoji="1" lang="zh-CN" altLang="en-US" sz="2000">
                  <a:solidFill>
                    <a:srgbClr val="000099"/>
                  </a:solidFill>
                  <a:latin typeface="+mn-ea"/>
                </a:rPr>
                <a:t>链路层</a:t>
              </a:r>
            </a:p>
          </p:txBody>
        </p:sp>
        <p:sp>
          <p:nvSpPr>
            <p:cNvPr id="284695" name="Rectangle 23"/>
            <p:cNvSpPr>
              <a:spLocks noChangeArrowheads="1"/>
            </p:cNvSpPr>
            <p:nvPr/>
          </p:nvSpPr>
          <p:spPr bwMode="auto">
            <a:xfrm>
              <a:off x="362070" y="1634555"/>
              <a:ext cx="956994" cy="351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lnSpc>
                  <a:spcPct val="85000"/>
                </a:lnSpc>
              </a:pPr>
              <a:r>
                <a:rPr kumimoji="1" lang="zh-CN" altLang="en-US" sz="2000">
                  <a:solidFill>
                    <a:srgbClr val="000099"/>
                  </a:solidFill>
                  <a:latin typeface="+mn-ea"/>
                </a:rPr>
                <a:t>网络层</a:t>
              </a:r>
            </a:p>
          </p:txBody>
        </p:sp>
        <p:sp>
          <p:nvSpPr>
            <p:cNvPr id="284696" name="Rectangle 24"/>
            <p:cNvSpPr>
              <a:spLocks noChangeArrowheads="1"/>
            </p:cNvSpPr>
            <p:nvPr/>
          </p:nvSpPr>
          <p:spPr bwMode="auto">
            <a:xfrm>
              <a:off x="5141433" y="3768156"/>
              <a:ext cx="80150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400" dirty="0">
                  <a:solidFill>
                    <a:srgbClr val="000099"/>
                  </a:solidFill>
                  <a:latin typeface="+mn-ea"/>
                </a:rPr>
                <a:t>链路</a:t>
              </a:r>
            </a:p>
          </p:txBody>
        </p:sp>
        <p:sp>
          <p:nvSpPr>
            <p:cNvPr id="284697" name="Rectangle 25"/>
            <p:cNvSpPr>
              <a:spLocks noChangeArrowheads="1"/>
            </p:cNvSpPr>
            <p:nvPr/>
          </p:nvSpPr>
          <p:spPr bwMode="auto">
            <a:xfrm>
              <a:off x="1928664" y="1052736"/>
              <a:ext cx="1120501"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400" dirty="0">
                  <a:solidFill>
                    <a:srgbClr val="000099"/>
                  </a:solidFill>
                  <a:latin typeface="+mn-ea"/>
                </a:rPr>
                <a:t>结点 </a:t>
              </a:r>
              <a:r>
                <a:rPr kumimoji="1" lang="en-US" altLang="zh-CN" sz="2400" dirty="0">
                  <a:solidFill>
                    <a:srgbClr val="000099"/>
                  </a:solidFill>
                  <a:latin typeface="+mn-ea"/>
                </a:rPr>
                <a:t>A</a:t>
              </a:r>
            </a:p>
          </p:txBody>
        </p:sp>
        <p:sp>
          <p:nvSpPr>
            <p:cNvPr id="284698" name="Rectangle 26"/>
            <p:cNvSpPr>
              <a:spLocks noChangeArrowheads="1"/>
            </p:cNvSpPr>
            <p:nvPr/>
          </p:nvSpPr>
          <p:spPr bwMode="auto">
            <a:xfrm>
              <a:off x="8121352" y="1052736"/>
              <a:ext cx="1109279"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400" dirty="0">
                  <a:solidFill>
                    <a:srgbClr val="000099"/>
                  </a:solidFill>
                  <a:latin typeface="+mn-ea"/>
                </a:rPr>
                <a:t>结点 </a:t>
              </a:r>
              <a:r>
                <a:rPr kumimoji="1" lang="en-US" altLang="zh-CN" sz="2400" dirty="0">
                  <a:solidFill>
                    <a:srgbClr val="000099"/>
                  </a:solidFill>
                  <a:latin typeface="+mn-ea"/>
                </a:rPr>
                <a:t>B</a:t>
              </a:r>
            </a:p>
          </p:txBody>
        </p:sp>
        <p:sp>
          <p:nvSpPr>
            <p:cNvPr id="284699" name="Rectangle 27"/>
            <p:cNvSpPr>
              <a:spLocks noChangeArrowheads="1"/>
            </p:cNvSpPr>
            <p:nvPr/>
          </p:nvSpPr>
          <p:spPr bwMode="auto">
            <a:xfrm>
              <a:off x="362070" y="2853755"/>
              <a:ext cx="956994" cy="351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lnSpc>
                  <a:spcPct val="85000"/>
                </a:lnSpc>
              </a:pPr>
              <a:r>
                <a:rPr kumimoji="1" lang="zh-CN" altLang="en-US" sz="2000">
                  <a:solidFill>
                    <a:srgbClr val="000099"/>
                  </a:solidFill>
                  <a:latin typeface="+mn-ea"/>
                </a:rPr>
                <a:t>物理层</a:t>
              </a:r>
            </a:p>
          </p:txBody>
        </p:sp>
        <p:sp>
          <p:nvSpPr>
            <p:cNvPr id="284700" name="Rectangle 28"/>
            <p:cNvSpPr>
              <a:spLocks noChangeArrowheads="1"/>
            </p:cNvSpPr>
            <p:nvPr/>
          </p:nvSpPr>
          <p:spPr bwMode="auto">
            <a:xfrm>
              <a:off x="2499832" y="3539555"/>
              <a:ext cx="82550" cy="152400"/>
            </a:xfrm>
            <a:prstGeom prst="rect">
              <a:avLst/>
            </a:prstGeom>
            <a:solidFill>
              <a:srgbClr val="FFC000"/>
            </a:solidFill>
            <a:ln>
              <a:noFill/>
            </a:ln>
            <a:effectLst/>
          </p:spPr>
          <p:txBody>
            <a:bodyPr wrap="none" anchor="ctr"/>
            <a:lstStyle/>
            <a:p>
              <a:endParaRPr lang="zh-CN" altLang="en-US">
                <a:solidFill>
                  <a:srgbClr val="000099"/>
                </a:solidFill>
                <a:latin typeface="+mn-ea"/>
              </a:endParaRPr>
            </a:p>
          </p:txBody>
        </p:sp>
        <p:sp>
          <p:nvSpPr>
            <p:cNvPr id="284701" name="Rectangle 29"/>
            <p:cNvSpPr>
              <a:spLocks noChangeArrowheads="1"/>
            </p:cNvSpPr>
            <p:nvPr/>
          </p:nvSpPr>
          <p:spPr bwMode="auto">
            <a:xfrm>
              <a:off x="2664932" y="3539555"/>
              <a:ext cx="82550" cy="152400"/>
            </a:xfrm>
            <a:prstGeom prst="rect">
              <a:avLst/>
            </a:prstGeom>
            <a:solidFill>
              <a:srgbClr val="FFC000"/>
            </a:solidFill>
            <a:ln>
              <a:noFill/>
            </a:ln>
            <a:effectLst/>
          </p:spPr>
          <p:txBody>
            <a:bodyPr wrap="none" anchor="ctr"/>
            <a:lstStyle/>
            <a:p>
              <a:endParaRPr lang="zh-CN" altLang="en-US">
                <a:solidFill>
                  <a:srgbClr val="000099"/>
                </a:solidFill>
                <a:latin typeface="+mn-ea"/>
              </a:endParaRPr>
            </a:p>
          </p:txBody>
        </p:sp>
        <p:sp>
          <p:nvSpPr>
            <p:cNvPr id="284702" name="Rectangle 30"/>
            <p:cNvSpPr>
              <a:spLocks noChangeArrowheads="1"/>
            </p:cNvSpPr>
            <p:nvPr/>
          </p:nvSpPr>
          <p:spPr bwMode="auto">
            <a:xfrm>
              <a:off x="4150832" y="3539555"/>
              <a:ext cx="82550" cy="152400"/>
            </a:xfrm>
            <a:prstGeom prst="rect">
              <a:avLst/>
            </a:prstGeom>
            <a:solidFill>
              <a:srgbClr val="FFC000"/>
            </a:solidFill>
            <a:ln>
              <a:noFill/>
            </a:ln>
            <a:effectLst/>
          </p:spPr>
          <p:txBody>
            <a:bodyPr wrap="none" anchor="ctr"/>
            <a:lstStyle/>
            <a:p>
              <a:endParaRPr lang="zh-CN" altLang="en-US">
                <a:solidFill>
                  <a:srgbClr val="000099"/>
                </a:solidFill>
                <a:latin typeface="+mn-ea"/>
              </a:endParaRPr>
            </a:p>
          </p:txBody>
        </p:sp>
        <p:sp>
          <p:nvSpPr>
            <p:cNvPr id="284703" name="Rectangle 31"/>
            <p:cNvSpPr>
              <a:spLocks noChangeArrowheads="1"/>
            </p:cNvSpPr>
            <p:nvPr/>
          </p:nvSpPr>
          <p:spPr bwMode="auto">
            <a:xfrm>
              <a:off x="4315932" y="3539555"/>
              <a:ext cx="82550" cy="152400"/>
            </a:xfrm>
            <a:prstGeom prst="rect">
              <a:avLst/>
            </a:prstGeom>
            <a:solidFill>
              <a:srgbClr val="FFC000"/>
            </a:solidFill>
            <a:ln>
              <a:noFill/>
            </a:ln>
            <a:effectLst/>
          </p:spPr>
          <p:txBody>
            <a:bodyPr wrap="none" anchor="ctr"/>
            <a:lstStyle/>
            <a:p>
              <a:endParaRPr lang="zh-CN" altLang="en-US">
                <a:solidFill>
                  <a:srgbClr val="000099"/>
                </a:solidFill>
                <a:latin typeface="+mn-ea"/>
              </a:endParaRPr>
            </a:p>
          </p:txBody>
        </p:sp>
        <p:sp>
          <p:nvSpPr>
            <p:cNvPr id="284704" name="Rectangle 32"/>
            <p:cNvSpPr>
              <a:spLocks noChangeArrowheads="1"/>
            </p:cNvSpPr>
            <p:nvPr/>
          </p:nvSpPr>
          <p:spPr bwMode="auto">
            <a:xfrm>
              <a:off x="6214582" y="3539555"/>
              <a:ext cx="82550" cy="152400"/>
            </a:xfrm>
            <a:prstGeom prst="rect">
              <a:avLst/>
            </a:prstGeom>
            <a:solidFill>
              <a:srgbClr val="FFC000"/>
            </a:solidFill>
            <a:ln>
              <a:noFill/>
            </a:ln>
            <a:effectLst/>
          </p:spPr>
          <p:txBody>
            <a:bodyPr wrap="none" anchor="ctr"/>
            <a:lstStyle/>
            <a:p>
              <a:endParaRPr lang="zh-CN" altLang="en-US">
                <a:solidFill>
                  <a:srgbClr val="000099"/>
                </a:solidFill>
                <a:latin typeface="+mn-ea"/>
              </a:endParaRPr>
            </a:p>
          </p:txBody>
        </p:sp>
        <p:sp>
          <p:nvSpPr>
            <p:cNvPr id="284705" name="Rectangle 33"/>
            <p:cNvSpPr>
              <a:spLocks noChangeArrowheads="1"/>
            </p:cNvSpPr>
            <p:nvPr/>
          </p:nvSpPr>
          <p:spPr bwMode="auto">
            <a:xfrm>
              <a:off x="6379682" y="3539555"/>
              <a:ext cx="82550" cy="152400"/>
            </a:xfrm>
            <a:prstGeom prst="rect">
              <a:avLst/>
            </a:prstGeom>
            <a:solidFill>
              <a:srgbClr val="FFC000"/>
            </a:solidFill>
            <a:ln>
              <a:noFill/>
            </a:ln>
            <a:effectLst/>
          </p:spPr>
          <p:txBody>
            <a:bodyPr wrap="none" anchor="ctr"/>
            <a:lstStyle/>
            <a:p>
              <a:endParaRPr lang="zh-CN" altLang="en-US">
                <a:solidFill>
                  <a:srgbClr val="000099"/>
                </a:solidFill>
                <a:latin typeface="+mn-ea"/>
              </a:endParaRPr>
            </a:p>
          </p:txBody>
        </p:sp>
        <p:sp>
          <p:nvSpPr>
            <p:cNvPr id="284706" name="Rectangle 34"/>
            <p:cNvSpPr>
              <a:spLocks noChangeArrowheads="1"/>
            </p:cNvSpPr>
            <p:nvPr/>
          </p:nvSpPr>
          <p:spPr bwMode="auto">
            <a:xfrm>
              <a:off x="8030682" y="3539555"/>
              <a:ext cx="82550" cy="152400"/>
            </a:xfrm>
            <a:prstGeom prst="rect">
              <a:avLst/>
            </a:prstGeom>
            <a:solidFill>
              <a:srgbClr val="FFC000"/>
            </a:solidFill>
            <a:ln>
              <a:noFill/>
            </a:ln>
            <a:effectLst/>
          </p:spPr>
          <p:txBody>
            <a:bodyPr wrap="none" anchor="ctr"/>
            <a:lstStyle/>
            <a:p>
              <a:endParaRPr lang="zh-CN" altLang="en-US">
                <a:solidFill>
                  <a:srgbClr val="000099"/>
                </a:solidFill>
                <a:latin typeface="+mn-ea"/>
              </a:endParaRPr>
            </a:p>
          </p:txBody>
        </p:sp>
        <p:sp>
          <p:nvSpPr>
            <p:cNvPr id="284707" name="Rectangle 35"/>
            <p:cNvSpPr>
              <a:spLocks noChangeArrowheads="1"/>
            </p:cNvSpPr>
            <p:nvPr/>
          </p:nvSpPr>
          <p:spPr bwMode="auto">
            <a:xfrm>
              <a:off x="8195782" y="3539555"/>
              <a:ext cx="82550" cy="152400"/>
            </a:xfrm>
            <a:prstGeom prst="rect">
              <a:avLst/>
            </a:prstGeom>
            <a:solidFill>
              <a:srgbClr val="FFC000"/>
            </a:solidFill>
            <a:ln>
              <a:noFill/>
            </a:ln>
            <a:effectLst/>
          </p:spPr>
          <p:txBody>
            <a:bodyPr wrap="none" anchor="ctr"/>
            <a:lstStyle/>
            <a:p>
              <a:endParaRPr lang="zh-CN" altLang="en-US">
                <a:solidFill>
                  <a:srgbClr val="000099"/>
                </a:solidFill>
                <a:latin typeface="+mn-ea"/>
              </a:endParaRPr>
            </a:p>
          </p:txBody>
        </p:sp>
        <p:sp>
          <p:nvSpPr>
            <p:cNvPr id="284708" name="Rectangle 36"/>
            <p:cNvSpPr>
              <a:spLocks noChangeArrowheads="1"/>
            </p:cNvSpPr>
            <p:nvPr/>
          </p:nvSpPr>
          <p:spPr bwMode="auto">
            <a:xfrm>
              <a:off x="8360882" y="3539555"/>
              <a:ext cx="82550" cy="152400"/>
            </a:xfrm>
            <a:prstGeom prst="rect">
              <a:avLst/>
            </a:prstGeom>
            <a:solidFill>
              <a:srgbClr val="FFC000"/>
            </a:solidFill>
            <a:ln>
              <a:noFill/>
            </a:ln>
            <a:effectLst/>
          </p:spPr>
          <p:txBody>
            <a:bodyPr wrap="none" anchor="ctr"/>
            <a:lstStyle/>
            <a:p>
              <a:endParaRPr lang="zh-CN" altLang="en-US">
                <a:solidFill>
                  <a:srgbClr val="000099"/>
                </a:solidFill>
                <a:latin typeface="+mn-ea"/>
              </a:endParaRPr>
            </a:p>
          </p:txBody>
        </p:sp>
        <p:sp>
          <p:nvSpPr>
            <p:cNvPr id="284709" name="Rectangle 37"/>
            <p:cNvSpPr>
              <a:spLocks noChangeArrowheads="1"/>
            </p:cNvSpPr>
            <p:nvPr/>
          </p:nvSpPr>
          <p:spPr bwMode="auto">
            <a:xfrm>
              <a:off x="8525982" y="3539555"/>
              <a:ext cx="82550" cy="152400"/>
            </a:xfrm>
            <a:prstGeom prst="rect">
              <a:avLst/>
            </a:prstGeom>
            <a:solidFill>
              <a:srgbClr val="FFC000"/>
            </a:solidFill>
            <a:ln>
              <a:noFill/>
            </a:ln>
            <a:effectLst/>
          </p:spPr>
          <p:txBody>
            <a:bodyPr wrap="none" anchor="ctr"/>
            <a:lstStyle/>
            <a:p>
              <a:endParaRPr lang="zh-CN" altLang="en-US">
                <a:solidFill>
                  <a:srgbClr val="000099"/>
                </a:solidFill>
                <a:latin typeface="+mn-ea"/>
              </a:endParaRPr>
            </a:p>
          </p:txBody>
        </p:sp>
        <p:sp>
          <p:nvSpPr>
            <p:cNvPr id="284710" name="Line 38"/>
            <p:cNvSpPr>
              <a:spLocks noChangeShapeType="1"/>
            </p:cNvSpPr>
            <p:nvPr/>
          </p:nvSpPr>
          <p:spPr bwMode="auto">
            <a:xfrm>
              <a:off x="4481032" y="3615755"/>
              <a:ext cx="33020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284711" name="Line 39"/>
            <p:cNvSpPr>
              <a:spLocks noChangeShapeType="1"/>
            </p:cNvSpPr>
            <p:nvPr/>
          </p:nvSpPr>
          <p:spPr bwMode="auto">
            <a:xfrm rot="5400000">
              <a:off x="2388707" y="3349055"/>
              <a:ext cx="30480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284712" name="Line 40"/>
            <p:cNvSpPr>
              <a:spLocks noChangeShapeType="1"/>
            </p:cNvSpPr>
            <p:nvPr/>
          </p:nvSpPr>
          <p:spPr bwMode="auto">
            <a:xfrm rot="16200000" flipV="1">
              <a:off x="8414857" y="3387155"/>
              <a:ext cx="30480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grpSp>
          <p:nvGrpSpPr>
            <p:cNvPr id="284713" name="Group 41"/>
            <p:cNvGrpSpPr>
              <a:grpSpLocks/>
            </p:cNvGrpSpPr>
            <p:nvPr/>
          </p:nvGrpSpPr>
          <p:grpSpPr bwMode="auto">
            <a:xfrm>
              <a:off x="2830032" y="3539555"/>
              <a:ext cx="1155700" cy="152400"/>
              <a:chOff x="1344" y="912"/>
              <a:chExt cx="672" cy="96"/>
            </a:xfrm>
            <a:solidFill>
              <a:srgbClr val="FFC000"/>
            </a:solidFill>
          </p:grpSpPr>
          <p:sp>
            <p:nvSpPr>
              <p:cNvPr id="284714" name="Line 42"/>
              <p:cNvSpPr>
                <a:spLocks noChangeShapeType="1"/>
              </p:cNvSpPr>
              <p:nvPr/>
            </p:nvSpPr>
            <p:spPr bwMode="auto">
              <a:xfrm>
                <a:off x="1344" y="960"/>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284715" name="Freeform 43"/>
              <p:cNvSpPr>
                <a:spLocks/>
              </p:cNvSpPr>
              <p:nvPr/>
            </p:nvSpPr>
            <p:spPr bwMode="auto">
              <a:xfrm>
                <a:off x="1392" y="912"/>
                <a:ext cx="576" cy="96"/>
              </a:xfrm>
              <a:custGeom>
                <a:avLst/>
                <a:gdLst>
                  <a:gd name="T0" fmla="*/ 0 w 576"/>
                  <a:gd name="T1" fmla="*/ 96 h 192"/>
                  <a:gd name="T2" fmla="*/ 0 w 576"/>
                  <a:gd name="T3" fmla="*/ 0 h 192"/>
                  <a:gd name="T4" fmla="*/ 192 w 576"/>
                  <a:gd name="T5" fmla="*/ 0 h 192"/>
                  <a:gd name="T6" fmla="*/ 192 w 576"/>
                  <a:gd name="T7" fmla="*/ 192 h 192"/>
                  <a:gd name="T8" fmla="*/ 288 w 576"/>
                  <a:gd name="T9" fmla="*/ 192 h 192"/>
                  <a:gd name="T10" fmla="*/ 288 w 576"/>
                  <a:gd name="T11" fmla="*/ 0 h 192"/>
                  <a:gd name="T12" fmla="*/ 336 w 576"/>
                  <a:gd name="T13" fmla="*/ 0 h 192"/>
                  <a:gd name="T14" fmla="*/ 336 w 576"/>
                  <a:gd name="T15" fmla="*/ 192 h 192"/>
                  <a:gd name="T16" fmla="*/ 480 w 576"/>
                  <a:gd name="T17" fmla="*/ 192 h 192"/>
                  <a:gd name="T18" fmla="*/ 480 w 576"/>
                  <a:gd name="T19" fmla="*/ 0 h 192"/>
                  <a:gd name="T20" fmla="*/ 576 w 576"/>
                  <a:gd name="T21" fmla="*/ 0 h 192"/>
                  <a:gd name="T22" fmla="*/ 576 w 576"/>
                  <a:gd name="T23" fmla="*/ 96 h 192"/>
                  <a:gd name="T24" fmla="*/ 0 w 576"/>
                  <a:gd name="T25"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grpSp>
        <p:grpSp>
          <p:nvGrpSpPr>
            <p:cNvPr id="284716" name="Group 44"/>
            <p:cNvGrpSpPr>
              <a:grpSpLocks/>
            </p:cNvGrpSpPr>
            <p:nvPr/>
          </p:nvGrpSpPr>
          <p:grpSpPr bwMode="auto">
            <a:xfrm>
              <a:off x="6627332" y="3539555"/>
              <a:ext cx="1155700" cy="157162"/>
              <a:chOff x="4080" y="3676"/>
              <a:chExt cx="672" cy="99"/>
            </a:xfrm>
            <a:solidFill>
              <a:srgbClr val="FFC000"/>
            </a:solidFill>
          </p:grpSpPr>
          <p:sp>
            <p:nvSpPr>
              <p:cNvPr id="284717" name="Line 45"/>
              <p:cNvSpPr>
                <a:spLocks noChangeShapeType="1"/>
              </p:cNvSpPr>
              <p:nvPr/>
            </p:nvSpPr>
            <p:spPr bwMode="auto">
              <a:xfrm>
                <a:off x="4080" y="3727"/>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284718" name="Freeform 46"/>
              <p:cNvSpPr>
                <a:spLocks/>
              </p:cNvSpPr>
              <p:nvPr/>
            </p:nvSpPr>
            <p:spPr bwMode="auto">
              <a:xfrm>
                <a:off x="4128" y="3676"/>
                <a:ext cx="576" cy="99"/>
              </a:xfrm>
              <a:custGeom>
                <a:avLst/>
                <a:gdLst>
                  <a:gd name="T0" fmla="*/ 0 w 576"/>
                  <a:gd name="T1" fmla="*/ 51 h 99"/>
                  <a:gd name="T2" fmla="*/ 0 w 576"/>
                  <a:gd name="T3" fmla="*/ 3 h 99"/>
                  <a:gd name="T4" fmla="*/ 135 w 576"/>
                  <a:gd name="T5" fmla="*/ 3 h 99"/>
                  <a:gd name="T6" fmla="*/ 138 w 576"/>
                  <a:gd name="T7" fmla="*/ 99 h 99"/>
                  <a:gd name="T8" fmla="*/ 264 w 576"/>
                  <a:gd name="T9" fmla="*/ 98 h 99"/>
                  <a:gd name="T10" fmla="*/ 264 w 576"/>
                  <a:gd name="T11" fmla="*/ 0 h 99"/>
                  <a:gd name="T12" fmla="*/ 426 w 576"/>
                  <a:gd name="T13" fmla="*/ 0 h 99"/>
                  <a:gd name="T14" fmla="*/ 426 w 576"/>
                  <a:gd name="T15" fmla="*/ 99 h 99"/>
                  <a:gd name="T16" fmla="*/ 480 w 576"/>
                  <a:gd name="T17" fmla="*/ 99 h 99"/>
                  <a:gd name="T18" fmla="*/ 480 w 576"/>
                  <a:gd name="T19" fmla="*/ 3 h 99"/>
                  <a:gd name="T20" fmla="*/ 576 w 576"/>
                  <a:gd name="T21" fmla="*/ 3 h 99"/>
                  <a:gd name="T22" fmla="*/ 576 w 576"/>
                  <a:gd name="T23" fmla="*/ 51 h 99"/>
                  <a:gd name="T24" fmla="*/ 0 w 576"/>
                  <a:gd name="T25" fmla="*/ 5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99">
                    <a:moveTo>
                      <a:pt x="0" y="51"/>
                    </a:moveTo>
                    <a:lnTo>
                      <a:pt x="0" y="3"/>
                    </a:lnTo>
                    <a:lnTo>
                      <a:pt x="135" y="3"/>
                    </a:lnTo>
                    <a:lnTo>
                      <a:pt x="138" y="99"/>
                    </a:lnTo>
                    <a:lnTo>
                      <a:pt x="264" y="98"/>
                    </a:lnTo>
                    <a:lnTo>
                      <a:pt x="264" y="0"/>
                    </a:lnTo>
                    <a:lnTo>
                      <a:pt x="426" y="0"/>
                    </a:lnTo>
                    <a:lnTo>
                      <a:pt x="426" y="99"/>
                    </a:lnTo>
                    <a:lnTo>
                      <a:pt x="480" y="99"/>
                    </a:lnTo>
                    <a:lnTo>
                      <a:pt x="480" y="3"/>
                    </a:lnTo>
                    <a:lnTo>
                      <a:pt x="576" y="3"/>
                    </a:lnTo>
                    <a:lnTo>
                      <a:pt x="576" y="51"/>
                    </a:lnTo>
                    <a:lnTo>
                      <a:pt x="0" y="51"/>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grpSp>
        <p:sp>
          <p:nvSpPr>
            <p:cNvPr id="284728" name="Rectangle 56"/>
            <p:cNvSpPr>
              <a:spLocks noChangeArrowheads="1"/>
            </p:cNvSpPr>
            <p:nvPr/>
          </p:nvSpPr>
          <p:spPr bwMode="auto">
            <a:xfrm>
              <a:off x="3774198" y="4149080"/>
              <a:ext cx="359501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a:r>
                <a:rPr kumimoji="1" lang="en-US" altLang="zh-CN" dirty="0">
                  <a:solidFill>
                    <a:srgbClr val="000099"/>
                  </a:solidFill>
                  <a:latin typeface="+mn-ea"/>
                </a:rPr>
                <a:t>(a) </a:t>
              </a:r>
              <a:r>
                <a:rPr kumimoji="1" lang="zh-CN" altLang="en-US" dirty="0">
                  <a:solidFill>
                    <a:srgbClr val="000099"/>
                  </a:solidFill>
                  <a:latin typeface="+mn-ea"/>
                </a:rPr>
                <a:t>三层的简化模型</a:t>
              </a:r>
              <a:endParaRPr kumimoji="1" lang="en-US" altLang="zh-CN" dirty="0">
                <a:solidFill>
                  <a:srgbClr val="000099"/>
                </a:solidFill>
                <a:latin typeface="+mn-ea"/>
              </a:endParaRPr>
            </a:p>
          </p:txBody>
        </p:sp>
        <p:sp>
          <p:nvSpPr>
            <p:cNvPr id="284739" name="Rectangle 67"/>
            <p:cNvSpPr>
              <a:spLocks noChangeArrowheads="1"/>
            </p:cNvSpPr>
            <p:nvPr/>
          </p:nvSpPr>
          <p:spPr bwMode="auto">
            <a:xfrm>
              <a:off x="1344132" y="1482155"/>
              <a:ext cx="2178977" cy="1828800"/>
            </a:xfrm>
            <a:prstGeom prst="rect">
              <a:avLst/>
            </a:prstGeom>
            <a:solidFill>
              <a:srgbClr val="CCFFFF"/>
            </a:solidFill>
            <a:ln w="12700">
              <a:solidFill>
                <a:schemeClr val="tx1"/>
              </a:solidFill>
              <a:miter lim="800000"/>
              <a:headEnd/>
              <a:tailEnd/>
            </a:ln>
            <a:effectLst>
              <a:outerShdw dist="53882" dir="2700000" algn="ctr" rotWithShape="0">
                <a:schemeClr val="bg2"/>
              </a:outerShdw>
            </a:effectLst>
          </p:spPr>
          <p:txBody>
            <a:bodyPr wrap="none" anchor="ctr"/>
            <a:lstStyle/>
            <a:p>
              <a:endParaRPr lang="zh-CN" altLang="en-US">
                <a:solidFill>
                  <a:srgbClr val="000099"/>
                </a:solidFill>
                <a:latin typeface="+mn-ea"/>
              </a:endParaRPr>
            </a:p>
          </p:txBody>
        </p:sp>
        <p:sp>
          <p:nvSpPr>
            <p:cNvPr id="284740" name="Rectangle 68"/>
            <p:cNvSpPr>
              <a:spLocks noChangeArrowheads="1"/>
            </p:cNvSpPr>
            <p:nvPr/>
          </p:nvSpPr>
          <p:spPr bwMode="auto">
            <a:xfrm>
              <a:off x="1364770" y="2091755"/>
              <a:ext cx="2146300" cy="6096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284741" name="Line 69"/>
            <p:cNvSpPr>
              <a:spLocks noChangeShapeType="1"/>
            </p:cNvSpPr>
            <p:nvPr/>
          </p:nvSpPr>
          <p:spPr bwMode="auto">
            <a:xfrm>
              <a:off x="1344132" y="2090167"/>
              <a:ext cx="2175537" cy="1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284742" name="Rectangle 70"/>
            <p:cNvSpPr>
              <a:spLocks noChangeArrowheads="1"/>
            </p:cNvSpPr>
            <p:nvPr/>
          </p:nvSpPr>
          <p:spPr bwMode="auto">
            <a:xfrm>
              <a:off x="1676052" y="2244155"/>
              <a:ext cx="1506538" cy="304800"/>
            </a:xfrm>
            <a:prstGeom prst="rect">
              <a:avLst/>
            </a:prstGeom>
            <a:solidFill>
              <a:schemeClr val="bg1"/>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a:endParaRPr kumimoji="1" lang="zh-CN" altLang="zh-CN">
                <a:solidFill>
                  <a:srgbClr val="000099"/>
                </a:solidFill>
                <a:latin typeface="+mn-ea"/>
              </a:endParaRPr>
            </a:p>
          </p:txBody>
        </p:sp>
        <p:sp>
          <p:nvSpPr>
            <p:cNvPr id="284743" name="Line 71"/>
            <p:cNvSpPr>
              <a:spLocks noChangeShapeType="1"/>
            </p:cNvSpPr>
            <p:nvPr/>
          </p:nvSpPr>
          <p:spPr bwMode="auto">
            <a:xfrm>
              <a:off x="1344132" y="2699767"/>
              <a:ext cx="2175537" cy="1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284744" name="Rectangle 72"/>
            <p:cNvSpPr>
              <a:spLocks noChangeArrowheads="1"/>
            </p:cNvSpPr>
            <p:nvPr/>
          </p:nvSpPr>
          <p:spPr bwMode="auto">
            <a:xfrm>
              <a:off x="1897905" y="1634555"/>
              <a:ext cx="1073150" cy="304800"/>
            </a:xfrm>
            <a:prstGeom prst="rect">
              <a:avLst/>
            </a:prstGeom>
            <a:solidFill>
              <a:srgbClr val="DDDDDD"/>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a:r>
                <a:rPr kumimoji="1" lang="en-US" altLang="zh-CN">
                  <a:solidFill>
                    <a:srgbClr val="000099"/>
                  </a:solidFill>
                  <a:latin typeface="+mn-ea"/>
                </a:rPr>
                <a:t>IP </a:t>
              </a:r>
              <a:r>
                <a:rPr kumimoji="1" lang="zh-CN" altLang="en-US">
                  <a:solidFill>
                    <a:srgbClr val="000099"/>
                  </a:solidFill>
                  <a:latin typeface="+mn-ea"/>
                </a:rPr>
                <a:t>数据报</a:t>
              </a:r>
            </a:p>
          </p:txBody>
        </p:sp>
        <p:sp>
          <p:nvSpPr>
            <p:cNvPr id="284745" name="Rectangle 73"/>
            <p:cNvSpPr>
              <a:spLocks noChangeArrowheads="1"/>
            </p:cNvSpPr>
            <p:nvPr/>
          </p:nvSpPr>
          <p:spPr bwMode="auto">
            <a:xfrm>
              <a:off x="1669173" y="2853755"/>
              <a:ext cx="1520296" cy="304800"/>
            </a:xfrm>
            <a:prstGeom prst="rect">
              <a:avLst/>
            </a:prstGeom>
            <a:solidFill>
              <a:schemeClr val="bg1"/>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a:endParaRPr kumimoji="1" lang="zh-CN" altLang="zh-CN">
                <a:solidFill>
                  <a:srgbClr val="000099"/>
                </a:solidFill>
                <a:latin typeface="+mn-ea"/>
              </a:endParaRPr>
            </a:p>
          </p:txBody>
        </p:sp>
        <p:sp>
          <p:nvSpPr>
            <p:cNvPr id="284746" name="Rectangle 74"/>
            <p:cNvSpPr>
              <a:spLocks noChangeArrowheads="1"/>
            </p:cNvSpPr>
            <p:nvPr/>
          </p:nvSpPr>
          <p:spPr bwMode="auto">
            <a:xfrm>
              <a:off x="1600382" y="2866455"/>
              <a:ext cx="1599798" cy="299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lnSpc>
                  <a:spcPct val="85000"/>
                </a:lnSpc>
              </a:pPr>
              <a:r>
                <a:rPr kumimoji="1" lang="en-US" altLang="zh-CN" sz="1600">
                  <a:solidFill>
                    <a:srgbClr val="000099"/>
                  </a:solidFill>
                  <a:latin typeface="+mn-ea"/>
                </a:rPr>
                <a:t>1010…  …0110</a:t>
              </a:r>
            </a:p>
          </p:txBody>
        </p:sp>
        <p:sp>
          <p:nvSpPr>
            <p:cNvPr id="284747" name="AutoShape 75"/>
            <p:cNvSpPr>
              <a:spLocks noChangeArrowheads="1"/>
            </p:cNvSpPr>
            <p:nvPr/>
          </p:nvSpPr>
          <p:spPr bwMode="auto">
            <a:xfrm>
              <a:off x="2267661" y="2701355"/>
              <a:ext cx="330200" cy="334962"/>
            </a:xfrm>
            <a:prstGeom prst="downArrow">
              <a:avLst>
                <a:gd name="adj1" fmla="val 50000"/>
                <a:gd name="adj2" fmla="val 43231"/>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solidFill>
                  <a:srgbClr val="000099"/>
                </a:solidFill>
                <a:latin typeface="+mn-ea"/>
              </a:endParaRPr>
            </a:p>
          </p:txBody>
        </p:sp>
        <p:sp>
          <p:nvSpPr>
            <p:cNvPr id="284748" name="Rectangle 76"/>
            <p:cNvSpPr>
              <a:spLocks noChangeArrowheads="1"/>
            </p:cNvSpPr>
            <p:nvPr/>
          </p:nvSpPr>
          <p:spPr bwMode="auto">
            <a:xfrm>
              <a:off x="1891026" y="2253681"/>
              <a:ext cx="1073150" cy="280987"/>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284749" name="AutoShape 77"/>
            <p:cNvSpPr>
              <a:spLocks noChangeArrowheads="1"/>
            </p:cNvSpPr>
            <p:nvPr/>
          </p:nvSpPr>
          <p:spPr bwMode="auto">
            <a:xfrm>
              <a:off x="1897905" y="1948881"/>
              <a:ext cx="1073150" cy="369887"/>
            </a:xfrm>
            <a:prstGeom prst="downArrow">
              <a:avLst>
                <a:gd name="adj1" fmla="val 65389"/>
                <a:gd name="adj2" fmla="val 39394"/>
              </a:avLst>
            </a:prstGeom>
            <a:solidFill>
              <a:schemeClr val="accent2"/>
            </a:solidFill>
            <a:ln w="12700">
              <a:solidFill>
                <a:schemeClr val="tx1"/>
              </a:solidFill>
              <a:miter lim="800000"/>
              <a:headEnd/>
              <a:tailEnd/>
            </a:ln>
            <a:effectLst>
              <a:outerShdw dist="35921" dir="2700000" algn="ctr" rotWithShape="0">
                <a:schemeClr val="bg2"/>
              </a:outerShdw>
            </a:effectLst>
          </p:spPr>
          <p:txBody>
            <a:bodyPr vert="eaVert" wrap="none" anchor="ctr"/>
            <a:lstStyle/>
            <a:p>
              <a:endParaRPr lang="zh-CN" altLang="en-US">
                <a:solidFill>
                  <a:srgbClr val="000099"/>
                </a:solidFill>
                <a:latin typeface="+mn-ea"/>
              </a:endParaRPr>
            </a:p>
          </p:txBody>
        </p:sp>
        <p:sp>
          <p:nvSpPr>
            <p:cNvPr id="284750" name="Text Box 78"/>
            <p:cNvSpPr txBox="1">
              <a:spLocks noChangeArrowheads="1"/>
            </p:cNvSpPr>
            <p:nvPr/>
          </p:nvSpPr>
          <p:spPr bwMode="auto">
            <a:xfrm>
              <a:off x="1309736" y="2198118"/>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dirty="0">
                  <a:solidFill>
                    <a:srgbClr val="FF0000"/>
                  </a:solidFill>
                  <a:latin typeface="+mn-ea"/>
                  <a:ea typeface="+mn-ea"/>
                </a:rPr>
                <a:t>帧</a:t>
              </a:r>
            </a:p>
          </p:txBody>
        </p:sp>
        <p:sp>
          <p:nvSpPr>
            <p:cNvPr id="284751" name="Rectangle 79"/>
            <p:cNvSpPr>
              <a:spLocks noChangeArrowheads="1"/>
            </p:cNvSpPr>
            <p:nvPr/>
          </p:nvSpPr>
          <p:spPr bwMode="auto">
            <a:xfrm>
              <a:off x="2114599" y="1912367"/>
              <a:ext cx="64440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a:solidFill>
                    <a:srgbClr val="000099"/>
                  </a:solidFill>
                  <a:latin typeface="+mn-ea"/>
                </a:rPr>
                <a:t>装入</a:t>
              </a:r>
            </a:p>
          </p:txBody>
        </p:sp>
        <p:sp>
          <p:nvSpPr>
            <p:cNvPr id="284752" name="Line 80"/>
            <p:cNvSpPr>
              <a:spLocks noChangeShapeType="1"/>
            </p:cNvSpPr>
            <p:nvPr/>
          </p:nvSpPr>
          <p:spPr bwMode="auto">
            <a:xfrm>
              <a:off x="1885867" y="2248917"/>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284753" name="Line 81"/>
            <p:cNvSpPr>
              <a:spLocks noChangeShapeType="1"/>
            </p:cNvSpPr>
            <p:nvPr/>
          </p:nvSpPr>
          <p:spPr bwMode="auto">
            <a:xfrm>
              <a:off x="2959017" y="2250505"/>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grpSp>
      <p:sp>
        <p:nvSpPr>
          <p:cNvPr id="3" name="标题 2"/>
          <p:cNvSpPr>
            <a:spLocks noGrp="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dirty="0"/>
              <a:t>数据链路层传送的是帧</a:t>
            </a:r>
          </a:p>
        </p:txBody>
      </p:sp>
      <p:sp>
        <p:nvSpPr>
          <p:cNvPr id="6" name="矩形 5"/>
          <p:cNvSpPr/>
          <p:nvPr/>
        </p:nvSpPr>
        <p:spPr>
          <a:xfrm>
            <a:off x="3257600" y="6381329"/>
            <a:ext cx="6579923" cy="461665"/>
          </a:xfrm>
          <a:prstGeom prst="rect">
            <a:avLst/>
          </a:prstGeom>
        </p:spPr>
        <p:txBody>
          <a:bodyPr wrap="square">
            <a:spAutoFit/>
          </a:bodyPr>
          <a:lstStyle/>
          <a:p>
            <a:pPr algn="ctr"/>
            <a:r>
              <a:rPr lang="zh-CN" altLang="zh-CN" sz="2400" dirty="0">
                <a:solidFill>
                  <a:srgbClr val="333399"/>
                </a:solidFill>
                <a:latin typeface="微软雅黑" panose="020B0503020204020204" pitchFamily="34" charset="-122"/>
                <a:ea typeface="微软雅黑" panose="020B0503020204020204" pitchFamily="34" charset="-122"/>
              </a:rPr>
              <a:t>使用点对点信道的数据链路层</a:t>
            </a:r>
            <a:endParaRPr lang="zh-CN" altLang="en-US" sz="2400" dirty="0">
              <a:solidFill>
                <a:srgbClr val="3333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9019027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sz="2800" dirty="0"/>
              <a:t>IEEE </a:t>
            </a:r>
            <a:r>
              <a:rPr lang="zh-CN" altLang="zh-CN" sz="2800" dirty="0"/>
              <a:t>规定地址字段的第一字节的最低位为</a:t>
            </a:r>
            <a:r>
              <a:rPr lang="en-US" altLang="zh-CN" sz="2800" dirty="0"/>
              <a:t> I/G </a:t>
            </a:r>
            <a:r>
              <a:rPr lang="zh-CN" altLang="zh-CN" sz="2800" dirty="0"/>
              <a:t>位。</a:t>
            </a:r>
            <a:r>
              <a:rPr lang="en-US" altLang="zh-CN" sz="2800" dirty="0"/>
              <a:t>I/G </a:t>
            </a:r>
            <a:r>
              <a:rPr lang="zh-CN" altLang="zh-CN" sz="2800" dirty="0"/>
              <a:t>表示</a:t>
            </a:r>
            <a:r>
              <a:rPr lang="en-US" altLang="zh-CN" sz="2800" dirty="0"/>
              <a:t> Individual / Group</a:t>
            </a:r>
            <a:r>
              <a:rPr lang="zh-CN" altLang="zh-CN" sz="2800" dirty="0"/>
              <a:t>。</a:t>
            </a:r>
            <a:endParaRPr lang="en-US" altLang="zh-CN" sz="2800" dirty="0"/>
          </a:p>
          <a:p>
            <a:r>
              <a:rPr lang="zh-CN" altLang="zh-CN" sz="2800" dirty="0">
                <a:solidFill>
                  <a:srgbClr val="0000FF"/>
                </a:solidFill>
              </a:rPr>
              <a:t>当</a:t>
            </a:r>
            <a:r>
              <a:rPr lang="en-US" altLang="zh-CN" sz="2800" dirty="0">
                <a:solidFill>
                  <a:srgbClr val="0000FF"/>
                </a:solidFill>
              </a:rPr>
              <a:t> I/G</a:t>
            </a:r>
            <a:r>
              <a:rPr lang="zh-CN" altLang="zh-CN" sz="2800" dirty="0">
                <a:solidFill>
                  <a:srgbClr val="0000FF"/>
                </a:solidFill>
              </a:rPr>
              <a:t>位</a:t>
            </a:r>
            <a:r>
              <a:rPr lang="en-US" altLang="zh-CN" sz="2800" dirty="0">
                <a:solidFill>
                  <a:srgbClr val="0000FF"/>
                </a:solidFill>
              </a:rPr>
              <a:t> = 0 </a:t>
            </a:r>
            <a:r>
              <a:rPr lang="zh-CN" altLang="zh-CN" sz="2800" dirty="0">
                <a:solidFill>
                  <a:srgbClr val="0000FF"/>
                </a:solidFill>
              </a:rPr>
              <a:t>时，</a:t>
            </a:r>
            <a:r>
              <a:rPr lang="zh-CN" altLang="zh-CN" sz="2800" dirty="0"/>
              <a:t>地址字段表示一个</a:t>
            </a:r>
            <a:r>
              <a:rPr lang="zh-CN" altLang="zh-CN" sz="2800" dirty="0">
                <a:solidFill>
                  <a:srgbClr val="FF0000"/>
                </a:solidFill>
              </a:rPr>
              <a:t>单站地址。</a:t>
            </a:r>
            <a:endParaRPr lang="en-US" altLang="zh-CN" sz="2800" dirty="0">
              <a:solidFill>
                <a:srgbClr val="FF0000"/>
              </a:solidFill>
            </a:endParaRPr>
          </a:p>
          <a:p>
            <a:r>
              <a:rPr lang="zh-CN" altLang="zh-CN" sz="2800" dirty="0">
                <a:solidFill>
                  <a:srgbClr val="0000FF"/>
                </a:solidFill>
              </a:rPr>
              <a:t>当</a:t>
            </a:r>
            <a:r>
              <a:rPr lang="en-US" altLang="zh-CN" sz="2800" dirty="0">
                <a:solidFill>
                  <a:srgbClr val="0000FF"/>
                </a:solidFill>
              </a:rPr>
              <a:t> I/G</a:t>
            </a:r>
            <a:r>
              <a:rPr lang="zh-CN" altLang="zh-CN" sz="2800" dirty="0">
                <a:solidFill>
                  <a:srgbClr val="0000FF"/>
                </a:solidFill>
              </a:rPr>
              <a:t>位</a:t>
            </a:r>
            <a:r>
              <a:rPr lang="en-US" altLang="zh-CN" sz="2800" dirty="0">
                <a:solidFill>
                  <a:srgbClr val="0000FF"/>
                </a:solidFill>
              </a:rPr>
              <a:t> = 1 </a:t>
            </a:r>
            <a:r>
              <a:rPr lang="zh-CN" altLang="zh-CN" sz="2800" dirty="0">
                <a:solidFill>
                  <a:srgbClr val="0000FF"/>
                </a:solidFill>
              </a:rPr>
              <a:t>时</a:t>
            </a:r>
            <a:r>
              <a:rPr lang="zh-CN" altLang="en-US" sz="2800" dirty="0">
                <a:solidFill>
                  <a:srgbClr val="0000FF"/>
                </a:solidFill>
              </a:rPr>
              <a:t>，</a:t>
            </a:r>
            <a:r>
              <a:rPr lang="zh-CN" altLang="zh-CN" sz="2800" dirty="0"/>
              <a:t>表示</a:t>
            </a:r>
            <a:r>
              <a:rPr lang="zh-CN" altLang="zh-CN" sz="2800" dirty="0">
                <a:solidFill>
                  <a:srgbClr val="FF0000"/>
                </a:solidFill>
              </a:rPr>
              <a:t>组地址，</a:t>
            </a:r>
            <a:r>
              <a:rPr lang="zh-CN" altLang="zh-CN" sz="2800" dirty="0"/>
              <a:t>用来进行多播（以前曾译为组播）。</a:t>
            </a:r>
            <a:r>
              <a:rPr lang="zh-CN" altLang="en-US" sz="2800" dirty="0"/>
              <a:t>此时</a:t>
            </a:r>
            <a:r>
              <a:rPr lang="zh-CN" altLang="zh-CN" sz="2800" dirty="0"/>
              <a:t>，</a:t>
            </a:r>
            <a:r>
              <a:rPr lang="en-US" altLang="zh-CN" sz="2800" dirty="0"/>
              <a:t>IEEE </a:t>
            </a:r>
            <a:r>
              <a:rPr lang="zh-CN" altLang="zh-CN" sz="2800" dirty="0"/>
              <a:t>只分配地址字段前三个字节中的</a:t>
            </a:r>
            <a:r>
              <a:rPr lang="en-US" altLang="zh-CN" sz="2800" dirty="0"/>
              <a:t> 23 </a:t>
            </a:r>
            <a:r>
              <a:rPr lang="zh-CN" altLang="zh-CN" sz="2800" dirty="0"/>
              <a:t>位。</a:t>
            </a:r>
            <a:endParaRPr lang="en-US" altLang="zh-CN" sz="2800" dirty="0"/>
          </a:p>
          <a:p>
            <a:r>
              <a:rPr lang="zh-CN" altLang="zh-CN" sz="2800" dirty="0"/>
              <a:t>当</a:t>
            </a:r>
            <a:r>
              <a:rPr lang="en-US" altLang="zh-CN" sz="2800" dirty="0"/>
              <a:t> I/G </a:t>
            </a:r>
            <a:r>
              <a:rPr lang="zh-CN" altLang="zh-CN" sz="2800" dirty="0"/>
              <a:t>位分别为</a:t>
            </a:r>
            <a:r>
              <a:rPr lang="en-US" altLang="zh-CN" sz="2800" dirty="0"/>
              <a:t> 0 </a:t>
            </a:r>
            <a:r>
              <a:rPr lang="zh-CN" altLang="zh-CN" sz="2800" dirty="0"/>
              <a:t>和</a:t>
            </a:r>
            <a:r>
              <a:rPr lang="en-US" altLang="zh-CN" sz="2800" dirty="0"/>
              <a:t> 1 </a:t>
            </a:r>
            <a:r>
              <a:rPr lang="zh-CN" altLang="zh-CN" sz="2800" dirty="0"/>
              <a:t>时，一个地址块可分别生成</a:t>
            </a:r>
            <a:r>
              <a:rPr lang="en-US" altLang="zh-CN" sz="2800" dirty="0"/>
              <a:t> 2</a:t>
            </a:r>
            <a:r>
              <a:rPr lang="en-US" altLang="zh-CN" sz="2800" baseline="30000" dirty="0"/>
              <a:t>23</a:t>
            </a:r>
            <a:r>
              <a:rPr lang="en-US" altLang="zh-CN" sz="2800" dirty="0"/>
              <a:t> </a:t>
            </a:r>
            <a:r>
              <a:rPr lang="zh-CN" altLang="zh-CN" sz="2800" dirty="0"/>
              <a:t>个单个站地址和</a:t>
            </a:r>
            <a:r>
              <a:rPr lang="en-US" altLang="zh-CN" sz="2800"/>
              <a:t> 2</a:t>
            </a:r>
            <a:r>
              <a:rPr lang="en-US" altLang="zh-CN" sz="2800" baseline="30000"/>
              <a:t>23</a:t>
            </a:r>
            <a:r>
              <a:rPr lang="en-US" altLang="zh-CN" sz="2800"/>
              <a:t> </a:t>
            </a:r>
            <a:r>
              <a:rPr lang="zh-CN" altLang="zh-CN" sz="2800" dirty="0"/>
              <a:t>个组地址。</a:t>
            </a:r>
            <a:endParaRPr lang="en-US" altLang="zh-CN" sz="2800" dirty="0"/>
          </a:p>
          <a:p>
            <a:r>
              <a:rPr lang="zh-CN" altLang="en-US" sz="2800" dirty="0"/>
              <a:t>所有 </a:t>
            </a:r>
            <a:r>
              <a:rPr lang="en-US" altLang="zh-CN" sz="2800" dirty="0"/>
              <a:t>48 </a:t>
            </a:r>
            <a:r>
              <a:rPr lang="zh-CN" altLang="en-US" sz="2800" dirty="0"/>
              <a:t>位都为 </a:t>
            </a:r>
            <a:r>
              <a:rPr lang="en-US" altLang="zh-CN" sz="2800" dirty="0"/>
              <a:t>1 </a:t>
            </a:r>
            <a:r>
              <a:rPr lang="zh-CN" altLang="en-US" sz="2800" dirty="0"/>
              <a:t>时，为广播地址。只能作为目的地址使用。</a:t>
            </a:r>
          </a:p>
        </p:txBody>
      </p:sp>
      <p:sp>
        <p:nvSpPr>
          <p:cNvPr id="2" name="标题 1"/>
          <p:cNvSpPr>
            <a:spLocks noGrp="1"/>
          </p:cNvSpPr>
          <p:nvPr>
            <p:ph type="title"/>
          </p:nvPr>
        </p:nvSpPr>
        <p:spPr/>
        <p:txBody>
          <a:bodyPr/>
          <a:lstStyle/>
          <a:p>
            <a:pPr algn="ctr"/>
            <a:r>
              <a:rPr lang="zh-CN" altLang="en-US" dirty="0"/>
              <a:t>单站地址，组地址，广播地址</a:t>
            </a:r>
          </a:p>
        </p:txBody>
      </p:sp>
    </p:spTree>
    <p:extLst>
      <p:ext uri="{BB962C8B-B14F-4D97-AF65-F5344CB8AC3E}">
        <p14:creationId xmlns:p14="http://schemas.microsoft.com/office/powerpoint/2010/main" val="115435474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a:t>IEEE </a:t>
            </a:r>
            <a:r>
              <a:rPr lang="zh-CN" altLang="zh-CN" dirty="0"/>
              <a:t>把地址字段第</a:t>
            </a:r>
            <a:r>
              <a:rPr lang="zh-CN" altLang="en-US" dirty="0"/>
              <a:t>一</a:t>
            </a:r>
            <a:r>
              <a:rPr lang="zh-CN" altLang="zh-CN" dirty="0"/>
              <a:t>字节的最低第</a:t>
            </a:r>
            <a:r>
              <a:rPr lang="en-US" altLang="zh-CN" dirty="0"/>
              <a:t> 2 </a:t>
            </a:r>
            <a:r>
              <a:rPr lang="zh-CN" altLang="zh-CN" dirty="0"/>
              <a:t>位规定为</a:t>
            </a:r>
            <a:r>
              <a:rPr lang="en-US" altLang="zh-CN" dirty="0"/>
              <a:t> G/L </a:t>
            </a:r>
            <a:r>
              <a:rPr lang="zh-CN" altLang="zh-CN" dirty="0"/>
              <a:t>位，表示</a:t>
            </a:r>
            <a:r>
              <a:rPr lang="en-US" altLang="zh-CN" dirty="0"/>
              <a:t> Global / Local</a:t>
            </a:r>
            <a:r>
              <a:rPr lang="zh-CN" altLang="zh-CN" dirty="0"/>
              <a:t>。</a:t>
            </a:r>
            <a:endParaRPr lang="en-US" altLang="zh-CN" dirty="0"/>
          </a:p>
          <a:p>
            <a:r>
              <a:rPr lang="zh-CN" altLang="en-US" dirty="0">
                <a:solidFill>
                  <a:srgbClr val="0000FF"/>
                </a:solidFill>
              </a:rPr>
              <a:t>当 </a:t>
            </a:r>
            <a:r>
              <a:rPr lang="en-US" altLang="zh-CN" dirty="0">
                <a:solidFill>
                  <a:srgbClr val="0000FF"/>
                </a:solidFill>
              </a:rPr>
              <a:t>G/L</a:t>
            </a:r>
            <a:r>
              <a:rPr lang="zh-CN" altLang="zh-CN" dirty="0">
                <a:solidFill>
                  <a:srgbClr val="0000FF"/>
                </a:solidFill>
              </a:rPr>
              <a:t>位</a:t>
            </a:r>
            <a:r>
              <a:rPr lang="en-US" altLang="zh-CN" dirty="0">
                <a:solidFill>
                  <a:srgbClr val="0000FF"/>
                </a:solidFill>
              </a:rPr>
              <a:t> = 0 </a:t>
            </a:r>
            <a:r>
              <a:rPr lang="zh-CN" altLang="zh-CN" dirty="0">
                <a:solidFill>
                  <a:srgbClr val="0000FF"/>
                </a:solidFill>
              </a:rPr>
              <a:t>时</a:t>
            </a:r>
            <a:r>
              <a:rPr lang="zh-CN" altLang="en-US" dirty="0"/>
              <a:t>，</a:t>
            </a:r>
            <a:r>
              <a:rPr lang="zh-CN" altLang="zh-CN" dirty="0"/>
              <a:t>是</a:t>
            </a:r>
            <a:r>
              <a:rPr lang="zh-CN" altLang="zh-CN" dirty="0">
                <a:solidFill>
                  <a:srgbClr val="FF0000"/>
                </a:solidFill>
              </a:rPr>
              <a:t>全球管理</a:t>
            </a:r>
            <a:r>
              <a:rPr lang="zh-CN" altLang="zh-CN" dirty="0"/>
              <a:t>（保证在全球没有相同的地址），厂商向</a:t>
            </a:r>
            <a:r>
              <a:rPr lang="en-US" altLang="zh-CN" dirty="0"/>
              <a:t>IEEE</a:t>
            </a:r>
            <a:r>
              <a:rPr lang="zh-CN" altLang="zh-CN" dirty="0"/>
              <a:t>购买的</a:t>
            </a:r>
            <a:r>
              <a:rPr lang="en-US" altLang="zh-CN" dirty="0"/>
              <a:t> OUI </a:t>
            </a:r>
            <a:r>
              <a:rPr lang="zh-CN" altLang="zh-CN" dirty="0"/>
              <a:t>都属于全球管理。</a:t>
            </a:r>
            <a:endParaRPr lang="en-US" altLang="zh-CN" dirty="0"/>
          </a:p>
          <a:p>
            <a:r>
              <a:rPr lang="zh-CN" altLang="en-US" dirty="0">
                <a:solidFill>
                  <a:srgbClr val="0000FF"/>
                </a:solidFill>
              </a:rPr>
              <a:t>当 </a:t>
            </a:r>
            <a:r>
              <a:rPr lang="en-US" altLang="zh-CN" dirty="0">
                <a:solidFill>
                  <a:srgbClr val="0000FF"/>
                </a:solidFill>
              </a:rPr>
              <a:t>G/L</a:t>
            </a:r>
            <a:r>
              <a:rPr lang="zh-CN" altLang="zh-CN" dirty="0">
                <a:solidFill>
                  <a:srgbClr val="0000FF"/>
                </a:solidFill>
              </a:rPr>
              <a:t>位</a:t>
            </a:r>
            <a:r>
              <a:rPr lang="en-US" altLang="zh-CN" dirty="0">
                <a:solidFill>
                  <a:srgbClr val="0000FF"/>
                </a:solidFill>
              </a:rPr>
              <a:t> = 1 </a:t>
            </a:r>
            <a:r>
              <a:rPr lang="zh-CN" altLang="zh-CN" dirty="0">
                <a:solidFill>
                  <a:srgbClr val="0000FF"/>
                </a:solidFill>
              </a:rPr>
              <a:t>时</a:t>
            </a:r>
            <a:r>
              <a:rPr lang="zh-CN" altLang="en-US" dirty="0">
                <a:solidFill>
                  <a:srgbClr val="0000FF"/>
                </a:solidFill>
              </a:rPr>
              <a:t>，</a:t>
            </a:r>
            <a:r>
              <a:rPr lang="zh-CN" altLang="en-US" dirty="0"/>
              <a:t> </a:t>
            </a:r>
            <a:r>
              <a:rPr lang="zh-CN" altLang="zh-CN" dirty="0"/>
              <a:t>是</a:t>
            </a:r>
            <a:r>
              <a:rPr lang="zh-CN" altLang="zh-CN" dirty="0">
                <a:solidFill>
                  <a:srgbClr val="FF0000"/>
                </a:solidFill>
              </a:rPr>
              <a:t>本地管理，</a:t>
            </a:r>
            <a:r>
              <a:rPr lang="zh-CN" altLang="zh-CN" dirty="0"/>
              <a:t>这时用户可任意分配网络上的地址。</a:t>
            </a:r>
            <a:endParaRPr lang="zh-CN" altLang="en-US" dirty="0"/>
          </a:p>
        </p:txBody>
      </p:sp>
      <p:sp>
        <p:nvSpPr>
          <p:cNvPr id="2" name="标题 1"/>
          <p:cNvSpPr>
            <a:spLocks noGrp="1"/>
          </p:cNvSpPr>
          <p:nvPr>
            <p:ph type="title"/>
          </p:nvPr>
        </p:nvSpPr>
        <p:spPr/>
        <p:txBody>
          <a:bodyPr/>
          <a:lstStyle/>
          <a:p>
            <a:pPr algn="ctr"/>
            <a:r>
              <a:rPr lang="zh-CN" altLang="zh-CN" dirty="0"/>
              <a:t>全球管理</a:t>
            </a:r>
            <a:r>
              <a:rPr lang="zh-CN" altLang="en-US" dirty="0"/>
              <a:t>与本地</a:t>
            </a:r>
            <a:r>
              <a:rPr lang="zh-CN" altLang="zh-CN" dirty="0"/>
              <a:t>管理</a:t>
            </a:r>
            <a:endParaRPr lang="zh-CN" altLang="en-US" dirty="0"/>
          </a:p>
        </p:txBody>
      </p:sp>
    </p:spTree>
    <p:extLst>
      <p:ext uri="{BB962C8B-B14F-4D97-AF65-F5344CB8AC3E}">
        <p14:creationId xmlns:p14="http://schemas.microsoft.com/office/powerpoint/2010/main" val="242626063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适配器从网络上每收到一个 </a:t>
            </a:r>
            <a:r>
              <a:rPr lang="en-US" altLang="zh-CN" dirty="0"/>
              <a:t>MAC </a:t>
            </a:r>
            <a:r>
              <a:rPr lang="zh-CN" altLang="en-US" dirty="0"/>
              <a:t>帧就首先用硬件检查 </a:t>
            </a:r>
            <a:r>
              <a:rPr lang="en-US" altLang="zh-CN" dirty="0"/>
              <a:t>MAC </a:t>
            </a:r>
            <a:r>
              <a:rPr lang="zh-CN" altLang="en-US" dirty="0"/>
              <a:t>帧中的 </a:t>
            </a:r>
            <a:r>
              <a:rPr lang="en-US" altLang="zh-CN" dirty="0"/>
              <a:t>MAC </a:t>
            </a:r>
            <a:r>
              <a:rPr lang="zh-CN" altLang="en-US" dirty="0"/>
              <a:t>地址。</a:t>
            </a:r>
            <a:endParaRPr lang="en-US" altLang="zh-CN" dirty="0"/>
          </a:p>
          <a:p>
            <a:pPr lvl="1"/>
            <a:r>
              <a:rPr lang="zh-CN" altLang="en-US" dirty="0"/>
              <a:t>如果是</a:t>
            </a:r>
            <a:r>
              <a:rPr lang="zh-CN" altLang="en-US" dirty="0">
                <a:solidFill>
                  <a:srgbClr val="FF0000"/>
                </a:solidFill>
              </a:rPr>
              <a:t>发往本站的帧</a:t>
            </a:r>
            <a:r>
              <a:rPr lang="zh-CN" altLang="en-US" dirty="0"/>
              <a:t>则收下，然后再进行其他的处理。</a:t>
            </a:r>
          </a:p>
          <a:p>
            <a:pPr lvl="1"/>
            <a:r>
              <a:rPr lang="zh-CN" altLang="en-US" dirty="0"/>
              <a:t>否则就将此帧丢弃，不再进行其他的处理。</a:t>
            </a:r>
          </a:p>
          <a:p>
            <a:r>
              <a:rPr lang="zh-CN" altLang="en-US" dirty="0">
                <a:solidFill>
                  <a:srgbClr val="0000FF"/>
                </a:solidFill>
              </a:rPr>
              <a:t>“发往本站的帧”包括以下三种帧： </a:t>
            </a:r>
          </a:p>
          <a:p>
            <a:pPr lvl="1"/>
            <a:r>
              <a:rPr lang="zh-CN" altLang="en-US" dirty="0">
                <a:solidFill>
                  <a:srgbClr val="FF0000"/>
                </a:solidFill>
              </a:rPr>
              <a:t>单播 </a:t>
            </a:r>
            <a:r>
              <a:rPr lang="en-US" altLang="zh-CN" dirty="0"/>
              <a:t>(unicast) </a:t>
            </a:r>
            <a:r>
              <a:rPr lang="zh-CN" altLang="en-US" dirty="0"/>
              <a:t>帧（一对一）</a:t>
            </a:r>
          </a:p>
          <a:p>
            <a:pPr lvl="1"/>
            <a:r>
              <a:rPr lang="zh-CN" altLang="en-US" dirty="0">
                <a:solidFill>
                  <a:srgbClr val="FF0000"/>
                </a:solidFill>
              </a:rPr>
              <a:t>广播 </a:t>
            </a:r>
            <a:r>
              <a:rPr lang="en-US" altLang="zh-CN" dirty="0"/>
              <a:t>(broadcast) </a:t>
            </a:r>
            <a:r>
              <a:rPr lang="zh-CN" altLang="en-US" dirty="0"/>
              <a:t>帧（一对全体）</a:t>
            </a:r>
          </a:p>
          <a:p>
            <a:pPr lvl="1"/>
            <a:r>
              <a:rPr lang="zh-CN" altLang="en-US" dirty="0">
                <a:solidFill>
                  <a:srgbClr val="FF0000"/>
                </a:solidFill>
              </a:rPr>
              <a:t>多播 </a:t>
            </a:r>
            <a:r>
              <a:rPr lang="en-US" altLang="zh-CN" dirty="0"/>
              <a:t>(multicast) </a:t>
            </a:r>
            <a:r>
              <a:rPr lang="zh-CN" altLang="en-US" dirty="0"/>
              <a:t>帧（一对多）</a:t>
            </a:r>
            <a:endParaRPr lang="en-US" altLang="zh-CN" dirty="0"/>
          </a:p>
        </p:txBody>
      </p:sp>
      <p:sp>
        <p:nvSpPr>
          <p:cNvPr id="443394" name="Rectangle 2"/>
          <p:cNvSpPr>
            <a:spLocks noGrp="1" noChangeArrowheads="1"/>
          </p:cNvSpPr>
          <p:nvPr>
            <p:ph type="title"/>
          </p:nvPr>
        </p:nvSpPr>
        <p:spPr/>
        <p:txBody>
          <a:bodyPr>
            <a:normAutofit fontScale="90000"/>
          </a:bodyPr>
          <a:lstStyle/>
          <a:p>
            <a:pPr algn="ctr"/>
            <a:r>
              <a:rPr lang="zh-CN" altLang="en-US" sz="4800"/>
              <a:t>适配器检查 </a:t>
            </a:r>
            <a:r>
              <a:rPr lang="en-US" altLang="zh-CN" sz="4800"/>
              <a:t>MAC </a:t>
            </a:r>
            <a:r>
              <a:rPr lang="zh-CN" altLang="en-US" sz="4800"/>
              <a:t>地址 </a:t>
            </a:r>
          </a:p>
        </p:txBody>
      </p:sp>
    </p:spTree>
    <p:extLst>
      <p:ext uri="{BB962C8B-B14F-4D97-AF65-F5344CB8AC3E}">
        <p14:creationId xmlns:p14="http://schemas.microsoft.com/office/powerpoint/2010/main" val="3690000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3395">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3395">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3395">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33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395" grpId="0"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zh-CN" dirty="0"/>
              <a:t>所有的适配器都至少能够识别前两种帧，即</a:t>
            </a:r>
            <a:r>
              <a:rPr lang="zh-CN" altLang="zh-CN" dirty="0">
                <a:solidFill>
                  <a:srgbClr val="FF0000"/>
                </a:solidFill>
              </a:rPr>
              <a:t>能够识别单播</a:t>
            </a:r>
            <a:r>
              <a:rPr lang="zh-CN" altLang="en-US" dirty="0">
                <a:solidFill>
                  <a:srgbClr val="FF0000"/>
                </a:solidFill>
              </a:rPr>
              <a:t>地址</a:t>
            </a:r>
            <a:r>
              <a:rPr lang="zh-CN" altLang="zh-CN" dirty="0">
                <a:solidFill>
                  <a:srgbClr val="FF0000"/>
                </a:solidFill>
              </a:rPr>
              <a:t>和广播地址。</a:t>
            </a:r>
            <a:endParaRPr lang="en-US" altLang="zh-CN" dirty="0">
              <a:solidFill>
                <a:srgbClr val="FF0000"/>
              </a:solidFill>
            </a:endParaRPr>
          </a:p>
          <a:p>
            <a:r>
              <a:rPr lang="zh-CN" altLang="zh-CN" dirty="0"/>
              <a:t>有的适配器可用编程方法识别多播地址</a:t>
            </a:r>
            <a:r>
              <a:rPr lang="zh-CN" altLang="en-US" dirty="0"/>
              <a:t>。</a:t>
            </a:r>
            <a:endParaRPr lang="en-US" altLang="zh-CN" dirty="0"/>
          </a:p>
          <a:p>
            <a:r>
              <a:rPr lang="zh-CN" altLang="zh-CN" dirty="0">
                <a:solidFill>
                  <a:srgbClr val="0000FF"/>
                </a:solidFill>
              </a:rPr>
              <a:t>只有目的地址才能使用广播地址和多播地址。</a:t>
            </a:r>
            <a:endParaRPr lang="en-US" altLang="zh-CN" dirty="0">
              <a:solidFill>
                <a:srgbClr val="0000FF"/>
              </a:solidFill>
            </a:endParaRPr>
          </a:p>
          <a:p>
            <a:r>
              <a:rPr lang="zh-CN" altLang="en-US" dirty="0"/>
              <a:t>以</a:t>
            </a:r>
            <a:r>
              <a:rPr lang="zh-CN" altLang="zh-CN" dirty="0">
                <a:solidFill>
                  <a:srgbClr val="FF0000"/>
                </a:solidFill>
              </a:rPr>
              <a:t>混杂方式</a:t>
            </a:r>
            <a:r>
              <a:rPr lang="en-US" altLang="zh-CN" dirty="0">
                <a:solidFill>
                  <a:srgbClr val="FF0000"/>
                </a:solidFill>
              </a:rPr>
              <a:t> </a:t>
            </a:r>
            <a:r>
              <a:rPr lang="en-US" altLang="zh-CN" dirty="0"/>
              <a:t>(promiscuous mode) </a:t>
            </a:r>
            <a:r>
              <a:rPr lang="zh-CN" altLang="en-US" dirty="0"/>
              <a:t>工作的</a:t>
            </a:r>
            <a:r>
              <a:rPr lang="zh-CN" altLang="zh-CN" dirty="0"/>
              <a:t>以太网适配器只要“听到”有帧在以太网上传输就都接收下来</a:t>
            </a:r>
            <a:r>
              <a:rPr lang="zh-CN" altLang="en-US" dirty="0"/>
              <a:t>。</a:t>
            </a:r>
          </a:p>
        </p:txBody>
      </p:sp>
      <p:sp>
        <p:nvSpPr>
          <p:cNvPr id="443394" name="Rectangle 2"/>
          <p:cNvSpPr>
            <a:spLocks noGrp="1" noChangeArrowheads="1"/>
          </p:cNvSpPr>
          <p:nvPr>
            <p:ph type="title"/>
          </p:nvPr>
        </p:nvSpPr>
        <p:spPr/>
        <p:txBody>
          <a:bodyPr>
            <a:normAutofit fontScale="90000"/>
          </a:bodyPr>
          <a:lstStyle/>
          <a:p>
            <a:pPr algn="ctr"/>
            <a:r>
              <a:rPr lang="zh-CN" altLang="en-US" sz="4800"/>
              <a:t>适配器检查 </a:t>
            </a:r>
            <a:r>
              <a:rPr lang="en-US" altLang="zh-CN" sz="4800"/>
              <a:t>MAC </a:t>
            </a:r>
            <a:r>
              <a:rPr lang="zh-CN" altLang="en-US" sz="4800"/>
              <a:t>地址 </a:t>
            </a:r>
          </a:p>
        </p:txBody>
      </p:sp>
    </p:spTree>
    <p:extLst>
      <p:ext uri="{BB962C8B-B14F-4D97-AF65-F5344CB8AC3E}">
        <p14:creationId xmlns:p14="http://schemas.microsoft.com/office/powerpoint/2010/main" val="345402275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9" name="Rectangle 3"/>
          <p:cNvSpPr>
            <a:spLocks noGrp="1" noChangeArrowheads="1"/>
          </p:cNvSpPr>
          <p:nvPr>
            <p:ph idx="1"/>
          </p:nvPr>
        </p:nvSpPr>
        <p:spPr/>
        <p:txBody>
          <a:bodyPr/>
          <a:lstStyle/>
          <a:p>
            <a:r>
              <a:rPr lang="zh-CN" altLang="en-US" dirty="0"/>
              <a:t>常用的以太网 </a:t>
            </a:r>
            <a:r>
              <a:rPr lang="en-US" altLang="zh-CN" dirty="0"/>
              <a:t>MAC </a:t>
            </a:r>
            <a:r>
              <a:rPr lang="zh-CN" altLang="en-US" dirty="0"/>
              <a:t>帧格式有两种标准 ：</a:t>
            </a:r>
          </a:p>
          <a:p>
            <a:pPr lvl="1"/>
            <a:r>
              <a:rPr lang="en-US" altLang="zh-CN" dirty="0">
                <a:solidFill>
                  <a:srgbClr val="0000FF"/>
                </a:solidFill>
                <a:latin typeface="Arial" charset="0"/>
                <a:ea typeface="黑体" pitchFamily="2" charset="-122"/>
              </a:rPr>
              <a:t>DIX Ethernet V2 </a:t>
            </a:r>
            <a:r>
              <a:rPr lang="zh-CN" altLang="en-US" dirty="0">
                <a:solidFill>
                  <a:srgbClr val="0000FF"/>
                </a:solidFill>
                <a:latin typeface="Arial" charset="0"/>
                <a:ea typeface="黑体" pitchFamily="2" charset="-122"/>
              </a:rPr>
              <a:t>标准</a:t>
            </a:r>
          </a:p>
          <a:p>
            <a:pPr lvl="1"/>
            <a:r>
              <a:rPr lang="en-US" altLang="zh-CN" dirty="0">
                <a:solidFill>
                  <a:srgbClr val="0000FF"/>
                </a:solidFill>
                <a:latin typeface="Arial" charset="0"/>
                <a:ea typeface="黑体" pitchFamily="2" charset="-122"/>
              </a:rPr>
              <a:t>IEEE </a:t>
            </a:r>
            <a:r>
              <a:rPr lang="zh-CN" altLang="en-US" dirty="0">
                <a:solidFill>
                  <a:srgbClr val="0000FF"/>
                </a:solidFill>
                <a:latin typeface="Arial" charset="0"/>
                <a:ea typeface="黑体" pitchFamily="2" charset="-122"/>
              </a:rPr>
              <a:t>的 </a:t>
            </a:r>
            <a:r>
              <a:rPr lang="en-US" altLang="zh-CN" dirty="0">
                <a:solidFill>
                  <a:srgbClr val="0000FF"/>
                </a:solidFill>
                <a:latin typeface="Arial" charset="0"/>
                <a:ea typeface="黑体" pitchFamily="2" charset="-122"/>
              </a:rPr>
              <a:t>802.3 </a:t>
            </a:r>
            <a:r>
              <a:rPr lang="zh-CN" altLang="en-US" dirty="0">
                <a:solidFill>
                  <a:srgbClr val="0000FF"/>
                </a:solidFill>
                <a:latin typeface="Arial" charset="0"/>
                <a:ea typeface="黑体" pitchFamily="2" charset="-122"/>
              </a:rPr>
              <a:t>标准</a:t>
            </a:r>
          </a:p>
          <a:p>
            <a:r>
              <a:rPr lang="zh-CN" altLang="en-US" dirty="0"/>
              <a:t>最常用的 </a:t>
            </a:r>
            <a:r>
              <a:rPr lang="en-US" altLang="zh-CN" dirty="0"/>
              <a:t>MAC </a:t>
            </a:r>
            <a:r>
              <a:rPr lang="zh-CN" altLang="en-US" dirty="0"/>
              <a:t>帧是</a:t>
            </a:r>
            <a:r>
              <a:rPr lang="zh-CN" altLang="en-US" dirty="0">
                <a:solidFill>
                  <a:srgbClr val="FF0000"/>
                </a:solidFill>
              </a:rPr>
              <a:t>以太网 </a:t>
            </a:r>
            <a:r>
              <a:rPr lang="en-US" altLang="zh-CN" dirty="0">
                <a:solidFill>
                  <a:srgbClr val="FF0000"/>
                </a:solidFill>
              </a:rPr>
              <a:t>V2 </a:t>
            </a:r>
            <a:r>
              <a:rPr lang="zh-CN" altLang="en-US" dirty="0">
                <a:solidFill>
                  <a:srgbClr val="FF0000"/>
                </a:solidFill>
              </a:rPr>
              <a:t>的格式。</a:t>
            </a:r>
          </a:p>
        </p:txBody>
      </p:sp>
      <p:sp>
        <p:nvSpPr>
          <p:cNvPr id="444418" name="Rectangle 2"/>
          <p:cNvSpPr>
            <a:spLocks noGrp="1" noChangeArrowheads="1"/>
          </p:cNvSpPr>
          <p:nvPr>
            <p:ph type="title"/>
          </p:nvPr>
        </p:nvSpPr>
        <p:spPr/>
        <p:txBody>
          <a:bodyPr/>
          <a:lstStyle/>
          <a:p>
            <a:r>
              <a:rPr lang="en-US" altLang="zh-CN" dirty="0"/>
              <a:t>2. MAC</a:t>
            </a:r>
            <a:r>
              <a:rPr lang="en-US" altLang="zh-CN" b="1" dirty="0"/>
              <a:t> </a:t>
            </a:r>
            <a:r>
              <a:rPr lang="zh-CN" altLang="en-US" dirty="0"/>
              <a:t>帧的格式 </a:t>
            </a:r>
          </a:p>
        </p:txBody>
      </p:sp>
    </p:spTree>
    <p:extLst>
      <p:ext uri="{BB962C8B-B14F-4D97-AF65-F5344CB8AC3E}">
        <p14:creationId xmlns:p14="http://schemas.microsoft.com/office/powerpoint/2010/main" val="36733090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44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19" grpId="0"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latin typeface="Arial" charset="0"/>
              </a:rPr>
              <a:t>以太网</a:t>
            </a:r>
            <a:r>
              <a:rPr lang="en-US" altLang="zh-CN" dirty="0">
                <a:latin typeface="Arial" charset="0"/>
              </a:rPr>
              <a:t>V2</a:t>
            </a:r>
            <a:r>
              <a:rPr lang="zh-CN" altLang="en-US" dirty="0">
                <a:latin typeface="Arial" charset="0"/>
              </a:rPr>
              <a:t>的 </a:t>
            </a:r>
            <a:r>
              <a:rPr lang="en-US" altLang="zh-CN" dirty="0">
                <a:latin typeface="Arial" charset="0"/>
              </a:rPr>
              <a:t>MAC </a:t>
            </a:r>
            <a:r>
              <a:rPr lang="zh-CN" altLang="en-US" dirty="0">
                <a:latin typeface="Arial" charset="0"/>
              </a:rPr>
              <a:t>帧格式</a:t>
            </a:r>
            <a:endParaRPr lang="zh-CN" altLang="en-US" dirty="0"/>
          </a:p>
        </p:txBody>
      </p:sp>
      <p:sp>
        <p:nvSpPr>
          <p:cNvPr id="445443" name="Line 3"/>
          <p:cNvSpPr>
            <a:spLocks noChangeShapeType="1"/>
          </p:cNvSpPr>
          <p:nvPr/>
        </p:nvSpPr>
        <p:spPr bwMode="auto">
          <a:xfrm>
            <a:off x="1406202" y="3343746"/>
            <a:ext cx="9658350" cy="0"/>
          </a:xfrm>
          <a:prstGeom prst="line">
            <a:avLst/>
          </a:prstGeom>
          <a:noFill/>
          <a:ln w="57150" cmpd="dbl">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45444" name="Rectangle 4"/>
          <p:cNvSpPr>
            <a:spLocks noChangeArrowheads="1"/>
          </p:cNvSpPr>
          <p:nvPr/>
        </p:nvSpPr>
        <p:spPr bwMode="auto">
          <a:xfrm>
            <a:off x="2924779" y="3566782"/>
            <a:ext cx="6947958" cy="495300"/>
          </a:xfrm>
          <a:prstGeom prst="rect">
            <a:avLst/>
          </a:prstGeom>
          <a:solidFill>
            <a:srgbClr val="FFCCFF"/>
          </a:solidFill>
          <a:ln w="19050">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45445" name="Rectangle 5"/>
          <p:cNvSpPr>
            <a:spLocks noChangeArrowheads="1"/>
          </p:cNvSpPr>
          <p:nvPr/>
        </p:nvSpPr>
        <p:spPr bwMode="auto">
          <a:xfrm>
            <a:off x="2917899" y="3578696"/>
            <a:ext cx="6954838" cy="488950"/>
          </a:xfrm>
          <a:prstGeom prst="rect">
            <a:avLst/>
          </a:prstGeom>
          <a:noFill/>
          <a:ln w="19050">
            <a:solidFill>
              <a:srgbClr val="000099"/>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45446" name="Rectangle 6"/>
          <p:cNvSpPr>
            <a:spLocks noChangeArrowheads="1"/>
          </p:cNvSpPr>
          <p:nvPr/>
        </p:nvSpPr>
        <p:spPr bwMode="auto">
          <a:xfrm>
            <a:off x="5537142" y="3634558"/>
            <a:ext cx="198843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dirty="0">
                <a:solidFill>
                  <a:srgbClr val="000099"/>
                </a:solidFill>
                <a:latin typeface="微软雅黑" panose="020B0503020204020204" pitchFamily="34" charset="-122"/>
                <a:ea typeface="微软雅黑" panose="020B0503020204020204" pitchFamily="34" charset="-122"/>
              </a:rPr>
              <a:t>以太网 </a:t>
            </a:r>
            <a:r>
              <a:rPr kumimoji="1" lang="en-US" altLang="zh-CN" sz="2000" dirty="0">
                <a:solidFill>
                  <a:srgbClr val="000099"/>
                </a:solidFill>
                <a:latin typeface="微软雅黑" panose="020B0503020204020204" pitchFamily="34" charset="-122"/>
                <a:ea typeface="微软雅黑" panose="020B0503020204020204" pitchFamily="34" charset="-122"/>
              </a:rPr>
              <a:t>MAC </a:t>
            </a:r>
            <a:r>
              <a:rPr kumimoji="1" lang="zh-CN" altLang="en-US" sz="2000" dirty="0">
                <a:solidFill>
                  <a:srgbClr val="000099"/>
                </a:solidFill>
                <a:latin typeface="微软雅黑" panose="020B0503020204020204" pitchFamily="34" charset="-122"/>
                <a:ea typeface="微软雅黑" panose="020B0503020204020204" pitchFamily="34" charset="-122"/>
              </a:rPr>
              <a:t>帧</a:t>
            </a:r>
          </a:p>
        </p:txBody>
      </p:sp>
      <p:sp>
        <p:nvSpPr>
          <p:cNvPr id="445453" name="Rectangle 13"/>
          <p:cNvSpPr>
            <a:spLocks noChangeArrowheads="1"/>
          </p:cNvSpPr>
          <p:nvPr/>
        </p:nvSpPr>
        <p:spPr bwMode="auto">
          <a:xfrm>
            <a:off x="9989683" y="3645025"/>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dirty="0">
                <a:solidFill>
                  <a:srgbClr val="000099"/>
                </a:solidFill>
                <a:latin typeface="微软雅黑" panose="020B0503020204020204" pitchFamily="34" charset="-122"/>
                <a:ea typeface="微软雅黑" panose="020B0503020204020204" pitchFamily="34" charset="-122"/>
              </a:rPr>
              <a:t>物理层</a:t>
            </a:r>
          </a:p>
        </p:txBody>
      </p:sp>
      <p:sp>
        <p:nvSpPr>
          <p:cNvPr id="445466" name="Rectangle 26"/>
          <p:cNvSpPr>
            <a:spLocks noChangeArrowheads="1"/>
          </p:cNvSpPr>
          <p:nvPr/>
        </p:nvSpPr>
        <p:spPr bwMode="auto">
          <a:xfrm>
            <a:off x="9946689" y="2708747"/>
            <a:ext cx="1065101"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a:solidFill>
                  <a:srgbClr val="000099"/>
                </a:solidFill>
                <a:latin typeface="微软雅黑" panose="020B0503020204020204" pitchFamily="34" charset="-122"/>
                <a:ea typeface="微软雅黑" panose="020B0503020204020204" pitchFamily="34" charset="-122"/>
              </a:rPr>
              <a:t>MAC</a:t>
            </a:r>
            <a:r>
              <a:rPr kumimoji="1" lang="zh-CN" altLang="en-US" sz="2000">
                <a:solidFill>
                  <a:srgbClr val="000099"/>
                </a:solidFill>
                <a:latin typeface="微软雅黑" panose="020B0503020204020204" pitchFamily="34" charset="-122"/>
                <a:ea typeface="微软雅黑" panose="020B0503020204020204" pitchFamily="34" charset="-122"/>
              </a:rPr>
              <a:t>层</a:t>
            </a:r>
          </a:p>
        </p:txBody>
      </p:sp>
      <p:sp>
        <p:nvSpPr>
          <p:cNvPr id="445467" name="Line 27"/>
          <p:cNvSpPr>
            <a:spLocks noChangeShapeType="1"/>
          </p:cNvSpPr>
          <p:nvPr/>
        </p:nvSpPr>
        <p:spPr bwMode="auto">
          <a:xfrm flipH="1">
            <a:off x="2916179" y="3069109"/>
            <a:ext cx="1720" cy="51435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45468" name="Line 28"/>
          <p:cNvSpPr>
            <a:spLocks noChangeShapeType="1"/>
          </p:cNvSpPr>
          <p:nvPr/>
        </p:nvSpPr>
        <p:spPr bwMode="auto">
          <a:xfrm>
            <a:off x="9860699" y="3140546"/>
            <a:ext cx="12039" cy="4318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45469" name="Rectangle 29"/>
          <p:cNvSpPr>
            <a:spLocks noChangeArrowheads="1"/>
          </p:cNvSpPr>
          <p:nvPr/>
        </p:nvSpPr>
        <p:spPr bwMode="auto">
          <a:xfrm>
            <a:off x="1452637" y="4572473"/>
            <a:ext cx="4571355" cy="41592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45470" name="Rectangle 30"/>
          <p:cNvSpPr>
            <a:spLocks noChangeArrowheads="1"/>
          </p:cNvSpPr>
          <p:nvPr/>
        </p:nvSpPr>
        <p:spPr bwMode="auto">
          <a:xfrm>
            <a:off x="1404483" y="4615335"/>
            <a:ext cx="5483605"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a:r>
              <a:rPr kumimoji="1" lang="en-US" altLang="zh-CN" sz="1400" dirty="0">
                <a:solidFill>
                  <a:srgbClr val="000099"/>
                </a:solidFill>
                <a:latin typeface="微软雅黑" panose="020B0503020204020204" pitchFamily="34" charset="-122"/>
                <a:ea typeface="微软雅黑" panose="020B0503020204020204" pitchFamily="34" charset="-122"/>
              </a:rPr>
              <a:t>10101010101010                101010101010 10101011</a:t>
            </a:r>
          </a:p>
        </p:txBody>
      </p:sp>
      <p:sp>
        <p:nvSpPr>
          <p:cNvPr id="445471" name="Line 31"/>
          <p:cNvSpPr>
            <a:spLocks noChangeShapeType="1"/>
          </p:cNvSpPr>
          <p:nvPr/>
        </p:nvSpPr>
        <p:spPr bwMode="auto">
          <a:xfrm>
            <a:off x="5087888" y="4569296"/>
            <a:ext cx="0" cy="431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45472" name="Rectangle 32"/>
          <p:cNvSpPr>
            <a:spLocks noChangeArrowheads="1"/>
          </p:cNvSpPr>
          <p:nvPr/>
        </p:nvSpPr>
        <p:spPr bwMode="auto">
          <a:xfrm>
            <a:off x="2687449" y="5026497"/>
            <a:ext cx="111248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dirty="0">
                <a:solidFill>
                  <a:srgbClr val="000099"/>
                </a:solidFill>
                <a:latin typeface="微软雅黑" panose="020B0503020204020204" pitchFamily="34" charset="-122"/>
                <a:ea typeface="微软雅黑" panose="020B0503020204020204" pitchFamily="34" charset="-122"/>
              </a:rPr>
              <a:t>前同步码</a:t>
            </a:r>
          </a:p>
        </p:txBody>
      </p:sp>
      <p:sp>
        <p:nvSpPr>
          <p:cNvPr id="445473" name="Rectangle 33"/>
          <p:cNvSpPr>
            <a:spLocks noChangeArrowheads="1"/>
          </p:cNvSpPr>
          <p:nvPr/>
        </p:nvSpPr>
        <p:spPr bwMode="auto">
          <a:xfrm>
            <a:off x="5143942" y="4997921"/>
            <a:ext cx="880050" cy="53296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lnSpc>
                <a:spcPct val="80000"/>
              </a:lnSpc>
            </a:pPr>
            <a:r>
              <a:rPr kumimoji="1" lang="zh-CN" altLang="en-US" dirty="0">
                <a:solidFill>
                  <a:srgbClr val="000099"/>
                </a:solidFill>
                <a:latin typeface="微软雅黑" panose="020B0503020204020204" pitchFamily="34" charset="-122"/>
                <a:ea typeface="微软雅黑" panose="020B0503020204020204" pitchFamily="34" charset="-122"/>
              </a:rPr>
              <a:t>帧开始</a:t>
            </a:r>
          </a:p>
          <a:p>
            <a:pPr defTabSz="762000">
              <a:lnSpc>
                <a:spcPct val="80000"/>
              </a:lnSpc>
            </a:pPr>
            <a:r>
              <a:rPr kumimoji="1" lang="zh-CN" altLang="en-US" dirty="0">
                <a:solidFill>
                  <a:srgbClr val="000099"/>
                </a:solidFill>
                <a:latin typeface="微软雅黑" panose="020B0503020204020204" pitchFamily="34" charset="-122"/>
                <a:ea typeface="微软雅黑" panose="020B0503020204020204" pitchFamily="34" charset="-122"/>
              </a:rPr>
              <a:t>定界符</a:t>
            </a:r>
          </a:p>
        </p:txBody>
      </p:sp>
      <p:sp>
        <p:nvSpPr>
          <p:cNvPr id="445474" name="Rectangle 34"/>
          <p:cNvSpPr>
            <a:spLocks noChangeArrowheads="1"/>
          </p:cNvSpPr>
          <p:nvPr/>
        </p:nvSpPr>
        <p:spPr bwMode="auto">
          <a:xfrm>
            <a:off x="2761398" y="4235923"/>
            <a:ext cx="780664"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600">
                <a:solidFill>
                  <a:srgbClr val="000099"/>
                </a:solidFill>
                <a:latin typeface="微软雅黑" panose="020B0503020204020204" pitchFamily="34" charset="-122"/>
                <a:ea typeface="微软雅黑" panose="020B0503020204020204" pitchFamily="34" charset="-122"/>
              </a:rPr>
              <a:t>7 </a:t>
            </a:r>
            <a:r>
              <a:rPr kumimoji="1" lang="zh-CN" altLang="en-US" sz="1600">
                <a:solidFill>
                  <a:srgbClr val="000099"/>
                </a:solidFill>
                <a:latin typeface="微软雅黑" panose="020B0503020204020204" pitchFamily="34" charset="-122"/>
                <a:ea typeface="微软雅黑" panose="020B0503020204020204" pitchFamily="34" charset="-122"/>
              </a:rPr>
              <a:t>字节</a:t>
            </a:r>
          </a:p>
        </p:txBody>
      </p:sp>
      <p:sp>
        <p:nvSpPr>
          <p:cNvPr id="445475" name="Rectangle 35"/>
          <p:cNvSpPr>
            <a:spLocks noChangeArrowheads="1"/>
          </p:cNvSpPr>
          <p:nvPr/>
        </p:nvSpPr>
        <p:spPr bwMode="auto">
          <a:xfrm>
            <a:off x="5184144" y="4179061"/>
            <a:ext cx="780664"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600" dirty="0">
                <a:solidFill>
                  <a:srgbClr val="000099"/>
                </a:solidFill>
                <a:latin typeface="微软雅黑" panose="020B0503020204020204" pitchFamily="34" charset="-122"/>
                <a:ea typeface="微软雅黑" panose="020B0503020204020204" pitchFamily="34" charset="-122"/>
              </a:rPr>
              <a:t>1 </a:t>
            </a:r>
            <a:r>
              <a:rPr kumimoji="1" lang="zh-CN" altLang="en-US" sz="1600" dirty="0">
                <a:solidFill>
                  <a:srgbClr val="000099"/>
                </a:solidFill>
                <a:latin typeface="微软雅黑" panose="020B0503020204020204" pitchFamily="34" charset="-122"/>
                <a:ea typeface="微软雅黑" panose="020B0503020204020204" pitchFamily="34" charset="-122"/>
              </a:rPr>
              <a:t>字节</a:t>
            </a:r>
          </a:p>
        </p:txBody>
      </p:sp>
      <p:sp>
        <p:nvSpPr>
          <p:cNvPr id="445476" name="Line 36"/>
          <p:cNvSpPr>
            <a:spLocks noChangeShapeType="1"/>
          </p:cNvSpPr>
          <p:nvPr/>
        </p:nvSpPr>
        <p:spPr bwMode="auto">
          <a:xfrm flipV="1">
            <a:off x="1466395" y="4077173"/>
            <a:ext cx="316442" cy="492125"/>
          </a:xfrm>
          <a:prstGeom prst="line">
            <a:avLst/>
          </a:prstGeom>
          <a:noFill/>
          <a:ln w="19050">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45477" name="Line 37"/>
          <p:cNvSpPr>
            <a:spLocks noChangeShapeType="1"/>
          </p:cNvSpPr>
          <p:nvPr/>
        </p:nvSpPr>
        <p:spPr bwMode="auto">
          <a:xfrm>
            <a:off x="2907581" y="4089872"/>
            <a:ext cx="3116410" cy="479424"/>
          </a:xfrm>
          <a:prstGeom prst="line">
            <a:avLst/>
          </a:prstGeom>
          <a:noFill/>
          <a:ln w="19050">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45478" name="Text Box 38"/>
          <p:cNvSpPr txBox="1">
            <a:spLocks noChangeArrowheads="1"/>
          </p:cNvSpPr>
          <p:nvPr/>
        </p:nvSpPr>
        <p:spPr bwMode="auto">
          <a:xfrm>
            <a:off x="3287688" y="4580410"/>
            <a:ext cx="3722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dirty="0">
                <a:solidFill>
                  <a:srgbClr val="000099"/>
                </a:solidFill>
                <a:latin typeface="微软雅黑" panose="020B0503020204020204" pitchFamily="34" charset="-122"/>
                <a:ea typeface="微软雅黑" panose="020B0503020204020204" pitchFamily="34" charset="-122"/>
              </a:rPr>
              <a:t>…</a:t>
            </a:r>
          </a:p>
        </p:txBody>
      </p:sp>
      <p:sp>
        <p:nvSpPr>
          <p:cNvPr id="445481" name="Rectangle 41"/>
          <p:cNvSpPr>
            <a:spLocks noChangeArrowheads="1"/>
          </p:cNvSpPr>
          <p:nvPr/>
        </p:nvSpPr>
        <p:spPr bwMode="auto">
          <a:xfrm>
            <a:off x="1813794" y="3573016"/>
            <a:ext cx="1104106" cy="488950"/>
          </a:xfrm>
          <a:prstGeom prst="rect">
            <a:avLst/>
          </a:prstGeom>
          <a:solidFill>
            <a:srgbClr val="FFFF99"/>
          </a:solidFill>
          <a:ln w="19050">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45482" name="Rectangle 42"/>
          <p:cNvSpPr>
            <a:spLocks noChangeArrowheads="1"/>
          </p:cNvSpPr>
          <p:nvPr/>
        </p:nvSpPr>
        <p:spPr bwMode="auto">
          <a:xfrm>
            <a:off x="1961696" y="3664423"/>
            <a:ext cx="780664"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600">
                <a:solidFill>
                  <a:srgbClr val="000099"/>
                </a:solidFill>
                <a:latin typeface="微软雅黑" panose="020B0503020204020204" pitchFamily="34" charset="-122"/>
                <a:ea typeface="微软雅黑" panose="020B0503020204020204" pitchFamily="34" charset="-122"/>
              </a:rPr>
              <a:t>8 </a:t>
            </a:r>
            <a:r>
              <a:rPr kumimoji="1" lang="zh-CN" altLang="en-US" sz="1600">
                <a:solidFill>
                  <a:srgbClr val="000099"/>
                </a:solidFill>
                <a:latin typeface="微软雅黑" panose="020B0503020204020204" pitchFamily="34" charset="-122"/>
                <a:ea typeface="微软雅黑" panose="020B0503020204020204" pitchFamily="34" charset="-122"/>
              </a:rPr>
              <a:t>字节</a:t>
            </a:r>
          </a:p>
        </p:txBody>
      </p:sp>
      <p:sp>
        <p:nvSpPr>
          <p:cNvPr id="445483" name="AutoShape 43"/>
          <p:cNvSpPr>
            <a:spLocks noChangeArrowheads="1"/>
          </p:cNvSpPr>
          <p:nvPr/>
        </p:nvSpPr>
        <p:spPr bwMode="auto">
          <a:xfrm>
            <a:off x="1535188" y="3216746"/>
            <a:ext cx="687917" cy="266700"/>
          </a:xfrm>
          <a:prstGeom prst="wedgeRoundRectCallout">
            <a:avLst>
              <a:gd name="adj1" fmla="val 48000"/>
              <a:gd name="adj2" fmla="val 139880"/>
              <a:gd name="adj3" fmla="val 16667"/>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a:endParaRPr kumimoji="1" lang="zh-CN" altLang="zh-CN" sz="1600">
              <a:solidFill>
                <a:srgbClr val="000099"/>
              </a:solidFill>
              <a:latin typeface="微软雅黑" panose="020B0503020204020204" pitchFamily="34" charset="-122"/>
              <a:ea typeface="微软雅黑" panose="020B0503020204020204" pitchFamily="34" charset="-122"/>
            </a:endParaRPr>
          </a:p>
        </p:txBody>
      </p:sp>
      <p:sp>
        <p:nvSpPr>
          <p:cNvPr id="445484" name="Rectangle 44"/>
          <p:cNvSpPr>
            <a:spLocks noChangeArrowheads="1"/>
          </p:cNvSpPr>
          <p:nvPr/>
        </p:nvSpPr>
        <p:spPr bwMode="auto">
          <a:xfrm>
            <a:off x="1562705" y="3191348"/>
            <a:ext cx="636323" cy="3359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sz="1600">
                <a:solidFill>
                  <a:srgbClr val="000099"/>
                </a:solidFill>
                <a:latin typeface="微软雅黑" panose="020B0503020204020204" pitchFamily="34" charset="-122"/>
                <a:ea typeface="微软雅黑" panose="020B0503020204020204" pitchFamily="34" charset="-122"/>
              </a:rPr>
              <a:t>插入</a:t>
            </a:r>
          </a:p>
        </p:txBody>
      </p:sp>
      <p:sp>
        <p:nvSpPr>
          <p:cNvPr id="445487" name="Rectangle 47"/>
          <p:cNvSpPr>
            <a:spLocks noChangeArrowheads="1"/>
          </p:cNvSpPr>
          <p:nvPr/>
        </p:nvSpPr>
        <p:spPr bwMode="auto">
          <a:xfrm>
            <a:off x="10103190" y="1819747"/>
            <a:ext cx="69410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dirty="0">
                <a:solidFill>
                  <a:srgbClr val="000099"/>
                </a:solidFill>
                <a:latin typeface="微软雅黑" panose="020B0503020204020204" pitchFamily="34" charset="-122"/>
                <a:ea typeface="微软雅黑" panose="020B0503020204020204" pitchFamily="34" charset="-122"/>
              </a:rPr>
              <a:t>IP</a:t>
            </a:r>
            <a:r>
              <a:rPr kumimoji="1" lang="zh-CN" altLang="en-US" sz="2000" dirty="0">
                <a:solidFill>
                  <a:srgbClr val="000099"/>
                </a:solidFill>
                <a:latin typeface="微软雅黑" panose="020B0503020204020204" pitchFamily="34" charset="-122"/>
                <a:ea typeface="微软雅黑" panose="020B0503020204020204" pitchFamily="34" charset="-122"/>
              </a:rPr>
              <a:t>层</a:t>
            </a:r>
          </a:p>
        </p:txBody>
      </p:sp>
      <p:sp>
        <p:nvSpPr>
          <p:cNvPr id="445488" name="Line 48"/>
          <p:cNvSpPr>
            <a:spLocks noChangeShapeType="1"/>
          </p:cNvSpPr>
          <p:nvPr/>
        </p:nvSpPr>
        <p:spPr bwMode="auto">
          <a:xfrm flipV="1">
            <a:off x="9938088" y="2353146"/>
            <a:ext cx="949564" cy="0"/>
          </a:xfrm>
          <a:prstGeom prst="line">
            <a:avLst/>
          </a:prstGeom>
          <a:noFill/>
          <a:ln w="19050">
            <a:solidFill>
              <a:srgbClr val="000099"/>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45504" name="AutoShape 64"/>
          <p:cNvSpPr>
            <a:spLocks noChangeArrowheads="1"/>
          </p:cNvSpPr>
          <p:nvPr/>
        </p:nvSpPr>
        <p:spPr bwMode="auto">
          <a:xfrm rot="16200000" flipH="1">
            <a:off x="6132653" y="3295262"/>
            <a:ext cx="609600" cy="249369"/>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45506" name="Rectangle 66"/>
          <p:cNvSpPr>
            <a:spLocks noChangeArrowheads="1"/>
          </p:cNvSpPr>
          <p:nvPr/>
        </p:nvSpPr>
        <p:spPr bwMode="auto">
          <a:xfrm>
            <a:off x="2916179" y="2637309"/>
            <a:ext cx="6956558" cy="457200"/>
          </a:xfrm>
          <a:prstGeom prst="rect">
            <a:avLst/>
          </a:prstGeom>
          <a:solidFill>
            <a:srgbClr val="FFCCFF"/>
          </a:solidFill>
          <a:ln w="12700" algn="ctr">
            <a:solidFill>
              <a:srgbClr val="0000CC"/>
            </a:solidFill>
            <a:miter lim="800000"/>
            <a:headEnd/>
            <a:tailEnd/>
          </a:ln>
          <a:effectLst>
            <a:outerShdw dist="35921" dir="2700000" algn="ctr" rotWithShape="0">
              <a:schemeClr val="bg2"/>
            </a:outerShdw>
          </a:effec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45507" name="Line 67"/>
          <p:cNvSpPr>
            <a:spLocks noChangeShapeType="1"/>
          </p:cNvSpPr>
          <p:nvPr/>
        </p:nvSpPr>
        <p:spPr bwMode="auto">
          <a:xfrm>
            <a:off x="3929137" y="2637309"/>
            <a:ext cx="0" cy="457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45508" name="Line 68"/>
          <p:cNvSpPr>
            <a:spLocks noChangeShapeType="1"/>
          </p:cNvSpPr>
          <p:nvPr/>
        </p:nvSpPr>
        <p:spPr bwMode="auto">
          <a:xfrm>
            <a:off x="4919737" y="2637309"/>
            <a:ext cx="0" cy="457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45509" name="Line 69"/>
          <p:cNvSpPr>
            <a:spLocks noChangeShapeType="1"/>
          </p:cNvSpPr>
          <p:nvPr/>
        </p:nvSpPr>
        <p:spPr bwMode="auto">
          <a:xfrm>
            <a:off x="5910337" y="2637309"/>
            <a:ext cx="0" cy="457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45510" name="Line 70"/>
          <p:cNvSpPr>
            <a:spLocks noChangeShapeType="1"/>
          </p:cNvSpPr>
          <p:nvPr/>
        </p:nvSpPr>
        <p:spPr bwMode="auto">
          <a:xfrm>
            <a:off x="9294887" y="2637309"/>
            <a:ext cx="0" cy="457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45511" name="Rectangle 71"/>
          <p:cNvSpPr>
            <a:spLocks noChangeArrowheads="1"/>
          </p:cNvSpPr>
          <p:nvPr/>
        </p:nvSpPr>
        <p:spPr bwMode="auto">
          <a:xfrm>
            <a:off x="2840510" y="2683347"/>
            <a:ext cx="111248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a:solidFill>
                  <a:srgbClr val="000099"/>
                </a:solidFill>
                <a:latin typeface="微软雅黑" panose="020B0503020204020204" pitchFamily="34" charset="-122"/>
                <a:ea typeface="微软雅黑" panose="020B0503020204020204" pitchFamily="34" charset="-122"/>
              </a:rPr>
              <a:t>目的地址</a:t>
            </a:r>
          </a:p>
        </p:txBody>
      </p:sp>
      <p:sp>
        <p:nvSpPr>
          <p:cNvPr id="445512" name="Rectangle 72"/>
          <p:cNvSpPr>
            <a:spLocks noChangeArrowheads="1"/>
          </p:cNvSpPr>
          <p:nvPr/>
        </p:nvSpPr>
        <p:spPr bwMode="auto">
          <a:xfrm>
            <a:off x="3932577" y="2683347"/>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dirty="0">
                <a:solidFill>
                  <a:srgbClr val="000099"/>
                </a:solidFill>
                <a:latin typeface="微软雅黑" panose="020B0503020204020204" pitchFamily="34" charset="-122"/>
                <a:ea typeface="微软雅黑" panose="020B0503020204020204" pitchFamily="34" charset="-122"/>
              </a:rPr>
              <a:t>源地址</a:t>
            </a:r>
          </a:p>
        </p:txBody>
      </p:sp>
      <p:sp>
        <p:nvSpPr>
          <p:cNvPr id="445513" name="Rectangle 73"/>
          <p:cNvSpPr>
            <a:spLocks noChangeArrowheads="1"/>
          </p:cNvSpPr>
          <p:nvPr/>
        </p:nvSpPr>
        <p:spPr bwMode="auto">
          <a:xfrm>
            <a:off x="5095156" y="2683347"/>
            <a:ext cx="64761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a:solidFill>
                  <a:srgbClr val="000099"/>
                </a:solidFill>
                <a:latin typeface="微软雅黑" panose="020B0503020204020204" pitchFamily="34" charset="-122"/>
                <a:ea typeface="微软雅黑" panose="020B0503020204020204" pitchFamily="34" charset="-122"/>
              </a:rPr>
              <a:t>类型</a:t>
            </a:r>
          </a:p>
        </p:txBody>
      </p:sp>
      <p:sp>
        <p:nvSpPr>
          <p:cNvPr id="445514" name="Rectangle 74"/>
          <p:cNvSpPr>
            <a:spLocks noChangeArrowheads="1"/>
          </p:cNvSpPr>
          <p:nvPr/>
        </p:nvSpPr>
        <p:spPr bwMode="auto">
          <a:xfrm>
            <a:off x="7098714" y="2683347"/>
            <a:ext cx="1195841"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dirty="0">
                <a:solidFill>
                  <a:srgbClr val="000099"/>
                </a:solidFill>
                <a:latin typeface="微软雅黑" panose="020B0503020204020204" pitchFamily="34" charset="-122"/>
                <a:ea typeface="微软雅黑" panose="020B0503020204020204" pitchFamily="34" charset="-122"/>
              </a:rPr>
              <a:t>数        据</a:t>
            </a:r>
          </a:p>
        </p:txBody>
      </p:sp>
      <p:sp>
        <p:nvSpPr>
          <p:cNvPr id="445515" name="Rectangle 75"/>
          <p:cNvSpPr>
            <a:spLocks noChangeArrowheads="1"/>
          </p:cNvSpPr>
          <p:nvPr/>
        </p:nvSpPr>
        <p:spPr bwMode="auto">
          <a:xfrm>
            <a:off x="9236415" y="2683347"/>
            <a:ext cx="60593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a:solidFill>
                  <a:srgbClr val="000099"/>
                </a:solidFill>
                <a:latin typeface="微软雅黑" panose="020B0503020204020204" pitchFamily="34" charset="-122"/>
                <a:ea typeface="微软雅黑" panose="020B0503020204020204" pitchFamily="34" charset="-122"/>
              </a:rPr>
              <a:t>FCS</a:t>
            </a:r>
          </a:p>
        </p:txBody>
      </p:sp>
      <p:sp>
        <p:nvSpPr>
          <p:cNvPr id="445516" name="Rectangle 76"/>
          <p:cNvSpPr>
            <a:spLocks noChangeArrowheads="1"/>
          </p:cNvSpPr>
          <p:nvPr/>
        </p:nvSpPr>
        <p:spPr bwMode="auto">
          <a:xfrm>
            <a:off x="3292815" y="2310212"/>
            <a:ext cx="325411"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dirty="0">
                <a:solidFill>
                  <a:srgbClr val="000099"/>
                </a:solidFill>
                <a:latin typeface="微软雅黑" panose="020B0503020204020204" pitchFamily="34" charset="-122"/>
                <a:ea typeface="微软雅黑" panose="020B0503020204020204" pitchFamily="34" charset="-122"/>
              </a:rPr>
              <a:t>6</a:t>
            </a:r>
          </a:p>
        </p:txBody>
      </p:sp>
      <p:sp>
        <p:nvSpPr>
          <p:cNvPr id="445517" name="Rectangle 77"/>
          <p:cNvSpPr>
            <a:spLocks noChangeArrowheads="1"/>
          </p:cNvSpPr>
          <p:nvPr/>
        </p:nvSpPr>
        <p:spPr bwMode="auto">
          <a:xfrm>
            <a:off x="4353925" y="2310212"/>
            <a:ext cx="325411"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a:solidFill>
                  <a:srgbClr val="000099"/>
                </a:solidFill>
                <a:latin typeface="微软雅黑" panose="020B0503020204020204" pitchFamily="34" charset="-122"/>
                <a:ea typeface="微软雅黑" panose="020B0503020204020204" pitchFamily="34" charset="-122"/>
              </a:rPr>
              <a:t>6</a:t>
            </a:r>
          </a:p>
        </p:txBody>
      </p:sp>
      <p:sp>
        <p:nvSpPr>
          <p:cNvPr id="445518" name="Rectangle 78"/>
          <p:cNvSpPr>
            <a:spLocks noChangeArrowheads="1"/>
          </p:cNvSpPr>
          <p:nvPr/>
        </p:nvSpPr>
        <p:spPr bwMode="auto">
          <a:xfrm>
            <a:off x="5332487" y="2310212"/>
            <a:ext cx="325411"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dirty="0">
                <a:solidFill>
                  <a:srgbClr val="000099"/>
                </a:solidFill>
                <a:latin typeface="微软雅黑" panose="020B0503020204020204" pitchFamily="34" charset="-122"/>
                <a:ea typeface="微软雅黑" panose="020B0503020204020204" pitchFamily="34" charset="-122"/>
              </a:rPr>
              <a:t>2</a:t>
            </a:r>
          </a:p>
        </p:txBody>
      </p:sp>
      <p:sp>
        <p:nvSpPr>
          <p:cNvPr id="445519" name="Rectangle 79"/>
          <p:cNvSpPr>
            <a:spLocks noChangeArrowheads="1"/>
          </p:cNvSpPr>
          <p:nvPr/>
        </p:nvSpPr>
        <p:spPr bwMode="auto">
          <a:xfrm>
            <a:off x="9472025" y="2310212"/>
            <a:ext cx="325411"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dirty="0">
                <a:solidFill>
                  <a:srgbClr val="000099"/>
                </a:solidFill>
                <a:latin typeface="微软雅黑" panose="020B0503020204020204" pitchFamily="34" charset="-122"/>
                <a:ea typeface="微软雅黑" panose="020B0503020204020204" pitchFamily="34" charset="-122"/>
              </a:rPr>
              <a:t>4</a:t>
            </a:r>
          </a:p>
        </p:txBody>
      </p:sp>
      <p:sp>
        <p:nvSpPr>
          <p:cNvPr id="445520" name="Rectangle 80"/>
          <p:cNvSpPr>
            <a:spLocks noChangeArrowheads="1"/>
          </p:cNvSpPr>
          <p:nvPr/>
        </p:nvSpPr>
        <p:spPr bwMode="auto">
          <a:xfrm>
            <a:off x="2374446" y="2372932"/>
            <a:ext cx="64761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dirty="0">
                <a:solidFill>
                  <a:srgbClr val="000099"/>
                </a:solidFill>
                <a:latin typeface="微软雅黑" panose="020B0503020204020204" pitchFamily="34" charset="-122"/>
                <a:ea typeface="微软雅黑" panose="020B0503020204020204" pitchFamily="34" charset="-122"/>
              </a:rPr>
              <a:t>字节</a:t>
            </a:r>
          </a:p>
        </p:txBody>
      </p:sp>
      <p:sp>
        <p:nvSpPr>
          <p:cNvPr id="445521" name="Text Box 81"/>
          <p:cNvSpPr txBox="1">
            <a:spLocks noChangeArrowheads="1"/>
          </p:cNvSpPr>
          <p:nvPr/>
        </p:nvSpPr>
        <p:spPr bwMode="auto">
          <a:xfrm>
            <a:off x="7736756" y="2276872"/>
            <a:ext cx="130195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dirty="0">
                <a:solidFill>
                  <a:srgbClr val="000099"/>
                </a:solidFill>
                <a:latin typeface="微软雅黑" panose="020B0503020204020204" pitchFamily="34" charset="-122"/>
                <a:ea typeface="微软雅黑" panose="020B0503020204020204" pitchFamily="34" charset="-122"/>
              </a:rPr>
              <a:t>46 ~ 1500</a:t>
            </a:r>
          </a:p>
        </p:txBody>
      </p:sp>
      <p:sp>
        <p:nvSpPr>
          <p:cNvPr id="445547" name="Line 107"/>
          <p:cNvSpPr>
            <a:spLocks noChangeShapeType="1"/>
          </p:cNvSpPr>
          <p:nvPr/>
        </p:nvSpPr>
        <p:spPr bwMode="auto">
          <a:xfrm flipH="1">
            <a:off x="2917899" y="1484784"/>
            <a:ext cx="0" cy="116205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45548" name="Line 108"/>
          <p:cNvSpPr>
            <a:spLocks noChangeShapeType="1"/>
          </p:cNvSpPr>
          <p:nvPr/>
        </p:nvSpPr>
        <p:spPr bwMode="auto">
          <a:xfrm>
            <a:off x="9860699" y="1484786"/>
            <a:ext cx="12039" cy="1152525"/>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nvGrpSpPr>
          <p:cNvPr id="445549" name="Group 109"/>
          <p:cNvGrpSpPr>
            <a:grpSpLocks/>
          </p:cNvGrpSpPr>
          <p:nvPr/>
        </p:nvGrpSpPr>
        <p:grpSpPr bwMode="auto">
          <a:xfrm>
            <a:off x="5910337" y="1819746"/>
            <a:ext cx="3384550" cy="990600"/>
            <a:chOff x="2715" y="1872"/>
            <a:chExt cx="1968" cy="624"/>
          </a:xfrm>
        </p:grpSpPr>
        <p:sp>
          <p:nvSpPr>
            <p:cNvPr id="445550" name="AutoShape 110"/>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45551" name="Rectangle 111"/>
            <p:cNvSpPr>
              <a:spLocks noChangeArrowheads="1"/>
            </p:cNvSpPr>
            <p:nvPr/>
          </p:nvSpPr>
          <p:spPr bwMode="auto">
            <a:xfrm>
              <a:off x="2715" y="1872"/>
              <a:ext cx="1968" cy="240"/>
            </a:xfrm>
            <a:prstGeom prst="rect">
              <a:avLst/>
            </a:prstGeom>
            <a:solidFill>
              <a:srgbClr val="CCECFF"/>
            </a:solidFill>
            <a:ln w="9525">
              <a:solidFill>
                <a:schemeClr val="folHlink"/>
              </a:solidFill>
              <a:miter lim="800000"/>
              <a:headEnd/>
              <a:tailEnd/>
            </a:ln>
            <a:effectLst>
              <a:outerShdw dist="35921" dir="2700000" algn="ctr" rotWithShape="0">
                <a:schemeClr val="bg2"/>
              </a:outerShdw>
            </a:effectLst>
          </p:spPr>
          <p:txBody>
            <a:bodyPr wrap="none" anchor="ctr"/>
            <a:lstStyle/>
            <a:p>
              <a:pPr algn="ctr" defTabSz="762000"/>
              <a:r>
                <a:rPr kumimoji="1" lang="en-US" altLang="zh-CN" sz="2000" dirty="0">
                  <a:solidFill>
                    <a:srgbClr val="000099"/>
                  </a:solidFill>
                  <a:latin typeface="微软雅黑" panose="020B0503020204020204" pitchFamily="34" charset="-122"/>
                  <a:ea typeface="微软雅黑" panose="020B0503020204020204" pitchFamily="34" charset="-122"/>
                </a:rPr>
                <a:t>IP </a:t>
              </a:r>
              <a:r>
                <a:rPr kumimoji="1" lang="zh-CN" altLang="en-US" sz="2000" dirty="0">
                  <a:solidFill>
                    <a:srgbClr val="000099"/>
                  </a:solidFill>
                  <a:latin typeface="微软雅黑" panose="020B0503020204020204" pitchFamily="34" charset="-122"/>
                  <a:ea typeface="微软雅黑" panose="020B0503020204020204" pitchFamily="34" charset="-122"/>
                </a:rPr>
                <a:t>数据报</a:t>
              </a:r>
            </a:p>
          </p:txBody>
        </p:sp>
      </p:grpSp>
      <p:sp>
        <p:nvSpPr>
          <p:cNvPr id="445552" name="Rectangle 112"/>
          <p:cNvSpPr>
            <a:spLocks noChangeArrowheads="1"/>
          </p:cNvSpPr>
          <p:nvPr/>
        </p:nvSpPr>
        <p:spPr bwMode="auto">
          <a:xfrm>
            <a:off x="1631505" y="2675410"/>
            <a:ext cx="1142045"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dirty="0">
                <a:solidFill>
                  <a:srgbClr val="C00000"/>
                </a:solidFill>
                <a:latin typeface="微软雅黑" panose="020B0503020204020204" pitchFamily="34" charset="-122"/>
                <a:ea typeface="微软雅黑" panose="020B0503020204020204" pitchFamily="34" charset="-122"/>
              </a:rPr>
              <a:t>MAC </a:t>
            </a:r>
            <a:r>
              <a:rPr kumimoji="1" lang="zh-CN" altLang="en-US" sz="2000" dirty="0">
                <a:solidFill>
                  <a:srgbClr val="C00000"/>
                </a:solidFill>
                <a:latin typeface="微软雅黑" panose="020B0503020204020204" pitchFamily="34" charset="-122"/>
                <a:ea typeface="微软雅黑" panose="020B0503020204020204" pitchFamily="34" charset="-122"/>
              </a:rPr>
              <a:t>帧</a:t>
            </a:r>
          </a:p>
        </p:txBody>
      </p:sp>
    </p:spTree>
    <p:extLst>
      <p:ext uri="{BB962C8B-B14F-4D97-AF65-F5344CB8AC3E}">
        <p14:creationId xmlns:p14="http://schemas.microsoft.com/office/powerpoint/2010/main" val="12176259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xit" presetSubtype="0" fill="hold" grpId="0" nodeType="withEffect">
                                  <p:stCondLst>
                                    <p:cond delay="0"/>
                                  </p:stCondLst>
                                  <p:childTnLst>
                                    <p:animEffect transition="out" filter="fade">
                                      <p:cBhvr>
                                        <p:cTn id="6" dur="2000"/>
                                        <p:tgtEl>
                                          <p:spTgt spid="445547"/>
                                        </p:tgtEl>
                                      </p:cBhvr>
                                    </p:animEffect>
                                    <p:set>
                                      <p:cBhvr>
                                        <p:cTn id="7" dur="1" fill="hold">
                                          <p:stCondLst>
                                            <p:cond delay="1999"/>
                                          </p:stCondLst>
                                        </p:cTn>
                                        <p:tgtEl>
                                          <p:spTgt spid="445547"/>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2000"/>
                                        <p:tgtEl>
                                          <p:spTgt spid="445548"/>
                                        </p:tgtEl>
                                      </p:cBhvr>
                                    </p:animEffect>
                                    <p:set>
                                      <p:cBhvr>
                                        <p:cTn id="10" dur="1" fill="hold">
                                          <p:stCondLst>
                                            <p:cond delay="1999"/>
                                          </p:stCondLst>
                                        </p:cTn>
                                        <p:tgtEl>
                                          <p:spTgt spid="445548"/>
                                        </p:tgtEl>
                                        <p:attrNameLst>
                                          <p:attrName>style.visibility</p:attrName>
                                        </p:attrNameLst>
                                      </p:cBhvr>
                                      <p:to>
                                        <p:strVal val="hidden"/>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5" presetClass="emph" presetSubtype="0" repeatCount="4000" fill="hold" nodeType="clickEffect">
                                  <p:stCondLst>
                                    <p:cond delay="0"/>
                                  </p:stCondLst>
                                  <p:childTnLst>
                                    <p:anim calcmode="discrete" valueType="str">
                                      <p:cBhvr>
                                        <p:cTn id="14" dur="500" fill="hold"/>
                                        <p:tgtEl>
                                          <p:spTgt spid="44554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547" grpId="0" animBg="1"/>
      <p:bldP spid="445548"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501" name="Rectangle 37"/>
          <p:cNvSpPr>
            <a:spLocks noGrp="1" noChangeArrowheads="1"/>
          </p:cNvSpPr>
          <p:nvPr>
            <p:ph type="title"/>
          </p:nvPr>
        </p:nvSpPr>
        <p:spPr/>
        <p:txBody>
          <a:bodyPr/>
          <a:lstStyle/>
          <a:p>
            <a:pPr algn="ctr"/>
            <a:r>
              <a:rPr lang="zh-CN" altLang="en-US"/>
              <a:t>以太网 </a:t>
            </a:r>
            <a:r>
              <a:rPr lang="en-US" altLang="zh-CN"/>
              <a:t>V2 </a:t>
            </a:r>
            <a:r>
              <a:rPr lang="zh-CN" altLang="en-US"/>
              <a:t>的 </a:t>
            </a:r>
            <a:r>
              <a:rPr lang="en-US" altLang="zh-CN"/>
              <a:t>MAC </a:t>
            </a:r>
            <a:r>
              <a:rPr lang="zh-CN" altLang="en-US"/>
              <a:t>帧格式</a:t>
            </a:r>
          </a:p>
        </p:txBody>
      </p:sp>
      <p:grpSp>
        <p:nvGrpSpPr>
          <p:cNvPr id="2" name="组合 1"/>
          <p:cNvGrpSpPr/>
          <p:nvPr/>
        </p:nvGrpSpPr>
        <p:grpSpPr>
          <a:xfrm>
            <a:off x="1631504" y="2971800"/>
            <a:ext cx="9414782" cy="2254250"/>
            <a:chOff x="488504" y="2971800"/>
            <a:chExt cx="9414782" cy="2254250"/>
          </a:xfrm>
        </p:grpSpPr>
        <p:sp>
          <p:nvSpPr>
            <p:cNvPr id="446466"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6467"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6468" name="Rectangle 4"/>
            <p:cNvSpPr>
              <a:spLocks noChangeArrowheads="1"/>
            </p:cNvSpPr>
            <p:nvPr/>
          </p:nvSpPr>
          <p:spPr bwMode="auto">
            <a:xfrm>
              <a:off x="1676797" y="4730750"/>
              <a:ext cx="6954838" cy="488950"/>
            </a:xfrm>
            <a:prstGeom prst="rect">
              <a:avLst/>
            </a:prstGeom>
            <a:noFill/>
            <a:ln w="28575">
              <a:solidFill>
                <a:srgbClr val="000099"/>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6469"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a:solidFill>
                    <a:srgbClr val="000099"/>
                  </a:solidFill>
                  <a:latin typeface="+mn-lt"/>
                  <a:ea typeface="黑体" pitchFamily="2" charset="-122"/>
                </a:rPr>
                <a:t>MAC </a:t>
              </a:r>
              <a:r>
                <a:rPr kumimoji="1" lang="zh-CN" altLang="en-US" sz="2000" b="1" dirty="0">
                  <a:solidFill>
                    <a:srgbClr val="000099"/>
                  </a:solidFill>
                  <a:latin typeface="+mn-lt"/>
                  <a:ea typeface="黑体" pitchFamily="2" charset="-122"/>
                </a:rPr>
                <a:t>帧</a:t>
              </a:r>
            </a:p>
          </p:txBody>
        </p:sp>
        <p:sp>
          <p:nvSpPr>
            <p:cNvPr id="446470"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a:solidFill>
                    <a:srgbClr val="000099"/>
                  </a:solidFill>
                  <a:latin typeface="+mn-lt"/>
                  <a:ea typeface="黑体" pitchFamily="2" charset="-122"/>
                </a:rPr>
                <a:t>物理层</a:t>
              </a:r>
            </a:p>
          </p:txBody>
        </p:sp>
        <p:sp>
          <p:nvSpPr>
            <p:cNvPr id="446471"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a:solidFill>
                    <a:srgbClr val="000099"/>
                  </a:solidFill>
                  <a:latin typeface="+mn-lt"/>
                  <a:ea typeface="黑体" pitchFamily="2" charset="-122"/>
                </a:rPr>
                <a:t>MAC </a:t>
              </a:r>
              <a:r>
                <a:rPr kumimoji="1" lang="zh-CN" altLang="en-US" b="1">
                  <a:solidFill>
                    <a:srgbClr val="000099"/>
                  </a:solidFill>
                  <a:latin typeface="+mn-lt"/>
                  <a:ea typeface="黑体" pitchFamily="2" charset="-122"/>
                </a:rPr>
                <a:t>层</a:t>
              </a:r>
            </a:p>
          </p:txBody>
        </p:sp>
        <p:sp>
          <p:nvSpPr>
            <p:cNvPr id="446472" name="Line 8"/>
            <p:cNvSpPr>
              <a:spLocks noChangeShapeType="1"/>
            </p:cNvSpPr>
            <p:nvPr/>
          </p:nvSpPr>
          <p:spPr bwMode="auto">
            <a:xfrm flipH="1">
              <a:off x="1675077" y="4221163"/>
              <a:ext cx="1720" cy="51435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6473" name="Line 9"/>
            <p:cNvSpPr>
              <a:spLocks noChangeShapeType="1"/>
            </p:cNvSpPr>
            <p:nvPr/>
          </p:nvSpPr>
          <p:spPr bwMode="auto">
            <a:xfrm>
              <a:off x="8619596" y="4292600"/>
              <a:ext cx="12039" cy="4318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6474"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dirty="0">
                  <a:solidFill>
                    <a:srgbClr val="000099"/>
                  </a:solidFill>
                  <a:latin typeface="+mn-lt"/>
                  <a:ea typeface="黑体" pitchFamily="2" charset="-122"/>
                </a:rPr>
                <a:t>IP </a:t>
              </a:r>
              <a:r>
                <a:rPr kumimoji="1" lang="zh-CN" altLang="en-US" b="1" dirty="0">
                  <a:solidFill>
                    <a:srgbClr val="000099"/>
                  </a:solidFill>
                  <a:latin typeface="+mn-lt"/>
                  <a:ea typeface="黑体" pitchFamily="2" charset="-122"/>
                </a:rPr>
                <a:t>层</a:t>
              </a:r>
            </a:p>
          </p:txBody>
        </p:sp>
        <p:sp>
          <p:nvSpPr>
            <p:cNvPr id="446475" name="Line 11"/>
            <p:cNvSpPr>
              <a:spLocks noChangeShapeType="1"/>
            </p:cNvSpPr>
            <p:nvPr/>
          </p:nvSpPr>
          <p:spPr bwMode="auto">
            <a:xfrm flipV="1">
              <a:off x="8879285" y="3505202"/>
              <a:ext cx="889132" cy="0"/>
            </a:xfrm>
            <a:prstGeom prst="line">
              <a:avLst/>
            </a:prstGeom>
            <a:noFill/>
            <a:ln w="19050">
              <a:solidFill>
                <a:srgbClr val="000099"/>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446479" name="Group 15"/>
            <p:cNvGrpSpPr>
              <a:grpSpLocks/>
            </p:cNvGrpSpPr>
            <p:nvPr/>
          </p:nvGrpSpPr>
          <p:grpSpPr bwMode="auto">
            <a:xfrm>
              <a:off x="1133344" y="3490915"/>
              <a:ext cx="7565363" cy="1385888"/>
              <a:chOff x="659" y="2199"/>
              <a:chExt cx="4399" cy="873"/>
            </a:xfrm>
          </p:grpSpPr>
          <p:sp>
            <p:nvSpPr>
              <p:cNvPr id="446480"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446481" name="Group 17"/>
              <p:cNvGrpSpPr>
                <a:grpSpLocks/>
              </p:cNvGrpSpPr>
              <p:nvPr/>
            </p:nvGrpSpPr>
            <p:grpSpPr bwMode="auto">
              <a:xfrm>
                <a:off x="659" y="2199"/>
                <a:ext cx="4399" cy="489"/>
                <a:chOff x="659" y="2199"/>
                <a:chExt cx="4399" cy="489"/>
              </a:xfrm>
            </p:grpSpPr>
            <p:sp>
              <p:nvSpPr>
                <p:cNvPr id="446482"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446483" name="Line 19"/>
                <p:cNvSpPr>
                  <a:spLocks noChangeShapeType="1"/>
                </p:cNvSpPr>
                <p:nvPr/>
              </p:nvSpPr>
              <p:spPr bwMode="auto">
                <a:xfrm>
                  <a:off x="156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6484" name="Line 20"/>
                <p:cNvSpPr>
                  <a:spLocks noChangeShapeType="1"/>
                </p:cNvSpPr>
                <p:nvPr/>
              </p:nvSpPr>
              <p:spPr bwMode="auto">
                <a:xfrm>
                  <a:off x="2139"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6485" name="Line 21"/>
                <p:cNvSpPr>
                  <a:spLocks noChangeShapeType="1"/>
                </p:cNvSpPr>
                <p:nvPr/>
              </p:nvSpPr>
              <p:spPr bwMode="auto">
                <a:xfrm>
                  <a:off x="2715"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6486" name="Line 22"/>
                <p:cNvSpPr>
                  <a:spLocks noChangeShapeType="1"/>
                </p:cNvSpPr>
                <p:nvPr/>
              </p:nvSpPr>
              <p:spPr bwMode="auto">
                <a:xfrm>
                  <a:off x="468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6487"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dirty="0">
                      <a:solidFill>
                        <a:srgbClr val="000099"/>
                      </a:solidFill>
                      <a:latin typeface="+mn-lt"/>
                      <a:ea typeface="黑体" pitchFamily="2" charset="-122"/>
                    </a:rPr>
                    <a:t>目的地址</a:t>
                  </a:r>
                </a:p>
              </p:txBody>
            </p:sp>
            <p:sp>
              <p:nvSpPr>
                <p:cNvPr id="446488"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a:solidFill>
                        <a:srgbClr val="000099"/>
                      </a:solidFill>
                      <a:latin typeface="+mn-lt"/>
                      <a:ea typeface="黑体" pitchFamily="2" charset="-122"/>
                    </a:rPr>
                    <a:t>源地址</a:t>
                  </a:r>
                </a:p>
              </p:txBody>
            </p:sp>
            <p:sp>
              <p:nvSpPr>
                <p:cNvPr id="446489"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dirty="0">
                      <a:solidFill>
                        <a:srgbClr val="000099"/>
                      </a:solidFill>
                      <a:latin typeface="+mn-lt"/>
                      <a:ea typeface="黑体" pitchFamily="2" charset="-122"/>
                    </a:rPr>
                    <a:t>类型</a:t>
                  </a:r>
                </a:p>
              </p:txBody>
            </p:sp>
            <p:sp>
              <p:nvSpPr>
                <p:cNvPr id="446490"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dirty="0">
                      <a:solidFill>
                        <a:srgbClr val="000099"/>
                      </a:solidFill>
                      <a:latin typeface="+mn-lt"/>
                      <a:ea typeface="黑体" pitchFamily="2" charset="-122"/>
                    </a:rPr>
                    <a:t>数        据</a:t>
                  </a:r>
                </a:p>
              </p:txBody>
            </p:sp>
            <p:sp>
              <p:nvSpPr>
                <p:cNvPr id="446491"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dirty="0">
                      <a:solidFill>
                        <a:srgbClr val="000099"/>
                      </a:solidFill>
                      <a:latin typeface="+mn-lt"/>
                      <a:ea typeface="黑体" pitchFamily="2" charset="-122"/>
                    </a:rPr>
                    <a:t>FCS</a:t>
                  </a:r>
                </a:p>
              </p:txBody>
            </p:sp>
            <p:sp>
              <p:nvSpPr>
                <p:cNvPr id="446492"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dirty="0">
                      <a:solidFill>
                        <a:srgbClr val="000099"/>
                      </a:solidFill>
                      <a:latin typeface="+mn-lt"/>
                      <a:ea typeface="黑体" pitchFamily="2" charset="-122"/>
                    </a:rPr>
                    <a:t>6</a:t>
                  </a:r>
                </a:p>
              </p:txBody>
            </p:sp>
            <p:sp>
              <p:nvSpPr>
                <p:cNvPr id="446493"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a:solidFill>
                        <a:srgbClr val="000099"/>
                      </a:solidFill>
                      <a:latin typeface="+mn-lt"/>
                      <a:ea typeface="黑体" pitchFamily="2" charset="-122"/>
                    </a:rPr>
                    <a:t>6</a:t>
                  </a:r>
                </a:p>
              </p:txBody>
            </p:sp>
            <p:sp>
              <p:nvSpPr>
                <p:cNvPr id="446494"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a:solidFill>
                        <a:srgbClr val="000099"/>
                      </a:solidFill>
                      <a:latin typeface="+mn-lt"/>
                      <a:ea typeface="黑体" pitchFamily="2" charset="-122"/>
                    </a:rPr>
                    <a:t>2</a:t>
                  </a:r>
                </a:p>
              </p:txBody>
            </p:sp>
            <p:sp>
              <p:nvSpPr>
                <p:cNvPr id="446495"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a:solidFill>
                        <a:srgbClr val="000099"/>
                      </a:solidFill>
                      <a:latin typeface="+mn-lt"/>
                      <a:ea typeface="黑体" pitchFamily="2" charset="-122"/>
                    </a:rPr>
                    <a:t>4</a:t>
                  </a:r>
                </a:p>
              </p:txBody>
            </p:sp>
            <p:sp>
              <p:nvSpPr>
                <p:cNvPr id="446496"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dirty="0">
                      <a:solidFill>
                        <a:srgbClr val="000099"/>
                      </a:solidFill>
                      <a:latin typeface="+mn-lt"/>
                      <a:ea typeface="黑体" pitchFamily="2" charset="-122"/>
                    </a:rPr>
                    <a:t>字节</a:t>
                  </a:r>
                  <a:endParaRPr kumimoji="1" lang="zh-CN" altLang="en-US" sz="1600" b="1" dirty="0">
                    <a:solidFill>
                      <a:srgbClr val="000099"/>
                    </a:solidFill>
                    <a:latin typeface="+mn-lt"/>
                    <a:ea typeface="黑体" pitchFamily="2" charset="-122"/>
                  </a:endParaRPr>
                </a:p>
              </p:txBody>
            </p:sp>
            <p:sp>
              <p:nvSpPr>
                <p:cNvPr id="446497"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46 ~ 1500</a:t>
                  </a:r>
                </a:p>
              </p:txBody>
            </p:sp>
          </p:grpSp>
        </p:grpSp>
        <p:grpSp>
          <p:nvGrpSpPr>
            <p:cNvPr id="446498" name="Group 34"/>
            <p:cNvGrpSpPr>
              <a:grpSpLocks/>
            </p:cNvGrpSpPr>
            <p:nvPr/>
          </p:nvGrpSpPr>
          <p:grpSpPr bwMode="auto">
            <a:xfrm>
              <a:off x="4669235" y="2971800"/>
              <a:ext cx="3384550" cy="990600"/>
              <a:chOff x="2715" y="1872"/>
              <a:chExt cx="1968" cy="624"/>
            </a:xfrm>
          </p:grpSpPr>
          <p:sp>
            <p:nvSpPr>
              <p:cNvPr id="446499"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6500"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headEnd/>
                <a:tailEnd/>
              </a:ln>
              <a:effectLst>
                <a:outerShdw dist="35921" dir="2700000" algn="ctr" rotWithShape="0">
                  <a:schemeClr val="bg2"/>
                </a:outerShdw>
              </a:effectLst>
            </p:spPr>
            <p:txBody>
              <a:bodyPr wrap="none" anchor="ctr"/>
              <a:lstStyle/>
              <a:p>
                <a:pPr algn="ctr" defTabSz="762000"/>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grpSp>
      </p:grpSp>
      <p:sp>
        <p:nvSpPr>
          <p:cNvPr id="446502" name="AutoShape 38"/>
          <p:cNvSpPr>
            <a:spLocks noChangeArrowheads="1"/>
          </p:cNvSpPr>
          <p:nvPr/>
        </p:nvSpPr>
        <p:spPr bwMode="auto">
          <a:xfrm>
            <a:off x="4223147" y="2133602"/>
            <a:ext cx="3666596" cy="504825"/>
          </a:xfrm>
          <a:prstGeom prst="wedgeRoundRectCallout">
            <a:avLst>
              <a:gd name="adj1" fmla="val -75375"/>
              <a:gd name="adj2" fmla="val 306917"/>
              <a:gd name="adj3" fmla="val 166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solidFill>
                  <a:srgbClr val="000099"/>
                </a:solidFill>
                <a:latin typeface="+mn-lt"/>
                <a:ea typeface="黑体" pitchFamily="2" charset="-122"/>
              </a:rPr>
              <a:t>目的地址字段 </a:t>
            </a:r>
            <a:r>
              <a:rPr lang="en-US" altLang="zh-CN" sz="2400" b="1">
                <a:solidFill>
                  <a:srgbClr val="000099"/>
                </a:solidFill>
                <a:latin typeface="+mn-lt"/>
                <a:ea typeface="黑体" pitchFamily="2" charset="-122"/>
              </a:rPr>
              <a:t>6 </a:t>
            </a:r>
            <a:r>
              <a:rPr lang="zh-CN" altLang="en-US" sz="2400" b="1">
                <a:solidFill>
                  <a:srgbClr val="000099"/>
                </a:solidFill>
                <a:latin typeface="+mn-lt"/>
                <a:ea typeface="黑体" pitchFamily="2" charset="-122"/>
              </a:rPr>
              <a:t>字节</a:t>
            </a:r>
          </a:p>
        </p:txBody>
      </p:sp>
    </p:spTree>
    <p:extLst>
      <p:ext uri="{BB962C8B-B14F-4D97-AF65-F5344CB8AC3E}">
        <p14:creationId xmlns:p14="http://schemas.microsoft.com/office/powerpoint/2010/main" val="60869225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525" name="Rectangle 37"/>
          <p:cNvSpPr>
            <a:spLocks noGrp="1" noChangeArrowheads="1"/>
          </p:cNvSpPr>
          <p:nvPr>
            <p:ph type="title"/>
          </p:nvPr>
        </p:nvSpPr>
        <p:spPr/>
        <p:txBody>
          <a:bodyPr/>
          <a:lstStyle/>
          <a:p>
            <a:pPr algn="ctr"/>
            <a:r>
              <a:rPr lang="zh-CN" altLang="en-US"/>
              <a:t>以太网 </a:t>
            </a:r>
            <a:r>
              <a:rPr lang="en-US" altLang="zh-CN"/>
              <a:t>V2 </a:t>
            </a:r>
            <a:r>
              <a:rPr lang="zh-CN" altLang="en-US"/>
              <a:t>的 </a:t>
            </a:r>
            <a:r>
              <a:rPr lang="en-US" altLang="zh-CN"/>
              <a:t>MAC </a:t>
            </a:r>
            <a:r>
              <a:rPr lang="zh-CN" altLang="en-US"/>
              <a:t>帧格式</a:t>
            </a:r>
          </a:p>
        </p:txBody>
      </p:sp>
      <p:grpSp>
        <p:nvGrpSpPr>
          <p:cNvPr id="38" name="组合 37"/>
          <p:cNvGrpSpPr/>
          <p:nvPr/>
        </p:nvGrpSpPr>
        <p:grpSpPr>
          <a:xfrm>
            <a:off x="1631504" y="2971800"/>
            <a:ext cx="9414782" cy="2254250"/>
            <a:chOff x="488504" y="2971800"/>
            <a:chExt cx="9414782" cy="2254250"/>
          </a:xfrm>
        </p:grpSpPr>
        <p:sp>
          <p:nvSpPr>
            <p:cNvPr id="39"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 name="Rectangle 4"/>
            <p:cNvSpPr>
              <a:spLocks noChangeArrowheads="1"/>
            </p:cNvSpPr>
            <p:nvPr/>
          </p:nvSpPr>
          <p:spPr bwMode="auto">
            <a:xfrm>
              <a:off x="1676797" y="4730750"/>
              <a:ext cx="6954838" cy="488950"/>
            </a:xfrm>
            <a:prstGeom prst="rect">
              <a:avLst/>
            </a:prstGeom>
            <a:noFill/>
            <a:ln w="28575">
              <a:solidFill>
                <a:srgbClr val="000099"/>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2"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a:solidFill>
                    <a:srgbClr val="000099"/>
                  </a:solidFill>
                  <a:latin typeface="+mn-lt"/>
                  <a:ea typeface="黑体" pitchFamily="2" charset="-122"/>
                </a:rPr>
                <a:t>MAC </a:t>
              </a:r>
              <a:r>
                <a:rPr kumimoji="1" lang="zh-CN" altLang="en-US" sz="2000" b="1" dirty="0">
                  <a:solidFill>
                    <a:srgbClr val="000099"/>
                  </a:solidFill>
                  <a:latin typeface="+mn-lt"/>
                  <a:ea typeface="黑体" pitchFamily="2" charset="-122"/>
                </a:rPr>
                <a:t>帧</a:t>
              </a:r>
            </a:p>
          </p:txBody>
        </p:sp>
        <p:sp>
          <p:nvSpPr>
            <p:cNvPr id="43"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a:solidFill>
                    <a:srgbClr val="000099"/>
                  </a:solidFill>
                  <a:latin typeface="+mn-lt"/>
                  <a:ea typeface="黑体" pitchFamily="2" charset="-122"/>
                </a:rPr>
                <a:t>物理层</a:t>
              </a:r>
            </a:p>
          </p:txBody>
        </p:sp>
        <p:sp>
          <p:nvSpPr>
            <p:cNvPr id="44"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a:solidFill>
                    <a:srgbClr val="000099"/>
                  </a:solidFill>
                  <a:latin typeface="+mn-lt"/>
                  <a:ea typeface="黑体" pitchFamily="2" charset="-122"/>
                </a:rPr>
                <a:t>MAC </a:t>
              </a:r>
              <a:r>
                <a:rPr kumimoji="1" lang="zh-CN" altLang="en-US" b="1">
                  <a:solidFill>
                    <a:srgbClr val="000099"/>
                  </a:solidFill>
                  <a:latin typeface="+mn-lt"/>
                  <a:ea typeface="黑体" pitchFamily="2" charset="-122"/>
                </a:rPr>
                <a:t>层</a:t>
              </a:r>
            </a:p>
          </p:txBody>
        </p:sp>
        <p:sp>
          <p:nvSpPr>
            <p:cNvPr id="45" name="Line 8"/>
            <p:cNvSpPr>
              <a:spLocks noChangeShapeType="1"/>
            </p:cNvSpPr>
            <p:nvPr/>
          </p:nvSpPr>
          <p:spPr bwMode="auto">
            <a:xfrm flipH="1">
              <a:off x="1675077" y="4221163"/>
              <a:ext cx="1720" cy="51435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6" name="Line 9"/>
            <p:cNvSpPr>
              <a:spLocks noChangeShapeType="1"/>
            </p:cNvSpPr>
            <p:nvPr/>
          </p:nvSpPr>
          <p:spPr bwMode="auto">
            <a:xfrm>
              <a:off x="8619596" y="4292600"/>
              <a:ext cx="12039" cy="4318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7"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dirty="0">
                  <a:solidFill>
                    <a:srgbClr val="000099"/>
                  </a:solidFill>
                  <a:latin typeface="+mn-lt"/>
                  <a:ea typeface="黑体" pitchFamily="2" charset="-122"/>
                </a:rPr>
                <a:t>IP </a:t>
              </a:r>
              <a:r>
                <a:rPr kumimoji="1" lang="zh-CN" altLang="en-US" b="1" dirty="0">
                  <a:solidFill>
                    <a:srgbClr val="000099"/>
                  </a:solidFill>
                  <a:latin typeface="+mn-lt"/>
                  <a:ea typeface="黑体" pitchFamily="2" charset="-122"/>
                </a:rPr>
                <a:t>层</a:t>
              </a:r>
            </a:p>
          </p:txBody>
        </p:sp>
        <p:sp>
          <p:nvSpPr>
            <p:cNvPr id="48" name="Line 11"/>
            <p:cNvSpPr>
              <a:spLocks noChangeShapeType="1"/>
            </p:cNvSpPr>
            <p:nvPr/>
          </p:nvSpPr>
          <p:spPr bwMode="auto">
            <a:xfrm flipV="1">
              <a:off x="8879285" y="3505202"/>
              <a:ext cx="889132" cy="0"/>
            </a:xfrm>
            <a:prstGeom prst="line">
              <a:avLst/>
            </a:prstGeom>
            <a:noFill/>
            <a:ln w="19050">
              <a:solidFill>
                <a:srgbClr val="000099"/>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49" name="Group 15"/>
            <p:cNvGrpSpPr>
              <a:grpSpLocks/>
            </p:cNvGrpSpPr>
            <p:nvPr/>
          </p:nvGrpSpPr>
          <p:grpSpPr bwMode="auto">
            <a:xfrm>
              <a:off x="1133344" y="3490915"/>
              <a:ext cx="7565363" cy="1385888"/>
              <a:chOff x="659" y="2199"/>
              <a:chExt cx="4399" cy="873"/>
            </a:xfrm>
          </p:grpSpPr>
          <p:sp>
            <p:nvSpPr>
              <p:cNvPr id="53"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54" name="Group 17"/>
              <p:cNvGrpSpPr>
                <a:grpSpLocks/>
              </p:cNvGrpSpPr>
              <p:nvPr/>
            </p:nvGrpSpPr>
            <p:grpSpPr bwMode="auto">
              <a:xfrm>
                <a:off x="659" y="2199"/>
                <a:ext cx="4399" cy="489"/>
                <a:chOff x="659" y="2199"/>
                <a:chExt cx="4399" cy="489"/>
              </a:xfrm>
            </p:grpSpPr>
            <p:sp>
              <p:nvSpPr>
                <p:cNvPr id="55"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56" name="Line 19"/>
                <p:cNvSpPr>
                  <a:spLocks noChangeShapeType="1"/>
                </p:cNvSpPr>
                <p:nvPr/>
              </p:nvSpPr>
              <p:spPr bwMode="auto">
                <a:xfrm>
                  <a:off x="156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 name="Line 20"/>
                <p:cNvSpPr>
                  <a:spLocks noChangeShapeType="1"/>
                </p:cNvSpPr>
                <p:nvPr/>
              </p:nvSpPr>
              <p:spPr bwMode="auto">
                <a:xfrm>
                  <a:off x="2139"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8" name="Line 21"/>
                <p:cNvSpPr>
                  <a:spLocks noChangeShapeType="1"/>
                </p:cNvSpPr>
                <p:nvPr/>
              </p:nvSpPr>
              <p:spPr bwMode="auto">
                <a:xfrm>
                  <a:off x="2715"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 name="Line 22"/>
                <p:cNvSpPr>
                  <a:spLocks noChangeShapeType="1"/>
                </p:cNvSpPr>
                <p:nvPr/>
              </p:nvSpPr>
              <p:spPr bwMode="auto">
                <a:xfrm>
                  <a:off x="468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dirty="0">
                      <a:solidFill>
                        <a:srgbClr val="000099"/>
                      </a:solidFill>
                      <a:latin typeface="+mn-lt"/>
                      <a:ea typeface="黑体" pitchFamily="2" charset="-122"/>
                    </a:rPr>
                    <a:t>目的地址</a:t>
                  </a:r>
                </a:p>
              </p:txBody>
            </p:sp>
            <p:sp>
              <p:nvSpPr>
                <p:cNvPr id="61"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a:solidFill>
                        <a:srgbClr val="000099"/>
                      </a:solidFill>
                      <a:latin typeface="+mn-lt"/>
                      <a:ea typeface="黑体" pitchFamily="2" charset="-122"/>
                    </a:rPr>
                    <a:t>源地址</a:t>
                  </a:r>
                </a:p>
              </p:txBody>
            </p:sp>
            <p:sp>
              <p:nvSpPr>
                <p:cNvPr id="62"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dirty="0">
                      <a:solidFill>
                        <a:srgbClr val="000099"/>
                      </a:solidFill>
                      <a:latin typeface="+mn-lt"/>
                      <a:ea typeface="黑体" pitchFamily="2" charset="-122"/>
                    </a:rPr>
                    <a:t>类型</a:t>
                  </a:r>
                </a:p>
              </p:txBody>
            </p:sp>
            <p:sp>
              <p:nvSpPr>
                <p:cNvPr id="63"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dirty="0">
                      <a:solidFill>
                        <a:srgbClr val="000099"/>
                      </a:solidFill>
                      <a:latin typeface="+mn-lt"/>
                      <a:ea typeface="黑体" pitchFamily="2" charset="-122"/>
                    </a:rPr>
                    <a:t>数        据</a:t>
                  </a:r>
                </a:p>
              </p:txBody>
            </p:sp>
            <p:sp>
              <p:nvSpPr>
                <p:cNvPr id="64"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dirty="0">
                      <a:solidFill>
                        <a:srgbClr val="000099"/>
                      </a:solidFill>
                      <a:latin typeface="+mn-lt"/>
                      <a:ea typeface="黑体" pitchFamily="2" charset="-122"/>
                    </a:rPr>
                    <a:t>FCS</a:t>
                  </a:r>
                </a:p>
              </p:txBody>
            </p:sp>
            <p:sp>
              <p:nvSpPr>
                <p:cNvPr id="65"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dirty="0">
                      <a:solidFill>
                        <a:srgbClr val="000099"/>
                      </a:solidFill>
                      <a:latin typeface="+mn-lt"/>
                      <a:ea typeface="黑体" pitchFamily="2" charset="-122"/>
                    </a:rPr>
                    <a:t>6</a:t>
                  </a:r>
                </a:p>
              </p:txBody>
            </p:sp>
            <p:sp>
              <p:nvSpPr>
                <p:cNvPr id="66"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a:solidFill>
                        <a:srgbClr val="000099"/>
                      </a:solidFill>
                      <a:latin typeface="+mn-lt"/>
                      <a:ea typeface="黑体" pitchFamily="2" charset="-122"/>
                    </a:rPr>
                    <a:t>6</a:t>
                  </a:r>
                </a:p>
              </p:txBody>
            </p:sp>
            <p:sp>
              <p:nvSpPr>
                <p:cNvPr id="67"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a:solidFill>
                        <a:srgbClr val="000099"/>
                      </a:solidFill>
                      <a:latin typeface="+mn-lt"/>
                      <a:ea typeface="黑体" pitchFamily="2" charset="-122"/>
                    </a:rPr>
                    <a:t>2</a:t>
                  </a:r>
                </a:p>
              </p:txBody>
            </p:sp>
            <p:sp>
              <p:nvSpPr>
                <p:cNvPr id="68"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a:solidFill>
                        <a:srgbClr val="000099"/>
                      </a:solidFill>
                      <a:latin typeface="+mn-lt"/>
                      <a:ea typeface="黑体" pitchFamily="2" charset="-122"/>
                    </a:rPr>
                    <a:t>4</a:t>
                  </a:r>
                </a:p>
              </p:txBody>
            </p:sp>
            <p:sp>
              <p:nvSpPr>
                <p:cNvPr id="69"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dirty="0">
                      <a:solidFill>
                        <a:srgbClr val="000099"/>
                      </a:solidFill>
                      <a:latin typeface="+mn-lt"/>
                      <a:ea typeface="黑体" pitchFamily="2" charset="-122"/>
                    </a:rPr>
                    <a:t>字节</a:t>
                  </a:r>
                  <a:endParaRPr kumimoji="1" lang="zh-CN" altLang="en-US" sz="1600" b="1" dirty="0">
                    <a:solidFill>
                      <a:srgbClr val="000099"/>
                    </a:solidFill>
                    <a:latin typeface="+mn-lt"/>
                    <a:ea typeface="黑体" pitchFamily="2" charset="-122"/>
                  </a:endParaRPr>
                </a:p>
              </p:txBody>
            </p:sp>
            <p:sp>
              <p:nvSpPr>
                <p:cNvPr id="70"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46 ~ 1500</a:t>
                  </a:r>
                </a:p>
              </p:txBody>
            </p:sp>
          </p:grpSp>
        </p:grpSp>
        <p:grpSp>
          <p:nvGrpSpPr>
            <p:cNvPr id="50" name="Group 34"/>
            <p:cNvGrpSpPr>
              <a:grpSpLocks/>
            </p:cNvGrpSpPr>
            <p:nvPr/>
          </p:nvGrpSpPr>
          <p:grpSpPr bwMode="auto">
            <a:xfrm>
              <a:off x="4669235" y="2971800"/>
              <a:ext cx="3384550" cy="990600"/>
              <a:chOff x="2715" y="1872"/>
              <a:chExt cx="1968" cy="624"/>
            </a:xfrm>
          </p:grpSpPr>
          <p:sp>
            <p:nvSpPr>
              <p:cNvPr id="51"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2"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headEnd/>
                <a:tailEnd/>
              </a:ln>
              <a:effectLst>
                <a:outerShdw dist="35921" dir="2700000" algn="ctr" rotWithShape="0">
                  <a:schemeClr val="bg2"/>
                </a:outerShdw>
              </a:effectLst>
            </p:spPr>
            <p:txBody>
              <a:bodyPr wrap="none" anchor="ctr"/>
              <a:lstStyle/>
              <a:p>
                <a:pPr algn="ctr" defTabSz="762000"/>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grpSp>
      </p:grpSp>
      <p:sp>
        <p:nvSpPr>
          <p:cNvPr id="447526" name="AutoShape 38"/>
          <p:cNvSpPr>
            <a:spLocks noChangeArrowheads="1"/>
          </p:cNvSpPr>
          <p:nvPr/>
        </p:nvSpPr>
        <p:spPr bwMode="auto">
          <a:xfrm>
            <a:off x="4223148" y="2133602"/>
            <a:ext cx="3198813" cy="504825"/>
          </a:xfrm>
          <a:prstGeom prst="wedgeRoundRectCallout">
            <a:avLst>
              <a:gd name="adj1" fmla="val -43278"/>
              <a:gd name="adj2" fmla="val 314153"/>
              <a:gd name="adj3" fmla="val 166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solidFill>
                  <a:srgbClr val="000099"/>
                </a:solidFill>
                <a:latin typeface="+mn-lt"/>
                <a:ea typeface="黑体" pitchFamily="2" charset="-122"/>
              </a:rPr>
              <a:t>源地址字段 </a:t>
            </a:r>
            <a:r>
              <a:rPr lang="en-US" altLang="zh-CN" sz="2400" b="1">
                <a:solidFill>
                  <a:srgbClr val="000099"/>
                </a:solidFill>
                <a:latin typeface="+mn-lt"/>
                <a:ea typeface="黑体" pitchFamily="2" charset="-122"/>
              </a:rPr>
              <a:t>6 </a:t>
            </a:r>
            <a:r>
              <a:rPr lang="zh-CN" altLang="en-US" sz="2400" b="1">
                <a:solidFill>
                  <a:srgbClr val="000099"/>
                </a:solidFill>
                <a:latin typeface="+mn-lt"/>
                <a:ea typeface="黑体" pitchFamily="2" charset="-122"/>
              </a:rPr>
              <a:t>字节</a:t>
            </a:r>
          </a:p>
        </p:txBody>
      </p:sp>
    </p:spTree>
    <p:extLst>
      <p:ext uri="{BB962C8B-B14F-4D97-AF65-F5344CB8AC3E}">
        <p14:creationId xmlns:p14="http://schemas.microsoft.com/office/powerpoint/2010/main" val="82062121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49" name="Rectangle 37"/>
          <p:cNvSpPr>
            <a:spLocks noGrp="1" noChangeArrowheads="1"/>
          </p:cNvSpPr>
          <p:nvPr>
            <p:ph type="title"/>
          </p:nvPr>
        </p:nvSpPr>
        <p:spPr/>
        <p:txBody>
          <a:bodyPr/>
          <a:lstStyle/>
          <a:p>
            <a:pPr algn="ctr"/>
            <a:r>
              <a:rPr lang="zh-CN" altLang="en-US"/>
              <a:t>以太网 </a:t>
            </a:r>
            <a:r>
              <a:rPr lang="en-US" altLang="zh-CN"/>
              <a:t>V2 </a:t>
            </a:r>
            <a:r>
              <a:rPr lang="zh-CN" altLang="en-US"/>
              <a:t>的 </a:t>
            </a:r>
            <a:r>
              <a:rPr lang="en-US" altLang="zh-CN"/>
              <a:t>MAC </a:t>
            </a:r>
            <a:r>
              <a:rPr lang="zh-CN" altLang="en-US"/>
              <a:t>帧格式</a:t>
            </a:r>
          </a:p>
        </p:txBody>
      </p:sp>
      <p:sp>
        <p:nvSpPr>
          <p:cNvPr id="448551" name="Text Box 39"/>
          <p:cNvSpPr txBox="1">
            <a:spLocks noChangeArrowheads="1"/>
          </p:cNvSpPr>
          <p:nvPr/>
        </p:nvSpPr>
        <p:spPr bwMode="auto">
          <a:xfrm>
            <a:off x="2203478" y="1123951"/>
            <a:ext cx="7895110" cy="830997"/>
          </a:xfrm>
          <a:prstGeom prst="rect">
            <a:avLst/>
          </a:prstGeom>
          <a:solidFill>
            <a:srgbClr val="66FF66"/>
          </a:solidFill>
          <a:ln w="9525">
            <a:solidFill>
              <a:srgbClr val="333399"/>
            </a:solidFill>
            <a:miter lim="800000"/>
            <a:headEnd/>
            <a:tailEnd/>
          </a:ln>
          <a:effectLst/>
        </p:spPr>
        <p:txBody>
          <a:bodyPr wrap="none">
            <a:spAutoFit/>
          </a:bodyPr>
          <a:lstStyle/>
          <a:p>
            <a:pPr algn="ctr"/>
            <a:r>
              <a:rPr lang="zh-CN" altLang="en-US" sz="2400" b="1" dirty="0">
                <a:solidFill>
                  <a:srgbClr val="000066"/>
                </a:solidFill>
                <a:latin typeface="+mn-lt"/>
                <a:ea typeface="黑体" pitchFamily="2" charset="-122"/>
              </a:rPr>
              <a:t>类型字段用来标志</a:t>
            </a:r>
            <a:r>
              <a:rPr lang="zh-CN" altLang="en-US" sz="2400" b="1" dirty="0">
                <a:solidFill>
                  <a:srgbClr val="C00000"/>
                </a:solidFill>
                <a:latin typeface="+mn-lt"/>
                <a:ea typeface="黑体" pitchFamily="2" charset="-122"/>
              </a:rPr>
              <a:t>上一层</a:t>
            </a:r>
            <a:r>
              <a:rPr lang="zh-CN" altLang="en-US" sz="2400" b="1" dirty="0">
                <a:solidFill>
                  <a:srgbClr val="000066"/>
                </a:solidFill>
                <a:latin typeface="+mn-lt"/>
                <a:ea typeface="黑体" pitchFamily="2" charset="-122"/>
              </a:rPr>
              <a:t>使用的是什么协议，</a:t>
            </a:r>
          </a:p>
          <a:p>
            <a:pPr algn="ctr"/>
            <a:r>
              <a:rPr lang="zh-CN" altLang="en-US" sz="2400" b="1" dirty="0">
                <a:solidFill>
                  <a:srgbClr val="000066"/>
                </a:solidFill>
                <a:latin typeface="+mn-lt"/>
                <a:ea typeface="黑体" pitchFamily="2" charset="-122"/>
              </a:rPr>
              <a:t>以便把收到的 </a:t>
            </a:r>
            <a:r>
              <a:rPr lang="en-US" altLang="zh-CN" sz="2400" b="1" dirty="0">
                <a:solidFill>
                  <a:srgbClr val="000066"/>
                </a:solidFill>
                <a:latin typeface="+mn-lt"/>
                <a:ea typeface="黑体" pitchFamily="2" charset="-122"/>
              </a:rPr>
              <a:t>MAC </a:t>
            </a:r>
            <a:r>
              <a:rPr lang="zh-CN" altLang="en-US" sz="2400" b="1" dirty="0">
                <a:solidFill>
                  <a:srgbClr val="000066"/>
                </a:solidFill>
                <a:latin typeface="+mn-lt"/>
                <a:ea typeface="黑体" pitchFamily="2" charset="-122"/>
              </a:rPr>
              <a:t>帧的数据上交给上一层的这个协议。 </a:t>
            </a:r>
          </a:p>
        </p:txBody>
      </p:sp>
      <p:grpSp>
        <p:nvGrpSpPr>
          <p:cNvPr id="39" name="组合 38"/>
          <p:cNvGrpSpPr/>
          <p:nvPr/>
        </p:nvGrpSpPr>
        <p:grpSpPr>
          <a:xfrm>
            <a:off x="1631504" y="2971800"/>
            <a:ext cx="9414782" cy="2254250"/>
            <a:chOff x="488504" y="2971800"/>
            <a:chExt cx="9414782" cy="2254250"/>
          </a:xfrm>
        </p:grpSpPr>
        <p:sp>
          <p:nvSpPr>
            <p:cNvPr id="40"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2" name="Rectangle 4"/>
            <p:cNvSpPr>
              <a:spLocks noChangeArrowheads="1"/>
            </p:cNvSpPr>
            <p:nvPr/>
          </p:nvSpPr>
          <p:spPr bwMode="auto">
            <a:xfrm>
              <a:off x="1676797" y="4730750"/>
              <a:ext cx="6954838" cy="488950"/>
            </a:xfrm>
            <a:prstGeom prst="rect">
              <a:avLst/>
            </a:prstGeom>
            <a:noFill/>
            <a:ln w="28575">
              <a:solidFill>
                <a:srgbClr val="000099"/>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a:solidFill>
                    <a:srgbClr val="000099"/>
                  </a:solidFill>
                  <a:latin typeface="+mn-lt"/>
                  <a:ea typeface="黑体" pitchFamily="2" charset="-122"/>
                </a:rPr>
                <a:t>MAC </a:t>
              </a:r>
              <a:r>
                <a:rPr kumimoji="1" lang="zh-CN" altLang="en-US" sz="2000" b="1" dirty="0">
                  <a:solidFill>
                    <a:srgbClr val="000099"/>
                  </a:solidFill>
                  <a:latin typeface="+mn-lt"/>
                  <a:ea typeface="黑体" pitchFamily="2" charset="-122"/>
                </a:rPr>
                <a:t>帧</a:t>
              </a:r>
            </a:p>
          </p:txBody>
        </p:sp>
        <p:sp>
          <p:nvSpPr>
            <p:cNvPr id="44"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a:solidFill>
                    <a:srgbClr val="000099"/>
                  </a:solidFill>
                  <a:latin typeface="+mn-lt"/>
                  <a:ea typeface="黑体" pitchFamily="2" charset="-122"/>
                </a:rPr>
                <a:t>物理层</a:t>
              </a:r>
            </a:p>
          </p:txBody>
        </p:sp>
        <p:sp>
          <p:nvSpPr>
            <p:cNvPr id="45"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a:solidFill>
                    <a:srgbClr val="000099"/>
                  </a:solidFill>
                  <a:latin typeface="+mn-lt"/>
                  <a:ea typeface="黑体" pitchFamily="2" charset="-122"/>
                </a:rPr>
                <a:t>MAC </a:t>
              </a:r>
              <a:r>
                <a:rPr kumimoji="1" lang="zh-CN" altLang="en-US" b="1">
                  <a:solidFill>
                    <a:srgbClr val="000099"/>
                  </a:solidFill>
                  <a:latin typeface="+mn-lt"/>
                  <a:ea typeface="黑体" pitchFamily="2" charset="-122"/>
                </a:rPr>
                <a:t>层</a:t>
              </a:r>
            </a:p>
          </p:txBody>
        </p:sp>
        <p:sp>
          <p:nvSpPr>
            <p:cNvPr id="46" name="Line 8"/>
            <p:cNvSpPr>
              <a:spLocks noChangeShapeType="1"/>
            </p:cNvSpPr>
            <p:nvPr/>
          </p:nvSpPr>
          <p:spPr bwMode="auto">
            <a:xfrm flipH="1">
              <a:off x="1675077" y="4221163"/>
              <a:ext cx="1720" cy="51435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7" name="Line 9"/>
            <p:cNvSpPr>
              <a:spLocks noChangeShapeType="1"/>
            </p:cNvSpPr>
            <p:nvPr/>
          </p:nvSpPr>
          <p:spPr bwMode="auto">
            <a:xfrm>
              <a:off x="8619596" y="4292600"/>
              <a:ext cx="12039" cy="4318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8"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dirty="0">
                  <a:solidFill>
                    <a:srgbClr val="000099"/>
                  </a:solidFill>
                  <a:latin typeface="+mn-lt"/>
                  <a:ea typeface="黑体" pitchFamily="2" charset="-122"/>
                </a:rPr>
                <a:t>IP </a:t>
              </a:r>
              <a:r>
                <a:rPr kumimoji="1" lang="zh-CN" altLang="en-US" b="1" dirty="0">
                  <a:solidFill>
                    <a:srgbClr val="000099"/>
                  </a:solidFill>
                  <a:latin typeface="+mn-lt"/>
                  <a:ea typeface="黑体" pitchFamily="2" charset="-122"/>
                </a:rPr>
                <a:t>层</a:t>
              </a:r>
            </a:p>
          </p:txBody>
        </p:sp>
        <p:sp>
          <p:nvSpPr>
            <p:cNvPr id="49" name="Line 11"/>
            <p:cNvSpPr>
              <a:spLocks noChangeShapeType="1"/>
            </p:cNvSpPr>
            <p:nvPr/>
          </p:nvSpPr>
          <p:spPr bwMode="auto">
            <a:xfrm flipV="1">
              <a:off x="8879285" y="3505202"/>
              <a:ext cx="889132" cy="0"/>
            </a:xfrm>
            <a:prstGeom prst="line">
              <a:avLst/>
            </a:prstGeom>
            <a:noFill/>
            <a:ln w="19050">
              <a:solidFill>
                <a:srgbClr val="000099"/>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50" name="Group 15"/>
            <p:cNvGrpSpPr>
              <a:grpSpLocks/>
            </p:cNvGrpSpPr>
            <p:nvPr/>
          </p:nvGrpSpPr>
          <p:grpSpPr bwMode="auto">
            <a:xfrm>
              <a:off x="1133344" y="3490915"/>
              <a:ext cx="7565363" cy="1385888"/>
              <a:chOff x="659" y="2199"/>
              <a:chExt cx="4399" cy="873"/>
            </a:xfrm>
          </p:grpSpPr>
          <p:sp>
            <p:nvSpPr>
              <p:cNvPr id="54"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55" name="Group 17"/>
              <p:cNvGrpSpPr>
                <a:grpSpLocks/>
              </p:cNvGrpSpPr>
              <p:nvPr/>
            </p:nvGrpSpPr>
            <p:grpSpPr bwMode="auto">
              <a:xfrm>
                <a:off x="659" y="2199"/>
                <a:ext cx="4399" cy="489"/>
                <a:chOff x="659" y="2199"/>
                <a:chExt cx="4399" cy="489"/>
              </a:xfrm>
            </p:grpSpPr>
            <p:sp>
              <p:nvSpPr>
                <p:cNvPr id="56"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57" name="Line 19"/>
                <p:cNvSpPr>
                  <a:spLocks noChangeShapeType="1"/>
                </p:cNvSpPr>
                <p:nvPr/>
              </p:nvSpPr>
              <p:spPr bwMode="auto">
                <a:xfrm>
                  <a:off x="156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8" name="Line 20"/>
                <p:cNvSpPr>
                  <a:spLocks noChangeShapeType="1"/>
                </p:cNvSpPr>
                <p:nvPr/>
              </p:nvSpPr>
              <p:spPr bwMode="auto">
                <a:xfrm>
                  <a:off x="2139"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 name="Line 21"/>
                <p:cNvSpPr>
                  <a:spLocks noChangeShapeType="1"/>
                </p:cNvSpPr>
                <p:nvPr/>
              </p:nvSpPr>
              <p:spPr bwMode="auto">
                <a:xfrm>
                  <a:off x="2715"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Line 22"/>
                <p:cNvSpPr>
                  <a:spLocks noChangeShapeType="1"/>
                </p:cNvSpPr>
                <p:nvPr/>
              </p:nvSpPr>
              <p:spPr bwMode="auto">
                <a:xfrm>
                  <a:off x="468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dirty="0">
                      <a:solidFill>
                        <a:srgbClr val="000099"/>
                      </a:solidFill>
                      <a:latin typeface="+mn-lt"/>
                      <a:ea typeface="黑体" pitchFamily="2" charset="-122"/>
                    </a:rPr>
                    <a:t>目的地址</a:t>
                  </a:r>
                </a:p>
              </p:txBody>
            </p:sp>
            <p:sp>
              <p:nvSpPr>
                <p:cNvPr id="62"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a:solidFill>
                        <a:srgbClr val="000099"/>
                      </a:solidFill>
                      <a:latin typeface="+mn-lt"/>
                      <a:ea typeface="黑体" pitchFamily="2" charset="-122"/>
                    </a:rPr>
                    <a:t>源地址</a:t>
                  </a:r>
                </a:p>
              </p:txBody>
            </p:sp>
            <p:sp>
              <p:nvSpPr>
                <p:cNvPr id="63"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dirty="0">
                      <a:solidFill>
                        <a:srgbClr val="000099"/>
                      </a:solidFill>
                      <a:latin typeface="+mn-lt"/>
                      <a:ea typeface="黑体" pitchFamily="2" charset="-122"/>
                    </a:rPr>
                    <a:t>类型</a:t>
                  </a:r>
                </a:p>
              </p:txBody>
            </p:sp>
            <p:sp>
              <p:nvSpPr>
                <p:cNvPr id="64"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dirty="0">
                      <a:solidFill>
                        <a:srgbClr val="000099"/>
                      </a:solidFill>
                      <a:latin typeface="+mn-lt"/>
                      <a:ea typeface="黑体" pitchFamily="2" charset="-122"/>
                    </a:rPr>
                    <a:t>数        据</a:t>
                  </a:r>
                </a:p>
              </p:txBody>
            </p:sp>
            <p:sp>
              <p:nvSpPr>
                <p:cNvPr id="65"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dirty="0">
                      <a:solidFill>
                        <a:srgbClr val="000099"/>
                      </a:solidFill>
                      <a:latin typeface="+mn-lt"/>
                      <a:ea typeface="黑体" pitchFamily="2" charset="-122"/>
                    </a:rPr>
                    <a:t>FCS</a:t>
                  </a:r>
                </a:p>
              </p:txBody>
            </p:sp>
            <p:sp>
              <p:nvSpPr>
                <p:cNvPr id="66"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dirty="0">
                      <a:solidFill>
                        <a:srgbClr val="000099"/>
                      </a:solidFill>
                      <a:latin typeface="+mn-lt"/>
                      <a:ea typeface="黑体" pitchFamily="2" charset="-122"/>
                    </a:rPr>
                    <a:t>6</a:t>
                  </a:r>
                </a:p>
              </p:txBody>
            </p:sp>
            <p:sp>
              <p:nvSpPr>
                <p:cNvPr id="67"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a:solidFill>
                        <a:srgbClr val="000099"/>
                      </a:solidFill>
                      <a:latin typeface="+mn-lt"/>
                      <a:ea typeface="黑体" pitchFamily="2" charset="-122"/>
                    </a:rPr>
                    <a:t>6</a:t>
                  </a:r>
                </a:p>
              </p:txBody>
            </p:sp>
            <p:sp>
              <p:nvSpPr>
                <p:cNvPr id="68"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a:solidFill>
                        <a:srgbClr val="000099"/>
                      </a:solidFill>
                      <a:latin typeface="+mn-lt"/>
                      <a:ea typeface="黑体" pitchFamily="2" charset="-122"/>
                    </a:rPr>
                    <a:t>2</a:t>
                  </a:r>
                </a:p>
              </p:txBody>
            </p:sp>
            <p:sp>
              <p:nvSpPr>
                <p:cNvPr id="69"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a:solidFill>
                        <a:srgbClr val="000099"/>
                      </a:solidFill>
                      <a:latin typeface="+mn-lt"/>
                      <a:ea typeface="黑体" pitchFamily="2" charset="-122"/>
                    </a:rPr>
                    <a:t>4</a:t>
                  </a:r>
                </a:p>
              </p:txBody>
            </p:sp>
            <p:sp>
              <p:nvSpPr>
                <p:cNvPr id="70"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dirty="0">
                      <a:solidFill>
                        <a:srgbClr val="000099"/>
                      </a:solidFill>
                      <a:latin typeface="+mn-lt"/>
                      <a:ea typeface="黑体" pitchFamily="2" charset="-122"/>
                    </a:rPr>
                    <a:t>字节</a:t>
                  </a:r>
                  <a:endParaRPr kumimoji="1" lang="zh-CN" altLang="en-US" sz="1600" b="1" dirty="0">
                    <a:solidFill>
                      <a:srgbClr val="000099"/>
                    </a:solidFill>
                    <a:latin typeface="+mn-lt"/>
                    <a:ea typeface="黑体" pitchFamily="2" charset="-122"/>
                  </a:endParaRPr>
                </a:p>
              </p:txBody>
            </p:sp>
            <p:sp>
              <p:nvSpPr>
                <p:cNvPr id="71"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46 ~ 1500</a:t>
                  </a:r>
                </a:p>
              </p:txBody>
            </p:sp>
          </p:grpSp>
        </p:grpSp>
        <p:grpSp>
          <p:nvGrpSpPr>
            <p:cNvPr id="51" name="Group 34"/>
            <p:cNvGrpSpPr>
              <a:grpSpLocks/>
            </p:cNvGrpSpPr>
            <p:nvPr/>
          </p:nvGrpSpPr>
          <p:grpSpPr bwMode="auto">
            <a:xfrm>
              <a:off x="4669235" y="2971800"/>
              <a:ext cx="3384550" cy="990600"/>
              <a:chOff x="2715" y="1872"/>
              <a:chExt cx="1968" cy="624"/>
            </a:xfrm>
          </p:grpSpPr>
          <p:sp>
            <p:nvSpPr>
              <p:cNvPr id="52"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3"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headEnd/>
                <a:tailEnd/>
              </a:ln>
              <a:effectLst>
                <a:outerShdw dist="35921" dir="2700000" algn="ctr" rotWithShape="0">
                  <a:schemeClr val="bg2"/>
                </a:outerShdw>
              </a:effectLst>
            </p:spPr>
            <p:txBody>
              <a:bodyPr wrap="none" anchor="ctr"/>
              <a:lstStyle/>
              <a:p>
                <a:pPr algn="ctr" defTabSz="762000"/>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grpSp>
      </p:grpSp>
      <p:sp>
        <p:nvSpPr>
          <p:cNvPr id="448550" name="AutoShape 38"/>
          <p:cNvSpPr>
            <a:spLocks noChangeArrowheads="1"/>
          </p:cNvSpPr>
          <p:nvPr/>
        </p:nvSpPr>
        <p:spPr bwMode="auto">
          <a:xfrm>
            <a:off x="4379648" y="2133602"/>
            <a:ext cx="2963202" cy="504825"/>
          </a:xfrm>
          <a:prstGeom prst="wedgeRoundRectCallout">
            <a:avLst>
              <a:gd name="adj1" fmla="val -23130"/>
              <a:gd name="adj2" fmla="val 310380"/>
              <a:gd name="adj3" fmla="val 166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dirty="0">
                <a:solidFill>
                  <a:srgbClr val="000099"/>
                </a:solidFill>
                <a:latin typeface="+mn-lt"/>
                <a:ea typeface="黑体" pitchFamily="2" charset="-122"/>
              </a:rPr>
              <a:t>类型字段 </a:t>
            </a:r>
            <a:r>
              <a:rPr lang="en-US" altLang="zh-CN" sz="2400" b="1" dirty="0">
                <a:solidFill>
                  <a:srgbClr val="000099"/>
                </a:solidFill>
                <a:latin typeface="+mn-lt"/>
                <a:ea typeface="黑体" pitchFamily="2" charset="-122"/>
              </a:rPr>
              <a:t>2 </a:t>
            </a:r>
            <a:r>
              <a:rPr lang="zh-CN" altLang="en-US" sz="2400" b="1" dirty="0">
                <a:solidFill>
                  <a:srgbClr val="000099"/>
                </a:solidFill>
                <a:latin typeface="+mn-lt"/>
                <a:ea typeface="黑体" pitchFamily="2" charset="-122"/>
              </a:rPr>
              <a:t>字节</a:t>
            </a:r>
          </a:p>
        </p:txBody>
      </p:sp>
    </p:spTree>
    <p:extLst>
      <p:ext uri="{BB962C8B-B14F-4D97-AF65-F5344CB8AC3E}">
        <p14:creationId xmlns:p14="http://schemas.microsoft.com/office/powerpoint/2010/main" val="10221662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85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8551"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73" name="Rectangle 37"/>
          <p:cNvSpPr>
            <a:spLocks noGrp="1" noChangeArrowheads="1"/>
          </p:cNvSpPr>
          <p:nvPr>
            <p:ph type="title"/>
          </p:nvPr>
        </p:nvSpPr>
        <p:spPr/>
        <p:txBody>
          <a:bodyPr/>
          <a:lstStyle/>
          <a:p>
            <a:pPr algn="ctr"/>
            <a:r>
              <a:rPr lang="zh-CN" altLang="en-US"/>
              <a:t>以太网 </a:t>
            </a:r>
            <a:r>
              <a:rPr lang="en-US" altLang="zh-CN"/>
              <a:t>V2 </a:t>
            </a:r>
            <a:r>
              <a:rPr lang="zh-CN" altLang="en-US"/>
              <a:t>的 </a:t>
            </a:r>
            <a:r>
              <a:rPr lang="en-US" altLang="zh-CN"/>
              <a:t>MAC </a:t>
            </a:r>
            <a:r>
              <a:rPr lang="zh-CN" altLang="en-US"/>
              <a:t>帧格式</a:t>
            </a:r>
          </a:p>
        </p:txBody>
      </p:sp>
      <p:sp>
        <p:nvSpPr>
          <p:cNvPr id="449575" name="Text Box 39"/>
          <p:cNvSpPr txBox="1">
            <a:spLocks noChangeArrowheads="1"/>
          </p:cNvSpPr>
          <p:nvPr/>
        </p:nvSpPr>
        <p:spPr bwMode="auto">
          <a:xfrm>
            <a:off x="1617016" y="1136651"/>
            <a:ext cx="9074921" cy="769441"/>
          </a:xfrm>
          <a:prstGeom prst="rect">
            <a:avLst/>
          </a:prstGeom>
          <a:solidFill>
            <a:srgbClr val="66FF66"/>
          </a:solidFill>
          <a:ln w="9525">
            <a:solidFill>
              <a:srgbClr val="333399"/>
            </a:solidFill>
            <a:miter lim="800000"/>
            <a:headEnd/>
            <a:tailEnd/>
          </a:ln>
          <a:effectLst/>
        </p:spPr>
        <p:txBody>
          <a:bodyPr wrap="none">
            <a:spAutoFit/>
          </a:bodyPr>
          <a:lstStyle>
            <a:defPPr>
              <a:defRPr lang="en-US"/>
            </a:defPPr>
            <a:lvl1pPr algn="ctr">
              <a:defRPr sz="2400" b="1">
                <a:solidFill>
                  <a:srgbClr val="C00000"/>
                </a:solidFill>
                <a:latin typeface="+mn-lt"/>
                <a:ea typeface="黑体" pitchFamily="2" charset="-122"/>
              </a:defRPr>
            </a:lvl1pPr>
          </a:lstStyle>
          <a:p>
            <a:r>
              <a:rPr lang="zh-CN" altLang="en-US" dirty="0">
                <a:solidFill>
                  <a:srgbClr val="000066"/>
                </a:solidFill>
              </a:rPr>
              <a:t>数据字段的正式名称是 </a:t>
            </a:r>
            <a:r>
              <a:rPr lang="en-US" altLang="zh-CN" dirty="0"/>
              <a:t>MAC </a:t>
            </a:r>
            <a:r>
              <a:rPr lang="zh-CN" altLang="en-US" dirty="0"/>
              <a:t>客户数据字段。</a:t>
            </a:r>
          </a:p>
          <a:p>
            <a:r>
              <a:rPr lang="zh-CN" altLang="en-US" sz="2000" dirty="0">
                <a:solidFill>
                  <a:srgbClr val="000066"/>
                </a:solidFill>
              </a:rPr>
              <a:t>最小长度 </a:t>
            </a:r>
            <a:r>
              <a:rPr lang="en-US" altLang="zh-CN" sz="2000" dirty="0">
                <a:solidFill>
                  <a:srgbClr val="000066"/>
                </a:solidFill>
              </a:rPr>
              <a:t>64 </a:t>
            </a:r>
            <a:r>
              <a:rPr lang="zh-CN" altLang="en-US" sz="2000" dirty="0">
                <a:solidFill>
                  <a:srgbClr val="000066"/>
                </a:solidFill>
              </a:rPr>
              <a:t>字节 </a:t>
            </a:r>
            <a:r>
              <a:rPr lang="zh-CN" altLang="en-US" sz="2000" dirty="0">
                <a:solidFill>
                  <a:srgbClr val="000066"/>
                </a:solidFill>
                <a:sym typeface="Symbol" pitchFamily="18" charset="2"/>
              </a:rPr>
              <a:t></a:t>
            </a:r>
            <a:r>
              <a:rPr lang="zh-CN" altLang="en-US" sz="2000" dirty="0">
                <a:solidFill>
                  <a:srgbClr val="000066"/>
                </a:solidFill>
              </a:rPr>
              <a:t> </a:t>
            </a:r>
            <a:r>
              <a:rPr lang="en-US" altLang="zh-CN" sz="2000" dirty="0">
                <a:solidFill>
                  <a:srgbClr val="000066"/>
                </a:solidFill>
              </a:rPr>
              <a:t>18 </a:t>
            </a:r>
            <a:r>
              <a:rPr lang="zh-CN" altLang="en-US" sz="2000" dirty="0">
                <a:solidFill>
                  <a:srgbClr val="000066"/>
                </a:solidFill>
              </a:rPr>
              <a:t>字节的首部和尾部  </a:t>
            </a:r>
            <a:r>
              <a:rPr lang="en-US" altLang="zh-CN" sz="2000" dirty="0">
                <a:solidFill>
                  <a:srgbClr val="000066"/>
                </a:solidFill>
              </a:rPr>
              <a:t>=  </a:t>
            </a:r>
            <a:r>
              <a:rPr lang="zh-CN" altLang="en-US" sz="2000" dirty="0">
                <a:solidFill>
                  <a:srgbClr val="000066"/>
                </a:solidFill>
              </a:rPr>
              <a:t>数据字段的最小长度（</a:t>
            </a:r>
            <a:r>
              <a:rPr lang="en-US" altLang="zh-CN" sz="2000" dirty="0">
                <a:solidFill>
                  <a:srgbClr val="000066"/>
                </a:solidFill>
              </a:rPr>
              <a:t>46</a:t>
            </a:r>
            <a:r>
              <a:rPr lang="zh-CN" altLang="en-US" sz="2000" dirty="0">
                <a:solidFill>
                  <a:srgbClr val="000066"/>
                </a:solidFill>
              </a:rPr>
              <a:t>字节）  </a:t>
            </a:r>
          </a:p>
        </p:txBody>
      </p:sp>
      <p:grpSp>
        <p:nvGrpSpPr>
          <p:cNvPr id="39" name="组合 38"/>
          <p:cNvGrpSpPr/>
          <p:nvPr/>
        </p:nvGrpSpPr>
        <p:grpSpPr>
          <a:xfrm>
            <a:off x="1631504" y="2971800"/>
            <a:ext cx="9414782" cy="2254250"/>
            <a:chOff x="488504" y="2971800"/>
            <a:chExt cx="9414782" cy="2254250"/>
          </a:xfrm>
        </p:grpSpPr>
        <p:sp>
          <p:nvSpPr>
            <p:cNvPr id="40"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2" name="Rectangle 4"/>
            <p:cNvSpPr>
              <a:spLocks noChangeArrowheads="1"/>
            </p:cNvSpPr>
            <p:nvPr/>
          </p:nvSpPr>
          <p:spPr bwMode="auto">
            <a:xfrm>
              <a:off x="1676797" y="4730750"/>
              <a:ext cx="6954838" cy="488950"/>
            </a:xfrm>
            <a:prstGeom prst="rect">
              <a:avLst/>
            </a:prstGeom>
            <a:noFill/>
            <a:ln w="28575">
              <a:solidFill>
                <a:srgbClr val="000099"/>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a:solidFill>
                    <a:srgbClr val="000099"/>
                  </a:solidFill>
                  <a:latin typeface="+mn-lt"/>
                  <a:ea typeface="黑体" pitchFamily="2" charset="-122"/>
                </a:rPr>
                <a:t>MAC </a:t>
              </a:r>
              <a:r>
                <a:rPr kumimoji="1" lang="zh-CN" altLang="en-US" sz="2000" b="1" dirty="0">
                  <a:solidFill>
                    <a:srgbClr val="000099"/>
                  </a:solidFill>
                  <a:latin typeface="+mn-lt"/>
                  <a:ea typeface="黑体" pitchFamily="2" charset="-122"/>
                </a:rPr>
                <a:t>帧</a:t>
              </a:r>
            </a:p>
          </p:txBody>
        </p:sp>
        <p:sp>
          <p:nvSpPr>
            <p:cNvPr id="44"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a:solidFill>
                    <a:srgbClr val="000099"/>
                  </a:solidFill>
                  <a:latin typeface="+mn-lt"/>
                  <a:ea typeface="黑体" pitchFamily="2" charset="-122"/>
                </a:rPr>
                <a:t>物理层</a:t>
              </a:r>
            </a:p>
          </p:txBody>
        </p:sp>
        <p:sp>
          <p:nvSpPr>
            <p:cNvPr id="45"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a:solidFill>
                    <a:srgbClr val="000099"/>
                  </a:solidFill>
                  <a:latin typeface="+mn-lt"/>
                  <a:ea typeface="黑体" pitchFamily="2" charset="-122"/>
                </a:rPr>
                <a:t>MAC </a:t>
              </a:r>
              <a:r>
                <a:rPr kumimoji="1" lang="zh-CN" altLang="en-US" b="1">
                  <a:solidFill>
                    <a:srgbClr val="000099"/>
                  </a:solidFill>
                  <a:latin typeface="+mn-lt"/>
                  <a:ea typeface="黑体" pitchFamily="2" charset="-122"/>
                </a:rPr>
                <a:t>层</a:t>
              </a:r>
            </a:p>
          </p:txBody>
        </p:sp>
        <p:sp>
          <p:nvSpPr>
            <p:cNvPr id="46" name="Line 8"/>
            <p:cNvSpPr>
              <a:spLocks noChangeShapeType="1"/>
            </p:cNvSpPr>
            <p:nvPr/>
          </p:nvSpPr>
          <p:spPr bwMode="auto">
            <a:xfrm flipH="1">
              <a:off x="1675077" y="4221163"/>
              <a:ext cx="1720" cy="51435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7" name="Line 9"/>
            <p:cNvSpPr>
              <a:spLocks noChangeShapeType="1"/>
            </p:cNvSpPr>
            <p:nvPr/>
          </p:nvSpPr>
          <p:spPr bwMode="auto">
            <a:xfrm>
              <a:off x="8619596" y="4292600"/>
              <a:ext cx="12039" cy="4318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8"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dirty="0">
                  <a:solidFill>
                    <a:srgbClr val="000099"/>
                  </a:solidFill>
                  <a:latin typeface="+mn-lt"/>
                  <a:ea typeface="黑体" pitchFamily="2" charset="-122"/>
                </a:rPr>
                <a:t>IP </a:t>
              </a:r>
              <a:r>
                <a:rPr kumimoji="1" lang="zh-CN" altLang="en-US" b="1" dirty="0">
                  <a:solidFill>
                    <a:srgbClr val="000099"/>
                  </a:solidFill>
                  <a:latin typeface="+mn-lt"/>
                  <a:ea typeface="黑体" pitchFamily="2" charset="-122"/>
                </a:rPr>
                <a:t>层</a:t>
              </a:r>
            </a:p>
          </p:txBody>
        </p:sp>
        <p:sp>
          <p:nvSpPr>
            <p:cNvPr id="49" name="Line 11"/>
            <p:cNvSpPr>
              <a:spLocks noChangeShapeType="1"/>
            </p:cNvSpPr>
            <p:nvPr/>
          </p:nvSpPr>
          <p:spPr bwMode="auto">
            <a:xfrm flipV="1">
              <a:off x="8879285" y="3505202"/>
              <a:ext cx="889132" cy="0"/>
            </a:xfrm>
            <a:prstGeom prst="line">
              <a:avLst/>
            </a:prstGeom>
            <a:noFill/>
            <a:ln w="19050">
              <a:solidFill>
                <a:srgbClr val="000099"/>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50" name="Group 15"/>
            <p:cNvGrpSpPr>
              <a:grpSpLocks/>
            </p:cNvGrpSpPr>
            <p:nvPr/>
          </p:nvGrpSpPr>
          <p:grpSpPr bwMode="auto">
            <a:xfrm>
              <a:off x="1133344" y="3490915"/>
              <a:ext cx="7565363" cy="1385888"/>
              <a:chOff x="659" y="2199"/>
              <a:chExt cx="4399" cy="873"/>
            </a:xfrm>
          </p:grpSpPr>
          <p:sp>
            <p:nvSpPr>
              <p:cNvPr id="54"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55" name="Group 17"/>
              <p:cNvGrpSpPr>
                <a:grpSpLocks/>
              </p:cNvGrpSpPr>
              <p:nvPr/>
            </p:nvGrpSpPr>
            <p:grpSpPr bwMode="auto">
              <a:xfrm>
                <a:off x="659" y="2199"/>
                <a:ext cx="4399" cy="489"/>
                <a:chOff x="659" y="2199"/>
                <a:chExt cx="4399" cy="489"/>
              </a:xfrm>
            </p:grpSpPr>
            <p:sp>
              <p:nvSpPr>
                <p:cNvPr id="56"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57" name="Line 19"/>
                <p:cNvSpPr>
                  <a:spLocks noChangeShapeType="1"/>
                </p:cNvSpPr>
                <p:nvPr/>
              </p:nvSpPr>
              <p:spPr bwMode="auto">
                <a:xfrm>
                  <a:off x="156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8" name="Line 20"/>
                <p:cNvSpPr>
                  <a:spLocks noChangeShapeType="1"/>
                </p:cNvSpPr>
                <p:nvPr/>
              </p:nvSpPr>
              <p:spPr bwMode="auto">
                <a:xfrm>
                  <a:off x="2139"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 name="Line 21"/>
                <p:cNvSpPr>
                  <a:spLocks noChangeShapeType="1"/>
                </p:cNvSpPr>
                <p:nvPr/>
              </p:nvSpPr>
              <p:spPr bwMode="auto">
                <a:xfrm>
                  <a:off x="2715"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Line 22"/>
                <p:cNvSpPr>
                  <a:spLocks noChangeShapeType="1"/>
                </p:cNvSpPr>
                <p:nvPr/>
              </p:nvSpPr>
              <p:spPr bwMode="auto">
                <a:xfrm>
                  <a:off x="468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dirty="0">
                      <a:solidFill>
                        <a:srgbClr val="000099"/>
                      </a:solidFill>
                      <a:latin typeface="+mn-lt"/>
                      <a:ea typeface="黑体" pitchFamily="2" charset="-122"/>
                    </a:rPr>
                    <a:t>目的地址</a:t>
                  </a:r>
                </a:p>
              </p:txBody>
            </p:sp>
            <p:sp>
              <p:nvSpPr>
                <p:cNvPr id="62"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a:solidFill>
                        <a:srgbClr val="000099"/>
                      </a:solidFill>
                      <a:latin typeface="+mn-lt"/>
                      <a:ea typeface="黑体" pitchFamily="2" charset="-122"/>
                    </a:rPr>
                    <a:t>源地址</a:t>
                  </a:r>
                </a:p>
              </p:txBody>
            </p:sp>
            <p:sp>
              <p:nvSpPr>
                <p:cNvPr id="63"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dirty="0">
                      <a:solidFill>
                        <a:srgbClr val="000099"/>
                      </a:solidFill>
                      <a:latin typeface="+mn-lt"/>
                      <a:ea typeface="黑体" pitchFamily="2" charset="-122"/>
                    </a:rPr>
                    <a:t>类型</a:t>
                  </a:r>
                </a:p>
              </p:txBody>
            </p:sp>
            <p:sp>
              <p:nvSpPr>
                <p:cNvPr id="64"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dirty="0">
                      <a:solidFill>
                        <a:srgbClr val="000099"/>
                      </a:solidFill>
                      <a:latin typeface="+mn-lt"/>
                      <a:ea typeface="黑体" pitchFamily="2" charset="-122"/>
                    </a:rPr>
                    <a:t>数        据</a:t>
                  </a:r>
                </a:p>
              </p:txBody>
            </p:sp>
            <p:sp>
              <p:nvSpPr>
                <p:cNvPr id="65"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dirty="0">
                      <a:solidFill>
                        <a:srgbClr val="000099"/>
                      </a:solidFill>
                      <a:latin typeface="+mn-lt"/>
                      <a:ea typeface="黑体" pitchFamily="2" charset="-122"/>
                    </a:rPr>
                    <a:t>FCS</a:t>
                  </a:r>
                </a:p>
              </p:txBody>
            </p:sp>
            <p:sp>
              <p:nvSpPr>
                <p:cNvPr id="66"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dirty="0">
                      <a:solidFill>
                        <a:srgbClr val="000099"/>
                      </a:solidFill>
                      <a:latin typeface="+mn-lt"/>
                      <a:ea typeface="黑体" pitchFamily="2" charset="-122"/>
                    </a:rPr>
                    <a:t>6</a:t>
                  </a:r>
                </a:p>
              </p:txBody>
            </p:sp>
            <p:sp>
              <p:nvSpPr>
                <p:cNvPr id="67"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a:solidFill>
                        <a:srgbClr val="000099"/>
                      </a:solidFill>
                      <a:latin typeface="+mn-lt"/>
                      <a:ea typeface="黑体" pitchFamily="2" charset="-122"/>
                    </a:rPr>
                    <a:t>6</a:t>
                  </a:r>
                </a:p>
              </p:txBody>
            </p:sp>
            <p:sp>
              <p:nvSpPr>
                <p:cNvPr id="68"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a:solidFill>
                        <a:srgbClr val="000099"/>
                      </a:solidFill>
                      <a:latin typeface="+mn-lt"/>
                      <a:ea typeface="黑体" pitchFamily="2" charset="-122"/>
                    </a:rPr>
                    <a:t>2</a:t>
                  </a:r>
                </a:p>
              </p:txBody>
            </p:sp>
            <p:sp>
              <p:nvSpPr>
                <p:cNvPr id="69"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a:solidFill>
                        <a:srgbClr val="000099"/>
                      </a:solidFill>
                      <a:latin typeface="+mn-lt"/>
                      <a:ea typeface="黑体" pitchFamily="2" charset="-122"/>
                    </a:rPr>
                    <a:t>4</a:t>
                  </a:r>
                </a:p>
              </p:txBody>
            </p:sp>
            <p:sp>
              <p:nvSpPr>
                <p:cNvPr id="70"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dirty="0">
                      <a:solidFill>
                        <a:srgbClr val="000099"/>
                      </a:solidFill>
                      <a:latin typeface="+mn-lt"/>
                      <a:ea typeface="黑体" pitchFamily="2" charset="-122"/>
                    </a:rPr>
                    <a:t>字节</a:t>
                  </a:r>
                  <a:endParaRPr kumimoji="1" lang="zh-CN" altLang="en-US" sz="1600" b="1" dirty="0">
                    <a:solidFill>
                      <a:srgbClr val="000099"/>
                    </a:solidFill>
                    <a:latin typeface="+mn-lt"/>
                    <a:ea typeface="黑体" pitchFamily="2" charset="-122"/>
                  </a:endParaRPr>
                </a:p>
              </p:txBody>
            </p:sp>
            <p:sp>
              <p:nvSpPr>
                <p:cNvPr id="71"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46 ~ 1500</a:t>
                  </a:r>
                </a:p>
              </p:txBody>
            </p:sp>
          </p:grpSp>
        </p:grpSp>
        <p:grpSp>
          <p:nvGrpSpPr>
            <p:cNvPr id="51" name="Group 34"/>
            <p:cNvGrpSpPr>
              <a:grpSpLocks/>
            </p:cNvGrpSpPr>
            <p:nvPr/>
          </p:nvGrpSpPr>
          <p:grpSpPr bwMode="auto">
            <a:xfrm>
              <a:off x="4669235" y="2971800"/>
              <a:ext cx="3384550" cy="990600"/>
              <a:chOff x="2715" y="1872"/>
              <a:chExt cx="1968" cy="624"/>
            </a:xfrm>
          </p:grpSpPr>
          <p:sp>
            <p:nvSpPr>
              <p:cNvPr id="52"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3"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headEnd/>
                <a:tailEnd/>
              </a:ln>
              <a:effectLst>
                <a:outerShdw dist="35921" dir="2700000" algn="ctr" rotWithShape="0">
                  <a:schemeClr val="bg2"/>
                </a:outerShdw>
              </a:effectLst>
            </p:spPr>
            <p:txBody>
              <a:bodyPr wrap="none" anchor="ctr"/>
              <a:lstStyle/>
              <a:p>
                <a:pPr algn="ctr" defTabSz="762000"/>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grpSp>
      </p:grpSp>
      <p:sp>
        <p:nvSpPr>
          <p:cNvPr id="449574" name="AutoShape 38"/>
          <p:cNvSpPr>
            <a:spLocks noChangeArrowheads="1"/>
          </p:cNvSpPr>
          <p:nvPr/>
        </p:nvSpPr>
        <p:spPr bwMode="auto">
          <a:xfrm>
            <a:off x="3911865" y="2133602"/>
            <a:ext cx="3977879" cy="504825"/>
          </a:xfrm>
          <a:prstGeom prst="wedgeRoundRectCallout">
            <a:avLst>
              <a:gd name="adj1" fmla="val 12042"/>
              <a:gd name="adj2" fmla="val 310380"/>
              <a:gd name="adj3" fmla="val 166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solidFill>
                  <a:srgbClr val="000099"/>
                </a:solidFill>
                <a:latin typeface="+mn-lt"/>
                <a:ea typeface="黑体" pitchFamily="2" charset="-122"/>
              </a:rPr>
              <a:t>数据字段 </a:t>
            </a:r>
            <a:r>
              <a:rPr lang="en-US" altLang="zh-CN" sz="2400" b="1">
                <a:solidFill>
                  <a:srgbClr val="000099"/>
                </a:solidFill>
                <a:latin typeface="+mn-lt"/>
                <a:ea typeface="黑体" pitchFamily="2" charset="-122"/>
              </a:rPr>
              <a:t>46 ~ 1500 </a:t>
            </a:r>
            <a:r>
              <a:rPr lang="zh-CN" altLang="en-US" sz="2400" b="1">
                <a:solidFill>
                  <a:srgbClr val="000099"/>
                </a:solidFill>
                <a:latin typeface="+mn-lt"/>
                <a:ea typeface="黑体" pitchFamily="2" charset="-122"/>
              </a:rPr>
              <a:t>字节</a:t>
            </a:r>
          </a:p>
        </p:txBody>
      </p:sp>
    </p:spTree>
    <p:extLst>
      <p:ext uri="{BB962C8B-B14F-4D97-AF65-F5344CB8AC3E}">
        <p14:creationId xmlns:p14="http://schemas.microsoft.com/office/powerpoint/2010/main" val="8323558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95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75" grpId="0" animBg="1"/>
    </p:bldLst>
  </p:timing>
</p:sld>
</file>

<file path=ppt/theme/theme1.xml><?xml version="1.0" encoding="utf-8"?>
<a:theme xmlns:a="http://schemas.openxmlformats.org/drawingml/2006/main" name="2021_spring">
  <a:themeElements>
    <a:clrScheme name="PPTSHOP-ORANGE">
      <a:dk1>
        <a:srgbClr val="4C4C4C"/>
      </a:dk1>
      <a:lt1>
        <a:srgbClr val="FFFFFF"/>
      </a:lt1>
      <a:dk2>
        <a:srgbClr val="777777"/>
      </a:dk2>
      <a:lt2>
        <a:srgbClr val="B2B2B2"/>
      </a:lt2>
      <a:accent1>
        <a:srgbClr val="E45327"/>
      </a:accent1>
      <a:accent2>
        <a:srgbClr val="FF6600"/>
      </a:accent2>
      <a:accent3>
        <a:srgbClr val="FFBA37"/>
      </a:accent3>
      <a:accent4>
        <a:srgbClr val="FFF65C"/>
      </a:accent4>
      <a:accent5>
        <a:srgbClr val="B2B2B2"/>
      </a:accent5>
      <a:accent6>
        <a:srgbClr val="16C6CC"/>
      </a:accent6>
      <a:hlink>
        <a:srgbClr val="373737"/>
      </a:hlink>
      <a:folHlink>
        <a:srgbClr val="6E6E6E"/>
      </a:folHlink>
    </a:clrScheme>
    <a:fontScheme name="PPTSHOP">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flip="none" rotWithShape="1">
          <a:gsLst>
            <a:gs pos="0">
              <a:schemeClr val="accent2"/>
            </a:gs>
            <a:gs pos="100000">
              <a:schemeClr val="accent2">
                <a:lumMod val="50000"/>
                <a:alpha val="31000"/>
              </a:schemeClr>
            </a:gs>
          </a:gsLst>
          <a:path path="circle">
            <a:fillToRect r="100000" b="100000"/>
          </a:path>
          <a:tileRect l="-100000" t="-100000"/>
        </a:gradFill>
        <a:ln w="9525" cap="flat" cmpd="sng" algn="ctr">
          <a:noFill/>
          <a:prstDash val="solid"/>
          <a:round/>
          <a:headEnd type="none" w="med" len="med"/>
          <a:tailEnd type="none" w="med" len="med"/>
        </a:ln>
      </a:spPr>
      <a:bodyPr vert="horz" wrap="square" lIns="91440" tIns="45720" rIns="91440" bIns="45720" numCol="1" rtlCol="0" anchor="ctr" anchorCtr="0" compatLnSpc="1">
        <a:noAutofit/>
      </a:bodyPr>
      <a:lstStyle>
        <a:defPPr marL="0" marR="0" indent="0" algn="l" defTabSz="914400" rtl="0" eaLnBrk="0" fontAlgn="base" latinLnBrk="0" hangingPunct="0">
          <a:lnSpc>
            <a:spcPct val="100000"/>
          </a:lnSpc>
          <a:spcBef>
            <a:spcPct val="0"/>
          </a:spcBef>
          <a:spcAft>
            <a:spcPct val="0"/>
          </a:spcAft>
          <a:buClrTx/>
          <a:buSzTx/>
          <a:buFontTx/>
          <a:buNone/>
          <a:defRPr kumimoji="0" sz="4000" b="0" i="0" u="none" strike="noStrike" cap="none" normalizeH="0" baseline="0" smtClean="0">
            <a:ln>
              <a:noFill/>
            </a:ln>
            <a:solidFill>
              <a:schemeClr val="bg1"/>
            </a:solidFill>
            <a:effectLst/>
            <a:latin typeface="Stone Sans" pitchFamily="2" charset="0"/>
            <a:ea typeface="宋体" panose="02010600030101010101" pitchFamily="2" charset="-122"/>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021_splash">
  <a:themeElements>
    <a:clrScheme name="绿色">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CN(myzh)Icon</Template>
  <TotalTime>797</TotalTime>
  <Words>11643</Words>
  <Application>Microsoft Office PowerPoint</Application>
  <PresentationFormat>宽屏</PresentationFormat>
  <Paragraphs>1625</Paragraphs>
  <Slides>152</Slides>
  <Notes>111</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152</vt:i4>
      </vt:variant>
    </vt:vector>
  </HeadingPairs>
  <TitlesOfParts>
    <vt:vector size="166" baseType="lpstr">
      <vt:lpstr>黑体</vt:lpstr>
      <vt:lpstr>宋体</vt:lpstr>
      <vt:lpstr>微软雅黑</vt:lpstr>
      <vt:lpstr>Arial</vt:lpstr>
      <vt:lpstr>Calibri</vt:lpstr>
      <vt:lpstr>Cambria Math</vt:lpstr>
      <vt:lpstr>Comic Sans MS</vt:lpstr>
      <vt:lpstr>Courier New</vt:lpstr>
      <vt:lpstr>Symbol</vt:lpstr>
      <vt:lpstr>Tahoma</vt:lpstr>
      <vt:lpstr>Times New Roman</vt:lpstr>
      <vt:lpstr>Wingdings</vt:lpstr>
      <vt:lpstr>2021_spring</vt:lpstr>
      <vt:lpstr>2021_splash</vt:lpstr>
      <vt:lpstr>第 3 章  数据链路层</vt:lpstr>
      <vt:lpstr>数据链路层的简单模型</vt:lpstr>
      <vt:lpstr>数据链路层的简单模型( 续）</vt:lpstr>
      <vt:lpstr>数据链路层使用的信道</vt:lpstr>
      <vt:lpstr>第 3 章  数据链路层</vt:lpstr>
      <vt:lpstr>3.1  使用点对点信道的数据链路层</vt:lpstr>
      <vt:lpstr>3.1.1  数据链路和帧  </vt:lpstr>
      <vt:lpstr>3.1.1  数据链路和帧  </vt:lpstr>
      <vt:lpstr>数据链路层传送的是帧</vt:lpstr>
      <vt:lpstr>数据链路层像个数字管道 </vt:lpstr>
      <vt:lpstr>3.1.2  三个基本问题 </vt:lpstr>
      <vt:lpstr>1.  封装成帧</vt:lpstr>
      <vt:lpstr>用控制字符进行帧定界的方法举例 </vt:lpstr>
      <vt:lpstr>2.  透明传输</vt:lpstr>
      <vt:lpstr>解决透明传输问题</vt:lpstr>
      <vt:lpstr>用字节填充法解决透明传输的问题 </vt:lpstr>
      <vt:lpstr>3.  差错检测</vt:lpstr>
      <vt:lpstr>循环冗余检验的原理 </vt:lpstr>
      <vt:lpstr>冗余码的计算 </vt:lpstr>
      <vt:lpstr>冗余码的计算举例 </vt:lpstr>
      <vt:lpstr>循环冗余检验的原理说明 </vt:lpstr>
      <vt:lpstr>帧检验序列 FCS </vt:lpstr>
      <vt:lpstr>接收端对收到的每一帧进行 CRC 检验 </vt:lpstr>
      <vt:lpstr>应当注意 </vt:lpstr>
      <vt:lpstr>应当注意 </vt:lpstr>
      <vt:lpstr>第 3 章  数据链路层</vt:lpstr>
      <vt:lpstr>3.2  点对点协议 PPP</vt:lpstr>
      <vt:lpstr>3.2.1  PPP 协议的特点 </vt:lpstr>
      <vt:lpstr>用户到 ISP 的链路使用 PPP 协议 </vt:lpstr>
      <vt:lpstr>1. PPP 协议应满足的需求 </vt:lpstr>
      <vt:lpstr>1. PPP 协议应满足的需求（续） </vt:lpstr>
      <vt:lpstr>2. PPP 协议不需要的功能</vt:lpstr>
      <vt:lpstr>3. PPP 协议的组成 </vt:lpstr>
      <vt:lpstr>3.2.2   PPP 协议的帧格式</vt:lpstr>
      <vt:lpstr>PPP 协议的帧格式</vt:lpstr>
      <vt:lpstr>透明传输问题 </vt:lpstr>
      <vt:lpstr>字符填充 </vt:lpstr>
      <vt:lpstr>零比特填充 </vt:lpstr>
      <vt:lpstr>零比特填充 </vt:lpstr>
      <vt:lpstr> 不提供使用序号和确认的可靠传输 </vt:lpstr>
      <vt:lpstr> 3.2.3   PPP 协议的工作状态 </vt:lpstr>
      <vt:lpstr>PowerPoint 演示文稿</vt:lpstr>
      <vt:lpstr>第 3 章  数据链路层</vt:lpstr>
      <vt:lpstr>3.3  使用广播信道的数据链路层</vt:lpstr>
      <vt:lpstr>3.3.1  局域网的数据链路层 </vt:lpstr>
      <vt:lpstr>局域网拓扑结构</vt:lpstr>
      <vt:lpstr>媒体共享技术</vt:lpstr>
      <vt:lpstr> 1.  以太网的两个标准  </vt:lpstr>
      <vt:lpstr>数据链路层的两个子层 </vt:lpstr>
      <vt:lpstr>局域网对 LLC 子层是透明的 </vt:lpstr>
      <vt:lpstr>一般不考虑 LLC 子层 </vt:lpstr>
      <vt:lpstr>2.  适配器的作用  </vt:lpstr>
      <vt:lpstr>计算机通过适配器和局域网进行通信 </vt:lpstr>
      <vt:lpstr>3.3.2   CSMA/CD 协议 </vt:lpstr>
      <vt:lpstr>以太网采用广播方式发送 </vt:lpstr>
      <vt:lpstr>以太网采取了两种重要的措施 </vt:lpstr>
      <vt:lpstr>以太网提供的服务 </vt:lpstr>
      <vt:lpstr>以太网采取了两种重要的措施</vt:lpstr>
      <vt:lpstr>CSMA/CD协议 </vt:lpstr>
      <vt:lpstr>碰撞检测</vt:lpstr>
      <vt:lpstr>检测到碰撞后</vt:lpstr>
      <vt:lpstr>为什么要进行碰撞检测？</vt:lpstr>
      <vt:lpstr>信号传播时延对载波监听的影响 </vt:lpstr>
      <vt:lpstr>PowerPoint 演示文稿</vt:lpstr>
      <vt:lpstr>CSMA/CD 重要特性</vt:lpstr>
      <vt:lpstr>争用期</vt:lpstr>
      <vt:lpstr>二进制指数类型退避算法  (truncated binary exponential type)</vt:lpstr>
      <vt:lpstr>争用期的长度 </vt:lpstr>
      <vt:lpstr>最短有效帧长 </vt:lpstr>
      <vt:lpstr>强化碰撞 </vt:lpstr>
      <vt:lpstr>人为干扰信号 </vt:lpstr>
      <vt:lpstr>CSMA/CD协议的要点</vt:lpstr>
      <vt:lpstr>3.3.3  使用集线器的星形拓扑</vt:lpstr>
      <vt:lpstr>使用集线器的双绞线以太网 </vt:lpstr>
      <vt:lpstr>星形以太网 10BASE-T </vt:lpstr>
      <vt:lpstr>星形以太网 10BASE-T </vt:lpstr>
      <vt:lpstr>10BASE-T 以太网在局域网中的统治地位</vt:lpstr>
      <vt:lpstr>集线器的一些特点 </vt:lpstr>
      <vt:lpstr>具有三个接口的集线器 </vt:lpstr>
      <vt:lpstr>3.3.4  以太网的信道利用率 </vt:lpstr>
      <vt:lpstr>以太网信道被占用的情况</vt:lpstr>
      <vt:lpstr>以太网信道被占用的情况</vt:lpstr>
      <vt:lpstr>参数 α 与利用率</vt:lpstr>
      <vt:lpstr>对以太网参数 α 的要求</vt:lpstr>
      <vt:lpstr>信道利用率的最大值 Smax </vt:lpstr>
      <vt:lpstr>3.3.5  以太网的 MAC 层</vt:lpstr>
      <vt:lpstr>1.  MAC 层的硬件地址 </vt:lpstr>
      <vt:lpstr>48 位的 MAC 地址</vt:lpstr>
      <vt:lpstr>48 位的 MAC 地址</vt:lpstr>
      <vt:lpstr>单站地址，组地址，广播地址</vt:lpstr>
      <vt:lpstr>全球管理与本地管理</vt:lpstr>
      <vt:lpstr>适配器检查 MAC 地址 </vt:lpstr>
      <vt:lpstr>适配器检查 MAC 地址 </vt:lpstr>
      <vt:lpstr>2. MAC 帧的格式 </vt:lpstr>
      <vt:lpstr>以太网V2的 MAC 帧格式</vt:lpstr>
      <vt:lpstr>以太网 V2 的 MAC 帧格式</vt:lpstr>
      <vt:lpstr>以太网 V2 的 MAC 帧格式</vt:lpstr>
      <vt:lpstr>以太网 V2 的 MAC 帧格式</vt:lpstr>
      <vt:lpstr>以太网 V2 的 MAC 帧格式</vt:lpstr>
      <vt:lpstr>以太网 V2 的 MAC 帧格式</vt:lpstr>
      <vt:lpstr>以太网 V2 的 MAC 帧格式</vt:lpstr>
      <vt:lpstr>无效的 MAC 帧 </vt:lpstr>
      <vt:lpstr>IEEE 802.3 MAC 帧格式</vt:lpstr>
      <vt:lpstr>帧间最小间隔 </vt:lpstr>
      <vt:lpstr>第 3 章  数据链路层</vt:lpstr>
      <vt:lpstr>3.4  扩展的以太网</vt:lpstr>
      <vt:lpstr>3.4.1  在物理层扩展以太网</vt:lpstr>
      <vt:lpstr>3.4.1  在物理层扩展以太网</vt:lpstr>
      <vt:lpstr>PowerPoint 演示文稿</vt:lpstr>
      <vt:lpstr>用集线器扩展以太网 </vt:lpstr>
      <vt:lpstr>3.4.2  在数据链路层扩展以太网 </vt:lpstr>
      <vt:lpstr>1. 以太网交换机的特点</vt:lpstr>
      <vt:lpstr>1. 以太网交换机的特点</vt:lpstr>
      <vt:lpstr>以太网交换机的优点</vt:lpstr>
      <vt:lpstr>以太网交换机的交换方式</vt:lpstr>
      <vt:lpstr>2. 以太网交换机的自学习功能</vt:lpstr>
      <vt:lpstr>按照以下自学习算法 处理收到的帧和建立交换表</vt:lpstr>
      <vt:lpstr>按照以下自学习算法 处理收到的帧和建立交换表</vt:lpstr>
      <vt:lpstr>按照以下自学习算法 处理收到的帧和建立交换表</vt:lpstr>
      <vt:lpstr>交换机自学习和转发帧的步骤归纳 </vt:lpstr>
      <vt:lpstr>交换机使用了生成树协议 </vt:lpstr>
      <vt:lpstr>交换机使用了生成树协议 </vt:lpstr>
      <vt:lpstr>交换机使用了生成树协议 </vt:lpstr>
      <vt:lpstr>3. 从总线以太网到星形以太网</vt:lpstr>
      <vt:lpstr>3.4.3  虚拟局域网</vt:lpstr>
      <vt:lpstr>PowerPoint 演示文稿</vt:lpstr>
      <vt:lpstr>PowerPoint 演示文稿</vt:lpstr>
      <vt:lpstr>PowerPoint 演示文稿</vt:lpstr>
      <vt:lpstr>PowerPoint 演示文稿</vt:lpstr>
      <vt:lpstr>虚拟局域网使用的以太网帧格式</vt:lpstr>
      <vt:lpstr>虚拟局域网使用的以太网帧格式</vt:lpstr>
      <vt:lpstr>第 3 章  数据链路层</vt:lpstr>
      <vt:lpstr>3.5  高速以太网</vt:lpstr>
      <vt:lpstr>3.5.1  100BASE-T 以太网</vt:lpstr>
      <vt:lpstr>100BASE-T 以太网的特点</vt:lpstr>
      <vt:lpstr>100 Mbit/s 以太网的三种不同的物理层标准 </vt:lpstr>
      <vt:lpstr>3.5.2  吉比特以太网</vt:lpstr>
      <vt:lpstr>吉比特以太网的物理层 </vt:lpstr>
      <vt:lpstr>半双工方式工作的吉比特以太网</vt:lpstr>
      <vt:lpstr>载波延伸</vt:lpstr>
      <vt:lpstr>分组突发</vt:lpstr>
      <vt:lpstr>全双工方式工作的吉比特以太网</vt:lpstr>
      <vt:lpstr>吉比特以太网的配置举例 </vt:lpstr>
      <vt:lpstr>3.5.3   10 吉比特以太网和更快的以太网</vt:lpstr>
      <vt:lpstr>10 吉比特以太网的物理层</vt:lpstr>
      <vt:lpstr>更快的以太网</vt:lpstr>
      <vt:lpstr>40GE/100GE 的物理层</vt:lpstr>
      <vt:lpstr>端到端的以太网传输 </vt:lpstr>
      <vt:lpstr>以太网从 10 Mbit/s 到100 Gbit/s 的演进 </vt:lpstr>
      <vt:lpstr>3.5.4  使用以太网进行宽带接入</vt:lpstr>
      <vt:lpstr>PPPoE</vt:lpstr>
      <vt:lpstr>THANK YOU ！</vt:lpstr>
    </vt:vector>
  </TitlesOfParts>
  <Company>920</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2 章  物理层</dc:title>
  <dc:creator>920</dc:creator>
  <cp:lastModifiedBy>Jicheng Hu</cp:lastModifiedBy>
  <cp:revision>60</cp:revision>
  <dcterms:created xsi:type="dcterms:W3CDTF">2016-10-04T02:36:21Z</dcterms:created>
  <dcterms:modified xsi:type="dcterms:W3CDTF">2021-03-19T08:20:52Z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TC060874522052</vt:lpwstr>
  </property>
</Properties>
</file>