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90" r:id="rId2"/>
  </p:sldMasterIdLst>
  <p:notesMasterIdLst>
    <p:notesMasterId r:id="rId206"/>
  </p:notesMasterIdLst>
  <p:handoutMasterIdLst>
    <p:handoutMasterId r:id="rId207"/>
  </p:handoutMasterIdLst>
  <p:sldIdLst>
    <p:sldId id="256" r:id="rId3"/>
    <p:sldId id="1896" r:id="rId4"/>
    <p:sldId id="257" r:id="rId5"/>
    <p:sldId id="258" r:id="rId6"/>
    <p:sldId id="2001" r:id="rId7"/>
    <p:sldId id="2002" r:id="rId8"/>
    <p:sldId id="260" r:id="rId9"/>
    <p:sldId id="263" r:id="rId10"/>
    <p:sldId id="264" r:id="rId11"/>
    <p:sldId id="265" r:id="rId12"/>
    <p:sldId id="266" r:id="rId13"/>
    <p:sldId id="267" r:id="rId14"/>
    <p:sldId id="2004" r:id="rId15"/>
    <p:sldId id="268" r:id="rId16"/>
    <p:sldId id="2003" r:id="rId17"/>
    <p:sldId id="269" r:id="rId18"/>
    <p:sldId id="270" r:id="rId19"/>
    <p:sldId id="271" r:id="rId20"/>
    <p:sldId id="272" r:id="rId21"/>
    <p:sldId id="2005" r:id="rId22"/>
    <p:sldId id="273" r:id="rId23"/>
    <p:sldId id="274" r:id="rId24"/>
    <p:sldId id="275" r:id="rId25"/>
    <p:sldId id="276" r:id="rId26"/>
    <p:sldId id="277" r:id="rId27"/>
    <p:sldId id="278" r:id="rId28"/>
    <p:sldId id="279" r:id="rId29"/>
    <p:sldId id="684" r:id="rId30"/>
    <p:sldId id="280" r:id="rId31"/>
    <p:sldId id="281" r:id="rId32"/>
    <p:sldId id="282" r:id="rId33"/>
    <p:sldId id="283" r:id="rId34"/>
    <p:sldId id="284" r:id="rId35"/>
    <p:sldId id="285" r:id="rId36"/>
    <p:sldId id="286" r:id="rId37"/>
    <p:sldId id="2006" r:id="rId38"/>
    <p:sldId id="287" r:id="rId39"/>
    <p:sldId id="288" r:id="rId40"/>
    <p:sldId id="289" r:id="rId41"/>
    <p:sldId id="290" r:id="rId42"/>
    <p:sldId id="291" r:id="rId43"/>
    <p:sldId id="685" r:id="rId44"/>
    <p:sldId id="292" r:id="rId45"/>
    <p:sldId id="293" r:id="rId46"/>
    <p:sldId id="294" r:id="rId47"/>
    <p:sldId id="295" r:id="rId48"/>
    <p:sldId id="296" r:id="rId49"/>
    <p:sldId id="297" r:id="rId50"/>
    <p:sldId id="2007" r:id="rId51"/>
    <p:sldId id="298" r:id="rId52"/>
    <p:sldId id="299" r:id="rId53"/>
    <p:sldId id="300" r:id="rId54"/>
    <p:sldId id="301" r:id="rId55"/>
    <p:sldId id="686" r:id="rId56"/>
    <p:sldId id="542" r:id="rId57"/>
    <p:sldId id="541" r:id="rId58"/>
    <p:sldId id="543" r:id="rId59"/>
    <p:sldId id="544" r:id="rId60"/>
    <p:sldId id="545" r:id="rId61"/>
    <p:sldId id="546" r:id="rId62"/>
    <p:sldId id="547" r:id="rId63"/>
    <p:sldId id="548" r:id="rId64"/>
    <p:sldId id="549" r:id="rId65"/>
    <p:sldId id="550" r:id="rId66"/>
    <p:sldId id="551" r:id="rId67"/>
    <p:sldId id="552" r:id="rId68"/>
    <p:sldId id="553" r:id="rId69"/>
    <p:sldId id="554" r:id="rId70"/>
    <p:sldId id="555" r:id="rId71"/>
    <p:sldId id="2008" r:id="rId72"/>
    <p:sldId id="556" r:id="rId73"/>
    <p:sldId id="557" r:id="rId74"/>
    <p:sldId id="558" r:id="rId75"/>
    <p:sldId id="559" r:id="rId76"/>
    <p:sldId id="560" r:id="rId77"/>
    <p:sldId id="687" r:id="rId78"/>
    <p:sldId id="561" r:id="rId79"/>
    <p:sldId id="562" r:id="rId80"/>
    <p:sldId id="563" r:id="rId81"/>
    <p:sldId id="564" r:id="rId82"/>
    <p:sldId id="565" r:id="rId83"/>
    <p:sldId id="566" r:id="rId84"/>
    <p:sldId id="567" r:id="rId85"/>
    <p:sldId id="568" r:id="rId86"/>
    <p:sldId id="569" r:id="rId87"/>
    <p:sldId id="570" r:id="rId88"/>
    <p:sldId id="571" r:id="rId89"/>
    <p:sldId id="572" r:id="rId90"/>
    <p:sldId id="573" r:id="rId91"/>
    <p:sldId id="574" r:id="rId92"/>
    <p:sldId id="575" r:id="rId93"/>
    <p:sldId id="576" r:id="rId94"/>
    <p:sldId id="577" r:id="rId95"/>
    <p:sldId id="578" r:id="rId96"/>
    <p:sldId id="579" r:id="rId97"/>
    <p:sldId id="580" r:id="rId98"/>
    <p:sldId id="581" r:id="rId99"/>
    <p:sldId id="688" r:id="rId100"/>
    <p:sldId id="582" r:id="rId101"/>
    <p:sldId id="583" r:id="rId102"/>
    <p:sldId id="584" r:id="rId103"/>
    <p:sldId id="585" r:id="rId104"/>
    <p:sldId id="586" r:id="rId105"/>
    <p:sldId id="587" r:id="rId106"/>
    <p:sldId id="588" r:id="rId107"/>
    <p:sldId id="589" r:id="rId108"/>
    <p:sldId id="590" r:id="rId109"/>
    <p:sldId id="591" r:id="rId110"/>
    <p:sldId id="592" r:id="rId111"/>
    <p:sldId id="593" r:id="rId112"/>
    <p:sldId id="594" r:id="rId113"/>
    <p:sldId id="595" r:id="rId114"/>
    <p:sldId id="596" r:id="rId115"/>
    <p:sldId id="597" r:id="rId116"/>
    <p:sldId id="598" r:id="rId117"/>
    <p:sldId id="599" r:id="rId118"/>
    <p:sldId id="600" r:id="rId119"/>
    <p:sldId id="601" r:id="rId120"/>
    <p:sldId id="602" r:id="rId121"/>
    <p:sldId id="603" r:id="rId122"/>
    <p:sldId id="604" r:id="rId123"/>
    <p:sldId id="689" r:id="rId124"/>
    <p:sldId id="605" r:id="rId125"/>
    <p:sldId id="606" r:id="rId126"/>
    <p:sldId id="607" r:id="rId127"/>
    <p:sldId id="608" r:id="rId128"/>
    <p:sldId id="609" r:id="rId129"/>
    <p:sldId id="610" r:id="rId130"/>
    <p:sldId id="611" r:id="rId131"/>
    <p:sldId id="612" r:id="rId132"/>
    <p:sldId id="613" r:id="rId133"/>
    <p:sldId id="690" r:id="rId134"/>
    <p:sldId id="614" r:id="rId135"/>
    <p:sldId id="615" r:id="rId136"/>
    <p:sldId id="616" r:id="rId137"/>
    <p:sldId id="617" r:id="rId138"/>
    <p:sldId id="618" r:id="rId139"/>
    <p:sldId id="619" r:id="rId140"/>
    <p:sldId id="620" r:id="rId141"/>
    <p:sldId id="621" r:id="rId142"/>
    <p:sldId id="622" r:id="rId143"/>
    <p:sldId id="623" r:id="rId144"/>
    <p:sldId id="624" r:id="rId145"/>
    <p:sldId id="625" r:id="rId146"/>
    <p:sldId id="626" r:id="rId147"/>
    <p:sldId id="627" r:id="rId148"/>
    <p:sldId id="628" r:id="rId149"/>
    <p:sldId id="629" r:id="rId150"/>
    <p:sldId id="630" r:id="rId151"/>
    <p:sldId id="631" r:id="rId152"/>
    <p:sldId id="632" r:id="rId153"/>
    <p:sldId id="633" r:id="rId154"/>
    <p:sldId id="634" r:id="rId155"/>
    <p:sldId id="635" r:id="rId156"/>
    <p:sldId id="636" r:id="rId157"/>
    <p:sldId id="637" r:id="rId158"/>
    <p:sldId id="638" r:id="rId159"/>
    <p:sldId id="639" r:id="rId160"/>
    <p:sldId id="640" r:id="rId161"/>
    <p:sldId id="641" r:id="rId162"/>
    <p:sldId id="642" r:id="rId163"/>
    <p:sldId id="643" r:id="rId164"/>
    <p:sldId id="644" r:id="rId165"/>
    <p:sldId id="645" r:id="rId166"/>
    <p:sldId id="646" r:id="rId167"/>
    <p:sldId id="647" r:id="rId168"/>
    <p:sldId id="648" r:id="rId169"/>
    <p:sldId id="649" r:id="rId170"/>
    <p:sldId id="650" r:id="rId171"/>
    <p:sldId id="651" r:id="rId172"/>
    <p:sldId id="652" r:id="rId173"/>
    <p:sldId id="653" r:id="rId174"/>
    <p:sldId id="654" r:id="rId175"/>
    <p:sldId id="655" r:id="rId176"/>
    <p:sldId id="656" r:id="rId177"/>
    <p:sldId id="657" r:id="rId178"/>
    <p:sldId id="658" r:id="rId179"/>
    <p:sldId id="659" r:id="rId180"/>
    <p:sldId id="660" r:id="rId181"/>
    <p:sldId id="661" r:id="rId182"/>
    <p:sldId id="662" r:id="rId183"/>
    <p:sldId id="691" r:id="rId184"/>
    <p:sldId id="663" r:id="rId185"/>
    <p:sldId id="664" r:id="rId186"/>
    <p:sldId id="665" r:id="rId187"/>
    <p:sldId id="666" r:id="rId188"/>
    <p:sldId id="667" r:id="rId189"/>
    <p:sldId id="668" r:id="rId190"/>
    <p:sldId id="669" r:id="rId191"/>
    <p:sldId id="670" r:id="rId192"/>
    <p:sldId id="671" r:id="rId193"/>
    <p:sldId id="672" r:id="rId194"/>
    <p:sldId id="673" r:id="rId195"/>
    <p:sldId id="674" r:id="rId196"/>
    <p:sldId id="675" r:id="rId197"/>
    <p:sldId id="676" r:id="rId198"/>
    <p:sldId id="677" r:id="rId199"/>
    <p:sldId id="678" r:id="rId200"/>
    <p:sldId id="679" r:id="rId201"/>
    <p:sldId id="680" r:id="rId202"/>
    <p:sldId id="681" r:id="rId203"/>
    <p:sldId id="682" r:id="rId204"/>
    <p:sldId id="683" r:id="rId205"/>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默认节" id="{E13C4DC3-4C47-486F-AAD4-75E1CAB637DB}">
          <p14:sldIdLst>
            <p14:sldId id="256"/>
          </p14:sldIdLst>
        </p14:section>
        <p14:section name="5.1" id="{8F18F615-85D9-46F5-A969-2F158383A933}">
          <p14:sldIdLst>
            <p14:sldId id="1896"/>
            <p14:sldId id="257"/>
            <p14:sldId id="258"/>
            <p14:sldId id="2001"/>
            <p14:sldId id="2002"/>
            <p14:sldId id="260"/>
            <p14:sldId id="263"/>
            <p14:sldId id="264"/>
            <p14:sldId id="265"/>
            <p14:sldId id="266"/>
            <p14:sldId id="267"/>
            <p14:sldId id="2004"/>
            <p14:sldId id="268"/>
            <p14:sldId id="2003"/>
            <p14:sldId id="269"/>
            <p14:sldId id="270"/>
            <p14:sldId id="271"/>
            <p14:sldId id="272"/>
            <p14:sldId id="2005"/>
            <p14:sldId id="273"/>
            <p14:sldId id="274"/>
            <p14:sldId id="275"/>
            <p14:sldId id="276"/>
            <p14:sldId id="277"/>
            <p14:sldId id="278"/>
            <p14:sldId id="279"/>
          </p14:sldIdLst>
        </p14:section>
        <p14:section name="5.2" id="{726A5143-B5C6-4066-A775-41C629F389EA}">
          <p14:sldIdLst>
            <p14:sldId id="684"/>
            <p14:sldId id="280"/>
            <p14:sldId id="281"/>
            <p14:sldId id="282"/>
            <p14:sldId id="283"/>
            <p14:sldId id="284"/>
            <p14:sldId id="285"/>
            <p14:sldId id="286"/>
            <p14:sldId id="2006"/>
            <p14:sldId id="287"/>
            <p14:sldId id="288"/>
            <p14:sldId id="289"/>
            <p14:sldId id="290"/>
            <p14:sldId id="291"/>
          </p14:sldIdLst>
        </p14:section>
        <p14:section name="5.3" id="{7F97E15B-9919-46A4-BED4-38E6189E9EF3}">
          <p14:sldIdLst>
            <p14:sldId id="685"/>
            <p14:sldId id="292"/>
            <p14:sldId id="293"/>
            <p14:sldId id="294"/>
            <p14:sldId id="295"/>
            <p14:sldId id="296"/>
            <p14:sldId id="297"/>
            <p14:sldId id="2007"/>
            <p14:sldId id="298"/>
            <p14:sldId id="299"/>
            <p14:sldId id="300"/>
            <p14:sldId id="301"/>
          </p14:sldIdLst>
        </p14:section>
        <p14:section name="5.4" id="{4C6047D0-FA35-423E-8EF2-49A3AC868290}">
          <p14:sldIdLst>
            <p14:sldId id="686"/>
            <p14:sldId id="542"/>
            <p14:sldId id="541"/>
            <p14:sldId id="543"/>
            <p14:sldId id="544"/>
            <p14:sldId id="545"/>
            <p14:sldId id="546"/>
            <p14:sldId id="547"/>
            <p14:sldId id="548"/>
            <p14:sldId id="549"/>
            <p14:sldId id="550"/>
            <p14:sldId id="551"/>
            <p14:sldId id="552"/>
            <p14:sldId id="553"/>
            <p14:sldId id="554"/>
            <p14:sldId id="555"/>
            <p14:sldId id="2008"/>
            <p14:sldId id="556"/>
            <p14:sldId id="557"/>
            <p14:sldId id="558"/>
            <p14:sldId id="559"/>
            <p14:sldId id="560"/>
          </p14:sldIdLst>
        </p14:section>
        <p14:section name="5.5" id="{14EBB0ED-8938-4A8E-BD84-94530FB5C71E}">
          <p14:sldIdLst>
            <p14:sldId id="687"/>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Lst>
        </p14:section>
        <p14:section name="5.6" id="{20371576-1FDD-4284-9386-224F375BD120}">
          <p14:sldIdLst>
            <p14:sldId id="688"/>
            <p14:sldId id="582"/>
            <p14:sldId id="583"/>
            <p14:sldId id="584"/>
            <p14:sldId id="585"/>
            <p14:sldId id="586"/>
            <p14:sldId id="587"/>
            <p14:sldId id="588"/>
            <p14:sldId id="589"/>
            <p14:sldId id="590"/>
            <p14:sldId id="591"/>
            <p14:sldId id="592"/>
            <p14:sldId id="593"/>
            <p14:sldId id="594"/>
            <p14:sldId id="595"/>
            <p14:sldId id="596"/>
            <p14:sldId id="597"/>
            <p14:sldId id="598"/>
            <p14:sldId id="599"/>
            <p14:sldId id="600"/>
            <p14:sldId id="601"/>
            <p14:sldId id="602"/>
            <p14:sldId id="603"/>
            <p14:sldId id="604"/>
          </p14:sldIdLst>
        </p14:section>
        <p14:section name="5.7" id="{A1BF3D87-73A1-4CFE-9F7C-222C5618C08D}">
          <p14:sldIdLst>
            <p14:sldId id="689"/>
            <p14:sldId id="605"/>
            <p14:sldId id="606"/>
            <p14:sldId id="607"/>
            <p14:sldId id="608"/>
            <p14:sldId id="609"/>
            <p14:sldId id="610"/>
            <p14:sldId id="611"/>
            <p14:sldId id="612"/>
            <p14:sldId id="613"/>
          </p14:sldIdLst>
        </p14:section>
        <p14:section name="5.8" id="{84FCC061-97CB-4F3F-BD6C-56E9E8E9C79E}">
          <p14:sldIdLst>
            <p14:sldId id="690"/>
            <p14:sldId id="614"/>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 id="656"/>
            <p14:sldId id="657"/>
            <p14:sldId id="658"/>
            <p14:sldId id="659"/>
            <p14:sldId id="660"/>
            <p14:sldId id="661"/>
            <p14:sldId id="662"/>
          </p14:sldIdLst>
        </p14:section>
        <p14:section name="5.9" id="{0C14486B-F34A-4838-B10E-2BAC82C4CDCA}">
          <p14:sldIdLst>
            <p14:sldId id="691"/>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 id="682"/>
            <p14:sldId id="6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0000CC"/>
    <a:srgbClr val="FFFF66"/>
    <a:srgbClr val="CCECFF"/>
    <a:srgbClr val="66FFFF"/>
    <a:srgbClr val="FF66FF"/>
    <a:srgbClr val="FF99FF"/>
    <a:srgbClr val="00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14" autoAdjust="0"/>
    <p:restoredTop sz="91120" autoAdjust="0"/>
  </p:normalViewPr>
  <p:slideViewPr>
    <p:cSldViewPr>
      <p:cViewPr varScale="1">
        <p:scale>
          <a:sx n="153" d="100"/>
          <a:sy n="153" d="100"/>
        </p:scale>
        <p:origin x="1218" y="13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notesMaster" Target="notesMasters/notesMaster1.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handoutMaster" Target="handoutMasters/handoutMaster1.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viewProps" Target="viewProps.xml"/><Relationship Id="rId190" Type="http://schemas.openxmlformats.org/officeDocument/2006/relationships/slide" Target="slides/slide188.xml"/><Relationship Id="rId204" Type="http://schemas.openxmlformats.org/officeDocument/2006/relationships/slide" Target="slides/slide202.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theme" Target="theme/theme1.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tableStyles" Target="tableStyle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s>
</file>

<file path=ppt/_rels/viewProps.xml.rels><?xml version="1.0" encoding="UTF-8" standalone="yes"?>
<Relationships xmlns="http://schemas.openxmlformats.org/package/2006/relationships"><Relationship Id="rId3" Type="http://schemas.openxmlformats.org/officeDocument/2006/relationships/slide" Target="slides/slide146.xml"/><Relationship Id="rId2" Type="http://schemas.openxmlformats.org/officeDocument/2006/relationships/slide" Target="slides/slide145.xml"/><Relationship Id="rId1" Type="http://schemas.openxmlformats.org/officeDocument/2006/relationships/slide" Target="slides/slide144.xml"/><Relationship Id="rId5" Type="http://schemas.openxmlformats.org/officeDocument/2006/relationships/slide" Target="slides/slide148.xml"/><Relationship Id="rId4" Type="http://schemas.openxmlformats.org/officeDocument/2006/relationships/slide" Target="slides/slide1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308D76F-4F35-49B8-8D25-1C3EDBBAC6F8}" type="slidenum">
              <a:rPr kumimoji="0" lang="en-US" altLang="zh-CN" sz="1200" b="0">
                <a:latin typeface="Arial" pitchFamily="34" charset="0"/>
              </a:rPr>
              <a:pPr eaLnBrk="1" hangingPunct="1"/>
              <a:t>10</a:t>
            </a:fld>
            <a:endParaRPr kumimoji="0" lang="en-US" altLang="zh-CN" sz="1200" b="0">
              <a:latin typeface="Arial" pitchFamily="34" charset="0"/>
            </a:endParaRPr>
          </a:p>
        </p:txBody>
      </p:sp>
      <p:sp>
        <p:nvSpPr>
          <p:cNvPr id="148483" name="Rectangle 2"/>
          <p:cNvSpPr>
            <a:spLocks noGrp="1" noRot="1" noChangeAspect="1" noChangeArrowheads="1" noTextEdit="1"/>
          </p:cNvSpPr>
          <p:nvPr>
            <p:ph type="sldImg"/>
          </p:nvPr>
        </p:nvSpPr>
        <p:spPr>
          <a:xfrm>
            <a:off x="406400" y="696913"/>
            <a:ext cx="6197600" cy="3486150"/>
          </a:xfrm>
          <a:ln/>
        </p:spPr>
      </p:sp>
      <p:sp>
        <p:nvSpPr>
          <p:cNvPr id="1484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157</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158</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159</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160</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D2219C2-CE5B-40C8-A68B-33A28636C3E7}" type="slidenum">
              <a:rPr kumimoji="0" lang="en-US" altLang="zh-CN" sz="1200" b="0">
                <a:latin typeface="Arial" pitchFamily="34" charset="0"/>
              </a:rPr>
              <a:pPr eaLnBrk="1" hangingPunct="1"/>
              <a:t>161</a:t>
            </a:fld>
            <a:endParaRPr kumimoji="0" lang="en-US" altLang="zh-CN" sz="1200" b="0">
              <a:latin typeface="Arial" pitchFamily="34" charset="0"/>
            </a:endParaRPr>
          </a:p>
        </p:txBody>
      </p:sp>
      <p:sp>
        <p:nvSpPr>
          <p:cNvPr id="205827" name="Rectangle 2"/>
          <p:cNvSpPr>
            <a:spLocks noGrp="1" noRot="1" noChangeAspect="1" noChangeArrowheads="1" noTextEdit="1"/>
          </p:cNvSpPr>
          <p:nvPr>
            <p:ph type="sldImg"/>
          </p:nvPr>
        </p:nvSpPr>
        <p:spPr>
          <a:xfrm>
            <a:off x="406400" y="696913"/>
            <a:ext cx="6197600" cy="3486150"/>
          </a:xfrm>
          <a:ln/>
        </p:spPr>
      </p:sp>
      <p:sp>
        <p:nvSpPr>
          <p:cNvPr id="2058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162</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163</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164</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165</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18AC3D8-C89C-4BA5-A63C-698F3D2482F5}" type="slidenum">
              <a:rPr kumimoji="0" lang="en-US" altLang="zh-CN" sz="1200" b="0">
                <a:latin typeface="Arial" pitchFamily="34" charset="0"/>
              </a:rPr>
              <a:pPr eaLnBrk="1" hangingPunct="1"/>
              <a:t>166</a:t>
            </a:fld>
            <a:endParaRPr kumimoji="0" lang="en-US" altLang="zh-CN" sz="1200" b="0">
              <a:latin typeface="Arial" pitchFamily="34" charset="0"/>
            </a:endParaRPr>
          </a:p>
        </p:txBody>
      </p:sp>
      <p:sp>
        <p:nvSpPr>
          <p:cNvPr id="206851" name="Rectangle 2"/>
          <p:cNvSpPr>
            <a:spLocks noGrp="1" noRot="1" noChangeAspect="1" noChangeArrowheads="1" noTextEdit="1"/>
          </p:cNvSpPr>
          <p:nvPr>
            <p:ph type="sldImg"/>
          </p:nvPr>
        </p:nvSpPr>
        <p:spPr>
          <a:xfrm>
            <a:off x="406400" y="696913"/>
            <a:ext cx="6197600" cy="3486150"/>
          </a:xfrm>
          <a:ln/>
        </p:spPr>
      </p:sp>
      <p:sp>
        <p:nvSpPr>
          <p:cNvPr id="2068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BAD96-C274-4BFB-9DD8-CB4304A9B2F3}" type="slidenum">
              <a:rPr lang="en-US" altLang="zh-CN"/>
              <a:pPr/>
              <a:t>11</a:t>
            </a:fld>
            <a:endParaRPr lang="en-US" altLang="zh-CN"/>
          </a:p>
        </p:txBody>
      </p:sp>
      <p:sp>
        <p:nvSpPr>
          <p:cNvPr id="669698" name="Rectangle 2"/>
          <p:cNvSpPr>
            <a:spLocks noGrp="1" noRot="1" noChangeAspect="1" noChangeArrowheads="1" noTextEdit="1"/>
          </p:cNvSpPr>
          <p:nvPr>
            <p:ph type="sldImg"/>
          </p:nvPr>
        </p:nvSpPr>
        <p:spPr>
          <a:xfrm>
            <a:off x="406400" y="696913"/>
            <a:ext cx="6197600" cy="3486150"/>
          </a:xfrm>
          <a:ln/>
        </p:spPr>
      </p:sp>
      <p:sp>
        <p:nvSpPr>
          <p:cNvPr id="669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18AC3D8-C89C-4BA5-A63C-698F3D2482F5}" type="slidenum">
              <a:rPr kumimoji="0" lang="en-US" altLang="zh-CN" sz="1200" b="0">
                <a:latin typeface="Arial" pitchFamily="34" charset="0"/>
              </a:rPr>
              <a:pPr eaLnBrk="1" hangingPunct="1"/>
              <a:t>167</a:t>
            </a:fld>
            <a:endParaRPr kumimoji="0" lang="en-US" altLang="zh-CN" sz="1200" b="0">
              <a:latin typeface="Arial" pitchFamily="34" charset="0"/>
            </a:endParaRPr>
          </a:p>
        </p:txBody>
      </p:sp>
      <p:sp>
        <p:nvSpPr>
          <p:cNvPr id="206851" name="Rectangle 2"/>
          <p:cNvSpPr>
            <a:spLocks noGrp="1" noRot="1" noChangeAspect="1" noChangeArrowheads="1" noTextEdit="1"/>
          </p:cNvSpPr>
          <p:nvPr>
            <p:ph type="sldImg"/>
          </p:nvPr>
        </p:nvSpPr>
        <p:spPr>
          <a:xfrm>
            <a:off x="406400" y="696913"/>
            <a:ext cx="6197600" cy="3486150"/>
          </a:xfrm>
          <a:ln/>
        </p:spPr>
      </p:sp>
      <p:sp>
        <p:nvSpPr>
          <p:cNvPr id="2068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C84F16B-6DFD-45D7-A72D-BB61D99F7694}" type="slidenum">
              <a:rPr kumimoji="0" lang="en-US" altLang="zh-CN" sz="1200" b="0">
                <a:latin typeface="Arial" pitchFamily="34" charset="0"/>
              </a:rPr>
              <a:pPr eaLnBrk="1" hangingPunct="1"/>
              <a:t>168</a:t>
            </a:fld>
            <a:endParaRPr kumimoji="0" lang="en-US" altLang="zh-CN" sz="1200" b="0">
              <a:latin typeface="Arial" pitchFamily="34" charset="0"/>
            </a:endParaRPr>
          </a:p>
        </p:txBody>
      </p:sp>
      <p:sp>
        <p:nvSpPr>
          <p:cNvPr id="207875" name="Rectangle 2"/>
          <p:cNvSpPr>
            <a:spLocks noGrp="1" noRot="1" noChangeAspect="1" noChangeArrowheads="1" noTextEdit="1"/>
          </p:cNvSpPr>
          <p:nvPr>
            <p:ph type="sldImg"/>
          </p:nvPr>
        </p:nvSpPr>
        <p:spPr>
          <a:xfrm>
            <a:off x="406400" y="696913"/>
            <a:ext cx="6197600" cy="3486150"/>
          </a:xfrm>
          <a:ln/>
        </p:spPr>
      </p:sp>
      <p:sp>
        <p:nvSpPr>
          <p:cNvPr id="2078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1E2CCC4-0234-4F36-A45A-BDC49CFC493A}" type="slidenum">
              <a:rPr kumimoji="0" lang="en-US" altLang="zh-CN" sz="1200" b="0">
                <a:latin typeface="Arial" pitchFamily="34" charset="0"/>
              </a:rPr>
              <a:pPr eaLnBrk="1" hangingPunct="1"/>
              <a:t>169</a:t>
            </a:fld>
            <a:endParaRPr kumimoji="0" lang="en-US" altLang="zh-CN" sz="1200" b="0">
              <a:latin typeface="Arial" pitchFamily="34" charset="0"/>
            </a:endParaRPr>
          </a:p>
        </p:txBody>
      </p:sp>
      <p:sp>
        <p:nvSpPr>
          <p:cNvPr id="208899" name="Rectangle 2"/>
          <p:cNvSpPr>
            <a:spLocks noGrp="1" noRot="1" noChangeAspect="1" noChangeArrowheads="1" noTextEdit="1"/>
          </p:cNvSpPr>
          <p:nvPr>
            <p:ph type="sldImg"/>
          </p:nvPr>
        </p:nvSpPr>
        <p:spPr>
          <a:xfrm>
            <a:off x="406400" y="696913"/>
            <a:ext cx="6197600" cy="3486150"/>
          </a:xfrm>
          <a:ln/>
        </p:spPr>
      </p:sp>
      <p:sp>
        <p:nvSpPr>
          <p:cNvPr id="2089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170</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25F39-7FE8-4D14-B1E0-BCB6EBC02C98}" type="slidenum">
              <a:rPr lang="en-US" altLang="zh-CN"/>
              <a:pPr/>
              <a:t>173</a:t>
            </a:fld>
            <a:endParaRPr lang="en-US" altLang="zh-CN"/>
          </a:p>
        </p:txBody>
      </p:sp>
      <p:sp>
        <p:nvSpPr>
          <p:cNvPr id="802818" name="Rectangle 2"/>
          <p:cNvSpPr>
            <a:spLocks noGrp="1" noRot="1" noChangeAspect="1" noChangeArrowheads="1" noTextEdit="1"/>
          </p:cNvSpPr>
          <p:nvPr>
            <p:ph type="sldImg"/>
          </p:nvPr>
        </p:nvSpPr>
        <p:spPr>
          <a:xfrm>
            <a:off x="406400" y="696913"/>
            <a:ext cx="6197600" cy="3486150"/>
          </a:xfrm>
          <a:ln/>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2ACB8-B8AF-40EA-B9F6-C9038FF79A21}" type="slidenum">
              <a:rPr lang="en-US" altLang="zh-CN"/>
              <a:pPr/>
              <a:t>178</a:t>
            </a:fld>
            <a:endParaRPr lang="en-US" altLang="zh-CN"/>
          </a:p>
        </p:txBody>
      </p:sp>
      <p:sp>
        <p:nvSpPr>
          <p:cNvPr id="651266" name="Rectangle 2"/>
          <p:cNvSpPr>
            <a:spLocks noGrp="1" noRot="1" noChangeAspect="1" noChangeArrowheads="1" noTextEdit="1"/>
          </p:cNvSpPr>
          <p:nvPr>
            <p:ph type="sldImg"/>
          </p:nvPr>
        </p:nvSpPr>
        <p:spPr>
          <a:xfrm>
            <a:off x="406400" y="696913"/>
            <a:ext cx="6197600" cy="3486150"/>
          </a:xfrm>
          <a:ln/>
        </p:spPr>
      </p:sp>
      <p:sp>
        <p:nvSpPr>
          <p:cNvPr id="651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F6130-E0A1-4860-B08A-7B44928E2A3D}" type="slidenum">
              <a:rPr lang="en-US" altLang="zh-CN"/>
              <a:pPr/>
              <a:t>179</a:t>
            </a:fld>
            <a:endParaRPr lang="en-US" altLang="zh-CN"/>
          </a:p>
        </p:txBody>
      </p:sp>
      <p:sp>
        <p:nvSpPr>
          <p:cNvPr id="652290" name="Rectangle 2"/>
          <p:cNvSpPr>
            <a:spLocks noGrp="1" noRot="1" noChangeAspect="1" noChangeArrowheads="1" noTextEdit="1"/>
          </p:cNvSpPr>
          <p:nvPr>
            <p:ph type="sldImg"/>
          </p:nvPr>
        </p:nvSpPr>
        <p:spPr>
          <a:xfrm>
            <a:off x="406400" y="696913"/>
            <a:ext cx="6197600" cy="3486150"/>
          </a:xfrm>
          <a:ln/>
        </p:spPr>
      </p:sp>
      <p:sp>
        <p:nvSpPr>
          <p:cNvPr id="652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02098B-7D95-494D-BC5F-07385BFC9E1D}" type="slidenum">
              <a:rPr lang="en-US" altLang="zh-CN"/>
              <a:pPr/>
              <a:t>180</a:t>
            </a:fld>
            <a:endParaRPr lang="en-US" altLang="zh-CN"/>
          </a:p>
        </p:txBody>
      </p:sp>
      <p:sp>
        <p:nvSpPr>
          <p:cNvPr id="653314" name="Rectangle 2"/>
          <p:cNvSpPr>
            <a:spLocks noGrp="1" noRot="1" noChangeAspect="1" noChangeArrowheads="1" noTextEdit="1"/>
          </p:cNvSpPr>
          <p:nvPr>
            <p:ph type="sldImg"/>
          </p:nvPr>
        </p:nvSpPr>
        <p:spPr>
          <a:xfrm>
            <a:off x="406400" y="696913"/>
            <a:ext cx="6197600" cy="3486150"/>
          </a:xfrm>
          <a:ln/>
        </p:spPr>
      </p:sp>
      <p:sp>
        <p:nvSpPr>
          <p:cNvPr id="653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183</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184</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42838F93-AB95-484E-A673-61873CBD89EA}" type="slidenum">
              <a:rPr kumimoji="0" lang="en-US" altLang="zh-CN" sz="1200" b="0">
                <a:latin typeface="Arial" pitchFamily="34" charset="0"/>
              </a:rPr>
              <a:pPr eaLnBrk="1" hangingPunct="1"/>
              <a:t>12</a:t>
            </a:fld>
            <a:endParaRPr kumimoji="0" lang="en-US" altLang="zh-CN" sz="1200" b="0">
              <a:latin typeface="Arial" pitchFamily="34" charset="0"/>
            </a:endParaRPr>
          </a:p>
        </p:txBody>
      </p:sp>
      <p:sp>
        <p:nvSpPr>
          <p:cNvPr id="150531" name="Rectangle 2"/>
          <p:cNvSpPr>
            <a:spLocks noGrp="1" noRot="1" noChangeAspect="1" noChangeArrowheads="1" noTextEdit="1"/>
          </p:cNvSpPr>
          <p:nvPr>
            <p:ph type="sldImg"/>
          </p:nvPr>
        </p:nvSpPr>
        <p:spPr>
          <a:xfrm>
            <a:off x="406400" y="696913"/>
            <a:ext cx="6197600" cy="3486150"/>
          </a:xfrm>
          <a:ln/>
        </p:spPr>
      </p:sp>
      <p:sp>
        <p:nvSpPr>
          <p:cNvPr id="1505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185</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186</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1AAD9-CF87-44F5-AC1A-254F14F2D36B}" type="slidenum">
              <a:rPr lang="en-US" altLang="zh-CN"/>
              <a:pPr/>
              <a:t>201</a:t>
            </a:fld>
            <a:endParaRPr lang="en-US" altLang="zh-CN"/>
          </a:p>
        </p:txBody>
      </p:sp>
      <p:sp>
        <p:nvSpPr>
          <p:cNvPr id="660482" name="Rectangle 2"/>
          <p:cNvSpPr>
            <a:spLocks noGrp="1" noRot="1" noChangeAspect="1" noChangeArrowheads="1" noTextEdit="1"/>
          </p:cNvSpPr>
          <p:nvPr>
            <p:ph type="sldImg"/>
          </p:nvPr>
        </p:nvSpPr>
        <p:spPr>
          <a:xfrm>
            <a:off x="406400" y="696913"/>
            <a:ext cx="6197600" cy="3486150"/>
          </a:xfrm>
          <a:ln/>
        </p:spPr>
      </p:sp>
      <p:sp>
        <p:nvSpPr>
          <p:cNvPr id="66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1AAD9-CF87-44F5-AC1A-254F14F2D36B}" type="slidenum">
              <a:rPr lang="en-US" altLang="zh-CN"/>
              <a:pPr/>
              <a:t>202</a:t>
            </a:fld>
            <a:endParaRPr lang="en-US" altLang="zh-CN"/>
          </a:p>
        </p:txBody>
      </p:sp>
      <p:sp>
        <p:nvSpPr>
          <p:cNvPr id="660482" name="Rectangle 2"/>
          <p:cNvSpPr>
            <a:spLocks noGrp="1" noRot="1" noChangeAspect="1" noChangeArrowheads="1" noTextEdit="1"/>
          </p:cNvSpPr>
          <p:nvPr>
            <p:ph type="sldImg"/>
          </p:nvPr>
        </p:nvSpPr>
        <p:spPr>
          <a:xfrm>
            <a:off x="406400" y="696913"/>
            <a:ext cx="6197600" cy="3486150"/>
          </a:xfrm>
          <a:ln/>
        </p:spPr>
      </p:sp>
      <p:sp>
        <p:nvSpPr>
          <p:cNvPr id="66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BF4591-0342-47E2-A74A-3F9BFE83CF55}" type="slidenum">
              <a:rPr lang="en-US" altLang="zh-CN"/>
              <a:pPr/>
              <a:t>203</a:t>
            </a:fld>
            <a:endParaRPr lang="en-US" altLang="zh-CN"/>
          </a:p>
        </p:txBody>
      </p:sp>
      <p:sp>
        <p:nvSpPr>
          <p:cNvPr id="661506" name="Rectangle 2"/>
          <p:cNvSpPr>
            <a:spLocks noGrp="1" noRot="1" noChangeAspect="1" noChangeArrowheads="1" noTextEdit="1"/>
          </p:cNvSpPr>
          <p:nvPr>
            <p:ph type="sldImg"/>
          </p:nvPr>
        </p:nvSpPr>
        <p:spPr>
          <a:xfrm>
            <a:off x="406400" y="696913"/>
            <a:ext cx="6197600" cy="3486150"/>
          </a:xfrm>
          <a:ln/>
        </p:spPr>
      </p:sp>
      <p:sp>
        <p:nvSpPr>
          <p:cNvPr id="661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13</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87193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A28452-5584-4757-8317-6AE8D4CD4CD2}" type="slidenum">
              <a:rPr lang="en-US" altLang="zh-CN"/>
              <a:pPr/>
              <a:t>16</a:t>
            </a:fld>
            <a:endParaRPr lang="en-US" altLang="zh-CN"/>
          </a:p>
        </p:txBody>
      </p:sp>
      <p:sp>
        <p:nvSpPr>
          <p:cNvPr id="581634" name="Rectangle 2"/>
          <p:cNvSpPr>
            <a:spLocks noGrp="1" noRot="1" noChangeAspect="1" noChangeArrowheads="1" noTextEdit="1"/>
          </p:cNvSpPr>
          <p:nvPr>
            <p:ph type="sldImg"/>
          </p:nvPr>
        </p:nvSpPr>
        <p:spPr>
          <a:xfrm>
            <a:off x="406400" y="696913"/>
            <a:ext cx="6197600" cy="3486150"/>
          </a:xfrm>
          <a:ln/>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985EC-C470-4B68-ACAB-93B8EDB39B1D}" type="slidenum">
              <a:rPr lang="en-US" altLang="zh-CN"/>
              <a:pPr/>
              <a:t>17</a:t>
            </a:fld>
            <a:endParaRPr lang="en-US" altLang="zh-CN"/>
          </a:p>
        </p:txBody>
      </p:sp>
      <p:sp>
        <p:nvSpPr>
          <p:cNvPr id="583682" name="Rectangle 2"/>
          <p:cNvSpPr>
            <a:spLocks noGrp="1" noRot="1" noChangeAspect="1" noChangeArrowheads="1" noTextEdit="1"/>
          </p:cNvSpPr>
          <p:nvPr>
            <p:ph type="sldImg"/>
          </p:nvPr>
        </p:nvSpPr>
        <p:spPr>
          <a:xfrm>
            <a:off x="406400" y="696913"/>
            <a:ext cx="6197600" cy="3486150"/>
          </a:xfrm>
          <a:ln/>
        </p:spPr>
      </p:sp>
      <p:sp>
        <p:nvSpPr>
          <p:cNvPr id="58368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985EC-C470-4B68-ACAB-93B8EDB39B1D}" type="slidenum">
              <a:rPr lang="en-US" altLang="zh-CN"/>
              <a:pPr/>
              <a:t>18</a:t>
            </a:fld>
            <a:endParaRPr lang="en-US" altLang="zh-CN"/>
          </a:p>
        </p:txBody>
      </p:sp>
      <p:sp>
        <p:nvSpPr>
          <p:cNvPr id="583682" name="Rectangle 2"/>
          <p:cNvSpPr>
            <a:spLocks noGrp="1" noRot="1" noChangeAspect="1" noChangeArrowheads="1" noTextEdit="1"/>
          </p:cNvSpPr>
          <p:nvPr>
            <p:ph type="sldImg"/>
          </p:nvPr>
        </p:nvSpPr>
        <p:spPr>
          <a:xfrm>
            <a:off x="406400" y="696913"/>
            <a:ext cx="6197600" cy="3486150"/>
          </a:xfrm>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E3A9B-7455-4CC4-96C2-6AF791F244D5}" type="slidenum">
              <a:rPr lang="en-US" altLang="zh-CN"/>
              <a:pPr/>
              <a:t>19</a:t>
            </a:fld>
            <a:endParaRPr lang="en-US" altLang="zh-CN"/>
          </a:p>
        </p:txBody>
      </p:sp>
      <p:sp>
        <p:nvSpPr>
          <p:cNvPr id="584706" name="Rectangle 2"/>
          <p:cNvSpPr>
            <a:spLocks noGrp="1" noRot="1" noChangeAspect="1" noChangeArrowheads="1" noTextEdit="1"/>
          </p:cNvSpPr>
          <p:nvPr>
            <p:ph type="sldImg"/>
          </p:nvPr>
        </p:nvSpPr>
        <p:spPr>
          <a:xfrm>
            <a:off x="406400" y="696913"/>
            <a:ext cx="6197600" cy="3486150"/>
          </a:xfrm>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20</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54363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C1ED0-F959-4B9A-A490-790D9B92C587}" type="slidenum">
              <a:rPr lang="en-US" altLang="zh-CN"/>
              <a:pPr/>
              <a:t>21</a:t>
            </a:fld>
            <a:endParaRPr lang="en-US" altLang="zh-CN"/>
          </a:p>
        </p:txBody>
      </p:sp>
      <p:sp>
        <p:nvSpPr>
          <p:cNvPr id="585730" name="Rectangle 2"/>
          <p:cNvSpPr>
            <a:spLocks noGrp="1" noRot="1" noChangeAspect="1" noChangeArrowheads="1" noTextEdit="1"/>
          </p:cNvSpPr>
          <p:nvPr>
            <p:ph type="sldImg"/>
          </p:nvPr>
        </p:nvSpPr>
        <p:spPr>
          <a:xfrm>
            <a:off x="406400" y="696913"/>
            <a:ext cx="6197600" cy="3486150"/>
          </a:xfrm>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644AC77-3AF4-497C-8596-BE06FB85339B}" type="slidenum">
              <a:rPr lang="en-US" altLang="zh-CN" sz="1300">
                <a:latin typeface="Times New Roman" panose="02020603050405020304" pitchFamily="18" charset="0"/>
              </a:rPr>
              <a:pPr/>
              <a:t>2</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442107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2AE4D3-1CA6-425A-A3D0-C57932C5FD12}" type="slidenum">
              <a:rPr lang="en-US" altLang="zh-CN"/>
              <a:pPr/>
              <a:t>22</a:t>
            </a:fld>
            <a:endParaRPr lang="en-US" altLang="zh-CN"/>
          </a:p>
        </p:txBody>
      </p:sp>
      <p:sp>
        <p:nvSpPr>
          <p:cNvPr id="673794" name="Rectangle 2"/>
          <p:cNvSpPr>
            <a:spLocks noGrp="1" noRot="1" noChangeAspect="1" noChangeArrowheads="1" noTextEdit="1"/>
          </p:cNvSpPr>
          <p:nvPr>
            <p:ph type="sldImg"/>
          </p:nvPr>
        </p:nvSpPr>
        <p:spPr>
          <a:xfrm>
            <a:off x="406400" y="696913"/>
            <a:ext cx="6197600" cy="3486150"/>
          </a:xfrm>
          <a:ln/>
        </p:spPr>
      </p:sp>
      <p:sp>
        <p:nvSpPr>
          <p:cNvPr id="673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8B74E-F15E-4FF4-ACEE-1C75B63FA2D4}" type="slidenum">
              <a:rPr lang="en-US" altLang="zh-CN"/>
              <a:pPr/>
              <a:t>23</a:t>
            </a:fld>
            <a:endParaRPr lang="en-US" altLang="zh-CN"/>
          </a:p>
        </p:txBody>
      </p:sp>
      <p:sp>
        <p:nvSpPr>
          <p:cNvPr id="674818" name="Rectangle 2"/>
          <p:cNvSpPr>
            <a:spLocks noGrp="1" noRot="1" noChangeAspect="1" noChangeArrowheads="1" noTextEdit="1"/>
          </p:cNvSpPr>
          <p:nvPr>
            <p:ph type="sldImg"/>
          </p:nvPr>
        </p:nvSpPr>
        <p:spPr>
          <a:xfrm>
            <a:off x="406400" y="696913"/>
            <a:ext cx="6197600" cy="3486150"/>
          </a:xfrm>
          <a:ln/>
        </p:spPr>
      </p:sp>
      <p:sp>
        <p:nvSpPr>
          <p:cNvPr id="674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3EC536-F86C-4906-904E-0F3CF8F4507F}" type="slidenum">
              <a:rPr lang="en-US" altLang="zh-CN"/>
              <a:pPr/>
              <a:t>24</a:t>
            </a:fld>
            <a:endParaRPr lang="en-US" altLang="zh-CN"/>
          </a:p>
        </p:txBody>
      </p:sp>
      <p:sp>
        <p:nvSpPr>
          <p:cNvPr id="675842" name="Rectangle 2"/>
          <p:cNvSpPr>
            <a:spLocks noGrp="1" noRot="1" noChangeAspect="1" noChangeArrowheads="1" noTextEdit="1"/>
          </p:cNvSpPr>
          <p:nvPr>
            <p:ph type="sldImg"/>
          </p:nvPr>
        </p:nvSpPr>
        <p:spPr>
          <a:xfrm>
            <a:off x="406400" y="696913"/>
            <a:ext cx="6197600" cy="3486150"/>
          </a:xfrm>
          <a:ln/>
        </p:spPr>
      </p:sp>
      <p:sp>
        <p:nvSpPr>
          <p:cNvPr id="675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BBC5F-A6C7-4158-B95A-648BFF947A4D}" type="slidenum">
              <a:rPr lang="en-US" altLang="zh-CN"/>
              <a:pPr/>
              <a:t>25</a:t>
            </a:fld>
            <a:endParaRPr lang="en-US" altLang="zh-CN"/>
          </a:p>
        </p:txBody>
      </p:sp>
      <p:sp>
        <p:nvSpPr>
          <p:cNvPr id="587778" name="Rectangle 2"/>
          <p:cNvSpPr>
            <a:spLocks noGrp="1" noRot="1" noChangeAspect="1" noChangeArrowheads="1" noTextEdit="1"/>
          </p:cNvSpPr>
          <p:nvPr>
            <p:ph type="sldImg"/>
          </p:nvPr>
        </p:nvSpPr>
        <p:spPr>
          <a:xfrm>
            <a:off x="406400" y="696913"/>
            <a:ext cx="6197600" cy="3486150"/>
          </a:xfrm>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FFF0B-97F8-4110-8C07-984369FAA17E}" type="slidenum">
              <a:rPr lang="en-US" altLang="zh-CN"/>
              <a:pPr/>
              <a:t>26</a:t>
            </a:fld>
            <a:endParaRPr lang="en-US" altLang="zh-CN"/>
          </a:p>
        </p:txBody>
      </p:sp>
      <p:sp>
        <p:nvSpPr>
          <p:cNvPr id="588802" name="Rectangle 2"/>
          <p:cNvSpPr>
            <a:spLocks noGrp="1" noRot="1" noChangeAspect="1" noChangeArrowheads="1" noTextEdit="1"/>
          </p:cNvSpPr>
          <p:nvPr>
            <p:ph type="sldImg"/>
          </p:nvPr>
        </p:nvSpPr>
        <p:spPr>
          <a:xfrm>
            <a:off x="406400" y="696913"/>
            <a:ext cx="6197600" cy="3486150"/>
          </a:xfrm>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宋体" pitchFamily="2" charset="-122"/>
                <a:ea typeface="宋体" pitchFamily="2" charset="-122"/>
                <a:cs typeface="+mn-cs"/>
              </a:rPr>
              <a:t>Port 111 was designed by the Sun Microsystems as a component of their Network File System. It is also known as </a:t>
            </a:r>
            <a:r>
              <a:rPr lang="en-US" altLang="zh-CN" sz="1200" b="1" i="0" kern="1200" dirty="0">
                <a:solidFill>
                  <a:schemeClr val="tx1"/>
                </a:solidFill>
                <a:effectLst/>
                <a:latin typeface="宋体" pitchFamily="2" charset="-122"/>
                <a:ea typeface="宋体" pitchFamily="2" charset="-122"/>
                <a:cs typeface="+mn-cs"/>
              </a:rPr>
              <a:t>Open Network Computing Remote Procedure Call</a:t>
            </a:r>
            <a:r>
              <a:rPr lang="en-US" altLang="zh-CN" sz="1200" b="0" i="0" kern="1200" dirty="0">
                <a:solidFill>
                  <a:schemeClr val="tx1"/>
                </a:solidFill>
                <a:effectLst/>
                <a:latin typeface="宋体" pitchFamily="2" charset="-122"/>
                <a:ea typeface="宋体" pitchFamily="2" charset="-122"/>
                <a:cs typeface="+mn-cs"/>
              </a:rPr>
              <a:t> (ONC RPC). Port 111 is a port mapper with similar functions to Microsoft's port 135 </a:t>
            </a:r>
          </a:p>
          <a:p>
            <a:endParaRPr lang="en-US" altLang="zh-CN" sz="1200" b="0" i="0" kern="1200" dirty="0">
              <a:solidFill>
                <a:schemeClr val="tx1"/>
              </a:solidFill>
              <a:effectLst/>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宋体" pitchFamily="2" charset="-122"/>
                <a:ea typeface="宋体" pitchFamily="2" charset="-122"/>
                <a:cs typeface="+mn-cs"/>
              </a:rPr>
              <a:t>TP</a:t>
            </a:r>
            <a:r>
              <a:rPr lang="zh-CN" altLang="en-US" sz="1200" b="1" i="0" kern="1200" dirty="0">
                <a:solidFill>
                  <a:schemeClr val="tx1"/>
                </a:solidFill>
                <a:effectLst/>
                <a:latin typeface="宋体" pitchFamily="2" charset="-122"/>
                <a:ea typeface="宋体" pitchFamily="2" charset="-122"/>
                <a:cs typeface="+mn-cs"/>
              </a:rPr>
              <a:t>，</a:t>
            </a:r>
            <a:r>
              <a:rPr lang="en-US" altLang="zh-CN" sz="1200" b="1" i="0" kern="1200" dirty="0">
                <a:solidFill>
                  <a:schemeClr val="tx1"/>
                </a:solidFill>
                <a:effectLst/>
                <a:latin typeface="宋体" pitchFamily="2" charset="-122"/>
                <a:ea typeface="宋体" pitchFamily="2" charset="-122"/>
                <a:cs typeface="+mn-cs"/>
              </a:rPr>
              <a:t>NFS</a:t>
            </a:r>
            <a:r>
              <a:rPr lang="zh-CN" altLang="en-US" sz="1200" b="1" i="0" kern="1200" dirty="0">
                <a:solidFill>
                  <a:schemeClr val="tx1"/>
                </a:solidFill>
                <a:effectLst/>
                <a:latin typeface="宋体" pitchFamily="2" charset="-122"/>
                <a:ea typeface="宋体" pitchFamily="2" charset="-122"/>
                <a:cs typeface="+mn-cs"/>
              </a:rPr>
              <a:t>，</a:t>
            </a:r>
            <a:r>
              <a:rPr lang="en-US" altLang="zh-CN" sz="1200" b="1" i="0" kern="1200" dirty="0">
                <a:solidFill>
                  <a:schemeClr val="tx1"/>
                </a:solidFill>
                <a:effectLst/>
                <a:latin typeface="宋体" pitchFamily="2" charset="-122"/>
                <a:ea typeface="宋体" pitchFamily="2" charset="-122"/>
                <a:cs typeface="+mn-cs"/>
              </a:rPr>
              <a:t>SAMBA</a:t>
            </a:r>
          </a:p>
          <a:p>
            <a:endParaRPr lang="en-US" altLang="zh-CN" dirty="0"/>
          </a:p>
          <a:p>
            <a:r>
              <a:rPr lang="en-US" altLang="zh-CN" dirty="0"/>
              <a:t>https://github.com/git-ftp</a:t>
            </a:r>
          </a:p>
          <a:p>
            <a:endParaRPr lang="en-US" altLang="zh-CN" dirty="0"/>
          </a:p>
          <a:p>
            <a:endParaRPr lang="en-US" altLang="zh-CN" dirty="0"/>
          </a:p>
          <a:p>
            <a:r>
              <a:rPr lang="en-US" altLang="zh-CN" sz="1200" b="0" i="0" kern="1200" dirty="0">
                <a:solidFill>
                  <a:schemeClr val="tx1"/>
                </a:solidFill>
                <a:effectLst/>
                <a:latin typeface="宋体" pitchFamily="2" charset="-122"/>
                <a:ea typeface="宋体" pitchFamily="2" charset="-122"/>
                <a:cs typeface="+mn-cs"/>
              </a:rPr>
              <a:t>Transport Layer Security</a:t>
            </a:r>
            <a:r>
              <a:rPr lang="zh-CN" altLang="en-US" sz="1200" b="0" i="0" kern="1200" dirty="0">
                <a:solidFill>
                  <a:schemeClr val="tx1"/>
                </a:solidFill>
                <a:effectLst/>
                <a:latin typeface="宋体" pitchFamily="2" charset="-122"/>
                <a:ea typeface="宋体" pitchFamily="2" charset="-122"/>
                <a:cs typeface="+mn-cs"/>
              </a:rPr>
              <a:t>，</a:t>
            </a:r>
            <a:r>
              <a:rPr lang="en-US" altLang="zh-CN" sz="1200" b="0" i="0" kern="1200" dirty="0">
                <a:solidFill>
                  <a:schemeClr val="tx1"/>
                </a:solidFill>
                <a:effectLst/>
                <a:latin typeface="宋体" pitchFamily="2" charset="-122"/>
                <a:ea typeface="宋体" pitchFamily="2" charset="-122"/>
                <a:cs typeface="+mn-cs"/>
              </a:rPr>
              <a:t>TLS</a:t>
            </a:r>
          </a:p>
          <a:p>
            <a:r>
              <a:rPr lang="en-US" altLang="zh-CN" sz="1200" b="0" i="0" kern="1200" dirty="0">
                <a:solidFill>
                  <a:schemeClr val="tx1"/>
                </a:solidFill>
                <a:effectLst/>
                <a:latin typeface="宋体" pitchFamily="2" charset="-122"/>
                <a:ea typeface="宋体" pitchFamily="2" charset="-122"/>
                <a:cs typeface="+mn-cs"/>
              </a:rPr>
              <a:t>SSL(Secure Sockets Layer)</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27</a:t>
            </a:fld>
            <a:endParaRPr lang="en-US" altLang="zh-CN"/>
          </a:p>
        </p:txBody>
      </p:sp>
    </p:spTree>
    <p:extLst>
      <p:ext uri="{BB962C8B-B14F-4D97-AF65-F5344CB8AC3E}">
        <p14:creationId xmlns:p14="http://schemas.microsoft.com/office/powerpoint/2010/main" val="3362997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29</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30</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C3C5E-5C33-4832-8B0C-0B3F616142A3}" type="slidenum">
              <a:rPr lang="en-US" altLang="zh-CN"/>
              <a:pPr/>
              <a:t>31</a:t>
            </a:fld>
            <a:endParaRPr lang="en-US" altLang="zh-CN"/>
          </a:p>
        </p:txBody>
      </p:sp>
      <p:sp>
        <p:nvSpPr>
          <p:cNvPr id="683010" name="Rectangle 2"/>
          <p:cNvSpPr>
            <a:spLocks noGrp="1" noRot="1" noChangeAspect="1" noChangeArrowheads="1" noTextEdit="1"/>
          </p:cNvSpPr>
          <p:nvPr>
            <p:ph type="sldImg"/>
          </p:nvPr>
        </p:nvSpPr>
        <p:spPr>
          <a:xfrm>
            <a:off x="406400" y="696913"/>
            <a:ext cx="6197600" cy="3486150"/>
          </a:xfrm>
          <a:ln/>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C3C5E-5C33-4832-8B0C-0B3F616142A3}" type="slidenum">
              <a:rPr lang="en-US" altLang="zh-CN"/>
              <a:pPr/>
              <a:t>32</a:t>
            </a:fld>
            <a:endParaRPr lang="en-US" altLang="zh-CN"/>
          </a:p>
        </p:txBody>
      </p:sp>
      <p:sp>
        <p:nvSpPr>
          <p:cNvPr id="683010" name="Rectangle 2"/>
          <p:cNvSpPr>
            <a:spLocks noGrp="1" noRot="1" noChangeAspect="1" noChangeArrowheads="1" noTextEdit="1"/>
          </p:cNvSpPr>
          <p:nvPr>
            <p:ph type="sldImg"/>
          </p:nvPr>
        </p:nvSpPr>
        <p:spPr>
          <a:xfrm>
            <a:off x="406400" y="696913"/>
            <a:ext cx="6197600" cy="3486150"/>
          </a:xfrm>
          <a:ln/>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a:t>
            </a:fld>
            <a:endParaRPr lang="en-US" altLang="zh-CN"/>
          </a:p>
        </p:txBody>
      </p:sp>
    </p:spTree>
    <p:extLst>
      <p:ext uri="{BB962C8B-B14F-4D97-AF65-F5344CB8AC3E}">
        <p14:creationId xmlns:p14="http://schemas.microsoft.com/office/powerpoint/2010/main" val="3397415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2EEE5-800F-447C-BEB2-14392F7C065C}" type="slidenum">
              <a:rPr lang="en-US" altLang="zh-CN"/>
              <a:pPr/>
              <a:t>33</a:t>
            </a:fld>
            <a:endParaRPr lang="en-US" altLang="zh-CN"/>
          </a:p>
        </p:txBody>
      </p:sp>
      <p:sp>
        <p:nvSpPr>
          <p:cNvPr id="684034" name="Rectangle 2"/>
          <p:cNvSpPr>
            <a:spLocks noGrp="1" noRot="1" noChangeAspect="1" noChangeArrowheads="1" noTextEdit="1"/>
          </p:cNvSpPr>
          <p:nvPr>
            <p:ph type="sldImg"/>
          </p:nvPr>
        </p:nvSpPr>
        <p:spPr>
          <a:xfrm>
            <a:off x="406400" y="696913"/>
            <a:ext cx="6197600" cy="3486150"/>
          </a:xfrm>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2EEE5-800F-447C-BEB2-14392F7C065C}" type="slidenum">
              <a:rPr lang="en-US" altLang="zh-CN"/>
              <a:pPr/>
              <a:t>34</a:t>
            </a:fld>
            <a:endParaRPr lang="en-US" altLang="zh-CN"/>
          </a:p>
        </p:txBody>
      </p:sp>
      <p:sp>
        <p:nvSpPr>
          <p:cNvPr id="684034" name="Rectangle 2"/>
          <p:cNvSpPr>
            <a:spLocks noGrp="1" noRot="1" noChangeAspect="1" noChangeArrowheads="1" noTextEdit="1"/>
          </p:cNvSpPr>
          <p:nvPr>
            <p:ph type="sldImg"/>
          </p:nvPr>
        </p:nvSpPr>
        <p:spPr>
          <a:xfrm>
            <a:off x="406400" y="696913"/>
            <a:ext cx="6197600" cy="3486150"/>
          </a:xfrm>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FED2C-0372-4D07-AA33-E41B2A520D43}" type="slidenum">
              <a:rPr lang="en-US" altLang="zh-CN"/>
              <a:pPr/>
              <a:t>35</a:t>
            </a:fld>
            <a:endParaRPr lang="en-US" altLang="zh-CN"/>
          </a:p>
        </p:txBody>
      </p:sp>
      <p:sp>
        <p:nvSpPr>
          <p:cNvPr id="686082" name="Rectangle 2"/>
          <p:cNvSpPr>
            <a:spLocks noGrp="1" noRot="1" noChangeAspect="1" noChangeArrowheads="1" noTextEdit="1"/>
          </p:cNvSpPr>
          <p:nvPr>
            <p:ph type="sldImg"/>
          </p:nvPr>
        </p:nvSpPr>
        <p:spPr>
          <a:xfrm>
            <a:off x="406400" y="696913"/>
            <a:ext cx="6197600" cy="3486150"/>
          </a:xfrm>
          <a:ln/>
        </p:spPr>
      </p:sp>
      <p:sp>
        <p:nvSpPr>
          <p:cNvPr id="686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36</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681084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FDF2B-74A5-4778-BF85-8B7D68C1DDBB}" type="slidenum">
              <a:rPr lang="en-US" altLang="zh-CN"/>
              <a:pPr/>
              <a:t>37</a:t>
            </a:fld>
            <a:endParaRPr lang="en-US" altLang="zh-CN"/>
          </a:p>
        </p:txBody>
      </p:sp>
      <p:sp>
        <p:nvSpPr>
          <p:cNvPr id="593922" name="Rectangle 2"/>
          <p:cNvSpPr>
            <a:spLocks noGrp="1" noRot="1" noChangeAspect="1" noChangeArrowheads="1" noTextEdit="1"/>
          </p:cNvSpPr>
          <p:nvPr>
            <p:ph type="sldImg"/>
          </p:nvPr>
        </p:nvSpPr>
        <p:spPr>
          <a:xfrm>
            <a:off x="406400" y="696913"/>
            <a:ext cx="6197600" cy="3486150"/>
          </a:xfrm>
          <a:ln/>
        </p:spPr>
      </p:sp>
      <p:sp>
        <p:nvSpPr>
          <p:cNvPr id="5939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B37FC6-953E-4088-8232-F5FDB7832C24}" type="slidenum">
              <a:rPr lang="en-US" altLang="zh-CN"/>
              <a:pPr/>
              <a:t>38</a:t>
            </a:fld>
            <a:endParaRPr lang="en-US" altLang="zh-CN"/>
          </a:p>
        </p:txBody>
      </p:sp>
      <p:sp>
        <p:nvSpPr>
          <p:cNvPr id="688130" name="Rectangle 2"/>
          <p:cNvSpPr>
            <a:spLocks noGrp="1" noRot="1" noChangeAspect="1" noChangeArrowheads="1" noTextEdit="1"/>
          </p:cNvSpPr>
          <p:nvPr>
            <p:ph type="sldImg"/>
          </p:nvPr>
        </p:nvSpPr>
        <p:spPr>
          <a:xfrm>
            <a:off x="406400" y="696913"/>
            <a:ext cx="6197600" cy="3486150"/>
          </a:xfrm>
          <a:ln/>
        </p:spPr>
      </p:sp>
      <p:sp>
        <p:nvSpPr>
          <p:cNvPr id="68813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8DA3F-7750-432E-982A-E6048AEFE2FE}" type="slidenum">
              <a:rPr lang="en-US" altLang="zh-CN"/>
              <a:pPr/>
              <a:t>39</a:t>
            </a:fld>
            <a:endParaRPr lang="en-US" altLang="zh-CN"/>
          </a:p>
        </p:txBody>
      </p:sp>
      <p:sp>
        <p:nvSpPr>
          <p:cNvPr id="594946" name="Rectangle 2"/>
          <p:cNvSpPr>
            <a:spLocks noGrp="1" noRot="1" noChangeAspect="1" noChangeArrowheads="1" noTextEdit="1"/>
          </p:cNvSpPr>
          <p:nvPr>
            <p:ph type="sldImg"/>
          </p:nvPr>
        </p:nvSpPr>
        <p:spPr>
          <a:xfrm>
            <a:off x="406400" y="696913"/>
            <a:ext cx="6197600" cy="3486150"/>
          </a:xfrm>
          <a:ln/>
        </p:spPr>
      </p:sp>
      <p:sp>
        <p:nvSpPr>
          <p:cNvPr id="594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9B1B2A-5382-4ADB-AA0A-659B688E4701}" type="slidenum">
              <a:rPr lang="en-US" altLang="zh-CN"/>
              <a:pPr/>
              <a:t>40</a:t>
            </a:fld>
            <a:endParaRPr lang="en-US" altLang="zh-CN"/>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89263-B8A4-4274-B299-21E4FCC7B481}" type="slidenum">
              <a:rPr lang="en-US" altLang="zh-CN"/>
              <a:pPr/>
              <a:t>41</a:t>
            </a:fld>
            <a:endParaRPr lang="en-US" altLang="zh-CN"/>
          </a:p>
        </p:txBody>
      </p:sp>
      <p:sp>
        <p:nvSpPr>
          <p:cNvPr id="596994" name="Rectangle 2"/>
          <p:cNvSpPr>
            <a:spLocks noGrp="1" noRot="1" noChangeAspect="1" noChangeArrowheads="1" noTextEdit="1"/>
          </p:cNvSpPr>
          <p:nvPr>
            <p:ph type="sldImg"/>
          </p:nvPr>
        </p:nvSpPr>
        <p:spPr>
          <a:xfrm>
            <a:off x="406400" y="696913"/>
            <a:ext cx="6197600" cy="3486150"/>
          </a:xfrm>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43</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52DD6-788D-40AA-B1FF-7C81A8CF076F}" type="slidenum">
              <a:rPr lang="en-US" altLang="zh-CN"/>
              <a:pPr/>
              <a:t>44</a:t>
            </a:fld>
            <a:endParaRPr lang="en-US" altLang="zh-CN"/>
          </a:p>
        </p:txBody>
      </p:sp>
      <p:sp>
        <p:nvSpPr>
          <p:cNvPr id="690178" name="Rectangle 2"/>
          <p:cNvSpPr>
            <a:spLocks noGrp="1" noRot="1" noChangeAspect="1" noChangeArrowheads="1" noTextEdit="1"/>
          </p:cNvSpPr>
          <p:nvPr>
            <p:ph type="sldImg"/>
          </p:nvPr>
        </p:nvSpPr>
        <p:spPr>
          <a:xfrm>
            <a:off x="406400" y="696913"/>
            <a:ext cx="6197600" cy="3486150"/>
          </a:xfrm>
          <a:ln/>
        </p:spPr>
      </p:sp>
      <p:sp>
        <p:nvSpPr>
          <p:cNvPr id="690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45</a:t>
            </a:fld>
            <a:endParaRPr lang="en-US" altLang="zh-CN"/>
          </a:p>
        </p:txBody>
      </p:sp>
      <p:sp>
        <p:nvSpPr>
          <p:cNvPr id="598018" name="Rectangle 2"/>
          <p:cNvSpPr>
            <a:spLocks noGrp="1" noRot="1" noChangeAspect="1" noChangeArrowheads="1" noTextEdit="1"/>
          </p:cNvSpPr>
          <p:nvPr>
            <p:ph type="sldImg"/>
          </p:nvPr>
        </p:nvSpPr>
        <p:spPr>
          <a:xfrm>
            <a:off x="406400" y="696913"/>
            <a:ext cx="6197600" cy="3486150"/>
          </a:xfrm>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46</a:t>
            </a:fld>
            <a:endParaRPr lang="en-US" altLang="zh-CN"/>
          </a:p>
        </p:txBody>
      </p:sp>
      <p:sp>
        <p:nvSpPr>
          <p:cNvPr id="598018" name="Rectangle 2"/>
          <p:cNvSpPr>
            <a:spLocks noGrp="1" noRot="1" noChangeAspect="1" noChangeArrowheads="1" noTextEdit="1"/>
          </p:cNvSpPr>
          <p:nvPr>
            <p:ph type="sldImg"/>
          </p:nvPr>
        </p:nvSpPr>
        <p:spPr>
          <a:xfrm>
            <a:off x="406400" y="696913"/>
            <a:ext cx="6197600" cy="3486150"/>
          </a:xfrm>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47</a:t>
            </a:fld>
            <a:endParaRPr lang="en-US" altLang="zh-CN"/>
          </a:p>
        </p:txBody>
      </p:sp>
      <p:sp>
        <p:nvSpPr>
          <p:cNvPr id="598018" name="Rectangle 2"/>
          <p:cNvSpPr>
            <a:spLocks noGrp="1" noRot="1" noChangeAspect="1" noChangeArrowheads="1" noTextEdit="1"/>
          </p:cNvSpPr>
          <p:nvPr>
            <p:ph type="sldImg"/>
          </p:nvPr>
        </p:nvSpPr>
        <p:spPr>
          <a:xfrm>
            <a:off x="406400" y="696913"/>
            <a:ext cx="6197600" cy="3486150"/>
          </a:xfrm>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08BBD-56B7-4C51-BD28-2083D6EB09D0}" type="slidenum">
              <a:rPr lang="en-US" altLang="zh-CN"/>
              <a:pPr/>
              <a:t>48</a:t>
            </a:fld>
            <a:endParaRPr lang="en-US" altLang="zh-CN"/>
          </a:p>
        </p:txBody>
      </p:sp>
      <p:sp>
        <p:nvSpPr>
          <p:cNvPr id="692226" name="Rectangle 2"/>
          <p:cNvSpPr>
            <a:spLocks noGrp="1" noRot="1" noChangeAspect="1" noChangeArrowheads="1" noTextEdit="1"/>
          </p:cNvSpPr>
          <p:nvPr>
            <p:ph type="sldImg"/>
          </p:nvPr>
        </p:nvSpPr>
        <p:spPr>
          <a:xfrm>
            <a:off x="406400" y="696913"/>
            <a:ext cx="6197600" cy="3486150"/>
          </a:xfrm>
          <a:ln/>
        </p:spPr>
      </p:sp>
      <p:sp>
        <p:nvSpPr>
          <p:cNvPr id="69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49</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01686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D80921-F6AA-4BC8-BAB2-6A7A5437A91E}" type="slidenum">
              <a:rPr lang="en-US" altLang="zh-CN"/>
              <a:pPr/>
              <a:t>50</a:t>
            </a:fld>
            <a:endParaRPr lang="en-US" altLang="zh-CN"/>
          </a:p>
        </p:txBody>
      </p:sp>
      <p:sp>
        <p:nvSpPr>
          <p:cNvPr id="695298" name="Rectangle 2"/>
          <p:cNvSpPr>
            <a:spLocks noGrp="1" noRot="1" noChangeAspect="1" noChangeArrowheads="1" noTextEdit="1"/>
          </p:cNvSpPr>
          <p:nvPr>
            <p:ph type="sldImg"/>
          </p:nvPr>
        </p:nvSpPr>
        <p:spPr>
          <a:xfrm>
            <a:off x="406400" y="696913"/>
            <a:ext cx="6197600" cy="3486150"/>
          </a:xfrm>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3F8B7-D3E1-4534-996E-D31BB97513E6}" type="slidenum">
              <a:rPr lang="en-US" altLang="zh-CN"/>
              <a:pPr/>
              <a:t>51</a:t>
            </a:fld>
            <a:endParaRPr lang="en-US" altLang="zh-CN"/>
          </a:p>
        </p:txBody>
      </p:sp>
      <p:sp>
        <p:nvSpPr>
          <p:cNvPr id="696322" name="Rectangle 2"/>
          <p:cNvSpPr>
            <a:spLocks noGrp="1" noRot="1" noChangeAspect="1" noChangeArrowheads="1" noTextEdit="1"/>
          </p:cNvSpPr>
          <p:nvPr>
            <p:ph type="sldImg"/>
          </p:nvPr>
        </p:nvSpPr>
        <p:spPr>
          <a:xfrm>
            <a:off x="406400" y="696913"/>
            <a:ext cx="6197600" cy="3486150"/>
          </a:xfrm>
          <a:ln/>
        </p:spPr>
      </p:sp>
      <p:sp>
        <p:nvSpPr>
          <p:cNvPr id="696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FE07B-07C4-4EEA-B832-035A3426682C}" type="slidenum">
              <a:rPr lang="en-US" altLang="zh-CN"/>
              <a:pPr/>
              <a:t>53</a:t>
            </a:fld>
            <a:endParaRPr lang="en-US" altLang="zh-CN"/>
          </a:p>
        </p:txBody>
      </p:sp>
      <p:sp>
        <p:nvSpPr>
          <p:cNvPr id="698370" name="Rectangle 2"/>
          <p:cNvSpPr>
            <a:spLocks noGrp="1" noRot="1" noChangeAspect="1" noChangeArrowheads="1" noTextEdit="1"/>
          </p:cNvSpPr>
          <p:nvPr>
            <p:ph type="sldImg"/>
          </p:nvPr>
        </p:nvSpPr>
        <p:spPr>
          <a:xfrm>
            <a:off x="406400" y="696913"/>
            <a:ext cx="6197600" cy="3486150"/>
          </a:xfrm>
          <a:ln/>
        </p:spPr>
      </p:sp>
      <p:sp>
        <p:nvSpPr>
          <p:cNvPr id="698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55</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segment: </a:t>
            </a:r>
            <a:r>
              <a:rPr lang="zh-CN" altLang="en-US" dirty="0"/>
              <a:t>报文段</a:t>
            </a:r>
            <a:endParaRPr lang="en-US" altLang="zh-CN" dirty="0"/>
          </a:p>
          <a:p>
            <a:r>
              <a:rPr lang="en-US" altLang="zh-CN" dirty="0"/>
              <a:t>data segment</a:t>
            </a:r>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5</a:t>
            </a:fld>
            <a:r>
              <a:rPr lang="zh-CN" altLang="en-US"/>
              <a:t> 页</a:t>
            </a:r>
            <a:endParaRPr lang="zh-CN" altLang="en-US" dirty="0"/>
          </a:p>
        </p:txBody>
      </p:sp>
    </p:spTree>
    <p:extLst>
      <p:ext uri="{BB962C8B-B14F-4D97-AF65-F5344CB8AC3E}">
        <p14:creationId xmlns:p14="http://schemas.microsoft.com/office/powerpoint/2010/main" val="3407203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56</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57</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4D0ABF-A214-4E6E-82F1-4521F48EA8E3}" type="slidenum">
              <a:rPr lang="en-US" altLang="zh-CN"/>
              <a:pPr/>
              <a:t>64</a:t>
            </a:fld>
            <a:endParaRPr lang="en-US" altLang="zh-CN"/>
          </a:p>
        </p:txBody>
      </p:sp>
      <p:sp>
        <p:nvSpPr>
          <p:cNvPr id="703490" name="Rectangle 2"/>
          <p:cNvSpPr>
            <a:spLocks noGrp="1" noRot="1" noChangeAspect="1" noChangeArrowheads="1" noTextEdit="1"/>
          </p:cNvSpPr>
          <p:nvPr>
            <p:ph type="sldImg"/>
          </p:nvPr>
        </p:nvSpPr>
        <p:spPr>
          <a:xfrm>
            <a:off x="406400" y="696913"/>
            <a:ext cx="6197600" cy="3486150"/>
          </a:xfrm>
          <a:ln/>
        </p:spPr>
      </p:sp>
      <p:sp>
        <p:nvSpPr>
          <p:cNvPr id="70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70</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25298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71</a:t>
            </a:fld>
            <a:endParaRPr lang="en-US" altLang="zh-CN"/>
          </a:p>
        </p:txBody>
      </p:sp>
    </p:spTree>
    <p:extLst>
      <p:ext uri="{BB962C8B-B14F-4D97-AF65-F5344CB8AC3E}">
        <p14:creationId xmlns:p14="http://schemas.microsoft.com/office/powerpoint/2010/main" val="30433918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72</a:t>
            </a:fld>
            <a:endParaRPr lang="en-US" altLang="zh-CN"/>
          </a:p>
        </p:txBody>
      </p:sp>
    </p:spTree>
    <p:extLst>
      <p:ext uri="{BB962C8B-B14F-4D97-AF65-F5344CB8AC3E}">
        <p14:creationId xmlns:p14="http://schemas.microsoft.com/office/powerpoint/2010/main" val="26230600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882FA-A8EA-4307-AF4E-62184877E18C}" type="slidenum">
              <a:rPr lang="en-US" altLang="zh-CN"/>
              <a:pPr/>
              <a:t>73</a:t>
            </a:fld>
            <a:endParaRPr lang="en-US" altLang="zh-CN"/>
          </a:p>
        </p:txBody>
      </p:sp>
      <p:sp>
        <p:nvSpPr>
          <p:cNvPr id="716802" name="Rectangle 2"/>
          <p:cNvSpPr>
            <a:spLocks noGrp="1" noRot="1" noChangeAspect="1" noChangeArrowheads="1" noTextEdit="1"/>
          </p:cNvSpPr>
          <p:nvPr>
            <p:ph type="sldImg"/>
          </p:nvPr>
        </p:nvSpPr>
        <p:spPr>
          <a:xfrm>
            <a:off x="406400" y="696913"/>
            <a:ext cx="6197600" cy="3486150"/>
          </a:xfrm>
          <a:ln/>
        </p:spPr>
      </p:sp>
      <p:sp>
        <p:nvSpPr>
          <p:cNvPr id="716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5E5FA-C47A-4936-87A6-F70E13A8FA9D}" type="slidenum">
              <a:rPr lang="en-US" altLang="zh-CN"/>
              <a:pPr/>
              <a:t>74</a:t>
            </a:fld>
            <a:endParaRPr lang="en-US" altLang="zh-CN"/>
          </a:p>
        </p:txBody>
      </p:sp>
      <p:sp>
        <p:nvSpPr>
          <p:cNvPr id="718850" name="Rectangle 2"/>
          <p:cNvSpPr>
            <a:spLocks noGrp="1" noRot="1" noChangeAspect="1" noChangeArrowheads="1" noTextEdit="1"/>
          </p:cNvSpPr>
          <p:nvPr>
            <p:ph type="sldImg"/>
          </p:nvPr>
        </p:nvSpPr>
        <p:spPr>
          <a:xfrm>
            <a:off x="406400" y="696913"/>
            <a:ext cx="6197600" cy="3486150"/>
          </a:xfrm>
          <a:ln/>
        </p:spPr>
      </p:sp>
      <p:sp>
        <p:nvSpPr>
          <p:cNvPr id="71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B5C2E-E610-42C6-92C8-D3F5811294C7}" type="slidenum">
              <a:rPr lang="en-US" altLang="zh-CN"/>
              <a:pPr/>
              <a:t>75</a:t>
            </a:fld>
            <a:endParaRPr lang="en-US" altLang="zh-CN"/>
          </a:p>
        </p:txBody>
      </p:sp>
      <p:sp>
        <p:nvSpPr>
          <p:cNvPr id="720898" name="Rectangle 2"/>
          <p:cNvSpPr>
            <a:spLocks noGrp="1" noRot="1" noChangeAspect="1" noChangeArrowheads="1" noTextEdit="1"/>
          </p:cNvSpPr>
          <p:nvPr>
            <p:ph type="sldImg"/>
          </p:nvPr>
        </p:nvSpPr>
        <p:spPr>
          <a:xfrm>
            <a:off x="406400" y="696913"/>
            <a:ext cx="6197600" cy="3486150"/>
          </a:xfrm>
          <a:ln/>
        </p:spPr>
      </p:sp>
      <p:sp>
        <p:nvSpPr>
          <p:cNvPr id="72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77</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6</a:t>
            </a:fld>
            <a:endParaRPr lang="en-US" altLang="zh-CN"/>
          </a:p>
        </p:txBody>
      </p:sp>
    </p:spTree>
    <p:extLst>
      <p:ext uri="{BB962C8B-B14F-4D97-AF65-F5344CB8AC3E}">
        <p14:creationId xmlns:p14="http://schemas.microsoft.com/office/powerpoint/2010/main" val="18192191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A37E6-46C7-460E-BFEF-7FC5727A09CC}" type="slidenum">
              <a:rPr lang="en-US" altLang="zh-CN"/>
              <a:pPr/>
              <a:t>78</a:t>
            </a:fld>
            <a:endParaRPr lang="en-US" altLang="zh-CN"/>
          </a:p>
        </p:txBody>
      </p:sp>
      <p:sp>
        <p:nvSpPr>
          <p:cNvPr id="599042" name="Rectangle 2"/>
          <p:cNvSpPr>
            <a:spLocks noGrp="1" noRot="1" noChangeAspect="1" noChangeArrowheads="1" noTextEdit="1"/>
          </p:cNvSpPr>
          <p:nvPr>
            <p:ph type="sldImg"/>
          </p:nvPr>
        </p:nvSpPr>
        <p:spPr>
          <a:xfrm>
            <a:off x="406400" y="696913"/>
            <a:ext cx="6197600" cy="3486150"/>
          </a:xfrm>
          <a:ln/>
        </p:spPr>
      </p:sp>
      <p:sp>
        <p:nvSpPr>
          <p:cNvPr id="599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CF1AD-BFF6-431E-90BA-C5A62739B645}" type="slidenum">
              <a:rPr lang="en-US" altLang="zh-CN"/>
              <a:pPr/>
              <a:t>79</a:t>
            </a:fld>
            <a:endParaRPr lang="en-US" altLang="zh-CN"/>
          </a:p>
        </p:txBody>
      </p:sp>
      <p:sp>
        <p:nvSpPr>
          <p:cNvPr id="600066" name="Rectangle 2"/>
          <p:cNvSpPr>
            <a:spLocks noGrp="1" noRot="1" noChangeAspect="1" noChangeArrowheads="1" noTextEdit="1"/>
          </p:cNvSpPr>
          <p:nvPr>
            <p:ph type="sldImg"/>
          </p:nvPr>
        </p:nvSpPr>
        <p:spPr>
          <a:xfrm>
            <a:off x="406400" y="696913"/>
            <a:ext cx="6197600" cy="3486150"/>
          </a:xfrm>
          <a:ln/>
        </p:spPr>
      </p:sp>
      <p:sp>
        <p:nvSpPr>
          <p:cNvPr id="600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D412F-1853-4F52-8E66-908A82BAB6BB}" type="slidenum">
              <a:rPr lang="en-US" altLang="zh-CN"/>
              <a:pPr/>
              <a:t>80</a:t>
            </a:fld>
            <a:endParaRPr lang="en-US" altLang="zh-CN"/>
          </a:p>
        </p:txBody>
      </p:sp>
      <p:sp>
        <p:nvSpPr>
          <p:cNvPr id="601090" name="Rectangle 2"/>
          <p:cNvSpPr>
            <a:spLocks noGrp="1" noRot="1" noChangeAspect="1" noChangeArrowheads="1" noTextEdit="1"/>
          </p:cNvSpPr>
          <p:nvPr>
            <p:ph type="sldImg"/>
          </p:nvPr>
        </p:nvSpPr>
        <p:spPr>
          <a:xfrm>
            <a:off x="406400" y="696913"/>
            <a:ext cx="6197600" cy="3486150"/>
          </a:xfrm>
          <a:ln/>
        </p:spPr>
      </p:sp>
      <p:sp>
        <p:nvSpPr>
          <p:cNvPr id="601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9DA0D-1415-4D66-B2C3-C8B79BDD1937}" type="slidenum">
              <a:rPr lang="en-US" altLang="zh-CN"/>
              <a:pPr/>
              <a:t>81</a:t>
            </a:fld>
            <a:endParaRPr lang="en-US" altLang="zh-CN"/>
          </a:p>
        </p:txBody>
      </p:sp>
      <p:sp>
        <p:nvSpPr>
          <p:cNvPr id="602114" name="Rectangle 2"/>
          <p:cNvSpPr>
            <a:spLocks noGrp="1" noRot="1" noChangeAspect="1" noChangeArrowheads="1" noTextEdit="1"/>
          </p:cNvSpPr>
          <p:nvPr>
            <p:ph type="sldImg"/>
          </p:nvPr>
        </p:nvSpPr>
        <p:spPr>
          <a:xfrm>
            <a:off x="406400" y="696913"/>
            <a:ext cx="6197600" cy="3486150"/>
          </a:xfrm>
          <a:ln/>
        </p:spPr>
      </p:sp>
      <p:sp>
        <p:nvSpPr>
          <p:cNvPr id="602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47988-EDFC-4BA5-B64F-F6673BC47277}" type="slidenum">
              <a:rPr lang="en-US" altLang="zh-CN"/>
              <a:pPr/>
              <a:t>82</a:t>
            </a:fld>
            <a:endParaRPr lang="en-US" altLang="zh-CN"/>
          </a:p>
        </p:txBody>
      </p:sp>
      <p:sp>
        <p:nvSpPr>
          <p:cNvPr id="603138" name="Rectangle 2"/>
          <p:cNvSpPr>
            <a:spLocks noGrp="1" noRot="1" noChangeAspect="1" noChangeArrowheads="1" noTextEdit="1"/>
          </p:cNvSpPr>
          <p:nvPr>
            <p:ph type="sldImg"/>
          </p:nvPr>
        </p:nvSpPr>
        <p:spPr>
          <a:xfrm>
            <a:off x="406400" y="696913"/>
            <a:ext cx="6197600" cy="3486150"/>
          </a:xfrm>
          <a:ln/>
        </p:spPr>
      </p:sp>
      <p:sp>
        <p:nvSpPr>
          <p:cNvPr id="603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128E0-7903-490F-ABB0-F2908B45E810}" type="slidenum">
              <a:rPr lang="en-US" altLang="zh-CN"/>
              <a:pPr/>
              <a:t>83</a:t>
            </a:fld>
            <a:endParaRPr lang="en-US" altLang="zh-CN"/>
          </a:p>
        </p:txBody>
      </p:sp>
      <p:sp>
        <p:nvSpPr>
          <p:cNvPr id="604162" name="Rectangle 2"/>
          <p:cNvSpPr>
            <a:spLocks noGrp="1" noRot="1" noChangeAspect="1" noChangeArrowheads="1" noTextEdit="1"/>
          </p:cNvSpPr>
          <p:nvPr>
            <p:ph type="sldImg"/>
          </p:nvPr>
        </p:nvSpPr>
        <p:spPr>
          <a:xfrm>
            <a:off x="406400" y="696913"/>
            <a:ext cx="6197600" cy="3486150"/>
          </a:xfrm>
          <a:ln/>
        </p:spPr>
      </p:sp>
      <p:sp>
        <p:nvSpPr>
          <p:cNvPr id="604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FE2E9-C320-44B3-A6A3-26B853E08242}" type="slidenum">
              <a:rPr lang="en-US" altLang="zh-CN"/>
              <a:pPr/>
              <a:t>84</a:t>
            </a:fld>
            <a:endParaRPr lang="en-US" altLang="zh-CN"/>
          </a:p>
        </p:txBody>
      </p:sp>
      <p:sp>
        <p:nvSpPr>
          <p:cNvPr id="605186" name="Rectangle 2"/>
          <p:cNvSpPr>
            <a:spLocks noGrp="1" noRot="1" noChangeAspect="1" noChangeArrowheads="1" noTextEdit="1"/>
          </p:cNvSpPr>
          <p:nvPr>
            <p:ph type="sldImg"/>
          </p:nvPr>
        </p:nvSpPr>
        <p:spPr>
          <a:xfrm>
            <a:off x="406400" y="696913"/>
            <a:ext cx="6197600" cy="3486150"/>
          </a:xfrm>
          <a:ln/>
        </p:spPr>
      </p:sp>
      <p:sp>
        <p:nvSpPr>
          <p:cNvPr id="605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0837CE-71F9-44FA-818D-9B696A7423C0}" type="slidenum">
              <a:rPr lang="en-US" altLang="zh-CN"/>
              <a:pPr/>
              <a:t>85</a:t>
            </a:fld>
            <a:endParaRPr lang="en-US" altLang="zh-CN"/>
          </a:p>
        </p:txBody>
      </p:sp>
      <p:sp>
        <p:nvSpPr>
          <p:cNvPr id="606210" name="Rectangle 2"/>
          <p:cNvSpPr>
            <a:spLocks noGrp="1" noRot="1" noChangeAspect="1" noChangeArrowheads="1" noTextEdit="1"/>
          </p:cNvSpPr>
          <p:nvPr>
            <p:ph type="sldImg"/>
          </p:nvPr>
        </p:nvSpPr>
        <p:spPr>
          <a:xfrm>
            <a:off x="406400" y="696913"/>
            <a:ext cx="6197600" cy="3486150"/>
          </a:xfrm>
          <a:ln/>
        </p:spPr>
      </p:sp>
      <p:sp>
        <p:nvSpPr>
          <p:cNvPr id="606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202C34-2D32-4DF7-8709-7888CF33CCF7}" type="slidenum">
              <a:rPr lang="en-US" altLang="zh-CN"/>
              <a:pPr/>
              <a:t>86</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F79B0-263E-474D-A257-15D5D102B3B9}" type="slidenum">
              <a:rPr lang="en-US" altLang="zh-CN"/>
              <a:pPr/>
              <a:t>87</a:t>
            </a:fld>
            <a:endParaRPr lang="en-US" altLang="zh-CN"/>
          </a:p>
        </p:txBody>
      </p:sp>
      <p:sp>
        <p:nvSpPr>
          <p:cNvPr id="608258" name="Rectangle 2"/>
          <p:cNvSpPr>
            <a:spLocks noGrp="1" noRot="1" noChangeAspect="1" noChangeArrowheads="1" noTextEdit="1"/>
          </p:cNvSpPr>
          <p:nvPr>
            <p:ph type="sldImg"/>
          </p:nvPr>
        </p:nvSpPr>
        <p:spPr>
          <a:xfrm>
            <a:off x="406400" y="696913"/>
            <a:ext cx="6197600" cy="3486150"/>
          </a:xfrm>
          <a:ln/>
        </p:spPr>
      </p:sp>
      <p:sp>
        <p:nvSpPr>
          <p:cNvPr id="608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7</a:t>
            </a:fld>
            <a:endParaRPr lang="en-US" altLang="zh-CN"/>
          </a:p>
        </p:txBody>
      </p:sp>
      <p:sp>
        <p:nvSpPr>
          <p:cNvPr id="574466" name="Rectangle 2"/>
          <p:cNvSpPr>
            <a:spLocks noGrp="1" noRot="1" noChangeAspect="1" noChangeArrowheads="1" noTextEdit="1"/>
          </p:cNvSpPr>
          <p:nvPr>
            <p:ph type="sldImg"/>
          </p:nvPr>
        </p:nvSpPr>
        <p:spPr>
          <a:xfrm>
            <a:off x="406400" y="696913"/>
            <a:ext cx="6197600" cy="3486150"/>
          </a:xfrm>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278D9-C93D-4BAB-AD05-E57ED1269213}" type="slidenum">
              <a:rPr lang="en-US" altLang="zh-CN"/>
              <a:pPr/>
              <a:t>88</a:t>
            </a:fld>
            <a:endParaRPr lang="en-US" altLang="zh-CN"/>
          </a:p>
        </p:txBody>
      </p:sp>
      <p:sp>
        <p:nvSpPr>
          <p:cNvPr id="609282" name="Rectangle 2"/>
          <p:cNvSpPr>
            <a:spLocks noGrp="1" noRot="1" noChangeAspect="1" noChangeArrowheads="1" noTextEdit="1"/>
          </p:cNvSpPr>
          <p:nvPr>
            <p:ph type="sldImg"/>
          </p:nvPr>
        </p:nvSpPr>
        <p:spPr>
          <a:xfrm>
            <a:off x="406400" y="696913"/>
            <a:ext cx="6197600" cy="3486150"/>
          </a:xfrm>
          <a:ln/>
        </p:spPr>
      </p:sp>
      <p:sp>
        <p:nvSpPr>
          <p:cNvPr id="609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64E4-21CD-4544-8FF4-D5D1EAD64E17}" type="slidenum">
              <a:rPr lang="en-US" altLang="zh-CN"/>
              <a:pPr/>
              <a:t>89</a:t>
            </a:fld>
            <a:endParaRPr lang="en-US" altLang="zh-CN"/>
          </a:p>
        </p:txBody>
      </p:sp>
      <p:sp>
        <p:nvSpPr>
          <p:cNvPr id="610306" name="Rectangle 2"/>
          <p:cNvSpPr>
            <a:spLocks noGrp="1" noRot="1" noChangeAspect="1" noChangeArrowheads="1" noTextEdit="1"/>
          </p:cNvSpPr>
          <p:nvPr>
            <p:ph type="sldImg"/>
          </p:nvPr>
        </p:nvSpPr>
        <p:spPr>
          <a:xfrm>
            <a:off x="406400" y="696913"/>
            <a:ext cx="6197600" cy="3486150"/>
          </a:xfrm>
          <a:ln/>
        </p:spPr>
      </p:sp>
      <p:sp>
        <p:nvSpPr>
          <p:cNvPr id="610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03747-4457-4D26-879F-0F52D3218216}" type="slidenum">
              <a:rPr lang="en-US" altLang="zh-CN"/>
              <a:pPr/>
              <a:t>90</a:t>
            </a:fld>
            <a:endParaRPr lang="en-US" altLang="zh-CN"/>
          </a:p>
        </p:txBody>
      </p:sp>
      <p:sp>
        <p:nvSpPr>
          <p:cNvPr id="611330" name="Rectangle 2"/>
          <p:cNvSpPr>
            <a:spLocks noGrp="1" noRot="1" noChangeAspect="1" noChangeArrowheads="1" noTextEdit="1"/>
          </p:cNvSpPr>
          <p:nvPr>
            <p:ph type="sldImg"/>
          </p:nvPr>
        </p:nvSpPr>
        <p:spPr>
          <a:xfrm>
            <a:off x="406400" y="696913"/>
            <a:ext cx="6197600" cy="3486150"/>
          </a:xfrm>
          <a:ln/>
        </p:spPr>
      </p:sp>
      <p:sp>
        <p:nvSpPr>
          <p:cNvPr id="611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DFE3FD-70D8-42BC-8EB9-037E96799F79}" type="slidenum">
              <a:rPr lang="en-US" altLang="zh-CN"/>
              <a:pPr/>
              <a:t>91</a:t>
            </a:fld>
            <a:endParaRPr lang="en-US" altLang="zh-CN"/>
          </a:p>
        </p:txBody>
      </p:sp>
      <p:sp>
        <p:nvSpPr>
          <p:cNvPr id="612354" name="Rectangle 2"/>
          <p:cNvSpPr>
            <a:spLocks noGrp="1" noRot="1" noChangeAspect="1" noChangeArrowheads="1" noTextEdit="1"/>
          </p:cNvSpPr>
          <p:nvPr>
            <p:ph type="sldImg"/>
          </p:nvPr>
        </p:nvSpPr>
        <p:spPr>
          <a:xfrm>
            <a:off x="406400" y="696913"/>
            <a:ext cx="6197600" cy="3486150"/>
          </a:xfrm>
          <a:ln/>
        </p:spPr>
      </p:sp>
      <p:sp>
        <p:nvSpPr>
          <p:cNvPr id="612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82442-CA2F-4A2D-B04C-648F5B96AF49}" type="slidenum">
              <a:rPr lang="en-US" altLang="zh-CN"/>
              <a:pPr/>
              <a:t>92</a:t>
            </a:fld>
            <a:endParaRPr lang="en-US" altLang="zh-CN"/>
          </a:p>
        </p:txBody>
      </p:sp>
      <p:sp>
        <p:nvSpPr>
          <p:cNvPr id="613378" name="Rectangle 2"/>
          <p:cNvSpPr>
            <a:spLocks noGrp="1" noRot="1" noChangeAspect="1" noChangeArrowheads="1" noTextEdit="1"/>
          </p:cNvSpPr>
          <p:nvPr>
            <p:ph type="sldImg"/>
          </p:nvPr>
        </p:nvSpPr>
        <p:spPr>
          <a:xfrm>
            <a:off x="406400" y="696913"/>
            <a:ext cx="6197600" cy="3486150"/>
          </a:xfrm>
          <a:ln/>
        </p:spPr>
      </p:sp>
      <p:sp>
        <p:nvSpPr>
          <p:cNvPr id="613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672CC-2B46-49E3-81DB-CB1E04C54C96}" type="slidenum">
              <a:rPr lang="en-US" altLang="zh-CN"/>
              <a:pPr/>
              <a:t>93</a:t>
            </a:fld>
            <a:endParaRPr lang="en-US" altLang="zh-CN"/>
          </a:p>
        </p:txBody>
      </p:sp>
      <p:sp>
        <p:nvSpPr>
          <p:cNvPr id="614402" name="Rectangle 2"/>
          <p:cNvSpPr>
            <a:spLocks noGrp="1" noRot="1" noChangeAspect="1" noChangeArrowheads="1" noTextEdit="1"/>
          </p:cNvSpPr>
          <p:nvPr>
            <p:ph type="sldImg"/>
          </p:nvPr>
        </p:nvSpPr>
        <p:spPr>
          <a:xfrm>
            <a:off x="406400" y="696913"/>
            <a:ext cx="6197600" cy="3486150"/>
          </a:xfrm>
          <a:ln/>
        </p:spPr>
      </p:sp>
      <p:sp>
        <p:nvSpPr>
          <p:cNvPr id="614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9ED9E-E0B5-4880-B690-92215833F9D5}" type="slidenum">
              <a:rPr lang="en-US" altLang="zh-CN"/>
              <a:pPr/>
              <a:t>96</a:t>
            </a:fld>
            <a:endParaRPr lang="en-US" altLang="zh-CN"/>
          </a:p>
        </p:txBody>
      </p:sp>
      <p:sp>
        <p:nvSpPr>
          <p:cNvPr id="722946" name="Rectangle 2"/>
          <p:cNvSpPr>
            <a:spLocks noGrp="1" noRot="1" noChangeAspect="1" noChangeArrowheads="1" noTextEdit="1"/>
          </p:cNvSpPr>
          <p:nvPr>
            <p:ph type="sldImg"/>
          </p:nvPr>
        </p:nvSpPr>
        <p:spPr>
          <a:xfrm>
            <a:off x="406400" y="696913"/>
            <a:ext cx="6197600" cy="3486150"/>
          </a:xfrm>
          <a:ln/>
        </p:spPr>
      </p:sp>
      <p:sp>
        <p:nvSpPr>
          <p:cNvPr id="722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F4221-1A64-4B93-AD68-B6A18E70C885}" type="slidenum">
              <a:rPr lang="en-US" altLang="zh-CN"/>
              <a:pPr/>
              <a:t>97</a:t>
            </a:fld>
            <a:endParaRPr lang="en-US" altLang="zh-CN"/>
          </a:p>
        </p:txBody>
      </p:sp>
      <p:sp>
        <p:nvSpPr>
          <p:cNvPr id="615426" name="Rectangle 2"/>
          <p:cNvSpPr>
            <a:spLocks noGrp="1" noRot="1" noChangeAspect="1" noChangeArrowheads="1" noTextEdit="1"/>
          </p:cNvSpPr>
          <p:nvPr>
            <p:ph type="sldImg"/>
          </p:nvPr>
        </p:nvSpPr>
        <p:spPr>
          <a:xfrm>
            <a:off x="406400" y="696913"/>
            <a:ext cx="6197600" cy="3486150"/>
          </a:xfrm>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99</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2B608-8DC4-4D8F-AFC8-835E2FFA36E2}" type="slidenum">
              <a:rPr lang="en-US" altLang="zh-CN"/>
              <a:pPr/>
              <a:t>101</a:t>
            </a:fld>
            <a:endParaRPr lang="en-US" altLang="zh-CN"/>
          </a:p>
        </p:txBody>
      </p:sp>
      <p:sp>
        <p:nvSpPr>
          <p:cNvPr id="724994" name="Rectangle 2"/>
          <p:cNvSpPr>
            <a:spLocks noGrp="1" noRot="1" noChangeAspect="1" noChangeArrowheads="1" noTextEdit="1"/>
          </p:cNvSpPr>
          <p:nvPr>
            <p:ph type="sldImg"/>
          </p:nvPr>
        </p:nvSpPr>
        <p:spPr>
          <a:xfrm>
            <a:off x="406400" y="696913"/>
            <a:ext cx="6197600" cy="3486150"/>
          </a:xfrm>
          <a:ln/>
        </p:spPr>
      </p:sp>
      <p:sp>
        <p:nvSpPr>
          <p:cNvPr id="724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8</a:t>
            </a:fld>
            <a:endParaRPr lang="en-US" altLang="zh-CN"/>
          </a:p>
        </p:txBody>
      </p:sp>
      <p:sp>
        <p:nvSpPr>
          <p:cNvPr id="574466" name="Rectangle 2"/>
          <p:cNvSpPr>
            <a:spLocks noGrp="1" noRot="1" noChangeAspect="1" noChangeArrowheads="1" noTextEdit="1"/>
          </p:cNvSpPr>
          <p:nvPr>
            <p:ph type="sldImg"/>
          </p:nvPr>
        </p:nvSpPr>
        <p:spPr>
          <a:xfrm>
            <a:off x="406400" y="696913"/>
            <a:ext cx="6197600" cy="3486150"/>
          </a:xfrm>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7613F-0030-43CF-AFCB-F18C272F25A2}" type="slidenum">
              <a:rPr lang="en-US" altLang="zh-CN"/>
              <a:pPr/>
              <a:t>102</a:t>
            </a:fld>
            <a:endParaRPr lang="en-US" altLang="zh-CN"/>
          </a:p>
        </p:txBody>
      </p:sp>
      <p:sp>
        <p:nvSpPr>
          <p:cNvPr id="727042" name="Rectangle 2"/>
          <p:cNvSpPr>
            <a:spLocks noGrp="1" noRot="1" noChangeAspect="1" noChangeArrowheads="1" noTextEdit="1"/>
          </p:cNvSpPr>
          <p:nvPr>
            <p:ph type="sldImg"/>
          </p:nvPr>
        </p:nvSpPr>
        <p:spPr>
          <a:xfrm>
            <a:off x="406400" y="696913"/>
            <a:ext cx="6197600" cy="3486150"/>
          </a:xfrm>
          <a:ln/>
        </p:spPr>
      </p:sp>
      <p:sp>
        <p:nvSpPr>
          <p:cNvPr id="727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A0A2E-F060-4685-9815-7CFB92EBA7D4}" type="slidenum">
              <a:rPr lang="en-US" altLang="zh-CN"/>
              <a:pPr/>
              <a:t>103</a:t>
            </a:fld>
            <a:endParaRPr lang="en-US" altLang="zh-CN"/>
          </a:p>
        </p:txBody>
      </p:sp>
      <p:sp>
        <p:nvSpPr>
          <p:cNvPr id="730114" name="Rectangle 2"/>
          <p:cNvSpPr>
            <a:spLocks noGrp="1" noRot="1" noChangeAspect="1" noChangeArrowheads="1" noTextEdit="1"/>
          </p:cNvSpPr>
          <p:nvPr>
            <p:ph type="sldImg"/>
          </p:nvPr>
        </p:nvSpPr>
        <p:spPr>
          <a:xfrm>
            <a:off x="406400" y="696913"/>
            <a:ext cx="6197600" cy="3486150"/>
          </a:xfrm>
          <a:ln/>
        </p:spPr>
      </p:sp>
      <p:sp>
        <p:nvSpPr>
          <p:cNvPr id="73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F3C08-D992-4447-A123-E9A615B15A69}" type="slidenum">
              <a:rPr lang="en-US" altLang="zh-CN"/>
              <a:pPr/>
              <a:t>104</a:t>
            </a:fld>
            <a:endParaRPr lang="en-US" altLang="zh-CN"/>
          </a:p>
        </p:txBody>
      </p:sp>
      <p:sp>
        <p:nvSpPr>
          <p:cNvPr id="731138" name="Rectangle 2"/>
          <p:cNvSpPr>
            <a:spLocks noGrp="1" noRot="1" noChangeAspect="1" noChangeArrowheads="1" noTextEdit="1"/>
          </p:cNvSpPr>
          <p:nvPr>
            <p:ph type="sldImg"/>
          </p:nvPr>
        </p:nvSpPr>
        <p:spPr>
          <a:xfrm>
            <a:off x="406400" y="696913"/>
            <a:ext cx="6197600" cy="3486150"/>
          </a:xfrm>
          <a:ln/>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78244-9B97-4C58-BE0E-0C1AC448226C}" type="slidenum">
              <a:rPr lang="en-US" altLang="zh-CN"/>
              <a:pPr/>
              <a:t>105</a:t>
            </a:fld>
            <a:endParaRPr lang="en-US" altLang="zh-CN"/>
          </a:p>
        </p:txBody>
      </p:sp>
      <p:sp>
        <p:nvSpPr>
          <p:cNvPr id="739330" name="Rectangle 2"/>
          <p:cNvSpPr>
            <a:spLocks noGrp="1" noRot="1" noChangeAspect="1" noChangeArrowheads="1" noTextEdit="1"/>
          </p:cNvSpPr>
          <p:nvPr>
            <p:ph type="sldImg"/>
          </p:nvPr>
        </p:nvSpPr>
        <p:spPr>
          <a:xfrm>
            <a:off x="406400" y="696913"/>
            <a:ext cx="6197600" cy="3486150"/>
          </a:xfrm>
          <a:ln/>
        </p:spPr>
      </p:sp>
      <p:sp>
        <p:nvSpPr>
          <p:cNvPr id="739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A2D08-37A5-4F86-B7B8-CB60C79707C0}" type="slidenum">
              <a:rPr lang="en-US" altLang="zh-CN"/>
              <a:pPr/>
              <a:t>106</a:t>
            </a:fld>
            <a:endParaRPr lang="en-US" altLang="zh-CN"/>
          </a:p>
        </p:txBody>
      </p:sp>
      <p:sp>
        <p:nvSpPr>
          <p:cNvPr id="740354" name="Rectangle 2"/>
          <p:cNvSpPr>
            <a:spLocks noGrp="1" noRot="1" noChangeAspect="1" noChangeArrowheads="1" noTextEdit="1"/>
          </p:cNvSpPr>
          <p:nvPr>
            <p:ph type="sldImg"/>
          </p:nvPr>
        </p:nvSpPr>
        <p:spPr>
          <a:xfrm>
            <a:off x="406400" y="696913"/>
            <a:ext cx="6197600" cy="3486150"/>
          </a:xfrm>
          <a:ln/>
        </p:spPr>
      </p:sp>
      <p:sp>
        <p:nvSpPr>
          <p:cNvPr id="740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6E44C-50F9-4C65-9A51-5B7F1A963390}" type="slidenum">
              <a:rPr lang="en-US" altLang="zh-CN"/>
              <a:pPr/>
              <a:t>107</a:t>
            </a:fld>
            <a:endParaRPr lang="en-US" altLang="zh-CN"/>
          </a:p>
        </p:txBody>
      </p:sp>
      <p:sp>
        <p:nvSpPr>
          <p:cNvPr id="741378" name="Rectangle 2"/>
          <p:cNvSpPr>
            <a:spLocks noGrp="1" noRot="1" noChangeAspect="1" noChangeArrowheads="1" noTextEdit="1"/>
          </p:cNvSpPr>
          <p:nvPr>
            <p:ph type="sldImg"/>
          </p:nvPr>
        </p:nvSpPr>
        <p:spPr>
          <a:xfrm>
            <a:off x="406400" y="696913"/>
            <a:ext cx="6197600" cy="3486150"/>
          </a:xfrm>
          <a:ln/>
        </p:spPr>
      </p:sp>
      <p:sp>
        <p:nvSpPr>
          <p:cNvPr id="741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30430-03C2-4715-97BD-9EE1F31F602A}" type="slidenum">
              <a:rPr lang="en-US" altLang="zh-CN"/>
              <a:pPr/>
              <a:t>108</a:t>
            </a:fld>
            <a:endParaRPr lang="en-US" altLang="zh-CN"/>
          </a:p>
        </p:txBody>
      </p:sp>
      <p:sp>
        <p:nvSpPr>
          <p:cNvPr id="742402" name="Rectangle 2"/>
          <p:cNvSpPr>
            <a:spLocks noGrp="1" noRot="1" noChangeAspect="1" noChangeArrowheads="1" noTextEdit="1"/>
          </p:cNvSpPr>
          <p:nvPr>
            <p:ph type="sldImg"/>
          </p:nvPr>
        </p:nvSpPr>
        <p:spPr>
          <a:xfrm>
            <a:off x="406400" y="696913"/>
            <a:ext cx="6197600" cy="3486150"/>
          </a:xfrm>
          <a:ln/>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30430-03C2-4715-97BD-9EE1F31F602A}" type="slidenum">
              <a:rPr lang="en-US" altLang="zh-CN"/>
              <a:pPr/>
              <a:t>109</a:t>
            </a:fld>
            <a:endParaRPr lang="en-US" altLang="zh-CN"/>
          </a:p>
        </p:txBody>
      </p:sp>
      <p:sp>
        <p:nvSpPr>
          <p:cNvPr id="742402" name="Rectangle 2"/>
          <p:cNvSpPr>
            <a:spLocks noGrp="1" noRot="1" noChangeAspect="1" noChangeArrowheads="1" noTextEdit="1"/>
          </p:cNvSpPr>
          <p:nvPr>
            <p:ph type="sldImg"/>
          </p:nvPr>
        </p:nvSpPr>
        <p:spPr>
          <a:xfrm>
            <a:off x="406400" y="696913"/>
            <a:ext cx="6197600" cy="3486150"/>
          </a:xfrm>
          <a:ln/>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7B5B9-4C23-489C-84C7-C6D9FA14D038}" type="slidenum">
              <a:rPr lang="en-US" altLang="zh-CN"/>
              <a:pPr/>
              <a:t>110</a:t>
            </a:fld>
            <a:endParaRPr lang="en-US" altLang="zh-CN"/>
          </a:p>
        </p:txBody>
      </p:sp>
      <p:sp>
        <p:nvSpPr>
          <p:cNvPr id="756738" name="Rectangle 2"/>
          <p:cNvSpPr>
            <a:spLocks noGrp="1" noRot="1" noChangeAspect="1" noChangeArrowheads="1" noTextEdit="1"/>
          </p:cNvSpPr>
          <p:nvPr>
            <p:ph type="sldImg"/>
          </p:nvPr>
        </p:nvSpPr>
        <p:spPr>
          <a:xfrm>
            <a:off x="406400" y="696913"/>
            <a:ext cx="6197600" cy="3486150"/>
          </a:xfrm>
          <a:ln/>
        </p:spPr>
      </p:sp>
      <p:sp>
        <p:nvSpPr>
          <p:cNvPr id="75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702AC-2F11-48EC-B7A9-BC1718C84B13}" type="slidenum">
              <a:rPr lang="en-US" altLang="zh-CN"/>
              <a:pPr/>
              <a:t>111</a:t>
            </a:fld>
            <a:endParaRPr lang="en-US" altLang="zh-CN"/>
          </a:p>
        </p:txBody>
      </p:sp>
      <p:sp>
        <p:nvSpPr>
          <p:cNvPr id="758786" name="Rectangle 2"/>
          <p:cNvSpPr>
            <a:spLocks noGrp="1" noRot="1" noChangeAspect="1" noChangeArrowheads="1" noTextEdit="1"/>
          </p:cNvSpPr>
          <p:nvPr>
            <p:ph type="sldImg"/>
          </p:nvPr>
        </p:nvSpPr>
        <p:spPr>
          <a:xfrm>
            <a:off x="406400" y="696913"/>
            <a:ext cx="6197600" cy="3486150"/>
          </a:xfrm>
          <a:ln/>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a:t>
            </a:fld>
            <a:endParaRPr lang="en-US" altLang="zh-CN"/>
          </a:p>
        </p:txBody>
      </p:sp>
    </p:spTree>
    <p:extLst>
      <p:ext uri="{BB962C8B-B14F-4D97-AF65-F5344CB8AC3E}">
        <p14:creationId xmlns:p14="http://schemas.microsoft.com/office/powerpoint/2010/main" val="41268991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702AC-2F11-48EC-B7A9-BC1718C84B13}" type="slidenum">
              <a:rPr lang="en-US" altLang="zh-CN"/>
              <a:pPr/>
              <a:t>112</a:t>
            </a:fld>
            <a:endParaRPr lang="en-US" altLang="zh-CN"/>
          </a:p>
        </p:txBody>
      </p:sp>
      <p:sp>
        <p:nvSpPr>
          <p:cNvPr id="758786" name="Rectangle 2"/>
          <p:cNvSpPr>
            <a:spLocks noGrp="1" noRot="1" noChangeAspect="1" noChangeArrowheads="1" noTextEdit="1"/>
          </p:cNvSpPr>
          <p:nvPr>
            <p:ph type="sldImg"/>
          </p:nvPr>
        </p:nvSpPr>
        <p:spPr>
          <a:xfrm>
            <a:off x="406400" y="696913"/>
            <a:ext cx="6197600" cy="3486150"/>
          </a:xfrm>
          <a:ln/>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20A2F5-0B84-49AC-937A-5FC1D5738E4D}" type="slidenum">
              <a:rPr lang="en-US" altLang="zh-CN"/>
              <a:pPr/>
              <a:t>115</a:t>
            </a:fld>
            <a:endParaRPr lang="en-US" altLang="zh-CN"/>
          </a:p>
        </p:txBody>
      </p:sp>
      <p:sp>
        <p:nvSpPr>
          <p:cNvPr id="750594" name="Rectangle 2"/>
          <p:cNvSpPr>
            <a:spLocks noGrp="1" noRot="1" noChangeAspect="1" noChangeArrowheads="1" noTextEdit="1"/>
          </p:cNvSpPr>
          <p:nvPr>
            <p:ph type="sldImg"/>
          </p:nvPr>
        </p:nvSpPr>
        <p:spPr>
          <a:xfrm>
            <a:off x="406400" y="696913"/>
            <a:ext cx="6197600" cy="3486150"/>
          </a:xfrm>
          <a:ln/>
        </p:spPr>
      </p:sp>
      <p:sp>
        <p:nvSpPr>
          <p:cNvPr id="750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DD26B3-8FFB-4A55-AA6A-D7C0327A4734}" type="slidenum">
              <a:rPr lang="en-US" altLang="zh-CN"/>
              <a:pPr/>
              <a:t>116</a:t>
            </a:fld>
            <a:endParaRPr lang="en-US" altLang="zh-CN"/>
          </a:p>
        </p:txBody>
      </p:sp>
      <p:sp>
        <p:nvSpPr>
          <p:cNvPr id="752642" name="Rectangle 2"/>
          <p:cNvSpPr>
            <a:spLocks noGrp="1" noRot="1" noChangeAspect="1" noChangeArrowheads="1" noTextEdit="1"/>
          </p:cNvSpPr>
          <p:nvPr>
            <p:ph type="sldImg"/>
          </p:nvPr>
        </p:nvSpPr>
        <p:spPr>
          <a:xfrm>
            <a:off x="406400" y="696913"/>
            <a:ext cx="6197600" cy="3486150"/>
          </a:xfrm>
          <a:ln/>
        </p:spPr>
      </p:sp>
      <p:sp>
        <p:nvSpPr>
          <p:cNvPr id="752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57BC1-71FD-490E-8237-E2CD7D7B1801}" type="slidenum">
              <a:rPr lang="en-US" altLang="zh-CN"/>
              <a:pPr/>
              <a:t>117</a:t>
            </a:fld>
            <a:endParaRPr lang="en-US" altLang="zh-CN"/>
          </a:p>
        </p:txBody>
      </p:sp>
      <p:sp>
        <p:nvSpPr>
          <p:cNvPr id="754690" name="Rectangle 2"/>
          <p:cNvSpPr>
            <a:spLocks noGrp="1" noRot="1" noChangeAspect="1" noChangeArrowheads="1" noTextEdit="1"/>
          </p:cNvSpPr>
          <p:nvPr>
            <p:ph type="sldImg"/>
          </p:nvPr>
        </p:nvSpPr>
        <p:spPr>
          <a:xfrm>
            <a:off x="406400" y="696913"/>
            <a:ext cx="6197600" cy="3486150"/>
          </a:xfrm>
          <a:ln/>
        </p:spPr>
      </p:sp>
      <p:sp>
        <p:nvSpPr>
          <p:cNvPr id="75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123</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60EFC-8A83-48C1-88F1-80234B9FF293}" type="slidenum">
              <a:rPr lang="en-US" altLang="zh-CN"/>
              <a:pPr/>
              <a:t>124</a:t>
            </a:fld>
            <a:endParaRPr lang="en-US" altLang="zh-CN"/>
          </a:p>
        </p:txBody>
      </p:sp>
      <p:sp>
        <p:nvSpPr>
          <p:cNvPr id="743426" name="Rectangle 2"/>
          <p:cNvSpPr>
            <a:spLocks noGrp="1" noRot="1" noChangeAspect="1" noChangeArrowheads="1" noTextEdit="1"/>
          </p:cNvSpPr>
          <p:nvPr>
            <p:ph type="sldImg"/>
          </p:nvPr>
        </p:nvSpPr>
        <p:spPr>
          <a:xfrm>
            <a:off x="406400" y="696913"/>
            <a:ext cx="6197600" cy="3486150"/>
          </a:xfrm>
          <a:ln/>
        </p:spPr>
      </p:sp>
      <p:sp>
        <p:nvSpPr>
          <p:cNvPr id="74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133</a:t>
            </a:fld>
            <a:endParaRPr lang="en-US" altLang="zh-CN"/>
          </a:p>
        </p:txBody>
      </p:sp>
      <p:sp>
        <p:nvSpPr>
          <p:cNvPr id="935938" name="Rectangle 2"/>
          <p:cNvSpPr>
            <a:spLocks noGrp="1" noRot="1" noChangeAspect="1" noChangeArrowheads="1" noTextEdit="1"/>
          </p:cNvSpPr>
          <p:nvPr>
            <p:ph type="sldImg"/>
          </p:nvPr>
        </p:nvSpPr>
        <p:spPr>
          <a:xfrm>
            <a:off x="406400" y="696913"/>
            <a:ext cx="6197600" cy="3486150"/>
          </a:xfrm>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154</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155</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156</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xfrm>
            <a:off x="406400" y="696913"/>
            <a:ext cx="6197600" cy="3486150"/>
          </a:xfrm>
          <a:ln/>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96892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324826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620488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66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144554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398924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438963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2313148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2122345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685800"/>
            <a:ext cx="103632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Tree>
    <p:extLst>
      <p:ext uri="{BB962C8B-B14F-4D97-AF65-F5344CB8AC3E}">
        <p14:creationId xmlns:p14="http://schemas.microsoft.com/office/powerpoint/2010/main" val="984355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27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42877645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1344105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1885548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55072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05184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96792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260429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382113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276846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50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945454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144249883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14418446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7.png"/><Relationship Id="rId18"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34.png"/><Relationship Id="rId12" Type="http://schemas.openxmlformats.org/officeDocument/2006/relationships/image" Target="../media/image6.png"/><Relationship Id="rId17" Type="http://schemas.openxmlformats.org/officeDocument/2006/relationships/image" Target="../media/image38.png"/><Relationship Id="rId2" Type="http://schemas.openxmlformats.org/officeDocument/2006/relationships/image" Target="../media/image5.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33.png"/><Relationship Id="rId11" Type="http://schemas.openxmlformats.org/officeDocument/2006/relationships/image" Target="../media/image28.png"/><Relationship Id="rId5" Type="http://schemas.openxmlformats.org/officeDocument/2006/relationships/image" Target="../media/image32.png"/><Relationship Id="rId15" Type="http://schemas.openxmlformats.org/officeDocument/2006/relationships/image" Target="../media/image36.png"/><Relationship Id="rId10" Type="http://schemas.openxmlformats.org/officeDocument/2006/relationships/image" Target="../media/image27.png"/><Relationship Id="rId19"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10.png"/><Relationship Id="rId14" Type="http://schemas.openxmlformats.org/officeDocument/2006/relationships/image" Target="../media/image8.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8.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8.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8.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8.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8.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8.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8.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8.xml"/></Relationships>
</file>

<file path=ppt/slides/_rels/slide189.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8.xml"/></Relationships>
</file>

<file path=ppt/slides/_rels/slide191.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8.xml"/></Relationships>
</file>

<file path=ppt/slides/_rels/slide192.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8.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8.xml"/></Relationships>
</file>

<file path=ppt/slides/_rels/slide195.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8.xml"/></Relationships>
</file>

<file path=ppt/slides/_rels/slide196.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8.xml"/></Relationships>
</file>

<file path=ppt/slides/_rels/slide197.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8.xml"/></Relationships>
</file>

<file path=ppt/slides/_rels/slide198.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8.xml"/></Relationships>
</file>

<file path=ppt/slides/_rels/slide199.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5.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0.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a:latin typeface="+mn-lt"/>
              </a:rPr>
              <a:t>第 </a:t>
            </a:r>
            <a:r>
              <a:rPr lang="en-US" altLang="zh-CN" dirty="0">
                <a:latin typeface="+mn-lt"/>
              </a:rPr>
              <a:t>5 </a:t>
            </a:r>
            <a:r>
              <a:rPr lang="zh-CN" altLang="en-US" dirty="0">
                <a:latin typeface="+mn-lt"/>
              </a:rPr>
              <a:t>章  运输层</a:t>
            </a:r>
          </a:p>
        </p:txBody>
      </p:sp>
    </p:spTree>
    <p:extLst>
      <p:ext uri="{BB962C8B-B14F-4D97-AF65-F5344CB8AC3E}">
        <p14:creationId xmlns:p14="http://schemas.microsoft.com/office/powerpoint/2010/main" val="21069381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algn="ctr" eaLnBrk="1" hangingPunct="1"/>
            <a:r>
              <a:rPr lang="zh-CN" altLang="en-US"/>
              <a:t>屏蔽作用</a:t>
            </a:r>
          </a:p>
        </p:txBody>
      </p:sp>
      <p:sp>
        <p:nvSpPr>
          <p:cNvPr id="10245" name="Rectangle 3"/>
          <p:cNvSpPr>
            <a:spLocks noGrp="1" noChangeArrowheads="1"/>
          </p:cNvSpPr>
          <p:nvPr>
            <p:ph idx="1"/>
          </p:nvPr>
        </p:nvSpPr>
        <p:spPr/>
        <p:txBody>
          <a:bodyPr/>
          <a:lstStyle/>
          <a:p>
            <a:pPr eaLnBrk="1" hangingPunct="1">
              <a:lnSpc>
                <a:spcPct val="110000"/>
              </a:lnSpc>
            </a:pPr>
            <a:r>
              <a:rPr lang="zh-CN" altLang="en-US" dirty="0"/>
              <a:t>运输层向高层用户</a:t>
            </a:r>
            <a:r>
              <a:rPr lang="zh-CN" altLang="en-US" dirty="0">
                <a:solidFill>
                  <a:srgbClr val="FF0000"/>
                </a:solidFill>
              </a:rPr>
              <a:t>屏蔽</a:t>
            </a:r>
            <a:r>
              <a:rPr lang="zh-CN" altLang="en-US" dirty="0"/>
              <a:t>了下面网络核心的细节（如网络拓扑、所采用的路由选择协议等），它使应用进程看见的就是好像在两个运输层实体之间有一条</a:t>
            </a:r>
            <a:r>
              <a:rPr lang="zh-CN" altLang="en-US" dirty="0">
                <a:solidFill>
                  <a:srgbClr val="FF0000"/>
                </a:solidFill>
              </a:rPr>
              <a:t>端到端的逻辑通信信道。</a:t>
            </a:r>
          </a:p>
        </p:txBody>
      </p:sp>
      <p:sp>
        <p:nvSpPr>
          <p:cNvPr id="2" name="云形 1">
            <a:extLst>
              <a:ext uri="{FF2B5EF4-FFF2-40B4-BE49-F238E27FC236}">
                <a16:creationId xmlns:a16="http://schemas.microsoft.com/office/drawing/2014/main" id="{4DDBB435-CF6A-47B6-9E4E-559D590B72EB}"/>
              </a:ext>
            </a:extLst>
          </p:cNvPr>
          <p:cNvSpPr/>
          <p:nvPr/>
        </p:nvSpPr>
        <p:spPr bwMode="auto">
          <a:xfrm>
            <a:off x="4223792" y="3861048"/>
            <a:ext cx="3672408" cy="1944216"/>
          </a:xfrm>
          <a:prstGeom prst="cloud">
            <a:avLst/>
          </a:prstGeom>
          <a:solidFill>
            <a:schemeClr val="bg1"/>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0248" name="Text Box 6"/>
          <p:cNvSpPr txBox="1">
            <a:spLocks noChangeArrowheads="1"/>
          </p:cNvSpPr>
          <p:nvPr/>
        </p:nvSpPr>
        <p:spPr bwMode="auto">
          <a:xfrm>
            <a:off x="5487194" y="5015954"/>
            <a:ext cx="111270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dirty="0">
                <a:solidFill>
                  <a:srgbClr val="000099"/>
                </a:solidFill>
                <a:latin typeface="微软雅黑" panose="020B0503020204020204" pitchFamily="34" charset="-122"/>
                <a:ea typeface="微软雅黑" panose="020B0503020204020204" pitchFamily="34" charset="-122"/>
              </a:rPr>
              <a:t>互联网</a:t>
            </a:r>
            <a:endParaRPr lang="en-US" altLang="zh-CN" b="0" dirty="0">
              <a:solidFill>
                <a:srgbClr val="000099"/>
              </a:solidFill>
              <a:latin typeface="微软雅黑" panose="020B0503020204020204" pitchFamily="34" charset="-122"/>
              <a:ea typeface="微软雅黑" panose="020B0503020204020204" pitchFamily="34" charset="-122"/>
            </a:endParaRPr>
          </a:p>
        </p:txBody>
      </p:sp>
      <p:sp>
        <p:nvSpPr>
          <p:cNvPr id="10249" name="Oval 8"/>
          <p:cNvSpPr>
            <a:spLocks noChangeArrowheads="1"/>
          </p:cNvSpPr>
          <p:nvPr/>
        </p:nvSpPr>
        <p:spPr bwMode="auto">
          <a:xfrm>
            <a:off x="2876550" y="3720554"/>
            <a:ext cx="908050" cy="533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chemeClr val="accent4">
                    <a:lumMod val="60000"/>
                    <a:lumOff val="40000"/>
                  </a:schemeClr>
                </a:solidFill>
                <a:latin typeface="+mn-lt"/>
                <a:ea typeface="黑体" pitchFamily="2" charset="-122"/>
              </a:rPr>
              <a:t>AP</a:t>
            </a:r>
          </a:p>
        </p:txBody>
      </p:sp>
      <p:sp>
        <p:nvSpPr>
          <p:cNvPr id="10250" name="Oval 9"/>
          <p:cNvSpPr>
            <a:spLocks noChangeArrowheads="1"/>
          </p:cNvSpPr>
          <p:nvPr/>
        </p:nvSpPr>
        <p:spPr bwMode="auto">
          <a:xfrm>
            <a:off x="8572500" y="3720554"/>
            <a:ext cx="908050" cy="533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chemeClr val="accent4">
                    <a:lumMod val="60000"/>
                    <a:lumOff val="40000"/>
                  </a:schemeClr>
                </a:solidFill>
                <a:latin typeface="+mn-lt"/>
                <a:ea typeface="黑体" pitchFamily="2" charset="-122"/>
              </a:rPr>
              <a:t>AP</a:t>
            </a:r>
          </a:p>
        </p:txBody>
      </p:sp>
      <p:sp>
        <p:nvSpPr>
          <p:cNvPr id="10251" name="Freeform 10"/>
          <p:cNvSpPr>
            <a:spLocks/>
          </p:cNvSpPr>
          <p:nvPr/>
        </p:nvSpPr>
        <p:spPr bwMode="auto">
          <a:xfrm>
            <a:off x="3619500" y="4101554"/>
            <a:ext cx="5035550" cy="681038"/>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2" name="Text Box 11"/>
          <p:cNvSpPr txBox="1">
            <a:spLocks noChangeArrowheads="1"/>
          </p:cNvSpPr>
          <p:nvPr/>
        </p:nvSpPr>
        <p:spPr bwMode="auto">
          <a:xfrm>
            <a:off x="5022850" y="4253954"/>
            <a:ext cx="204139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a:solidFill>
                  <a:srgbClr val="000099"/>
                </a:solidFill>
                <a:latin typeface="微软雅黑" panose="020B0503020204020204" pitchFamily="34" charset="-122"/>
                <a:ea typeface="微软雅黑" panose="020B0503020204020204" pitchFamily="34" charset="-122"/>
              </a:rPr>
              <a:t>逻辑通信信道</a:t>
            </a:r>
          </a:p>
        </p:txBody>
      </p:sp>
    </p:spTree>
    <p:extLst>
      <p:ext uri="{BB962C8B-B14F-4D97-AF65-F5344CB8AC3E}">
        <p14:creationId xmlns:p14="http://schemas.microsoft.com/office/powerpoint/2010/main" val="14908985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5.6.1  </a:t>
            </a:r>
            <a:r>
              <a:rPr lang="zh-CN" altLang="zh-CN" dirty="0"/>
              <a:t>以字节为单位的滑动窗口</a:t>
            </a:r>
            <a:endParaRPr lang="zh-CN" altLang="en-US" dirty="0"/>
          </a:p>
        </p:txBody>
      </p:sp>
      <p:sp>
        <p:nvSpPr>
          <p:cNvPr id="3" name="内容占位符 2"/>
          <p:cNvSpPr>
            <a:spLocks noGrp="1"/>
          </p:cNvSpPr>
          <p:nvPr>
            <p:ph idx="1"/>
          </p:nvPr>
        </p:nvSpPr>
        <p:spPr/>
        <p:txBody>
          <a:bodyPr/>
          <a:lstStyle/>
          <a:p>
            <a:r>
              <a:rPr lang="en-US" altLang="zh-CN" dirty="0"/>
              <a:t>TCP </a:t>
            </a:r>
            <a:r>
              <a:rPr lang="zh-CN" altLang="zh-CN" dirty="0"/>
              <a:t>的滑动窗口是以字节为单位的。</a:t>
            </a:r>
            <a:endParaRPr lang="en-US" altLang="zh-CN" dirty="0"/>
          </a:p>
          <a:p>
            <a:r>
              <a:rPr lang="zh-CN" altLang="zh-CN" dirty="0"/>
              <a:t>现假定</a:t>
            </a:r>
            <a:r>
              <a:rPr lang="en-US" altLang="zh-CN" dirty="0"/>
              <a:t> A </a:t>
            </a:r>
            <a:r>
              <a:rPr lang="zh-CN" altLang="zh-CN" dirty="0"/>
              <a:t>收到了</a:t>
            </a:r>
            <a:r>
              <a:rPr lang="en-US" altLang="zh-CN" dirty="0"/>
              <a:t> B </a:t>
            </a:r>
            <a:r>
              <a:rPr lang="zh-CN" altLang="zh-CN" dirty="0"/>
              <a:t>发来的确认报文段，其中窗口是</a:t>
            </a:r>
            <a:r>
              <a:rPr lang="en-US" altLang="zh-CN" dirty="0"/>
              <a:t> 20 </a:t>
            </a:r>
            <a:r>
              <a:rPr lang="zh-CN" altLang="zh-CN" dirty="0"/>
              <a:t>字节，而确认号是</a:t>
            </a:r>
            <a:r>
              <a:rPr lang="en-US" altLang="zh-CN" dirty="0"/>
              <a:t> 31</a:t>
            </a:r>
            <a:r>
              <a:rPr lang="zh-CN" altLang="zh-CN" dirty="0"/>
              <a:t>（这表明</a:t>
            </a:r>
            <a:r>
              <a:rPr lang="en-US" altLang="zh-CN" dirty="0"/>
              <a:t> B </a:t>
            </a:r>
            <a:r>
              <a:rPr lang="zh-CN" altLang="zh-CN" dirty="0"/>
              <a:t>期望收到的下一个序号是</a:t>
            </a:r>
            <a:r>
              <a:rPr lang="en-US" altLang="zh-CN" dirty="0"/>
              <a:t> 31</a:t>
            </a:r>
            <a:r>
              <a:rPr lang="zh-CN" altLang="zh-CN" dirty="0"/>
              <a:t>，而序号</a:t>
            </a:r>
            <a:r>
              <a:rPr lang="en-US" altLang="zh-CN" dirty="0"/>
              <a:t> 30 </a:t>
            </a:r>
            <a:r>
              <a:rPr lang="zh-CN" altLang="zh-CN" dirty="0"/>
              <a:t>为止的数据已经收到了）。</a:t>
            </a:r>
            <a:endParaRPr lang="en-US" altLang="zh-CN" dirty="0"/>
          </a:p>
          <a:p>
            <a:r>
              <a:rPr lang="zh-CN" altLang="zh-CN" dirty="0"/>
              <a:t>根据这两个数据，</a:t>
            </a:r>
            <a:r>
              <a:rPr lang="en-US" altLang="zh-CN" dirty="0"/>
              <a:t>A </a:t>
            </a:r>
            <a:r>
              <a:rPr lang="zh-CN" altLang="zh-CN" dirty="0"/>
              <a:t>就构造出自己的发送窗口，</a:t>
            </a:r>
            <a:endParaRPr lang="zh-CN" altLang="en-US" dirty="0"/>
          </a:p>
        </p:txBody>
      </p:sp>
    </p:spTree>
    <p:extLst>
      <p:ext uri="{BB962C8B-B14F-4D97-AF65-F5344CB8AC3E}">
        <p14:creationId xmlns:p14="http://schemas.microsoft.com/office/powerpoint/2010/main" val="2569028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2" name="Text Box 4"/>
          <p:cNvSpPr txBox="1">
            <a:spLocks noChangeArrowheads="1"/>
          </p:cNvSpPr>
          <p:nvPr/>
        </p:nvSpPr>
        <p:spPr bwMode="auto">
          <a:xfrm>
            <a:off x="9626070" y="308198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前移</a:t>
            </a:r>
          </a:p>
        </p:txBody>
      </p:sp>
      <p:sp>
        <p:nvSpPr>
          <p:cNvPr id="723973" name="AutoShape 5"/>
          <p:cNvSpPr>
            <a:spLocks noChangeArrowheads="1"/>
          </p:cNvSpPr>
          <p:nvPr/>
        </p:nvSpPr>
        <p:spPr bwMode="auto">
          <a:xfrm>
            <a:off x="9159702" y="3251846"/>
            <a:ext cx="545175" cy="144463"/>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4" name="AutoShape 6"/>
          <p:cNvSpPr>
            <a:spLocks noChangeArrowheads="1"/>
          </p:cNvSpPr>
          <p:nvPr/>
        </p:nvSpPr>
        <p:spPr bwMode="auto">
          <a:xfrm flipH="1">
            <a:off x="8640325" y="3251846"/>
            <a:ext cx="545175" cy="144463"/>
          </a:xfrm>
          <a:prstGeom prst="rightArrow">
            <a:avLst>
              <a:gd name="adj1" fmla="val 50000"/>
              <a:gd name="adj2" fmla="val 87088"/>
            </a:avLst>
          </a:prstGeom>
          <a:solidFill>
            <a:srgbClr val="0000CC"/>
          </a:solidFill>
          <a:ln w="9525">
            <a:solidFill>
              <a:srgbClr val="0000CC"/>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5" name="AutoShape 7"/>
          <p:cNvSpPr>
            <a:spLocks noChangeArrowheads="1"/>
          </p:cNvSpPr>
          <p:nvPr/>
        </p:nvSpPr>
        <p:spPr bwMode="auto">
          <a:xfrm>
            <a:off x="2927177" y="3251846"/>
            <a:ext cx="545175" cy="144463"/>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6" name="Text Box 8"/>
          <p:cNvSpPr txBox="1">
            <a:spLocks noChangeArrowheads="1"/>
          </p:cNvSpPr>
          <p:nvPr/>
        </p:nvSpPr>
        <p:spPr bwMode="auto">
          <a:xfrm>
            <a:off x="9365173" y="4285397"/>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不允许发送</a:t>
            </a:r>
          </a:p>
        </p:txBody>
      </p:sp>
      <p:sp>
        <p:nvSpPr>
          <p:cNvPr id="723977" name="Text Box 9"/>
          <p:cNvSpPr txBox="1">
            <a:spLocks noChangeArrowheads="1"/>
          </p:cNvSpPr>
          <p:nvPr/>
        </p:nvSpPr>
        <p:spPr bwMode="auto">
          <a:xfrm>
            <a:off x="1535938" y="4272609"/>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a:t>
            </a:r>
          </a:p>
          <a:p>
            <a:pPr algn="ctr"/>
            <a:r>
              <a:rPr lang="zh-CN" altLang="en-US" sz="2000" b="1" dirty="0">
                <a:solidFill>
                  <a:srgbClr val="C00000"/>
                </a:solidFill>
                <a:latin typeface="+mn-lt"/>
                <a:ea typeface="黑体" pitchFamily="2" charset="-122"/>
              </a:rPr>
              <a:t>收到确认</a:t>
            </a:r>
          </a:p>
        </p:txBody>
      </p:sp>
      <p:sp>
        <p:nvSpPr>
          <p:cNvPr id="723978" name="Line 10"/>
          <p:cNvSpPr>
            <a:spLocks noChangeShapeType="1"/>
          </p:cNvSpPr>
          <p:nvPr/>
        </p:nvSpPr>
        <p:spPr bwMode="auto">
          <a:xfrm>
            <a:off x="2937496" y="3589983"/>
            <a:ext cx="62411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3979" name="Text Box 11"/>
          <p:cNvSpPr txBox="1">
            <a:spLocks noChangeArrowheads="1"/>
          </p:cNvSpPr>
          <p:nvPr/>
        </p:nvSpPr>
        <p:spPr bwMode="auto">
          <a:xfrm>
            <a:off x="4846465" y="3372496"/>
            <a:ext cx="238398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latin typeface="+mn-lt"/>
                <a:ea typeface="黑体" pitchFamily="2" charset="-122"/>
              </a:rPr>
              <a:t>A </a:t>
            </a:r>
            <a:r>
              <a:rPr lang="zh-CN" altLang="en-US" sz="2000" b="1" dirty="0">
                <a:solidFill>
                  <a:srgbClr val="000099"/>
                </a:solidFill>
                <a:latin typeface="+mn-lt"/>
                <a:ea typeface="黑体" pitchFamily="2" charset="-122"/>
              </a:rPr>
              <a:t>的</a:t>
            </a:r>
            <a:r>
              <a:rPr lang="zh-CN" altLang="en-US" sz="2000" b="1" dirty="0">
                <a:solidFill>
                  <a:srgbClr val="FF0000"/>
                </a:solidFill>
                <a:latin typeface="+mn-lt"/>
                <a:ea typeface="黑体" pitchFamily="2" charset="-122"/>
              </a:rPr>
              <a:t>发送窗口 </a:t>
            </a:r>
            <a:r>
              <a:rPr lang="en-US" altLang="zh-CN" sz="2000" b="1" dirty="0">
                <a:solidFill>
                  <a:srgbClr val="000099"/>
                </a:solidFill>
                <a:latin typeface="+mn-lt"/>
                <a:ea typeface="黑体" pitchFamily="2" charset="-122"/>
              </a:rPr>
              <a:t>= 20</a:t>
            </a:r>
          </a:p>
        </p:txBody>
      </p:sp>
      <p:sp>
        <p:nvSpPr>
          <p:cNvPr id="723980" name="Text Box 12"/>
          <p:cNvSpPr txBox="1">
            <a:spLocks noChangeArrowheads="1"/>
          </p:cNvSpPr>
          <p:nvPr/>
        </p:nvSpPr>
        <p:spPr bwMode="auto">
          <a:xfrm>
            <a:off x="4887197" y="4439867"/>
            <a:ext cx="235032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允许发送的序号</a:t>
            </a:r>
          </a:p>
        </p:txBody>
      </p:sp>
      <p:sp>
        <p:nvSpPr>
          <p:cNvPr id="723981" name="Rectangle 13"/>
          <p:cNvSpPr>
            <a:spLocks noChangeArrowheads="1"/>
          </p:cNvSpPr>
          <p:nvPr/>
        </p:nvSpPr>
        <p:spPr bwMode="auto">
          <a:xfrm>
            <a:off x="2937495" y="3758260"/>
            <a:ext cx="6248004"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23982" name="Rectangle 14"/>
          <p:cNvSpPr>
            <a:spLocks noChangeArrowheads="1"/>
          </p:cNvSpPr>
          <p:nvPr/>
        </p:nvSpPr>
        <p:spPr bwMode="auto">
          <a:xfrm>
            <a:off x="1415480" y="397416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26</a:t>
            </a:r>
          </a:p>
        </p:txBody>
      </p:sp>
      <p:sp>
        <p:nvSpPr>
          <p:cNvPr id="723983" name="Rectangle 15"/>
          <p:cNvSpPr>
            <a:spLocks noChangeArrowheads="1"/>
          </p:cNvSpPr>
          <p:nvPr/>
        </p:nvSpPr>
        <p:spPr bwMode="auto">
          <a:xfrm>
            <a:off x="1728482" y="397257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27</a:t>
            </a:r>
          </a:p>
        </p:txBody>
      </p:sp>
      <p:sp>
        <p:nvSpPr>
          <p:cNvPr id="723984" name="Rectangle 16"/>
          <p:cNvSpPr>
            <a:spLocks noChangeArrowheads="1"/>
          </p:cNvSpPr>
          <p:nvPr/>
        </p:nvSpPr>
        <p:spPr bwMode="auto">
          <a:xfrm>
            <a:off x="2041484" y="3970985"/>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28</a:t>
            </a:r>
          </a:p>
        </p:txBody>
      </p:sp>
      <p:sp>
        <p:nvSpPr>
          <p:cNvPr id="723985" name="Rectangle 17"/>
          <p:cNvSpPr>
            <a:spLocks noChangeArrowheads="1"/>
          </p:cNvSpPr>
          <p:nvPr/>
        </p:nvSpPr>
        <p:spPr bwMode="auto">
          <a:xfrm>
            <a:off x="2354486" y="396939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29</a:t>
            </a:r>
          </a:p>
        </p:txBody>
      </p:sp>
      <p:sp>
        <p:nvSpPr>
          <p:cNvPr id="723986" name="Rectangle 18"/>
          <p:cNvSpPr>
            <a:spLocks noChangeArrowheads="1"/>
          </p:cNvSpPr>
          <p:nvPr/>
        </p:nvSpPr>
        <p:spPr bwMode="auto">
          <a:xfrm>
            <a:off x="2667488" y="396781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30</a:t>
            </a:r>
          </a:p>
        </p:txBody>
      </p:sp>
      <p:sp>
        <p:nvSpPr>
          <p:cNvPr id="723987" name="Rectangle 19"/>
          <p:cNvSpPr>
            <a:spLocks noChangeArrowheads="1"/>
          </p:cNvSpPr>
          <p:nvPr/>
        </p:nvSpPr>
        <p:spPr bwMode="auto">
          <a:xfrm>
            <a:off x="2980490" y="39662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31</a:t>
            </a:r>
          </a:p>
        </p:txBody>
      </p:sp>
      <p:sp>
        <p:nvSpPr>
          <p:cNvPr id="723988" name="Rectangle 20"/>
          <p:cNvSpPr>
            <a:spLocks noChangeArrowheads="1"/>
          </p:cNvSpPr>
          <p:nvPr/>
        </p:nvSpPr>
        <p:spPr bwMode="auto">
          <a:xfrm>
            <a:off x="3293493" y="3964635"/>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32</a:t>
            </a:r>
          </a:p>
        </p:txBody>
      </p:sp>
      <p:sp>
        <p:nvSpPr>
          <p:cNvPr id="723989" name="Rectangle 21"/>
          <p:cNvSpPr>
            <a:spLocks noChangeArrowheads="1"/>
          </p:cNvSpPr>
          <p:nvPr/>
        </p:nvSpPr>
        <p:spPr bwMode="auto">
          <a:xfrm>
            <a:off x="3606495" y="39630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33</a:t>
            </a:r>
          </a:p>
        </p:txBody>
      </p:sp>
      <p:sp>
        <p:nvSpPr>
          <p:cNvPr id="723990" name="Rectangle 22"/>
          <p:cNvSpPr>
            <a:spLocks noChangeArrowheads="1"/>
          </p:cNvSpPr>
          <p:nvPr/>
        </p:nvSpPr>
        <p:spPr bwMode="auto">
          <a:xfrm>
            <a:off x="3919497" y="3961460"/>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34</a:t>
            </a:r>
          </a:p>
        </p:txBody>
      </p:sp>
      <p:sp>
        <p:nvSpPr>
          <p:cNvPr id="723991" name="Rectangle 23"/>
          <p:cNvSpPr>
            <a:spLocks noChangeArrowheads="1"/>
          </p:cNvSpPr>
          <p:nvPr/>
        </p:nvSpPr>
        <p:spPr bwMode="auto">
          <a:xfrm>
            <a:off x="4232499" y="395987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35</a:t>
            </a:r>
          </a:p>
        </p:txBody>
      </p:sp>
      <p:sp>
        <p:nvSpPr>
          <p:cNvPr id="723992" name="Rectangle 24"/>
          <p:cNvSpPr>
            <a:spLocks noChangeArrowheads="1"/>
          </p:cNvSpPr>
          <p:nvPr/>
        </p:nvSpPr>
        <p:spPr bwMode="auto">
          <a:xfrm>
            <a:off x="4545501" y="3958285"/>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36</a:t>
            </a:r>
          </a:p>
        </p:txBody>
      </p:sp>
      <p:sp>
        <p:nvSpPr>
          <p:cNvPr id="723993" name="Rectangle 25"/>
          <p:cNvSpPr>
            <a:spLocks noChangeArrowheads="1"/>
          </p:cNvSpPr>
          <p:nvPr/>
        </p:nvSpPr>
        <p:spPr bwMode="auto">
          <a:xfrm>
            <a:off x="4858503" y="395669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37</a:t>
            </a:r>
          </a:p>
        </p:txBody>
      </p:sp>
      <p:sp>
        <p:nvSpPr>
          <p:cNvPr id="723994" name="Rectangle 26"/>
          <p:cNvSpPr>
            <a:spLocks noChangeArrowheads="1"/>
          </p:cNvSpPr>
          <p:nvPr/>
        </p:nvSpPr>
        <p:spPr bwMode="auto">
          <a:xfrm>
            <a:off x="5171505" y="3955110"/>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38</a:t>
            </a:r>
          </a:p>
        </p:txBody>
      </p:sp>
      <p:sp>
        <p:nvSpPr>
          <p:cNvPr id="723995" name="Rectangle 27"/>
          <p:cNvSpPr>
            <a:spLocks noChangeArrowheads="1"/>
          </p:cNvSpPr>
          <p:nvPr/>
        </p:nvSpPr>
        <p:spPr bwMode="auto">
          <a:xfrm>
            <a:off x="5484507" y="39535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39</a:t>
            </a:r>
          </a:p>
        </p:txBody>
      </p:sp>
      <p:sp>
        <p:nvSpPr>
          <p:cNvPr id="723996" name="Rectangle 28"/>
          <p:cNvSpPr>
            <a:spLocks noChangeArrowheads="1"/>
          </p:cNvSpPr>
          <p:nvPr/>
        </p:nvSpPr>
        <p:spPr bwMode="auto">
          <a:xfrm>
            <a:off x="5797509" y="3951935"/>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40</a:t>
            </a:r>
          </a:p>
        </p:txBody>
      </p:sp>
      <p:sp>
        <p:nvSpPr>
          <p:cNvPr id="723997" name="Rectangle 29"/>
          <p:cNvSpPr>
            <a:spLocks noChangeArrowheads="1"/>
          </p:cNvSpPr>
          <p:nvPr/>
        </p:nvSpPr>
        <p:spPr bwMode="auto">
          <a:xfrm>
            <a:off x="6110511" y="39503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41</a:t>
            </a:r>
          </a:p>
        </p:txBody>
      </p:sp>
      <p:sp>
        <p:nvSpPr>
          <p:cNvPr id="723998" name="Rectangle 30"/>
          <p:cNvSpPr>
            <a:spLocks noChangeArrowheads="1"/>
          </p:cNvSpPr>
          <p:nvPr/>
        </p:nvSpPr>
        <p:spPr bwMode="auto">
          <a:xfrm>
            <a:off x="6423513" y="3948760"/>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42</a:t>
            </a:r>
          </a:p>
        </p:txBody>
      </p:sp>
      <p:sp>
        <p:nvSpPr>
          <p:cNvPr id="723999" name="Rectangle 31"/>
          <p:cNvSpPr>
            <a:spLocks noChangeArrowheads="1"/>
          </p:cNvSpPr>
          <p:nvPr/>
        </p:nvSpPr>
        <p:spPr bwMode="auto">
          <a:xfrm>
            <a:off x="6736515" y="394717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43</a:t>
            </a:r>
          </a:p>
        </p:txBody>
      </p:sp>
      <p:sp>
        <p:nvSpPr>
          <p:cNvPr id="724000" name="Rectangle 32"/>
          <p:cNvSpPr>
            <a:spLocks noChangeArrowheads="1"/>
          </p:cNvSpPr>
          <p:nvPr/>
        </p:nvSpPr>
        <p:spPr bwMode="auto">
          <a:xfrm>
            <a:off x="7049518" y="3945585"/>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44</a:t>
            </a:r>
          </a:p>
        </p:txBody>
      </p:sp>
      <p:sp>
        <p:nvSpPr>
          <p:cNvPr id="724001" name="Rectangle 33"/>
          <p:cNvSpPr>
            <a:spLocks noChangeArrowheads="1"/>
          </p:cNvSpPr>
          <p:nvPr/>
        </p:nvSpPr>
        <p:spPr bwMode="auto">
          <a:xfrm>
            <a:off x="7362520" y="394399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45</a:t>
            </a:r>
          </a:p>
        </p:txBody>
      </p:sp>
      <p:sp>
        <p:nvSpPr>
          <p:cNvPr id="724002" name="Rectangle 34"/>
          <p:cNvSpPr>
            <a:spLocks noChangeArrowheads="1"/>
          </p:cNvSpPr>
          <p:nvPr/>
        </p:nvSpPr>
        <p:spPr bwMode="auto">
          <a:xfrm>
            <a:off x="7675522" y="3942410"/>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46</a:t>
            </a:r>
          </a:p>
        </p:txBody>
      </p:sp>
      <p:sp>
        <p:nvSpPr>
          <p:cNvPr id="724003" name="Rectangle 35"/>
          <p:cNvSpPr>
            <a:spLocks noChangeArrowheads="1"/>
          </p:cNvSpPr>
          <p:nvPr/>
        </p:nvSpPr>
        <p:spPr bwMode="auto">
          <a:xfrm>
            <a:off x="7988524" y="39408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47</a:t>
            </a:r>
          </a:p>
        </p:txBody>
      </p:sp>
      <p:sp>
        <p:nvSpPr>
          <p:cNvPr id="724004" name="Rectangle 36"/>
          <p:cNvSpPr>
            <a:spLocks noChangeArrowheads="1"/>
          </p:cNvSpPr>
          <p:nvPr/>
        </p:nvSpPr>
        <p:spPr bwMode="auto">
          <a:xfrm>
            <a:off x="8301526" y="3939235"/>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48</a:t>
            </a:r>
          </a:p>
        </p:txBody>
      </p:sp>
      <p:sp>
        <p:nvSpPr>
          <p:cNvPr id="724005" name="Rectangle 37"/>
          <p:cNvSpPr>
            <a:spLocks noChangeArrowheads="1"/>
          </p:cNvSpPr>
          <p:nvPr/>
        </p:nvSpPr>
        <p:spPr bwMode="auto">
          <a:xfrm>
            <a:off x="8614528" y="39376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49</a:t>
            </a:r>
          </a:p>
        </p:txBody>
      </p:sp>
      <p:sp>
        <p:nvSpPr>
          <p:cNvPr id="724006" name="Rectangle 38"/>
          <p:cNvSpPr>
            <a:spLocks noChangeArrowheads="1"/>
          </p:cNvSpPr>
          <p:nvPr/>
        </p:nvSpPr>
        <p:spPr bwMode="auto">
          <a:xfrm>
            <a:off x="8927530" y="3936060"/>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50</a:t>
            </a:r>
          </a:p>
        </p:txBody>
      </p:sp>
      <p:sp>
        <p:nvSpPr>
          <p:cNvPr id="724007" name="Rectangle 39"/>
          <p:cNvSpPr>
            <a:spLocks noChangeArrowheads="1"/>
          </p:cNvSpPr>
          <p:nvPr/>
        </p:nvSpPr>
        <p:spPr bwMode="auto">
          <a:xfrm>
            <a:off x="9240532" y="393447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51</a:t>
            </a:r>
          </a:p>
        </p:txBody>
      </p:sp>
      <p:sp>
        <p:nvSpPr>
          <p:cNvPr id="724008" name="Rectangle 40"/>
          <p:cNvSpPr>
            <a:spLocks noChangeArrowheads="1"/>
          </p:cNvSpPr>
          <p:nvPr/>
        </p:nvSpPr>
        <p:spPr bwMode="auto">
          <a:xfrm>
            <a:off x="9553534" y="3932885"/>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52</a:t>
            </a:r>
          </a:p>
        </p:txBody>
      </p:sp>
      <p:sp>
        <p:nvSpPr>
          <p:cNvPr id="724009" name="Rectangle 41"/>
          <p:cNvSpPr>
            <a:spLocks noChangeArrowheads="1"/>
          </p:cNvSpPr>
          <p:nvPr/>
        </p:nvSpPr>
        <p:spPr bwMode="auto">
          <a:xfrm>
            <a:off x="9866536" y="393129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53</a:t>
            </a:r>
          </a:p>
        </p:txBody>
      </p:sp>
      <p:sp>
        <p:nvSpPr>
          <p:cNvPr id="724010" name="Rectangle 42"/>
          <p:cNvSpPr>
            <a:spLocks noChangeArrowheads="1"/>
          </p:cNvSpPr>
          <p:nvPr/>
        </p:nvSpPr>
        <p:spPr bwMode="auto">
          <a:xfrm>
            <a:off x="10179538" y="3929710"/>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54</a:t>
            </a:r>
          </a:p>
        </p:txBody>
      </p:sp>
      <p:sp>
        <p:nvSpPr>
          <p:cNvPr id="724011" name="Rectangle 43"/>
          <p:cNvSpPr>
            <a:spLocks noChangeArrowheads="1"/>
          </p:cNvSpPr>
          <p:nvPr/>
        </p:nvSpPr>
        <p:spPr bwMode="auto">
          <a:xfrm>
            <a:off x="10492540" y="392812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55</a:t>
            </a:r>
          </a:p>
        </p:txBody>
      </p:sp>
      <p:sp>
        <p:nvSpPr>
          <p:cNvPr id="724012" name="Rectangle 44"/>
          <p:cNvSpPr>
            <a:spLocks noChangeArrowheads="1"/>
          </p:cNvSpPr>
          <p:nvPr/>
        </p:nvSpPr>
        <p:spPr bwMode="auto">
          <a:xfrm>
            <a:off x="10796943" y="392812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56</a:t>
            </a:r>
          </a:p>
        </p:txBody>
      </p:sp>
      <p:sp>
        <p:nvSpPr>
          <p:cNvPr id="724013" name="Line 45"/>
          <p:cNvSpPr>
            <a:spLocks noChangeShapeType="1"/>
          </p:cNvSpPr>
          <p:nvPr/>
        </p:nvSpPr>
        <p:spPr bwMode="auto">
          <a:xfrm flipH="1" flipV="1">
            <a:off x="3097438" y="4275785"/>
            <a:ext cx="10319" cy="51117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4" name="Text Box 46"/>
          <p:cNvSpPr txBox="1">
            <a:spLocks noChangeArrowheads="1"/>
          </p:cNvSpPr>
          <p:nvPr/>
        </p:nvSpPr>
        <p:spPr bwMode="auto">
          <a:xfrm>
            <a:off x="2544480" y="4764734"/>
            <a:ext cx="1467068"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2000" b="1" dirty="0">
                <a:solidFill>
                  <a:srgbClr val="9900CC"/>
                </a:solidFill>
                <a:latin typeface="+mn-lt"/>
                <a:ea typeface="黑体" pitchFamily="2" charset="-122"/>
              </a:rPr>
              <a:t>B </a:t>
            </a:r>
            <a:r>
              <a:rPr lang="zh-CN" altLang="en-US" sz="2000" b="1" dirty="0">
                <a:solidFill>
                  <a:srgbClr val="9900CC"/>
                </a:solidFill>
                <a:latin typeface="+mn-lt"/>
                <a:ea typeface="黑体" pitchFamily="2" charset="-122"/>
              </a:rPr>
              <a:t>期望</a:t>
            </a:r>
          </a:p>
          <a:p>
            <a:pPr algn="ctr">
              <a:lnSpc>
                <a:spcPct val="90000"/>
              </a:lnSpc>
            </a:pPr>
            <a:r>
              <a:rPr lang="zh-CN" altLang="en-US" sz="2000" b="1" dirty="0">
                <a:solidFill>
                  <a:srgbClr val="9900CC"/>
                </a:solidFill>
                <a:latin typeface="+mn-lt"/>
                <a:ea typeface="黑体" pitchFamily="2" charset="-122"/>
              </a:rPr>
              <a:t>收到的序号</a:t>
            </a:r>
          </a:p>
        </p:txBody>
      </p:sp>
      <p:sp>
        <p:nvSpPr>
          <p:cNvPr id="724015" name="Line 47"/>
          <p:cNvSpPr>
            <a:spLocks noChangeShapeType="1"/>
          </p:cNvSpPr>
          <p:nvPr/>
        </p:nvSpPr>
        <p:spPr bwMode="auto">
          <a:xfrm>
            <a:off x="2927176" y="3116908"/>
            <a:ext cx="8600" cy="13573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6" name="Text Box 48"/>
          <p:cNvSpPr txBox="1">
            <a:spLocks noChangeArrowheads="1"/>
          </p:cNvSpPr>
          <p:nvPr/>
        </p:nvSpPr>
        <p:spPr bwMode="auto">
          <a:xfrm>
            <a:off x="8778511" y="270892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前沿</a:t>
            </a:r>
          </a:p>
        </p:txBody>
      </p:sp>
      <p:sp>
        <p:nvSpPr>
          <p:cNvPr id="724017" name="Text Box 49"/>
          <p:cNvSpPr txBox="1">
            <a:spLocks noChangeArrowheads="1"/>
          </p:cNvSpPr>
          <p:nvPr/>
        </p:nvSpPr>
        <p:spPr bwMode="auto">
          <a:xfrm>
            <a:off x="2545986" y="270892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后沿</a:t>
            </a:r>
          </a:p>
        </p:txBody>
      </p:sp>
      <p:sp>
        <p:nvSpPr>
          <p:cNvPr id="724018" name="Line 50"/>
          <p:cNvSpPr>
            <a:spLocks noChangeShapeType="1"/>
          </p:cNvSpPr>
          <p:nvPr/>
        </p:nvSpPr>
        <p:spPr bwMode="auto">
          <a:xfrm>
            <a:off x="9176899" y="3102622"/>
            <a:ext cx="8600" cy="135731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9" name="Text Box 51"/>
          <p:cNvSpPr txBox="1">
            <a:spLocks noChangeArrowheads="1"/>
          </p:cNvSpPr>
          <p:nvPr/>
        </p:nvSpPr>
        <p:spPr bwMode="auto">
          <a:xfrm>
            <a:off x="3419343" y="3083571"/>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前移</a:t>
            </a:r>
          </a:p>
        </p:txBody>
      </p:sp>
      <p:sp>
        <p:nvSpPr>
          <p:cNvPr id="724020" name="Text Box 52"/>
          <p:cNvSpPr txBox="1">
            <a:spLocks noChangeArrowheads="1"/>
          </p:cNvSpPr>
          <p:nvPr/>
        </p:nvSpPr>
        <p:spPr bwMode="auto">
          <a:xfrm>
            <a:off x="8014626" y="3080396"/>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收缩</a:t>
            </a:r>
          </a:p>
        </p:txBody>
      </p:sp>
      <p:grpSp>
        <p:nvGrpSpPr>
          <p:cNvPr id="724021" name="Group 53"/>
          <p:cNvGrpSpPr>
            <a:grpSpLocks/>
          </p:cNvGrpSpPr>
          <p:nvPr/>
        </p:nvGrpSpPr>
        <p:grpSpPr bwMode="auto">
          <a:xfrm>
            <a:off x="7809665" y="3158184"/>
            <a:ext cx="233892" cy="288925"/>
            <a:chOff x="3833" y="1298"/>
            <a:chExt cx="136" cy="182"/>
          </a:xfrm>
        </p:grpSpPr>
        <p:sp>
          <p:nvSpPr>
            <p:cNvPr id="724022" name="Line 54"/>
            <p:cNvSpPr>
              <a:spLocks noChangeShapeType="1"/>
            </p:cNvSpPr>
            <p:nvPr/>
          </p:nvSpPr>
          <p:spPr bwMode="auto">
            <a:xfrm flipH="1">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23" name="Line 55"/>
            <p:cNvSpPr>
              <a:spLocks noChangeShapeType="1"/>
            </p:cNvSpPr>
            <p:nvPr/>
          </p:nvSpPr>
          <p:spPr bwMode="auto">
            <a:xfrm>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24024" name="Text Box 56"/>
          <p:cNvSpPr txBox="1">
            <a:spLocks noChangeArrowheads="1"/>
          </p:cNvSpPr>
          <p:nvPr/>
        </p:nvSpPr>
        <p:spPr bwMode="auto">
          <a:xfrm>
            <a:off x="1654596" y="226095"/>
            <a:ext cx="9071836" cy="2308324"/>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9388" indent="-179388">
              <a:buFont typeface="Arial" pitchFamily="34" charset="0"/>
              <a:buChar char="•"/>
            </a:pPr>
            <a:r>
              <a:rPr lang="zh-CN" altLang="en-US" sz="2400" b="1" dirty="0">
                <a:solidFill>
                  <a:srgbClr val="000099"/>
                </a:solidFill>
                <a:latin typeface="+mn-lt"/>
                <a:ea typeface="黑体" pitchFamily="2" charset="-122"/>
              </a:rPr>
              <a:t>根据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给出的窗口值，</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构造出自己的发送窗口。</a:t>
            </a:r>
            <a:endParaRPr lang="en-US" altLang="zh-CN" sz="2400" b="1" dirty="0">
              <a:solidFill>
                <a:srgbClr val="000099"/>
              </a:solidFill>
              <a:latin typeface="+mn-lt"/>
              <a:ea typeface="黑体" pitchFamily="2" charset="-122"/>
            </a:endParaRPr>
          </a:p>
          <a:p>
            <a:pPr marL="179388" indent="-179388">
              <a:buFont typeface="Arial" pitchFamily="34" charset="0"/>
              <a:buChar char="•"/>
            </a:pPr>
            <a:r>
              <a:rPr lang="zh-CN" altLang="zh-CN" sz="2400" b="1" dirty="0">
                <a:solidFill>
                  <a:srgbClr val="FF0000"/>
                </a:solidFill>
                <a:latin typeface="+mn-lt"/>
                <a:ea typeface="黑体" pitchFamily="2" charset="-122"/>
              </a:rPr>
              <a:t>发送窗口表示：在没有收到</a:t>
            </a:r>
            <a:r>
              <a:rPr lang="en-US" altLang="zh-CN" sz="2400" b="1" dirty="0">
                <a:solidFill>
                  <a:srgbClr val="FF0000"/>
                </a:solidFill>
                <a:latin typeface="+mn-lt"/>
                <a:ea typeface="黑体" pitchFamily="2" charset="-122"/>
              </a:rPr>
              <a:t> B </a:t>
            </a:r>
            <a:r>
              <a:rPr lang="zh-CN" altLang="zh-CN" sz="2400" b="1" dirty="0">
                <a:solidFill>
                  <a:srgbClr val="FF0000"/>
                </a:solidFill>
                <a:latin typeface="+mn-lt"/>
                <a:ea typeface="黑体" pitchFamily="2" charset="-122"/>
              </a:rPr>
              <a:t>的确认的情况下，</a:t>
            </a:r>
            <a:r>
              <a:rPr lang="en-US" altLang="zh-CN" sz="2400" b="1" dirty="0">
                <a:solidFill>
                  <a:srgbClr val="FF0000"/>
                </a:solidFill>
                <a:latin typeface="+mn-lt"/>
                <a:ea typeface="黑体" pitchFamily="2" charset="-122"/>
              </a:rPr>
              <a:t>A </a:t>
            </a:r>
            <a:r>
              <a:rPr lang="zh-CN" altLang="zh-CN" sz="2400" b="1" dirty="0">
                <a:solidFill>
                  <a:srgbClr val="FF0000"/>
                </a:solidFill>
                <a:latin typeface="+mn-lt"/>
                <a:ea typeface="黑体" pitchFamily="2" charset="-122"/>
              </a:rPr>
              <a:t>可以连续把窗口内的数据都发送出去。</a:t>
            </a:r>
            <a:r>
              <a:rPr lang="zh-CN" altLang="en-US" sz="2400" b="1" dirty="0">
                <a:solidFill>
                  <a:srgbClr val="FF0000"/>
                </a:solidFill>
                <a:latin typeface="+mn-lt"/>
                <a:ea typeface="黑体" pitchFamily="2" charset="-122"/>
              </a:rPr>
              <a:t> </a:t>
            </a:r>
            <a:endParaRPr lang="en-US" altLang="zh-CN" sz="2400" b="1" dirty="0">
              <a:solidFill>
                <a:srgbClr val="FF0000"/>
              </a:solidFill>
              <a:latin typeface="+mn-lt"/>
              <a:ea typeface="黑体" pitchFamily="2" charset="-122"/>
            </a:endParaRPr>
          </a:p>
          <a:p>
            <a:pPr marL="179388" indent="-179388">
              <a:buFont typeface="Arial" pitchFamily="34" charset="0"/>
              <a:buChar char="•"/>
            </a:pPr>
            <a:r>
              <a:rPr lang="zh-CN" altLang="zh-CN" sz="2400" b="1" dirty="0">
                <a:solidFill>
                  <a:srgbClr val="FF0000"/>
                </a:solidFill>
                <a:latin typeface="+mn-lt"/>
                <a:ea typeface="黑体" pitchFamily="2" charset="-122"/>
              </a:rPr>
              <a:t>发送窗口里面的序号表示允许发送的序号。</a:t>
            </a:r>
            <a:endParaRPr lang="en-US" altLang="zh-CN" sz="2400" b="1" dirty="0">
              <a:solidFill>
                <a:srgbClr val="FF0000"/>
              </a:solidFill>
              <a:latin typeface="+mn-lt"/>
              <a:ea typeface="黑体" pitchFamily="2" charset="-122"/>
            </a:endParaRPr>
          </a:p>
          <a:p>
            <a:pPr marL="179388" indent="-179388">
              <a:buFont typeface="Arial" pitchFamily="34" charset="0"/>
              <a:buChar char="•"/>
            </a:pPr>
            <a:r>
              <a:rPr lang="zh-CN" altLang="zh-CN" sz="2400" b="1" dirty="0">
                <a:solidFill>
                  <a:srgbClr val="000099"/>
                </a:solidFill>
                <a:latin typeface="+mn-lt"/>
                <a:ea typeface="黑体" pitchFamily="2" charset="-122"/>
              </a:rPr>
              <a:t>显然，窗口越大，发送方就可以在收到对方确认之前连续发送更多的数据，因而可能获得更高的传输效率。</a:t>
            </a:r>
            <a:endParaRPr lang="zh-CN" altLang="en-US" sz="2400" b="1" dirty="0">
              <a:solidFill>
                <a:srgbClr val="000099"/>
              </a:solidFill>
              <a:latin typeface="+mn-lt"/>
              <a:ea typeface="黑体" pitchFamily="2" charset="-122"/>
            </a:endParaRPr>
          </a:p>
        </p:txBody>
      </p:sp>
      <p:sp>
        <p:nvSpPr>
          <p:cNvPr id="724025" name="Text Box 57"/>
          <p:cNvSpPr txBox="1">
            <a:spLocks noChangeArrowheads="1"/>
          </p:cNvSpPr>
          <p:nvPr/>
        </p:nvSpPr>
        <p:spPr bwMode="auto">
          <a:xfrm>
            <a:off x="6149748" y="5045722"/>
            <a:ext cx="3890809" cy="954107"/>
          </a:xfrm>
          <a:prstGeom prst="rect">
            <a:avLst/>
          </a:prstGeom>
          <a:solidFill>
            <a:srgbClr val="000099"/>
          </a:solidFill>
          <a:ln w="9525">
            <a:solidFill>
              <a:schemeClr val="folHlink"/>
            </a:solidFill>
            <a:miter lim="800000"/>
            <a:headEnd/>
            <a:tailEnd/>
          </a:ln>
          <a:effectLst/>
        </p:spPr>
        <p:txBody>
          <a:bodyPr wrap="none">
            <a:spAutoFit/>
          </a:bodyPr>
          <a:lstStyle/>
          <a:p>
            <a:pPr algn="ctr"/>
            <a:r>
              <a:rPr lang="en-US" altLang="zh-CN" sz="2800" b="1" dirty="0">
                <a:solidFill>
                  <a:schemeClr val="bg1"/>
                </a:solidFill>
                <a:latin typeface="+mn-lt"/>
                <a:ea typeface="黑体" pitchFamily="2" charset="-122"/>
              </a:rPr>
              <a:t>TCP </a:t>
            </a:r>
            <a:r>
              <a:rPr lang="zh-CN" altLang="en-US" sz="2800" b="1" dirty="0">
                <a:solidFill>
                  <a:schemeClr val="bg1"/>
                </a:solidFill>
                <a:latin typeface="+mn-lt"/>
                <a:ea typeface="黑体" pitchFamily="2" charset="-122"/>
              </a:rPr>
              <a:t>标准强烈不赞成</a:t>
            </a:r>
          </a:p>
          <a:p>
            <a:pPr algn="ctr"/>
            <a:r>
              <a:rPr lang="zh-CN" altLang="en-US" sz="2800" b="1" dirty="0">
                <a:solidFill>
                  <a:schemeClr val="bg1"/>
                </a:solidFill>
                <a:latin typeface="+mn-lt"/>
                <a:ea typeface="黑体" pitchFamily="2" charset="-122"/>
              </a:rPr>
              <a:t>发送窗口前沿向后收缩 </a:t>
            </a:r>
          </a:p>
        </p:txBody>
      </p:sp>
    </p:spTree>
    <p:extLst>
      <p:ext uri="{BB962C8B-B14F-4D97-AF65-F5344CB8AC3E}">
        <p14:creationId xmlns:p14="http://schemas.microsoft.com/office/powerpoint/2010/main" val="26283453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Line 4"/>
          <p:cNvSpPr>
            <a:spLocks noChangeShapeType="1"/>
          </p:cNvSpPr>
          <p:nvPr/>
        </p:nvSpPr>
        <p:spPr bwMode="auto">
          <a:xfrm flipV="1">
            <a:off x="2932338" y="3346452"/>
            <a:ext cx="6249723" cy="11113"/>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21" name="Line 5"/>
          <p:cNvSpPr>
            <a:spLocks noChangeShapeType="1"/>
          </p:cNvSpPr>
          <p:nvPr/>
        </p:nvSpPr>
        <p:spPr bwMode="auto">
          <a:xfrm flipV="1">
            <a:off x="2932338" y="1204913"/>
            <a:ext cx="6249723" cy="1111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22" name="Text Box 6"/>
          <p:cNvSpPr txBox="1">
            <a:spLocks noChangeArrowheads="1"/>
          </p:cNvSpPr>
          <p:nvPr/>
        </p:nvSpPr>
        <p:spPr bwMode="auto">
          <a:xfrm>
            <a:off x="9366893" y="2201864"/>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不允许发送</a:t>
            </a:r>
          </a:p>
        </p:txBody>
      </p:sp>
      <p:sp>
        <p:nvSpPr>
          <p:cNvPr id="726023" name="Text Box 7"/>
          <p:cNvSpPr txBox="1">
            <a:spLocks noChangeArrowheads="1"/>
          </p:cNvSpPr>
          <p:nvPr/>
        </p:nvSpPr>
        <p:spPr bwMode="auto">
          <a:xfrm>
            <a:off x="1551416" y="2201864"/>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a:t>
            </a:r>
          </a:p>
          <a:p>
            <a:pPr algn="ctr"/>
            <a:r>
              <a:rPr lang="zh-CN" altLang="en-US" sz="2000" b="1" dirty="0">
                <a:solidFill>
                  <a:srgbClr val="C00000"/>
                </a:solidFill>
                <a:latin typeface="+mn-lt"/>
                <a:ea typeface="黑体" pitchFamily="2" charset="-122"/>
              </a:rPr>
              <a:t>收到确认</a:t>
            </a:r>
          </a:p>
        </p:txBody>
      </p:sp>
      <p:sp>
        <p:nvSpPr>
          <p:cNvPr id="726024" name="Text Box 8"/>
          <p:cNvSpPr txBox="1">
            <a:spLocks noChangeArrowheads="1"/>
          </p:cNvSpPr>
          <p:nvPr/>
        </p:nvSpPr>
        <p:spPr bwMode="auto">
          <a:xfrm>
            <a:off x="4301291" y="981076"/>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A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发送窗口</a:t>
            </a:r>
            <a:r>
              <a:rPr lang="zh-CN" altLang="en-US" sz="2000" b="1" dirty="0">
                <a:solidFill>
                  <a:srgbClr val="0000CC"/>
                </a:solidFill>
                <a:latin typeface="+mn-lt"/>
                <a:ea typeface="黑体" pitchFamily="2" charset="-122"/>
              </a:rPr>
              <a:t>位置不变</a:t>
            </a:r>
          </a:p>
        </p:txBody>
      </p:sp>
      <p:sp>
        <p:nvSpPr>
          <p:cNvPr id="726025" name="Text Box 9"/>
          <p:cNvSpPr txBox="1">
            <a:spLocks noChangeArrowheads="1"/>
          </p:cNvSpPr>
          <p:nvPr/>
        </p:nvSpPr>
        <p:spPr bwMode="auto">
          <a:xfrm>
            <a:off x="6566610" y="2368551"/>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itchFamily="2" charset="-122"/>
              </a:rPr>
              <a:t>允许发送但尚未发送</a:t>
            </a:r>
          </a:p>
        </p:txBody>
      </p:sp>
      <p:sp>
        <p:nvSpPr>
          <p:cNvPr id="726026" name="Rectangle 10"/>
          <p:cNvSpPr>
            <a:spLocks noChangeArrowheads="1"/>
          </p:cNvSpPr>
          <p:nvPr/>
        </p:nvSpPr>
        <p:spPr bwMode="auto">
          <a:xfrm>
            <a:off x="2939215" y="1708150"/>
            <a:ext cx="6248004"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6027" name="Rectangle 11"/>
          <p:cNvSpPr>
            <a:spLocks noChangeArrowheads="1"/>
          </p:cNvSpPr>
          <p:nvPr/>
        </p:nvSpPr>
        <p:spPr bwMode="auto">
          <a:xfrm>
            <a:off x="1417200" y="19240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6028" name="Rectangle 12"/>
          <p:cNvSpPr>
            <a:spLocks noChangeArrowheads="1"/>
          </p:cNvSpPr>
          <p:nvPr/>
        </p:nvSpPr>
        <p:spPr bwMode="auto">
          <a:xfrm>
            <a:off x="1730202" y="1922465"/>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6029" name="Rectangle 13"/>
          <p:cNvSpPr>
            <a:spLocks noChangeArrowheads="1"/>
          </p:cNvSpPr>
          <p:nvPr/>
        </p:nvSpPr>
        <p:spPr bwMode="auto">
          <a:xfrm>
            <a:off x="2043204" y="19208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6030" name="Rectangle 14"/>
          <p:cNvSpPr>
            <a:spLocks noChangeArrowheads="1"/>
          </p:cNvSpPr>
          <p:nvPr/>
        </p:nvSpPr>
        <p:spPr bwMode="auto">
          <a:xfrm>
            <a:off x="2356206" y="191929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6031" name="Rectangle 15"/>
          <p:cNvSpPr>
            <a:spLocks noChangeArrowheads="1"/>
          </p:cNvSpPr>
          <p:nvPr/>
        </p:nvSpPr>
        <p:spPr bwMode="auto">
          <a:xfrm>
            <a:off x="2669208" y="191770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6032" name="Rectangle 16"/>
          <p:cNvSpPr>
            <a:spLocks noChangeArrowheads="1"/>
          </p:cNvSpPr>
          <p:nvPr/>
        </p:nvSpPr>
        <p:spPr bwMode="auto">
          <a:xfrm>
            <a:off x="2982210" y="19161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6033" name="Rectangle 17"/>
          <p:cNvSpPr>
            <a:spLocks noChangeArrowheads="1"/>
          </p:cNvSpPr>
          <p:nvPr/>
        </p:nvSpPr>
        <p:spPr bwMode="auto">
          <a:xfrm>
            <a:off x="3295213" y="19145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6034" name="Rectangle 18"/>
          <p:cNvSpPr>
            <a:spLocks noChangeArrowheads="1"/>
          </p:cNvSpPr>
          <p:nvPr/>
        </p:nvSpPr>
        <p:spPr bwMode="auto">
          <a:xfrm>
            <a:off x="3608215" y="191294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6035" name="Rectangle 19"/>
          <p:cNvSpPr>
            <a:spLocks noChangeArrowheads="1"/>
          </p:cNvSpPr>
          <p:nvPr/>
        </p:nvSpPr>
        <p:spPr bwMode="auto">
          <a:xfrm>
            <a:off x="3921217" y="19113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6036" name="Rectangle 20"/>
          <p:cNvSpPr>
            <a:spLocks noChangeArrowheads="1"/>
          </p:cNvSpPr>
          <p:nvPr/>
        </p:nvSpPr>
        <p:spPr bwMode="auto">
          <a:xfrm>
            <a:off x="4234219" y="1909765"/>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6037" name="Rectangle 21"/>
          <p:cNvSpPr>
            <a:spLocks noChangeArrowheads="1"/>
          </p:cNvSpPr>
          <p:nvPr/>
        </p:nvSpPr>
        <p:spPr bwMode="auto">
          <a:xfrm>
            <a:off x="4547221" y="19081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6038" name="Rectangle 22"/>
          <p:cNvSpPr>
            <a:spLocks noChangeArrowheads="1"/>
          </p:cNvSpPr>
          <p:nvPr/>
        </p:nvSpPr>
        <p:spPr bwMode="auto">
          <a:xfrm>
            <a:off x="4860223" y="190659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6039" name="Rectangle 23"/>
          <p:cNvSpPr>
            <a:spLocks noChangeArrowheads="1"/>
          </p:cNvSpPr>
          <p:nvPr/>
        </p:nvSpPr>
        <p:spPr bwMode="auto">
          <a:xfrm>
            <a:off x="5173225" y="19050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6040" name="Rectangle 24"/>
          <p:cNvSpPr>
            <a:spLocks noChangeArrowheads="1"/>
          </p:cNvSpPr>
          <p:nvPr/>
        </p:nvSpPr>
        <p:spPr bwMode="auto">
          <a:xfrm>
            <a:off x="5486227" y="1903415"/>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6041" name="Rectangle 25"/>
          <p:cNvSpPr>
            <a:spLocks noChangeArrowheads="1"/>
          </p:cNvSpPr>
          <p:nvPr/>
        </p:nvSpPr>
        <p:spPr bwMode="auto">
          <a:xfrm>
            <a:off x="5799229" y="19018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6042" name="Rectangle 26"/>
          <p:cNvSpPr>
            <a:spLocks noChangeArrowheads="1"/>
          </p:cNvSpPr>
          <p:nvPr/>
        </p:nvSpPr>
        <p:spPr bwMode="auto">
          <a:xfrm>
            <a:off x="6112231" y="190024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6043" name="Rectangle 27"/>
          <p:cNvSpPr>
            <a:spLocks noChangeArrowheads="1"/>
          </p:cNvSpPr>
          <p:nvPr/>
        </p:nvSpPr>
        <p:spPr bwMode="auto">
          <a:xfrm>
            <a:off x="6425233" y="18986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6044" name="Rectangle 28"/>
          <p:cNvSpPr>
            <a:spLocks noChangeArrowheads="1"/>
          </p:cNvSpPr>
          <p:nvPr/>
        </p:nvSpPr>
        <p:spPr bwMode="auto">
          <a:xfrm>
            <a:off x="6738235" y="1897065"/>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6045" name="Rectangle 29"/>
          <p:cNvSpPr>
            <a:spLocks noChangeArrowheads="1"/>
          </p:cNvSpPr>
          <p:nvPr/>
        </p:nvSpPr>
        <p:spPr bwMode="auto">
          <a:xfrm>
            <a:off x="7051238" y="18954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6046" name="Rectangle 30"/>
          <p:cNvSpPr>
            <a:spLocks noChangeArrowheads="1"/>
          </p:cNvSpPr>
          <p:nvPr/>
        </p:nvSpPr>
        <p:spPr bwMode="auto">
          <a:xfrm>
            <a:off x="7364240" y="1893890"/>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6047" name="Rectangle 31"/>
          <p:cNvSpPr>
            <a:spLocks noChangeArrowheads="1"/>
          </p:cNvSpPr>
          <p:nvPr/>
        </p:nvSpPr>
        <p:spPr bwMode="auto">
          <a:xfrm>
            <a:off x="7677242" y="18923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6048" name="Rectangle 32"/>
          <p:cNvSpPr>
            <a:spLocks noChangeArrowheads="1"/>
          </p:cNvSpPr>
          <p:nvPr/>
        </p:nvSpPr>
        <p:spPr bwMode="auto">
          <a:xfrm>
            <a:off x="7990244" y="189071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6049" name="Rectangle 33"/>
          <p:cNvSpPr>
            <a:spLocks noChangeArrowheads="1"/>
          </p:cNvSpPr>
          <p:nvPr/>
        </p:nvSpPr>
        <p:spPr bwMode="auto">
          <a:xfrm>
            <a:off x="8303246" y="18891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6050" name="Rectangle 34"/>
          <p:cNvSpPr>
            <a:spLocks noChangeArrowheads="1"/>
          </p:cNvSpPr>
          <p:nvPr/>
        </p:nvSpPr>
        <p:spPr bwMode="auto">
          <a:xfrm>
            <a:off x="8616248" y="1887540"/>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6051" name="Rectangle 35"/>
          <p:cNvSpPr>
            <a:spLocks noChangeArrowheads="1"/>
          </p:cNvSpPr>
          <p:nvPr/>
        </p:nvSpPr>
        <p:spPr bwMode="auto">
          <a:xfrm>
            <a:off x="8929250" y="18859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6052" name="Rectangle 36"/>
          <p:cNvSpPr>
            <a:spLocks noChangeArrowheads="1"/>
          </p:cNvSpPr>
          <p:nvPr/>
        </p:nvSpPr>
        <p:spPr bwMode="auto">
          <a:xfrm>
            <a:off x="9242252" y="1884365"/>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6053" name="Rectangle 37"/>
          <p:cNvSpPr>
            <a:spLocks noChangeArrowheads="1"/>
          </p:cNvSpPr>
          <p:nvPr/>
        </p:nvSpPr>
        <p:spPr bwMode="auto">
          <a:xfrm>
            <a:off x="9555254" y="188277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6054" name="Rectangle 38"/>
          <p:cNvSpPr>
            <a:spLocks noChangeArrowheads="1"/>
          </p:cNvSpPr>
          <p:nvPr/>
        </p:nvSpPr>
        <p:spPr bwMode="auto">
          <a:xfrm>
            <a:off x="9868256" y="1881189"/>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6055" name="Rectangle 39"/>
          <p:cNvSpPr>
            <a:spLocks noChangeArrowheads="1"/>
          </p:cNvSpPr>
          <p:nvPr/>
        </p:nvSpPr>
        <p:spPr bwMode="auto">
          <a:xfrm>
            <a:off x="10181258" y="18796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6056" name="Rectangle 40"/>
          <p:cNvSpPr>
            <a:spLocks noChangeArrowheads="1"/>
          </p:cNvSpPr>
          <p:nvPr/>
        </p:nvSpPr>
        <p:spPr bwMode="auto">
          <a:xfrm>
            <a:off x="10494260" y="1878015"/>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6057" name="Text Box 41"/>
          <p:cNvSpPr txBox="1">
            <a:spLocks noChangeArrowheads="1"/>
          </p:cNvSpPr>
          <p:nvPr/>
        </p:nvSpPr>
        <p:spPr bwMode="auto">
          <a:xfrm>
            <a:off x="3498148" y="2386014"/>
            <a:ext cx="249299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FF"/>
                </a:solidFill>
                <a:latin typeface="+mn-lt"/>
                <a:ea typeface="黑体" pitchFamily="2" charset="-122"/>
              </a:rPr>
              <a:t>已发送但未收到确认</a:t>
            </a:r>
          </a:p>
        </p:txBody>
      </p:sp>
      <p:sp>
        <p:nvSpPr>
          <p:cNvPr id="726058" name="Rectangle 42"/>
          <p:cNvSpPr>
            <a:spLocks noChangeArrowheads="1"/>
          </p:cNvSpPr>
          <p:nvPr/>
        </p:nvSpPr>
        <p:spPr bwMode="auto">
          <a:xfrm>
            <a:off x="10798663" y="1878015"/>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6060" name="Line 44"/>
          <p:cNvSpPr>
            <a:spLocks noChangeShapeType="1"/>
          </p:cNvSpPr>
          <p:nvPr/>
        </p:nvSpPr>
        <p:spPr bwMode="auto">
          <a:xfrm flipV="1">
            <a:off x="3099156" y="2212977"/>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1" name="Text Box 45"/>
          <p:cNvSpPr txBox="1">
            <a:spLocks noChangeArrowheads="1"/>
          </p:cNvSpPr>
          <p:nvPr/>
        </p:nvSpPr>
        <p:spPr bwMode="auto">
          <a:xfrm>
            <a:off x="2914189"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1</a:t>
            </a:r>
          </a:p>
        </p:txBody>
      </p:sp>
      <p:sp>
        <p:nvSpPr>
          <p:cNvPr id="726063" name="Line 47"/>
          <p:cNvSpPr>
            <a:spLocks noChangeShapeType="1"/>
          </p:cNvSpPr>
          <p:nvPr/>
        </p:nvSpPr>
        <p:spPr bwMode="auto">
          <a:xfrm flipV="1">
            <a:off x="6542179" y="2212977"/>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4" name="Text Box 48"/>
          <p:cNvSpPr txBox="1">
            <a:spLocks noChangeArrowheads="1"/>
          </p:cNvSpPr>
          <p:nvPr/>
        </p:nvSpPr>
        <p:spPr bwMode="auto">
          <a:xfrm>
            <a:off x="6376130"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2</a:t>
            </a:r>
          </a:p>
        </p:txBody>
      </p:sp>
      <p:sp>
        <p:nvSpPr>
          <p:cNvPr id="726066" name="Line 50"/>
          <p:cNvSpPr>
            <a:spLocks noChangeShapeType="1"/>
          </p:cNvSpPr>
          <p:nvPr/>
        </p:nvSpPr>
        <p:spPr bwMode="auto">
          <a:xfrm flipV="1">
            <a:off x="9371236" y="2212977"/>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7" name="Text Box 51"/>
          <p:cNvSpPr txBox="1">
            <a:spLocks noChangeArrowheads="1"/>
          </p:cNvSpPr>
          <p:nvPr/>
        </p:nvSpPr>
        <p:spPr bwMode="auto">
          <a:xfrm>
            <a:off x="9191429"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3</a:t>
            </a:r>
          </a:p>
        </p:txBody>
      </p:sp>
      <p:sp>
        <p:nvSpPr>
          <p:cNvPr id="726068" name="Text Box 52"/>
          <p:cNvSpPr txBox="1">
            <a:spLocks noChangeArrowheads="1"/>
          </p:cNvSpPr>
          <p:nvPr/>
        </p:nvSpPr>
        <p:spPr bwMode="auto">
          <a:xfrm>
            <a:off x="9365174" y="3971926"/>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itchFamily="2" charset="-122"/>
              </a:rPr>
              <a:t>不允许接收</a:t>
            </a:r>
          </a:p>
        </p:txBody>
      </p:sp>
      <p:sp>
        <p:nvSpPr>
          <p:cNvPr id="726069" name="Text Box 53"/>
          <p:cNvSpPr txBox="1">
            <a:spLocks noChangeArrowheads="1"/>
          </p:cNvSpPr>
          <p:nvPr/>
        </p:nvSpPr>
        <p:spPr bwMode="auto">
          <a:xfrm>
            <a:off x="1421456" y="3971926"/>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已发送确认</a:t>
            </a:r>
          </a:p>
          <a:p>
            <a:pPr algn="ctr"/>
            <a:r>
              <a:rPr lang="zh-CN" altLang="en-US" sz="2000" b="1" dirty="0">
                <a:solidFill>
                  <a:srgbClr val="C00000"/>
                </a:solidFill>
                <a:latin typeface="+mn-lt"/>
                <a:ea typeface="黑体" pitchFamily="2" charset="-122"/>
              </a:rPr>
              <a:t>并交付主机</a:t>
            </a:r>
          </a:p>
        </p:txBody>
      </p:sp>
      <p:sp>
        <p:nvSpPr>
          <p:cNvPr id="726070" name="Text Box 54"/>
          <p:cNvSpPr txBox="1">
            <a:spLocks noChangeArrowheads="1"/>
          </p:cNvSpPr>
          <p:nvPr/>
        </p:nvSpPr>
        <p:spPr bwMode="auto">
          <a:xfrm>
            <a:off x="5082076" y="3141664"/>
            <a:ext cx="17315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B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接收窗口</a:t>
            </a:r>
          </a:p>
        </p:txBody>
      </p:sp>
      <p:sp>
        <p:nvSpPr>
          <p:cNvPr id="726071" name="Text Box 55"/>
          <p:cNvSpPr txBox="1">
            <a:spLocks noChangeArrowheads="1"/>
          </p:cNvSpPr>
          <p:nvPr/>
        </p:nvSpPr>
        <p:spPr bwMode="auto">
          <a:xfrm>
            <a:off x="5514645" y="4191472"/>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允许接收</a:t>
            </a:r>
          </a:p>
        </p:txBody>
      </p:sp>
      <p:sp>
        <p:nvSpPr>
          <p:cNvPr id="726072" name="Rectangle 56"/>
          <p:cNvSpPr>
            <a:spLocks noChangeArrowheads="1"/>
          </p:cNvSpPr>
          <p:nvPr/>
        </p:nvSpPr>
        <p:spPr bwMode="auto">
          <a:xfrm>
            <a:off x="2937497" y="3500440"/>
            <a:ext cx="6248003"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6073" name="Rectangle 57"/>
          <p:cNvSpPr>
            <a:spLocks noChangeArrowheads="1"/>
          </p:cNvSpPr>
          <p:nvPr/>
        </p:nvSpPr>
        <p:spPr bwMode="auto">
          <a:xfrm>
            <a:off x="1415480" y="371634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6074" name="Rectangle 58"/>
          <p:cNvSpPr>
            <a:spLocks noChangeArrowheads="1"/>
          </p:cNvSpPr>
          <p:nvPr/>
        </p:nvSpPr>
        <p:spPr bwMode="auto">
          <a:xfrm>
            <a:off x="1728482" y="37147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6075" name="Rectangle 59"/>
          <p:cNvSpPr>
            <a:spLocks noChangeArrowheads="1"/>
          </p:cNvSpPr>
          <p:nvPr/>
        </p:nvSpPr>
        <p:spPr bwMode="auto">
          <a:xfrm>
            <a:off x="2041484" y="371316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6076" name="Rectangle 60"/>
          <p:cNvSpPr>
            <a:spLocks noChangeArrowheads="1"/>
          </p:cNvSpPr>
          <p:nvPr/>
        </p:nvSpPr>
        <p:spPr bwMode="auto">
          <a:xfrm>
            <a:off x="2354486" y="37115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6077" name="Rectangle 61"/>
          <p:cNvSpPr>
            <a:spLocks noChangeArrowheads="1"/>
          </p:cNvSpPr>
          <p:nvPr/>
        </p:nvSpPr>
        <p:spPr bwMode="auto">
          <a:xfrm>
            <a:off x="2667488" y="370999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6078" name="Rectangle 62"/>
          <p:cNvSpPr>
            <a:spLocks noChangeArrowheads="1"/>
          </p:cNvSpPr>
          <p:nvPr/>
        </p:nvSpPr>
        <p:spPr bwMode="auto">
          <a:xfrm>
            <a:off x="2980490" y="37084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6079" name="Rectangle 63"/>
          <p:cNvSpPr>
            <a:spLocks noChangeArrowheads="1"/>
          </p:cNvSpPr>
          <p:nvPr/>
        </p:nvSpPr>
        <p:spPr bwMode="auto">
          <a:xfrm>
            <a:off x="3293492" y="3706815"/>
            <a:ext cx="233892" cy="287337"/>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6080" name="Rectangle 64"/>
          <p:cNvSpPr>
            <a:spLocks noChangeArrowheads="1"/>
          </p:cNvSpPr>
          <p:nvPr/>
        </p:nvSpPr>
        <p:spPr bwMode="auto">
          <a:xfrm>
            <a:off x="3606494" y="3705225"/>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6081" name="Rectangle 65"/>
          <p:cNvSpPr>
            <a:spLocks noChangeArrowheads="1"/>
          </p:cNvSpPr>
          <p:nvPr/>
        </p:nvSpPr>
        <p:spPr bwMode="auto">
          <a:xfrm>
            <a:off x="3919496" y="37036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6082" name="Rectangle 66"/>
          <p:cNvSpPr>
            <a:spLocks noChangeArrowheads="1"/>
          </p:cNvSpPr>
          <p:nvPr/>
        </p:nvSpPr>
        <p:spPr bwMode="auto">
          <a:xfrm>
            <a:off x="4232498" y="37020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6083" name="Rectangle 67"/>
          <p:cNvSpPr>
            <a:spLocks noChangeArrowheads="1"/>
          </p:cNvSpPr>
          <p:nvPr/>
        </p:nvSpPr>
        <p:spPr bwMode="auto">
          <a:xfrm>
            <a:off x="4545501" y="3700465"/>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6084" name="Rectangle 68"/>
          <p:cNvSpPr>
            <a:spLocks noChangeArrowheads="1"/>
          </p:cNvSpPr>
          <p:nvPr/>
        </p:nvSpPr>
        <p:spPr bwMode="auto">
          <a:xfrm>
            <a:off x="4858503" y="36988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6085" name="Rectangle 69"/>
          <p:cNvSpPr>
            <a:spLocks noChangeArrowheads="1"/>
          </p:cNvSpPr>
          <p:nvPr/>
        </p:nvSpPr>
        <p:spPr bwMode="auto">
          <a:xfrm>
            <a:off x="5171505" y="3697290"/>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6086" name="Rectangle 70"/>
          <p:cNvSpPr>
            <a:spLocks noChangeArrowheads="1"/>
          </p:cNvSpPr>
          <p:nvPr/>
        </p:nvSpPr>
        <p:spPr bwMode="auto">
          <a:xfrm>
            <a:off x="5484507" y="36957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6087" name="Rectangle 71"/>
          <p:cNvSpPr>
            <a:spLocks noChangeArrowheads="1"/>
          </p:cNvSpPr>
          <p:nvPr/>
        </p:nvSpPr>
        <p:spPr bwMode="auto">
          <a:xfrm>
            <a:off x="5797509" y="369411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6088" name="Rectangle 72"/>
          <p:cNvSpPr>
            <a:spLocks noChangeArrowheads="1"/>
          </p:cNvSpPr>
          <p:nvPr/>
        </p:nvSpPr>
        <p:spPr bwMode="auto">
          <a:xfrm>
            <a:off x="6110511" y="36925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6089" name="Rectangle 73"/>
          <p:cNvSpPr>
            <a:spLocks noChangeArrowheads="1"/>
          </p:cNvSpPr>
          <p:nvPr/>
        </p:nvSpPr>
        <p:spPr bwMode="auto">
          <a:xfrm>
            <a:off x="6423513" y="3690940"/>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6090" name="Rectangle 74"/>
          <p:cNvSpPr>
            <a:spLocks noChangeArrowheads="1"/>
          </p:cNvSpPr>
          <p:nvPr/>
        </p:nvSpPr>
        <p:spPr bwMode="auto">
          <a:xfrm>
            <a:off x="6736515" y="36893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6091" name="Rectangle 75"/>
          <p:cNvSpPr>
            <a:spLocks noChangeArrowheads="1"/>
          </p:cNvSpPr>
          <p:nvPr/>
        </p:nvSpPr>
        <p:spPr bwMode="auto">
          <a:xfrm>
            <a:off x="7049517" y="3687765"/>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6092" name="Rectangle 76"/>
          <p:cNvSpPr>
            <a:spLocks noChangeArrowheads="1"/>
          </p:cNvSpPr>
          <p:nvPr/>
        </p:nvSpPr>
        <p:spPr bwMode="auto">
          <a:xfrm>
            <a:off x="7362519" y="36861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6093" name="Rectangle 77"/>
          <p:cNvSpPr>
            <a:spLocks noChangeArrowheads="1"/>
          </p:cNvSpPr>
          <p:nvPr/>
        </p:nvSpPr>
        <p:spPr bwMode="auto">
          <a:xfrm>
            <a:off x="7675521" y="3684590"/>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6094" name="Rectangle 78"/>
          <p:cNvSpPr>
            <a:spLocks noChangeArrowheads="1"/>
          </p:cNvSpPr>
          <p:nvPr/>
        </p:nvSpPr>
        <p:spPr bwMode="auto">
          <a:xfrm>
            <a:off x="7988523" y="36830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6095" name="Rectangle 79"/>
          <p:cNvSpPr>
            <a:spLocks noChangeArrowheads="1"/>
          </p:cNvSpPr>
          <p:nvPr/>
        </p:nvSpPr>
        <p:spPr bwMode="auto">
          <a:xfrm>
            <a:off x="8301526" y="3681415"/>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6096" name="Rectangle 80"/>
          <p:cNvSpPr>
            <a:spLocks noChangeArrowheads="1"/>
          </p:cNvSpPr>
          <p:nvPr/>
        </p:nvSpPr>
        <p:spPr bwMode="auto">
          <a:xfrm>
            <a:off x="8614528" y="36798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6097" name="Rectangle 81"/>
          <p:cNvSpPr>
            <a:spLocks noChangeArrowheads="1"/>
          </p:cNvSpPr>
          <p:nvPr/>
        </p:nvSpPr>
        <p:spPr bwMode="auto">
          <a:xfrm>
            <a:off x="8927530" y="3678240"/>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6098" name="Rectangle 82"/>
          <p:cNvSpPr>
            <a:spLocks noChangeArrowheads="1"/>
          </p:cNvSpPr>
          <p:nvPr/>
        </p:nvSpPr>
        <p:spPr bwMode="auto">
          <a:xfrm>
            <a:off x="9240532" y="367665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6099" name="Rectangle 83"/>
          <p:cNvSpPr>
            <a:spLocks noChangeArrowheads="1"/>
          </p:cNvSpPr>
          <p:nvPr/>
        </p:nvSpPr>
        <p:spPr bwMode="auto">
          <a:xfrm>
            <a:off x="9553534" y="3675065"/>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6100" name="Rectangle 84"/>
          <p:cNvSpPr>
            <a:spLocks noChangeArrowheads="1"/>
          </p:cNvSpPr>
          <p:nvPr/>
        </p:nvSpPr>
        <p:spPr bwMode="auto">
          <a:xfrm>
            <a:off x="9866536" y="367347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6101" name="Rectangle 85"/>
          <p:cNvSpPr>
            <a:spLocks noChangeArrowheads="1"/>
          </p:cNvSpPr>
          <p:nvPr/>
        </p:nvSpPr>
        <p:spPr bwMode="auto">
          <a:xfrm>
            <a:off x="10179538" y="3671890"/>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6102" name="Rectangle 86"/>
          <p:cNvSpPr>
            <a:spLocks noChangeArrowheads="1"/>
          </p:cNvSpPr>
          <p:nvPr/>
        </p:nvSpPr>
        <p:spPr bwMode="auto">
          <a:xfrm>
            <a:off x="10492540" y="36703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6103" name="Rectangle 87"/>
          <p:cNvSpPr>
            <a:spLocks noChangeArrowheads="1"/>
          </p:cNvSpPr>
          <p:nvPr/>
        </p:nvSpPr>
        <p:spPr bwMode="auto">
          <a:xfrm>
            <a:off x="10796944" y="36703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grpSp>
        <p:nvGrpSpPr>
          <p:cNvPr id="726109" name="Group 93"/>
          <p:cNvGrpSpPr>
            <a:grpSpLocks/>
          </p:cNvGrpSpPr>
          <p:nvPr/>
        </p:nvGrpSpPr>
        <p:grpSpPr bwMode="auto">
          <a:xfrm>
            <a:off x="3415600" y="3992563"/>
            <a:ext cx="340519" cy="876300"/>
            <a:chOff x="1231" y="3150"/>
            <a:chExt cx="182" cy="272"/>
          </a:xfrm>
        </p:grpSpPr>
        <p:sp>
          <p:nvSpPr>
            <p:cNvPr id="726104" name="Line 88"/>
            <p:cNvSpPr>
              <a:spLocks noChangeShapeType="1"/>
            </p:cNvSpPr>
            <p:nvPr/>
          </p:nvSpPr>
          <p:spPr bwMode="auto">
            <a:xfrm flipV="1">
              <a:off x="1231" y="3150"/>
              <a:ext cx="0" cy="27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105" name="Line 89"/>
            <p:cNvSpPr>
              <a:spLocks noChangeShapeType="1"/>
            </p:cNvSpPr>
            <p:nvPr/>
          </p:nvSpPr>
          <p:spPr bwMode="auto">
            <a:xfrm flipV="1">
              <a:off x="1413" y="3150"/>
              <a:ext cx="0" cy="27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726106" name="Text Box 90"/>
          <p:cNvSpPr txBox="1">
            <a:spLocks noChangeArrowheads="1"/>
          </p:cNvSpPr>
          <p:nvPr/>
        </p:nvSpPr>
        <p:spPr bwMode="auto">
          <a:xfrm>
            <a:off x="2859203" y="4822825"/>
            <a:ext cx="1467068" cy="4001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mn-lt"/>
                <a:ea typeface="黑体" pitchFamily="2" charset="-122"/>
              </a:rPr>
              <a:t>未按序收到</a:t>
            </a:r>
          </a:p>
        </p:txBody>
      </p:sp>
      <p:sp>
        <p:nvSpPr>
          <p:cNvPr id="726107" name="AutoShape 91"/>
          <p:cNvSpPr>
            <a:spLocks/>
          </p:cNvSpPr>
          <p:nvPr/>
        </p:nvSpPr>
        <p:spPr bwMode="auto">
          <a:xfrm rot="5400000">
            <a:off x="7680615" y="292697"/>
            <a:ext cx="184150" cy="2729309"/>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26108" name="Text Box 92"/>
          <p:cNvSpPr txBox="1">
            <a:spLocks noChangeArrowheads="1"/>
          </p:cNvSpPr>
          <p:nvPr/>
        </p:nvSpPr>
        <p:spPr bwMode="auto">
          <a:xfrm>
            <a:off x="7109710" y="1223964"/>
            <a:ext cx="12105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mn-lt"/>
                <a:ea typeface="黑体" pitchFamily="2" charset="-122"/>
              </a:rPr>
              <a:t>可用窗口</a:t>
            </a:r>
          </a:p>
        </p:txBody>
      </p:sp>
      <p:sp>
        <p:nvSpPr>
          <p:cNvPr id="726110" name="Text Box 94"/>
          <p:cNvSpPr txBox="1">
            <a:spLocks noChangeArrowheads="1"/>
          </p:cNvSpPr>
          <p:nvPr/>
        </p:nvSpPr>
        <p:spPr bwMode="auto">
          <a:xfrm>
            <a:off x="3131833" y="185740"/>
            <a:ext cx="6084623" cy="6508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p>
            <a:pPr algn="ctr"/>
            <a:r>
              <a:rPr lang="en-US" altLang="zh-CN" sz="3600" b="1">
                <a:solidFill>
                  <a:srgbClr val="0000CC"/>
                </a:solidFill>
                <a:latin typeface="+mn-lt"/>
                <a:ea typeface="黑体" pitchFamily="2" charset="-122"/>
              </a:rPr>
              <a:t>A </a:t>
            </a:r>
            <a:r>
              <a:rPr lang="zh-CN" altLang="en-US" sz="3600" b="1">
                <a:solidFill>
                  <a:srgbClr val="0000CC"/>
                </a:solidFill>
                <a:latin typeface="+mn-lt"/>
                <a:ea typeface="黑体" pitchFamily="2" charset="-122"/>
              </a:rPr>
              <a:t>发送了 </a:t>
            </a:r>
            <a:r>
              <a:rPr lang="en-US" altLang="zh-CN" sz="3600" b="1">
                <a:solidFill>
                  <a:srgbClr val="0000CC"/>
                </a:solidFill>
                <a:latin typeface="+mn-lt"/>
                <a:ea typeface="黑体" pitchFamily="2" charset="-122"/>
              </a:rPr>
              <a:t>11 </a:t>
            </a:r>
            <a:r>
              <a:rPr lang="zh-CN" altLang="en-US" sz="3600" b="1">
                <a:solidFill>
                  <a:srgbClr val="0000CC"/>
                </a:solidFill>
                <a:latin typeface="+mn-lt"/>
                <a:ea typeface="黑体" pitchFamily="2" charset="-122"/>
              </a:rPr>
              <a:t>个字节的数据 </a:t>
            </a:r>
          </a:p>
        </p:txBody>
      </p:sp>
      <p:sp>
        <p:nvSpPr>
          <p:cNvPr id="726111" name="Text Box 95"/>
          <p:cNvSpPr txBox="1">
            <a:spLocks noChangeArrowheads="1"/>
          </p:cNvSpPr>
          <p:nvPr/>
        </p:nvSpPr>
        <p:spPr bwMode="auto">
          <a:xfrm>
            <a:off x="1795555" y="5373690"/>
            <a:ext cx="8404865" cy="1200329"/>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3</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1</a:t>
            </a:r>
            <a:r>
              <a:rPr lang="en-US" altLang="zh-CN" sz="2400" b="1">
                <a:solidFill>
                  <a:srgbClr val="0000CC"/>
                </a:solidFill>
                <a:latin typeface="+mn-lt"/>
                <a:ea typeface="黑体" pitchFamily="2" charset="-122"/>
              </a:rPr>
              <a:t> = A </a:t>
            </a:r>
            <a:r>
              <a:rPr lang="zh-CN" altLang="en-US" sz="2400" b="1">
                <a:solidFill>
                  <a:srgbClr val="0000CC"/>
                </a:solidFill>
                <a:latin typeface="+mn-lt"/>
                <a:ea typeface="黑体" pitchFamily="2" charset="-122"/>
              </a:rPr>
              <a:t>的发送窗口（又称为通知窗口）</a:t>
            </a:r>
          </a:p>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2</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1</a:t>
            </a:r>
            <a:r>
              <a:rPr lang="en-US" altLang="zh-CN" sz="2400" b="1">
                <a:solidFill>
                  <a:srgbClr val="0000CC"/>
                </a:solidFill>
                <a:latin typeface="+mn-lt"/>
                <a:ea typeface="黑体" pitchFamily="2" charset="-122"/>
              </a:rPr>
              <a:t> = </a:t>
            </a:r>
            <a:r>
              <a:rPr lang="zh-CN" altLang="en-US" sz="2400" b="1">
                <a:solidFill>
                  <a:srgbClr val="0000CC"/>
                </a:solidFill>
                <a:latin typeface="+mn-lt"/>
                <a:ea typeface="黑体" pitchFamily="2" charset="-122"/>
              </a:rPr>
              <a:t>已发送但尚未收到确认的字节数</a:t>
            </a:r>
          </a:p>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3</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2</a:t>
            </a:r>
            <a:r>
              <a:rPr lang="en-US" altLang="zh-CN" sz="2400" b="1">
                <a:solidFill>
                  <a:srgbClr val="0000CC"/>
                </a:solidFill>
                <a:latin typeface="+mn-lt"/>
                <a:ea typeface="黑体" pitchFamily="2" charset="-122"/>
              </a:rPr>
              <a:t> = </a:t>
            </a:r>
            <a:r>
              <a:rPr lang="zh-CN" altLang="en-US" sz="2400" b="1">
                <a:solidFill>
                  <a:srgbClr val="0000CC"/>
                </a:solidFill>
                <a:latin typeface="+mn-lt"/>
                <a:ea typeface="黑体" pitchFamily="2" charset="-122"/>
              </a:rPr>
              <a:t>允许发送但尚未发送的字节数（又称为可用窗口） </a:t>
            </a:r>
          </a:p>
        </p:txBody>
      </p:sp>
      <p:sp>
        <p:nvSpPr>
          <p:cNvPr id="2" name="矩形 1"/>
          <p:cNvSpPr/>
          <p:nvPr/>
        </p:nvSpPr>
        <p:spPr>
          <a:xfrm>
            <a:off x="7283410" y="4437112"/>
            <a:ext cx="3632201" cy="707886"/>
          </a:xfrm>
          <a:prstGeom prst="rect">
            <a:avLst/>
          </a:prstGeom>
          <a:solidFill>
            <a:srgbClr val="0000CC"/>
          </a:solidFill>
          <a:ln w="9525">
            <a:solidFill>
              <a:schemeClr val="folHlink"/>
            </a:solidFill>
            <a:miter lim="800000"/>
            <a:headEnd/>
            <a:tailEnd/>
          </a:ln>
          <a:effectLst/>
        </p:spPr>
        <p:txBody>
          <a:bodyPr wrap="square">
            <a:spAutoFit/>
          </a:bodyPr>
          <a:lstStyle/>
          <a:p>
            <a:pPr algn="ctr"/>
            <a:r>
              <a:rPr lang="zh-CN" altLang="zh-CN" sz="2000" b="1" dirty="0">
                <a:solidFill>
                  <a:schemeClr val="bg1"/>
                </a:solidFill>
                <a:latin typeface="+mn-lt"/>
                <a:ea typeface="黑体" pitchFamily="2" charset="-122"/>
              </a:rPr>
              <a:t>接收窗口内的序号（</a:t>
            </a:r>
            <a:r>
              <a:rPr lang="en-US" altLang="zh-CN" sz="2000" b="1" dirty="0">
                <a:solidFill>
                  <a:schemeClr val="bg1"/>
                </a:solidFill>
                <a:latin typeface="+mn-lt"/>
                <a:ea typeface="黑体" pitchFamily="2" charset="-122"/>
              </a:rPr>
              <a:t>31 ~ 50</a:t>
            </a:r>
            <a:r>
              <a:rPr lang="zh-CN" altLang="zh-CN" sz="2000" b="1" dirty="0">
                <a:solidFill>
                  <a:schemeClr val="bg1"/>
                </a:solidFill>
                <a:latin typeface="+mn-lt"/>
                <a:ea typeface="黑体" pitchFamily="2" charset="-122"/>
              </a:rPr>
              <a:t>）</a:t>
            </a:r>
            <a:endParaRPr lang="en-US" altLang="zh-CN" sz="2000" b="1" dirty="0">
              <a:solidFill>
                <a:schemeClr val="bg1"/>
              </a:solidFill>
              <a:latin typeface="+mn-lt"/>
              <a:ea typeface="黑体" pitchFamily="2" charset="-122"/>
            </a:endParaRPr>
          </a:p>
          <a:p>
            <a:pPr algn="ctr"/>
            <a:r>
              <a:rPr lang="zh-CN" altLang="zh-CN" sz="2000" b="1" dirty="0">
                <a:solidFill>
                  <a:schemeClr val="bg1"/>
                </a:solidFill>
                <a:latin typeface="+mn-lt"/>
                <a:ea typeface="黑体" pitchFamily="2" charset="-122"/>
              </a:rPr>
              <a:t>是允许接收的</a:t>
            </a:r>
            <a:r>
              <a:rPr lang="zh-CN" altLang="en-US" sz="2000" b="1" dirty="0">
                <a:solidFill>
                  <a:schemeClr val="bg1"/>
                </a:solidFill>
                <a:latin typeface="+mn-lt"/>
                <a:ea typeface="黑体" pitchFamily="2" charset="-122"/>
              </a:rPr>
              <a:t>序号</a:t>
            </a:r>
            <a:r>
              <a:rPr lang="zh-CN" altLang="zh-CN" sz="2000" b="1" dirty="0">
                <a:solidFill>
                  <a:schemeClr val="bg1"/>
                </a:solidFill>
                <a:latin typeface="+mn-lt"/>
                <a:ea typeface="黑体" pitchFamily="2" charset="-122"/>
              </a:rPr>
              <a:t>。</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8425975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Text Box 4"/>
          <p:cNvSpPr txBox="1">
            <a:spLocks noChangeArrowheads="1"/>
          </p:cNvSpPr>
          <p:nvPr/>
        </p:nvSpPr>
        <p:spPr bwMode="auto">
          <a:xfrm>
            <a:off x="7025718" y="2131219"/>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FF"/>
                </a:solidFill>
                <a:latin typeface="+mn-lt"/>
                <a:ea typeface="黑体" pitchFamily="2" charset="-122"/>
              </a:rPr>
              <a:t>允许发送但尚未发送</a:t>
            </a:r>
          </a:p>
        </p:txBody>
      </p:sp>
      <p:sp>
        <p:nvSpPr>
          <p:cNvPr id="728069" name="Text Box 5"/>
          <p:cNvSpPr txBox="1">
            <a:spLocks noChangeArrowheads="1"/>
          </p:cNvSpPr>
          <p:nvPr/>
        </p:nvSpPr>
        <p:spPr bwMode="auto">
          <a:xfrm>
            <a:off x="5544624" y="1124744"/>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A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发送窗口</a:t>
            </a:r>
            <a:r>
              <a:rPr lang="zh-CN" altLang="en-US" sz="2000" b="1" dirty="0">
                <a:solidFill>
                  <a:srgbClr val="0000CC"/>
                </a:solidFill>
                <a:latin typeface="+mn-lt"/>
                <a:ea typeface="黑体" pitchFamily="2" charset="-122"/>
              </a:rPr>
              <a:t>向前滑动</a:t>
            </a:r>
          </a:p>
        </p:txBody>
      </p:sp>
      <p:sp>
        <p:nvSpPr>
          <p:cNvPr id="728070" name="Rectangle 6"/>
          <p:cNvSpPr>
            <a:spLocks noChangeArrowheads="1"/>
          </p:cNvSpPr>
          <p:nvPr/>
        </p:nvSpPr>
        <p:spPr bwMode="auto">
          <a:xfrm>
            <a:off x="3866106" y="1512095"/>
            <a:ext cx="6273800"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8071" name="Rectangle 7"/>
          <p:cNvSpPr>
            <a:spLocks noChangeArrowheads="1"/>
          </p:cNvSpPr>
          <p:nvPr/>
        </p:nvSpPr>
        <p:spPr bwMode="auto">
          <a:xfrm>
            <a:off x="1411964" y="170577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8072" name="Rectangle 8"/>
          <p:cNvSpPr>
            <a:spLocks noChangeArrowheads="1"/>
          </p:cNvSpPr>
          <p:nvPr/>
        </p:nvSpPr>
        <p:spPr bwMode="auto">
          <a:xfrm>
            <a:off x="1724966" y="170577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8073" name="Rectangle 9"/>
          <p:cNvSpPr>
            <a:spLocks noChangeArrowheads="1"/>
          </p:cNvSpPr>
          <p:nvPr/>
        </p:nvSpPr>
        <p:spPr bwMode="auto">
          <a:xfrm>
            <a:off x="2037968" y="170577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8074" name="Rectangle 10"/>
          <p:cNvSpPr>
            <a:spLocks noChangeArrowheads="1"/>
          </p:cNvSpPr>
          <p:nvPr/>
        </p:nvSpPr>
        <p:spPr bwMode="auto">
          <a:xfrm>
            <a:off x="2350970" y="170577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8075" name="Rectangle 11"/>
          <p:cNvSpPr>
            <a:spLocks noChangeArrowheads="1"/>
          </p:cNvSpPr>
          <p:nvPr/>
        </p:nvSpPr>
        <p:spPr bwMode="auto">
          <a:xfrm>
            <a:off x="2663972" y="170577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8076" name="Rectangle 12"/>
          <p:cNvSpPr>
            <a:spLocks noChangeArrowheads="1"/>
          </p:cNvSpPr>
          <p:nvPr/>
        </p:nvSpPr>
        <p:spPr bwMode="auto">
          <a:xfrm>
            <a:off x="2976974" y="170577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8077" name="Rectangle 13"/>
          <p:cNvSpPr>
            <a:spLocks noChangeArrowheads="1"/>
          </p:cNvSpPr>
          <p:nvPr/>
        </p:nvSpPr>
        <p:spPr bwMode="auto">
          <a:xfrm>
            <a:off x="3289977" y="170577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8078" name="Rectangle 14"/>
          <p:cNvSpPr>
            <a:spLocks noChangeArrowheads="1"/>
          </p:cNvSpPr>
          <p:nvPr/>
        </p:nvSpPr>
        <p:spPr bwMode="auto">
          <a:xfrm>
            <a:off x="3602979" y="170577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8079" name="Rectangle 15"/>
          <p:cNvSpPr>
            <a:spLocks noChangeArrowheads="1"/>
          </p:cNvSpPr>
          <p:nvPr/>
        </p:nvSpPr>
        <p:spPr bwMode="auto">
          <a:xfrm>
            <a:off x="3915981" y="170577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8080" name="Rectangle 16"/>
          <p:cNvSpPr>
            <a:spLocks noChangeArrowheads="1"/>
          </p:cNvSpPr>
          <p:nvPr/>
        </p:nvSpPr>
        <p:spPr bwMode="auto">
          <a:xfrm>
            <a:off x="4228983" y="170577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8081" name="Rectangle 17"/>
          <p:cNvSpPr>
            <a:spLocks noChangeArrowheads="1"/>
          </p:cNvSpPr>
          <p:nvPr/>
        </p:nvSpPr>
        <p:spPr bwMode="auto">
          <a:xfrm>
            <a:off x="4541985" y="170577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8082" name="Rectangle 18"/>
          <p:cNvSpPr>
            <a:spLocks noChangeArrowheads="1"/>
          </p:cNvSpPr>
          <p:nvPr/>
        </p:nvSpPr>
        <p:spPr bwMode="auto">
          <a:xfrm>
            <a:off x="4854987" y="170577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8083" name="Rectangle 19"/>
          <p:cNvSpPr>
            <a:spLocks noChangeArrowheads="1"/>
          </p:cNvSpPr>
          <p:nvPr/>
        </p:nvSpPr>
        <p:spPr bwMode="auto">
          <a:xfrm>
            <a:off x="5167989" y="170577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8084" name="Rectangle 20"/>
          <p:cNvSpPr>
            <a:spLocks noChangeArrowheads="1"/>
          </p:cNvSpPr>
          <p:nvPr/>
        </p:nvSpPr>
        <p:spPr bwMode="auto">
          <a:xfrm>
            <a:off x="5480991" y="170577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8085" name="Rectangle 21"/>
          <p:cNvSpPr>
            <a:spLocks noChangeArrowheads="1"/>
          </p:cNvSpPr>
          <p:nvPr/>
        </p:nvSpPr>
        <p:spPr bwMode="auto">
          <a:xfrm>
            <a:off x="5793993" y="170577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8086" name="Rectangle 22"/>
          <p:cNvSpPr>
            <a:spLocks noChangeArrowheads="1"/>
          </p:cNvSpPr>
          <p:nvPr/>
        </p:nvSpPr>
        <p:spPr bwMode="auto">
          <a:xfrm>
            <a:off x="6106995" y="170418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8087" name="Rectangle 23"/>
          <p:cNvSpPr>
            <a:spLocks noChangeArrowheads="1"/>
          </p:cNvSpPr>
          <p:nvPr/>
        </p:nvSpPr>
        <p:spPr bwMode="auto">
          <a:xfrm>
            <a:off x="6419997"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8088" name="Rectangle 24"/>
          <p:cNvSpPr>
            <a:spLocks noChangeArrowheads="1"/>
          </p:cNvSpPr>
          <p:nvPr/>
        </p:nvSpPr>
        <p:spPr bwMode="auto">
          <a:xfrm>
            <a:off x="6732999"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8089" name="Rectangle 25"/>
          <p:cNvSpPr>
            <a:spLocks noChangeArrowheads="1"/>
          </p:cNvSpPr>
          <p:nvPr/>
        </p:nvSpPr>
        <p:spPr bwMode="auto">
          <a:xfrm>
            <a:off x="7046002"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8090" name="Rectangle 26"/>
          <p:cNvSpPr>
            <a:spLocks noChangeArrowheads="1"/>
          </p:cNvSpPr>
          <p:nvPr/>
        </p:nvSpPr>
        <p:spPr bwMode="auto">
          <a:xfrm>
            <a:off x="7359004"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8091" name="Rectangle 27"/>
          <p:cNvSpPr>
            <a:spLocks noChangeArrowheads="1"/>
          </p:cNvSpPr>
          <p:nvPr/>
        </p:nvSpPr>
        <p:spPr bwMode="auto">
          <a:xfrm>
            <a:off x="7672006"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8092" name="Rectangle 28"/>
          <p:cNvSpPr>
            <a:spLocks noChangeArrowheads="1"/>
          </p:cNvSpPr>
          <p:nvPr/>
        </p:nvSpPr>
        <p:spPr bwMode="auto">
          <a:xfrm>
            <a:off x="7985008"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8093" name="Rectangle 29"/>
          <p:cNvSpPr>
            <a:spLocks noChangeArrowheads="1"/>
          </p:cNvSpPr>
          <p:nvPr/>
        </p:nvSpPr>
        <p:spPr bwMode="auto">
          <a:xfrm>
            <a:off x="8298010"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8094" name="Rectangle 30"/>
          <p:cNvSpPr>
            <a:spLocks noChangeArrowheads="1"/>
          </p:cNvSpPr>
          <p:nvPr/>
        </p:nvSpPr>
        <p:spPr bwMode="auto">
          <a:xfrm>
            <a:off x="8611012"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8095" name="Rectangle 31"/>
          <p:cNvSpPr>
            <a:spLocks noChangeArrowheads="1"/>
          </p:cNvSpPr>
          <p:nvPr/>
        </p:nvSpPr>
        <p:spPr bwMode="auto">
          <a:xfrm>
            <a:off x="8924014"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8096" name="Rectangle 32"/>
          <p:cNvSpPr>
            <a:spLocks noChangeArrowheads="1"/>
          </p:cNvSpPr>
          <p:nvPr/>
        </p:nvSpPr>
        <p:spPr bwMode="auto">
          <a:xfrm>
            <a:off x="9237016"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8097" name="Rectangle 33"/>
          <p:cNvSpPr>
            <a:spLocks noChangeArrowheads="1"/>
          </p:cNvSpPr>
          <p:nvPr/>
        </p:nvSpPr>
        <p:spPr bwMode="auto">
          <a:xfrm>
            <a:off x="9550018"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8098" name="Rectangle 34"/>
          <p:cNvSpPr>
            <a:spLocks noChangeArrowheads="1"/>
          </p:cNvSpPr>
          <p:nvPr/>
        </p:nvSpPr>
        <p:spPr bwMode="auto">
          <a:xfrm>
            <a:off x="9863020"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8099" name="Rectangle 35"/>
          <p:cNvSpPr>
            <a:spLocks noChangeArrowheads="1"/>
          </p:cNvSpPr>
          <p:nvPr/>
        </p:nvSpPr>
        <p:spPr bwMode="auto">
          <a:xfrm>
            <a:off x="10176022"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8100" name="Rectangle 36"/>
          <p:cNvSpPr>
            <a:spLocks noChangeArrowheads="1"/>
          </p:cNvSpPr>
          <p:nvPr/>
        </p:nvSpPr>
        <p:spPr bwMode="auto">
          <a:xfrm>
            <a:off x="10489024"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8101" name="Text Box 37"/>
          <p:cNvSpPr txBox="1">
            <a:spLocks noChangeArrowheads="1"/>
          </p:cNvSpPr>
          <p:nvPr/>
        </p:nvSpPr>
        <p:spPr bwMode="auto">
          <a:xfrm>
            <a:off x="1495843" y="2035969"/>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已发送并收到确认</a:t>
            </a:r>
          </a:p>
        </p:txBody>
      </p:sp>
      <p:sp>
        <p:nvSpPr>
          <p:cNvPr id="728102" name="Text Box 38"/>
          <p:cNvSpPr txBox="1">
            <a:spLocks noChangeArrowheads="1"/>
          </p:cNvSpPr>
          <p:nvPr/>
        </p:nvSpPr>
        <p:spPr bwMode="auto">
          <a:xfrm>
            <a:off x="10196022" y="1985169"/>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a:t>
            </a:r>
          </a:p>
          <a:p>
            <a:pPr algn="ctr"/>
            <a:r>
              <a:rPr lang="zh-CN" altLang="en-US" sz="2000" b="1" dirty="0">
                <a:solidFill>
                  <a:srgbClr val="FF0000"/>
                </a:solidFill>
                <a:latin typeface="+mn-lt"/>
                <a:ea typeface="黑体" pitchFamily="2" charset="-122"/>
              </a:rPr>
              <a:t>发送</a:t>
            </a:r>
          </a:p>
        </p:txBody>
      </p:sp>
      <p:sp>
        <p:nvSpPr>
          <p:cNvPr id="728103" name="Text Box 39"/>
          <p:cNvSpPr txBox="1">
            <a:spLocks noChangeArrowheads="1"/>
          </p:cNvSpPr>
          <p:nvPr/>
        </p:nvSpPr>
        <p:spPr bwMode="auto">
          <a:xfrm>
            <a:off x="4381886" y="2167731"/>
            <a:ext cx="1723549"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itchFamily="2" charset="-122"/>
              </a:rPr>
              <a:t>已发送</a:t>
            </a:r>
          </a:p>
          <a:p>
            <a:pPr algn="ctr"/>
            <a:r>
              <a:rPr lang="zh-CN" altLang="en-US" sz="2000" b="1" dirty="0">
                <a:solidFill>
                  <a:srgbClr val="0000FF"/>
                </a:solidFill>
                <a:latin typeface="+mn-lt"/>
                <a:ea typeface="黑体" pitchFamily="2" charset="-122"/>
              </a:rPr>
              <a:t>但未收到确认</a:t>
            </a:r>
          </a:p>
        </p:txBody>
      </p:sp>
      <p:sp>
        <p:nvSpPr>
          <p:cNvPr id="728104" name="Rectangle 40"/>
          <p:cNvSpPr>
            <a:spLocks noChangeArrowheads="1"/>
          </p:cNvSpPr>
          <p:nvPr/>
        </p:nvSpPr>
        <p:spPr bwMode="auto">
          <a:xfrm>
            <a:off x="10793427"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8106" name="Line 42"/>
          <p:cNvSpPr>
            <a:spLocks noChangeShapeType="1"/>
          </p:cNvSpPr>
          <p:nvPr/>
        </p:nvSpPr>
        <p:spPr bwMode="auto">
          <a:xfrm flipV="1">
            <a:off x="4022608"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07" name="Text Box 43"/>
          <p:cNvSpPr txBox="1">
            <a:spLocks noChangeArrowheads="1"/>
          </p:cNvSpPr>
          <p:nvPr/>
        </p:nvSpPr>
        <p:spPr bwMode="auto">
          <a:xfrm>
            <a:off x="3796366"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1</a:t>
            </a:r>
          </a:p>
        </p:txBody>
      </p:sp>
      <p:sp>
        <p:nvSpPr>
          <p:cNvPr id="728109" name="Line 45"/>
          <p:cNvSpPr>
            <a:spLocks noChangeShapeType="1"/>
          </p:cNvSpPr>
          <p:nvPr/>
        </p:nvSpPr>
        <p:spPr bwMode="auto">
          <a:xfrm flipV="1">
            <a:off x="6543823"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0" name="Text Box 46"/>
          <p:cNvSpPr txBox="1">
            <a:spLocks noChangeArrowheads="1"/>
          </p:cNvSpPr>
          <p:nvPr/>
        </p:nvSpPr>
        <p:spPr bwMode="auto">
          <a:xfrm>
            <a:off x="6377773"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2</a:t>
            </a:r>
          </a:p>
        </p:txBody>
      </p:sp>
      <p:sp>
        <p:nvSpPr>
          <p:cNvPr id="728112" name="Line 48"/>
          <p:cNvSpPr>
            <a:spLocks noChangeShapeType="1"/>
          </p:cNvSpPr>
          <p:nvPr/>
        </p:nvSpPr>
        <p:spPr bwMode="auto">
          <a:xfrm flipV="1">
            <a:off x="10236248"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3" name="Text Box 49"/>
          <p:cNvSpPr txBox="1">
            <a:spLocks noChangeArrowheads="1"/>
          </p:cNvSpPr>
          <p:nvPr/>
        </p:nvSpPr>
        <p:spPr bwMode="auto">
          <a:xfrm>
            <a:off x="10056440"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3</a:t>
            </a:r>
          </a:p>
        </p:txBody>
      </p:sp>
      <p:sp>
        <p:nvSpPr>
          <p:cNvPr id="728114" name="Line 50"/>
          <p:cNvSpPr>
            <a:spLocks noChangeShapeType="1"/>
          </p:cNvSpPr>
          <p:nvPr/>
        </p:nvSpPr>
        <p:spPr bwMode="auto">
          <a:xfrm rot="-5400000">
            <a:off x="9006632" y="804134"/>
            <a:ext cx="1587" cy="1030156"/>
          </a:xfrm>
          <a:prstGeom prst="line">
            <a:avLst/>
          </a:prstGeom>
          <a:noFill/>
          <a:ln w="57150">
            <a:solidFill>
              <a:srgbClr val="C0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5" name="Text Box 51"/>
          <p:cNvSpPr txBox="1">
            <a:spLocks noChangeArrowheads="1"/>
          </p:cNvSpPr>
          <p:nvPr/>
        </p:nvSpPr>
        <p:spPr bwMode="auto">
          <a:xfrm>
            <a:off x="6185287" y="4551512"/>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允许接收</a:t>
            </a:r>
          </a:p>
        </p:txBody>
      </p:sp>
      <p:sp>
        <p:nvSpPr>
          <p:cNvPr id="728116" name="Text Box 52"/>
          <p:cNvSpPr txBox="1">
            <a:spLocks noChangeArrowheads="1"/>
          </p:cNvSpPr>
          <p:nvPr/>
        </p:nvSpPr>
        <p:spPr bwMode="auto">
          <a:xfrm>
            <a:off x="5544624" y="3429000"/>
            <a:ext cx="276389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B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接收窗口</a:t>
            </a:r>
            <a:r>
              <a:rPr lang="zh-CN" altLang="en-US" sz="2000" b="1" dirty="0">
                <a:solidFill>
                  <a:srgbClr val="0000CC"/>
                </a:solidFill>
                <a:latin typeface="+mn-lt"/>
                <a:ea typeface="黑体" pitchFamily="2" charset="-122"/>
              </a:rPr>
              <a:t>向前滑动</a:t>
            </a:r>
          </a:p>
        </p:txBody>
      </p:sp>
      <p:sp>
        <p:nvSpPr>
          <p:cNvPr id="728117" name="Rectangle 53"/>
          <p:cNvSpPr>
            <a:spLocks noChangeArrowheads="1"/>
          </p:cNvSpPr>
          <p:nvPr/>
        </p:nvSpPr>
        <p:spPr bwMode="auto">
          <a:xfrm>
            <a:off x="3864387" y="3824857"/>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8118" name="Rectangle 54"/>
          <p:cNvSpPr>
            <a:spLocks noChangeArrowheads="1"/>
          </p:cNvSpPr>
          <p:nvPr/>
        </p:nvSpPr>
        <p:spPr bwMode="auto">
          <a:xfrm>
            <a:off x="1410244"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8119" name="Rectangle 55"/>
          <p:cNvSpPr>
            <a:spLocks noChangeArrowheads="1"/>
          </p:cNvSpPr>
          <p:nvPr/>
        </p:nvSpPr>
        <p:spPr bwMode="auto">
          <a:xfrm>
            <a:off x="1723246"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8120" name="Rectangle 56"/>
          <p:cNvSpPr>
            <a:spLocks noChangeArrowheads="1"/>
          </p:cNvSpPr>
          <p:nvPr/>
        </p:nvSpPr>
        <p:spPr bwMode="auto">
          <a:xfrm>
            <a:off x="2036248"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8121" name="Rectangle 57"/>
          <p:cNvSpPr>
            <a:spLocks noChangeArrowheads="1"/>
          </p:cNvSpPr>
          <p:nvPr/>
        </p:nvSpPr>
        <p:spPr bwMode="auto">
          <a:xfrm>
            <a:off x="2349250"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8122" name="Rectangle 58"/>
          <p:cNvSpPr>
            <a:spLocks noChangeArrowheads="1"/>
          </p:cNvSpPr>
          <p:nvPr/>
        </p:nvSpPr>
        <p:spPr bwMode="auto">
          <a:xfrm>
            <a:off x="2662252"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8123" name="Rectangle 59"/>
          <p:cNvSpPr>
            <a:spLocks noChangeArrowheads="1"/>
          </p:cNvSpPr>
          <p:nvPr/>
        </p:nvSpPr>
        <p:spPr bwMode="auto">
          <a:xfrm>
            <a:off x="2975254"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8124" name="Rectangle 60"/>
          <p:cNvSpPr>
            <a:spLocks noChangeArrowheads="1"/>
          </p:cNvSpPr>
          <p:nvPr/>
        </p:nvSpPr>
        <p:spPr bwMode="auto">
          <a:xfrm>
            <a:off x="3288256"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8125" name="Rectangle 61"/>
          <p:cNvSpPr>
            <a:spLocks noChangeArrowheads="1"/>
          </p:cNvSpPr>
          <p:nvPr/>
        </p:nvSpPr>
        <p:spPr bwMode="auto">
          <a:xfrm>
            <a:off x="3601258"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8126" name="Rectangle 62"/>
          <p:cNvSpPr>
            <a:spLocks noChangeArrowheads="1"/>
          </p:cNvSpPr>
          <p:nvPr/>
        </p:nvSpPr>
        <p:spPr bwMode="auto">
          <a:xfrm>
            <a:off x="3914260"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8127" name="Rectangle 63"/>
          <p:cNvSpPr>
            <a:spLocks noChangeArrowheads="1"/>
          </p:cNvSpPr>
          <p:nvPr/>
        </p:nvSpPr>
        <p:spPr bwMode="auto">
          <a:xfrm>
            <a:off x="4227262"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8128" name="Rectangle 64"/>
          <p:cNvSpPr>
            <a:spLocks noChangeArrowheads="1"/>
          </p:cNvSpPr>
          <p:nvPr/>
        </p:nvSpPr>
        <p:spPr bwMode="auto">
          <a:xfrm>
            <a:off x="4540265"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8129" name="Rectangle 65"/>
          <p:cNvSpPr>
            <a:spLocks noChangeArrowheads="1"/>
          </p:cNvSpPr>
          <p:nvPr/>
        </p:nvSpPr>
        <p:spPr bwMode="auto">
          <a:xfrm>
            <a:off x="4853267"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8130" name="Rectangle 66"/>
          <p:cNvSpPr>
            <a:spLocks noChangeArrowheads="1"/>
          </p:cNvSpPr>
          <p:nvPr/>
        </p:nvSpPr>
        <p:spPr bwMode="auto">
          <a:xfrm>
            <a:off x="5166269"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8131" name="Rectangle 67"/>
          <p:cNvSpPr>
            <a:spLocks noChangeArrowheads="1"/>
          </p:cNvSpPr>
          <p:nvPr/>
        </p:nvSpPr>
        <p:spPr bwMode="auto">
          <a:xfrm>
            <a:off x="5479271"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8132" name="Rectangle 68"/>
          <p:cNvSpPr>
            <a:spLocks noChangeArrowheads="1"/>
          </p:cNvSpPr>
          <p:nvPr/>
        </p:nvSpPr>
        <p:spPr bwMode="auto">
          <a:xfrm>
            <a:off x="5792273"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8133" name="Rectangle 69"/>
          <p:cNvSpPr>
            <a:spLocks noChangeArrowheads="1"/>
          </p:cNvSpPr>
          <p:nvPr/>
        </p:nvSpPr>
        <p:spPr bwMode="auto">
          <a:xfrm>
            <a:off x="6105275"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8134" name="Rectangle 70"/>
          <p:cNvSpPr>
            <a:spLocks noChangeArrowheads="1"/>
          </p:cNvSpPr>
          <p:nvPr/>
        </p:nvSpPr>
        <p:spPr bwMode="auto">
          <a:xfrm>
            <a:off x="6418277"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8135" name="Rectangle 71"/>
          <p:cNvSpPr>
            <a:spLocks noChangeArrowheads="1"/>
          </p:cNvSpPr>
          <p:nvPr/>
        </p:nvSpPr>
        <p:spPr bwMode="auto">
          <a:xfrm>
            <a:off x="6731279"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8136" name="Rectangle 72"/>
          <p:cNvSpPr>
            <a:spLocks noChangeArrowheads="1"/>
          </p:cNvSpPr>
          <p:nvPr/>
        </p:nvSpPr>
        <p:spPr bwMode="auto">
          <a:xfrm>
            <a:off x="7044281"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8137" name="Rectangle 73"/>
          <p:cNvSpPr>
            <a:spLocks noChangeArrowheads="1"/>
          </p:cNvSpPr>
          <p:nvPr/>
        </p:nvSpPr>
        <p:spPr bwMode="auto">
          <a:xfrm>
            <a:off x="7357283"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8138" name="Rectangle 74"/>
          <p:cNvSpPr>
            <a:spLocks noChangeArrowheads="1"/>
          </p:cNvSpPr>
          <p:nvPr/>
        </p:nvSpPr>
        <p:spPr bwMode="auto">
          <a:xfrm>
            <a:off x="7670285"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8139" name="Rectangle 75"/>
          <p:cNvSpPr>
            <a:spLocks noChangeArrowheads="1"/>
          </p:cNvSpPr>
          <p:nvPr/>
        </p:nvSpPr>
        <p:spPr bwMode="auto">
          <a:xfrm>
            <a:off x="7983287"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8140" name="Rectangle 76"/>
          <p:cNvSpPr>
            <a:spLocks noChangeArrowheads="1"/>
          </p:cNvSpPr>
          <p:nvPr/>
        </p:nvSpPr>
        <p:spPr bwMode="auto">
          <a:xfrm>
            <a:off x="8296290"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8141" name="Rectangle 77"/>
          <p:cNvSpPr>
            <a:spLocks noChangeArrowheads="1"/>
          </p:cNvSpPr>
          <p:nvPr/>
        </p:nvSpPr>
        <p:spPr bwMode="auto">
          <a:xfrm>
            <a:off x="8609292"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8142" name="Rectangle 78"/>
          <p:cNvSpPr>
            <a:spLocks noChangeArrowheads="1"/>
          </p:cNvSpPr>
          <p:nvPr/>
        </p:nvSpPr>
        <p:spPr bwMode="auto">
          <a:xfrm>
            <a:off x="8922294"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8143" name="Rectangle 79"/>
          <p:cNvSpPr>
            <a:spLocks noChangeArrowheads="1"/>
          </p:cNvSpPr>
          <p:nvPr/>
        </p:nvSpPr>
        <p:spPr bwMode="auto">
          <a:xfrm>
            <a:off x="9235296"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8144" name="Rectangle 80"/>
          <p:cNvSpPr>
            <a:spLocks noChangeArrowheads="1"/>
          </p:cNvSpPr>
          <p:nvPr/>
        </p:nvSpPr>
        <p:spPr bwMode="auto">
          <a:xfrm>
            <a:off x="9548298"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8145" name="Rectangle 81"/>
          <p:cNvSpPr>
            <a:spLocks noChangeArrowheads="1"/>
          </p:cNvSpPr>
          <p:nvPr/>
        </p:nvSpPr>
        <p:spPr bwMode="auto">
          <a:xfrm>
            <a:off x="9861300" y="4016947"/>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8146" name="Rectangle 82"/>
          <p:cNvSpPr>
            <a:spLocks noChangeArrowheads="1"/>
          </p:cNvSpPr>
          <p:nvPr/>
        </p:nvSpPr>
        <p:spPr bwMode="auto">
          <a:xfrm>
            <a:off x="10174302" y="4016947"/>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8147" name="Rectangle 83"/>
          <p:cNvSpPr>
            <a:spLocks noChangeArrowheads="1"/>
          </p:cNvSpPr>
          <p:nvPr/>
        </p:nvSpPr>
        <p:spPr bwMode="auto">
          <a:xfrm>
            <a:off x="10487304" y="4016947"/>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8148" name="Text Box 84"/>
          <p:cNvSpPr txBox="1">
            <a:spLocks noChangeArrowheads="1"/>
          </p:cNvSpPr>
          <p:nvPr/>
        </p:nvSpPr>
        <p:spPr bwMode="auto">
          <a:xfrm>
            <a:off x="1878844" y="4348733"/>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已发送确认</a:t>
            </a:r>
          </a:p>
          <a:p>
            <a:pPr algn="ctr"/>
            <a:r>
              <a:rPr lang="zh-CN" altLang="en-US" sz="2000" b="1" dirty="0">
                <a:solidFill>
                  <a:srgbClr val="C00000"/>
                </a:solidFill>
                <a:latin typeface="+mn-lt"/>
                <a:ea typeface="黑体" pitchFamily="2" charset="-122"/>
              </a:rPr>
              <a:t>并交付主机</a:t>
            </a:r>
          </a:p>
        </p:txBody>
      </p:sp>
      <p:sp>
        <p:nvSpPr>
          <p:cNvPr id="728149" name="Text Box 85"/>
          <p:cNvSpPr txBox="1">
            <a:spLocks noChangeArrowheads="1"/>
          </p:cNvSpPr>
          <p:nvPr/>
        </p:nvSpPr>
        <p:spPr bwMode="auto">
          <a:xfrm>
            <a:off x="10182230" y="4348733"/>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itchFamily="2" charset="-122"/>
              </a:rPr>
              <a:t>不允许</a:t>
            </a:r>
          </a:p>
          <a:p>
            <a:pPr algn="ctr"/>
            <a:r>
              <a:rPr lang="zh-CN" altLang="en-US" sz="2000" b="1">
                <a:solidFill>
                  <a:srgbClr val="FF0000"/>
                </a:solidFill>
                <a:latin typeface="+mn-lt"/>
                <a:ea typeface="黑体" pitchFamily="2" charset="-122"/>
              </a:rPr>
              <a:t>接收</a:t>
            </a:r>
          </a:p>
        </p:txBody>
      </p:sp>
      <p:sp>
        <p:nvSpPr>
          <p:cNvPr id="728150" name="Rectangle 86"/>
          <p:cNvSpPr>
            <a:spLocks noChangeArrowheads="1"/>
          </p:cNvSpPr>
          <p:nvPr/>
        </p:nvSpPr>
        <p:spPr bwMode="auto">
          <a:xfrm>
            <a:off x="10791708" y="4016947"/>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8151" name="Line 87"/>
          <p:cNvSpPr>
            <a:spLocks noChangeShapeType="1"/>
          </p:cNvSpPr>
          <p:nvPr/>
        </p:nvSpPr>
        <p:spPr bwMode="auto">
          <a:xfrm rot="-5400000">
            <a:off x="8929241" y="3166113"/>
            <a:ext cx="1587" cy="1030155"/>
          </a:xfrm>
          <a:prstGeom prst="line">
            <a:avLst/>
          </a:prstGeom>
          <a:noFill/>
          <a:ln w="5715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2" name="Text Box 88"/>
          <p:cNvSpPr txBox="1">
            <a:spLocks noChangeArrowheads="1"/>
          </p:cNvSpPr>
          <p:nvPr/>
        </p:nvSpPr>
        <p:spPr bwMode="auto">
          <a:xfrm>
            <a:off x="4731980" y="4931345"/>
            <a:ext cx="1467068" cy="4001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itchFamily="2" charset="-122"/>
              </a:rPr>
              <a:t>未按序收到</a:t>
            </a:r>
          </a:p>
        </p:txBody>
      </p:sp>
      <p:grpSp>
        <p:nvGrpSpPr>
          <p:cNvPr id="728153" name="Group 89"/>
          <p:cNvGrpSpPr>
            <a:grpSpLocks/>
          </p:cNvGrpSpPr>
          <p:nvPr/>
        </p:nvGrpSpPr>
        <p:grpSpPr bwMode="auto">
          <a:xfrm>
            <a:off x="4978812" y="4316984"/>
            <a:ext cx="928688" cy="588963"/>
            <a:chOff x="2143" y="3150"/>
            <a:chExt cx="540" cy="272"/>
          </a:xfrm>
        </p:grpSpPr>
        <p:sp>
          <p:nvSpPr>
            <p:cNvPr id="728154" name="Line 90"/>
            <p:cNvSpPr>
              <a:spLocks noChangeShapeType="1"/>
            </p:cNvSpPr>
            <p:nvPr/>
          </p:nvSpPr>
          <p:spPr bwMode="auto">
            <a:xfrm flipV="1">
              <a:off x="2143"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5" name="Line 91"/>
            <p:cNvSpPr>
              <a:spLocks noChangeShapeType="1"/>
            </p:cNvSpPr>
            <p:nvPr/>
          </p:nvSpPr>
          <p:spPr bwMode="auto">
            <a:xfrm flipV="1">
              <a:off x="2325"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6" name="Line 92"/>
            <p:cNvSpPr>
              <a:spLocks noChangeShapeType="1"/>
            </p:cNvSpPr>
            <p:nvPr/>
          </p:nvSpPr>
          <p:spPr bwMode="auto">
            <a:xfrm flipV="1">
              <a:off x="2683"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728157" name="Text Box 93"/>
          <p:cNvSpPr txBox="1">
            <a:spLocks noChangeArrowheads="1"/>
          </p:cNvSpPr>
          <p:nvPr/>
        </p:nvSpPr>
        <p:spPr bwMode="auto">
          <a:xfrm>
            <a:off x="2579704" y="257177"/>
            <a:ext cx="7396577" cy="5847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200" b="1">
                <a:solidFill>
                  <a:srgbClr val="0000CC"/>
                </a:solidFill>
                <a:latin typeface="+mn-lt"/>
                <a:ea typeface="黑体" pitchFamily="2" charset="-122"/>
              </a:rPr>
              <a:t>A </a:t>
            </a:r>
            <a:r>
              <a:rPr lang="zh-CN" altLang="en-US" sz="3200" b="1">
                <a:solidFill>
                  <a:srgbClr val="0000CC"/>
                </a:solidFill>
                <a:latin typeface="+mn-lt"/>
                <a:ea typeface="黑体" pitchFamily="2" charset="-122"/>
              </a:rPr>
              <a:t>收到新的确认号，发送窗口向前滑动 </a:t>
            </a:r>
          </a:p>
        </p:txBody>
      </p:sp>
      <p:sp>
        <p:nvSpPr>
          <p:cNvPr id="728158" name="Text Box 94"/>
          <p:cNvSpPr txBox="1">
            <a:spLocks noChangeArrowheads="1"/>
          </p:cNvSpPr>
          <p:nvPr/>
        </p:nvSpPr>
        <p:spPr bwMode="auto">
          <a:xfrm>
            <a:off x="4286090" y="5409183"/>
            <a:ext cx="2492990"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itchFamily="2" charset="-122"/>
              </a:rPr>
              <a:t>先存下，等待缺少的</a:t>
            </a:r>
          </a:p>
          <a:p>
            <a:pPr algn="ctr"/>
            <a:r>
              <a:rPr lang="zh-CN" altLang="en-US" sz="2000" b="1" dirty="0">
                <a:solidFill>
                  <a:srgbClr val="0000CC"/>
                </a:solidFill>
                <a:latin typeface="+mn-lt"/>
                <a:ea typeface="黑体" pitchFamily="2" charset="-122"/>
              </a:rPr>
              <a:t>数据的到达</a:t>
            </a:r>
          </a:p>
        </p:txBody>
      </p:sp>
    </p:spTree>
    <p:extLst>
      <p:ext uri="{BB962C8B-B14F-4D97-AF65-F5344CB8AC3E}">
        <p14:creationId xmlns:p14="http://schemas.microsoft.com/office/powerpoint/2010/main" val="13112671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2" name="Text Box 4"/>
          <p:cNvSpPr txBox="1">
            <a:spLocks noChangeArrowheads="1"/>
          </p:cNvSpPr>
          <p:nvPr/>
        </p:nvSpPr>
        <p:spPr bwMode="auto">
          <a:xfrm>
            <a:off x="10196022" y="2555876"/>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ea"/>
              </a:rPr>
              <a:t>不允许</a:t>
            </a:r>
          </a:p>
          <a:p>
            <a:pPr algn="ctr"/>
            <a:r>
              <a:rPr lang="zh-CN" altLang="en-US" sz="2000" b="1" dirty="0">
                <a:solidFill>
                  <a:srgbClr val="FF0000"/>
                </a:solidFill>
                <a:latin typeface="+mn-ea"/>
              </a:rPr>
              <a:t>发送</a:t>
            </a:r>
          </a:p>
        </p:txBody>
      </p:sp>
      <p:sp>
        <p:nvSpPr>
          <p:cNvPr id="729093" name="Text Box 5"/>
          <p:cNvSpPr txBox="1">
            <a:spLocks noChangeArrowheads="1"/>
          </p:cNvSpPr>
          <p:nvPr/>
        </p:nvSpPr>
        <p:spPr bwMode="auto">
          <a:xfrm>
            <a:off x="1495843" y="2600326"/>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ea"/>
              </a:rPr>
              <a:t>已发送并收到确认</a:t>
            </a:r>
          </a:p>
        </p:txBody>
      </p:sp>
      <p:sp>
        <p:nvSpPr>
          <p:cNvPr id="729094" name="Text Box 6"/>
          <p:cNvSpPr txBox="1">
            <a:spLocks noChangeArrowheads="1"/>
          </p:cNvSpPr>
          <p:nvPr/>
        </p:nvSpPr>
        <p:spPr bwMode="auto">
          <a:xfrm>
            <a:off x="4583833" y="1671192"/>
            <a:ext cx="48123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ea"/>
              </a:rPr>
              <a:t>A </a:t>
            </a:r>
            <a:r>
              <a:rPr lang="zh-CN" altLang="en-US" sz="2400" b="1" dirty="0">
                <a:solidFill>
                  <a:srgbClr val="0000CC"/>
                </a:solidFill>
                <a:latin typeface="+mn-ea"/>
              </a:rPr>
              <a:t>的发送窗口已满，有效窗口为零</a:t>
            </a:r>
          </a:p>
        </p:txBody>
      </p:sp>
      <p:sp>
        <p:nvSpPr>
          <p:cNvPr id="729095" name="Rectangle 7"/>
          <p:cNvSpPr>
            <a:spLocks noChangeArrowheads="1"/>
          </p:cNvSpPr>
          <p:nvPr/>
        </p:nvSpPr>
        <p:spPr bwMode="auto">
          <a:xfrm>
            <a:off x="3866106" y="2108200"/>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ea"/>
            </a:endParaRPr>
          </a:p>
        </p:txBody>
      </p:sp>
      <p:sp>
        <p:nvSpPr>
          <p:cNvPr id="729096" name="Rectangle 8"/>
          <p:cNvSpPr>
            <a:spLocks noChangeArrowheads="1"/>
          </p:cNvSpPr>
          <p:nvPr/>
        </p:nvSpPr>
        <p:spPr bwMode="auto">
          <a:xfrm>
            <a:off x="1411964" y="232410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26</a:t>
            </a:r>
          </a:p>
        </p:txBody>
      </p:sp>
      <p:sp>
        <p:nvSpPr>
          <p:cNvPr id="729097" name="Rectangle 9"/>
          <p:cNvSpPr>
            <a:spLocks noChangeArrowheads="1"/>
          </p:cNvSpPr>
          <p:nvPr/>
        </p:nvSpPr>
        <p:spPr bwMode="auto">
          <a:xfrm>
            <a:off x="1724966" y="2322515"/>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27</a:t>
            </a:r>
          </a:p>
        </p:txBody>
      </p:sp>
      <p:sp>
        <p:nvSpPr>
          <p:cNvPr id="729098" name="Rectangle 10"/>
          <p:cNvSpPr>
            <a:spLocks noChangeArrowheads="1"/>
          </p:cNvSpPr>
          <p:nvPr/>
        </p:nvSpPr>
        <p:spPr bwMode="auto">
          <a:xfrm>
            <a:off x="2037968" y="232092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28</a:t>
            </a:r>
          </a:p>
        </p:txBody>
      </p:sp>
      <p:sp>
        <p:nvSpPr>
          <p:cNvPr id="729099" name="Rectangle 11"/>
          <p:cNvSpPr>
            <a:spLocks noChangeArrowheads="1"/>
          </p:cNvSpPr>
          <p:nvPr/>
        </p:nvSpPr>
        <p:spPr bwMode="auto">
          <a:xfrm>
            <a:off x="2350970" y="231934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29</a:t>
            </a:r>
          </a:p>
        </p:txBody>
      </p:sp>
      <p:sp>
        <p:nvSpPr>
          <p:cNvPr id="729100" name="Rectangle 12"/>
          <p:cNvSpPr>
            <a:spLocks noChangeArrowheads="1"/>
          </p:cNvSpPr>
          <p:nvPr/>
        </p:nvSpPr>
        <p:spPr bwMode="auto">
          <a:xfrm>
            <a:off x="2663972" y="23177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30</a:t>
            </a:r>
          </a:p>
        </p:txBody>
      </p:sp>
      <p:sp>
        <p:nvSpPr>
          <p:cNvPr id="729101" name="Rectangle 13"/>
          <p:cNvSpPr>
            <a:spLocks noChangeArrowheads="1"/>
          </p:cNvSpPr>
          <p:nvPr/>
        </p:nvSpPr>
        <p:spPr bwMode="auto">
          <a:xfrm>
            <a:off x="2976974" y="2316165"/>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31</a:t>
            </a:r>
          </a:p>
        </p:txBody>
      </p:sp>
      <p:sp>
        <p:nvSpPr>
          <p:cNvPr id="729102" name="Rectangle 14"/>
          <p:cNvSpPr>
            <a:spLocks noChangeArrowheads="1"/>
          </p:cNvSpPr>
          <p:nvPr/>
        </p:nvSpPr>
        <p:spPr bwMode="auto">
          <a:xfrm>
            <a:off x="3289977" y="23145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32</a:t>
            </a:r>
          </a:p>
        </p:txBody>
      </p:sp>
      <p:sp>
        <p:nvSpPr>
          <p:cNvPr id="729103" name="Rectangle 15"/>
          <p:cNvSpPr>
            <a:spLocks noChangeArrowheads="1"/>
          </p:cNvSpPr>
          <p:nvPr/>
        </p:nvSpPr>
        <p:spPr bwMode="auto">
          <a:xfrm>
            <a:off x="3602979" y="2312990"/>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33</a:t>
            </a:r>
          </a:p>
        </p:txBody>
      </p:sp>
      <p:sp>
        <p:nvSpPr>
          <p:cNvPr id="729104" name="Rectangle 16"/>
          <p:cNvSpPr>
            <a:spLocks noChangeArrowheads="1"/>
          </p:cNvSpPr>
          <p:nvPr/>
        </p:nvSpPr>
        <p:spPr bwMode="auto">
          <a:xfrm>
            <a:off x="3915981" y="23114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34</a:t>
            </a:r>
          </a:p>
        </p:txBody>
      </p:sp>
      <p:sp>
        <p:nvSpPr>
          <p:cNvPr id="729105" name="Rectangle 17"/>
          <p:cNvSpPr>
            <a:spLocks noChangeArrowheads="1"/>
          </p:cNvSpPr>
          <p:nvPr/>
        </p:nvSpPr>
        <p:spPr bwMode="auto">
          <a:xfrm>
            <a:off x="4228983" y="2309815"/>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35</a:t>
            </a:r>
          </a:p>
        </p:txBody>
      </p:sp>
      <p:sp>
        <p:nvSpPr>
          <p:cNvPr id="729106" name="Rectangle 18"/>
          <p:cNvSpPr>
            <a:spLocks noChangeArrowheads="1"/>
          </p:cNvSpPr>
          <p:nvPr/>
        </p:nvSpPr>
        <p:spPr bwMode="auto">
          <a:xfrm>
            <a:off x="4541985" y="23082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36</a:t>
            </a:r>
          </a:p>
        </p:txBody>
      </p:sp>
      <p:sp>
        <p:nvSpPr>
          <p:cNvPr id="729107" name="Rectangle 19"/>
          <p:cNvSpPr>
            <a:spLocks noChangeArrowheads="1"/>
          </p:cNvSpPr>
          <p:nvPr/>
        </p:nvSpPr>
        <p:spPr bwMode="auto">
          <a:xfrm>
            <a:off x="4854987" y="230664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37</a:t>
            </a:r>
          </a:p>
        </p:txBody>
      </p:sp>
      <p:sp>
        <p:nvSpPr>
          <p:cNvPr id="729108" name="Rectangle 20"/>
          <p:cNvSpPr>
            <a:spLocks noChangeArrowheads="1"/>
          </p:cNvSpPr>
          <p:nvPr/>
        </p:nvSpPr>
        <p:spPr bwMode="auto">
          <a:xfrm>
            <a:off x="5167989" y="23050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38</a:t>
            </a:r>
          </a:p>
        </p:txBody>
      </p:sp>
      <p:sp>
        <p:nvSpPr>
          <p:cNvPr id="729109" name="Rectangle 21"/>
          <p:cNvSpPr>
            <a:spLocks noChangeArrowheads="1"/>
          </p:cNvSpPr>
          <p:nvPr/>
        </p:nvSpPr>
        <p:spPr bwMode="auto">
          <a:xfrm>
            <a:off x="5480991" y="2303465"/>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39</a:t>
            </a:r>
          </a:p>
        </p:txBody>
      </p:sp>
      <p:sp>
        <p:nvSpPr>
          <p:cNvPr id="729110" name="Rectangle 22"/>
          <p:cNvSpPr>
            <a:spLocks noChangeArrowheads="1"/>
          </p:cNvSpPr>
          <p:nvPr/>
        </p:nvSpPr>
        <p:spPr bwMode="auto">
          <a:xfrm>
            <a:off x="5793993" y="23018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40</a:t>
            </a:r>
          </a:p>
        </p:txBody>
      </p:sp>
      <p:sp>
        <p:nvSpPr>
          <p:cNvPr id="729111" name="Rectangle 23"/>
          <p:cNvSpPr>
            <a:spLocks noChangeArrowheads="1"/>
          </p:cNvSpPr>
          <p:nvPr/>
        </p:nvSpPr>
        <p:spPr bwMode="auto">
          <a:xfrm>
            <a:off x="6106995" y="230029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41</a:t>
            </a:r>
          </a:p>
        </p:txBody>
      </p:sp>
      <p:sp>
        <p:nvSpPr>
          <p:cNvPr id="729112" name="Rectangle 24"/>
          <p:cNvSpPr>
            <a:spLocks noChangeArrowheads="1"/>
          </p:cNvSpPr>
          <p:nvPr/>
        </p:nvSpPr>
        <p:spPr bwMode="auto">
          <a:xfrm>
            <a:off x="6419997" y="22987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42</a:t>
            </a:r>
          </a:p>
        </p:txBody>
      </p:sp>
      <p:sp>
        <p:nvSpPr>
          <p:cNvPr id="729113" name="Rectangle 25"/>
          <p:cNvSpPr>
            <a:spLocks noChangeArrowheads="1"/>
          </p:cNvSpPr>
          <p:nvPr/>
        </p:nvSpPr>
        <p:spPr bwMode="auto">
          <a:xfrm>
            <a:off x="6732999" y="2297115"/>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43</a:t>
            </a:r>
          </a:p>
        </p:txBody>
      </p:sp>
      <p:sp>
        <p:nvSpPr>
          <p:cNvPr id="729114" name="Rectangle 26"/>
          <p:cNvSpPr>
            <a:spLocks noChangeArrowheads="1"/>
          </p:cNvSpPr>
          <p:nvPr/>
        </p:nvSpPr>
        <p:spPr bwMode="auto">
          <a:xfrm>
            <a:off x="7046002" y="22955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44</a:t>
            </a:r>
          </a:p>
        </p:txBody>
      </p:sp>
      <p:sp>
        <p:nvSpPr>
          <p:cNvPr id="729115" name="Rectangle 27"/>
          <p:cNvSpPr>
            <a:spLocks noChangeArrowheads="1"/>
          </p:cNvSpPr>
          <p:nvPr/>
        </p:nvSpPr>
        <p:spPr bwMode="auto">
          <a:xfrm>
            <a:off x="7359004" y="229394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45</a:t>
            </a:r>
          </a:p>
        </p:txBody>
      </p:sp>
      <p:sp>
        <p:nvSpPr>
          <p:cNvPr id="729116" name="Rectangle 28"/>
          <p:cNvSpPr>
            <a:spLocks noChangeArrowheads="1"/>
          </p:cNvSpPr>
          <p:nvPr/>
        </p:nvSpPr>
        <p:spPr bwMode="auto">
          <a:xfrm>
            <a:off x="7672006" y="22923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46</a:t>
            </a:r>
          </a:p>
        </p:txBody>
      </p:sp>
      <p:sp>
        <p:nvSpPr>
          <p:cNvPr id="729117" name="Rectangle 29"/>
          <p:cNvSpPr>
            <a:spLocks noChangeArrowheads="1"/>
          </p:cNvSpPr>
          <p:nvPr/>
        </p:nvSpPr>
        <p:spPr bwMode="auto">
          <a:xfrm>
            <a:off x="7985008" y="2290765"/>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47</a:t>
            </a:r>
          </a:p>
        </p:txBody>
      </p:sp>
      <p:sp>
        <p:nvSpPr>
          <p:cNvPr id="729118" name="Rectangle 30"/>
          <p:cNvSpPr>
            <a:spLocks noChangeArrowheads="1"/>
          </p:cNvSpPr>
          <p:nvPr/>
        </p:nvSpPr>
        <p:spPr bwMode="auto">
          <a:xfrm>
            <a:off x="8298010" y="22891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48</a:t>
            </a:r>
          </a:p>
        </p:txBody>
      </p:sp>
      <p:sp>
        <p:nvSpPr>
          <p:cNvPr id="729119" name="Rectangle 31"/>
          <p:cNvSpPr>
            <a:spLocks noChangeArrowheads="1"/>
          </p:cNvSpPr>
          <p:nvPr/>
        </p:nvSpPr>
        <p:spPr bwMode="auto">
          <a:xfrm>
            <a:off x="8611012" y="228759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49</a:t>
            </a:r>
          </a:p>
        </p:txBody>
      </p:sp>
      <p:sp>
        <p:nvSpPr>
          <p:cNvPr id="729120" name="Rectangle 32"/>
          <p:cNvSpPr>
            <a:spLocks noChangeArrowheads="1"/>
          </p:cNvSpPr>
          <p:nvPr/>
        </p:nvSpPr>
        <p:spPr bwMode="auto">
          <a:xfrm>
            <a:off x="8924014" y="22860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50</a:t>
            </a:r>
          </a:p>
        </p:txBody>
      </p:sp>
      <p:sp>
        <p:nvSpPr>
          <p:cNvPr id="729121" name="Rectangle 33"/>
          <p:cNvSpPr>
            <a:spLocks noChangeArrowheads="1"/>
          </p:cNvSpPr>
          <p:nvPr/>
        </p:nvSpPr>
        <p:spPr bwMode="auto">
          <a:xfrm>
            <a:off x="9237016" y="2284415"/>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51</a:t>
            </a:r>
          </a:p>
        </p:txBody>
      </p:sp>
      <p:sp>
        <p:nvSpPr>
          <p:cNvPr id="729122" name="Rectangle 34"/>
          <p:cNvSpPr>
            <a:spLocks noChangeArrowheads="1"/>
          </p:cNvSpPr>
          <p:nvPr/>
        </p:nvSpPr>
        <p:spPr bwMode="auto">
          <a:xfrm>
            <a:off x="9550018" y="22828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52</a:t>
            </a:r>
          </a:p>
        </p:txBody>
      </p:sp>
      <p:sp>
        <p:nvSpPr>
          <p:cNvPr id="729123" name="Rectangle 35"/>
          <p:cNvSpPr>
            <a:spLocks noChangeArrowheads="1"/>
          </p:cNvSpPr>
          <p:nvPr/>
        </p:nvSpPr>
        <p:spPr bwMode="auto">
          <a:xfrm>
            <a:off x="9863020" y="2281240"/>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53</a:t>
            </a:r>
          </a:p>
        </p:txBody>
      </p:sp>
      <p:sp>
        <p:nvSpPr>
          <p:cNvPr id="729124" name="Rectangle 36"/>
          <p:cNvSpPr>
            <a:spLocks noChangeArrowheads="1"/>
          </p:cNvSpPr>
          <p:nvPr/>
        </p:nvSpPr>
        <p:spPr bwMode="auto">
          <a:xfrm>
            <a:off x="10176022" y="227965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54</a:t>
            </a:r>
          </a:p>
        </p:txBody>
      </p:sp>
      <p:sp>
        <p:nvSpPr>
          <p:cNvPr id="729125" name="Rectangle 37"/>
          <p:cNvSpPr>
            <a:spLocks noChangeArrowheads="1"/>
          </p:cNvSpPr>
          <p:nvPr/>
        </p:nvSpPr>
        <p:spPr bwMode="auto">
          <a:xfrm>
            <a:off x="10489024" y="2278065"/>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55</a:t>
            </a:r>
          </a:p>
        </p:txBody>
      </p:sp>
      <p:sp>
        <p:nvSpPr>
          <p:cNvPr id="729126" name="Text Box 38"/>
          <p:cNvSpPr txBox="1">
            <a:spLocks noChangeArrowheads="1"/>
          </p:cNvSpPr>
          <p:nvPr/>
        </p:nvSpPr>
        <p:spPr bwMode="auto">
          <a:xfrm>
            <a:off x="5807969" y="2780929"/>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mn-ea"/>
              </a:rPr>
              <a:t>已发送但未收到确认</a:t>
            </a:r>
          </a:p>
        </p:txBody>
      </p:sp>
      <p:sp>
        <p:nvSpPr>
          <p:cNvPr id="729127" name="Rectangle 39"/>
          <p:cNvSpPr>
            <a:spLocks noChangeArrowheads="1"/>
          </p:cNvSpPr>
          <p:nvPr/>
        </p:nvSpPr>
        <p:spPr bwMode="auto">
          <a:xfrm>
            <a:off x="10793427" y="2278065"/>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56</a:t>
            </a:r>
          </a:p>
        </p:txBody>
      </p:sp>
      <p:sp>
        <p:nvSpPr>
          <p:cNvPr id="729129" name="Line 41"/>
          <p:cNvSpPr>
            <a:spLocks noChangeShapeType="1"/>
          </p:cNvSpPr>
          <p:nvPr/>
        </p:nvSpPr>
        <p:spPr bwMode="auto">
          <a:xfrm flipV="1">
            <a:off x="4022608" y="2613027"/>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0" name="Text Box 42"/>
          <p:cNvSpPr txBox="1">
            <a:spLocks noChangeArrowheads="1"/>
          </p:cNvSpPr>
          <p:nvPr/>
        </p:nvSpPr>
        <p:spPr bwMode="auto">
          <a:xfrm>
            <a:off x="3829042" y="3176589"/>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1</a:t>
            </a:r>
          </a:p>
        </p:txBody>
      </p:sp>
      <p:sp>
        <p:nvSpPr>
          <p:cNvPr id="729131" name="Text Box 43"/>
          <p:cNvSpPr txBox="1">
            <a:spLocks noChangeArrowheads="1"/>
          </p:cNvSpPr>
          <p:nvPr/>
        </p:nvSpPr>
        <p:spPr bwMode="auto">
          <a:xfrm>
            <a:off x="10056440" y="3176589"/>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2</a:t>
            </a:r>
          </a:p>
        </p:txBody>
      </p:sp>
      <p:sp>
        <p:nvSpPr>
          <p:cNvPr id="729132" name="Line 44"/>
          <p:cNvSpPr>
            <a:spLocks noChangeShapeType="1"/>
          </p:cNvSpPr>
          <p:nvPr/>
        </p:nvSpPr>
        <p:spPr bwMode="auto">
          <a:xfrm flipV="1">
            <a:off x="10212171" y="2565402"/>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3" name="Text Box 45"/>
          <p:cNvSpPr txBox="1">
            <a:spLocks noChangeArrowheads="1"/>
          </p:cNvSpPr>
          <p:nvPr/>
        </p:nvSpPr>
        <p:spPr bwMode="auto">
          <a:xfrm>
            <a:off x="10056440" y="3463926"/>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3</a:t>
            </a:r>
          </a:p>
        </p:txBody>
      </p:sp>
      <p:sp>
        <p:nvSpPr>
          <p:cNvPr id="729134" name="Text Box 46"/>
          <p:cNvSpPr txBox="1">
            <a:spLocks noChangeArrowheads="1"/>
          </p:cNvSpPr>
          <p:nvPr/>
        </p:nvSpPr>
        <p:spPr bwMode="auto">
          <a:xfrm>
            <a:off x="2468841" y="201614"/>
            <a:ext cx="7394974" cy="107721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lgn="ctr"/>
            <a:r>
              <a:rPr lang="en-US" altLang="zh-CN" sz="3200" b="1" dirty="0">
                <a:solidFill>
                  <a:srgbClr val="0000CC"/>
                </a:solidFill>
                <a:latin typeface="+mn-lt"/>
                <a:ea typeface="黑体" pitchFamily="2" charset="-122"/>
              </a:rPr>
              <a:t>A </a:t>
            </a:r>
            <a:r>
              <a:rPr lang="zh-CN" altLang="en-US" sz="3200" b="1" dirty="0">
                <a:solidFill>
                  <a:srgbClr val="0000CC"/>
                </a:solidFill>
                <a:latin typeface="+mn-lt"/>
                <a:ea typeface="黑体" pitchFamily="2" charset="-122"/>
              </a:rPr>
              <a:t>的发送窗口内的序号都已用完，</a:t>
            </a:r>
          </a:p>
          <a:p>
            <a:pPr algn="ctr"/>
            <a:r>
              <a:rPr lang="zh-CN" altLang="en-US" sz="3200" b="1" dirty="0">
                <a:solidFill>
                  <a:srgbClr val="0000CC"/>
                </a:solidFill>
                <a:latin typeface="+mn-lt"/>
                <a:ea typeface="黑体" pitchFamily="2" charset="-122"/>
              </a:rPr>
              <a:t>但还没有再收到确认，必须停止发送。 </a:t>
            </a:r>
          </a:p>
        </p:txBody>
      </p:sp>
      <p:sp>
        <p:nvSpPr>
          <p:cNvPr id="2" name="矩形 1"/>
          <p:cNvSpPr/>
          <p:nvPr/>
        </p:nvSpPr>
        <p:spPr>
          <a:xfrm>
            <a:off x="2584863" y="3865073"/>
            <a:ext cx="7614722" cy="461665"/>
          </a:xfrm>
          <a:prstGeom prst="rect">
            <a:avLst/>
          </a:prstGeom>
        </p:spPr>
        <p:txBody>
          <a:bodyPr wrap="square">
            <a:spAutoFit/>
          </a:bodyPr>
          <a:lstStyle/>
          <a:p>
            <a:pPr algn="ctr"/>
            <a:r>
              <a:rPr lang="zh-CN" altLang="zh-CN" sz="2400" b="1" dirty="0">
                <a:latin typeface="+mn-lt"/>
                <a:ea typeface="黑体" pitchFamily="2" charset="-122"/>
              </a:rPr>
              <a:t>发送窗口内的序号都属于已发送但未被确认</a:t>
            </a:r>
            <a:endParaRPr lang="zh-CN" altLang="en-US" sz="2400" b="1" dirty="0">
              <a:latin typeface="+mn-lt"/>
              <a:ea typeface="黑体" pitchFamily="2" charset="-122"/>
            </a:endParaRPr>
          </a:p>
        </p:txBody>
      </p:sp>
    </p:spTree>
    <p:extLst>
      <p:ext uri="{BB962C8B-B14F-4D97-AF65-F5344CB8AC3E}">
        <p14:creationId xmlns:p14="http://schemas.microsoft.com/office/powerpoint/2010/main" val="40009949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4" name="Rectangle 4"/>
          <p:cNvSpPr>
            <a:spLocks noGrp="1" noChangeArrowheads="1"/>
          </p:cNvSpPr>
          <p:nvPr>
            <p:ph type="title"/>
          </p:nvPr>
        </p:nvSpPr>
        <p:spPr/>
        <p:txBody>
          <a:bodyPr/>
          <a:lstStyle/>
          <a:p>
            <a:pPr algn="ctr"/>
            <a:r>
              <a:rPr lang="zh-CN" altLang="en-US"/>
              <a:t>发送缓存 </a:t>
            </a:r>
          </a:p>
        </p:txBody>
      </p:sp>
      <p:sp>
        <p:nvSpPr>
          <p:cNvPr id="732165" name="Line 5"/>
          <p:cNvSpPr>
            <a:spLocks noChangeShapeType="1"/>
          </p:cNvSpPr>
          <p:nvPr/>
        </p:nvSpPr>
        <p:spPr bwMode="auto">
          <a:xfrm flipV="1">
            <a:off x="3363772" y="3644602"/>
            <a:ext cx="567187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66" name="Text Box 6"/>
          <p:cNvSpPr txBox="1">
            <a:spLocks noChangeArrowheads="1"/>
          </p:cNvSpPr>
          <p:nvPr/>
        </p:nvSpPr>
        <p:spPr bwMode="auto">
          <a:xfrm>
            <a:off x="2438365" y="5414666"/>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最后被确认</a:t>
            </a:r>
          </a:p>
          <a:p>
            <a:pPr algn="ctr"/>
            <a:r>
              <a:rPr lang="zh-CN" altLang="en-US" sz="2400" b="1">
                <a:solidFill>
                  <a:srgbClr val="000099"/>
                </a:solidFill>
                <a:latin typeface="+mn-lt"/>
                <a:ea typeface="黑体" pitchFamily="2" charset="-122"/>
              </a:rPr>
              <a:t>的字节</a:t>
            </a:r>
          </a:p>
        </p:txBody>
      </p:sp>
      <p:sp>
        <p:nvSpPr>
          <p:cNvPr id="732167" name="Rectangle 7"/>
          <p:cNvSpPr>
            <a:spLocks noChangeArrowheads="1"/>
          </p:cNvSpPr>
          <p:nvPr/>
        </p:nvSpPr>
        <p:spPr bwMode="auto">
          <a:xfrm>
            <a:off x="6550545" y="4455814"/>
            <a:ext cx="1745588" cy="534988"/>
          </a:xfrm>
          <a:prstGeom prst="rect">
            <a:avLst/>
          </a:prstGeom>
          <a:solidFill>
            <a:schemeClr val="bg1">
              <a:lumMod val="75000"/>
            </a:schemeClr>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2168" name="Oval 8"/>
          <p:cNvSpPr>
            <a:spLocks noChangeArrowheads="1"/>
          </p:cNvSpPr>
          <p:nvPr/>
        </p:nvSpPr>
        <p:spPr bwMode="auto">
          <a:xfrm>
            <a:off x="4914752" y="1988841"/>
            <a:ext cx="2765425" cy="7540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发送应用程序</a:t>
            </a:r>
          </a:p>
        </p:txBody>
      </p:sp>
      <p:sp>
        <p:nvSpPr>
          <p:cNvPr id="732169" name="Line 9"/>
          <p:cNvSpPr>
            <a:spLocks noChangeShapeType="1"/>
          </p:cNvSpPr>
          <p:nvPr/>
        </p:nvSpPr>
        <p:spPr bwMode="auto">
          <a:xfrm>
            <a:off x="1606144" y="3066754"/>
            <a:ext cx="9314392"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0" name="Rectangle 30"/>
          <p:cNvSpPr>
            <a:spLocks noChangeArrowheads="1"/>
          </p:cNvSpPr>
          <p:nvPr/>
        </p:nvSpPr>
        <p:spPr bwMode="auto">
          <a:xfrm>
            <a:off x="3350013" y="4243091"/>
            <a:ext cx="3929725" cy="962025"/>
          </a:xfrm>
          <a:prstGeom prst="rect">
            <a:avLst/>
          </a:prstGeom>
          <a:solidFill>
            <a:srgbClr val="00B0F0"/>
          </a:solidFill>
          <a:ln w="12700">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2170" name="Line 10"/>
          <p:cNvSpPr>
            <a:spLocks noChangeShapeType="1"/>
          </p:cNvSpPr>
          <p:nvPr/>
        </p:nvSpPr>
        <p:spPr bwMode="auto">
          <a:xfrm>
            <a:off x="1606145"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1" name="Line 11"/>
          <p:cNvSpPr>
            <a:spLocks noChangeShapeType="1"/>
          </p:cNvSpPr>
          <p:nvPr/>
        </p:nvSpPr>
        <p:spPr bwMode="auto">
          <a:xfrm>
            <a:off x="1606145"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2" name="Line 12"/>
          <p:cNvSpPr>
            <a:spLocks noChangeShapeType="1"/>
          </p:cNvSpPr>
          <p:nvPr/>
        </p:nvSpPr>
        <p:spPr bwMode="auto">
          <a:xfrm>
            <a:off x="3350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3" name="Line 13"/>
          <p:cNvSpPr>
            <a:spLocks noChangeShapeType="1"/>
          </p:cNvSpPr>
          <p:nvPr/>
        </p:nvSpPr>
        <p:spPr bwMode="auto">
          <a:xfrm flipH="1">
            <a:off x="8296133" y="4455814"/>
            <a:ext cx="0" cy="534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4" name="Text Box 14"/>
          <p:cNvSpPr txBox="1">
            <a:spLocks noChangeArrowheads="1"/>
          </p:cNvSpPr>
          <p:nvPr/>
        </p:nvSpPr>
        <p:spPr bwMode="auto">
          <a:xfrm>
            <a:off x="5095602" y="3282654"/>
            <a:ext cx="14157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发送缓存</a:t>
            </a:r>
          </a:p>
        </p:txBody>
      </p:sp>
      <p:sp>
        <p:nvSpPr>
          <p:cNvPr id="732176" name="Text Box 16"/>
          <p:cNvSpPr txBox="1">
            <a:spLocks noChangeArrowheads="1"/>
          </p:cNvSpPr>
          <p:nvPr/>
        </p:nvSpPr>
        <p:spPr bwMode="auto">
          <a:xfrm>
            <a:off x="5791925" y="5414666"/>
            <a:ext cx="14157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最后发送</a:t>
            </a:r>
          </a:p>
          <a:p>
            <a:pPr algn="ctr"/>
            <a:r>
              <a:rPr lang="zh-CN" altLang="en-US" sz="2400" b="1">
                <a:solidFill>
                  <a:srgbClr val="000099"/>
                </a:solidFill>
                <a:latin typeface="+mn-lt"/>
                <a:ea typeface="黑体" pitchFamily="2" charset="-122"/>
              </a:rPr>
              <a:t>的字节</a:t>
            </a:r>
          </a:p>
        </p:txBody>
      </p:sp>
      <p:sp>
        <p:nvSpPr>
          <p:cNvPr id="732177" name="Line 17"/>
          <p:cNvSpPr>
            <a:spLocks noChangeShapeType="1"/>
          </p:cNvSpPr>
          <p:nvPr/>
        </p:nvSpPr>
        <p:spPr bwMode="auto">
          <a:xfrm>
            <a:off x="6550545"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8" name="Text Box 18"/>
          <p:cNvSpPr txBox="1">
            <a:spLocks noChangeArrowheads="1"/>
          </p:cNvSpPr>
          <p:nvPr/>
        </p:nvSpPr>
        <p:spPr bwMode="auto">
          <a:xfrm>
            <a:off x="4486795" y="3763665"/>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发送窗口</a:t>
            </a:r>
          </a:p>
        </p:txBody>
      </p:sp>
      <p:sp>
        <p:nvSpPr>
          <p:cNvPr id="732179" name="Rectangle 19"/>
          <p:cNvSpPr>
            <a:spLocks noChangeArrowheads="1"/>
          </p:cNvSpPr>
          <p:nvPr/>
        </p:nvSpPr>
        <p:spPr bwMode="auto">
          <a:xfrm>
            <a:off x="3350014" y="4455814"/>
            <a:ext cx="3200533" cy="534988"/>
          </a:xfrm>
          <a:prstGeom prst="rect">
            <a:avLst/>
          </a:prstGeom>
          <a:solidFill>
            <a:srgbClr val="FF66FF"/>
          </a:solidFill>
          <a:ln>
            <a:noFill/>
          </a:ln>
          <a:effectLst/>
        </p:spPr>
        <p:txBody>
          <a:bodyPr wrap="none" anchor="ctr"/>
          <a:lstStyle/>
          <a:p>
            <a:pPr algn="ctr"/>
            <a:r>
              <a:rPr lang="zh-CN" altLang="en-US" sz="2400" b="1" dirty="0">
                <a:solidFill>
                  <a:srgbClr val="000099"/>
                </a:solidFill>
                <a:latin typeface="+mn-lt"/>
                <a:ea typeface="黑体" pitchFamily="2" charset="-122"/>
              </a:rPr>
              <a:t>已发送</a:t>
            </a:r>
          </a:p>
        </p:txBody>
      </p:sp>
      <p:grpSp>
        <p:nvGrpSpPr>
          <p:cNvPr id="732195" name="Group 35"/>
          <p:cNvGrpSpPr>
            <a:grpSpLocks/>
          </p:cNvGrpSpPr>
          <p:nvPr/>
        </p:nvGrpSpPr>
        <p:grpSpPr bwMode="auto">
          <a:xfrm>
            <a:off x="3350014" y="4990802"/>
            <a:ext cx="3200533" cy="500062"/>
            <a:chOff x="1154" y="3189"/>
            <a:chExt cx="1861" cy="270"/>
          </a:xfrm>
        </p:grpSpPr>
        <p:sp>
          <p:nvSpPr>
            <p:cNvPr id="732175" name="Line 15"/>
            <p:cNvSpPr>
              <a:spLocks noChangeShapeType="1"/>
            </p:cNvSpPr>
            <p:nvPr/>
          </p:nvSpPr>
          <p:spPr bwMode="auto">
            <a:xfrm flipV="1">
              <a:off x="1154"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3" name="Line 23"/>
            <p:cNvSpPr>
              <a:spLocks noChangeShapeType="1"/>
            </p:cNvSpPr>
            <p:nvPr/>
          </p:nvSpPr>
          <p:spPr bwMode="auto">
            <a:xfrm flipV="1">
              <a:off x="3015"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32184" name="Line 24"/>
          <p:cNvSpPr>
            <a:spLocks noChangeShapeType="1"/>
          </p:cNvSpPr>
          <p:nvPr/>
        </p:nvSpPr>
        <p:spPr bwMode="auto">
          <a:xfrm>
            <a:off x="3350013" y="3387427"/>
            <a:ext cx="0" cy="85566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5" name="Line 25"/>
          <p:cNvSpPr>
            <a:spLocks noChangeShapeType="1"/>
          </p:cNvSpPr>
          <p:nvPr/>
        </p:nvSpPr>
        <p:spPr bwMode="auto">
          <a:xfrm>
            <a:off x="9023606" y="3387429"/>
            <a:ext cx="0" cy="160337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6" name="Freeform 26"/>
          <p:cNvSpPr>
            <a:spLocks/>
          </p:cNvSpPr>
          <p:nvPr/>
        </p:nvSpPr>
        <p:spPr bwMode="auto">
          <a:xfrm>
            <a:off x="6297464"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7" name="Text Box 27"/>
          <p:cNvSpPr txBox="1">
            <a:spLocks noChangeArrowheads="1"/>
          </p:cNvSpPr>
          <p:nvPr/>
        </p:nvSpPr>
        <p:spPr bwMode="auto">
          <a:xfrm>
            <a:off x="2057331" y="3042940"/>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2188" name="Freeform 28"/>
          <p:cNvSpPr>
            <a:spLocks/>
          </p:cNvSpPr>
          <p:nvPr/>
        </p:nvSpPr>
        <p:spPr bwMode="auto">
          <a:xfrm>
            <a:off x="9687447" y="4387554"/>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9" name="Freeform 29"/>
          <p:cNvSpPr>
            <a:spLocks/>
          </p:cNvSpPr>
          <p:nvPr/>
        </p:nvSpPr>
        <p:spPr bwMode="auto">
          <a:xfrm>
            <a:off x="1509837" y="4411366"/>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1" name="Line 31"/>
          <p:cNvSpPr>
            <a:spLocks noChangeShapeType="1"/>
          </p:cNvSpPr>
          <p:nvPr/>
        </p:nvSpPr>
        <p:spPr bwMode="auto">
          <a:xfrm>
            <a:off x="8151671" y="5301208"/>
            <a:ext cx="1454944"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2" name="Text Box 32"/>
          <p:cNvSpPr txBox="1">
            <a:spLocks noChangeArrowheads="1"/>
          </p:cNvSpPr>
          <p:nvPr/>
        </p:nvSpPr>
        <p:spPr bwMode="auto">
          <a:xfrm>
            <a:off x="8178137" y="53436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2" name="矩形 1"/>
          <p:cNvSpPr/>
          <p:nvPr/>
        </p:nvSpPr>
        <p:spPr>
          <a:xfrm>
            <a:off x="1991545" y="1136529"/>
            <a:ext cx="8704545" cy="52322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发送方的应用进程把字节流写入</a:t>
            </a:r>
            <a:r>
              <a:rPr lang="en-US" altLang="zh-CN" sz="2800" b="1" dirty="0">
                <a:solidFill>
                  <a:srgbClr val="0000CC"/>
                </a:solidFill>
                <a:latin typeface="+mn-lt"/>
                <a:ea typeface="黑体" pitchFamily="2" charset="-122"/>
              </a:rPr>
              <a:t> TCP </a:t>
            </a:r>
            <a:r>
              <a:rPr lang="zh-CN" altLang="zh-CN" sz="2800" b="1" dirty="0">
                <a:solidFill>
                  <a:srgbClr val="0000CC"/>
                </a:solidFill>
                <a:latin typeface="+mn-lt"/>
                <a:ea typeface="黑体" pitchFamily="2" charset="-122"/>
              </a:rPr>
              <a:t>的发送缓存</a:t>
            </a:r>
            <a:r>
              <a:rPr lang="zh-CN" altLang="en-US" sz="2800" b="1" dirty="0">
                <a:solidFill>
                  <a:srgbClr val="0000CC"/>
                </a:solidFill>
                <a:latin typeface="+mn-lt"/>
                <a:ea typeface="黑体" pitchFamily="2" charset="-122"/>
              </a:rPr>
              <a:t>。</a:t>
            </a:r>
          </a:p>
        </p:txBody>
      </p:sp>
      <p:sp>
        <p:nvSpPr>
          <p:cNvPr id="3" name="矩形 2"/>
          <p:cNvSpPr/>
          <p:nvPr/>
        </p:nvSpPr>
        <p:spPr>
          <a:xfrm>
            <a:off x="1678880" y="1916833"/>
            <a:ext cx="3048969" cy="830997"/>
          </a:xfrm>
          <a:prstGeom prst="rect">
            <a:avLst/>
          </a:prstGeom>
          <a:solidFill>
            <a:srgbClr val="000099"/>
          </a:solidFill>
        </p:spPr>
        <p:txBody>
          <a:bodyPr wrap="square">
            <a:spAutoFit/>
          </a:bodyPr>
          <a:lstStyle/>
          <a:p>
            <a:r>
              <a:rPr lang="zh-CN" altLang="zh-CN" sz="2400" b="1" dirty="0">
                <a:solidFill>
                  <a:schemeClr val="bg1"/>
                </a:solidFill>
                <a:latin typeface="+mn-lt"/>
                <a:ea typeface="黑体" pitchFamily="2" charset="-122"/>
              </a:rPr>
              <a:t>发送窗口通常只是发送缓存的一部分。</a:t>
            </a:r>
            <a:endParaRPr lang="zh-CN" altLang="en-US" sz="2400" b="1" dirty="0">
              <a:solidFill>
                <a:schemeClr val="bg1"/>
              </a:solidFill>
              <a:latin typeface="+mn-lt"/>
              <a:ea typeface="黑体" pitchFamily="2" charset="-122"/>
            </a:endParaRPr>
          </a:p>
        </p:txBody>
      </p:sp>
    </p:spTree>
    <p:extLst>
      <p:ext uri="{BB962C8B-B14F-4D97-AF65-F5344CB8AC3E}">
        <p14:creationId xmlns:p14="http://schemas.microsoft.com/office/powerpoint/2010/main" val="37189111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2" name="Rectangle 4"/>
          <p:cNvSpPr>
            <a:spLocks noGrp="1" noChangeArrowheads="1"/>
          </p:cNvSpPr>
          <p:nvPr>
            <p:ph type="title"/>
          </p:nvPr>
        </p:nvSpPr>
        <p:spPr/>
        <p:txBody>
          <a:bodyPr/>
          <a:lstStyle/>
          <a:p>
            <a:pPr algn="ctr"/>
            <a:r>
              <a:rPr lang="zh-CN" altLang="en-US"/>
              <a:t>接收缓存</a:t>
            </a:r>
          </a:p>
        </p:txBody>
      </p:sp>
      <p:sp>
        <p:nvSpPr>
          <p:cNvPr id="734228" name="Rectangle 20"/>
          <p:cNvSpPr>
            <a:spLocks noChangeArrowheads="1"/>
          </p:cNvSpPr>
          <p:nvPr/>
        </p:nvSpPr>
        <p:spPr bwMode="auto">
          <a:xfrm>
            <a:off x="5570053" y="4260279"/>
            <a:ext cx="3964120" cy="1016000"/>
          </a:xfrm>
          <a:prstGeom prst="rect">
            <a:avLst/>
          </a:prstGeom>
          <a:solidFill>
            <a:srgbClr val="3399FF"/>
          </a:solidFill>
          <a:ln w="9525">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4213" name="Oval 5"/>
          <p:cNvSpPr>
            <a:spLocks noChangeArrowheads="1"/>
          </p:cNvSpPr>
          <p:nvPr/>
        </p:nvSpPr>
        <p:spPr bwMode="auto">
          <a:xfrm>
            <a:off x="5131507" y="1979615"/>
            <a:ext cx="2787782" cy="79692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接收应用程序</a:t>
            </a:r>
          </a:p>
        </p:txBody>
      </p:sp>
      <p:sp>
        <p:nvSpPr>
          <p:cNvPr id="734214" name="Line 6"/>
          <p:cNvSpPr>
            <a:spLocks noChangeShapeType="1"/>
          </p:cNvSpPr>
          <p:nvPr/>
        </p:nvSpPr>
        <p:spPr bwMode="auto">
          <a:xfrm>
            <a:off x="1631504" y="3068960"/>
            <a:ext cx="92890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5" name="Line 7"/>
          <p:cNvSpPr>
            <a:spLocks noChangeShapeType="1"/>
          </p:cNvSpPr>
          <p:nvPr/>
        </p:nvSpPr>
        <p:spPr bwMode="auto">
          <a:xfrm>
            <a:off x="2491627" y="4484116"/>
            <a:ext cx="821544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6" name="Line 8"/>
          <p:cNvSpPr>
            <a:spLocks noChangeShapeType="1"/>
          </p:cNvSpPr>
          <p:nvPr/>
        </p:nvSpPr>
        <p:spPr bwMode="auto">
          <a:xfrm>
            <a:off x="2491627" y="5050854"/>
            <a:ext cx="821544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7" name="Rectangle 9"/>
          <p:cNvSpPr>
            <a:spLocks noChangeArrowheads="1"/>
          </p:cNvSpPr>
          <p:nvPr/>
        </p:nvSpPr>
        <p:spPr bwMode="auto">
          <a:xfrm>
            <a:off x="3810707" y="4484116"/>
            <a:ext cx="1759346" cy="566738"/>
          </a:xfrm>
          <a:prstGeom prst="rect">
            <a:avLst/>
          </a:prstGeom>
          <a:solidFill>
            <a:srgbClr val="FF66FF"/>
          </a:solidFill>
          <a:ln>
            <a:noFill/>
          </a:ln>
          <a:effectLst/>
        </p:spPr>
        <p:txBody>
          <a:bodyPr wrap="none" anchor="ctr"/>
          <a:lstStyle/>
          <a:p>
            <a:pPr algn="ctr"/>
            <a:r>
              <a:rPr lang="zh-CN" altLang="en-US" sz="2400" b="1" dirty="0">
                <a:solidFill>
                  <a:srgbClr val="000099"/>
                </a:solidFill>
                <a:latin typeface="+mn-lt"/>
                <a:ea typeface="黑体" pitchFamily="2" charset="-122"/>
              </a:rPr>
              <a:t>已收到</a:t>
            </a:r>
          </a:p>
        </p:txBody>
      </p:sp>
      <p:sp>
        <p:nvSpPr>
          <p:cNvPr id="734218" name="Rectangle 10"/>
          <p:cNvSpPr>
            <a:spLocks noChangeArrowheads="1"/>
          </p:cNvSpPr>
          <p:nvPr/>
        </p:nvSpPr>
        <p:spPr bwMode="auto">
          <a:xfrm>
            <a:off x="6744671" y="4484116"/>
            <a:ext cx="294084" cy="566738"/>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4222" name="Text Box 14"/>
          <p:cNvSpPr txBox="1">
            <a:spLocks noChangeArrowheads="1"/>
          </p:cNvSpPr>
          <p:nvPr/>
        </p:nvSpPr>
        <p:spPr bwMode="auto">
          <a:xfrm>
            <a:off x="6813463" y="380784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接收窗口</a:t>
            </a:r>
          </a:p>
        </p:txBody>
      </p:sp>
      <p:sp>
        <p:nvSpPr>
          <p:cNvPr id="734223" name="Line 15"/>
          <p:cNvSpPr>
            <a:spLocks noChangeShapeType="1"/>
          </p:cNvSpPr>
          <p:nvPr/>
        </p:nvSpPr>
        <p:spPr bwMode="auto">
          <a:xfrm>
            <a:off x="3810707" y="3356993"/>
            <a:ext cx="0" cy="112712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4" name="Text Box 16"/>
          <p:cNvSpPr txBox="1">
            <a:spLocks noChangeArrowheads="1"/>
          </p:cNvSpPr>
          <p:nvPr/>
        </p:nvSpPr>
        <p:spPr bwMode="auto">
          <a:xfrm>
            <a:off x="1919536" y="3114676"/>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4225" name="Line 17"/>
          <p:cNvSpPr>
            <a:spLocks noChangeShapeType="1"/>
          </p:cNvSpPr>
          <p:nvPr/>
        </p:nvSpPr>
        <p:spPr bwMode="auto">
          <a:xfrm flipV="1">
            <a:off x="3810708" y="3628454"/>
            <a:ext cx="572346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6" name="Text Box 18"/>
          <p:cNvSpPr txBox="1">
            <a:spLocks noChangeArrowheads="1"/>
          </p:cNvSpPr>
          <p:nvPr/>
        </p:nvSpPr>
        <p:spPr bwMode="auto">
          <a:xfrm>
            <a:off x="5721395" y="3376042"/>
            <a:ext cx="14157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接收缓存</a:t>
            </a:r>
          </a:p>
        </p:txBody>
      </p:sp>
      <p:sp>
        <p:nvSpPr>
          <p:cNvPr id="734227" name="Line 19"/>
          <p:cNvSpPr>
            <a:spLocks noChangeShapeType="1"/>
          </p:cNvSpPr>
          <p:nvPr/>
        </p:nvSpPr>
        <p:spPr bwMode="auto">
          <a:xfrm flipH="1">
            <a:off x="9534172" y="3376041"/>
            <a:ext cx="0" cy="88423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9" name="Freeform 21"/>
          <p:cNvSpPr>
            <a:spLocks/>
          </p:cNvSpPr>
          <p:nvPr/>
        </p:nvSpPr>
        <p:spPr bwMode="auto">
          <a:xfrm flipH="1">
            <a:off x="3822903" y="2779715"/>
            <a:ext cx="2426468" cy="1811337"/>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33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0" name="Text Box 22"/>
          <p:cNvSpPr txBox="1">
            <a:spLocks noChangeArrowheads="1"/>
          </p:cNvSpPr>
          <p:nvPr/>
        </p:nvSpPr>
        <p:spPr bwMode="auto">
          <a:xfrm>
            <a:off x="2099356" y="3585593"/>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下一个读取</a:t>
            </a:r>
          </a:p>
          <a:p>
            <a:pPr algn="ctr"/>
            <a:r>
              <a:rPr lang="zh-CN" altLang="en-US" sz="2400" b="1">
                <a:solidFill>
                  <a:srgbClr val="000099"/>
                </a:solidFill>
                <a:latin typeface="+mn-lt"/>
                <a:ea typeface="黑体" pitchFamily="2" charset="-122"/>
              </a:rPr>
              <a:t>的字节</a:t>
            </a:r>
          </a:p>
        </p:txBody>
      </p:sp>
      <p:sp>
        <p:nvSpPr>
          <p:cNvPr id="734231" name="Line 23"/>
          <p:cNvSpPr>
            <a:spLocks noChangeShapeType="1"/>
          </p:cNvSpPr>
          <p:nvPr/>
        </p:nvSpPr>
        <p:spPr bwMode="auto">
          <a:xfrm>
            <a:off x="8803262" y="5488656"/>
            <a:ext cx="1468702"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2" name="Text Box 24"/>
          <p:cNvSpPr txBox="1">
            <a:spLocks noChangeArrowheads="1"/>
          </p:cNvSpPr>
          <p:nvPr/>
        </p:nvSpPr>
        <p:spPr bwMode="auto">
          <a:xfrm>
            <a:off x="8834886" y="5531271"/>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734233" name="Text Box 25"/>
          <p:cNvSpPr txBox="1">
            <a:spLocks noChangeArrowheads="1"/>
          </p:cNvSpPr>
          <p:nvPr/>
        </p:nvSpPr>
        <p:spPr bwMode="auto">
          <a:xfrm>
            <a:off x="4198460" y="5449748"/>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下一个期望收到的</a:t>
            </a:r>
          </a:p>
          <a:p>
            <a:pPr algn="ctr"/>
            <a:r>
              <a:rPr lang="zh-CN" altLang="en-US" sz="2400" b="1" dirty="0">
                <a:solidFill>
                  <a:srgbClr val="000099"/>
                </a:solidFill>
                <a:latin typeface="+mn-lt"/>
                <a:ea typeface="黑体" pitchFamily="2" charset="-122"/>
              </a:rPr>
              <a:t>字节（确认号）</a:t>
            </a:r>
          </a:p>
        </p:txBody>
      </p:sp>
      <p:sp>
        <p:nvSpPr>
          <p:cNvPr id="734234" name="Line 26"/>
          <p:cNvSpPr>
            <a:spLocks noChangeShapeType="1"/>
          </p:cNvSpPr>
          <p:nvPr/>
        </p:nvSpPr>
        <p:spPr bwMode="auto">
          <a:xfrm flipV="1">
            <a:off x="5570054" y="5050854"/>
            <a:ext cx="0" cy="43780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5" name="Freeform 27"/>
          <p:cNvSpPr>
            <a:spLocks/>
          </p:cNvSpPr>
          <p:nvPr/>
        </p:nvSpPr>
        <p:spPr bwMode="auto">
          <a:xfrm>
            <a:off x="10658917" y="4412679"/>
            <a:ext cx="142742" cy="673100"/>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6" name="Freeform 28"/>
          <p:cNvSpPr>
            <a:spLocks/>
          </p:cNvSpPr>
          <p:nvPr/>
        </p:nvSpPr>
        <p:spPr bwMode="auto">
          <a:xfrm>
            <a:off x="2422835" y="4438081"/>
            <a:ext cx="213254" cy="682625"/>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7" name="矩形 26"/>
          <p:cNvSpPr/>
          <p:nvPr/>
        </p:nvSpPr>
        <p:spPr>
          <a:xfrm>
            <a:off x="1847529" y="1136529"/>
            <a:ext cx="8810115" cy="52322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接收方的应用进程从</a:t>
            </a:r>
            <a:r>
              <a:rPr lang="en-US" altLang="zh-CN" sz="2800" b="1" dirty="0">
                <a:solidFill>
                  <a:srgbClr val="0000CC"/>
                </a:solidFill>
                <a:latin typeface="+mn-lt"/>
                <a:ea typeface="黑体" pitchFamily="2" charset="-122"/>
              </a:rPr>
              <a:t> TCP </a:t>
            </a:r>
            <a:r>
              <a:rPr lang="zh-CN" altLang="zh-CN" sz="2800" b="1" dirty="0">
                <a:solidFill>
                  <a:srgbClr val="0000CC"/>
                </a:solidFill>
                <a:latin typeface="+mn-lt"/>
                <a:ea typeface="黑体" pitchFamily="2" charset="-122"/>
              </a:rPr>
              <a:t>的接收缓存中读取字节流。</a:t>
            </a:r>
            <a:endParaRPr lang="zh-CN" altLang="en-US" sz="2800" b="1" dirty="0">
              <a:solidFill>
                <a:srgbClr val="0000CC"/>
              </a:solidFill>
              <a:latin typeface="+mn-lt"/>
              <a:ea typeface="黑体" pitchFamily="2" charset="-122"/>
            </a:endParaRPr>
          </a:p>
        </p:txBody>
      </p:sp>
    </p:spTree>
    <p:extLst>
      <p:ext uri="{BB962C8B-B14F-4D97-AF65-F5344CB8AC3E}">
        <p14:creationId xmlns:p14="http://schemas.microsoft.com/office/powerpoint/2010/main" val="39465943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algn="ctr"/>
            <a:r>
              <a:rPr lang="zh-CN" altLang="en-US" dirty="0"/>
              <a:t>发送缓存与接收缓存的作用</a:t>
            </a:r>
          </a:p>
        </p:txBody>
      </p:sp>
      <p:sp>
        <p:nvSpPr>
          <p:cNvPr id="736259" name="Rectangle 3"/>
          <p:cNvSpPr>
            <a:spLocks noGrp="1" noChangeArrowheads="1"/>
          </p:cNvSpPr>
          <p:nvPr>
            <p:ph idx="1"/>
          </p:nvPr>
        </p:nvSpPr>
        <p:spPr/>
        <p:txBody>
          <a:bodyPr/>
          <a:lstStyle/>
          <a:p>
            <a:r>
              <a:rPr lang="zh-CN" altLang="en-US" dirty="0">
                <a:solidFill>
                  <a:srgbClr val="FF0000"/>
                </a:solidFill>
              </a:rPr>
              <a:t>发送缓存</a:t>
            </a:r>
            <a:r>
              <a:rPr lang="zh-CN" altLang="en-US" dirty="0"/>
              <a:t>用来暂时存放：</a:t>
            </a:r>
          </a:p>
          <a:p>
            <a:pPr lvl="1"/>
            <a:r>
              <a:rPr lang="zh-CN" altLang="en-US" dirty="0">
                <a:solidFill>
                  <a:srgbClr val="0000FF"/>
                </a:solidFill>
                <a:latin typeface="Arial" charset="0"/>
                <a:ea typeface="黑体" pitchFamily="2" charset="-122"/>
              </a:rPr>
              <a:t>发送应用程序传送给发送方 </a:t>
            </a:r>
            <a:r>
              <a:rPr lang="en-US" altLang="zh-CN" dirty="0">
                <a:solidFill>
                  <a:srgbClr val="0000FF"/>
                </a:solidFill>
                <a:latin typeface="Arial" charset="0"/>
                <a:ea typeface="黑体" pitchFamily="2" charset="-122"/>
              </a:rPr>
              <a:t>TCP </a:t>
            </a:r>
            <a:r>
              <a:rPr lang="zh-CN" altLang="en-US" dirty="0">
                <a:solidFill>
                  <a:srgbClr val="0000FF"/>
                </a:solidFill>
                <a:latin typeface="Arial" charset="0"/>
                <a:ea typeface="黑体" pitchFamily="2" charset="-122"/>
              </a:rPr>
              <a:t>准备发送的数据；</a:t>
            </a:r>
          </a:p>
          <a:p>
            <a:pPr lvl="1"/>
            <a:r>
              <a:rPr lang="en-US" altLang="zh-CN" dirty="0">
                <a:solidFill>
                  <a:srgbClr val="0000FF"/>
                </a:solidFill>
                <a:latin typeface="Arial" charset="0"/>
                <a:ea typeface="黑体" pitchFamily="2" charset="-122"/>
              </a:rPr>
              <a:t>TCP </a:t>
            </a:r>
            <a:r>
              <a:rPr lang="zh-CN" altLang="en-US" dirty="0">
                <a:solidFill>
                  <a:srgbClr val="0000FF"/>
                </a:solidFill>
                <a:latin typeface="Arial" charset="0"/>
                <a:ea typeface="黑体" pitchFamily="2" charset="-122"/>
              </a:rPr>
              <a:t>已发送出但尚未收到确认的数据。</a:t>
            </a:r>
          </a:p>
          <a:p>
            <a:r>
              <a:rPr lang="zh-CN" altLang="en-US" dirty="0">
                <a:solidFill>
                  <a:srgbClr val="FF0000"/>
                </a:solidFill>
              </a:rPr>
              <a:t>接收缓存</a:t>
            </a:r>
            <a:r>
              <a:rPr lang="zh-CN" altLang="en-US" dirty="0"/>
              <a:t>用来暂时存放：</a:t>
            </a:r>
          </a:p>
          <a:p>
            <a:pPr lvl="1"/>
            <a:r>
              <a:rPr lang="zh-CN" altLang="en-US" dirty="0">
                <a:solidFill>
                  <a:srgbClr val="0000FF"/>
                </a:solidFill>
                <a:latin typeface="黑体" pitchFamily="2" charset="-122"/>
                <a:ea typeface="黑体" pitchFamily="2" charset="-122"/>
              </a:rPr>
              <a:t>按序到达的、但尚未被接收应用程序读取的数据；</a:t>
            </a:r>
          </a:p>
          <a:p>
            <a:pPr lvl="1"/>
            <a:r>
              <a:rPr lang="zh-CN" altLang="en-US" dirty="0">
                <a:solidFill>
                  <a:srgbClr val="0000FF"/>
                </a:solidFill>
                <a:latin typeface="黑体" pitchFamily="2" charset="-122"/>
                <a:ea typeface="黑体" pitchFamily="2" charset="-122"/>
              </a:rPr>
              <a:t>不按序到达的数据。</a:t>
            </a:r>
            <a:r>
              <a:rPr lang="zh-CN" altLang="en-US" dirty="0">
                <a:solidFill>
                  <a:srgbClr val="0000FF"/>
                </a:solidFill>
              </a:rPr>
              <a:t> </a:t>
            </a:r>
          </a:p>
        </p:txBody>
      </p:sp>
    </p:spTree>
    <p:extLst>
      <p:ext uri="{BB962C8B-B14F-4D97-AF65-F5344CB8AC3E}">
        <p14:creationId xmlns:p14="http://schemas.microsoft.com/office/powerpoint/2010/main" val="16732035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t>需要强调三点</a:t>
            </a:r>
          </a:p>
        </p:txBody>
      </p:sp>
      <p:sp>
        <p:nvSpPr>
          <p:cNvPr id="737283" name="Rectangle 3"/>
          <p:cNvSpPr>
            <a:spLocks noGrp="1" noChangeArrowheads="1"/>
          </p:cNvSpPr>
          <p:nvPr>
            <p:ph idx="1"/>
          </p:nvPr>
        </p:nvSpPr>
        <p:spPr/>
        <p:txBody>
          <a:bodyPr/>
          <a:lstStyle/>
          <a:p>
            <a:r>
              <a:rPr lang="zh-CN" altLang="en-US" dirty="0">
                <a:solidFill>
                  <a:srgbClr val="FF0000"/>
                </a:solidFill>
              </a:rPr>
              <a:t>第一，</a:t>
            </a:r>
            <a:r>
              <a:rPr lang="en-US" altLang="zh-CN" dirty="0"/>
              <a:t>A </a:t>
            </a:r>
            <a:r>
              <a:rPr lang="zh-CN" altLang="en-US" dirty="0"/>
              <a:t>的发送窗口并</a:t>
            </a:r>
            <a:r>
              <a:rPr lang="zh-CN" altLang="en-US" dirty="0">
                <a:solidFill>
                  <a:srgbClr val="FF0000"/>
                </a:solidFill>
              </a:rPr>
              <a:t>不总是</a:t>
            </a:r>
            <a:r>
              <a:rPr lang="zh-CN" altLang="en-US" dirty="0"/>
              <a:t>和 </a:t>
            </a:r>
            <a:r>
              <a:rPr lang="en-US" altLang="zh-CN" dirty="0"/>
              <a:t>B </a:t>
            </a:r>
            <a:r>
              <a:rPr lang="zh-CN" altLang="en-US" dirty="0"/>
              <a:t>的接收窗口一样大（因为有一定的时间滞后）。</a:t>
            </a:r>
          </a:p>
          <a:p>
            <a:r>
              <a:rPr lang="zh-CN" altLang="en-US" dirty="0">
                <a:solidFill>
                  <a:srgbClr val="FF0000"/>
                </a:solidFill>
              </a:rPr>
              <a:t>第二，</a:t>
            </a:r>
            <a:r>
              <a:rPr lang="en-US" altLang="zh-CN" dirty="0"/>
              <a:t>TCP </a:t>
            </a:r>
            <a:r>
              <a:rPr lang="zh-CN" altLang="en-US" dirty="0"/>
              <a:t>标准</a:t>
            </a:r>
            <a:r>
              <a:rPr lang="zh-CN" altLang="en-US" dirty="0">
                <a:solidFill>
                  <a:srgbClr val="FF0000"/>
                </a:solidFill>
              </a:rPr>
              <a:t>没有规定</a:t>
            </a:r>
            <a:r>
              <a:rPr lang="zh-CN" altLang="en-US" dirty="0"/>
              <a:t>对不按序到达的数据应如何处理。通常是先临时存放在接收窗口中，等到字节流中所缺少的字节收到后，再按序交付上层的应用进程。</a:t>
            </a:r>
          </a:p>
          <a:p>
            <a:r>
              <a:rPr lang="zh-CN" altLang="en-US" dirty="0">
                <a:solidFill>
                  <a:srgbClr val="FF0000"/>
                </a:solidFill>
              </a:rPr>
              <a:t>第三，</a:t>
            </a:r>
            <a:r>
              <a:rPr lang="en-US" altLang="zh-CN" dirty="0"/>
              <a:t>TCP </a:t>
            </a:r>
            <a:r>
              <a:rPr lang="zh-CN" altLang="en-US" dirty="0"/>
              <a:t>要求接收方必须有</a:t>
            </a:r>
            <a:r>
              <a:rPr lang="zh-CN" altLang="en-US" dirty="0">
                <a:solidFill>
                  <a:srgbClr val="FF0000"/>
                </a:solidFill>
              </a:rPr>
              <a:t>累积确认</a:t>
            </a:r>
            <a:r>
              <a:rPr lang="zh-CN" altLang="en-US" dirty="0"/>
              <a:t>的功能，这样可以减小传输开销。  </a:t>
            </a:r>
          </a:p>
        </p:txBody>
      </p:sp>
    </p:spTree>
    <p:extLst>
      <p:ext uri="{BB962C8B-B14F-4D97-AF65-F5344CB8AC3E}">
        <p14:creationId xmlns:p14="http://schemas.microsoft.com/office/powerpoint/2010/main" val="38421419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t>接收方发送确认</a:t>
            </a:r>
          </a:p>
        </p:txBody>
      </p:sp>
      <p:sp>
        <p:nvSpPr>
          <p:cNvPr id="737283" name="Rectangle 3"/>
          <p:cNvSpPr>
            <a:spLocks noGrp="1" noChangeArrowheads="1"/>
          </p:cNvSpPr>
          <p:nvPr>
            <p:ph idx="1"/>
          </p:nvPr>
        </p:nvSpPr>
        <p:spPr/>
        <p:txBody>
          <a:bodyPr/>
          <a:lstStyle/>
          <a:p>
            <a:r>
              <a:rPr lang="zh-CN" altLang="zh-CN" dirty="0"/>
              <a:t>接收方可以在</a:t>
            </a:r>
            <a:r>
              <a:rPr lang="zh-CN" altLang="zh-CN" dirty="0">
                <a:solidFill>
                  <a:srgbClr val="FF0000"/>
                </a:solidFill>
              </a:rPr>
              <a:t>合适的时候发送确认</a:t>
            </a:r>
            <a:r>
              <a:rPr lang="zh-CN" altLang="zh-CN" dirty="0"/>
              <a:t>，也可以在自己有数据要发送时把确认信息</a:t>
            </a:r>
            <a:r>
              <a:rPr lang="zh-CN" altLang="zh-CN" dirty="0">
                <a:solidFill>
                  <a:srgbClr val="FF0000"/>
                </a:solidFill>
              </a:rPr>
              <a:t>顺便捎带上</a:t>
            </a:r>
            <a:r>
              <a:rPr lang="zh-CN" altLang="zh-CN" dirty="0"/>
              <a:t>。</a:t>
            </a:r>
            <a:endParaRPr lang="en-US" altLang="zh-CN" dirty="0"/>
          </a:p>
          <a:p>
            <a:r>
              <a:rPr lang="zh-CN" altLang="zh-CN" dirty="0"/>
              <a:t>但请注意两点</a:t>
            </a:r>
            <a:r>
              <a:rPr lang="zh-CN" altLang="en-US" dirty="0"/>
              <a:t>：</a:t>
            </a:r>
            <a:endParaRPr lang="en-US" altLang="zh-CN" dirty="0"/>
          </a:p>
          <a:p>
            <a:pPr lvl="1"/>
            <a:r>
              <a:rPr lang="zh-CN" altLang="zh-CN" dirty="0"/>
              <a:t>第一，接收方不应过分推迟发送确认，否则会导致发送方不必要的重传，这反而浪费了网络的资源。。 </a:t>
            </a:r>
            <a:endParaRPr lang="en-US" altLang="zh-CN" dirty="0"/>
          </a:p>
          <a:p>
            <a:pPr lvl="1"/>
            <a:r>
              <a:rPr lang="zh-CN" altLang="zh-CN" dirty="0"/>
              <a:t>第二，捎带确认实际上并不经常发生，因为大多数应用程序很少同时在两个方向上发送数据。</a:t>
            </a:r>
          </a:p>
        </p:txBody>
      </p:sp>
    </p:spTree>
    <p:extLst>
      <p:ext uri="{BB962C8B-B14F-4D97-AF65-F5344CB8AC3E}">
        <p14:creationId xmlns:p14="http://schemas.microsoft.com/office/powerpoint/2010/main" val="228343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lgn="ctr"/>
            <a:r>
              <a:rPr lang="zh-CN" altLang="en-US" dirty="0"/>
              <a:t>两种不同的运输协议</a:t>
            </a:r>
          </a:p>
        </p:txBody>
      </p:sp>
      <p:sp>
        <p:nvSpPr>
          <p:cNvPr id="668675" name="Rectangle 3"/>
          <p:cNvSpPr>
            <a:spLocks noGrp="1" noChangeArrowheads="1"/>
          </p:cNvSpPr>
          <p:nvPr>
            <p:ph idx="1"/>
          </p:nvPr>
        </p:nvSpPr>
        <p:spPr/>
        <p:txBody>
          <a:bodyPr/>
          <a:lstStyle/>
          <a:p>
            <a:r>
              <a:rPr lang="zh-CN" altLang="zh-CN" dirty="0"/>
              <a:t>运输层的不同协议</a:t>
            </a:r>
            <a:r>
              <a:rPr lang="zh-CN" altLang="en-US" dirty="0"/>
              <a:t>使</a:t>
            </a:r>
            <a:r>
              <a:rPr lang="zh-CN" altLang="zh-CN" dirty="0"/>
              <a:t>逻辑通信信道对上层的表现有很大的差别</a:t>
            </a:r>
            <a:r>
              <a:rPr lang="zh-CN" altLang="en-US" dirty="0"/>
              <a:t>：</a:t>
            </a:r>
            <a:endParaRPr lang="en-US" altLang="zh-CN" dirty="0"/>
          </a:p>
          <a:p>
            <a:pPr lvl="1"/>
            <a:r>
              <a:rPr lang="zh-CN" altLang="en-US" dirty="0"/>
              <a:t>当运输层采用面向连接的 </a:t>
            </a:r>
            <a:r>
              <a:rPr lang="en-US" altLang="zh-CN" dirty="0">
                <a:solidFill>
                  <a:srgbClr val="FF0000"/>
                </a:solidFill>
              </a:rPr>
              <a:t>TCP</a:t>
            </a:r>
            <a:r>
              <a:rPr lang="en-US" altLang="zh-CN" dirty="0"/>
              <a:t> </a:t>
            </a:r>
            <a:r>
              <a:rPr lang="zh-CN" altLang="en-US" dirty="0"/>
              <a:t>协议时，尽管下面的网络层是不可靠的（只提供尽力而为服务），但其提供的服务相当于一条</a:t>
            </a:r>
            <a:r>
              <a:rPr lang="zh-CN" altLang="en-US" dirty="0">
                <a:solidFill>
                  <a:srgbClr val="FF0000"/>
                </a:solidFill>
              </a:rPr>
              <a:t>全双工的可靠信道。</a:t>
            </a:r>
          </a:p>
          <a:p>
            <a:pPr lvl="1"/>
            <a:r>
              <a:rPr lang="zh-CN" altLang="en-US" dirty="0"/>
              <a:t>当运输层采用无连接的 </a:t>
            </a:r>
            <a:r>
              <a:rPr lang="en-US" altLang="zh-CN" dirty="0">
                <a:solidFill>
                  <a:srgbClr val="FF0000"/>
                </a:solidFill>
              </a:rPr>
              <a:t>UDP</a:t>
            </a:r>
            <a:r>
              <a:rPr lang="en-US" altLang="zh-CN" b="1" dirty="0"/>
              <a:t> </a:t>
            </a:r>
            <a:r>
              <a:rPr lang="zh-CN" altLang="en-US" dirty="0"/>
              <a:t>协议时，这种逻辑通信信道是一条</a:t>
            </a:r>
            <a:r>
              <a:rPr lang="zh-CN" altLang="en-US" dirty="0">
                <a:solidFill>
                  <a:srgbClr val="FF0000"/>
                </a:solidFill>
              </a:rPr>
              <a:t>不可靠信道。 </a:t>
            </a:r>
          </a:p>
        </p:txBody>
      </p:sp>
    </p:spTree>
    <p:extLst>
      <p:ext uri="{BB962C8B-B14F-4D97-AF65-F5344CB8AC3E}">
        <p14:creationId xmlns:p14="http://schemas.microsoft.com/office/powerpoint/2010/main" val="322806394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altLang="zh-CN" dirty="0"/>
              <a:t>5.6.2  </a:t>
            </a:r>
            <a:r>
              <a:rPr lang="zh-CN" altLang="en-US" dirty="0"/>
              <a:t>超时重传时间的选择</a:t>
            </a:r>
          </a:p>
        </p:txBody>
      </p:sp>
      <p:sp>
        <p:nvSpPr>
          <p:cNvPr id="755715" name="Rectangle 3"/>
          <p:cNvSpPr>
            <a:spLocks noGrp="1" noChangeArrowheads="1"/>
          </p:cNvSpPr>
          <p:nvPr>
            <p:ph idx="1"/>
          </p:nvPr>
        </p:nvSpPr>
        <p:spPr/>
        <p:txBody>
          <a:bodyPr/>
          <a:lstStyle/>
          <a:p>
            <a:r>
              <a:rPr lang="zh-CN" altLang="en-US" dirty="0"/>
              <a:t>重传机制是 </a:t>
            </a:r>
            <a:r>
              <a:rPr lang="en-US" altLang="zh-CN" dirty="0"/>
              <a:t>TCP </a:t>
            </a:r>
            <a:r>
              <a:rPr lang="zh-CN" altLang="en-US" dirty="0"/>
              <a:t>中最重要和最复杂的问题之一。</a:t>
            </a:r>
          </a:p>
          <a:p>
            <a:r>
              <a:rPr lang="en-US" altLang="zh-CN" dirty="0"/>
              <a:t>TCP </a:t>
            </a:r>
            <a:r>
              <a:rPr lang="zh-CN" altLang="en-US" dirty="0"/>
              <a:t>每发送一个报文段，就对这个报文段设置一次计时器。</a:t>
            </a:r>
            <a:endParaRPr lang="en-US" altLang="zh-CN" dirty="0"/>
          </a:p>
          <a:p>
            <a:r>
              <a:rPr lang="zh-CN" altLang="en-US" dirty="0"/>
              <a:t>只要计时器设置的重传时间到但还没有收到确认，就要重传这一报文段。</a:t>
            </a:r>
            <a:endParaRPr lang="en-US" altLang="zh-CN" dirty="0"/>
          </a:p>
          <a:p>
            <a:r>
              <a:rPr lang="zh-CN" altLang="zh-CN" dirty="0">
                <a:solidFill>
                  <a:srgbClr val="FF0000"/>
                </a:solidFill>
              </a:rPr>
              <a:t>重传时间的选择是</a:t>
            </a:r>
            <a:r>
              <a:rPr lang="en-US" altLang="zh-CN" dirty="0">
                <a:solidFill>
                  <a:srgbClr val="FF0000"/>
                </a:solidFill>
              </a:rPr>
              <a:t> TCP </a:t>
            </a:r>
            <a:r>
              <a:rPr lang="zh-CN" altLang="zh-CN" dirty="0">
                <a:solidFill>
                  <a:srgbClr val="FF0000"/>
                </a:solidFill>
              </a:rPr>
              <a:t>最复杂的问题之一</a:t>
            </a:r>
            <a:r>
              <a:rPr lang="zh-CN" altLang="en-US" dirty="0">
                <a:solidFill>
                  <a:srgbClr val="FF0000"/>
                </a:solidFill>
              </a:rPr>
              <a:t>。</a:t>
            </a:r>
          </a:p>
        </p:txBody>
      </p:sp>
    </p:spTree>
    <p:extLst>
      <p:ext uri="{BB962C8B-B14F-4D97-AF65-F5344CB8AC3E}">
        <p14:creationId xmlns:p14="http://schemas.microsoft.com/office/powerpoint/2010/main" val="1937886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5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gn="ctr"/>
            <a:r>
              <a:rPr lang="zh-CN" altLang="en-US"/>
              <a:t>往返时延的方差很大</a:t>
            </a:r>
          </a:p>
        </p:txBody>
      </p:sp>
      <p:sp>
        <p:nvSpPr>
          <p:cNvPr id="757764" name="Line 4"/>
          <p:cNvSpPr>
            <a:spLocks noChangeShapeType="1"/>
          </p:cNvSpPr>
          <p:nvPr/>
        </p:nvSpPr>
        <p:spPr bwMode="auto">
          <a:xfrm>
            <a:off x="1922976" y="5436244"/>
            <a:ext cx="8659152"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5" name="Line 5"/>
          <p:cNvSpPr>
            <a:spLocks noChangeShapeType="1"/>
          </p:cNvSpPr>
          <p:nvPr/>
        </p:nvSpPr>
        <p:spPr bwMode="auto">
          <a:xfrm rot="5400000" flipH="1">
            <a:off x="627445" y="4140712"/>
            <a:ext cx="2587625" cy="34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6" name="Freeform 6"/>
          <p:cNvSpPr>
            <a:spLocks/>
          </p:cNvSpPr>
          <p:nvPr/>
        </p:nvSpPr>
        <p:spPr bwMode="auto">
          <a:xfrm>
            <a:off x="4096794" y="2818459"/>
            <a:ext cx="2005277" cy="2617787"/>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7" name="Freeform 7"/>
          <p:cNvSpPr>
            <a:spLocks/>
          </p:cNvSpPr>
          <p:nvPr/>
        </p:nvSpPr>
        <p:spPr bwMode="auto">
          <a:xfrm>
            <a:off x="3639328" y="4999682"/>
            <a:ext cx="5897166" cy="436562"/>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8" name="Line 8"/>
          <p:cNvSpPr>
            <a:spLocks noChangeShapeType="1"/>
          </p:cNvSpPr>
          <p:nvPr/>
        </p:nvSpPr>
        <p:spPr bwMode="auto">
          <a:xfrm>
            <a:off x="5157905" y="2708921"/>
            <a:ext cx="0" cy="2727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9" name="Line 9"/>
          <p:cNvSpPr>
            <a:spLocks noChangeShapeType="1"/>
          </p:cNvSpPr>
          <p:nvPr/>
        </p:nvSpPr>
        <p:spPr bwMode="auto">
          <a:xfrm>
            <a:off x="6102070" y="3255021"/>
            <a:ext cx="0" cy="21812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0" name="Line 10"/>
          <p:cNvSpPr>
            <a:spLocks noChangeShapeType="1"/>
          </p:cNvSpPr>
          <p:nvPr/>
        </p:nvSpPr>
        <p:spPr bwMode="auto">
          <a:xfrm>
            <a:off x="9089348" y="3255021"/>
            <a:ext cx="0" cy="21812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1" name="Text Box 11"/>
          <p:cNvSpPr txBox="1">
            <a:spLocks noChangeArrowheads="1"/>
          </p:cNvSpPr>
          <p:nvPr/>
        </p:nvSpPr>
        <p:spPr bwMode="auto">
          <a:xfrm>
            <a:off x="9729112" y="494570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时间</a:t>
            </a:r>
          </a:p>
        </p:txBody>
      </p:sp>
      <p:sp>
        <p:nvSpPr>
          <p:cNvPr id="757772" name="Line 12"/>
          <p:cNvSpPr>
            <a:spLocks noChangeShapeType="1"/>
          </p:cNvSpPr>
          <p:nvPr/>
        </p:nvSpPr>
        <p:spPr bwMode="auto">
          <a:xfrm>
            <a:off x="3938572" y="4418657"/>
            <a:ext cx="969963" cy="36195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3" name="Text Box 13"/>
          <p:cNvSpPr txBox="1">
            <a:spLocks noChangeArrowheads="1"/>
          </p:cNvSpPr>
          <p:nvPr/>
        </p:nvSpPr>
        <p:spPr bwMode="auto">
          <a:xfrm>
            <a:off x="2858543" y="401067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grpSp>
        <p:nvGrpSpPr>
          <p:cNvPr id="757774" name="Group 14"/>
          <p:cNvGrpSpPr>
            <a:grpSpLocks/>
          </p:cNvGrpSpPr>
          <p:nvPr/>
        </p:nvGrpSpPr>
        <p:grpSpPr bwMode="auto">
          <a:xfrm>
            <a:off x="6225898" y="4515496"/>
            <a:ext cx="1332839" cy="720725"/>
            <a:chOff x="2978" y="3249"/>
            <a:chExt cx="775" cy="454"/>
          </a:xfrm>
        </p:grpSpPr>
        <p:sp>
          <p:nvSpPr>
            <p:cNvPr id="757775" name="Text Box 15"/>
            <p:cNvSpPr txBox="1">
              <a:spLocks noChangeArrowheads="1"/>
            </p:cNvSpPr>
            <p:nvPr/>
          </p:nvSpPr>
          <p:spPr bwMode="auto">
            <a:xfrm>
              <a:off x="3198" y="3249"/>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757776" name="Line 16"/>
            <p:cNvSpPr>
              <a:spLocks noChangeShapeType="1"/>
            </p:cNvSpPr>
            <p:nvPr/>
          </p:nvSpPr>
          <p:spPr bwMode="auto">
            <a:xfrm flipH="1">
              <a:off x="2978" y="3486"/>
              <a:ext cx="276" cy="21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757777" name="Text Box 17"/>
          <p:cNvSpPr txBox="1">
            <a:spLocks noChangeArrowheads="1"/>
          </p:cNvSpPr>
          <p:nvPr/>
        </p:nvSpPr>
        <p:spPr bwMode="auto">
          <a:xfrm>
            <a:off x="4882738" y="5412433"/>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757778" name="Text Box 18"/>
          <p:cNvSpPr txBox="1">
            <a:spLocks noChangeArrowheads="1"/>
          </p:cNvSpPr>
          <p:nvPr/>
        </p:nvSpPr>
        <p:spPr bwMode="auto">
          <a:xfrm>
            <a:off x="5809706" y="5412433"/>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757779" name="Text Box 19"/>
          <p:cNvSpPr txBox="1">
            <a:spLocks noChangeArrowheads="1"/>
          </p:cNvSpPr>
          <p:nvPr/>
        </p:nvSpPr>
        <p:spPr bwMode="auto">
          <a:xfrm>
            <a:off x="8796984" y="5412432"/>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757780" name="Text Box 20"/>
          <p:cNvSpPr txBox="1">
            <a:spLocks noChangeArrowheads="1"/>
          </p:cNvSpPr>
          <p:nvPr/>
        </p:nvSpPr>
        <p:spPr bwMode="auto">
          <a:xfrm>
            <a:off x="2000368" y="2713682"/>
            <a:ext cx="1467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往返时间的</a:t>
            </a:r>
          </a:p>
          <a:p>
            <a:r>
              <a:rPr kumimoji="1" lang="zh-CN" altLang="en-US" sz="2000" b="1">
                <a:solidFill>
                  <a:srgbClr val="000099"/>
                </a:solidFill>
                <a:latin typeface="+mn-lt"/>
                <a:ea typeface="黑体" pitchFamily="2" charset="-122"/>
              </a:rPr>
              <a:t>概率分布</a:t>
            </a:r>
          </a:p>
        </p:txBody>
      </p:sp>
      <p:sp>
        <p:nvSpPr>
          <p:cNvPr id="2" name="矩形 1"/>
          <p:cNvSpPr/>
          <p:nvPr/>
        </p:nvSpPr>
        <p:spPr>
          <a:xfrm>
            <a:off x="2000368" y="1124745"/>
            <a:ext cx="8426370"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99"/>
                </a:solidFill>
                <a:latin typeface="+mn-lt"/>
                <a:ea typeface="黑体" pitchFamily="2" charset="-122"/>
              </a:rPr>
              <a:t>由于 </a:t>
            </a:r>
            <a:r>
              <a:rPr lang="en-US" altLang="zh-CN" sz="2800" b="1" dirty="0">
                <a:solidFill>
                  <a:srgbClr val="000099"/>
                </a:solidFill>
                <a:latin typeface="+mn-lt"/>
                <a:ea typeface="黑体" pitchFamily="2" charset="-122"/>
              </a:rPr>
              <a:t>TCP </a:t>
            </a:r>
            <a:r>
              <a:rPr lang="zh-CN" altLang="en-US" sz="2800" b="1" dirty="0">
                <a:solidFill>
                  <a:srgbClr val="000099"/>
                </a:solidFill>
                <a:latin typeface="+mn-lt"/>
                <a:ea typeface="黑体" pitchFamily="2" charset="-122"/>
              </a:rPr>
              <a:t>的下层是一个互联网环境，</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数据报所选择的路由变化很大。因而运输层的往返时间 </a:t>
            </a:r>
            <a:r>
              <a:rPr lang="en-US" altLang="zh-CN" sz="2800" b="1" dirty="0">
                <a:solidFill>
                  <a:srgbClr val="000099"/>
                </a:solidFill>
                <a:latin typeface="+mn-lt"/>
                <a:ea typeface="黑体" pitchFamily="2" charset="-122"/>
              </a:rPr>
              <a:t>(RTT) </a:t>
            </a:r>
            <a:r>
              <a:rPr lang="zh-CN" altLang="en-US" sz="2800" b="1" dirty="0">
                <a:solidFill>
                  <a:srgbClr val="000099"/>
                </a:solidFill>
                <a:latin typeface="+mn-lt"/>
                <a:ea typeface="黑体" pitchFamily="2" charset="-122"/>
              </a:rPr>
              <a:t>的方差也很大。</a:t>
            </a:r>
          </a:p>
        </p:txBody>
      </p:sp>
    </p:spTree>
    <p:extLst>
      <p:ext uri="{BB962C8B-B14F-4D97-AF65-F5344CB8AC3E}">
        <p14:creationId xmlns:p14="http://schemas.microsoft.com/office/powerpoint/2010/main" val="385666329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gn="ctr"/>
            <a:r>
              <a:rPr lang="en-US" altLang="zh-CN" dirty="0"/>
              <a:t>TCP </a:t>
            </a:r>
            <a:r>
              <a:rPr lang="zh-CN" altLang="zh-CN" dirty="0"/>
              <a:t>超时重传时间设置</a:t>
            </a:r>
            <a:endParaRPr lang="zh-CN" altLang="en-US" dirty="0"/>
          </a:p>
        </p:txBody>
      </p:sp>
      <p:sp>
        <p:nvSpPr>
          <p:cNvPr id="3" name="内容占位符 2"/>
          <p:cNvSpPr>
            <a:spLocks noGrp="1"/>
          </p:cNvSpPr>
          <p:nvPr>
            <p:ph idx="1"/>
          </p:nvPr>
        </p:nvSpPr>
        <p:spPr/>
        <p:txBody>
          <a:bodyPr/>
          <a:lstStyle/>
          <a:p>
            <a:r>
              <a:rPr lang="zh-CN" altLang="zh-CN" dirty="0"/>
              <a:t>如果把超时重传时间设置得太短，就会引起很多报文段的不必要的重传，使网络负荷增大。</a:t>
            </a:r>
            <a:endParaRPr lang="en-US" altLang="zh-CN" dirty="0"/>
          </a:p>
          <a:p>
            <a:r>
              <a:rPr lang="zh-CN" altLang="zh-CN" dirty="0"/>
              <a:t>但若把超时重传时间设置得过长，则又使网络的空闲时间增大，降低了传输效率。</a:t>
            </a:r>
            <a:endParaRPr lang="en-US" altLang="zh-CN" dirty="0"/>
          </a:p>
          <a:p>
            <a:r>
              <a:rPr lang="en-US" altLang="zh-CN" dirty="0">
                <a:solidFill>
                  <a:srgbClr val="FF0000"/>
                </a:solidFill>
              </a:rPr>
              <a:t>TCP </a:t>
            </a:r>
            <a:r>
              <a:rPr lang="zh-CN" altLang="zh-CN" dirty="0">
                <a:solidFill>
                  <a:srgbClr val="FF0000"/>
                </a:solidFill>
              </a:rPr>
              <a:t>采用了一种自适应算法，</a:t>
            </a:r>
            <a:r>
              <a:rPr lang="zh-CN" altLang="zh-CN" dirty="0"/>
              <a:t>它记录一个报文段发出的时间，以及收到相应的确认的时间。这两个时间之差就是报文段的往返时间</a:t>
            </a:r>
            <a:r>
              <a:rPr lang="en-US" altLang="zh-CN" dirty="0"/>
              <a:t> RTT</a:t>
            </a:r>
            <a:r>
              <a:rPr lang="zh-CN" altLang="zh-CN" dirty="0"/>
              <a:t>。</a:t>
            </a:r>
          </a:p>
          <a:p>
            <a:endParaRPr lang="zh-CN" altLang="en-US" dirty="0"/>
          </a:p>
        </p:txBody>
      </p:sp>
    </p:spTree>
    <p:extLst>
      <p:ext uri="{BB962C8B-B14F-4D97-AF65-F5344CB8AC3E}">
        <p14:creationId xmlns:p14="http://schemas.microsoft.com/office/powerpoint/2010/main" val="400841054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algn="ctr"/>
            <a:r>
              <a:rPr lang="zh-CN" altLang="en-US"/>
              <a:t>加权平均往返时间</a:t>
            </a:r>
          </a:p>
        </p:txBody>
      </p:sp>
      <p:sp>
        <p:nvSpPr>
          <p:cNvPr id="747523" name="Rectangle 3"/>
          <p:cNvSpPr>
            <a:spLocks noGrp="1" noChangeArrowheads="1"/>
          </p:cNvSpPr>
          <p:nvPr>
            <p:ph idx="1"/>
          </p:nvPr>
        </p:nvSpPr>
        <p:spPr/>
        <p:txBody>
          <a:bodyPr/>
          <a:lstStyle/>
          <a:p>
            <a:r>
              <a:rPr lang="en-US" altLang="zh-CN" sz="2400" dirty="0"/>
              <a:t>TCP </a:t>
            </a:r>
            <a:r>
              <a:rPr lang="zh-CN" altLang="en-US" sz="2400" dirty="0"/>
              <a:t>保留了 </a:t>
            </a:r>
            <a:r>
              <a:rPr lang="en-US" altLang="zh-CN" sz="2400" dirty="0"/>
              <a:t>RTT </a:t>
            </a:r>
            <a:r>
              <a:rPr lang="zh-CN" altLang="en-US" sz="2400" dirty="0"/>
              <a:t>的一个</a:t>
            </a:r>
            <a:r>
              <a:rPr lang="zh-CN" altLang="en-US" sz="2400" dirty="0">
                <a:solidFill>
                  <a:srgbClr val="FF0000"/>
                </a:solidFill>
              </a:rPr>
              <a:t>加权平均往返时间 </a:t>
            </a:r>
            <a:r>
              <a:rPr lang="en-US" altLang="zh-CN" sz="2400" dirty="0"/>
              <a:t>RTT</a:t>
            </a:r>
            <a:r>
              <a:rPr lang="en-US" altLang="zh-CN" sz="2400" baseline="-25000" dirty="0"/>
              <a:t>S</a:t>
            </a:r>
            <a:r>
              <a:rPr lang="zh-CN" altLang="en-US" sz="2400" dirty="0"/>
              <a:t>（这又称为</a:t>
            </a:r>
            <a:r>
              <a:rPr lang="zh-CN" altLang="en-US" sz="2400" dirty="0">
                <a:solidFill>
                  <a:srgbClr val="FF0000"/>
                </a:solidFill>
              </a:rPr>
              <a:t>平滑的往返时间</a:t>
            </a:r>
            <a:r>
              <a:rPr lang="zh-CN" altLang="en-US" sz="2400" dirty="0"/>
              <a:t>）。</a:t>
            </a:r>
          </a:p>
          <a:p>
            <a:r>
              <a:rPr lang="zh-CN" altLang="en-US" sz="2400" dirty="0"/>
              <a:t>第一次测量到 </a:t>
            </a:r>
            <a:r>
              <a:rPr lang="en-US" altLang="zh-CN" sz="2400" dirty="0"/>
              <a:t>RTT </a:t>
            </a:r>
            <a:r>
              <a:rPr lang="zh-CN" altLang="en-US" sz="2400" dirty="0"/>
              <a:t>样本时，</a:t>
            </a:r>
            <a:r>
              <a:rPr lang="en-US" altLang="zh-CN" sz="2400" dirty="0"/>
              <a:t>RTT</a:t>
            </a:r>
            <a:r>
              <a:rPr lang="en-US" altLang="zh-CN" sz="2400" baseline="-25000" dirty="0"/>
              <a:t>S </a:t>
            </a:r>
            <a:r>
              <a:rPr lang="zh-CN" altLang="en-US" sz="2400" dirty="0"/>
              <a:t>值就取为所测量到的 </a:t>
            </a:r>
            <a:r>
              <a:rPr lang="en-US" altLang="zh-CN" sz="2400" dirty="0"/>
              <a:t>RTT </a:t>
            </a:r>
            <a:r>
              <a:rPr lang="zh-CN" altLang="en-US" sz="2400" dirty="0"/>
              <a:t>样本值。以后每测量到一个新的 </a:t>
            </a:r>
            <a:r>
              <a:rPr lang="en-US" altLang="zh-CN" sz="2400" dirty="0"/>
              <a:t>RTT </a:t>
            </a:r>
            <a:r>
              <a:rPr lang="zh-CN" altLang="en-US" sz="2400" dirty="0"/>
              <a:t>样本，就按下式重新计算一次 </a:t>
            </a:r>
            <a:r>
              <a:rPr lang="en-US" altLang="zh-CN" sz="2400" dirty="0"/>
              <a:t>RTT</a:t>
            </a:r>
            <a:r>
              <a:rPr lang="en-US" altLang="zh-CN" sz="2400" baseline="-25000" dirty="0"/>
              <a:t>S</a:t>
            </a:r>
            <a:r>
              <a:rPr lang="zh-CN" altLang="en-US" sz="2400" dirty="0"/>
              <a:t>：</a:t>
            </a:r>
          </a:p>
          <a:p>
            <a:endParaRPr lang="en-US" altLang="zh-CN" sz="2400" dirty="0"/>
          </a:p>
          <a:p>
            <a:endParaRPr lang="en-US" altLang="zh-CN" sz="2400" dirty="0"/>
          </a:p>
          <a:p>
            <a:r>
              <a:rPr lang="zh-CN" altLang="en-US" sz="2400" dirty="0"/>
              <a:t>式中，</a:t>
            </a:r>
            <a:r>
              <a:rPr lang="en-US" altLang="zh-CN" sz="2400" dirty="0"/>
              <a:t>0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1</a:t>
            </a:r>
            <a:r>
              <a:rPr lang="zh-CN" altLang="en-US" sz="2400" dirty="0"/>
              <a:t>。若 </a:t>
            </a:r>
            <a:r>
              <a:rPr lang="zh-CN" altLang="en-US" sz="2400" dirty="0">
                <a:sym typeface="Symbol" pitchFamily="18" charset="2"/>
              </a:rPr>
              <a:t> </a:t>
            </a:r>
            <a:r>
              <a:rPr lang="zh-CN" altLang="en-US" sz="2400" dirty="0"/>
              <a:t>很接近于零，表示 </a:t>
            </a:r>
            <a:r>
              <a:rPr lang="en-US" altLang="zh-CN" sz="2400" dirty="0"/>
              <a:t>RTT </a:t>
            </a:r>
            <a:r>
              <a:rPr lang="zh-CN" altLang="en-US" sz="2400" dirty="0"/>
              <a:t>值更新较慢。若选择 </a:t>
            </a:r>
            <a:r>
              <a:rPr lang="zh-CN" altLang="en-US" sz="2400" dirty="0">
                <a:sym typeface="Symbol" pitchFamily="18" charset="2"/>
              </a:rPr>
              <a:t> </a:t>
            </a:r>
            <a:r>
              <a:rPr lang="zh-CN" altLang="en-US" sz="2400" dirty="0"/>
              <a:t>接近于 </a:t>
            </a:r>
            <a:r>
              <a:rPr lang="en-US" altLang="zh-CN" sz="2400" dirty="0"/>
              <a:t>1</a:t>
            </a:r>
            <a:r>
              <a:rPr lang="zh-CN" altLang="en-US" sz="2400" dirty="0"/>
              <a:t>，则表示 </a:t>
            </a:r>
            <a:r>
              <a:rPr lang="en-US" altLang="zh-CN" sz="2400" dirty="0"/>
              <a:t>RTT </a:t>
            </a:r>
            <a:r>
              <a:rPr lang="zh-CN" altLang="en-US" sz="2400" dirty="0"/>
              <a:t>值更新较快。</a:t>
            </a:r>
          </a:p>
          <a:p>
            <a:r>
              <a:rPr lang="en-US" altLang="zh-CN" sz="2400" dirty="0"/>
              <a:t>RFC 2988 </a:t>
            </a:r>
            <a:r>
              <a:rPr lang="zh-CN" altLang="en-US" sz="2400" dirty="0"/>
              <a:t>推荐的 </a:t>
            </a:r>
            <a:r>
              <a:rPr lang="zh-CN" altLang="en-US" sz="2400" dirty="0">
                <a:sym typeface="Symbol" pitchFamily="18" charset="2"/>
              </a:rPr>
              <a:t> </a:t>
            </a:r>
            <a:r>
              <a:rPr lang="zh-CN" altLang="en-US" sz="2400" dirty="0"/>
              <a:t>值为 </a:t>
            </a:r>
            <a:r>
              <a:rPr lang="en-US" altLang="zh-CN" sz="2400" dirty="0"/>
              <a:t>1/8</a:t>
            </a:r>
            <a:r>
              <a:rPr lang="zh-CN" altLang="en-US" sz="2400" dirty="0"/>
              <a:t>，即 </a:t>
            </a:r>
            <a:r>
              <a:rPr lang="en-US" altLang="zh-CN" sz="2400" dirty="0"/>
              <a:t>0.125</a:t>
            </a:r>
            <a:r>
              <a:rPr lang="zh-CN" altLang="en-US" sz="2400" dirty="0"/>
              <a:t>。 </a:t>
            </a:r>
          </a:p>
        </p:txBody>
      </p:sp>
      <p:sp>
        <p:nvSpPr>
          <p:cNvPr id="747524" name="Rectangle 4"/>
          <p:cNvSpPr>
            <a:spLocks noChangeArrowheads="1"/>
          </p:cNvSpPr>
          <p:nvPr/>
        </p:nvSpPr>
        <p:spPr bwMode="auto">
          <a:xfrm>
            <a:off x="1919536" y="3356992"/>
            <a:ext cx="8784976" cy="936104"/>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buFont typeface="Wingdings" pitchFamily="2" charset="2"/>
              <a:buNone/>
            </a:pPr>
            <a:r>
              <a:rPr lang="zh-CN" altLang="zh-CN" sz="2400" b="1" dirty="0">
                <a:solidFill>
                  <a:srgbClr val="000099"/>
                </a:solidFill>
                <a:latin typeface="+mn-lt"/>
                <a:ea typeface="黑体" pitchFamily="2" charset="-122"/>
              </a:rPr>
              <a:t>新的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 </a:t>
            </a:r>
            <a:r>
              <a:rPr lang="en-US" altLang="zh-CN" sz="2400" b="1" dirty="0">
                <a:solidFill>
                  <a:srgbClr val="000099"/>
                </a:solidFill>
                <a:latin typeface="+mn-lt"/>
                <a:ea typeface="黑体" pitchFamily="2" charset="-122"/>
              </a:rPr>
              <a:t> (1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zh-CN" altLang="zh-CN" sz="2400" b="1" dirty="0">
                <a:solidFill>
                  <a:srgbClr val="000099"/>
                </a:solidFill>
                <a:latin typeface="+mn-lt"/>
                <a:ea typeface="黑体" pitchFamily="2" charset="-122"/>
              </a:rPr>
              <a:t>旧的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p>
          <a:p>
            <a:pPr>
              <a:spcBef>
                <a:spcPct val="30000"/>
              </a:spcBef>
              <a:buFont typeface="Wingdings" pitchFamily="2" charset="2"/>
              <a:buNone/>
            </a:pPr>
            <a:r>
              <a:rPr lang="en-US" altLang="zh-CN" sz="2400" b="1" dirty="0">
                <a:solidFill>
                  <a:srgbClr val="000099"/>
                </a:solidFill>
                <a:latin typeface="+mn-lt"/>
                <a:ea typeface="黑体" pitchFamily="2" charset="-122"/>
                <a:sym typeface="Symbol"/>
              </a:rPr>
              <a:t>		</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zh-CN" altLang="zh-CN" sz="2400" b="1" dirty="0">
                <a:solidFill>
                  <a:srgbClr val="000099"/>
                </a:solidFill>
                <a:latin typeface="+mn-lt"/>
                <a:ea typeface="黑体" pitchFamily="2" charset="-122"/>
              </a:rPr>
              <a:t>新的</a:t>
            </a:r>
            <a:r>
              <a:rPr lang="en-US" altLang="zh-CN" sz="2400" b="1" dirty="0">
                <a:solidFill>
                  <a:srgbClr val="000099"/>
                </a:solidFill>
                <a:latin typeface="+mn-lt"/>
                <a:ea typeface="黑体" pitchFamily="2" charset="-122"/>
              </a:rPr>
              <a:t>RTT</a:t>
            </a:r>
            <a:r>
              <a:rPr lang="zh-CN" altLang="zh-CN" sz="2400" b="1" dirty="0">
                <a:solidFill>
                  <a:srgbClr val="000099"/>
                </a:solidFill>
                <a:latin typeface="+mn-lt"/>
                <a:ea typeface="黑体" pitchFamily="2" charset="-122"/>
              </a:rPr>
              <a:t>样本</a:t>
            </a:r>
            <a:r>
              <a:rPr lang="en-US" altLang="zh-CN" sz="2400" b="1" dirty="0">
                <a:solidFill>
                  <a:srgbClr val="000099"/>
                </a:solidFill>
                <a:latin typeface="+mn-lt"/>
                <a:ea typeface="黑体" pitchFamily="2" charset="-122"/>
              </a:rPr>
              <a:t>)                           (5-4)</a:t>
            </a:r>
          </a:p>
        </p:txBody>
      </p:sp>
    </p:spTree>
    <p:extLst>
      <p:ext uri="{BB962C8B-B14F-4D97-AF65-F5344CB8AC3E}">
        <p14:creationId xmlns:p14="http://schemas.microsoft.com/office/powerpoint/2010/main" val="8479012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algn="ctr"/>
            <a:r>
              <a:rPr lang="zh-CN" altLang="en-US" dirty="0"/>
              <a:t>超时重传时间 </a:t>
            </a:r>
            <a:r>
              <a:rPr lang="en-US" altLang="zh-CN" dirty="0"/>
              <a:t>RTO</a:t>
            </a:r>
          </a:p>
        </p:txBody>
      </p:sp>
      <p:sp>
        <p:nvSpPr>
          <p:cNvPr id="748547" name="Rectangle 3"/>
          <p:cNvSpPr>
            <a:spLocks noGrp="1" noChangeArrowheads="1"/>
          </p:cNvSpPr>
          <p:nvPr>
            <p:ph idx="1"/>
          </p:nvPr>
        </p:nvSpPr>
        <p:spPr/>
        <p:txBody>
          <a:bodyPr/>
          <a:lstStyle/>
          <a:p>
            <a:pPr>
              <a:lnSpc>
                <a:spcPct val="100000"/>
              </a:lnSpc>
            </a:pPr>
            <a:r>
              <a:rPr lang="en-US" altLang="zh-CN" sz="2400" dirty="0">
                <a:solidFill>
                  <a:srgbClr val="FF0000"/>
                </a:solidFill>
              </a:rPr>
              <a:t>RTO (Retransmission Time-Out) </a:t>
            </a:r>
            <a:r>
              <a:rPr lang="zh-CN" altLang="en-US" sz="2400" dirty="0">
                <a:solidFill>
                  <a:srgbClr val="FF0000"/>
                </a:solidFill>
              </a:rPr>
              <a:t>应略大于上面得出的加权平均往返时间 </a:t>
            </a:r>
            <a:r>
              <a:rPr lang="en-US" altLang="zh-CN" sz="2400" dirty="0">
                <a:solidFill>
                  <a:srgbClr val="FF0000"/>
                </a:solidFill>
              </a:rPr>
              <a:t>RTT</a:t>
            </a:r>
            <a:r>
              <a:rPr lang="en-US" altLang="zh-CN" sz="2400" baseline="-25000" dirty="0">
                <a:solidFill>
                  <a:srgbClr val="FF0000"/>
                </a:solidFill>
              </a:rPr>
              <a:t>S</a:t>
            </a:r>
            <a:r>
              <a:rPr lang="zh-CN" altLang="en-US" sz="2400" dirty="0">
                <a:solidFill>
                  <a:srgbClr val="FF0000"/>
                </a:solidFill>
              </a:rPr>
              <a:t>。</a:t>
            </a:r>
          </a:p>
          <a:p>
            <a:pPr>
              <a:lnSpc>
                <a:spcPct val="100000"/>
              </a:lnSpc>
            </a:pPr>
            <a:r>
              <a:rPr lang="en-US" altLang="zh-CN" sz="2400" dirty="0"/>
              <a:t>RFC 2988 </a:t>
            </a:r>
            <a:r>
              <a:rPr lang="zh-CN" altLang="en-US" sz="2400" dirty="0"/>
              <a:t>建议使用下式计算 </a:t>
            </a:r>
            <a:r>
              <a:rPr lang="en-US" altLang="zh-CN" sz="2400" dirty="0"/>
              <a:t>RTO</a:t>
            </a:r>
            <a:r>
              <a:rPr lang="zh-CN" altLang="en-US" sz="2400" dirty="0"/>
              <a:t>：</a:t>
            </a:r>
          </a:p>
          <a:p>
            <a:pPr>
              <a:lnSpc>
                <a:spcPct val="100000"/>
              </a:lnSpc>
              <a:spcAft>
                <a:spcPct val="10000"/>
              </a:spcAft>
            </a:pPr>
            <a:endParaRPr lang="en-US" altLang="zh-CN" sz="2400" dirty="0"/>
          </a:p>
          <a:p>
            <a:pPr>
              <a:lnSpc>
                <a:spcPct val="100000"/>
              </a:lnSpc>
              <a:spcAft>
                <a:spcPct val="10000"/>
              </a:spcAft>
            </a:pPr>
            <a:r>
              <a:rPr lang="en-US" altLang="zh-CN" sz="2400" dirty="0"/>
              <a:t>RTT</a:t>
            </a:r>
            <a:r>
              <a:rPr lang="en-US" altLang="zh-CN" sz="2400" baseline="-25000" dirty="0"/>
              <a:t>D </a:t>
            </a:r>
            <a:r>
              <a:rPr lang="zh-CN" altLang="en-US" sz="2400" dirty="0"/>
              <a:t>是 </a:t>
            </a:r>
            <a:r>
              <a:rPr lang="en-US" altLang="zh-CN" sz="2400" dirty="0">
                <a:solidFill>
                  <a:srgbClr val="FF0000"/>
                </a:solidFill>
              </a:rPr>
              <a:t>RTT </a:t>
            </a:r>
            <a:r>
              <a:rPr lang="zh-CN" altLang="en-US" sz="2400" dirty="0">
                <a:solidFill>
                  <a:srgbClr val="FF0000"/>
                </a:solidFill>
              </a:rPr>
              <a:t>的偏差的加权平均值</a:t>
            </a:r>
            <a:r>
              <a:rPr lang="zh-CN" altLang="en-US" sz="2400" dirty="0"/>
              <a:t>。</a:t>
            </a:r>
          </a:p>
          <a:p>
            <a:pPr>
              <a:lnSpc>
                <a:spcPct val="100000"/>
              </a:lnSpc>
            </a:pPr>
            <a:r>
              <a:rPr lang="en-US" altLang="zh-CN" sz="2400" dirty="0"/>
              <a:t>RFC 2988 </a:t>
            </a:r>
            <a:r>
              <a:rPr lang="zh-CN" altLang="en-US" sz="2400" dirty="0"/>
              <a:t>建议这样计算 </a:t>
            </a:r>
            <a:r>
              <a:rPr lang="en-US" altLang="zh-CN" sz="2400" dirty="0"/>
              <a:t>RTT</a:t>
            </a:r>
            <a:r>
              <a:rPr lang="en-US" altLang="zh-CN" sz="2400" baseline="-25000" dirty="0"/>
              <a:t>D</a:t>
            </a:r>
            <a:r>
              <a:rPr lang="zh-CN" altLang="en-US" sz="2400" dirty="0"/>
              <a:t>。第一次测量时，</a:t>
            </a:r>
            <a:r>
              <a:rPr lang="en-US" altLang="zh-CN" sz="2400" dirty="0"/>
              <a:t>RTT</a:t>
            </a:r>
            <a:r>
              <a:rPr lang="en-US" altLang="zh-CN" sz="2400" baseline="-25000" dirty="0"/>
              <a:t>D </a:t>
            </a:r>
            <a:r>
              <a:rPr lang="zh-CN" altLang="en-US" sz="2400" dirty="0"/>
              <a:t>值取为测量到的 </a:t>
            </a:r>
            <a:r>
              <a:rPr lang="en-US" altLang="zh-CN" sz="2400" dirty="0"/>
              <a:t>RTT </a:t>
            </a:r>
            <a:r>
              <a:rPr lang="zh-CN" altLang="en-US" sz="2400" dirty="0"/>
              <a:t>样本值的一半。在以后的测量中，则使用下式计算加权平均的 </a:t>
            </a:r>
            <a:r>
              <a:rPr lang="en-US" altLang="zh-CN" sz="2400" dirty="0"/>
              <a:t>RTT</a:t>
            </a:r>
            <a:r>
              <a:rPr lang="en-US" altLang="zh-CN" sz="2400" baseline="-25000" dirty="0"/>
              <a:t>D</a:t>
            </a:r>
            <a:r>
              <a:rPr lang="zh-CN" altLang="en-US" sz="2400" dirty="0"/>
              <a:t>：</a:t>
            </a:r>
          </a:p>
          <a:p>
            <a:pPr>
              <a:lnSpc>
                <a:spcPct val="100000"/>
              </a:lnSpc>
              <a:spcBef>
                <a:spcPct val="40000"/>
              </a:spcBef>
            </a:pPr>
            <a:endParaRPr lang="en-US" altLang="zh-CN" sz="2400" dirty="0">
              <a:sym typeface="Symbol" pitchFamily="18" charset="2"/>
            </a:endParaRPr>
          </a:p>
          <a:p>
            <a:pPr>
              <a:lnSpc>
                <a:spcPct val="100000"/>
              </a:lnSpc>
              <a:spcBef>
                <a:spcPct val="40000"/>
              </a:spcBef>
            </a:pPr>
            <a:endParaRPr lang="en-US" altLang="zh-CN" sz="2400" dirty="0">
              <a:sym typeface="Symbol" pitchFamily="18" charset="2"/>
            </a:endParaRPr>
          </a:p>
          <a:p>
            <a:pPr>
              <a:lnSpc>
                <a:spcPct val="100000"/>
              </a:lnSpc>
              <a:spcBef>
                <a:spcPct val="40000"/>
              </a:spcBef>
            </a:pPr>
            <a:r>
              <a:rPr lang="en-US" altLang="zh-CN" sz="2400" dirty="0">
                <a:sym typeface="Symbol" pitchFamily="18" charset="2"/>
              </a:rPr>
              <a:t> </a:t>
            </a:r>
            <a:r>
              <a:rPr lang="zh-CN" altLang="en-US" sz="2400" dirty="0"/>
              <a:t>是个小于 </a:t>
            </a:r>
            <a:r>
              <a:rPr lang="en-US" altLang="zh-CN" sz="2400" dirty="0"/>
              <a:t>1 </a:t>
            </a:r>
            <a:r>
              <a:rPr lang="zh-CN" altLang="en-US" sz="2400" dirty="0"/>
              <a:t>的系数，其推荐值是 </a:t>
            </a:r>
            <a:r>
              <a:rPr lang="en-US" altLang="zh-CN" sz="2400" dirty="0"/>
              <a:t>1/4</a:t>
            </a:r>
            <a:r>
              <a:rPr lang="zh-CN" altLang="en-US" sz="2400" dirty="0"/>
              <a:t>，即 </a:t>
            </a:r>
            <a:r>
              <a:rPr lang="en-US" altLang="zh-CN" sz="2400" dirty="0"/>
              <a:t>0.25</a:t>
            </a:r>
            <a:r>
              <a:rPr lang="zh-CN" altLang="en-US" sz="2400" dirty="0"/>
              <a:t>。</a:t>
            </a:r>
          </a:p>
        </p:txBody>
      </p:sp>
      <p:sp>
        <p:nvSpPr>
          <p:cNvPr id="748548" name="Rectangle 4"/>
          <p:cNvSpPr>
            <a:spLocks noChangeArrowheads="1"/>
          </p:cNvSpPr>
          <p:nvPr/>
        </p:nvSpPr>
        <p:spPr bwMode="auto">
          <a:xfrm>
            <a:off x="2063552" y="2420888"/>
            <a:ext cx="8640960" cy="504056"/>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spcAft>
                <a:spcPct val="20000"/>
              </a:spcAft>
            </a:pPr>
            <a:r>
              <a:rPr lang="en-US" altLang="zh-CN" sz="2400" b="1" dirty="0">
                <a:solidFill>
                  <a:srgbClr val="000099"/>
                </a:solidFill>
                <a:latin typeface="+mn-lt"/>
                <a:ea typeface="黑体" pitchFamily="2" charset="-122"/>
              </a:rPr>
              <a:t>RTO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+ 4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(5-5)</a:t>
            </a:r>
          </a:p>
        </p:txBody>
      </p:sp>
      <p:sp>
        <p:nvSpPr>
          <p:cNvPr id="7" name="Rectangle 4"/>
          <p:cNvSpPr>
            <a:spLocks noChangeArrowheads="1"/>
          </p:cNvSpPr>
          <p:nvPr/>
        </p:nvSpPr>
        <p:spPr bwMode="auto">
          <a:xfrm>
            <a:off x="2063552" y="4653136"/>
            <a:ext cx="8640960" cy="1008112"/>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ts val="600"/>
              </a:spcBef>
              <a:spcAft>
                <a:spcPts val="0"/>
              </a:spcAft>
            </a:pPr>
            <a:r>
              <a:rPr lang="zh-CN" altLang="en-US" sz="2400" b="1" dirty="0">
                <a:solidFill>
                  <a:srgbClr val="000099"/>
                </a:solidFill>
                <a:latin typeface="+mn-lt"/>
                <a:ea typeface="黑体" pitchFamily="2" charset="-122"/>
              </a:rPr>
              <a:t>新的 </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 (1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zh-CN" altLang="en-US" sz="2400" b="1" dirty="0">
                <a:solidFill>
                  <a:srgbClr val="000099"/>
                </a:solidFill>
                <a:latin typeface="+mn-lt"/>
                <a:ea typeface="黑体" pitchFamily="2" charset="-122"/>
              </a:rPr>
              <a:t>旧的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a:t>
            </a:r>
          </a:p>
          <a:p>
            <a:pPr>
              <a:spcBef>
                <a:spcPts val="600"/>
              </a:spcBef>
              <a:spcAft>
                <a:spcPts val="0"/>
              </a:spcAft>
            </a:pPr>
            <a:r>
              <a:rPr lang="en-US" altLang="zh-CN" sz="2400" b="1" dirty="0">
                <a:solidFill>
                  <a:srgbClr val="000099"/>
                </a:solidFill>
                <a:latin typeface="+mn-lt"/>
                <a:ea typeface="黑体" pitchFamily="2" charset="-122"/>
              </a:rPr>
              <a:t>                   +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zh-CN" altLang="en-US" sz="2400" b="1" dirty="0">
                <a:solidFill>
                  <a:srgbClr val="000099"/>
                </a:solidFill>
                <a:latin typeface="+mn-lt"/>
                <a:ea typeface="黑体" pitchFamily="2" charset="-122"/>
              </a:rPr>
              <a:t>新的 </a:t>
            </a:r>
            <a:r>
              <a:rPr lang="en-US" altLang="zh-CN" sz="2400" b="1" dirty="0">
                <a:solidFill>
                  <a:srgbClr val="000099"/>
                </a:solidFill>
                <a:latin typeface="+mn-lt"/>
                <a:ea typeface="黑体" pitchFamily="2" charset="-122"/>
              </a:rPr>
              <a:t>RTT </a:t>
            </a:r>
            <a:r>
              <a:rPr lang="zh-CN" altLang="en-US" sz="2400" b="1" dirty="0">
                <a:solidFill>
                  <a:srgbClr val="000099"/>
                </a:solidFill>
                <a:latin typeface="+mn-lt"/>
                <a:ea typeface="黑体" pitchFamily="2" charset="-122"/>
              </a:rPr>
              <a:t>样本</a:t>
            </a:r>
            <a:r>
              <a:rPr lang="zh-CN" altLang="en-US" sz="2400" b="1" dirty="0">
                <a:solidFill>
                  <a:srgbClr val="000099"/>
                </a:solidFill>
                <a:latin typeface="+mn-lt"/>
                <a:ea typeface="黑体" pitchFamily="2" charset="-122"/>
                <a:sym typeface="Symbol" pitchFamily="18" charset="2"/>
              </a:rPr>
              <a:t></a:t>
            </a:r>
            <a:r>
              <a:rPr lang="zh-CN" altLang="en-US"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rPr>
              <a:t>(5-6)</a:t>
            </a:r>
          </a:p>
        </p:txBody>
      </p:sp>
    </p:spTree>
    <p:extLst>
      <p:ext uri="{BB962C8B-B14F-4D97-AF65-F5344CB8AC3E}">
        <p14:creationId xmlns:p14="http://schemas.microsoft.com/office/powerpoint/2010/main" val="35213644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2" name="Rectangle 4"/>
          <p:cNvSpPr>
            <a:spLocks noGrp="1" noChangeArrowheads="1"/>
          </p:cNvSpPr>
          <p:nvPr>
            <p:ph type="title"/>
          </p:nvPr>
        </p:nvSpPr>
        <p:spPr/>
        <p:txBody>
          <a:bodyPr/>
          <a:lstStyle/>
          <a:p>
            <a:pPr algn="ctr"/>
            <a:r>
              <a:rPr lang="zh-CN" altLang="en-US" sz="4000" dirty="0"/>
              <a:t>往返时间 </a:t>
            </a:r>
            <a:r>
              <a:rPr lang="en-US" altLang="zh-CN" sz="4000" dirty="0"/>
              <a:t>(RTT) </a:t>
            </a:r>
            <a:r>
              <a:rPr lang="zh-CN" altLang="en-US" sz="4000" dirty="0"/>
              <a:t>的测量相当复杂 </a:t>
            </a:r>
          </a:p>
        </p:txBody>
      </p:sp>
      <p:sp>
        <p:nvSpPr>
          <p:cNvPr id="749573" name="Rectangle 5"/>
          <p:cNvSpPr>
            <a:spLocks noGrp="1" noChangeArrowheads="1"/>
          </p:cNvSpPr>
          <p:nvPr>
            <p:ph idx="1"/>
          </p:nvPr>
        </p:nvSpPr>
        <p:spPr/>
        <p:txBody>
          <a:bodyPr/>
          <a:lstStyle/>
          <a:p>
            <a:r>
              <a:rPr lang="en-US" altLang="zh-CN" sz="2800" dirty="0"/>
              <a:t>TCP </a:t>
            </a:r>
            <a:r>
              <a:rPr lang="zh-CN" altLang="en-US" sz="2800" dirty="0"/>
              <a:t>报文段 </a:t>
            </a:r>
            <a:r>
              <a:rPr lang="en-US" altLang="zh-CN" sz="2800" dirty="0"/>
              <a:t>1 </a:t>
            </a:r>
            <a:r>
              <a:rPr lang="zh-CN" altLang="en-US" sz="2800" dirty="0"/>
              <a:t>没有收到确认。重传（即报文段 </a:t>
            </a:r>
            <a:r>
              <a:rPr lang="en-US" altLang="zh-CN" sz="2800" dirty="0"/>
              <a:t>2</a:t>
            </a:r>
            <a:r>
              <a:rPr lang="zh-CN" altLang="en-US" sz="2800" dirty="0"/>
              <a:t>）后，收到了确认报文段 </a:t>
            </a:r>
            <a:r>
              <a:rPr lang="en-US" altLang="zh-CN" sz="2800" dirty="0"/>
              <a:t>ACK</a:t>
            </a:r>
            <a:r>
              <a:rPr lang="zh-CN" altLang="en-US" sz="2800" dirty="0"/>
              <a:t>。</a:t>
            </a:r>
          </a:p>
          <a:p>
            <a:r>
              <a:rPr lang="zh-CN" altLang="en-US" sz="2800" dirty="0">
                <a:solidFill>
                  <a:srgbClr val="FF0000"/>
                </a:solidFill>
              </a:rPr>
              <a:t>如何判定此确认报文段是对原来的报文段 </a:t>
            </a:r>
            <a:r>
              <a:rPr lang="en-US" altLang="zh-CN" sz="2800" dirty="0">
                <a:solidFill>
                  <a:srgbClr val="FF0000"/>
                </a:solidFill>
              </a:rPr>
              <a:t>1 </a:t>
            </a:r>
            <a:r>
              <a:rPr lang="zh-CN" altLang="en-US" sz="2800" dirty="0">
                <a:solidFill>
                  <a:srgbClr val="FF0000"/>
                </a:solidFill>
              </a:rPr>
              <a:t>的确认，还是对重传的报文段 </a:t>
            </a:r>
            <a:r>
              <a:rPr lang="en-US" altLang="zh-CN" sz="2800" dirty="0">
                <a:solidFill>
                  <a:srgbClr val="FF0000"/>
                </a:solidFill>
              </a:rPr>
              <a:t>2 </a:t>
            </a:r>
            <a:r>
              <a:rPr lang="zh-CN" altLang="en-US" sz="2800" dirty="0">
                <a:solidFill>
                  <a:srgbClr val="FF0000"/>
                </a:solidFill>
              </a:rPr>
              <a:t>的确认？ </a:t>
            </a:r>
          </a:p>
        </p:txBody>
      </p:sp>
      <p:sp>
        <p:nvSpPr>
          <p:cNvPr id="749570" name="Line 2"/>
          <p:cNvSpPr>
            <a:spLocks noChangeShapeType="1"/>
          </p:cNvSpPr>
          <p:nvPr/>
        </p:nvSpPr>
        <p:spPr bwMode="auto">
          <a:xfrm>
            <a:off x="5160846" y="5423756"/>
            <a:ext cx="378526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1" name="Text Box 3"/>
          <p:cNvSpPr txBox="1">
            <a:spLocks noChangeArrowheads="1"/>
          </p:cNvSpPr>
          <p:nvPr/>
        </p:nvSpPr>
        <p:spPr bwMode="auto">
          <a:xfrm>
            <a:off x="6170523" y="5188807"/>
            <a:ext cx="19447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FF"/>
                </a:solidFill>
                <a:latin typeface="+mn-lt"/>
                <a:ea typeface="黑体" pitchFamily="2" charset="-122"/>
              </a:rPr>
              <a:t>往返时间 </a:t>
            </a:r>
            <a:r>
              <a:rPr kumimoji="1" lang="en-US" altLang="zh-CN" sz="2000" b="1" dirty="0">
                <a:solidFill>
                  <a:srgbClr val="0000FF"/>
                </a:solidFill>
                <a:latin typeface="+mn-lt"/>
                <a:ea typeface="黑体" pitchFamily="2" charset="-122"/>
              </a:rPr>
              <a:t>RTT?</a:t>
            </a:r>
          </a:p>
        </p:txBody>
      </p:sp>
      <p:sp>
        <p:nvSpPr>
          <p:cNvPr id="749574" name="Line 6"/>
          <p:cNvSpPr>
            <a:spLocks noChangeShapeType="1"/>
          </p:cNvSpPr>
          <p:nvPr/>
        </p:nvSpPr>
        <p:spPr bwMode="auto">
          <a:xfrm>
            <a:off x="2006747" y="5123719"/>
            <a:ext cx="8516408" cy="0"/>
          </a:xfrm>
          <a:prstGeom prst="line">
            <a:avLst/>
          </a:prstGeom>
          <a:noFill/>
          <a:ln w="28575">
            <a:solidFill>
              <a:srgbClr val="333399"/>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5" name="Line 7"/>
          <p:cNvSpPr>
            <a:spLocks noChangeShapeType="1"/>
          </p:cNvSpPr>
          <p:nvPr/>
        </p:nvSpPr>
        <p:spPr bwMode="auto">
          <a:xfrm rot="-5400000">
            <a:off x="2031883" y="4832413"/>
            <a:ext cx="582613"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6" name="Text Box 8"/>
          <p:cNvSpPr txBox="1">
            <a:spLocks noChangeArrowheads="1"/>
          </p:cNvSpPr>
          <p:nvPr/>
        </p:nvSpPr>
        <p:spPr bwMode="auto">
          <a:xfrm>
            <a:off x="1592012" y="3928074"/>
            <a:ext cx="15345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发送一个</a:t>
            </a:r>
          </a:p>
          <a:p>
            <a:pPr algn="ctr"/>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报文段</a:t>
            </a:r>
          </a:p>
        </p:txBody>
      </p:sp>
      <p:sp>
        <p:nvSpPr>
          <p:cNvPr id="749577" name="Line 9"/>
          <p:cNvSpPr>
            <a:spLocks noChangeShapeType="1"/>
          </p:cNvSpPr>
          <p:nvPr/>
        </p:nvSpPr>
        <p:spPr bwMode="auto">
          <a:xfrm rot="-5400000">
            <a:off x="4869539" y="4832413"/>
            <a:ext cx="582613"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8" name="Text Box 10"/>
          <p:cNvSpPr txBox="1">
            <a:spLocks noChangeArrowheads="1"/>
          </p:cNvSpPr>
          <p:nvPr/>
        </p:nvSpPr>
        <p:spPr bwMode="auto">
          <a:xfrm>
            <a:off x="4357435" y="3928074"/>
            <a:ext cx="15345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超时重传</a:t>
            </a:r>
          </a:p>
          <a:p>
            <a:pPr algn="ct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报文段</a:t>
            </a:r>
          </a:p>
        </p:txBody>
      </p:sp>
      <p:sp>
        <p:nvSpPr>
          <p:cNvPr id="749579" name="Line 11"/>
          <p:cNvSpPr>
            <a:spLocks noChangeShapeType="1"/>
          </p:cNvSpPr>
          <p:nvPr/>
        </p:nvSpPr>
        <p:spPr bwMode="auto">
          <a:xfrm rot="-5400000">
            <a:off x="8654800" y="4832413"/>
            <a:ext cx="582613" cy="0"/>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0" name="Text Box 12"/>
          <p:cNvSpPr txBox="1">
            <a:spLocks noChangeArrowheads="1"/>
          </p:cNvSpPr>
          <p:nvPr/>
        </p:nvSpPr>
        <p:spPr bwMode="auto">
          <a:xfrm>
            <a:off x="8286246" y="4235850"/>
            <a:ext cx="1319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收到 </a:t>
            </a:r>
            <a:r>
              <a:rPr kumimoji="1" lang="en-US" altLang="zh-CN" sz="2000" b="1" dirty="0">
                <a:solidFill>
                  <a:srgbClr val="000099"/>
                </a:solidFill>
                <a:latin typeface="+mn-lt"/>
                <a:ea typeface="黑体" pitchFamily="2" charset="-122"/>
              </a:rPr>
              <a:t>ACK</a:t>
            </a:r>
          </a:p>
        </p:txBody>
      </p:sp>
      <p:sp>
        <p:nvSpPr>
          <p:cNvPr id="749581" name="Text Box 13"/>
          <p:cNvSpPr txBox="1">
            <a:spLocks noChangeArrowheads="1"/>
          </p:cNvSpPr>
          <p:nvPr/>
        </p:nvSpPr>
        <p:spPr bwMode="auto">
          <a:xfrm>
            <a:off x="10128449" y="514001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时间</a:t>
            </a:r>
          </a:p>
        </p:txBody>
      </p:sp>
      <p:sp>
        <p:nvSpPr>
          <p:cNvPr id="749582" name="Text Box 14"/>
          <p:cNvSpPr txBox="1">
            <a:spLocks noChangeArrowheads="1"/>
          </p:cNvSpPr>
          <p:nvPr/>
        </p:nvSpPr>
        <p:spPr bwMode="auto">
          <a:xfrm>
            <a:off x="1943687" y="46776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99"/>
                </a:solidFill>
                <a:latin typeface="+mn-lt"/>
                <a:ea typeface="黑体" pitchFamily="2" charset="-122"/>
              </a:rPr>
              <a:t>1</a:t>
            </a:r>
          </a:p>
        </p:txBody>
      </p:sp>
      <p:sp>
        <p:nvSpPr>
          <p:cNvPr id="749583" name="Text Box 15"/>
          <p:cNvSpPr txBox="1">
            <a:spLocks noChangeArrowheads="1"/>
          </p:cNvSpPr>
          <p:nvPr/>
        </p:nvSpPr>
        <p:spPr bwMode="auto">
          <a:xfrm>
            <a:off x="4793382" y="46776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99"/>
                </a:solidFill>
                <a:latin typeface="+mn-lt"/>
                <a:ea typeface="黑体" pitchFamily="2" charset="-122"/>
              </a:rPr>
              <a:t>2</a:t>
            </a:r>
          </a:p>
        </p:txBody>
      </p:sp>
      <p:sp>
        <p:nvSpPr>
          <p:cNvPr id="749584" name="Line 16"/>
          <p:cNvSpPr>
            <a:spLocks noChangeShapeType="1"/>
          </p:cNvSpPr>
          <p:nvPr/>
        </p:nvSpPr>
        <p:spPr bwMode="auto">
          <a:xfrm>
            <a:off x="5160845" y="5206271"/>
            <a:ext cx="0" cy="250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5" name="Line 17"/>
          <p:cNvSpPr>
            <a:spLocks noChangeShapeType="1"/>
          </p:cNvSpPr>
          <p:nvPr/>
        </p:nvSpPr>
        <p:spPr bwMode="auto">
          <a:xfrm>
            <a:off x="8946106" y="5206271"/>
            <a:ext cx="0" cy="7397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6" name="Line 18"/>
          <p:cNvSpPr>
            <a:spLocks noChangeShapeType="1"/>
          </p:cNvSpPr>
          <p:nvPr/>
        </p:nvSpPr>
        <p:spPr bwMode="auto">
          <a:xfrm>
            <a:off x="2323188" y="5206271"/>
            <a:ext cx="0" cy="7397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7" name="Line 19"/>
          <p:cNvSpPr>
            <a:spLocks noChangeShapeType="1"/>
          </p:cNvSpPr>
          <p:nvPr/>
        </p:nvSpPr>
        <p:spPr bwMode="auto">
          <a:xfrm>
            <a:off x="2323189" y="5777769"/>
            <a:ext cx="662291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8" name="Text Box 20"/>
          <p:cNvSpPr txBox="1">
            <a:spLocks noChangeArrowheads="1"/>
          </p:cNvSpPr>
          <p:nvPr/>
        </p:nvSpPr>
        <p:spPr bwMode="auto">
          <a:xfrm>
            <a:off x="4509205" y="5549170"/>
            <a:ext cx="19447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FF"/>
                </a:solidFill>
                <a:latin typeface="+mn-lt"/>
                <a:ea typeface="黑体" pitchFamily="2" charset="-122"/>
              </a:rPr>
              <a:t>往返时间 </a:t>
            </a:r>
            <a:r>
              <a:rPr kumimoji="1" lang="en-US" altLang="zh-CN" sz="2000" b="1">
                <a:solidFill>
                  <a:srgbClr val="0000FF"/>
                </a:solidFill>
                <a:latin typeface="+mn-lt"/>
                <a:ea typeface="黑体" pitchFamily="2" charset="-122"/>
              </a:rPr>
              <a:t>RTT?</a:t>
            </a:r>
          </a:p>
        </p:txBody>
      </p:sp>
      <p:sp>
        <p:nvSpPr>
          <p:cNvPr id="749589" name="Freeform 21"/>
          <p:cNvSpPr>
            <a:spLocks/>
          </p:cNvSpPr>
          <p:nvPr/>
        </p:nvSpPr>
        <p:spPr bwMode="auto">
          <a:xfrm>
            <a:off x="5792009" y="3920394"/>
            <a:ext cx="2944283" cy="328612"/>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90" name="Freeform 22"/>
          <p:cNvSpPr>
            <a:spLocks/>
          </p:cNvSpPr>
          <p:nvPr/>
        </p:nvSpPr>
        <p:spPr bwMode="auto">
          <a:xfrm>
            <a:off x="2954352" y="3629881"/>
            <a:ext cx="5781940" cy="57785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91" name="Text Box 23"/>
          <p:cNvSpPr txBox="1">
            <a:spLocks noChangeArrowheads="1"/>
          </p:cNvSpPr>
          <p:nvPr/>
        </p:nvSpPr>
        <p:spPr bwMode="auto">
          <a:xfrm>
            <a:off x="8040216" y="3411824"/>
            <a:ext cx="223651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FF"/>
                </a:solidFill>
                <a:latin typeface="+mn-lt"/>
                <a:ea typeface="黑体" pitchFamily="2" charset="-122"/>
              </a:rPr>
              <a:t>是对哪一个报文段</a:t>
            </a:r>
          </a:p>
          <a:p>
            <a:pPr algn="ctr"/>
            <a:r>
              <a:rPr kumimoji="1" lang="zh-CN" altLang="en-US" sz="2000" b="1" dirty="0">
                <a:solidFill>
                  <a:srgbClr val="0000FF"/>
                </a:solidFill>
                <a:latin typeface="+mn-lt"/>
                <a:ea typeface="黑体" pitchFamily="2" charset="-122"/>
              </a:rPr>
              <a:t>的确认？</a:t>
            </a:r>
          </a:p>
        </p:txBody>
      </p:sp>
    </p:spTree>
    <p:extLst>
      <p:ext uri="{BB962C8B-B14F-4D97-AF65-F5344CB8AC3E}">
        <p14:creationId xmlns:p14="http://schemas.microsoft.com/office/powerpoint/2010/main" val="7175231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pPr algn="ctr"/>
            <a:r>
              <a:rPr lang="en-US" altLang="zh-CN"/>
              <a:t>Karn </a:t>
            </a:r>
            <a:r>
              <a:rPr lang="zh-CN" altLang="en-US"/>
              <a:t>算法 </a:t>
            </a:r>
          </a:p>
        </p:txBody>
      </p:sp>
      <p:sp>
        <p:nvSpPr>
          <p:cNvPr id="751619" name="Rectangle 3"/>
          <p:cNvSpPr>
            <a:spLocks noGrp="1" noChangeArrowheads="1"/>
          </p:cNvSpPr>
          <p:nvPr>
            <p:ph idx="1"/>
          </p:nvPr>
        </p:nvSpPr>
        <p:spPr/>
        <p:txBody>
          <a:bodyPr/>
          <a:lstStyle/>
          <a:p>
            <a:r>
              <a:rPr lang="zh-CN" altLang="en-US" dirty="0">
                <a:solidFill>
                  <a:srgbClr val="0000FF"/>
                </a:solidFill>
              </a:rPr>
              <a:t>在计算平均往返时间 </a:t>
            </a:r>
            <a:r>
              <a:rPr lang="en-US" altLang="zh-CN" dirty="0">
                <a:solidFill>
                  <a:srgbClr val="0000FF"/>
                </a:solidFill>
              </a:rPr>
              <a:t>RTT </a:t>
            </a:r>
            <a:r>
              <a:rPr lang="zh-CN" altLang="en-US" dirty="0">
                <a:solidFill>
                  <a:srgbClr val="0000FF"/>
                </a:solidFill>
              </a:rPr>
              <a:t>时，只要报文段重传了，就不采用其往返时间样本。</a:t>
            </a:r>
          </a:p>
          <a:p>
            <a:r>
              <a:rPr lang="zh-CN" altLang="en-US" dirty="0"/>
              <a:t>这样得出的加权平均平均往返时间 </a:t>
            </a:r>
            <a:r>
              <a:rPr lang="en-US" altLang="zh-CN" dirty="0"/>
              <a:t>RTT</a:t>
            </a:r>
            <a:r>
              <a:rPr lang="en-US" altLang="zh-CN" baseline="-25000" dirty="0"/>
              <a:t>S</a:t>
            </a:r>
            <a:r>
              <a:rPr lang="en-US" altLang="zh-CN" dirty="0"/>
              <a:t> </a:t>
            </a:r>
            <a:r>
              <a:rPr lang="zh-CN" altLang="en-US" dirty="0"/>
              <a:t>和超时重传时间 </a:t>
            </a:r>
            <a:r>
              <a:rPr lang="en-US" altLang="zh-CN" dirty="0"/>
              <a:t>RTO </a:t>
            </a:r>
            <a:r>
              <a:rPr lang="zh-CN" altLang="en-US" dirty="0"/>
              <a:t>就较准确。</a:t>
            </a:r>
            <a:endParaRPr lang="en-US" altLang="zh-CN" dirty="0"/>
          </a:p>
          <a:p>
            <a:r>
              <a:rPr lang="zh-CN" altLang="zh-CN" dirty="0"/>
              <a:t>但是，这又引起</a:t>
            </a:r>
            <a:r>
              <a:rPr lang="zh-CN" altLang="zh-CN" dirty="0">
                <a:solidFill>
                  <a:srgbClr val="FF0000"/>
                </a:solidFill>
              </a:rPr>
              <a:t>新的问题。</a:t>
            </a:r>
            <a:r>
              <a:rPr lang="zh-CN" altLang="en-US" dirty="0"/>
              <a:t>当</a:t>
            </a:r>
            <a:r>
              <a:rPr lang="zh-CN" altLang="zh-CN" dirty="0"/>
              <a:t>报文段的时延突然增大了很多</a:t>
            </a:r>
            <a:r>
              <a:rPr lang="zh-CN" altLang="en-US" dirty="0"/>
              <a:t>时，</a:t>
            </a:r>
            <a:r>
              <a:rPr lang="zh-CN" altLang="zh-CN" dirty="0"/>
              <a:t>在原来得出的重传时间内，不会收到确认报文段。于是就重传报文段。但根据</a:t>
            </a:r>
            <a:r>
              <a:rPr lang="en-US" altLang="zh-CN" dirty="0"/>
              <a:t> </a:t>
            </a:r>
            <a:r>
              <a:rPr lang="en-US" altLang="zh-CN" dirty="0" err="1"/>
              <a:t>Karn</a:t>
            </a:r>
            <a:r>
              <a:rPr lang="en-US" altLang="zh-CN" dirty="0"/>
              <a:t> </a:t>
            </a:r>
            <a:r>
              <a:rPr lang="zh-CN" altLang="zh-CN" dirty="0"/>
              <a:t>算法，不考虑重传的报文段的往返时间样本。这样，</a:t>
            </a:r>
            <a:r>
              <a:rPr lang="zh-CN" altLang="zh-CN" dirty="0">
                <a:solidFill>
                  <a:srgbClr val="FF0000"/>
                </a:solidFill>
              </a:rPr>
              <a:t>超时重传时间就无法更新。</a:t>
            </a:r>
          </a:p>
        </p:txBody>
      </p:sp>
    </p:spTree>
    <p:extLst>
      <p:ext uri="{BB962C8B-B14F-4D97-AF65-F5344CB8AC3E}">
        <p14:creationId xmlns:p14="http://schemas.microsoft.com/office/powerpoint/2010/main" val="145776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51619">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5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7" name="Rectangle 3"/>
          <p:cNvSpPr>
            <a:spLocks noGrp="1" noChangeArrowheads="1"/>
          </p:cNvSpPr>
          <p:nvPr>
            <p:ph type="title"/>
          </p:nvPr>
        </p:nvSpPr>
        <p:spPr/>
        <p:txBody>
          <a:bodyPr/>
          <a:lstStyle/>
          <a:p>
            <a:pPr algn="ctr"/>
            <a:r>
              <a:rPr lang="zh-CN" altLang="en-US"/>
              <a:t>修正的 </a:t>
            </a:r>
            <a:r>
              <a:rPr lang="en-US" altLang="zh-CN"/>
              <a:t>Karn </a:t>
            </a:r>
            <a:r>
              <a:rPr lang="zh-CN" altLang="en-US"/>
              <a:t>算法 </a:t>
            </a:r>
          </a:p>
        </p:txBody>
      </p:sp>
      <p:sp>
        <p:nvSpPr>
          <p:cNvPr id="753668" name="Rectangle 4"/>
          <p:cNvSpPr>
            <a:spLocks noGrp="1" noChangeArrowheads="1"/>
          </p:cNvSpPr>
          <p:nvPr>
            <p:ph idx="1"/>
          </p:nvPr>
        </p:nvSpPr>
        <p:spPr/>
        <p:txBody>
          <a:bodyPr/>
          <a:lstStyle/>
          <a:p>
            <a:pPr algn="just">
              <a:lnSpc>
                <a:spcPct val="110000"/>
              </a:lnSpc>
            </a:pPr>
            <a:r>
              <a:rPr lang="zh-CN" altLang="en-US" dirty="0"/>
              <a:t>报文段每重传一次，就把 </a:t>
            </a:r>
            <a:r>
              <a:rPr lang="en-US" altLang="zh-CN" dirty="0"/>
              <a:t>RTO </a:t>
            </a:r>
            <a:r>
              <a:rPr lang="zh-CN" altLang="en-US" dirty="0"/>
              <a:t>增大一些：</a:t>
            </a:r>
          </a:p>
          <a:p>
            <a:pPr>
              <a:lnSpc>
                <a:spcPct val="110000"/>
              </a:lnSpc>
            </a:pPr>
            <a:endParaRPr lang="en-US" altLang="zh-CN" dirty="0"/>
          </a:p>
          <a:p>
            <a:pPr>
              <a:lnSpc>
                <a:spcPct val="110000"/>
              </a:lnSpc>
            </a:pPr>
            <a:endParaRPr lang="en-US" altLang="zh-CN" dirty="0"/>
          </a:p>
          <a:p>
            <a:pPr>
              <a:lnSpc>
                <a:spcPct val="110000"/>
              </a:lnSpc>
            </a:pPr>
            <a:r>
              <a:rPr lang="zh-CN" altLang="en-US" dirty="0"/>
              <a:t>系数 </a:t>
            </a:r>
            <a:r>
              <a:rPr lang="zh-CN" altLang="en-US" dirty="0">
                <a:sym typeface="Symbol" pitchFamily="18" charset="2"/>
              </a:rPr>
              <a:t> </a:t>
            </a:r>
            <a:r>
              <a:rPr lang="zh-CN" altLang="en-US" dirty="0"/>
              <a:t>的典型值是 </a:t>
            </a:r>
            <a:r>
              <a:rPr lang="en-US" altLang="zh-CN" dirty="0"/>
              <a:t>2 </a:t>
            </a:r>
            <a:r>
              <a:rPr lang="zh-CN" altLang="en-US" dirty="0"/>
              <a:t>。</a:t>
            </a:r>
          </a:p>
          <a:p>
            <a:pPr>
              <a:lnSpc>
                <a:spcPct val="110000"/>
              </a:lnSpc>
            </a:pPr>
            <a:r>
              <a:rPr lang="zh-CN" altLang="en-US" dirty="0"/>
              <a:t>当不再发生报文段的重传时，才根据报文段的往返时延更新平均往返时延 </a:t>
            </a:r>
            <a:r>
              <a:rPr lang="en-US" altLang="zh-CN" dirty="0"/>
              <a:t>RTT </a:t>
            </a:r>
            <a:r>
              <a:rPr lang="zh-CN" altLang="en-US" dirty="0"/>
              <a:t>和超时重传时间 </a:t>
            </a:r>
            <a:r>
              <a:rPr lang="en-US" altLang="zh-CN" dirty="0"/>
              <a:t>RTO </a:t>
            </a:r>
            <a:r>
              <a:rPr lang="zh-CN" altLang="en-US" dirty="0"/>
              <a:t>的数值。</a:t>
            </a:r>
          </a:p>
          <a:p>
            <a:pPr>
              <a:lnSpc>
                <a:spcPct val="110000"/>
              </a:lnSpc>
            </a:pPr>
            <a:r>
              <a:rPr lang="zh-CN" altLang="en-US" dirty="0"/>
              <a:t>实践证明，这种策略较为合理。 </a:t>
            </a:r>
          </a:p>
        </p:txBody>
      </p:sp>
      <p:sp>
        <p:nvSpPr>
          <p:cNvPr id="753666" name="Rectangle 2"/>
          <p:cNvSpPr>
            <a:spLocks noChangeArrowheads="1"/>
          </p:cNvSpPr>
          <p:nvPr/>
        </p:nvSpPr>
        <p:spPr bwMode="auto">
          <a:xfrm>
            <a:off x="2063553" y="1988841"/>
            <a:ext cx="8496944" cy="841375"/>
          </a:xfrm>
          <a:prstGeom prst="rect">
            <a:avLst/>
          </a:prstGeom>
          <a:solidFill>
            <a:srgbClr val="66FF66"/>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buFont typeface="Wingdings" pitchFamily="2" charset="2"/>
              <a:buNone/>
            </a:pPr>
            <a:r>
              <a:rPr lang="zh-CN" altLang="en-US" sz="3200" b="1" dirty="0">
                <a:solidFill>
                  <a:srgbClr val="000099"/>
                </a:solidFill>
                <a:latin typeface="+mn-lt"/>
                <a:ea typeface="黑体" pitchFamily="2" charset="-122"/>
              </a:rPr>
              <a:t>新的 </a:t>
            </a:r>
            <a:r>
              <a:rPr lang="en-US" altLang="zh-CN" sz="3200" b="1" dirty="0">
                <a:solidFill>
                  <a:srgbClr val="000099"/>
                </a:solidFill>
                <a:latin typeface="+mn-lt"/>
                <a:ea typeface="黑体" pitchFamily="2" charset="-122"/>
              </a:rPr>
              <a:t>RTO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zh-CN" altLang="en-US" sz="3200" b="1" dirty="0">
                <a:solidFill>
                  <a:srgbClr val="000099"/>
                </a:solidFill>
                <a:latin typeface="+mn-lt"/>
                <a:ea typeface="黑体" pitchFamily="2" charset="-122"/>
              </a:rPr>
              <a:t>旧的 </a:t>
            </a:r>
            <a:r>
              <a:rPr lang="en-US" altLang="zh-CN" sz="3200" b="1" dirty="0">
                <a:solidFill>
                  <a:srgbClr val="000099"/>
                </a:solidFill>
                <a:latin typeface="+mn-lt"/>
                <a:ea typeface="黑体" pitchFamily="2" charset="-122"/>
              </a:rPr>
              <a:t>RTO) </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3831491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t>5.6.3  </a:t>
            </a:r>
            <a:r>
              <a:rPr lang="zh-CN" altLang="en-US" dirty="0"/>
              <a:t>选择确认 </a:t>
            </a:r>
            <a:r>
              <a:rPr lang="en-US" altLang="zh-CN" dirty="0"/>
              <a:t>SACK</a:t>
            </a:r>
          </a:p>
        </p:txBody>
      </p:sp>
      <p:sp>
        <p:nvSpPr>
          <p:cNvPr id="759811" name="Rectangle 3"/>
          <p:cNvSpPr>
            <a:spLocks noGrp="1" noChangeArrowheads="1"/>
          </p:cNvSpPr>
          <p:nvPr>
            <p:ph idx="1"/>
          </p:nvPr>
        </p:nvSpPr>
        <p:spPr/>
        <p:txBody>
          <a:bodyPr/>
          <a:lstStyle/>
          <a:p>
            <a:r>
              <a:rPr lang="zh-CN" altLang="en-US" dirty="0">
                <a:solidFill>
                  <a:srgbClr val="FF0000"/>
                </a:solidFill>
              </a:rPr>
              <a:t>问题：</a:t>
            </a:r>
            <a:r>
              <a:rPr lang="zh-CN" altLang="zh-CN" dirty="0"/>
              <a:t>若收到的报文段无差错，只是未按序号，中间还缺少一些序号的数据，那么能否设法只传送缺少的数据而不重传已经正确到达接收方的数据？</a:t>
            </a:r>
            <a:endParaRPr lang="en-US" altLang="zh-CN" dirty="0"/>
          </a:p>
          <a:p>
            <a:r>
              <a:rPr lang="zh-CN" altLang="zh-CN" dirty="0"/>
              <a:t>答案是可以的。</a:t>
            </a:r>
            <a:r>
              <a:rPr lang="zh-CN" altLang="zh-CN" dirty="0">
                <a:solidFill>
                  <a:srgbClr val="FF0000"/>
                </a:solidFill>
              </a:rPr>
              <a:t>选择确认</a:t>
            </a:r>
            <a:r>
              <a:rPr lang="en-US" altLang="zh-CN" dirty="0">
                <a:solidFill>
                  <a:srgbClr val="FF0000"/>
                </a:solidFill>
              </a:rPr>
              <a:t> SACK </a:t>
            </a:r>
            <a:br>
              <a:rPr lang="en-US" altLang="zh-CN" dirty="0"/>
            </a:br>
            <a:r>
              <a:rPr lang="en-US" altLang="zh-CN" dirty="0"/>
              <a:t> (Selective ACK) </a:t>
            </a:r>
            <a:r>
              <a:rPr lang="zh-CN" altLang="zh-CN" dirty="0"/>
              <a:t>就是一种可行的处理方法。</a:t>
            </a:r>
          </a:p>
        </p:txBody>
      </p:sp>
    </p:spTree>
    <p:extLst>
      <p:ext uri="{BB962C8B-B14F-4D97-AF65-F5344CB8AC3E}">
        <p14:creationId xmlns:p14="http://schemas.microsoft.com/office/powerpoint/2010/main" val="258293784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6" name="Rectangle 4"/>
          <p:cNvSpPr>
            <a:spLocks noGrp="1" noChangeArrowheads="1"/>
          </p:cNvSpPr>
          <p:nvPr>
            <p:ph type="title"/>
          </p:nvPr>
        </p:nvSpPr>
        <p:spPr/>
        <p:txBody>
          <a:bodyPr/>
          <a:lstStyle/>
          <a:p>
            <a:pPr algn="ctr"/>
            <a:r>
              <a:rPr lang="zh-CN" altLang="en-US" dirty="0"/>
              <a:t>接收到的字节流序号不连续 </a:t>
            </a:r>
          </a:p>
        </p:txBody>
      </p:sp>
      <p:sp>
        <p:nvSpPr>
          <p:cNvPr id="760838" name="Rectangle 6"/>
          <p:cNvSpPr>
            <a:spLocks noChangeArrowheads="1"/>
          </p:cNvSpPr>
          <p:nvPr/>
        </p:nvSpPr>
        <p:spPr bwMode="auto">
          <a:xfrm>
            <a:off x="1468004" y="2758455"/>
            <a:ext cx="2263246"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39" name="Rectangle 7"/>
          <p:cNvSpPr>
            <a:spLocks noChangeArrowheads="1"/>
          </p:cNvSpPr>
          <p:nvPr/>
        </p:nvSpPr>
        <p:spPr bwMode="auto">
          <a:xfrm>
            <a:off x="4666817" y="2758455"/>
            <a:ext cx="2106744"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0" name="Rectangle 8"/>
          <p:cNvSpPr>
            <a:spLocks noChangeArrowheads="1"/>
          </p:cNvSpPr>
          <p:nvPr/>
        </p:nvSpPr>
        <p:spPr bwMode="auto">
          <a:xfrm>
            <a:off x="7630018" y="2758455"/>
            <a:ext cx="2964921"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7" name="Text Box 15"/>
          <p:cNvSpPr txBox="1">
            <a:spLocks noChangeArrowheads="1"/>
          </p:cNvSpPr>
          <p:nvPr/>
        </p:nvSpPr>
        <p:spPr bwMode="auto">
          <a:xfrm>
            <a:off x="1507560" y="2806080"/>
            <a:ext cx="9412977"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b="1" dirty="0">
                <a:solidFill>
                  <a:srgbClr val="0000FF"/>
                </a:solidFill>
                <a:latin typeface="+mn-lt"/>
                <a:ea typeface="黑体" pitchFamily="2" charset="-122"/>
              </a:rPr>
              <a:t>1                           1000                 1501                    3000                3501                                  4500</a:t>
            </a:r>
          </a:p>
        </p:txBody>
      </p:sp>
      <p:sp>
        <p:nvSpPr>
          <p:cNvPr id="760851" name="Text Box 19"/>
          <p:cNvSpPr txBox="1">
            <a:spLocks noChangeArrowheads="1"/>
          </p:cNvSpPr>
          <p:nvPr/>
        </p:nvSpPr>
        <p:spPr bwMode="auto">
          <a:xfrm>
            <a:off x="2567608" y="3478163"/>
            <a:ext cx="165782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mn-lt"/>
                <a:ea typeface="黑体" pitchFamily="2" charset="-122"/>
              </a:rPr>
              <a:t>确认号 </a:t>
            </a:r>
            <a:r>
              <a:rPr lang="en-US" altLang="zh-CN" b="1" dirty="0">
                <a:solidFill>
                  <a:srgbClr val="FF0000"/>
                </a:solidFill>
                <a:latin typeface="+mn-lt"/>
                <a:ea typeface="黑体" pitchFamily="2" charset="-122"/>
              </a:rPr>
              <a:t>= 1001</a:t>
            </a:r>
          </a:p>
        </p:txBody>
      </p:sp>
      <p:sp>
        <p:nvSpPr>
          <p:cNvPr id="760858" name="Text Box 26"/>
          <p:cNvSpPr txBox="1">
            <a:spLocks noChangeArrowheads="1"/>
          </p:cNvSpPr>
          <p:nvPr/>
        </p:nvSpPr>
        <p:spPr bwMode="auto">
          <a:xfrm>
            <a:off x="4287178" y="3478163"/>
            <a:ext cx="118654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1</a:t>
            </a:r>
            <a:r>
              <a:rPr lang="en-US" altLang="zh-CN" b="1">
                <a:solidFill>
                  <a:srgbClr val="000099"/>
                </a:solidFill>
                <a:latin typeface="+mn-lt"/>
                <a:ea typeface="黑体" pitchFamily="2" charset="-122"/>
              </a:rPr>
              <a:t> = 1501</a:t>
            </a:r>
          </a:p>
        </p:txBody>
      </p:sp>
      <p:sp>
        <p:nvSpPr>
          <p:cNvPr id="760859" name="Text Box 27"/>
          <p:cNvSpPr txBox="1">
            <a:spLocks noChangeArrowheads="1"/>
          </p:cNvSpPr>
          <p:nvPr/>
        </p:nvSpPr>
        <p:spPr bwMode="auto">
          <a:xfrm>
            <a:off x="7250379" y="3478163"/>
            <a:ext cx="118654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2</a:t>
            </a:r>
            <a:r>
              <a:rPr lang="en-US" altLang="zh-CN" b="1">
                <a:solidFill>
                  <a:srgbClr val="000099"/>
                </a:solidFill>
                <a:latin typeface="+mn-lt"/>
                <a:ea typeface="黑体" pitchFamily="2" charset="-122"/>
              </a:rPr>
              <a:t> = 3501</a:t>
            </a:r>
          </a:p>
        </p:txBody>
      </p:sp>
      <p:sp>
        <p:nvSpPr>
          <p:cNvPr id="760860" name="Text Box 28"/>
          <p:cNvSpPr txBox="1">
            <a:spLocks noChangeArrowheads="1"/>
          </p:cNvSpPr>
          <p:nvPr/>
        </p:nvSpPr>
        <p:spPr bwMode="auto">
          <a:xfrm>
            <a:off x="6096001" y="3478163"/>
            <a:ext cx="121219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3001</a:t>
            </a:r>
          </a:p>
        </p:txBody>
      </p:sp>
      <p:sp>
        <p:nvSpPr>
          <p:cNvPr id="760861" name="Text Box 29"/>
          <p:cNvSpPr txBox="1">
            <a:spLocks noChangeArrowheads="1"/>
          </p:cNvSpPr>
          <p:nvPr/>
        </p:nvSpPr>
        <p:spPr bwMode="auto">
          <a:xfrm>
            <a:off x="9830086" y="3456677"/>
            <a:ext cx="121219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4501</a:t>
            </a:r>
          </a:p>
        </p:txBody>
      </p:sp>
      <p:sp>
        <p:nvSpPr>
          <p:cNvPr id="760837" name="Line 5"/>
          <p:cNvSpPr>
            <a:spLocks noChangeShapeType="1"/>
          </p:cNvSpPr>
          <p:nvPr/>
        </p:nvSpPr>
        <p:spPr bwMode="auto">
          <a:xfrm>
            <a:off x="1468004" y="2566367"/>
            <a:ext cx="226324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1" name="Text Box 9"/>
          <p:cNvSpPr txBox="1">
            <a:spLocks noChangeArrowheads="1"/>
          </p:cNvSpPr>
          <p:nvPr/>
        </p:nvSpPr>
        <p:spPr bwMode="auto">
          <a:xfrm>
            <a:off x="3865494" y="2496518"/>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solidFill>
                  <a:srgbClr val="000099"/>
                </a:solidFill>
                <a:latin typeface="+mn-lt"/>
                <a:ea typeface="黑体" pitchFamily="2" charset="-122"/>
              </a:rPr>
              <a:t>…</a:t>
            </a:r>
          </a:p>
        </p:txBody>
      </p:sp>
      <p:sp>
        <p:nvSpPr>
          <p:cNvPr id="760842" name="Text Box 10"/>
          <p:cNvSpPr txBox="1">
            <a:spLocks noChangeArrowheads="1"/>
          </p:cNvSpPr>
          <p:nvPr/>
        </p:nvSpPr>
        <p:spPr bwMode="auto">
          <a:xfrm>
            <a:off x="6888089" y="2401268"/>
            <a:ext cx="7489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solidFill>
                  <a:srgbClr val="000099"/>
                </a:solidFill>
                <a:latin typeface="+mn-lt"/>
                <a:ea typeface="黑体" pitchFamily="2" charset="-122"/>
              </a:rPr>
              <a:t>…</a:t>
            </a:r>
          </a:p>
        </p:txBody>
      </p:sp>
      <p:sp>
        <p:nvSpPr>
          <p:cNvPr id="760843" name="Line 11"/>
          <p:cNvSpPr>
            <a:spLocks noChangeShapeType="1"/>
          </p:cNvSpPr>
          <p:nvPr/>
        </p:nvSpPr>
        <p:spPr bwMode="auto">
          <a:xfrm flipH="1">
            <a:off x="1487488" y="2469530"/>
            <a:ext cx="0" cy="265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4" name="Text Box 12"/>
          <p:cNvSpPr txBox="1">
            <a:spLocks noChangeArrowheads="1"/>
          </p:cNvSpPr>
          <p:nvPr/>
        </p:nvSpPr>
        <p:spPr bwMode="auto">
          <a:xfrm>
            <a:off x="1858396" y="2371105"/>
            <a:ext cx="1425390"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连续的字节流</a:t>
            </a:r>
          </a:p>
        </p:txBody>
      </p:sp>
      <p:sp>
        <p:nvSpPr>
          <p:cNvPr id="760846" name="Line 14"/>
          <p:cNvSpPr>
            <a:spLocks noChangeShapeType="1"/>
          </p:cNvSpPr>
          <p:nvPr/>
        </p:nvSpPr>
        <p:spPr bwMode="auto">
          <a:xfrm flipV="1">
            <a:off x="3781123"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8" name="Text Box 16"/>
          <p:cNvSpPr txBox="1">
            <a:spLocks noChangeArrowheads="1"/>
          </p:cNvSpPr>
          <p:nvPr/>
        </p:nvSpPr>
        <p:spPr bwMode="auto">
          <a:xfrm>
            <a:off x="2343378" y="2660031"/>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49" name="Text Box 17"/>
          <p:cNvSpPr txBox="1">
            <a:spLocks noChangeArrowheads="1"/>
          </p:cNvSpPr>
          <p:nvPr/>
        </p:nvSpPr>
        <p:spPr bwMode="auto">
          <a:xfrm>
            <a:off x="5463080" y="2660031"/>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0" name="Text Box 18"/>
          <p:cNvSpPr txBox="1">
            <a:spLocks noChangeArrowheads="1"/>
          </p:cNvSpPr>
          <p:nvPr/>
        </p:nvSpPr>
        <p:spPr bwMode="auto">
          <a:xfrm>
            <a:off x="8973176" y="2660031"/>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2" name="Line 20"/>
          <p:cNvSpPr>
            <a:spLocks noChangeShapeType="1"/>
          </p:cNvSpPr>
          <p:nvPr/>
        </p:nvSpPr>
        <p:spPr bwMode="auto">
          <a:xfrm flipV="1">
            <a:off x="4900708"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3" name="Line 21"/>
          <p:cNvSpPr>
            <a:spLocks noChangeShapeType="1"/>
          </p:cNvSpPr>
          <p:nvPr/>
        </p:nvSpPr>
        <p:spPr bwMode="auto">
          <a:xfrm flipV="1">
            <a:off x="6850952"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4" name="Line 22"/>
          <p:cNvSpPr>
            <a:spLocks noChangeShapeType="1"/>
          </p:cNvSpPr>
          <p:nvPr/>
        </p:nvSpPr>
        <p:spPr bwMode="auto">
          <a:xfrm flipV="1">
            <a:off x="7865629"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5" name="Line 23"/>
          <p:cNvSpPr>
            <a:spLocks noChangeShapeType="1"/>
          </p:cNvSpPr>
          <p:nvPr/>
        </p:nvSpPr>
        <p:spPr bwMode="auto">
          <a:xfrm flipV="1">
            <a:off x="10672329"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6" name="Text Box 24"/>
          <p:cNvSpPr txBox="1">
            <a:spLocks noChangeArrowheads="1"/>
          </p:cNvSpPr>
          <p:nvPr/>
        </p:nvSpPr>
        <p:spPr bwMode="auto">
          <a:xfrm>
            <a:off x="4978098" y="2358405"/>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第一个字节块</a:t>
            </a:r>
          </a:p>
        </p:txBody>
      </p:sp>
      <p:sp>
        <p:nvSpPr>
          <p:cNvPr id="760857" name="Text Box 25"/>
          <p:cNvSpPr txBox="1">
            <a:spLocks noChangeArrowheads="1"/>
          </p:cNvSpPr>
          <p:nvPr/>
        </p:nvSpPr>
        <p:spPr bwMode="auto">
          <a:xfrm>
            <a:off x="8450358" y="2348880"/>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第二个字节块</a:t>
            </a:r>
          </a:p>
        </p:txBody>
      </p:sp>
      <p:sp>
        <p:nvSpPr>
          <p:cNvPr id="760862" name="Text Box 30"/>
          <p:cNvSpPr txBox="1">
            <a:spLocks noChangeArrowheads="1"/>
          </p:cNvSpPr>
          <p:nvPr/>
        </p:nvSpPr>
        <p:spPr bwMode="auto">
          <a:xfrm>
            <a:off x="1631504" y="4098925"/>
            <a:ext cx="9145016" cy="1938992"/>
          </a:xfrm>
          <a:prstGeom prst="rect">
            <a:avLst/>
          </a:prstGeom>
          <a:solidFill>
            <a:srgbClr val="FFFF66"/>
          </a:solidFill>
          <a:ln w="9525">
            <a:solidFill>
              <a:schemeClr val="folHlink"/>
            </a:solidFill>
            <a:miter lim="800000"/>
            <a:headEnd/>
            <a:tailEnd/>
          </a:ln>
          <a:effectLst/>
        </p:spPr>
        <p:txBody>
          <a:bodyPr wrap="square">
            <a:spAutoFit/>
          </a:bodyPr>
          <a:lstStyle/>
          <a:p>
            <a:r>
              <a:rPr lang="zh-CN" altLang="en-US" sz="2400" b="1" dirty="0">
                <a:solidFill>
                  <a:srgbClr val="000099"/>
                </a:solidFill>
                <a:latin typeface="+mn-lt"/>
                <a:ea typeface="黑体" pitchFamily="2" charset="-122"/>
              </a:rPr>
              <a:t>和前后字节不连续的每一个字节块都有</a:t>
            </a:r>
            <a:r>
              <a:rPr lang="zh-CN" altLang="en-US" sz="2400" b="1" dirty="0">
                <a:solidFill>
                  <a:srgbClr val="FF0000"/>
                </a:solidFill>
                <a:latin typeface="+mn-lt"/>
                <a:ea typeface="黑体" pitchFamily="2" charset="-122"/>
              </a:rPr>
              <a:t>两个边界：边界和右边界。</a:t>
            </a:r>
          </a:p>
          <a:p>
            <a:pPr marL="342900" indent="-342900">
              <a:buSzPct val="80000"/>
              <a:buFont typeface="Wingdings" pitchFamily="2" charset="2"/>
              <a:buChar char="l"/>
            </a:pPr>
            <a:r>
              <a:rPr lang="zh-CN" altLang="en-US" sz="2400" b="1" dirty="0">
                <a:solidFill>
                  <a:srgbClr val="000099"/>
                </a:solidFill>
                <a:latin typeface="+mn-lt"/>
                <a:ea typeface="黑体" pitchFamily="2" charset="-122"/>
              </a:rPr>
              <a:t>第一个字节块的左边界 </a:t>
            </a:r>
            <a:r>
              <a:rPr lang="en-US" altLang="zh-CN" sz="2400" b="1" dirty="0">
                <a:solidFill>
                  <a:srgbClr val="000099"/>
                </a:solidFill>
                <a:latin typeface="+mn-lt"/>
                <a:ea typeface="黑体" pitchFamily="2" charset="-122"/>
              </a:rPr>
              <a:t>L</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 1501</a:t>
            </a:r>
            <a:r>
              <a:rPr lang="zh-CN" altLang="en-US" sz="2400" b="1" dirty="0">
                <a:solidFill>
                  <a:srgbClr val="000099"/>
                </a:solidFill>
                <a:latin typeface="+mn-lt"/>
                <a:ea typeface="黑体" pitchFamily="2" charset="-122"/>
              </a:rPr>
              <a:t>，但右边界 </a:t>
            </a:r>
            <a:r>
              <a:rPr lang="en-US" altLang="zh-CN" sz="2400" b="1" dirty="0">
                <a:solidFill>
                  <a:srgbClr val="000099"/>
                </a:solidFill>
                <a:latin typeface="+mn-lt"/>
                <a:ea typeface="黑体" pitchFamily="2" charset="-122"/>
              </a:rPr>
              <a:t>R</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 3001</a:t>
            </a:r>
            <a:r>
              <a:rPr lang="zh-CN" altLang="en-US" sz="2400" b="1" dirty="0">
                <a:solidFill>
                  <a:srgbClr val="000099"/>
                </a:solidFill>
                <a:latin typeface="+mn-lt"/>
                <a:ea typeface="黑体" pitchFamily="2" charset="-122"/>
              </a:rPr>
              <a:t>。左边界指出字节块的第一个字节的序号，但右边界减 </a:t>
            </a:r>
            <a:r>
              <a:rPr lang="en-US" altLang="zh-CN" sz="2400" b="1" dirty="0">
                <a:solidFill>
                  <a:srgbClr val="000099"/>
                </a:solidFill>
                <a:latin typeface="+mn-lt"/>
                <a:ea typeface="黑体" pitchFamily="2" charset="-122"/>
              </a:rPr>
              <a:t>1 </a:t>
            </a:r>
            <a:r>
              <a:rPr lang="zh-CN" altLang="en-US" sz="2400" b="1" dirty="0">
                <a:solidFill>
                  <a:srgbClr val="000099"/>
                </a:solidFill>
                <a:latin typeface="+mn-lt"/>
                <a:ea typeface="黑体" pitchFamily="2" charset="-122"/>
              </a:rPr>
              <a:t>才是字节块中的最后一个序号。</a:t>
            </a:r>
            <a:endParaRPr lang="en-US" altLang="zh-CN" sz="2400" b="1" dirty="0">
              <a:solidFill>
                <a:srgbClr val="000099"/>
              </a:solidFill>
              <a:latin typeface="+mn-lt"/>
              <a:ea typeface="黑体" pitchFamily="2" charset="-122"/>
            </a:endParaRPr>
          </a:p>
          <a:p>
            <a:pPr marL="342900" indent="-342900">
              <a:buSzPct val="80000"/>
              <a:buFont typeface="Wingdings" pitchFamily="2" charset="2"/>
              <a:buChar char="l"/>
            </a:pPr>
            <a:r>
              <a:rPr lang="zh-CN" altLang="en-US" sz="2400" b="1" dirty="0">
                <a:solidFill>
                  <a:srgbClr val="000099"/>
                </a:solidFill>
                <a:latin typeface="+mn-lt"/>
                <a:ea typeface="黑体" pitchFamily="2" charset="-122"/>
              </a:rPr>
              <a:t>第二个字节块的左边界 </a:t>
            </a:r>
            <a:r>
              <a:rPr lang="en-US" altLang="zh-CN" sz="2400" b="1" dirty="0">
                <a:solidFill>
                  <a:srgbClr val="000099"/>
                </a:solidFill>
                <a:latin typeface="+mn-lt"/>
                <a:ea typeface="黑体" pitchFamily="2" charset="-122"/>
              </a:rPr>
              <a:t>L</a:t>
            </a:r>
            <a:r>
              <a:rPr lang="en-US" altLang="zh-CN" sz="2400" b="1" baseline="-25000" dirty="0">
                <a:solidFill>
                  <a:srgbClr val="000099"/>
                </a:solidFill>
                <a:latin typeface="+mn-lt"/>
                <a:ea typeface="黑体" pitchFamily="2" charset="-122"/>
              </a:rPr>
              <a:t>2</a:t>
            </a:r>
            <a:r>
              <a:rPr lang="en-US" altLang="zh-CN" sz="2400" b="1" dirty="0">
                <a:solidFill>
                  <a:srgbClr val="000099"/>
                </a:solidFill>
                <a:latin typeface="+mn-lt"/>
                <a:ea typeface="黑体" pitchFamily="2" charset="-122"/>
              </a:rPr>
              <a:t> = 3501</a:t>
            </a:r>
            <a:r>
              <a:rPr lang="zh-CN" altLang="en-US" sz="2400" b="1" dirty="0">
                <a:solidFill>
                  <a:srgbClr val="000099"/>
                </a:solidFill>
                <a:latin typeface="+mn-lt"/>
                <a:ea typeface="黑体" pitchFamily="2" charset="-122"/>
              </a:rPr>
              <a:t>，而右边界 </a:t>
            </a:r>
            <a:r>
              <a:rPr lang="en-US" altLang="zh-CN" sz="2400" b="1" dirty="0">
                <a:solidFill>
                  <a:srgbClr val="000099"/>
                </a:solidFill>
                <a:latin typeface="+mn-lt"/>
                <a:ea typeface="黑体" pitchFamily="2" charset="-122"/>
              </a:rPr>
              <a:t>R</a:t>
            </a:r>
            <a:r>
              <a:rPr lang="en-US" altLang="zh-CN" sz="2400" b="1" baseline="-25000" dirty="0">
                <a:solidFill>
                  <a:srgbClr val="000099"/>
                </a:solidFill>
                <a:latin typeface="+mn-lt"/>
                <a:ea typeface="黑体" pitchFamily="2" charset="-122"/>
              </a:rPr>
              <a:t>2</a:t>
            </a:r>
            <a:r>
              <a:rPr lang="en-US" altLang="zh-CN" sz="2400" b="1" dirty="0">
                <a:solidFill>
                  <a:srgbClr val="000099"/>
                </a:solidFill>
                <a:latin typeface="+mn-lt"/>
                <a:ea typeface="黑体" pitchFamily="2" charset="-122"/>
              </a:rPr>
              <a:t> = 4501</a:t>
            </a:r>
            <a:r>
              <a:rPr lang="zh-CN" altLang="en-US" sz="2400" b="1" dirty="0">
                <a:solidFill>
                  <a:srgbClr val="000099"/>
                </a:solidFill>
                <a:latin typeface="+mn-lt"/>
                <a:ea typeface="黑体" pitchFamily="2" charset="-122"/>
              </a:rPr>
              <a:t>。 </a:t>
            </a:r>
          </a:p>
        </p:txBody>
      </p:sp>
      <p:sp>
        <p:nvSpPr>
          <p:cNvPr id="31" name="Line 11"/>
          <p:cNvSpPr>
            <a:spLocks noChangeShapeType="1"/>
          </p:cNvSpPr>
          <p:nvPr/>
        </p:nvSpPr>
        <p:spPr bwMode="auto">
          <a:xfrm flipH="1">
            <a:off x="3731250" y="2469530"/>
            <a:ext cx="0" cy="265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850063" y="1196753"/>
            <a:ext cx="8744875" cy="954107"/>
          </a:xfrm>
          <a:prstGeom prst="rect">
            <a:avLst/>
          </a:prstGeom>
          <a:solidFill>
            <a:srgbClr val="66FF66"/>
          </a:solidFill>
          <a:ln>
            <a:solidFill>
              <a:srgbClr val="003399"/>
            </a:solidFill>
          </a:ln>
        </p:spPr>
        <p:txBody>
          <a:bodyPr wrap="square">
            <a:spAutoFit/>
          </a:bodyPr>
          <a:lstStyle/>
          <a:p>
            <a:r>
              <a:rPr lang="en-US" altLang="zh-CN" sz="2800" b="1" dirty="0">
                <a:solidFill>
                  <a:srgbClr val="000099"/>
                </a:solidFill>
                <a:latin typeface="+mn-lt"/>
                <a:ea typeface="黑体" pitchFamily="2" charset="-122"/>
              </a:rPr>
              <a:t>TCP </a:t>
            </a:r>
            <a:r>
              <a:rPr lang="zh-CN" altLang="zh-CN" sz="2800" b="1" dirty="0">
                <a:solidFill>
                  <a:srgbClr val="000099"/>
                </a:solidFill>
                <a:latin typeface="+mn-lt"/>
                <a:ea typeface="黑体" pitchFamily="2" charset="-122"/>
              </a:rPr>
              <a:t>的接收方在接收对方发送过来的数据字节流的序号不连续，结果就形成了一些不连续的字节块</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238011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algn="ctr" eaLnBrk="1" hangingPunct="1"/>
            <a:r>
              <a:rPr lang="zh-CN" altLang="en-US" dirty="0"/>
              <a:t>可靠信道与不可靠信道</a:t>
            </a:r>
          </a:p>
        </p:txBody>
      </p:sp>
      <p:sp>
        <p:nvSpPr>
          <p:cNvPr id="60" name="Rectangle 5"/>
          <p:cNvSpPr>
            <a:spLocks noChangeArrowheads="1"/>
          </p:cNvSpPr>
          <p:nvPr/>
        </p:nvSpPr>
        <p:spPr bwMode="auto">
          <a:xfrm>
            <a:off x="1559496" y="3240114"/>
            <a:ext cx="9289032" cy="2573337"/>
          </a:xfrm>
          <a:prstGeom prst="rect">
            <a:avLst/>
          </a:prstGeom>
          <a:solidFill>
            <a:schemeClr val="accent4">
              <a:lumMod val="20000"/>
              <a:lumOff val="80000"/>
            </a:schemeClr>
          </a:solidFill>
          <a:ln>
            <a:noFill/>
          </a:ln>
          <a:effectLs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61" name="AutoShape 6"/>
          <p:cNvSpPr>
            <a:spLocks noChangeArrowheads="1"/>
          </p:cNvSpPr>
          <p:nvPr/>
        </p:nvSpPr>
        <p:spPr bwMode="auto">
          <a:xfrm>
            <a:off x="10056440" y="1364581"/>
            <a:ext cx="739775" cy="677863"/>
          </a:xfrm>
          <a:prstGeom prst="cloudCallout">
            <a:avLst>
              <a:gd name="adj1" fmla="val -45565"/>
              <a:gd name="adj2" fmla="val 111593"/>
            </a:avLst>
          </a:prstGeom>
          <a:solidFill>
            <a:schemeClr val="accent2">
              <a:lumMod val="20000"/>
              <a:lumOff val="80000"/>
            </a:schemeClr>
          </a:solidFill>
          <a:ln w="9525">
            <a:solidFill>
              <a:srgbClr val="000000"/>
            </a:solidFill>
            <a:round/>
            <a:headEnd/>
            <a:tailEnd/>
          </a:ln>
          <a:effectLst/>
          <a:extLst/>
        </p:spPr>
        <p:txBody>
          <a:bodyPr wrap="none" anchor="ctr"/>
          <a:lstStyle/>
          <a:p>
            <a:pPr eaLnBrk="1" fontAlgn="auto" hangingPunct="1">
              <a:spcBef>
                <a:spcPts val="0"/>
              </a:spcBef>
              <a:spcAft>
                <a:spcPts val="0"/>
              </a:spcAft>
              <a:defRPr/>
            </a:pPr>
            <a:endParaRPr lang="zh-CN" altLang="zh-CN" sz="3200" kern="0">
              <a:solidFill>
                <a:sysClr val="windowText" lastClr="000000"/>
              </a:solidFill>
              <a:latin typeface="微软雅黑" panose="020B0503020204020204" pitchFamily="34" charset="-122"/>
              <a:ea typeface="微软雅黑" panose="020B0503020204020204" pitchFamily="34" charset="-122"/>
            </a:endParaRPr>
          </a:p>
        </p:txBody>
      </p:sp>
      <p:sp>
        <p:nvSpPr>
          <p:cNvPr id="62" name="Text Box 7"/>
          <p:cNvSpPr txBox="1">
            <a:spLocks noChangeArrowheads="1"/>
          </p:cNvSpPr>
          <p:nvPr/>
        </p:nvSpPr>
        <p:spPr bwMode="auto">
          <a:xfrm>
            <a:off x="10136759" y="1340769"/>
            <a:ext cx="388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lang="zh-CN" altLang="en-US" sz="4000" b="0" kern="0" dirty="0">
                <a:solidFill>
                  <a:srgbClr val="0000FF"/>
                </a:solidFill>
                <a:latin typeface="微软雅黑" panose="020B0503020204020204" pitchFamily="34" charset="-122"/>
                <a:ea typeface="微软雅黑" panose="020B0503020204020204" pitchFamily="34" charset="-122"/>
              </a:rPr>
              <a:t>？</a:t>
            </a:r>
          </a:p>
        </p:txBody>
      </p:sp>
      <p:sp>
        <p:nvSpPr>
          <p:cNvPr id="63" name="Line 8"/>
          <p:cNvSpPr>
            <a:spLocks noChangeShapeType="1"/>
          </p:cNvSpPr>
          <p:nvPr/>
        </p:nvSpPr>
        <p:spPr bwMode="auto">
          <a:xfrm>
            <a:off x="1919537" y="3257575"/>
            <a:ext cx="4190305" cy="0"/>
          </a:xfrm>
          <a:prstGeom prst="line">
            <a:avLst/>
          </a:prstGeom>
          <a:noFill/>
          <a:ln w="38100">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64" name="Text Box 9"/>
          <p:cNvSpPr txBox="1">
            <a:spLocks noChangeArrowheads="1"/>
          </p:cNvSpPr>
          <p:nvPr/>
        </p:nvSpPr>
        <p:spPr bwMode="auto">
          <a:xfrm>
            <a:off x="1559496" y="1796624"/>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dirty="0">
                <a:solidFill>
                  <a:srgbClr val="000099"/>
                </a:solidFill>
                <a:latin typeface="微软雅黑" panose="020B0503020204020204" pitchFamily="34" charset="-122"/>
                <a:ea typeface="微软雅黑" panose="020B0503020204020204" pitchFamily="34" charset="-122"/>
              </a:rPr>
              <a:t>应</a:t>
            </a:r>
          </a:p>
          <a:p>
            <a:pPr algn="l" eaLnBrk="1" hangingPunct="1"/>
            <a:r>
              <a:rPr lang="zh-CN" altLang="en-US" b="0" dirty="0">
                <a:solidFill>
                  <a:srgbClr val="000099"/>
                </a:solidFill>
                <a:latin typeface="微软雅黑" panose="020B0503020204020204" pitchFamily="34" charset="-122"/>
                <a:ea typeface="微软雅黑" panose="020B0503020204020204" pitchFamily="34" charset="-122"/>
              </a:rPr>
              <a:t>用</a:t>
            </a:r>
          </a:p>
          <a:p>
            <a:pPr algn="l" eaLnBrk="1" hangingPunct="1"/>
            <a:r>
              <a:rPr lang="zh-CN" altLang="en-US" b="0" dirty="0">
                <a:solidFill>
                  <a:srgbClr val="000099"/>
                </a:solidFill>
                <a:latin typeface="微软雅黑" panose="020B0503020204020204" pitchFamily="34" charset="-122"/>
                <a:ea typeface="微软雅黑" panose="020B0503020204020204" pitchFamily="34" charset="-122"/>
              </a:rPr>
              <a:t>层</a:t>
            </a:r>
          </a:p>
        </p:txBody>
      </p:sp>
      <p:sp>
        <p:nvSpPr>
          <p:cNvPr id="65" name="Text Box 10"/>
          <p:cNvSpPr txBox="1">
            <a:spLocks noChangeArrowheads="1"/>
          </p:cNvSpPr>
          <p:nvPr/>
        </p:nvSpPr>
        <p:spPr bwMode="auto">
          <a:xfrm>
            <a:off x="1573783" y="3852889"/>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lang="zh-CN" altLang="en-US" b="0" kern="0" dirty="0">
                <a:solidFill>
                  <a:srgbClr val="0000CC"/>
                </a:solidFill>
                <a:latin typeface="微软雅黑" panose="020B0503020204020204" pitchFamily="34" charset="-122"/>
                <a:ea typeface="微软雅黑" panose="020B0503020204020204" pitchFamily="34" charset="-122"/>
              </a:rPr>
              <a:t>运</a:t>
            </a:r>
          </a:p>
          <a:p>
            <a:pPr eaLnBrk="1" fontAlgn="auto" hangingPunct="1">
              <a:spcBef>
                <a:spcPts val="0"/>
              </a:spcBef>
              <a:spcAft>
                <a:spcPts val="0"/>
              </a:spcAft>
              <a:defRPr/>
            </a:pPr>
            <a:r>
              <a:rPr lang="zh-CN" altLang="en-US" b="0" kern="0" dirty="0">
                <a:solidFill>
                  <a:srgbClr val="0000CC"/>
                </a:solidFill>
                <a:latin typeface="微软雅黑" panose="020B0503020204020204" pitchFamily="34" charset="-122"/>
                <a:ea typeface="微软雅黑" panose="020B0503020204020204" pitchFamily="34" charset="-122"/>
              </a:rPr>
              <a:t>输</a:t>
            </a:r>
          </a:p>
          <a:p>
            <a:pPr eaLnBrk="1" fontAlgn="auto" hangingPunct="1">
              <a:spcBef>
                <a:spcPts val="0"/>
              </a:spcBef>
              <a:spcAft>
                <a:spcPts val="0"/>
              </a:spcAft>
              <a:defRPr/>
            </a:pPr>
            <a:r>
              <a:rPr lang="zh-CN" altLang="en-US" b="0" kern="0" dirty="0">
                <a:solidFill>
                  <a:srgbClr val="0000CC"/>
                </a:solidFill>
                <a:latin typeface="微软雅黑" panose="020B0503020204020204" pitchFamily="34" charset="-122"/>
                <a:ea typeface="微软雅黑" panose="020B0503020204020204" pitchFamily="34" charset="-122"/>
              </a:rPr>
              <a:t>层</a:t>
            </a:r>
          </a:p>
        </p:txBody>
      </p:sp>
      <p:sp>
        <p:nvSpPr>
          <p:cNvPr id="68" name="Text Box 13"/>
          <p:cNvSpPr txBox="1">
            <a:spLocks noChangeArrowheads="1"/>
          </p:cNvSpPr>
          <p:nvPr/>
        </p:nvSpPr>
        <p:spPr bwMode="auto">
          <a:xfrm>
            <a:off x="8637488" y="1527176"/>
            <a:ext cx="1490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dirty="0">
                <a:solidFill>
                  <a:srgbClr val="000099"/>
                </a:solidFill>
                <a:latin typeface="微软雅黑" panose="020B0503020204020204" pitchFamily="34" charset="-122"/>
                <a:ea typeface="微软雅黑" panose="020B0503020204020204" pitchFamily="34" charset="-122"/>
              </a:rPr>
              <a:t>接收进程</a:t>
            </a:r>
          </a:p>
        </p:txBody>
      </p:sp>
      <p:grpSp>
        <p:nvGrpSpPr>
          <p:cNvPr id="70" name="Group 15"/>
          <p:cNvGrpSpPr>
            <a:grpSpLocks/>
          </p:cNvGrpSpPr>
          <p:nvPr/>
        </p:nvGrpSpPr>
        <p:grpSpPr bwMode="auto">
          <a:xfrm>
            <a:off x="2624510" y="1988841"/>
            <a:ext cx="2593156" cy="2205361"/>
            <a:chOff x="865" y="1467"/>
            <a:chExt cx="1348" cy="931"/>
          </a:xfrm>
        </p:grpSpPr>
        <p:sp>
          <p:nvSpPr>
            <p:cNvPr id="71" name="Freeform 16"/>
            <p:cNvSpPr>
              <a:spLocks/>
            </p:cNvSpPr>
            <p:nvPr/>
          </p:nvSpPr>
          <p:spPr bwMode="auto">
            <a:xfrm>
              <a:off x="865" y="1474"/>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72" name="Freeform 17"/>
            <p:cNvSpPr>
              <a:spLocks/>
            </p:cNvSpPr>
            <p:nvPr/>
          </p:nvSpPr>
          <p:spPr bwMode="auto">
            <a:xfrm flipH="1">
              <a:off x="2025"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2805340" y="3970364"/>
            <a:ext cx="2154091" cy="447675"/>
            <a:chOff x="1662339" y="3970363"/>
            <a:chExt cx="2154091" cy="447675"/>
          </a:xfrm>
        </p:grpSpPr>
        <p:sp>
          <p:nvSpPr>
            <p:cNvPr id="69" name="AutoShape 14"/>
            <p:cNvSpPr>
              <a:spLocks noChangeArrowheads="1"/>
            </p:cNvSpPr>
            <p:nvPr/>
          </p:nvSpPr>
          <p:spPr bwMode="auto">
            <a:xfrm rot="-5400000">
              <a:off x="2515547" y="3117155"/>
              <a:ext cx="447675" cy="2154091"/>
            </a:xfrm>
            <a:prstGeom prst="can">
              <a:avLst>
                <a:gd name="adj" fmla="val 52844"/>
              </a:avLst>
            </a:prstGeom>
            <a:gradFill rotWithShape="1">
              <a:gsLst>
                <a:gs pos="0">
                  <a:srgbClr val="475E76"/>
                </a:gs>
                <a:gs pos="50000">
                  <a:srgbClr val="99CCFF"/>
                </a:gs>
                <a:gs pos="100000">
                  <a:srgbClr val="475E76"/>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rgbClr val="0000CC"/>
                </a:solidFill>
                <a:latin typeface="微软雅黑" panose="020B0503020204020204" pitchFamily="34" charset="-122"/>
                <a:ea typeface="微软雅黑" panose="020B0503020204020204" pitchFamily="34" charset="-122"/>
              </a:endParaRPr>
            </a:p>
          </p:txBody>
        </p:sp>
        <p:sp>
          <p:nvSpPr>
            <p:cNvPr id="75" name="Text Box 20"/>
            <p:cNvSpPr txBox="1">
              <a:spLocks noChangeArrowheads="1"/>
            </p:cNvSpPr>
            <p:nvPr/>
          </p:nvSpPr>
          <p:spPr bwMode="auto">
            <a:xfrm>
              <a:off x="1843167" y="3985884"/>
              <a:ext cx="197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lang="zh-CN" altLang="en-US" sz="2000" b="0" kern="0" dirty="0">
                  <a:solidFill>
                    <a:srgbClr val="0000CC"/>
                  </a:solidFill>
                  <a:latin typeface="微软雅黑" panose="020B0503020204020204" pitchFamily="34" charset="-122"/>
                  <a:ea typeface="微软雅黑" panose="020B0503020204020204" pitchFamily="34" charset="-122"/>
                </a:rPr>
                <a:t>全双工可靠信道</a:t>
              </a:r>
            </a:p>
          </p:txBody>
        </p:sp>
      </p:grpSp>
      <p:grpSp>
        <p:nvGrpSpPr>
          <p:cNvPr id="76" name="Group 21"/>
          <p:cNvGrpSpPr>
            <a:grpSpLocks/>
          </p:cNvGrpSpPr>
          <p:nvPr/>
        </p:nvGrpSpPr>
        <p:grpSpPr bwMode="auto">
          <a:xfrm>
            <a:off x="7273478" y="1972133"/>
            <a:ext cx="2141538" cy="2222069"/>
            <a:chOff x="3508" y="1467"/>
            <a:chExt cx="1349" cy="931"/>
          </a:xfrm>
        </p:grpSpPr>
        <p:sp>
          <p:nvSpPr>
            <p:cNvPr id="77" name="Freeform 22"/>
            <p:cNvSpPr>
              <a:spLocks/>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78" name="Freeform 23"/>
            <p:cNvSpPr>
              <a:spLocks/>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grpSp>
      <p:sp>
        <p:nvSpPr>
          <p:cNvPr id="79" name="Rectangle 24"/>
          <p:cNvSpPr>
            <a:spLocks noChangeArrowheads="1"/>
          </p:cNvSpPr>
          <p:nvPr/>
        </p:nvSpPr>
        <p:spPr bwMode="auto">
          <a:xfrm>
            <a:off x="7392145" y="2204864"/>
            <a:ext cx="401711" cy="936104"/>
          </a:xfrm>
          <a:prstGeom prst="rect">
            <a:avLst/>
          </a:prstGeom>
          <a:solidFill>
            <a:schemeClr val="accent6">
              <a:lumMod val="20000"/>
              <a:lumOff val="80000"/>
            </a:schemeClr>
          </a:solidFill>
          <a:ln w="9525">
            <a:solidFill>
              <a:srgbClr val="000000"/>
            </a:solidFill>
            <a:miter lim="800000"/>
            <a:headEnd/>
            <a:tailEnd/>
          </a:ln>
          <a:effectLst/>
          <a:extLst/>
        </p:spPr>
        <p:txBody>
          <a:bodyPr vert="wordArtVertRtl" wrap="none" anchor="ctr"/>
          <a:lstStyle/>
          <a:p>
            <a:pPr algn="ctr" eaLnBrk="1" fontAlgn="auto" hangingPunct="1">
              <a:spcBef>
                <a:spcPts val="0"/>
              </a:spcBef>
              <a:spcAft>
                <a:spcPts val="0"/>
              </a:spcAft>
              <a:defRPr/>
            </a:pPr>
            <a:r>
              <a:rPr lang="zh-CN" altLang="en-US" kern="0" dirty="0">
                <a:solidFill>
                  <a:srgbClr val="000099"/>
                </a:solidFill>
                <a:latin typeface="微软雅黑" panose="020B0503020204020204" pitchFamily="34" charset="-122"/>
                <a:ea typeface="微软雅黑" panose="020B0503020204020204" pitchFamily="34" charset="-122"/>
              </a:rPr>
              <a:t>数据</a:t>
            </a:r>
          </a:p>
        </p:txBody>
      </p:sp>
      <p:sp>
        <p:nvSpPr>
          <p:cNvPr id="81" name="Line 26"/>
          <p:cNvSpPr>
            <a:spLocks noChangeShapeType="1"/>
          </p:cNvSpPr>
          <p:nvPr/>
        </p:nvSpPr>
        <p:spPr bwMode="auto">
          <a:xfrm>
            <a:off x="6611492" y="3257576"/>
            <a:ext cx="3965575" cy="3175"/>
          </a:xfrm>
          <a:prstGeom prst="line">
            <a:avLst/>
          </a:prstGeom>
          <a:noFill/>
          <a:ln w="38100">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82" name="Text Box 27"/>
          <p:cNvSpPr txBox="1">
            <a:spLocks noChangeArrowheads="1"/>
          </p:cNvSpPr>
          <p:nvPr/>
        </p:nvSpPr>
        <p:spPr bwMode="auto">
          <a:xfrm>
            <a:off x="2639616" y="4437113"/>
            <a:ext cx="24400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lang="zh-CN" altLang="en-US" b="0" kern="0" dirty="0">
                <a:solidFill>
                  <a:srgbClr val="0000CC"/>
                </a:solidFill>
                <a:latin typeface="微软雅黑" panose="020B0503020204020204" pitchFamily="34" charset="-122"/>
                <a:ea typeface="微软雅黑" panose="020B0503020204020204" pitchFamily="34" charset="-122"/>
              </a:rPr>
              <a:t>使用面向连接的</a:t>
            </a:r>
          </a:p>
          <a:p>
            <a:pPr eaLnBrk="1" fontAlgn="auto" hangingPunct="1">
              <a:spcBef>
                <a:spcPts val="0"/>
              </a:spcBef>
              <a:spcAft>
                <a:spcPts val="0"/>
              </a:spcAft>
              <a:defRPr/>
            </a:pPr>
            <a:r>
              <a:rPr lang="zh-CN" altLang="en-US" b="0" kern="0" dirty="0">
                <a:solidFill>
                  <a:srgbClr val="0000CC"/>
                </a:solidFill>
                <a:latin typeface="微软雅黑" panose="020B0503020204020204" pitchFamily="34" charset="-122"/>
                <a:ea typeface="微软雅黑" panose="020B0503020204020204" pitchFamily="34" charset="-122"/>
              </a:rPr>
              <a:t>协议，如 </a:t>
            </a:r>
            <a:r>
              <a:rPr lang="en-US" altLang="zh-CN" b="0" kern="0" dirty="0">
                <a:solidFill>
                  <a:srgbClr val="0000CC"/>
                </a:solidFill>
                <a:latin typeface="微软雅黑" panose="020B0503020204020204" pitchFamily="34" charset="-122"/>
                <a:ea typeface="微软雅黑" panose="020B0503020204020204" pitchFamily="34" charset="-122"/>
              </a:rPr>
              <a:t>TCP</a:t>
            </a:r>
            <a:r>
              <a:rPr lang="zh-CN" altLang="en-US" b="0" kern="0" dirty="0">
                <a:solidFill>
                  <a:srgbClr val="0000CC"/>
                </a:solidFill>
                <a:latin typeface="微软雅黑" panose="020B0503020204020204" pitchFamily="34" charset="-122"/>
                <a:ea typeface="微软雅黑" panose="020B0503020204020204" pitchFamily="34" charset="-122"/>
              </a:rPr>
              <a:t>。</a:t>
            </a:r>
            <a:endParaRPr lang="en-US" altLang="zh-CN" b="0" kern="0" dirty="0">
              <a:solidFill>
                <a:srgbClr val="0000CC"/>
              </a:solidFill>
              <a:latin typeface="微软雅黑" panose="020B0503020204020204" pitchFamily="34" charset="-122"/>
              <a:ea typeface="微软雅黑" panose="020B0503020204020204" pitchFamily="34" charset="-122"/>
            </a:endParaRPr>
          </a:p>
        </p:txBody>
      </p:sp>
      <p:sp>
        <p:nvSpPr>
          <p:cNvPr id="83" name="Text Box 28"/>
          <p:cNvSpPr txBox="1">
            <a:spLocks noChangeArrowheads="1"/>
          </p:cNvSpPr>
          <p:nvPr/>
        </p:nvSpPr>
        <p:spPr bwMode="auto">
          <a:xfrm>
            <a:off x="7320136" y="4581129"/>
            <a:ext cx="24833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lang="zh-CN" altLang="en-US" b="0" kern="0" dirty="0">
                <a:solidFill>
                  <a:srgbClr val="0000CC"/>
                </a:solidFill>
                <a:latin typeface="微软雅黑" panose="020B0503020204020204" pitchFamily="34" charset="-122"/>
                <a:ea typeface="微软雅黑" panose="020B0503020204020204" pitchFamily="34" charset="-122"/>
              </a:rPr>
              <a:t>使用无连接的</a:t>
            </a:r>
          </a:p>
          <a:p>
            <a:pPr eaLnBrk="1" fontAlgn="auto" hangingPunct="1">
              <a:spcBef>
                <a:spcPts val="0"/>
              </a:spcBef>
              <a:spcAft>
                <a:spcPts val="0"/>
              </a:spcAft>
              <a:defRPr/>
            </a:pPr>
            <a:r>
              <a:rPr lang="zh-CN" altLang="en-US" b="0" kern="0" dirty="0">
                <a:solidFill>
                  <a:srgbClr val="0000CC"/>
                </a:solidFill>
                <a:latin typeface="微软雅黑" panose="020B0503020204020204" pitchFamily="34" charset="-122"/>
                <a:ea typeface="微软雅黑" panose="020B0503020204020204" pitchFamily="34" charset="-122"/>
              </a:rPr>
              <a:t>协议，如 </a:t>
            </a:r>
            <a:r>
              <a:rPr lang="en-US" altLang="zh-CN" b="0" kern="0" dirty="0">
                <a:solidFill>
                  <a:srgbClr val="0000CC"/>
                </a:solidFill>
                <a:latin typeface="微软雅黑" panose="020B0503020204020204" pitchFamily="34" charset="-122"/>
                <a:ea typeface="微软雅黑" panose="020B0503020204020204" pitchFamily="34" charset="-122"/>
              </a:rPr>
              <a:t>UDP</a:t>
            </a:r>
            <a:r>
              <a:rPr lang="zh-CN" altLang="en-US" b="0" kern="0" dirty="0">
                <a:solidFill>
                  <a:srgbClr val="0000CC"/>
                </a:solidFill>
                <a:latin typeface="微软雅黑" panose="020B0503020204020204" pitchFamily="34" charset="-122"/>
                <a:ea typeface="微软雅黑" panose="020B0503020204020204" pitchFamily="34" charset="-122"/>
              </a:rPr>
              <a:t>。</a:t>
            </a:r>
            <a:endParaRPr lang="en-US" altLang="zh-CN" b="0" kern="0" dirty="0">
              <a:solidFill>
                <a:srgbClr val="0000CC"/>
              </a:solidFill>
              <a:latin typeface="微软雅黑" panose="020B0503020204020204" pitchFamily="34" charset="-122"/>
              <a:ea typeface="微软雅黑" panose="020B0503020204020204" pitchFamily="34" charset="-122"/>
            </a:endParaRPr>
          </a:p>
        </p:txBody>
      </p:sp>
      <p:sp>
        <p:nvSpPr>
          <p:cNvPr id="84" name="Line 29"/>
          <p:cNvSpPr>
            <a:spLocks noChangeShapeType="1"/>
          </p:cNvSpPr>
          <p:nvPr/>
        </p:nvSpPr>
        <p:spPr bwMode="auto">
          <a:xfrm>
            <a:off x="2423592"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85" name="Line 30"/>
          <p:cNvSpPr>
            <a:spLocks noChangeShapeType="1"/>
          </p:cNvSpPr>
          <p:nvPr/>
        </p:nvSpPr>
        <p:spPr bwMode="auto">
          <a:xfrm flipV="1">
            <a:off x="5370066"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86" name="Line 31"/>
          <p:cNvSpPr>
            <a:spLocks noChangeShapeType="1"/>
          </p:cNvSpPr>
          <p:nvPr/>
        </p:nvSpPr>
        <p:spPr bwMode="auto">
          <a:xfrm flipV="1">
            <a:off x="9567416"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87" name="Line 32"/>
          <p:cNvSpPr>
            <a:spLocks noChangeShapeType="1"/>
          </p:cNvSpPr>
          <p:nvPr/>
        </p:nvSpPr>
        <p:spPr bwMode="auto">
          <a:xfrm>
            <a:off x="7138541"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grpSp>
        <p:nvGrpSpPr>
          <p:cNvPr id="88" name="Group 33"/>
          <p:cNvGrpSpPr>
            <a:grpSpLocks/>
          </p:cNvGrpSpPr>
          <p:nvPr/>
        </p:nvGrpSpPr>
        <p:grpSpPr bwMode="auto">
          <a:xfrm>
            <a:off x="7568753" y="3702075"/>
            <a:ext cx="1562100" cy="819150"/>
            <a:chOff x="1776" y="2768"/>
            <a:chExt cx="1824" cy="736"/>
          </a:xfrm>
        </p:grpSpPr>
        <p:grpSp>
          <p:nvGrpSpPr>
            <p:cNvPr id="89" name="Group 34"/>
            <p:cNvGrpSpPr>
              <a:grpSpLocks/>
            </p:cNvGrpSpPr>
            <p:nvPr/>
          </p:nvGrpSpPr>
          <p:grpSpPr bwMode="auto">
            <a:xfrm>
              <a:off x="1787" y="2783"/>
              <a:ext cx="1813" cy="721"/>
              <a:chOff x="1787" y="2783"/>
              <a:chExt cx="1813" cy="721"/>
            </a:xfrm>
          </p:grpSpPr>
          <p:sp>
            <p:nvSpPr>
              <p:cNvPr id="99" name="Oval 35"/>
              <p:cNvSpPr>
                <a:spLocks noChangeArrowheads="1"/>
              </p:cNvSpPr>
              <p:nvPr/>
            </p:nvSpPr>
            <p:spPr bwMode="auto">
              <a:xfrm>
                <a:off x="2413" y="2783"/>
                <a:ext cx="780"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100" name="Oval 36"/>
              <p:cNvSpPr>
                <a:spLocks noChangeArrowheads="1"/>
              </p:cNvSpPr>
              <p:nvPr/>
            </p:nvSpPr>
            <p:spPr bwMode="auto">
              <a:xfrm>
                <a:off x="1974" y="2863"/>
                <a:ext cx="593"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101" name="Oval 37"/>
              <p:cNvSpPr>
                <a:spLocks noChangeArrowheads="1"/>
              </p:cNvSpPr>
              <p:nvPr/>
            </p:nvSpPr>
            <p:spPr bwMode="auto">
              <a:xfrm>
                <a:off x="1787" y="3045"/>
                <a:ext cx="396" cy="2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102" name="Oval 38"/>
              <p:cNvSpPr>
                <a:spLocks noChangeArrowheads="1"/>
              </p:cNvSpPr>
              <p:nvPr/>
            </p:nvSpPr>
            <p:spPr bwMode="auto">
              <a:xfrm>
                <a:off x="1908" y="3154"/>
                <a:ext cx="604" cy="25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103" name="Oval 39"/>
              <p:cNvSpPr>
                <a:spLocks noChangeArrowheads="1"/>
              </p:cNvSpPr>
              <p:nvPr/>
            </p:nvSpPr>
            <p:spPr bwMode="auto">
              <a:xfrm>
                <a:off x="2347" y="3198"/>
                <a:ext cx="912" cy="30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104" name="Oval 40"/>
              <p:cNvSpPr>
                <a:spLocks noChangeArrowheads="1"/>
              </p:cNvSpPr>
              <p:nvPr/>
            </p:nvSpPr>
            <p:spPr bwMode="auto">
              <a:xfrm>
                <a:off x="2941" y="2870"/>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105" name="Oval 41"/>
              <p:cNvSpPr>
                <a:spLocks noChangeArrowheads="1"/>
              </p:cNvSpPr>
              <p:nvPr/>
            </p:nvSpPr>
            <p:spPr bwMode="auto">
              <a:xfrm>
                <a:off x="3029" y="3023"/>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106" name="Oval 42"/>
              <p:cNvSpPr>
                <a:spLocks noChangeArrowheads="1"/>
              </p:cNvSpPr>
              <p:nvPr/>
            </p:nvSpPr>
            <p:spPr bwMode="auto">
              <a:xfrm>
                <a:off x="2974" y="3074"/>
                <a:ext cx="571"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107" name="Oval 43"/>
              <p:cNvSpPr>
                <a:spLocks noChangeArrowheads="1"/>
              </p:cNvSpPr>
              <p:nvPr/>
            </p:nvSpPr>
            <p:spPr bwMode="auto">
              <a:xfrm>
                <a:off x="2117" y="2957"/>
                <a:ext cx="1175"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grpSp>
        <p:sp>
          <p:nvSpPr>
            <p:cNvPr id="90" name="Oval 44"/>
            <p:cNvSpPr>
              <a:spLocks noChangeArrowheads="1"/>
            </p:cNvSpPr>
            <p:nvPr/>
          </p:nvSpPr>
          <p:spPr bwMode="auto">
            <a:xfrm>
              <a:off x="2402" y="2768"/>
              <a:ext cx="780" cy="29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91" name="Oval 45"/>
            <p:cNvSpPr>
              <a:spLocks noChangeArrowheads="1"/>
            </p:cNvSpPr>
            <p:nvPr/>
          </p:nvSpPr>
          <p:spPr bwMode="auto">
            <a:xfrm>
              <a:off x="1963" y="2848"/>
              <a:ext cx="593" cy="292"/>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92" name="Oval 46"/>
            <p:cNvSpPr>
              <a:spLocks noChangeArrowheads="1"/>
            </p:cNvSpPr>
            <p:nvPr/>
          </p:nvSpPr>
          <p:spPr bwMode="auto">
            <a:xfrm>
              <a:off x="1776" y="3030"/>
              <a:ext cx="396" cy="234"/>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93" name="Oval 47"/>
            <p:cNvSpPr>
              <a:spLocks noChangeArrowheads="1"/>
            </p:cNvSpPr>
            <p:nvPr/>
          </p:nvSpPr>
          <p:spPr bwMode="auto">
            <a:xfrm>
              <a:off x="1897" y="3140"/>
              <a:ext cx="604" cy="25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94" name="Oval 48"/>
            <p:cNvSpPr>
              <a:spLocks noChangeArrowheads="1"/>
            </p:cNvSpPr>
            <p:nvPr/>
          </p:nvSpPr>
          <p:spPr bwMode="auto">
            <a:xfrm>
              <a:off x="2336" y="3183"/>
              <a:ext cx="912" cy="30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95" name="Oval 49"/>
            <p:cNvSpPr>
              <a:spLocks noChangeArrowheads="1"/>
            </p:cNvSpPr>
            <p:nvPr/>
          </p:nvSpPr>
          <p:spPr bwMode="auto">
            <a:xfrm>
              <a:off x="2930" y="2855"/>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96" name="Oval 50"/>
            <p:cNvSpPr>
              <a:spLocks noChangeArrowheads="1"/>
            </p:cNvSpPr>
            <p:nvPr/>
          </p:nvSpPr>
          <p:spPr bwMode="auto">
            <a:xfrm>
              <a:off x="3018" y="3008"/>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97" name="Oval 51"/>
            <p:cNvSpPr>
              <a:spLocks noChangeArrowheads="1"/>
            </p:cNvSpPr>
            <p:nvPr/>
          </p:nvSpPr>
          <p:spPr bwMode="auto">
            <a:xfrm>
              <a:off x="2963" y="3059"/>
              <a:ext cx="571"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98" name="Oval 52"/>
            <p:cNvSpPr>
              <a:spLocks noChangeArrowheads="1"/>
            </p:cNvSpPr>
            <p:nvPr/>
          </p:nvSpPr>
          <p:spPr bwMode="auto">
            <a:xfrm>
              <a:off x="2106" y="2943"/>
              <a:ext cx="1175"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grpSp>
      <p:sp>
        <p:nvSpPr>
          <p:cNvPr id="108" name="Text Box 53"/>
          <p:cNvSpPr txBox="1">
            <a:spLocks noChangeArrowheads="1"/>
          </p:cNvSpPr>
          <p:nvPr/>
        </p:nvSpPr>
        <p:spPr bwMode="auto">
          <a:xfrm>
            <a:off x="7608168" y="3914800"/>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lang="zh-CN" altLang="en-US" sz="2000" b="0" kern="0" dirty="0">
                <a:solidFill>
                  <a:srgbClr val="0000CC"/>
                </a:solidFill>
                <a:latin typeface="微软雅黑" panose="020B0503020204020204" pitchFamily="34" charset="-122"/>
                <a:ea typeface="微软雅黑" panose="020B0503020204020204" pitchFamily="34" charset="-122"/>
              </a:rPr>
              <a:t>不可靠信道</a:t>
            </a:r>
          </a:p>
        </p:txBody>
      </p:sp>
      <p:sp>
        <p:nvSpPr>
          <p:cNvPr id="110" name="Text Box 59"/>
          <p:cNvSpPr txBox="1">
            <a:spLocks noChangeArrowheads="1"/>
          </p:cNvSpPr>
          <p:nvPr/>
        </p:nvSpPr>
        <p:spPr bwMode="auto">
          <a:xfrm>
            <a:off x="6528048" y="1556793"/>
            <a:ext cx="14819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dirty="0">
                <a:solidFill>
                  <a:srgbClr val="000099"/>
                </a:solidFill>
                <a:latin typeface="微软雅黑" panose="020B0503020204020204" pitchFamily="34" charset="-122"/>
                <a:ea typeface="微软雅黑" panose="020B0503020204020204" pitchFamily="34" charset="-122"/>
              </a:rPr>
              <a:t>发送进程</a:t>
            </a:r>
          </a:p>
        </p:txBody>
      </p:sp>
      <p:sp>
        <p:nvSpPr>
          <p:cNvPr id="113" name="Rectangle 24"/>
          <p:cNvSpPr>
            <a:spLocks noChangeArrowheads="1"/>
          </p:cNvSpPr>
          <p:nvPr/>
        </p:nvSpPr>
        <p:spPr bwMode="auto">
          <a:xfrm>
            <a:off x="9582722" y="2204864"/>
            <a:ext cx="401711" cy="936104"/>
          </a:xfrm>
          <a:prstGeom prst="rect">
            <a:avLst/>
          </a:prstGeom>
          <a:solidFill>
            <a:schemeClr val="accent6">
              <a:lumMod val="20000"/>
              <a:lumOff val="80000"/>
            </a:schemeClr>
          </a:solidFill>
          <a:ln w="9525">
            <a:solidFill>
              <a:srgbClr val="000000"/>
            </a:solidFill>
            <a:miter lim="800000"/>
            <a:headEnd/>
            <a:tailEnd/>
          </a:ln>
          <a:effectLst/>
          <a:extLst/>
        </p:spPr>
        <p:txBody>
          <a:bodyPr vert="wordArtVertRtl" wrap="none" anchor="ctr"/>
          <a:lstStyle/>
          <a:p>
            <a:pPr algn="ctr" eaLnBrk="1" fontAlgn="auto" hangingPunct="1">
              <a:spcBef>
                <a:spcPts val="0"/>
              </a:spcBef>
              <a:spcAft>
                <a:spcPts val="0"/>
              </a:spcAft>
              <a:defRPr/>
            </a:pPr>
            <a:r>
              <a:rPr lang="zh-CN" altLang="en-US" kern="0" dirty="0">
                <a:solidFill>
                  <a:srgbClr val="000099"/>
                </a:solidFill>
                <a:latin typeface="微软雅黑" panose="020B0503020204020204" pitchFamily="34" charset="-122"/>
                <a:ea typeface="微软雅黑" panose="020B0503020204020204" pitchFamily="34" charset="-122"/>
              </a:rPr>
              <a:t>数据</a:t>
            </a:r>
          </a:p>
        </p:txBody>
      </p:sp>
      <p:sp>
        <p:nvSpPr>
          <p:cNvPr id="114" name="Text Box 13"/>
          <p:cNvSpPr txBox="1">
            <a:spLocks noChangeArrowheads="1"/>
          </p:cNvSpPr>
          <p:nvPr/>
        </p:nvSpPr>
        <p:spPr bwMode="auto">
          <a:xfrm>
            <a:off x="4461024" y="1556793"/>
            <a:ext cx="1490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dirty="0">
                <a:solidFill>
                  <a:srgbClr val="000099"/>
                </a:solidFill>
                <a:latin typeface="微软雅黑" panose="020B0503020204020204" pitchFamily="34" charset="-122"/>
                <a:ea typeface="微软雅黑" panose="020B0503020204020204" pitchFamily="34" charset="-122"/>
              </a:rPr>
              <a:t>接收进程</a:t>
            </a:r>
          </a:p>
        </p:txBody>
      </p:sp>
      <p:sp>
        <p:nvSpPr>
          <p:cNvPr id="115" name="Text Box 59"/>
          <p:cNvSpPr txBox="1">
            <a:spLocks noChangeArrowheads="1"/>
          </p:cNvSpPr>
          <p:nvPr/>
        </p:nvSpPr>
        <p:spPr bwMode="auto">
          <a:xfrm>
            <a:off x="1998464" y="1586410"/>
            <a:ext cx="14819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dirty="0">
                <a:solidFill>
                  <a:srgbClr val="000099"/>
                </a:solidFill>
                <a:latin typeface="微软雅黑" panose="020B0503020204020204" pitchFamily="34" charset="-122"/>
                <a:ea typeface="微软雅黑" panose="020B0503020204020204" pitchFamily="34" charset="-122"/>
              </a:rPr>
              <a:t>发送进程</a:t>
            </a:r>
          </a:p>
        </p:txBody>
      </p:sp>
      <p:sp>
        <p:nvSpPr>
          <p:cNvPr id="116" name="Rectangle 24"/>
          <p:cNvSpPr>
            <a:spLocks noChangeArrowheads="1"/>
          </p:cNvSpPr>
          <p:nvPr/>
        </p:nvSpPr>
        <p:spPr bwMode="auto">
          <a:xfrm>
            <a:off x="2721640" y="2204864"/>
            <a:ext cx="401711" cy="936104"/>
          </a:xfrm>
          <a:prstGeom prst="rect">
            <a:avLst/>
          </a:prstGeom>
          <a:solidFill>
            <a:schemeClr val="accent6">
              <a:lumMod val="20000"/>
              <a:lumOff val="80000"/>
            </a:schemeClr>
          </a:solidFill>
          <a:ln w="9525">
            <a:solidFill>
              <a:srgbClr val="000000"/>
            </a:solidFill>
            <a:miter lim="800000"/>
            <a:headEnd/>
            <a:tailEnd/>
          </a:ln>
          <a:effectLst/>
          <a:extLst/>
        </p:spPr>
        <p:txBody>
          <a:bodyPr vert="wordArtVertRtl" wrap="none" anchor="ctr"/>
          <a:lstStyle/>
          <a:p>
            <a:pPr algn="ctr" eaLnBrk="1" fontAlgn="auto" hangingPunct="1">
              <a:spcBef>
                <a:spcPts val="0"/>
              </a:spcBef>
              <a:spcAft>
                <a:spcPts val="0"/>
              </a:spcAft>
              <a:defRPr/>
            </a:pPr>
            <a:r>
              <a:rPr lang="zh-CN" altLang="en-US" kern="0" dirty="0">
                <a:solidFill>
                  <a:srgbClr val="000099"/>
                </a:solidFill>
                <a:latin typeface="微软雅黑" panose="020B0503020204020204" pitchFamily="34" charset="-122"/>
                <a:ea typeface="微软雅黑" panose="020B0503020204020204" pitchFamily="34" charset="-122"/>
              </a:rPr>
              <a:t>数据</a:t>
            </a:r>
          </a:p>
        </p:txBody>
      </p:sp>
      <p:sp>
        <p:nvSpPr>
          <p:cNvPr id="117" name="Rectangle 24"/>
          <p:cNvSpPr>
            <a:spLocks noChangeArrowheads="1"/>
          </p:cNvSpPr>
          <p:nvPr/>
        </p:nvSpPr>
        <p:spPr bwMode="auto">
          <a:xfrm>
            <a:off x="5334250" y="2204864"/>
            <a:ext cx="401711" cy="936104"/>
          </a:xfrm>
          <a:prstGeom prst="rect">
            <a:avLst/>
          </a:prstGeom>
          <a:solidFill>
            <a:schemeClr val="accent6">
              <a:lumMod val="20000"/>
              <a:lumOff val="80000"/>
            </a:schemeClr>
          </a:solidFill>
          <a:ln w="9525">
            <a:solidFill>
              <a:srgbClr val="000000"/>
            </a:solidFill>
            <a:miter lim="800000"/>
            <a:headEnd/>
            <a:tailEnd/>
          </a:ln>
          <a:effectLst/>
          <a:extLst/>
        </p:spPr>
        <p:txBody>
          <a:bodyPr vert="wordArtVertRtl" wrap="none" anchor="ctr"/>
          <a:lstStyle/>
          <a:p>
            <a:pPr algn="ctr" eaLnBrk="1" fontAlgn="auto" hangingPunct="1">
              <a:spcBef>
                <a:spcPts val="0"/>
              </a:spcBef>
              <a:spcAft>
                <a:spcPts val="0"/>
              </a:spcAft>
              <a:defRPr/>
            </a:pPr>
            <a:r>
              <a:rPr lang="zh-CN" altLang="en-US" kern="0" dirty="0">
                <a:solidFill>
                  <a:srgbClr val="000099"/>
                </a:solidFill>
                <a:latin typeface="微软雅黑" panose="020B0503020204020204" pitchFamily="34" charset="-122"/>
                <a:ea typeface="微软雅黑" panose="020B0503020204020204" pitchFamily="34" charset="-122"/>
              </a:rPr>
              <a:t>数据</a:t>
            </a:r>
          </a:p>
        </p:txBody>
      </p:sp>
    </p:spTree>
    <p:extLst>
      <p:ext uri="{BB962C8B-B14F-4D97-AF65-F5344CB8AC3E}">
        <p14:creationId xmlns:p14="http://schemas.microsoft.com/office/powerpoint/2010/main" val="23108032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t>5.6.3  </a:t>
            </a:r>
            <a:r>
              <a:rPr lang="zh-CN" altLang="en-US" dirty="0"/>
              <a:t>选择确认 </a:t>
            </a:r>
            <a:r>
              <a:rPr lang="en-US" altLang="zh-CN" dirty="0"/>
              <a:t>SACK</a:t>
            </a:r>
          </a:p>
        </p:txBody>
      </p:sp>
      <p:sp>
        <p:nvSpPr>
          <p:cNvPr id="759811" name="Rectangle 3"/>
          <p:cNvSpPr>
            <a:spLocks noGrp="1" noChangeArrowheads="1"/>
          </p:cNvSpPr>
          <p:nvPr>
            <p:ph idx="1"/>
          </p:nvPr>
        </p:nvSpPr>
        <p:spPr/>
        <p:txBody>
          <a:bodyPr/>
          <a:lstStyle/>
          <a:p>
            <a:r>
              <a:rPr lang="zh-CN" altLang="en-US" dirty="0"/>
              <a:t>接收方收到了和前面的字节流不连续的两个字节块。</a:t>
            </a:r>
          </a:p>
          <a:p>
            <a:r>
              <a:rPr lang="zh-CN" altLang="en-US" dirty="0"/>
              <a:t>如果这些字节的序号都在接收窗口之内，那么接收方就</a:t>
            </a:r>
            <a:r>
              <a:rPr lang="zh-CN" altLang="en-US" dirty="0">
                <a:solidFill>
                  <a:srgbClr val="FF0000"/>
                </a:solidFill>
              </a:rPr>
              <a:t>先收下</a:t>
            </a:r>
            <a:r>
              <a:rPr lang="zh-CN" altLang="en-US" dirty="0"/>
              <a:t>这些数据，</a:t>
            </a:r>
            <a:r>
              <a:rPr lang="zh-CN" altLang="en-US" dirty="0">
                <a:solidFill>
                  <a:srgbClr val="0000FF"/>
                </a:solidFill>
              </a:rPr>
              <a:t>但要把这些信息准确地告诉发送方，使发送方不要再重复发送这些已收到的数据。</a:t>
            </a:r>
          </a:p>
        </p:txBody>
      </p:sp>
    </p:spTree>
    <p:extLst>
      <p:ext uri="{BB962C8B-B14F-4D97-AF65-F5344CB8AC3E}">
        <p14:creationId xmlns:p14="http://schemas.microsoft.com/office/powerpoint/2010/main" val="5920396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lgn="ctr"/>
            <a:r>
              <a:rPr lang="en-US" altLang="zh-CN"/>
              <a:t>RFC 2018 </a:t>
            </a:r>
            <a:r>
              <a:rPr lang="zh-CN" altLang="en-US"/>
              <a:t>的规定</a:t>
            </a:r>
          </a:p>
        </p:txBody>
      </p:sp>
      <p:sp>
        <p:nvSpPr>
          <p:cNvPr id="762883" name="Rectangle 3"/>
          <p:cNvSpPr>
            <a:spLocks noGrp="1" noChangeArrowheads="1"/>
          </p:cNvSpPr>
          <p:nvPr>
            <p:ph idx="1"/>
          </p:nvPr>
        </p:nvSpPr>
        <p:spPr/>
        <p:txBody>
          <a:bodyPr/>
          <a:lstStyle/>
          <a:p>
            <a:r>
              <a:rPr lang="zh-CN" altLang="en-US" sz="2800" dirty="0"/>
              <a:t>如果要使用选择确认，那么在建立 </a:t>
            </a:r>
            <a:r>
              <a:rPr lang="en-US" altLang="zh-CN" sz="2800" dirty="0"/>
              <a:t>TCP </a:t>
            </a:r>
            <a:r>
              <a:rPr lang="zh-CN" altLang="en-US" sz="2800" dirty="0"/>
              <a:t>连接时，就要在 </a:t>
            </a:r>
            <a:r>
              <a:rPr lang="en-US" altLang="zh-CN" sz="2800" dirty="0"/>
              <a:t>TCP </a:t>
            </a:r>
            <a:r>
              <a:rPr lang="zh-CN" altLang="en-US" sz="2800" dirty="0"/>
              <a:t>首部的选项中加上“允许 </a:t>
            </a:r>
            <a:r>
              <a:rPr lang="en-US" altLang="zh-CN" sz="2800" dirty="0"/>
              <a:t>SACK”</a:t>
            </a:r>
            <a:r>
              <a:rPr lang="zh-CN" altLang="en-US" sz="2800" dirty="0"/>
              <a:t>的选项，而双方必须都事先商定好。</a:t>
            </a:r>
          </a:p>
          <a:p>
            <a:r>
              <a:rPr lang="zh-CN" altLang="en-US" sz="2800" dirty="0"/>
              <a:t>如果使用选择确认，那么原来首部中的“确认号字段”的用法仍然不变。只是以后在 </a:t>
            </a:r>
            <a:r>
              <a:rPr lang="en-US" altLang="zh-CN" sz="2800" dirty="0"/>
              <a:t>TCP </a:t>
            </a:r>
            <a:r>
              <a:rPr lang="zh-CN" altLang="en-US" sz="2800" dirty="0"/>
              <a:t>报文段的首部中都增加了 </a:t>
            </a:r>
            <a:r>
              <a:rPr lang="en-US" altLang="zh-CN" sz="2800" dirty="0"/>
              <a:t>SACK </a:t>
            </a:r>
            <a:r>
              <a:rPr lang="zh-CN" altLang="en-US" sz="2800" dirty="0"/>
              <a:t>选项，以便报告收到的不连续的字节块的边界。</a:t>
            </a:r>
          </a:p>
          <a:p>
            <a:r>
              <a:rPr lang="zh-CN" altLang="en-US" sz="2800" dirty="0"/>
              <a:t>由于首部选项的长度最多只有 </a:t>
            </a:r>
            <a:r>
              <a:rPr lang="en-US" altLang="zh-CN" sz="2800" dirty="0"/>
              <a:t>40 </a:t>
            </a:r>
            <a:r>
              <a:rPr lang="zh-CN" altLang="en-US" sz="2800" dirty="0"/>
              <a:t>字节，而指明一个边界就要用掉 </a:t>
            </a:r>
            <a:r>
              <a:rPr lang="en-US" altLang="zh-CN" sz="2800" dirty="0"/>
              <a:t>4 </a:t>
            </a:r>
            <a:r>
              <a:rPr lang="zh-CN" altLang="en-US" sz="2800" dirty="0"/>
              <a:t>字节，因此在选项中最多只能指明 </a:t>
            </a:r>
            <a:r>
              <a:rPr lang="en-US" altLang="zh-CN" sz="2800" dirty="0"/>
              <a:t>4 </a:t>
            </a:r>
            <a:r>
              <a:rPr lang="zh-CN" altLang="en-US" sz="2800" dirty="0"/>
              <a:t>个字节块的边界信息。</a:t>
            </a:r>
          </a:p>
        </p:txBody>
      </p:sp>
    </p:spTree>
    <p:extLst>
      <p:ext uri="{BB962C8B-B14F-4D97-AF65-F5344CB8AC3E}">
        <p14:creationId xmlns:p14="http://schemas.microsoft.com/office/powerpoint/2010/main" val="12498695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A0D00B06-7275-4586-B347-B53ADB8FB679}"/>
              </a:ext>
            </a:extLst>
          </p:cNvPr>
          <p:cNvSpPr/>
          <p:nvPr/>
        </p:nvSpPr>
        <p:spPr bwMode="auto">
          <a:xfrm>
            <a:off x="609601" y="1244696"/>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a:extLst>
              <a:ext uri="{FF2B5EF4-FFF2-40B4-BE49-F238E27FC236}">
                <a16:creationId xmlns:a16="http://schemas.microsoft.com/office/drawing/2014/main" id="{CDEF41B0-A8DB-4C19-9FDB-5D0DEF900D96}"/>
              </a:ext>
            </a:extLst>
          </p:cNvPr>
          <p:cNvSpPr/>
          <p:nvPr/>
        </p:nvSpPr>
        <p:spPr bwMode="auto">
          <a:xfrm>
            <a:off x="609601" y="1760542"/>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a:extLst>
              <a:ext uri="{FF2B5EF4-FFF2-40B4-BE49-F238E27FC236}">
                <a16:creationId xmlns:a16="http://schemas.microsoft.com/office/drawing/2014/main" id="{6A99DDBA-54F2-409F-8BB3-102A2C502CAD}"/>
              </a:ext>
            </a:extLst>
          </p:cNvPr>
          <p:cNvSpPr/>
          <p:nvPr/>
        </p:nvSpPr>
        <p:spPr bwMode="auto">
          <a:xfrm>
            <a:off x="609601" y="2288662"/>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a:extLst>
              <a:ext uri="{FF2B5EF4-FFF2-40B4-BE49-F238E27FC236}">
                <a16:creationId xmlns:a16="http://schemas.microsoft.com/office/drawing/2014/main" id="{BB75F21B-85BD-40AD-B20F-88F6724E9B8A}"/>
              </a:ext>
            </a:extLst>
          </p:cNvPr>
          <p:cNvSpPr/>
          <p:nvPr/>
        </p:nvSpPr>
        <p:spPr bwMode="auto">
          <a:xfrm>
            <a:off x="609601" y="2798855"/>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EABB8C3E-C28B-4E54-82DA-6A489FA6A830}"/>
              </a:ext>
            </a:extLst>
          </p:cNvPr>
          <p:cNvSpPr/>
          <p:nvPr/>
        </p:nvSpPr>
        <p:spPr bwMode="auto">
          <a:xfrm>
            <a:off x="609601" y="3315185"/>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08B6EC06-E98D-4C67-8D19-E77C5F124B1D}"/>
              </a:ext>
            </a:extLst>
          </p:cNvPr>
          <p:cNvSpPr/>
          <p:nvPr/>
        </p:nvSpPr>
        <p:spPr bwMode="auto">
          <a:xfrm>
            <a:off x="609601" y="3818999"/>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D9961CCD-B7B0-4048-B2B0-900BBAA1193D}"/>
              </a:ext>
            </a:extLst>
          </p:cNvPr>
          <p:cNvSpPr/>
          <p:nvPr/>
        </p:nvSpPr>
        <p:spPr bwMode="auto">
          <a:xfrm>
            <a:off x="609601" y="4335087"/>
            <a:ext cx="5702423"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a:extLst>
              <a:ext uri="{FF2B5EF4-FFF2-40B4-BE49-F238E27FC236}">
                <a16:creationId xmlns:a16="http://schemas.microsoft.com/office/drawing/2014/main" id="{97B74443-6E60-47A3-8111-7D92659D00CF}"/>
              </a:ext>
            </a:extLst>
          </p:cNvPr>
          <p:cNvSpPr/>
          <p:nvPr/>
        </p:nvSpPr>
        <p:spPr bwMode="auto">
          <a:xfrm>
            <a:off x="609600" y="4335087"/>
            <a:ext cx="5702423" cy="432048"/>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p:txBody>
          <a:bodyPr/>
          <a:lstStyle/>
          <a:p>
            <a:r>
              <a:rPr lang="zh-CN" altLang="zh-CN" dirty="0"/>
              <a:t>第</a:t>
            </a:r>
            <a:r>
              <a:rPr lang="en-US" altLang="zh-CN" dirty="0"/>
              <a:t> 5 </a:t>
            </a:r>
            <a:r>
              <a:rPr lang="zh-CN" altLang="zh-CN" dirty="0"/>
              <a:t>章</a:t>
            </a:r>
            <a:r>
              <a:rPr lang="en-US" altLang="zh-CN" dirty="0"/>
              <a:t>  </a:t>
            </a:r>
            <a:r>
              <a:rPr lang="zh-CN" altLang="en-US" dirty="0"/>
              <a:t>运输</a:t>
            </a:r>
            <a:r>
              <a:rPr lang="zh-CN" altLang="zh-CN" dirty="0"/>
              <a:t>层</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5.1  </a:t>
            </a:r>
            <a:r>
              <a:rPr lang="zh-CN" altLang="zh-CN" sz="2800" dirty="0"/>
              <a:t>运输层协议概述</a:t>
            </a:r>
          </a:p>
          <a:p>
            <a:r>
              <a:rPr lang="en-US" altLang="zh-CN" sz="2800" dirty="0"/>
              <a:t>5.2  </a:t>
            </a:r>
            <a:r>
              <a:rPr lang="zh-CN" altLang="zh-CN" sz="2800" dirty="0"/>
              <a:t>用户数据报协议</a:t>
            </a:r>
            <a:r>
              <a:rPr lang="en-US" altLang="zh-CN" sz="2800" dirty="0"/>
              <a:t> UDP </a:t>
            </a:r>
            <a:endParaRPr lang="zh-CN" altLang="zh-CN" sz="2800" dirty="0"/>
          </a:p>
          <a:p>
            <a:r>
              <a:rPr lang="en-US" altLang="zh-CN" sz="2800" dirty="0"/>
              <a:t>5.3  </a:t>
            </a:r>
            <a:r>
              <a:rPr lang="zh-CN" altLang="zh-CN" sz="2800" dirty="0"/>
              <a:t>传输控制协议</a:t>
            </a:r>
            <a:r>
              <a:rPr lang="en-US" altLang="zh-CN" sz="2800" dirty="0"/>
              <a:t> TCP </a:t>
            </a:r>
            <a:r>
              <a:rPr lang="zh-CN" altLang="zh-CN" sz="2800" dirty="0"/>
              <a:t>概述</a:t>
            </a:r>
          </a:p>
          <a:p>
            <a:r>
              <a:rPr lang="en-US" altLang="zh-CN" sz="2800" dirty="0"/>
              <a:t>5.4  </a:t>
            </a:r>
            <a:r>
              <a:rPr lang="zh-CN" altLang="zh-CN" sz="2800" dirty="0"/>
              <a:t>可靠传输的工作原理</a:t>
            </a:r>
          </a:p>
          <a:p>
            <a:r>
              <a:rPr lang="en-US" altLang="zh-CN" sz="2800" dirty="0"/>
              <a:t>5.5  TCP </a:t>
            </a:r>
            <a:r>
              <a:rPr lang="zh-CN" altLang="zh-CN" sz="2800" dirty="0"/>
              <a:t>报文段的首部格式</a:t>
            </a:r>
          </a:p>
          <a:p>
            <a:r>
              <a:rPr lang="en-US" altLang="zh-CN" sz="2800" dirty="0"/>
              <a:t>5.6  TCP </a:t>
            </a:r>
            <a:r>
              <a:rPr lang="zh-CN" altLang="zh-CN" sz="2800" dirty="0"/>
              <a:t>可靠传输的实现</a:t>
            </a:r>
          </a:p>
          <a:p>
            <a:r>
              <a:rPr lang="en-US" altLang="zh-CN" sz="2800" dirty="0"/>
              <a:t>5.7  TCP </a:t>
            </a:r>
            <a:r>
              <a:rPr lang="zh-CN" altLang="zh-CN" sz="2800" dirty="0"/>
              <a:t>的流量控制</a:t>
            </a:r>
          </a:p>
          <a:p>
            <a:r>
              <a:rPr lang="en-US" altLang="zh-CN" sz="2800" dirty="0"/>
              <a:t>5.8  TCP </a:t>
            </a:r>
            <a:r>
              <a:rPr lang="zh-CN" altLang="zh-CN" sz="2800" dirty="0"/>
              <a:t>的拥塞控制</a:t>
            </a:r>
          </a:p>
          <a:p>
            <a:r>
              <a:rPr lang="en-US" altLang="zh-CN" sz="2800" dirty="0"/>
              <a:t>5.9  TCP </a:t>
            </a:r>
            <a:r>
              <a:rPr lang="zh-CN" altLang="zh-CN" sz="2800" dirty="0"/>
              <a:t>的运输连接管理</a:t>
            </a:r>
          </a:p>
        </p:txBody>
      </p:sp>
    </p:spTree>
    <p:extLst>
      <p:ext uri="{BB962C8B-B14F-4D97-AF65-F5344CB8AC3E}">
        <p14:creationId xmlns:p14="http://schemas.microsoft.com/office/powerpoint/2010/main" val="179057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5.7  TCP </a:t>
            </a:r>
            <a:r>
              <a:rPr lang="zh-CN" altLang="zh-CN" dirty="0"/>
              <a:t>的流量控制</a:t>
            </a:r>
          </a:p>
        </p:txBody>
      </p:sp>
      <p:sp>
        <p:nvSpPr>
          <p:cNvPr id="931843" name="Rectangle 3"/>
          <p:cNvSpPr>
            <a:spLocks noGrp="1" noChangeArrowheads="1"/>
          </p:cNvSpPr>
          <p:nvPr>
            <p:ph idx="1"/>
          </p:nvPr>
        </p:nvSpPr>
        <p:spPr/>
        <p:txBody>
          <a:bodyPr/>
          <a:lstStyle/>
          <a:p>
            <a:r>
              <a:rPr lang="en-US" altLang="zh-CN" dirty="0"/>
              <a:t>5.7.1  </a:t>
            </a:r>
            <a:r>
              <a:rPr lang="zh-CN" altLang="zh-CN" dirty="0"/>
              <a:t>利用滑动窗口实现流量控制</a:t>
            </a:r>
          </a:p>
          <a:p>
            <a:r>
              <a:rPr lang="en-US" altLang="zh-CN" dirty="0"/>
              <a:t>5.7.2  TCP </a:t>
            </a:r>
            <a:r>
              <a:rPr lang="zh-CN" altLang="zh-CN" dirty="0"/>
              <a:t>的传输效率</a:t>
            </a:r>
          </a:p>
        </p:txBody>
      </p:sp>
    </p:spTree>
    <p:extLst>
      <p:ext uri="{BB962C8B-B14F-4D97-AF65-F5344CB8AC3E}">
        <p14:creationId xmlns:p14="http://schemas.microsoft.com/office/powerpoint/2010/main" val="35007600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altLang="zh-CN" dirty="0"/>
              <a:t>5.7.1  </a:t>
            </a:r>
            <a:r>
              <a:rPr lang="zh-CN" altLang="en-US" dirty="0"/>
              <a:t>利用滑动窗口实现流量控制</a:t>
            </a:r>
          </a:p>
        </p:txBody>
      </p:sp>
      <p:sp>
        <p:nvSpPr>
          <p:cNvPr id="738307" name="Rectangle 3"/>
          <p:cNvSpPr>
            <a:spLocks noGrp="1" noChangeArrowheads="1"/>
          </p:cNvSpPr>
          <p:nvPr>
            <p:ph idx="1"/>
          </p:nvPr>
        </p:nvSpPr>
        <p:spPr/>
        <p:txBody>
          <a:bodyPr/>
          <a:lstStyle/>
          <a:p>
            <a:r>
              <a:rPr lang="zh-CN" altLang="en-US" dirty="0"/>
              <a:t>一般说来，我们总是希望数据传输得更快一些。但如果发送方把数据发送得过快，接收方就可能来不及接收，这就会造成数据的丢失。</a:t>
            </a:r>
          </a:p>
          <a:p>
            <a:r>
              <a:rPr lang="zh-CN" altLang="en-US" dirty="0">
                <a:solidFill>
                  <a:srgbClr val="FF0000"/>
                </a:solidFill>
              </a:rPr>
              <a:t>流量控制</a:t>
            </a:r>
            <a:r>
              <a:rPr lang="zh-CN" altLang="en-US" dirty="0">
                <a:solidFill>
                  <a:schemeClr val="hlink"/>
                </a:solidFill>
              </a:rPr>
              <a:t> </a:t>
            </a:r>
            <a:r>
              <a:rPr lang="en-US" altLang="zh-CN" dirty="0"/>
              <a:t>(flow control) </a:t>
            </a:r>
            <a:r>
              <a:rPr lang="zh-CN" altLang="en-US" dirty="0"/>
              <a:t>就是让发送方的发送速率不要太快，既要让接收方来得及接收，也不要使网络发生拥塞。</a:t>
            </a:r>
          </a:p>
          <a:p>
            <a:pPr>
              <a:spcAft>
                <a:spcPct val="10000"/>
              </a:spcAft>
            </a:pPr>
            <a:r>
              <a:rPr lang="zh-CN" altLang="en-US" dirty="0"/>
              <a:t>利用</a:t>
            </a:r>
            <a:r>
              <a:rPr lang="zh-CN" altLang="en-US" dirty="0">
                <a:solidFill>
                  <a:srgbClr val="FF0000"/>
                </a:solidFill>
              </a:rPr>
              <a:t>滑动窗口机制</a:t>
            </a:r>
            <a:r>
              <a:rPr lang="zh-CN" altLang="en-US" dirty="0"/>
              <a:t>可以很方便地在 </a:t>
            </a:r>
            <a:r>
              <a:rPr lang="en-US" altLang="zh-CN" dirty="0"/>
              <a:t>TCP </a:t>
            </a:r>
            <a:r>
              <a:rPr lang="zh-CN" altLang="en-US" dirty="0"/>
              <a:t>连接上实现流量控制。 </a:t>
            </a:r>
          </a:p>
        </p:txBody>
      </p:sp>
    </p:spTree>
    <p:extLst>
      <p:ext uri="{BB962C8B-B14F-4D97-AF65-F5344CB8AC3E}">
        <p14:creationId xmlns:p14="http://schemas.microsoft.com/office/powerpoint/2010/main" val="26230814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5062812" y="2280370"/>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53" name="Line 5"/>
          <p:cNvSpPr>
            <a:spLocks noChangeShapeType="1"/>
          </p:cNvSpPr>
          <p:nvPr/>
        </p:nvSpPr>
        <p:spPr bwMode="auto">
          <a:xfrm>
            <a:off x="1593993" y="2439120"/>
            <a:ext cx="34567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4" name="Rectangle 6"/>
          <p:cNvSpPr>
            <a:spLocks noChangeArrowheads="1"/>
          </p:cNvSpPr>
          <p:nvPr/>
        </p:nvSpPr>
        <p:spPr bwMode="auto">
          <a:xfrm>
            <a:off x="2159803" y="2116858"/>
            <a:ext cx="170399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seq = 1, DATA</a:t>
            </a:r>
          </a:p>
        </p:txBody>
      </p:sp>
      <p:sp>
        <p:nvSpPr>
          <p:cNvPr id="744455" name="Line 7"/>
          <p:cNvSpPr>
            <a:spLocks noChangeShapeType="1"/>
          </p:cNvSpPr>
          <p:nvPr/>
        </p:nvSpPr>
        <p:spPr bwMode="auto">
          <a:xfrm>
            <a:off x="1595713" y="4990232"/>
            <a:ext cx="345162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6" name="Rectangle 8"/>
          <p:cNvSpPr>
            <a:spLocks noChangeArrowheads="1"/>
          </p:cNvSpPr>
          <p:nvPr/>
        </p:nvSpPr>
        <p:spPr bwMode="auto">
          <a:xfrm>
            <a:off x="2159804" y="4644158"/>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seq = 201, DATA</a:t>
            </a:r>
          </a:p>
        </p:txBody>
      </p:sp>
      <p:sp>
        <p:nvSpPr>
          <p:cNvPr id="744457" name="Line 9"/>
          <p:cNvSpPr>
            <a:spLocks noChangeShapeType="1"/>
          </p:cNvSpPr>
          <p:nvPr/>
        </p:nvSpPr>
        <p:spPr bwMode="auto">
          <a:xfrm>
            <a:off x="1597432" y="4571132"/>
            <a:ext cx="3448183"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8" name="Rectangle 10"/>
          <p:cNvSpPr>
            <a:spLocks noChangeArrowheads="1"/>
          </p:cNvSpPr>
          <p:nvPr/>
        </p:nvSpPr>
        <p:spPr bwMode="auto">
          <a:xfrm>
            <a:off x="2159804" y="422664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seq = 401, DATA</a:t>
            </a:r>
          </a:p>
        </p:txBody>
      </p:sp>
      <p:sp>
        <p:nvSpPr>
          <p:cNvPr id="744459" name="Line 11"/>
          <p:cNvSpPr>
            <a:spLocks noChangeShapeType="1"/>
          </p:cNvSpPr>
          <p:nvPr/>
        </p:nvSpPr>
        <p:spPr bwMode="auto">
          <a:xfrm>
            <a:off x="1590553" y="4136157"/>
            <a:ext cx="346194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0" name="Rectangle 12"/>
          <p:cNvSpPr>
            <a:spLocks noChangeArrowheads="1"/>
          </p:cNvSpPr>
          <p:nvPr/>
        </p:nvSpPr>
        <p:spPr bwMode="auto">
          <a:xfrm>
            <a:off x="2159804" y="378214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seq = 301, DATA</a:t>
            </a:r>
          </a:p>
        </p:txBody>
      </p:sp>
      <p:sp>
        <p:nvSpPr>
          <p:cNvPr id="744461" name="Line 13"/>
          <p:cNvSpPr>
            <a:spLocks noChangeShapeType="1"/>
          </p:cNvSpPr>
          <p:nvPr/>
        </p:nvSpPr>
        <p:spPr bwMode="auto">
          <a:xfrm>
            <a:off x="1592273" y="2858220"/>
            <a:ext cx="345850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2" name="Rectangle 14"/>
          <p:cNvSpPr>
            <a:spLocks noChangeArrowheads="1"/>
          </p:cNvSpPr>
          <p:nvPr/>
        </p:nvSpPr>
        <p:spPr bwMode="auto">
          <a:xfrm>
            <a:off x="2159804" y="2520083"/>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seq = 101, DATA</a:t>
            </a:r>
          </a:p>
        </p:txBody>
      </p:sp>
      <p:sp>
        <p:nvSpPr>
          <p:cNvPr id="744463" name="Line 15"/>
          <p:cNvSpPr>
            <a:spLocks noChangeShapeType="1"/>
          </p:cNvSpPr>
          <p:nvPr/>
        </p:nvSpPr>
        <p:spPr bwMode="auto">
          <a:xfrm>
            <a:off x="1587114" y="3301132"/>
            <a:ext cx="2323439"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4" name="Rectangle 16"/>
          <p:cNvSpPr>
            <a:spLocks noChangeArrowheads="1"/>
          </p:cNvSpPr>
          <p:nvPr/>
        </p:nvSpPr>
        <p:spPr bwMode="auto">
          <a:xfrm>
            <a:off x="2159804" y="2980458"/>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seq = 201, DATA</a:t>
            </a:r>
          </a:p>
        </p:txBody>
      </p:sp>
      <p:sp>
        <p:nvSpPr>
          <p:cNvPr id="744465" name="Line 17"/>
          <p:cNvSpPr>
            <a:spLocks noChangeShapeType="1"/>
          </p:cNvSpPr>
          <p:nvPr/>
        </p:nvSpPr>
        <p:spPr bwMode="auto">
          <a:xfrm>
            <a:off x="1593992" y="5847482"/>
            <a:ext cx="345506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6" name="Rectangle 18"/>
          <p:cNvSpPr>
            <a:spLocks noChangeArrowheads="1"/>
          </p:cNvSpPr>
          <p:nvPr/>
        </p:nvSpPr>
        <p:spPr bwMode="auto">
          <a:xfrm>
            <a:off x="2238915" y="5531572"/>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seq = 501, DATA</a:t>
            </a:r>
          </a:p>
        </p:txBody>
      </p:sp>
      <p:sp>
        <p:nvSpPr>
          <p:cNvPr id="744467" name="Line 19"/>
          <p:cNvSpPr>
            <a:spLocks noChangeShapeType="1"/>
          </p:cNvSpPr>
          <p:nvPr/>
        </p:nvSpPr>
        <p:spPr bwMode="auto">
          <a:xfrm flipH="1">
            <a:off x="1561317" y="3726582"/>
            <a:ext cx="352041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8" name="Rectangle 20"/>
          <p:cNvSpPr>
            <a:spLocks noChangeArrowheads="1"/>
          </p:cNvSpPr>
          <p:nvPr/>
        </p:nvSpPr>
        <p:spPr bwMode="auto">
          <a:xfrm flipH="1">
            <a:off x="1695461" y="3404321"/>
            <a:ext cx="369332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ACK = 1, </a:t>
            </a:r>
            <a:r>
              <a:rPr kumimoji="1" lang="en-US" altLang="zh-CN" b="1" dirty="0" err="1">
                <a:solidFill>
                  <a:srgbClr val="000099"/>
                </a:solidFill>
                <a:latin typeface="+mn-lt"/>
                <a:ea typeface="黑体" pitchFamily="2" charset="-122"/>
              </a:rPr>
              <a:t>ack</a:t>
            </a:r>
            <a:r>
              <a:rPr kumimoji="1" lang="en-US" altLang="zh-CN" b="1" dirty="0">
                <a:solidFill>
                  <a:srgbClr val="000099"/>
                </a:solidFill>
                <a:latin typeface="+mn-lt"/>
                <a:ea typeface="黑体" pitchFamily="2" charset="-122"/>
              </a:rPr>
              <a:t> = 201, </a:t>
            </a:r>
            <a:r>
              <a:rPr kumimoji="1" lang="en-US" altLang="zh-CN" b="1" dirty="0" err="1">
                <a:solidFill>
                  <a:srgbClr val="FF0000"/>
                </a:solidFill>
                <a:latin typeface="+mn-lt"/>
                <a:ea typeface="黑体" pitchFamily="2" charset="-122"/>
              </a:rPr>
              <a:t>rwnd</a:t>
            </a:r>
            <a:r>
              <a:rPr kumimoji="1" lang="en-US" altLang="zh-CN" b="1" dirty="0">
                <a:solidFill>
                  <a:srgbClr val="FF0000"/>
                </a:solidFill>
                <a:latin typeface="+mn-lt"/>
                <a:ea typeface="黑体" pitchFamily="2" charset="-122"/>
              </a:rPr>
              <a:t> = 300</a:t>
            </a:r>
          </a:p>
        </p:txBody>
      </p:sp>
      <p:sp>
        <p:nvSpPr>
          <p:cNvPr id="744469" name="Line 21"/>
          <p:cNvSpPr>
            <a:spLocks noChangeShapeType="1"/>
          </p:cNvSpPr>
          <p:nvPr/>
        </p:nvSpPr>
        <p:spPr bwMode="auto">
          <a:xfrm flipH="1">
            <a:off x="1575075" y="6277695"/>
            <a:ext cx="3494617"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0" name="Rectangle 22"/>
          <p:cNvSpPr>
            <a:spLocks noChangeArrowheads="1"/>
          </p:cNvSpPr>
          <p:nvPr/>
        </p:nvSpPr>
        <p:spPr bwMode="auto">
          <a:xfrm flipH="1">
            <a:off x="1693740" y="5955433"/>
            <a:ext cx="330539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ACK = 1, </a:t>
            </a:r>
            <a:r>
              <a:rPr kumimoji="1" lang="en-US" altLang="zh-CN" b="1" dirty="0" err="1">
                <a:solidFill>
                  <a:srgbClr val="000099"/>
                </a:solidFill>
                <a:latin typeface="+mn-lt"/>
                <a:ea typeface="黑体" pitchFamily="2" charset="-122"/>
              </a:rPr>
              <a:t>ack</a:t>
            </a:r>
            <a:r>
              <a:rPr kumimoji="1" lang="en-US" altLang="zh-CN" b="1" dirty="0">
                <a:solidFill>
                  <a:srgbClr val="000099"/>
                </a:solidFill>
                <a:latin typeface="+mn-lt"/>
                <a:ea typeface="黑体" pitchFamily="2" charset="-122"/>
              </a:rPr>
              <a:t> = 601, </a:t>
            </a:r>
            <a:r>
              <a:rPr kumimoji="1" lang="en-US" altLang="zh-CN" b="1" dirty="0" err="1">
                <a:solidFill>
                  <a:srgbClr val="FF0000"/>
                </a:solidFill>
                <a:latin typeface="+mn-lt"/>
                <a:ea typeface="黑体" pitchFamily="2" charset="-122"/>
              </a:rPr>
              <a:t>rwnd</a:t>
            </a:r>
            <a:r>
              <a:rPr kumimoji="1" lang="en-US" altLang="zh-CN" b="1" dirty="0">
                <a:solidFill>
                  <a:srgbClr val="FF0000"/>
                </a:solidFill>
                <a:latin typeface="+mn-lt"/>
                <a:ea typeface="黑体" pitchFamily="2" charset="-122"/>
              </a:rPr>
              <a:t> = 0</a:t>
            </a:r>
          </a:p>
        </p:txBody>
      </p:sp>
      <p:sp>
        <p:nvSpPr>
          <p:cNvPr id="744471" name="Line 23"/>
          <p:cNvSpPr>
            <a:spLocks noChangeShapeType="1"/>
          </p:cNvSpPr>
          <p:nvPr/>
        </p:nvSpPr>
        <p:spPr bwMode="auto">
          <a:xfrm flipH="1">
            <a:off x="1557878" y="5418857"/>
            <a:ext cx="352385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2" name="Rectangle 24"/>
          <p:cNvSpPr>
            <a:spLocks noChangeArrowheads="1"/>
          </p:cNvSpPr>
          <p:nvPr/>
        </p:nvSpPr>
        <p:spPr bwMode="auto">
          <a:xfrm flipH="1">
            <a:off x="1614629" y="5104533"/>
            <a:ext cx="369332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ACK = 1, </a:t>
            </a:r>
            <a:r>
              <a:rPr kumimoji="1" lang="en-US" altLang="zh-CN" b="1" dirty="0" err="1">
                <a:solidFill>
                  <a:srgbClr val="000099"/>
                </a:solidFill>
                <a:latin typeface="+mn-lt"/>
                <a:ea typeface="黑体" pitchFamily="2" charset="-122"/>
              </a:rPr>
              <a:t>ack</a:t>
            </a:r>
            <a:r>
              <a:rPr kumimoji="1" lang="en-US" altLang="zh-CN" b="1" dirty="0">
                <a:solidFill>
                  <a:srgbClr val="000099"/>
                </a:solidFill>
                <a:latin typeface="+mn-lt"/>
                <a:ea typeface="黑体" pitchFamily="2" charset="-122"/>
              </a:rPr>
              <a:t> = 501, </a:t>
            </a:r>
            <a:r>
              <a:rPr kumimoji="1" lang="en-US" altLang="zh-CN" b="1" dirty="0" err="1">
                <a:solidFill>
                  <a:srgbClr val="FF0000"/>
                </a:solidFill>
                <a:latin typeface="+mn-lt"/>
                <a:ea typeface="黑体" pitchFamily="2" charset="-122"/>
              </a:rPr>
              <a:t>rwnd</a:t>
            </a:r>
            <a:r>
              <a:rPr kumimoji="1" lang="en-US" altLang="zh-CN" b="1" dirty="0">
                <a:solidFill>
                  <a:srgbClr val="FF0000"/>
                </a:solidFill>
                <a:latin typeface="+mn-lt"/>
                <a:ea typeface="黑体" pitchFamily="2" charset="-122"/>
              </a:rPr>
              <a:t> = 100</a:t>
            </a:r>
          </a:p>
        </p:txBody>
      </p:sp>
      <p:sp>
        <p:nvSpPr>
          <p:cNvPr id="744473" name="Rectangle 25"/>
          <p:cNvSpPr>
            <a:spLocks noChangeArrowheads="1"/>
          </p:cNvSpPr>
          <p:nvPr/>
        </p:nvSpPr>
        <p:spPr bwMode="auto">
          <a:xfrm>
            <a:off x="1380738" y="1916833"/>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FF"/>
                </a:solidFill>
                <a:latin typeface="+mn-lt"/>
                <a:ea typeface="黑体" pitchFamily="2" charset="-122"/>
              </a:rPr>
              <a:t>A</a:t>
            </a:r>
          </a:p>
        </p:txBody>
      </p:sp>
      <p:sp>
        <p:nvSpPr>
          <p:cNvPr id="744474" name="Rectangle 26"/>
          <p:cNvSpPr>
            <a:spLocks noChangeArrowheads="1"/>
          </p:cNvSpPr>
          <p:nvPr/>
        </p:nvSpPr>
        <p:spPr bwMode="auto">
          <a:xfrm>
            <a:off x="4859877" y="1916833"/>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FF"/>
                </a:solidFill>
                <a:latin typeface="+mn-lt"/>
                <a:ea typeface="黑体" pitchFamily="2" charset="-122"/>
              </a:rPr>
              <a:t>B</a:t>
            </a:r>
          </a:p>
        </p:txBody>
      </p:sp>
      <p:sp>
        <p:nvSpPr>
          <p:cNvPr id="744475" name="Rectangle 27"/>
          <p:cNvSpPr>
            <a:spLocks noChangeArrowheads="1"/>
          </p:cNvSpPr>
          <p:nvPr/>
        </p:nvSpPr>
        <p:spPr bwMode="auto">
          <a:xfrm>
            <a:off x="5184918" y="3526558"/>
            <a:ext cx="438786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FF"/>
                </a:solidFill>
                <a:latin typeface="+mn-lt"/>
                <a:ea typeface="黑体" pitchFamily="2" charset="-122"/>
              </a:rPr>
              <a:t>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发送序号 </a:t>
            </a:r>
            <a:r>
              <a:rPr kumimoji="1" lang="en-US" altLang="zh-CN" b="1">
                <a:solidFill>
                  <a:srgbClr val="0000FF"/>
                </a:solidFill>
                <a:latin typeface="+mn-lt"/>
                <a:ea typeface="黑体" pitchFamily="2" charset="-122"/>
              </a:rPr>
              <a:t>201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500  </a:t>
            </a:r>
            <a:r>
              <a:rPr kumimoji="1" lang="zh-CN" altLang="en-US" b="1">
                <a:solidFill>
                  <a:srgbClr val="0000FF"/>
                </a:solidFill>
                <a:latin typeface="+mn-lt"/>
                <a:ea typeface="黑体" pitchFamily="2" charset="-122"/>
              </a:rPr>
              <a:t>共 </a:t>
            </a:r>
            <a:r>
              <a:rPr kumimoji="1" lang="en-US" altLang="zh-CN" b="1">
                <a:solidFill>
                  <a:srgbClr val="0000FF"/>
                </a:solidFill>
                <a:latin typeface="+mn-lt"/>
                <a:ea typeface="黑体" pitchFamily="2" charset="-122"/>
              </a:rPr>
              <a:t>300 </a:t>
            </a:r>
            <a:r>
              <a:rPr kumimoji="1" lang="zh-CN" altLang="en-US" b="1">
                <a:solidFill>
                  <a:srgbClr val="0000FF"/>
                </a:solidFill>
                <a:latin typeface="+mn-lt"/>
                <a:ea typeface="黑体" pitchFamily="2" charset="-122"/>
              </a:rPr>
              <a:t>字节</a:t>
            </a:r>
          </a:p>
        </p:txBody>
      </p:sp>
      <p:sp>
        <p:nvSpPr>
          <p:cNvPr id="744476" name="Rectangle 28"/>
          <p:cNvSpPr>
            <a:spLocks noChangeArrowheads="1"/>
          </p:cNvSpPr>
          <p:nvPr/>
        </p:nvSpPr>
        <p:spPr bwMode="auto">
          <a:xfrm>
            <a:off x="5184918" y="2651847"/>
            <a:ext cx="490140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101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200</a:t>
            </a:r>
            <a:r>
              <a:rPr kumimoji="1" lang="zh-CN" altLang="en-US" b="1">
                <a:solidFill>
                  <a:srgbClr val="0000FF"/>
                </a:solidFill>
                <a:latin typeface="+mn-lt"/>
                <a:ea typeface="黑体" pitchFamily="2" charset="-122"/>
              </a:rPr>
              <a:t>，还能发送 </a:t>
            </a:r>
            <a:r>
              <a:rPr kumimoji="1" lang="en-US" altLang="zh-CN" b="1">
                <a:solidFill>
                  <a:srgbClr val="0000FF"/>
                </a:solidFill>
                <a:latin typeface="+mn-lt"/>
                <a:ea typeface="黑体" pitchFamily="2" charset="-122"/>
              </a:rPr>
              <a:t>200 </a:t>
            </a:r>
            <a:r>
              <a:rPr kumimoji="1" lang="zh-CN" altLang="en-US" b="1">
                <a:solidFill>
                  <a:srgbClr val="0000FF"/>
                </a:solidFill>
                <a:latin typeface="+mn-lt"/>
                <a:ea typeface="黑体" pitchFamily="2" charset="-122"/>
              </a:rPr>
              <a:t>字节</a:t>
            </a:r>
          </a:p>
        </p:txBody>
      </p:sp>
      <p:sp>
        <p:nvSpPr>
          <p:cNvPr id="744477" name="Rectangle 29"/>
          <p:cNvSpPr>
            <a:spLocks noChangeArrowheads="1"/>
          </p:cNvSpPr>
          <p:nvPr/>
        </p:nvSpPr>
        <p:spPr bwMode="auto">
          <a:xfrm>
            <a:off x="5184918" y="3937722"/>
            <a:ext cx="583114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301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400</a:t>
            </a:r>
            <a:r>
              <a:rPr kumimoji="1" lang="zh-CN" altLang="en-US" b="1">
                <a:solidFill>
                  <a:srgbClr val="0000FF"/>
                </a:solidFill>
                <a:latin typeface="+mn-lt"/>
                <a:ea typeface="黑体" pitchFamily="2" charset="-122"/>
              </a:rPr>
              <a:t>，还能再发送 </a:t>
            </a:r>
            <a:r>
              <a:rPr kumimoji="1" lang="en-US" altLang="zh-CN" b="1">
                <a:solidFill>
                  <a:srgbClr val="0000FF"/>
                </a:solidFill>
                <a:latin typeface="+mn-lt"/>
                <a:ea typeface="黑体" pitchFamily="2" charset="-122"/>
              </a:rPr>
              <a:t>100 </a:t>
            </a:r>
            <a:r>
              <a:rPr kumimoji="1" lang="zh-CN" altLang="en-US" b="1">
                <a:solidFill>
                  <a:srgbClr val="0000FF"/>
                </a:solidFill>
                <a:latin typeface="+mn-lt"/>
                <a:ea typeface="黑体" pitchFamily="2" charset="-122"/>
              </a:rPr>
              <a:t>字节新数据</a:t>
            </a:r>
          </a:p>
        </p:txBody>
      </p:sp>
      <p:sp>
        <p:nvSpPr>
          <p:cNvPr id="744478" name="Rectangle 30"/>
          <p:cNvSpPr>
            <a:spLocks noChangeArrowheads="1"/>
          </p:cNvSpPr>
          <p:nvPr/>
        </p:nvSpPr>
        <p:spPr bwMode="auto">
          <a:xfrm>
            <a:off x="5184918" y="2237508"/>
            <a:ext cx="464492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FF"/>
                </a:solidFill>
                <a:latin typeface="+mn-lt"/>
                <a:ea typeface="黑体" pitchFamily="2" charset="-122"/>
              </a:rPr>
              <a:t>A </a:t>
            </a:r>
            <a:r>
              <a:rPr kumimoji="1" lang="zh-CN" altLang="en-US" b="1" dirty="0">
                <a:solidFill>
                  <a:srgbClr val="0000FF"/>
                </a:solidFill>
                <a:latin typeface="+mn-lt"/>
                <a:ea typeface="黑体" pitchFamily="2" charset="-122"/>
              </a:rPr>
              <a:t>发送了序号 </a:t>
            </a:r>
            <a:r>
              <a:rPr kumimoji="1" lang="en-US" altLang="zh-CN" b="1" dirty="0">
                <a:solidFill>
                  <a:srgbClr val="0000FF"/>
                </a:solidFill>
                <a:latin typeface="+mn-lt"/>
                <a:ea typeface="黑体" pitchFamily="2" charset="-122"/>
              </a:rPr>
              <a:t>1 </a:t>
            </a:r>
            <a:r>
              <a:rPr kumimoji="1" lang="zh-CN" altLang="en-US" b="1" dirty="0">
                <a:solidFill>
                  <a:srgbClr val="0000FF"/>
                </a:solidFill>
                <a:latin typeface="+mn-lt"/>
                <a:ea typeface="黑体" pitchFamily="2" charset="-122"/>
              </a:rPr>
              <a:t>至 </a:t>
            </a:r>
            <a:r>
              <a:rPr kumimoji="1" lang="en-US" altLang="zh-CN" b="1" dirty="0">
                <a:solidFill>
                  <a:srgbClr val="0000FF"/>
                </a:solidFill>
                <a:latin typeface="+mn-lt"/>
                <a:ea typeface="黑体" pitchFamily="2" charset="-122"/>
              </a:rPr>
              <a:t>100</a:t>
            </a:r>
            <a:r>
              <a:rPr kumimoji="1" lang="zh-CN" altLang="en-US" b="1" dirty="0">
                <a:solidFill>
                  <a:srgbClr val="0000FF"/>
                </a:solidFill>
                <a:latin typeface="+mn-lt"/>
                <a:ea typeface="黑体" pitchFamily="2" charset="-122"/>
              </a:rPr>
              <a:t>，还能发送 </a:t>
            </a:r>
            <a:r>
              <a:rPr kumimoji="1" lang="en-US" altLang="zh-CN" b="1" dirty="0">
                <a:solidFill>
                  <a:srgbClr val="0000FF"/>
                </a:solidFill>
                <a:latin typeface="+mn-lt"/>
                <a:ea typeface="黑体" pitchFamily="2" charset="-122"/>
              </a:rPr>
              <a:t>300 </a:t>
            </a:r>
            <a:r>
              <a:rPr kumimoji="1" lang="zh-CN" altLang="en-US" b="1" dirty="0">
                <a:solidFill>
                  <a:srgbClr val="0000FF"/>
                </a:solidFill>
                <a:latin typeface="+mn-lt"/>
                <a:ea typeface="黑体" pitchFamily="2" charset="-122"/>
              </a:rPr>
              <a:t>字节</a:t>
            </a:r>
          </a:p>
        </p:txBody>
      </p:sp>
      <p:sp>
        <p:nvSpPr>
          <p:cNvPr id="744479" name="Rectangle 31"/>
          <p:cNvSpPr>
            <a:spLocks noChangeArrowheads="1"/>
          </p:cNvSpPr>
          <p:nvPr/>
        </p:nvSpPr>
        <p:spPr bwMode="auto">
          <a:xfrm>
            <a:off x="5184917" y="4377458"/>
            <a:ext cx="50857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401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500</a:t>
            </a:r>
            <a:r>
              <a:rPr kumimoji="1" lang="zh-CN" altLang="en-US" b="1">
                <a:solidFill>
                  <a:srgbClr val="0000FF"/>
                </a:solidFill>
                <a:latin typeface="+mn-lt"/>
                <a:ea typeface="黑体" pitchFamily="2" charset="-122"/>
              </a:rPr>
              <a:t>，不能再发送新数据了</a:t>
            </a:r>
          </a:p>
        </p:txBody>
      </p:sp>
      <p:sp>
        <p:nvSpPr>
          <p:cNvPr id="744480" name="Rectangle 32"/>
          <p:cNvSpPr>
            <a:spLocks noChangeArrowheads="1"/>
          </p:cNvSpPr>
          <p:nvPr/>
        </p:nvSpPr>
        <p:spPr bwMode="auto">
          <a:xfrm>
            <a:off x="5184918" y="4804497"/>
            <a:ext cx="458882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超时重传旧的数据，但不能发送新的数据</a:t>
            </a:r>
          </a:p>
        </p:txBody>
      </p:sp>
      <p:sp>
        <p:nvSpPr>
          <p:cNvPr id="744481" name="Rectangle 33"/>
          <p:cNvSpPr>
            <a:spLocks noChangeArrowheads="1"/>
          </p:cNvSpPr>
          <p:nvPr/>
        </p:nvSpPr>
        <p:spPr bwMode="auto">
          <a:xfrm>
            <a:off x="5184917" y="5218833"/>
            <a:ext cx="454197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b="1">
                <a:solidFill>
                  <a:srgbClr val="0000FF"/>
                </a:solidFill>
                <a:latin typeface="+mn-lt"/>
                <a:ea typeface="黑体" pitchFamily="2" charset="-122"/>
              </a:rPr>
              <a:t>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发送序号 </a:t>
            </a:r>
            <a:r>
              <a:rPr kumimoji="1" lang="en-US" altLang="zh-CN" b="1">
                <a:solidFill>
                  <a:srgbClr val="0000FF"/>
                </a:solidFill>
                <a:latin typeface="+mn-lt"/>
                <a:ea typeface="黑体" pitchFamily="2" charset="-122"/>
              </a:rPr>
              <a:t>501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600 </a:t>
            </a:r>
            <a:r>
              <a:rPr kumimoji="1" lang="zh-CN" altLang="en-US" b="1">
                <a:solidFill>
                  <a:srgbClr val="0000FF"/>
                </a:solidFill>
                <a:latin typeface="+mn-lt"/>
                <a:ea typeface="黑体" pitchFamily="2" charset="-122"/>
              </a:rPr>
              <a:t>共 </a:t>
            </a:r>
            <a:r>
              <a:rPr kumimoji="1" lang="en-US" altLang="zh-CN" b="1">
                <a:solidFill>
                  <a:srgbClr val="0000FF"/>
                </a:solidFill>
                <a:latin typeface="+mn-lt"/>
                <a:ea typeface="黑体" pitchFamily="2" charset="-122"/>
              </a:rPr>
              <a:t>100 </a:t>
            </a:r>
            <a:r>
              <a:rPr kumimoji="1" lang="zh-CN" altLang="en-US" b="1">
                <a:solidFill>
                  <a:srgbClr val="0000FF"/>
                </a:solidFill>
                <a:latin typeface="+mn-lt"/>
                <a:ea typeface="黑体" pitchFamily="2" charset="-122"/>
              </a:rPr>
              <a:t>字节</a:t>
            </a:r>
          </a:p>
        </p:txBody>
      </p:sp>
      <p:sp>
        <p:nvSpPr>
          <p:cNvPr id="744482" name="Rectangle 34"/>
          <p:cNvSpPr>
            <a:spLocks noChangeArrowheads="1"/>
          </p:cNvSpPr>
          <p:nvPr/>
        </p:nvSpPr>
        <p:spPr bwMode="auto">
          <a:xfrm>
            <a:off x="5184917" y="5649047"/>
            <a:ext cx="438844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501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600</a:t>
            </a:r>
            <a:r>
              <a:rPr kumimoji="1" lang="zh-CN" altLang="en-US" b="1">
                <a:solidFill>
                  <a:srgbClr val="0000FF"/>
                </a:solidFill>
                <a:latin typeface="+mn-lt"/>
                <a:ea typeface="黑体" pitchFamily="2" charset="-122"/>
              </a:rPr>
              <a:t>，不能再发送了</a:t>
            </a:r>
          </a:p>
        </p:txBody>
      </p:sp>
      <p:sp>
        <p:nvSpPr>
          <p:cNvPr id="744483" name="Rectangle 35"/>
          <p:cNvSpPr>
            <a:spLocks noChangeArrowheads="1"/>
          </p:cNvSpPr>
          <p:nvPr/>
        </p:nvSpPr>
        <p:spPr bwMode="auto">
          <a:xfrm>
            <a:off x="5184918" y="6095133"/>
            <a:ext cx="562218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FF"/>
                </a:solidFill>
                <a:latin typeface="+mn-lt"/>
                <a:ea typeface="黑体" pitchFamily="2" charset="-122"/>
              </a:rPr>
              <a:t>不允许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再发送（到序号 </a:t>
            </a:r>
            <a:r>
              <a:rPr kumimoji="1" lang="en-US" altLang="zh-CN" b="1">
                <a:solidFill>
                  <a:srgbClr val="0000FF"/>
                </a:solidFill>
                <a:latin typeface="+mn-lt"/>
                <a:ea typeface="黑体" pitchFamily="2" charset="-122"/>
              </a:rPr>
              <a:t>600 </a:t>
            </a:r>
            <a:r>
              <a:rPr kumimoji="1" lang="zh-CN" altLang="en-US" b="1">
                <a:solidFill>
                  <a:srgbClr val="0000FF"/>
                </a:solidFill>
                <a:latin typeface="+mn-lt"/>
                <a:ea typeface="黑体" pitchFamily="2" charset="-122"/>
              </a:rPr>
              <a:t>为止的数据都收到了）</a:t>
            </a:r>
          </a:p>
        </p:txBody>
      </p:sp>
      <p:sp>
        <p:nvSpPr>
          <p:cNvPr id="744484" name="AutoShape 36"/>
          <p:cNvSpPr>
            <a:spLocks noChangeArrowheads="1"/>
          </p:cNvSpPr>
          <p:nvPr/>
        </p:nvSpPr>
        <p:spPr bwMode="auto">
          <a:xfrm>
            <a:off x="4099730" y="2924897"/>
            <a:ext cx="1260607" cy="547687"/>
          </a:xfrm>
          <a:prstGeom prst="irregularSeal1">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44485" name="Rectangle 37"/>
          <p:cNvSpPr>
            <a:spLocks noChangeArrowheads="1"/>
          </p:cNvSpPr>
          <p:nvPr/>
        </p:nvSpPr>
        <p:spPr bwMode="auto">
          <a:xfrm>
            <a:off x="4345660" y="3020147"/>
            <a:ext cx="8752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丢失！</a:t>
            </a:r>
          </a:p>
        </p:txBody>
      </p:sp>
      <p:sp>
        <p:nvSpPr>
          <p:cNvPr id="744486" name="Line 38"/>
          <p:cNvSpPr>
            <a:spLocks noChangeShapeType="1"/>
          </p:cNvSpPr>
          <p:nvPr/>
        </p:nvSpPr>
        <p:spPr bwMode="auto">
          <a:xfrm>
            <a:off x="1559596" y="2280370"/>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87" name="Rectangle 39"/>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sz="4000" dirty="0"/>
              <a:t>利用可变窗口进行流量控制举例</a:t>
            </a:r>
            <a:endParaRPr lang="zh-CN" altLang="en-US" sz="4000" dirty="0"/>
          </a:p>
        </p:txBody>
      </p:sp>
      <p:sp>
        <p:nvSpPr>
          <p:cNvPr id="744488" name="Text Box 40"/>
          <p:cNvSpPr txBox="1">
            <a:spLocks noChangeArrowheads="1"/>
          </p:cNvSpPr>
          <p:nvPr/>
        </p:nvSpPr>
        <p:spPr bwMode="auto">
          <a:xfrm>
            <a:off x="1754760" y="1126486"/>
            <a:ext cx="9015059" cy="830997"/>
          </a:xfrm>
          <a:prstGeom prst="rect">
            <a:avLst/>
          </a:prstGeom>
          <a:solidFill>
            <a:srgbClr val="FFFF66"/>
          </a:solidFill>
          <a:ln>
            <a:noFill/>
          </a:ln>
          <a:effectLst/>
        </p:spPr>
        <p:txBody>
          <a:bodyPr wrap="square">
            <a:spAutoFit/>
          </a:bodyPr>
          <a:lstStyle/>
          <a:p>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发送数据。在连接建立时，</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告诉 </a:t>
            </a:r>
            <a:r>
              <a:rPr lang="en-US" altLang="zh-CN" sz="2400" b="1" dirty="0">
                <a:solidFill>
                  <a:srgbClr val="000099"/>
                </a:solidFill>
                <a:latin typeface="+mn-lt"/>
                <a:ea typeface="黑体" pitchFamily="2" charset="-122"/>
              </a:rPr>
              <a:t>A</a:t>
            </a:r>
            <a:r>
              <a:rPr lang="zh-CN" altLang="en-US" sz="2400" b="1" dirty="0">
                <a:solidFill>
                  <a:srgbClr val="000099"/>
                </a:solidFill>
                <a:latin typeface="+mn-lt"/>
                <a:ea typeface="黑体" pitchFamily="2" charset="-122"/>
              </a:rPr>
              <a:t>：</a:t>
            </a:r>
            <a:endParaRPr lang="en-US" altLang="zh-CN" sz="2400" b="1" dirty="0">
              <a:solidFill>
                <a:srgbClr val="000099"/>
              </a:solidFill>
              <a:latin typeface="+mn-lt"/>
              <a:ea typeface="黑体" pitchFamily="2" charset="-122"/>
            </a:endParaRPr>
          </a:p>
          <a:p>
            <a:r>
              <a:rPr lang="zh-CN" altLang="en-US" sz="2400" b="1" dirty="0">
                <a:solidFill>
                  <a:srgbClr val="000099"/>
                </a:solidFill>
                <a:latin typeface="+mn-lt"/>
                <a:ea typeface="黑体" pitchFamily="2" charset="-122"/>
              </a:rPr>
              <a:t>“我的接收窗口 </a:t>
            </a:r>
            <a:r>
              <a:rPr lang="en-US" altLang="zh-CN" sz="2400" b="1" dirty="0" err="1">
                <a:solidFill>
                  <a:srgbClr val="000099"/>
                </a:solidFill>
                <a:latin typeface="+mn-lt"/>
                <a:ea typeface="黑体" pitchFamily="2" charset="-122"/>
              </a:rPr>
              <a:t>rwnd</a:t>
            </a:r>
            <a:r>
              <a:rPr lang="en-US" altLang="zh-CN" sz="2400" b="1" dirty="0">
                <a:solidFill>
                  <a:srgbClr val="000099"/>
                </a:solidFill>
                <a:latin typeface="+mn-lt"/>
                <a:ea typeface="黑体" pitchFamily="2" charset="-122"/>
              </a:rPr>
              <a:t> = 400</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1804538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pPr algn="ctr"/>
            <a:r>
              <a:rPr lang="zh-CN" altLang="en-US" dirty="0"/>
              <a:t>可能发生死锁</a:t>
            </a:r>
          </a:p>
        </p:txBody>
      </p:sp>
      <p:sp>
        <p:nvSpPr>
          <p:cNvPr id="746499" name="Rectangle 3"/>
          <p:cNvSpPr>
            <a:spLocks noGrp="1" noChangeArrowheads="1"/>
          </p:cNvSpPr>
          <p:nvPr>
            <p:ph idx="1"/>
          </p:nvPr>
        </p:nvSpPr>
        <p:spPr/>
        <p:txBody>
          <a:bodyPr/>
          <a:lstStyle/>
          <a:p>
            <a:r>
              <a:rPr lang="en-US" altLang="zh-CN" sz="2800" dirty="0"/>
              <a:t>B </a:t>
            </a:r>
            <a:r>
              <a:rPr lang="zh-CN" altLang="zh-CN" sz="2800" dirty="0"/>
              <a:t>向</a:t>
            </a:r>
            <a:r>
              <a:rPr lang="en-US" altLang="zh-CN" sz="2800" dirty="0"/>
              <a:t> A </a:t>
            </a:r>
            <a:r>
              <a:rPr lang="zh-CN" altLang="zh-CN" sz="2800" dirty="0"/>
              <a:t>发送了零窗口的报文段后不久，</a:t>
            </a:r>
            <a:r>
              <a:rPr lang="en-US" altLang="zh-CN" sz="2800" dirty="0"/>
              <a:t>B </a:t>
            </a:r>
            <a:r>
              <a:rPr lang="zh-CN" altLang="zh-CN" sz="2800" dirty="0"/>
              <a:t>的接收缓存又有了一些存储空间。于是</a:t>
            </a:r>
            <a:r>
              <a:rPr lang="en-US" altLang="zh-CN" sz="2800" dirty="0"/>
              <a:t> B </a:t>
            </a:r>
            <a:r>
              <a:rPr lang="zh-CN" altLang="zh-CN" sz="2800" dirty="0"/>
              <a:t>向</a:t>
            </a:r>
            <a:r>
              <a:rPr lang="en-US" altLang="zh-CN" sz="2800" dirty="0"/>
              <a:t> A </a:t>
            </a:r>
            <a:r>
              <a:rPr lang="zh-CN" altLang="zh-CN" sz="2800" dirty="0"/>
              <a:t>发送了</a:t>
            </a:r>
            <a:r>
              <a:rPr lang="en-US" altLang="zh-CN" sz="2800" dirty="0"/>
              <a:t> </a:t>
            </a:r>
            <a:r>
              <a:rPr lang="en-US" altLang="zh-CN" sz="2800" dirty="0" err="1"/>
              <a:t>rwnd</a:t>
            </a:r>
            <a:r>
              <a:rPr lang="en-US" altLang="zh-CN" sz="2800" dirty="0"/>
              <a:t> = 400 </a:t>
            </a:r>
            <a:r>
              <a:rPr lang="zh-CN" altLang="zh-CN" sz="2800" dirty="0"/>
              <a:t>的报文段。</a:t>
            </a:r>
            <a:endParaRPr lang="en-US" altLang="zh-CN" sz="2800" dirty="0"/>
          </a:p>
          <a:p>
            <a:r>
              <a:rPr lang="zh-CN" altLang="en-US" sz="2800" dirty="0"/>
              <a:t>但</a:t>
            </a:r>
            <a:r>
              <a:rPr lang="zh-CN" altLang="zh-CN" sz="2800" dirty="0"/>
              <a:t>这个报文段在传送过程中</a:t>
            </a:r>
            <a:r>
              <a:rPr lang="zh-CN" altLang="zh-CN" sz="2800" dirty="0">
                <a:solidFill>
                  <a:srgbClr val="FF0000"/>
                </a:solidFill>
              </a:rPr>
              <a:t>丢失</a:t>
            </a:r>
            <a:r>
              <a:rPr lang="zh-CN" altLang="zh-CN" sz="2800" dirty="0"/>
              <a:t>了。</a:t>
            </a:r>
            <a:r>
              <a:rPr lang="en-US" altLang="zh-CN" sz="2800" dirty="0"/>
              <a:t>A </a:t>
            </a:r>
            <a:r>
              <a:rPr lang="zh-CN" altLang="zh-CN" sz="2800" dirty="0"/>
              <a:t>一直等待收到</a:t>
            </a:r>
            <a:r>
              <a:rPr lang="en-US" altLang="zh-CN" sz="2800" dirty="0"/>
              <a:t> B </a:t>
            </a:r>
            <a:r>
              <a:rPr lang="zh-CN" altLang="zh-CN" sz="2800" dirty="0"/>
              <a:t>发送的非零窗口的通知，而</a:t>
            </a:r>
            <a:r>
              <a:rPr lang="en-US" altLang="zh-CN" sz="2800" dirty="0"/>
              <a:t> B </a:t>
            </a:r>
            <a:r>
              <a:rPr lang="zh-CN" altLang="zh-CN" sz="2800" dirty="0"/>
              <a:t>也一直等待</a:t>
            </a:r>
            <a:r>
              <a:rPr lang="en-US" altLang="zh-CN" sz="2800" dirty="0"/>
              <a:t> A </a:t>
            </a:r>
            <a:r>
              <a:rPr lang="zh-CN" altLang="zh-CN" sz="2800" dirty="0"/>
              <a:t>发送的数据。</a:t>
            </a:r>
            <a:endParaRPr lang="en-US" altLang="zh-CN" sz="2800" dirty="0"/>
          </a:p>
          <a:p>
            <a:r>
              <a:rPr lang="zh-CN" altLang="zh-CN" sz="2800" dirty="0"/>
              <a:t>如果没有其他措施，这种</a:t>
            </a:r>
            <a:r>
              <a:rPr lang="zh-CN" altLang="zh-CN" sz="2800" dirty="0">
                <a:solidFill>
                  <a:srgbClr val="FF0000"/>
                </a:solidFill>
              </a:rPr>
              <a:t>互相等待的死锁</a:t>
            </a:r>
            <a:r>
              <a:rPr lang="zh-CN" altLang="zh-CN" sz="2800" dirty="0"/>
              <a:t>局面将一直延续下去。</a:t>
            </a:r>
            <a:endParaRPr lang="en-US" altLang="zh-CN" sz="2800" dirty="0"/>
          </a:p>
          <a:p>
            <a:r>
              <a:rPr lang="zh-CN" altLang="zh-CN" sz="2800" dirty="0"/>
              <a:t>为了解决这个问题，</a:t>
            </a:r>
            <a:r>
              <a:rPr lang="en-US" altLang="zh-CN" sz="2800" dirty="0"/>
              <a:t>TCP </a:t>
            </a:r>
            <a:r>
              <a:rPr lang="zh-CN" altLang="zh-CN" sz="2800" dirty="0"/>
              <a:t>为每一个连接设有一个</a:t>
            </a:r>
            <a:r>
              <a:rPr lang="zh-CN" altLang="zh-CN" sz="2800" dirty="0">
                <a:solidFill>
                  <a:srgbClr val="FF0000"/>
                </a:solidFill>
              </a:rPr>
              <a:t>持续计时器</a:t>
            </a:r>
            <a:r>
              <a:rPr lang="en-US" altLang="zh-CN" sz="2800" dirty="0">
                <a:solidFill>
                  <a:srgbClr val="FF0000"/>
                </a:solidFill>
              </a:rPr>
              <a:t> </a:t>
            </a:r>
            <a:r>
              <a:rPr lang="en-US" altLang="zh-CN" sz="2800" dirty="0"/>
              <a:t>(persistence timer)</a:t>
            </a:r>
            <a:r>
              <a:rPr lang="zh-CN" altLang="en-US" sz="2800" dirty="0"/>
              <a:t>。</a:t>
            </a:r>
          </a:p>
        </p:txBody>
      </p:sp>
    </p:spTree>
    <p:extLst>
      <p:ext uri="{BB962C8B-B14F-4D97-AF65-F5344CB8AC3E}">
        <p14:creationId xmlns:p14="http://schemas.microsoft.com/office/powerpoint/2010/main" val="165082580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持续计时器</a:t>
            </a:r>
          </a:p>
        </p:txBody>
      </p:sp>
      <p:sp>
        <p:nvSpPr>
          <p:cNvPr id="746499" name="Rectangle 3"/>
          <p:cNvSpPr>
            <a:spLocks noGrp="1" noChangeArrowheads="1"/>
          </p:cNvSpPr>
          <p:nvPr>
            <p:ph idx="1"/>
          </p:nvPr>
        </p:nvSpPr>
        <p:spPr/>
        <p:txBody>
          <a:bodyPr/>
          <a:lstStyle/>
          <a:p>
            <a:r>
              <a:rPr lang="en-US" altLang="zh-CN" sz="2800" dirty="0"/>
              <a:t>TCP </a:t>
            </a:r>
            <a:r>
              <a:rPr lang="zh-CN" altLang="en-US" sz="2800" dirty="0"/>
              <a:t>为每一个连接设有一个</a:t>
            </a:r>
            <a:r>
              <a:rPr lang="zh-CN" altLang="en-US" sz="2800" dirty="0">
                <a:solidFill>
                  <a:srgbClr val="FF0000"/>
                </a:solidFill>
              </a:rPr>
              <a:t>持续计时器  </a:t>
            </a:r>
            <a:r>
              <a:rPr lang="en-US" altLang="zh-CN" sz="2800" dirty="0"/>
              <a:t>(persistence timer) </a:t>
            </a:r>
            <a:r>
              <a:rPr lang="zh-CN" altLang="en-US" sz="2800" dirty="0"/>
              <a:t>。</a:t>
            </a:r>
          </a:p>
          <a:p>
            <a:r>
              <a:rPr lang="zh-CN" altLang="en-US" sz="2800" dirty="0"/>
              <a:t>只要 </a:t>
            </a:r>
            <a:r>
              <a:rPr lang="en-US" altLang="zh-CN" sz="2800" dirty="0"/>
              <a:t>TCP </a:t>
            </a:r>
            <a:r>
              <a:rPr lang="zh-CN" altLang="en-US" sz="2800" dirty="0"/>
              <a:t>连接的一方收到对方的</a:t>
            </a:r>
            <a:r>
              <a:rPr lang="zh-CN" altLang="en-US" sz="2800" dirty="0">
                <a:solidFill>
                  <a:srgbClr val="FF0000"/>
                </a:solidFill>
              </a:rPr>
              <a:t>零窗口</a:t>
            </a:r>
            <a:r>
              <a:rPr lang="zh-CN" altLang="en-US" sz="2800" dirty="0"/>
              <a:t>通知，就启动该持续计时器。</a:t>
            </a:r>
          </a:p>
          <a:p>
            <a:r>
              <a:rPr lang="zh-CN" altLang="en-US" sz="2800" dirty="0"/>
              <a:t>若持续计时器设置的时间到期，就发送一个零窗口探测报文段（仅携带 </a:t>
            </a:r>
            <a:r>
              <a:rPr lang="en-US" altLang="zh-CN" sz="2800" dirty="0"/>
              <a:t>1 </a:t>
            </a:r>
            <a:r>
              <a:rPr lang="zh-CN" altLang="en-US" sz="2800" dirty="0"/>
              <a:t>字节的数据），而对方就在确认这个探测报文段时给出了现在的窗口值。</a:t>
            </a:r>
          </a:p>
          <a:p>
            <a:r>
              <a:rPr lang="zh-CN" altLang="en-US" sz="2800" dirty="0"/>
              <a:t>若窗口仍然是零，则收到这个报文段的一方就重新设置持续计时器。</a:t>
            </a:r>
          </a:p>
          <a:p>
            <a:r>
              <a:rPr lang="zh-CN" altLang="en-US" sz="2800" dirty="0"/>
              <a:t>若窗口不是零，则死锁的僵局就可以打破了。 </a:t>
            </a:r>
          </a:p>
        </p:txBody>
      </p:sp>
    </p:spTree>
    <p:extLst>
      <p:ext uri="{BB962C8B-B14F-4D97-AF65-F5344CB8AC3E}">
        <p14:creationId xmlns:p14="http://schemas.microsoft.com/office/powerpoint/2010/main" val="4857733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altLang="zh-CN" dirty="0"/>
              <a:t>5.7.2  </a:t>
            </a:r>
            <a:r>
              <a:rPr lang="zh-CN" altLang="en-US" dirty="0"/>
              <a:t>必须考虑传输效率</a:t>
            </a:r>
          </a:p>
        </p:txBody>
      </p:sp>
      <p:sp>
        <p:nvSpPr>
          <p:cNvPr id="76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可以用不同的机制来控制 </a:t>
            </a:r>
            <a:r>
              <a:rPr lang="en-US" altLang="zh-CN" sz="2800" dirty="0"/>
              <a:t>TCP </a:t>
            </a:r>
            <a:r>
              <a:rPr lang="zh-CN" altLang="en-US" sz="2800" dirty="0"/>
              <a:t>报文段的发送时机</a:t>
            </a:r>
            <a:r>
              <a:rPr lang="en-US" altLang="zh-CN" sz="2800" dirty="0"/>
              <a:t>:</a:t>
            </a:r>
          </a:p>
          <a:p>
            <a:pPr lvl="1"/>
            <a:r>
              <a:rPr lang="zh-CN" altLang="en-US" sz="2400" dirty="0">
                <a:solidFill>
                  <a:srgbClr val="FF0000"/>
                </a:solidFill>
              </a:rPr>
              <a:t>第一种机制</a:t>
            </a:r>
            <a:r>
              <a:rPr lang="zh-CN" altLang="en-US" sz="2400" dirty="0"/>
              <a:t>是 </a:t>
            </a:r>
            <a:r>
              <a:rPr lang="en-US" altLang="zh-CN" sz="2400" dirty="0"/>
              <a:t>TCP </a:t>
            </a:r>
            <a:r>
              <a:rPr lang="zh-CN" altLang="en-US" sz="2400" dirty="0"/>
              <a:t>维持一个变量，它等于最大报文段长度 </a:t>
            </a:r>
            <a:r>
              <a:rPr lang="en-US" altLang="zh-CN" sz="2400" dirty="0"/>
              <a:t>MSS</a:t>
            </a:r>
            <a:r>
              <a:rPr lang="zh-CN" altLang="en-US" sz="2400" dirty="0"/>
              <a:t>。只要缓存中存放的数据达到 </a:t>
            </a:r>
            <a:r>
              <a:rPr lang="en-US" altLang="zh-CN" sz="2400" dirty="0"/>
              <a:t>MSS </a:t>
            </a:r>
            <a:r>
              <a:rPr lang="zh-CN" altLang="en-US" sz="2400" dirty="0"/>
              <a:t>字节时，就组装成一个 </a:t>
            </a:r>
            <a:r>
              <a:rPr lang="en-US" altLang="zh-CN" sz="2400" dirty="0"/>
              <a:t>TCP </a:t>
            </a:r>
            <a:r>
              <a:rPr lang="zh-CN" altLang="en-US" sz="2400" dirty="0"/>
              <a:t>报文段发送出去。</a:t>
            </a:r>
          </a:p>
          <a:p>
            <a:pPr lvl="1"/>
            <a:r>
              <a:rPr lang="zh-CN" altLang="en-US" sz="2400" dirty="0">
                <a:solidFill>
                  <a:srgbClr val="FF0000"/>
                </a:solidFill>
              </a:rPr>
              <a:t>第二种机制</a:t>
            </a:r>
            <a:r>
              <a:rPr lang="zh-CN" altLang="en-US" sz="2400" dirty="0"/>
              <a:t>是由发送方的应用进程指明要求发送报文段，即 </a:t>
            </a:r>
            <a:r>
              <a:rPr lang="en-US" altLang="zh-CN" sz="2400" dirty="0"/>
              <a:t>TCP </a:t>
            </a:r>
            <a:r>
              <a:rPr lang="zh-CN" altLang="en-US" sz="2400" dirty="0"/>
              <a:t>支持的</a:t>
            </a:r>
            <a:r>
              <a:rPr lang="zh-CN" altLang="en-US" sz="2400" dirty="0">
                <a:solidFill>
                  <a:srgbClr val="0000FF"/>
                </a:solidFill>
              </a:rPr>
              <a:t>推送 </a:t>
            </a:r>
            <a:r>
              <a:rPr lang="en-US" altLang="zh-CN" sz="2400" dirty="0"/>
              <a:t>(push)</a:t>
            </a:r>
            <a:r>
              <a:rPr lang="zh-CN" altLang="en-US" sz="2400" dirty="0"/>
              <a:t>操作。</a:t>
            </a:r>
          </a:p>
          <a:p>
            <a:pPr lvl="1"/>
            <a:r>
              <a:rPr lang="zh-CN" altLang="en-US" sz="2400" dirty="0">
                <a:solidFill>
                  <a:srgbClr val="FF0000"/>
                </a:solidFill>
              </a:rPr>
              <a:t>第三种机制</a:t>
            </a:r>
            <a:r>
              <a:rPr lang="zh-CN" altLang="en-US" sz="2400" dirty="0"/>
              <a:t>是发送方的一个计时器期限到了，这时就把当前已有的缓存数据装入报文段（但长度不能超过 </a:t>
            </a:r>
            <a:r>
              <a:rPr lang="en-US" altLang="zh-CN" sz="2400" dirty="0"/>
              <a:t>MSS</a:t>
            </a:r>
            <a:r>
              <a:rPr lang="zh-CN" altLang="en-US" sz="2400" dirty="0"/>
              <a:t>）发送出去。</a:t>
            </a:r>
            <a:endParaRPr lang="en-US" altLang="zh-CN" sz="2400" dirty="0"/>
          </a:p>
          <a:p>
            <a:r>
              <a:rPr lang="zh-CN" altLang="zh-CN" sz="2800" dirty="0"/>
              <a:t>如何控制</a:t>
            </a:r>
            <a:r>
              <a:rPr lang="en-US" altLang="zh-CN" sz="2800" dirty="0"/>
              <a:t> TCP </a:t>
            </a:r>
            <a:r>
              <a:rPr lang="zh-CN" altLang="zh-CN" sz="2800" dirty="0"/>
              <a:t>发送报文段的时机仍然是一个较为复杂的问题。</a:t>
            </a:r>
            <a:endParaRPr lang="zh-CN" altLang="en-US" sz="2800" dirty="0"/>
          </a:p>
        </p:txBody>
      </p:sp>
    </p:spTree>
    <p:extLst>
      <p:ext uri="{BB962C8B-B14F-4D97-AF65-F5344CB8AC3E}">
        <p14:creationId xmlns:p14="http://schemas.microsoft.com/office/powerpoint/2010/main" val="25129981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dirty="0"/>
              <a:t>发送方</a:t>
            </a:r>
            <a:r>
              <a:rPr lang="zh-CN" altLang="zh-CN" dirty="0"/>
              <a:t>糊涂窗口综合症</a:t>
            </a:r>
            <a:endParaRPr lang="en-US" altLang="zh-CN" dirty="0"/>
          </a:p>
        </p:txBody>
      </p:sp>
      <p:sp>
        <p:nvSpPr>
          <p:cNvPr id="80901" name="Rectangle 3"/>
          <p:cNvSpPr>
            <a:spLocks noGrp="1" noChangeArrowheads="1"/>
          </p:cNvSpPr>
          <p:nvPr>
            <p:ph idx="1"/>
          </p:nvPr>
        </p:nvSpPr>
        <p:spPr/>
        <p:txBody>
          <a:bodyPr/>
          <a:lstStyle/>
          <a:p>
            <a:r>
              <a:rPr kumimoji="0" lang="zh-CN" altLang="en-GB" dirty="0"/>
              <a:t>发送方 </a:t>
            </a:r>
            <a:r>
              <a:rPr kumimoji="0" lang="en-GB" altLang="zh-CN" dirty="0"/>
              <a:t>TCP </a:t>
            </a:r>
            <a:r>
              <a:rPr kumimoji="0" lang="zh-CN" altLang="en-GB" dirty="0"/>
              <a:t>每次接收到一字节的数据后就发送</a:t>
            </a:r>
            <a:r>
              <a:rPr lang="zh-CN" altLang="en-US" dirty="0"/>
              <a:t>。</a:t>
            </a:r>
            <a:endParaRPr lang="en-US" altLang="zh-CN" dirty="0"/>
          </a:p>
          <a:p>
            <a:r>
              <a:rPr lang="zh-CN" altLang="en-US" dirty="0"/>
              <a:t>这样，发送一个字节需要</a:t>
            </a:r>
            <a:r>
              <a:rPr lang="zh-CN" altLang="zh-CN" dirty="0"/>
              <a:t>形成</a:t>
            </a:r>
            <a:r>
              <a:rPr lang="en-US" altLang="zh-CN" dirty="0"/>
              <a:t> 41 </a:t>
            </a:r>
            <a:r>
              <a:rPr lang="zh-CN" altLang="zh-CN" dirty="0"/>
              <a:t>字节长的</a:t>
            </a:r>
            <a:r>
              <a:rPr lang="en-US" altLang="zh-CN" dirty="0"/>
              <a:t> IP </a:t>
            </a:r>
            <a:r>
              <a:rPr lang="zh-CN" altLang="zh-CN" dirty="0"/>
              <a:t>数据报。</a:t>
            </a:r>
            <a:r>
              <a:rPr lang="zh-CN" altLang="en-US" dirty="0"/>
              <a:t>若接收方确认，并回送这一字节，</a:t>
            </a:r>
            <a:r>
              <a:rPr lang="zh-CN" altLang="zh-CN" dirty="0"/>
              <a:t>就需传送总长度为</a:t>
            </a:r>
            <a:r>
              <a:rPr lang="en-US" altLang="zh-CN" dirty="0"/>
              <a:t> 162 </a:t>
            </a:r>
            <a:r>
              <a:rPr lang="zh-CN" altLang="zh-CN" dirty="0"/>
              <a:t>字节共</a:t>
            </a:r>
            <a:r>
              <a:rPr lang="en-US" altLang="zh-CN" dirty="0"/>
              <a:t> 4 </a:t>
            </a:r>
            <a:r>
              <a:rPr lang="zh-CN" altLang="zh-CN" dirty="0"/>
              <a:t>个报文段。</a:t>
            </a:r>
            <a:r>
              <a:rPr lang="zh-CN" altLang="en-US" dirty="0"/>
              <a:t>效率很低。</a:t>
            </a:r>
            <a:endParaRPr lang="en-US" altLang="zh-CN" dirty="0"/>
          </a:p>
          <a:p>
            <a:r>
              <a:rPr lang="zh-CN" altLang="en-US" dirty="0">
                <a:solidFill>
                  <a:srgbClr val="FF0000"/>
                </a:solidFill>
              </a:rPr>
              <a:t>解决方法：</a:t>
            </a:r>
            <a:r>
              <a:rPr lang="zh-CN" altLang="zh-CN" dirty="0"/>
              <a:t>使用</a:t>
            </a:r>
            <a:r>
              <a:rPr lang="en-US" altLang="zh-CN" dirty="0"/>
              <a:t> Nagle </a:t>
            </a:r>
            <a:r>
              <a:rPr lang="zh-CN" altLang="zh-CN" dirty="0"/>
              <a:t>算法</a:t>
            </a:r>
            <a:r>
              <a:rPr lang="zh-CN" altLang="en-US" dirty="0"/>
              <a:t>。</a:t>
            </a:r>
            <a:endParaRPr lang="en-US" altLang="zh-CN" dirty="0"/>
          </a:p>
          <a:p>
            <a:pPr lvl="1" eaLnBrk="1" hangingPunct="1"/>
            <a:endParaRPr kumimoji="0" lang="en-GB" altLang="zh-CN" dirty="0"/>
          </a:p>
        </p:txBody>
      </p:sp>
    </p:spTree>
    <p:extLst>
      <p:ext uri="{BB962C8B-B14F-4D97-AF65-F5344CB8AC3E}">
        <p14:creationId xmlns:p14="http://schemas.microsoft.com/office/powerpoint/2010/main" val="105505801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0BE071-8218-402C-8B63-C74683D94D73}"/>
              </a:ext>
            </a:extLst>
          </p:cNvPr>
          <p:cNvSpPr/>
          <p:nvPr/>
        </p:nvSpPr>
        <p:spPr bwMode="auto">
          <a:xfrm>
            <a:off x="609601" y="1910569"/>
            <a:ext cx="5918448"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CEF9D9E3-78C6-4D4B-A39C-AD0EA67B91AA}"/>
              </a:ext>
            </a:extLst>
          </p:cNvPr>
          <p:cNvSpPr/>
          <p:nvPr/>
        </p:nvSpPr>
        <p:spPr bwMode="auto">
          <a:xfrm>
            <a:off x="609600" y="2096513"/>
            <a:ext cx="5918448" cy="84040"/>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31842" name="Rectangle 2"/>
          <p:cNvSpPr>
            <a:spLocks noGrp="1" noChangeArrowheads="1"/>
          </p:cNvSpPr>
          <p:nvPr>
            <p:ph type="title"/>
          </p:nvPr>
        </p:nvSpPr>
        <p:spPr/>
        <p:txBody>
          <a:bodyPr/>
          <a:lstStyle/>
          <a:p>
            <a:r>
              <a:rPr lang="en-US" altLang="zh-CN" dirty="0"/>
              <a:t>5.1  </a:t>
            </a:r>
            <a:r>
              <a:rPr lang="zh-CN" altLang="zh-CN" dirty="0"/>
              <a:t>运输层协议概述</a:t>
            </a:r>
          </a:p>
        </p:txBody>
      </p:sp>
      <p:sp>
        <p:nvSpPr>
          <p:cNvPr id="931843" name="Rectangle 3"/>
          <p:cNvSpPr>
            <a:spLocks noGrp="1" noChangeArrowheads="1"/>
          </p:cNvSpPr>
          <p:nvPr>
            <p:ph idx="1"/>
          </p:nvPr>
        </p:nvSpPr>
        <p:spPr/>
        <p:txBody>
          <a:bodyPr/>
          <a:lstStyle/>
          <a:p>
            <a:r>
              <a:rPr lang="en-US" altLang="zh-CN" dirty="0"/>
              <a:t>5.1.1  </a:t>
            </a:r>
            <a:r>
              <a:rPr lang="zh-CN" altLang="zh-CN" dirty="0"/>
              <a:t>进程之间的通信</a:t>
            </a:r>
          </a:p>
          <a:p>
            <a:r>
              <a:rPr lang="en-US" altLang="zh-CN" dirty="0"/>
              <a:t>5.1.2  </a:t>
            </a:r>
            <a:r>
              <a:rPr lang="zh-CN" altLang="zh-CN" dirty="0"/>
              <a:t>运输层的两个主要协议</a:t>
            </a:r>
          </a:p>
          <a:p>
            <a:r>
              <a:rPr lang="en-US" altLang="zh-CN" dirty="0"/>
              <a:t>5.1.3  </a:t>
            </a:r>
            <a:r>
              <a:rPr lang="zh-CN" altLang="zh-CN" dirty="0"/>
              <a:t>运输层的端口</a:t>
            </a:r>
          </a:p>
        </p:txBody>
      </p:sp>
      <p:sp>
        <p:nvSpPr>
          <p:cNvPr id="6" name="矩形 5">
            <a:extLst>
              <a:ext uri="{FF2B5EF4-FFF2-40B4-BE49-F238E27FC236}">
                <a16:creationId xmlns:a16="http://schemas.microsoft.com/office/drawing/2014/main" id="{277163E7-0957-454F-B7E0-923E14467D45}"/>
              </a:ext>
            </a:extLst>
          </p:cNvPr>
          <p:cNvSpPr/>
          <p:nvPr/>
        </p:nvSpPr>
        <p:spPr bwMode="auto">
          <a:xfrm>
            <a:off x="609601" y="1268760"/>
            <a:ext cx="5918448" cy="432048"/>
          </a:xfrm>
          <a:prstGeom prst="rect">
            <a:avLst/>
          </a:prstGeom>
          <a:noFill/>
          <a:ln w="9525" cap="flat" cmpd="sng" algn="ctr">
            <a:solidFill>
              <a:schemeClr val="accent6">
                <a:lumMod val="60000"/>
                <a:lumOff val="40000"/>
              </a:schemeClr>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0088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Nagle</a:t>
            </a:r>
            <a:r>
              <a:rPr lang="zh-CN" altLang="zh-CN" dirty="0"/>
              <a:t>算法</a:t>
            </a:r>
            <a:endParaRPr lang="zh-CN" altLang="en-US" dirty="0"/>
          </a:p>
        </p:txBody>
      </p:sp>
      <p:sp>
        <p:nvSpPr>
          <p:cNvPr id="3" name="内容占位符 2"/>
          <p:cNvSpPr>
            <a:spLocks noGrp="1"/>
          </p:cNvSpPr>
          <p:nvPr>
            <p:ph idx="1"/>
          </p:nvPr>
        </p:nvSpPr>
        <p:spPr/>
        <p:txBody>
          <a:bodyPr/>
          <a:lstStyle/>
          <a:p>
            <a:r>
              <a:rPr lang="zh-CN" altLang="zh-CN" sz="2800" dirty="0"/>
              <a:t>若发送应用进程把要发送的数据逐个字节地送到</a:t>
            </a:r>
            <a:r>
              <a:rPr lang="en-US" altLang="zh-CN" sz="2800" dirty="0"/>
              <a:t> TCP </a:t>
            </a:r>
            <a:r>
              <a:rPr lang="zh-CN" altLang="zh-CN" sz="2800" dirty="0"/>
              <a:t>的发送缓存，则发送方就把第一个数据字节先发送出去，把后面到达的数据字节都缓存起来。</a:t>
            </a:r>
            <a:endParaRPr lang="en-US" altLang="zh-CN" sz="2800" dirty="0"/>
          </a:p>
          <a:p>
            <a:r>
              <a:rPr lang="zh-CN" altLang="zh-CN" sz="2800" dirty="0"/>
              <a:t>当发送方收到对第一个数据字符的确认后，再把发送缓存中的所有数据组装成一个报文段发送出去，同时继续对随后到达的数据进行缓存。</a:t>
            </a:r>
            <a:endParaRPr lang="en-US" altLang="zh-CN" sz="2800" dirty="0"/>
          </a:p>
          <a:p>
            <a:r>
              <a:rPr lang="zh-CN" altLang="zh-CN" sz="2800" dirty="0"/>
              <a:t>只有在收到对前一个报文段的确认后才继续发送下一个报文段。</a:t>
            </a:r>
            <a:endParaRPr lang="en-US" altLang="zh-CN" sz="2800" dirty="0"/>
          </a:p>
          <a:p>
            <a:r>
              <a:rPr lang="zh-CN" altLang="zh-CN" sz="2800" dirty="0"/>
              <a:t>当到达的数据已达到发送窗口大小的一半或已达到报文段的最大长度时，就立即发送一个报文段。</a:t>
            </a:r>
            <a:endParaRPr lang="zh-CN" altLang="en-US" sz="2800" dirty="0"/>
          </a:p>
        </p:txBody>
      </p:sp>
    </p:spTree>
    <p:extLst>
      <p:ext uri="{BB962C8B-B14F-4D97-AF65-F5344CB8AC3E}">
        <p14:creationId xmlns:p14="http://schemas.microsoft.com/office/powerpoint/2010/main" val="19265276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dirty="0"/>
              <a:t>接收方</a:t>
            </a:r>
            <a:r>
              <a:rPr lang="zh-CN" altLang="zh-CN" dirty="0"/>
              <a:t>糊涂窗口综合症</a:t>
            </a:r>
            <a:endParaRPr lang="en-US" altLang="zh-CN" dirty="0"/>
          </a:p>
        </p:txBody>
      </p:sp>
      <p:sp>
        <p:nvSpPr>
          <p:cNvPr id="80901" name="Rectangle 3"/>
          <p:cNvSpPr>
            <a:spLocks noGrp="1" noChangeArrowheads="1"/>
          </p:cNvSpPr>
          <p:nvPr>
            <p:ph idx="1"/>
          </p:nvPr>
        </p:nvSpPr>
        <p:spPr/>
        <p:txBody>
          <a:bodyPr/>
          <a:lstStyle/>
          <a:p>
            <a:r>
              <a:rPr lang="zh-CN" altLang="en-GB" sz="2600" dirty="0"/>
              <a:t>当接收方的 </a:t>
            </a:r>
            <a:r>
              <a:rPr lang="en-GB" altLang="zh-CN" sz="2600" dirty="0"/>
              <a:t>TCP </a:t>
            </a:r>
            <a:r>
              <a:rPr lang="zh-CN" altLang="en-GB" sz="2600" dirty="0"/>
              <a:t>缓冲区已满，接收方会向发送方发送窗口大小为 </a:t>
            </a:r>
            <a:r>
              <a:rPr lang="en-GB" altLang="zh-CN" sz="2600" dirty="0"/>
              <a:t>0 </a:t>
            </a:r>
            <a:r>
              <a:rPr lang="zh-CN" altLang="en-GB" sz="2600" dirty="0"/>
              <a:t>的</a:t>
            </a:r>
            <a:r>
              <a:rPr lang="zh-CN" altLang="en-US" sz="2600" dirty="0"/>
              <a:t>报文。</a:t>
            </a:r>
            <a:endParaRPr lang="en-US" altLang="zh-CN" sz="2600" dirty="0"/>
          </a:p>
          <a:p>
            <a:r>
              <a:rPr lang="zh-CN" altLang="en-US" sz="2600" dirty="0"/>
              <a:t>若</a:t>
            </a:r>
            <a:r>
              <a:rPr lang="zh-CN" altLang="en-GB" sz="2600" dirty="0"/>
              <a:t>此时接收方的应用进程以交互方式每次只读取一个字节，于是接收方又发送窗口大小为一个字节的更新</a:t>
            </a:r>
            <a:r>
              <a:rPr lang="zh-CN" altLang="en-US" sz="2600" dirty="0"/>
              <a:t>报文</a:t>
            </a:r>
            <a:r>
              <a:rPr lang="zh-CN" altLang="en-GB" sz="2600" dirty="0"/>
              <a:t>，发送方应邀发送一个字节的数据</a:t>
            </a:r>
            <a:r>
              <a:rPr lang="zh-CN" altLang="en-US" sz="2600" dirty="0"/>
              <a:t>（</a:t>
            </a:r>
            <a:r>
              <a:rPr lang="zh-CN" altLang="zh-CN" sz="2800" dirty="0"/>
              <a:t>发送的</a:t>
            </a:r>
            <a:r>
              <a:rPr lang="en-US" altLang="zh-CN" sz="2800" dirty="0"/>
              <a:t> IP </a:t>
            </a:r>
            <a:r>
              <a:rPr lang="zh-CN" altLang="zh-CN" sz="2800" dirty="0"/>
              <a:t>数据报是</a:t>
            </a:r>
            <a:r>
              <a:rPr lang="en-US" altLang="zh-CN" sz="2800" dirty="0"/>
              <a:t> 41 </a:t>
            </a:r>
            <a:r>
              <a:rPr lang="zh-CN" altLang="zh-CN" sz="2800" dirty="0"/>
              <a:t>字节长</a:t>
            </a:r>
            <a:r>
              <a:rPr lang="zh-CN" altLang="en-US" sz="2800" dirty="0"/>
              <a:t>），</a:t>
            </a:r>
            <a:r>
              <a:rPr lang="zh-CN" altLang="en-GB" sz="2600" dirty="0"/>
              <a:t>于是</a:t>
            </a:r>
            <a:r>
              <a:rPr lang="zh-CN" altLang="en-US" sz="2600" dirty="0"/>
              <a:t>接收</a:t>
            </a:r>
            <a:r>
              <a:rPr lang="zh-CN" altLang="en-GB" sz="2600" dirty="0"/>
              <a:t>窗口又满了，</a:t>
            </a:r>
            <a:r>
              <a:rPr lang="zh-CN" altLang="en-US" sz="2600" dirty="0"/>
              <a:t>如此</a:t>
            </a:r>
            <a:r>
              <a:rPr lang="zh-CN" altLang="en-GB" sz="2600" dirty="0"/>
              <a:t>循环往复</a:t>
            </a:r>
            <a:r>
              <a:rPr lang="zh-CN" altLang="en-US" sz="2600" dirty="0"/>
              <a:t>。</a:t>
            </a:r>
            <a:endParaRPr lang="en-GB" altLang="zh-CN" sz="2600" dirty="0"/>
          </a:p>
          <a:p>
            <a:r>
              <a:rPr lang="zh-CN" altLang="en-US" sz="2800" dirty="0">
                <a:solidFill>
                  <a:srgbClr val="FF0000"/>
                </a:solidFill>
              </a:rPr>
              <a:t>解决方法：</a:t>
            </a:r>
            <a:r>
              <a:rPr lang="zh-CN" altLang="zh-CN" sz="2600" dirty="0"/>
              <a:t>让接收方等待一段时间，使得或者接收缓存已有足够空间容纳一个最长的报文段，或者等到接收缓存已有一半空闲的空间。</a:t>
            </a:r>
            <a:r>
              <a:rPr lang="zh-CN" altLang="zh-CN" sz="2600" dirty="0">
                <a:solidFill>
                  <a:srgbClr val="0000FF"/>
                </a:solidFill>
              </a:rPr>
              <a:t>只要出现这两种情况之一，接收方就发出确认报文，并向发送方通知当前的窗口大小。</a:t>
            </a:r>
            <a:endParaRPr lang="en-GB" altLang="zh-CN" sz="2600" dirty="0">
              <a:solidFill>
                <a:srgbClr val="0000FF"/>
              </a:solidFill>
            </a:endParaRPr>
          </a:p>
        </p:txBody>
      </p:sp>
    </p:spTree>
    <p:extLst>
      <p:ext uri="{BB962C8B-B14F-4D97-AF65-F5344CB8AC3E}">
        <p14:creationId xmlns:p14="http://schemas.microsoft.com/office/powerpoint/2010/main" val="2116773054"/>
      </p:ext>
    </p:extLst>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9A8F640-99AB-4305-B7BC-D0E9250BD075}"/>
              </a:ext>
            </a:extLst>
          </p:cNvPr>
          <p:cNvSpPr/>
          <p:nvPr/>
        </p:nvSpPr>
        <p:spPr bwMode="auto">
          <a:xfrm>
            <a:off x="609601" y="1244696"/>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a:extLst>
              <a:ext uri="{FF2B5EF4-FFF2-40B4-BE49-F238E27FC236}">
                <a16:creationId xmlns:a16="http://schemas.microsoft.com/office/drawing/2014/main" id="{A0D00B06-7275-4586-B347-B53ADB8FB679}"/>
              </a:ext>
            </a:extLst>
          </p:cNvPr>
          <p:cNvSpPr/>
          <p:nvPr/>
        </p:nvSpPr>
        <p:spPr bwMode="auto">
          <a:xfrm>
            <a:off x="609601" y="1749904"/>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a:extLst>
              <a:ext uri="{FF2B5EF4-FFF2-40B4-BE49-F238E27FC236}">
                <a16:creationId xmlns:a16="http://schemas.microsoft.com/office/drawing/2014/main" id="{CDEF41B0-A8DB-4C19-9FDB-5D0DEF900D96}"/>
              </a:ext>
            </a:extLst>
          </p:cNvPr>
          <p:cNvSpPr/>
          <p:nvPr/>
        </p:nvSpPr>
        <p:spPr bwMode="auto">
          <a:xfrm>
            <a:off x="609601" y="2265750"/>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a:extLst>
              <a:ext uri="{FF2B5EF4-FFF2-40B4-BE49-F238E27FC236}">
                <a16:creationId xmlns:a16="http://schemas.microsoft.com/office/drawing/2014/main" id="{6A99DDBA-54F2-409F-8BB3-102A2C502CAD}"/>
              </a:ext>
            </a:extLst>
          </p:cNvPr>
          <p:cNvSpPr/>
          <p:nvPr/>
        </p:nvSpPr>
        <p:spPr bwMode="auto">
          <a:xfrm>
            <a:off x="609601" y="2793870"/>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a:extLst>
              <a:ext uri="{FF2B5EF4-FFF2-40B4-BE49-F238E27FC236}">
                <a16:creationId xmlns:a16="http://schemas.microsoft.com/office/drawing/2014/main" id="{BB75F21B-85BD-40AD-B20F-88F6724E9B8A}"/>
              </a:ext>
            </a:extLst>
          </p:cNvPr>
          <p:cNvSpPr/>
          <p:nvPr/>
        </p:nvSpPr>
        <p:spPr bwMode="auto">
          <a:xfrm>
            <a:off x="609601" y="3304063"/>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EABB8C3E-C28B-4E54-82DA-6A489FA6A830}"/>
              </a:ext>
            </a:extLst>
          </p:cNvPr>
          <p:cNvSpPr/>
          <p:nvPr/>
        </p:nvSpPr>
        <p:spPr bwMode="auto">
          <a:xfrm>
            <a:off x="609601" y="3820393"/>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08B6EC06-E98D-4C67-8D19-E77C5F124B1D}"/>
              </a:ext>
            </a:extLst>
          </p:cNvPr>
          <p:cNvSpPr/>
          <p:nvPr/>
        </p:nvSpPr>
        <p:spPr bwMode="auto">
          <a:xfrm>
            <a:off x="609601" y="4324207"/>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D9961CCD-B7B0-4048-B2B0-900BBAA1193D}"/>
              </a:ext>
            </a:extLst>
          </p:cNvPr>
          <p:cNvSpPr/>
          <p:nvPr/>
        </p:nvSpPr>
        <p:spPr bwMode="auto">
          <a:xfrm>
            <a:off x="609601" y="4840295"/>
            <a:ext cx="5702423"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a:extLst>
              <a:ext uri="{FF2B5EF4-FFF2-40B4-BE49-F238E27FC236}">
                <a16:creationId xmlns:a16="http://schemas.microsoft.com/office/drawing/2014/main" id="{97B74443-6E60-47A3-8111-7D92659D00CF}"/>
              </a:ext>
            </a:extLst>
          </p:cNvPr>
          <p:cNvSpPr/>
          <p:nvPr/>
        </p:nvSpPr>
        <p:spPr bwMode="auto">
          <a:xfrm>
            <a:off x="609600" y="4840295"/>
            <a:ext cx="5702423" cy="432048"/>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p:txBody>
          <a:bodyPr/>
          <a:lstStyle/>
          <a:p>
            <a:r>
              <a:rPr lang="zh-CN" altLang="zh-CN" dirty="0"/>
              <a:t>第</a:t>
            </a:r>
            <a:r>
              <a:rPr lang="en-US" altLang="zh-CN" dirty="0"/>
              <a:t> 5 </a:t>
            </a:r>
            <a:r>
              <a:rPr lang="zh-CN" altLang="zh-CN" dirty="0"/>
              <a:t>章</a:t>
            </a:r>
            <a:r>
              <a:rPr lang="en-US" altLang="zh-CN" dirty="0"/>
              <a:t>  </a:t>
            </a:r>
            <a:r>
              <a:rPr lang="zh-CN" altLang="en-US" dirty="0"/>
              <a:t>运输</a:t>
            </a:r>
            <a:r>
              <a:rPr lang="zh-CN" altLang="zh-CN" dirty="0"/>
              <a:t>层</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5.1  </a:t>
            </a:r>
            <a:r>
              <a:rPr lang="zh-CN" altLang="zh-CN" sz="2800" dirty="0"/>
              <a:t>运输层协议概述</a:t>
            </a:r>
          </a:p>
          <a:p>
            <a:r>
              <a:rPr lang="en-US" altLang="zh-CN" sz="2800" dirty="0"/>
              <a:t>5.2  </a:t>
            </a:r>
            <a:r>
              <a:rPr lang="zh-CN" altLang="zh-CN" sz="2800" dirty="0"/>
              <a:t>用户数据报协议</a:t>
            </a:r>
            <a:r>
              <a:rPr lang="en-US" altLang="zh-CN" sz="2800" dirty="0"/>
              <a:t> UDP </a:t>
            </a:r>
            <a:endParaRPr lang="zh-CN" altLang="zh-CN" sz="2800" dirty="0"/>
          </a:p>
          <a:p>
            <a:r>
              <a:rPr lang="en-US" altLang="zh-CN" sz="2800" dirty="0"/>
              <a:t>5.3  </a:t>
            </a:r>
            <a:r>
              <a:rPr lang="zh-CN" altLang="zh-CN" sz="2800" dirty="0"/>
              <a:t>传输控制协议</a:t>
            </a:r>
            <a:r>
              <a:rPr lang="en-US" altLang="zh-CN" sz="2800" dirty="0"/>
              <a:t> TCP </a:t>
            </a:r>
            <a:r>
              <a:rPr lang="zh-CN" altLang="zh-CN" sz="2800" dirty="0"/>
              <a:t>概述</a:t>
            </a:r>
          </a:p>
          <a:p>
            <a:r>
              <a:rPr lang="en-US" altLang="zh-CN" sz="2800" dirty="0"/>
              <a:t>5.4  </a:t>
            </a:r>
            <a:r>
              <a:rPr lang="zh-CN" altLang="zh-CN" sz="2800" dirty="0"/>
              <a:t>可靠传输的工作原理</a:t>
            </a:r>
          </a:p>
          <a:p>
            <a:r>
              <a:rPr lang="en-US" altLang="zh-CN" sz="2800" dirty="0"/>
              <a:t>5.5  TCP </a:t>
            </a:r>
            <a:r>
              <a:rPr lang="zh-CN" altLang="zh-CN" sz="2800" dirty="0"/>
              <a:t>报文段的首部格式</a:t>
            </a:r>
          </a:p>
          <a:p>
            <a:r>
              <a:rPr lang="en-US" altLang="zh-CN" sz="2800" dirty="0"/>
              <a:t>5.6  TCP </a:t>
            </a:r>
            <a:r>
              <a:rPr lang="zh-CN" altLang="zh-CN" sz="2800" dirty="0"/>
              <a:t>可靠传输的实现</a:t>
            </a:r>
          </a:p>
          <a:p>
            <a:r>
              <a:rPr lang="en-US" altLang="zh-CN" sz="2800" dirty="0"/>
              <a:t>5.7  TCP </a:t>
            </a:r>
            <a:r>
              <a:rPr lang="zh-CN" altLang="zh-CN" sz="2800" dirty="0"/>
              <a:t>的流量控制</a:t>
            </a:r>
          </a:p>
          <a:p>
            <a:r>
              <a:rPr lang="en-US" altLang="zh-CN" sz="2800" dirty="0"/>
              <a:t>5.8  TCP </a:t>
            </a:r>
            <a:r>
              <a:rPr lang="zh-CN" altLang="zh-CN" sz="2800" dirty="0"/>
              <a:t>的拥塞控制</a:t>
            </a:r>
          </a:p>
          <a:p>
            <a:r>
              <a:rPr lang="en-US" altLang="zh-CN" sz="2800" dirty="0"/>
              <a:t>5.9  TCP </a:t>
            </a:r>
            <a:r>
              <a:rPr lang="zh-CN" altLang="zh-CN" sz="2800" dirty="0"/>
              <a:t>的运输连接管理</a:t>
            </a:r>
          </a:p>
        </p:txBody>
      </p:sp>
    </p:spTree>
    <p:extLst>
      <p:ext uri="{BB962C8B-B14F-4D97-AF65-F5344CB8AC3E}">
        <p14:creationId xmlns:p14="http://schemas.microsoft.com/office/powerpoint/2010/main" val="275729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5.8  TCP </a:t>
            </a:r>
            <a:r>
              <a:rPr lang="zh-CN" altLang="zh-CN" dirty="0"/>
              <a:t>的拥塞控制</a:t>
            </a:r>
          </a:p>
        </p:txBody>
      </p:sp>
      <p:sp>
        <p:nvSpPr>
          <p:cNvPr id="931843" name="Rectangle 3"/>
          <p:cNvSpPr>
            <a:spLocks noGrp="1" noChangeArrowheads="1"/>
          </p:cNvSpPr>
          <p:nvPr>
            <p:ph idx="1"/>
          </p:nvPr>
        </p:nvSpPr>
        <p:spPr/>
        <p:txBody>
          <a:bodyPr/>
          <a:lstStyle/>
          <a:p>
            <a:r>
              <a:rPr lang="en-US" altLang="zh-CN" dirty="0"/>
              <a:t>5.8.1  </a:t>
            </a:r>
            <a:r>
              <a:rPr lang="zh-CN" altLang="zh-CN" dirty="0"/>
              <a:t>拥塞控制的一般原理</a:t>
            </a:r>
          </a:p>
          <a:p>
            <a:r>
              <a:rPr lang="en-US" altLang="zh-CN" dirty="0"/>
              <a:t>5.8.2  TCP </a:t>
            </a:r>
            <a:r>
              <a:rPr lang="zh-CN" altLang="zh-CN" dirty="0"/>
              <a:t>的拥塞控制方法</a:t>
            </a:r>
          </a:p>
          <a:p>
            <a:r>
              <a:rPr lang="en-US" altLang="zh-CN" dirty="0"/>
              <a:t>5.8.3  </a:t>
            </a:r>
            <a:r>
              <a:rPr lang="zh-CN" altLang="zh-CN" dirty="0"/>
              <a:t>主动队列管理</a:t>
            </a:r>
            <a:r>
              <a:rPr lang="en-US" altLang="zh-CN" dirty="0"/>
              <a:t> AQM</a:t>
            </a:r>
            <a:endParaRPr lang="zh-CN" altLang="zh-CN" dirty="0"/>
          </a:p>
        </p:txBody>
      </p:sp>
    </p:spTree>
    <p:extLst>
      <p:ext uri="{BB962C8B-B14F-4D97-AF65-F5344CB8AC3E}">
        <p14:creationId xmlns:p14="http://schemas.microsoft.com/office/powerpoint/2010/main" val="33439683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5.8.1  </a:t>
            </a:r>
            <a:r>
              <a:rPr lang="zh-CN" altLang="zh-CN" dirty="0"/>
              <a:t>拥塞控制的一般原理</a:t>
            </a:r>
            <a:endParaRPr lang="zh-CN" altLang="en-US" dirty="0"/>
          </a:p>
        </p:txBody>
      </p:sp>
      <p:sp>
        <p:nvSpPr>
          <p:cNvPr id="3" name="内容占位符 2"/>
          <p:cNvSpPr>
            <a:spLocks noGrp="1"/>
          </p:cNvSpPr>
          <p:nvPr>
            <p:ph idx="1"/>
          </p:nvPr>
        </p:nvSpPr>
        <p:spPr/>
        <p:txBody>
          <a:bodyPr/>
          <a:lstStyle/>
          <a:p>
            <a:r>
              <a:rPr lang="zh-CN" altLang="en-US" dirty="0"/>
              <a:t>在某段时间，若对网络中某资源的需求超过了该资源所能提供的可用部分，网络的性能就要变坏。这种现象称为</a:t>
            </a:r>
            <a:r>
              <a:rPr lang="zh-CN" altLang="en-US" dirty="0">
                <a:solidFill>
                  <a:srgbClr val="FF0000"/>
                </a:solidFill>
              </a:rPr>
              <a:t>拥塞 </a:t>
            </a:r>
            <a:r>
              <a:rPr lang="en-US" altLang="zh-CN" dirty="0">
                <a:solidFill>
                  <a:srgbClr val="FF0000"/>
                </a:solidFill>
              </a:rPr>
              <a:t>(congestion)</a:t>
            </a:r>
            <a:r>
              <a:rPr lang="zh-CN" altLang="en-US" dirty="0">
                <a:solidFill>
                  <a:srgbClr val="FF0000"/>
                </a:solidFill>
              </a:rPr>
              <a:t>。</a:t>
            </a:r>
          </a:p>
          <a:p>
            <a:r>
              <a:rPr lang="zh-CN" altLang="en-US" dirty="0"/>
              <a:t>若网络中有许多资源同时产生拥塞，网络的性能就要明显变坏，整个网络的吞吐量将随输入负荷的增大而下降。</a:t>
            </a:r>
            <a:endParaRPr lang="en-US" altLang="zh-CN" dirty="0"/>
          </a:p>
          <a:p>
            <a:r>
              <a:rPr lang="zh-CN" altLang="en-US" dirty="0"/>
              <a:t>出现拥塞的</a:t>
            </a:r>
            <a:r>
              <a:rPr lang="zh-CN" altLang="en-US" dirty="0">
                <a:solidFill>
                  <a:srgbClr val="FF0000"/>
                </a:solidFill>
              </a:rPr>
              <a:t>原因：</a:t>
            </a:r>
          </a:p>
          <a:p>
            <a:endParaRPr lang="zh-CN" altLang="en-US" dirty="0"/>
          </a:p>
          <a:p>
            <a:endParaRPr lang="zh-CN" altLang="en-US" dirty="0"/>
          </a:p>
        </p:txBody>
      </p:sp>
      <p:sp>
        <p:nvSpPr>
          <p:cNvPr id="4" name="Rectangle 3"/>
          <p:cNvSpPr>
            <a:spLocks noChangeArrowheads="1"/>
          </p:cNvSpPr>
          <p:nvPr/>
        </p:nvSpPr>
        <p:spPr bwMode="auto">
          <a:xfrm>
            <a:off x="2081410" y="5251922"/>
            <a:ext cx="8335070" cy="841375"/>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none" anchor="ctr"/>
          <a:lstStyle/>
          <a:p>
            <a:r>
              <a:rPr lang="zh-CN" altLang="en-US" sz="3200" b="1" dirty="0">
                <a:solidFill>
                  <a:srgbClr val="000099"/>
                </a:solidFill>
                <a:latin typeface="+mn-lt"/>
                <a:ea typeface="黑体" pitchFamily="2" charset="-122"/>
              </a:rPr>
              <a:t>   ∑对资源需求  </a:t>
            </a:r>
            <a:r>
              <a:rPr lang="en-US" altLang="zh-CN" sz="3200" b="1" dirty="0">
                <a:solidFill>
                  <a:srgbClr val="000099"/>
                </a:solidFill>
                <a:latin typeface="+mn-lt"/>
                <a:ea typeface="黑体" pitchFamily="2" charset="-122"/>
              </a:rPr>
              <a:t>&gt; </a:t>
            </a:r>
            <a:r>
              <a:rPr lang="zh-CN" altLang="en-US" sz="3200" b="1" dirty="0">
                <a:solidFill>
                  <a:srgbClr val="000099"/>
                </a:solidFill>
                <a:latin typeface="+mn-lt"/>
                <a:ea typeface="黑体" pitchFamily="2" charset="-122"/>
              </a:rPr>
              <a:t>可用资源                 </a:t>
            </a:r>
            <a:r>
              <a:rPr lang="en-US" altLang="zh-CN" sz="3200" b="1" dirty="0">
                <a:solidFill>
                  <a:srgbClr val="000099"/>
                </a:solidFill>
                <a:latin typeface="+mn-lt"/>
                <a:ea typeface="黑体" pitchFamily="2" charset="-122"/>
              </a:rPr>
              <a:t>(5-7)</a:t>
            </a:r>
          </a:p>
        </p:txBody>
      </p:sp>
    </p:spTree>
    <p:extLst>
      <p:ext uri="{BB962C8B-B14F-4D97-AF65-F5344CB8AC3E}">
        <p14:creationId xmlns:p14="http://schemas.microsoft.com/office/powerpoint/2010/main" val="27632760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增加资源能解决拥塞吗？</a:t>
            </a:r>
          </a:p>
        </p:txBody>
      </p:sp>
      <p:sp>
        <p:nvSpPr>
          <p:cNvPr id="3" name="内容占位符 2"/>
          <p:cNvSpPr>
            <a:spLocks noGrp="1"/>
          </p:cNvSpPr>
          <p:nvPr>
            <p:ph idx="1"/>
          </p:nvPr>
        </p:nvSpPr>
        <p:spPr/>
        <p:txBody>
          <a:bodyPr/>
          <a:lstStyle/>
          <a:p>
            <a:r>
              <a:rPr lang="zh-CN" altLang="en-US" dirty="0">
                <a:solidFill>
                  <a:srgbClr val="FF0000"/>
                </a:solidFill>
              </a:rPr>
              <a:t>不能</a:t>
            </a:r>
            <a:r>
              <a:rPr lang="zh-CN" altLang="zh-CN" dirty="0">
                <a:solidFill>
                  <a:srgbClr val="FF0000"/>
                </a:solidFill>
              </a:rPr>
              <a:t>。</a:t>
            </a:r>
            <a:r>
              <a:rPr lang="zh-CN" altLang="zh-CN" dirty="0"/>
              <a:t>这是因为网络拥塞是一个非常复杂的问题。简单地采用上述做法，在许多情况下，不但不能解决拥塞问题，而且还可能使网络的性能更坏。</a:t>
            </a:r>
            <a:endParaRPr lang="en-US" altLang="zh-CN" dirty="0"/>
          </a:p>
          <a:p>
            <a:r>
              <a:rPr lang="zh-CN" altLang="zh-CN" dirty="0"/>
              <a:t>网络拥塞往往是由许多因素引起的。例如</a:t>
            </a:r>
            <a:r>
              <a:rPr lang="zh-CN" altLang="en-US" dirty="0"/>
              <a:t>：</a:t>
            </a:r>
            <a:endParaRPr lang="en-US" altLang="zh-CN" dirty="0"/>
          </a:p>
          <a:p>
            <a:pPr lvl="1"/>
            <a:r>
              <a:rPr lang="zh-CN" altLang="en-US" dirty="0"/>
              <a:t>增大缓存，但未提高</a:t>
            </a:r>
            <a:r>
              <a:rPr lang="zh-CN" altLang="zh-CN" dirty="0"/>
              <a:t>输出链路的容量和处理机的速度，排队等待时间将会大大增加</a:t>
            </a:r>
            <a:r>
              <a:rPr lang="zh-CN" altLang="en-US" dirty="0"/>
              <a:t>，引起大量超时重传，</a:t>
            </a:r>
            <a:r>
              <a:rPr lang="zh-CN" altLang="zh-CN" dirty="0"/>
              <a:t>解决不了网络拥塞</a:t>
            </a:r>
            <a:r>
              <a:rPr lang="zh-CN" altLang="en-US" dirty="0"/>
              <a:t>；</a:t>
            </a:r>
            <a:endParaRPr lang="en-US" altLang="zh-CN" dirty="0"/>
          </a:p>
          <a:p>
            <a:pPr lvl="1"/>
            <a:r>
              <a:rPr lang="zh-CN" altLang="en-US" dirty="0"/>
              <a:t>提高</a:t>
            </a:r>
            <a:r>
              <a:rPr lang="zh-CN" altLang="zh-CN" dirty="0"/>
              <a:t>处理机处理的速率</a:t>
            </a:r>
            <a:r>
              <a:rPr lang="zh-CN" altLang="en-US" dirty="0"/>
              <a:t>会</a:t>
            </a:r>
            <a:r>
              <a:rPr lang="zh-CN" altLang="zh-CN" dirty="0"/>
              <a:t>会将瓶颈转移到其他地方</a:t>
            </a:r>
            <a:r>
              <a:rPr lang="zh-CN" altLang="en-US" dirty="0"/>
              <a:t>；</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41620660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拥塞常常趋于恶化</a:t>
            </a:r>
            <a:endParaRPr lang="zh-CN" altLang="en-US" dirty="0"/>
          </a:p>
        </p:txBody>
      </p:sp>
      <p:sp>
        <p:nvSpPr>
          <p:cNvPr id="3" name="内容占位符 2"/>
          <p:cNvSpPr>
            <a:spLocks noGrp="1"/>
          </p:cNvSpPr>
          <p:nvPr>
            <p:ph idx="1"/>
          </p:nvPr>
        </p:nvSpPr>
        <p:spPr/>
        <p:txBody>
          <a:bodyPr/>
          <a:lstStyle/>
          <a:p>
            <a:r>
              <a:rPr lang="zh-CN" altLang="zh-CN" dirty="0"/>
              <a:t>如果一个路由器没有足够的缓存空间，它就会丢弃一些新到的分组。</a:t>
            </a:r>
            <a:endParaRPr lang="en-US" altLang="zh-CN" dirty="0"/>
          </a:p>
          <a:p>
            <a:r>
              <a:rPr lang="zh-CN" altLang="zh-CN" dirty="0"/>
              <a:t>但当分组被丢弃时，发送这一分组的源点就会重传这一分组，甚至可能还要重传多次。这样会引起更多的分组流入网络和被网络中的路由器丢弃。</a:t>
            </a:r>
            <a:endParaRPr lang="en-US" altLang="zh-CN" dirty="0"/>
          </a:p>
          <a:p>
            <a:r>
              <a:rPr lang="zh-CN" altLang="zh-CN" dirty="0">
                <a:solidFill>
                  <a:srgbClr val="0000FF"/>
                </a:solidFill>
              </a:rPr>
              <a:t>可见拥塞引起的重传并不会缓解网络的拥塞，反而会加剧网络的拥塞。</a:t>
            </a:r>
            <a:endParaRPr lang="zh-CN" altLang="en-US" dirty="0">
              <a:solidFill>
                <a:srgbClr val="0000FF"/>
              </a:solidFill>
            </a:endParaRPr>
          </a:p>
        </p:txBody>
      </p:sp>
    </p:spTree>
    <p:extLst>
      <p:ext uri="{BB962C8B-B14F-4D97-AF65-F5344CB8AC3E}">
        <p14:creationId xmlns:p14="http://schemas.microsoft.com/office/powerpoint/2010/main" val="17499576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a:t>拥塞控制与流量控制的区别 </a:t>
            </a:r>
          </a:p>
        </p:txBody>
      </p:sp>
      <p:sp>
        <p:nvSpPr>
          <p:cNvPr id="2236419" name="Rectangle 3"/>
          <p:cNvSpPr>
            <a:spLocks noGrp="1" noChangeArrowheads="1"/>
          </p:cNvSpPr>
          <p:nvPr>
            <p:ph idx="1"/>
          </p:nvPr>
        </p:nvSpPr>
        <p:spPr/>
        <p:txBody>
          <a:bodyPr/>
          <a:lstStyle/>
          <a:p>
            <a:r>
              <a:rPr lang="zh-CN" altLang="zh-CN" dirty="0">
                <a:solidFill>
                  <a:srgbClr val="FF0000"/>
                </a:solidFill>
              </a:rPr>
              <a:t>拥塞控制</a:t>
            </a:r>
            <a:r>
              <a:rPr lang="zh-CN" altLang="zh-CN" dirty="0"/>
              <a:t>就是防止过多的数据注入到网络中，使网络中的路由器或链路不致过载。</a:t>
            </a:r>
            <a:endParaRPr lang="en-US" altLang="zh-CN" dirty="0"/>
          </a:p>
          <a:p>
            <a:r>
              <a:rPr lang="zh-CN" altLang="zh-CN" dirty="0">
                <a:solidFill>
                  <a:srgbClr val="0000FF"/>
                </a:solidFill>
              </a:rPr>
              <a:t>拥塞控制所要做的都有一个前提，就是网络能够承受现有的网络负荷。</a:t>
            </a:r>
            <a:endParaRPr lang="zh-CN" altLang="en-US" dirty="0">
              <a:solidFill>
                <a:srgbClr val="0000FF"/>
              </a:solidFill>
            </a:endParaRPr>
          </a:p>
          <a:p>
            <a:pPr eaLnBrk="1" hangingPunct="1"/>
            <a:r>
              <a:rPr lang="zh-CN" altLang="en-US" dirty="0">
                <a:solidFill>
                  <a:srgbClr val="FF0000"/>
                </a:solidFill>
              </a:rPr>
              <a:t>拥塞控制</a:t>
            </a:r>
            <a:r>
              <a:rPr lang="zh-CN" altLang="en-US" dirty="0"/>
              <a:t>是一个全局性的过程，涉及到所有的主机、所有的路由器，以及与降低网络传输性能有关的所有因素。 </a:t>
            </a:r>
          </a:p>
        </p:txBody>
      </p:sp>
    </p:spTree>
    <p:extLst>
      <p:ext uri="{BB962C8B-B14F-4D97-AF65-F5344CB8AC3E}">
        <p14:creationId xmlns:p14="http://schemas.microsoft.com/office/powerpoint/2010/main" val="3744419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a:t>拥塞控制与流量控制的区别 </a:t>
            </a:r>
          </a:p>
        </p:txBody>
      </p:sp>
      <p:sp>
        <p:nvSpPr>
          <p:cNvPr id="2236419" name="Rectangle 3"/>
          <p:cNvSpPr>
            <a:spLocks noGrp="1" noChangeArrowheads="1"/>
          </p:cNvSpPr>
          <p:nvPr>
            <p:ph idx="1"/>
          </p:nvPr>
        </p:nvSpPr>
        <p:spPr/>
        <p:txBody>
          <a:bodyPr/>
          <a:lstStyle/>
          <a:p>
            <a:r>
              <a:rPr lang="zh-CN" altLang="zh-CN" dirty="0">
                <a:solidFill>
                  <a:srgbClr val="0000FF"/>
                </a:solidFill>
              </a:rPr>
              <a:t>流量控制</a:t>
            </a:r>
            <a:r>
              <a:rPr lang="zh-CN" altLang="zh-CN" dirty="0"/>
              <a:t>往往指点对点通信量的控制，是个端到端的问题（接收端控制发送端）。</a:t>
            </a:r>
            <a:endParaRPr lang="en-US" altLang="zh-CN" dirty="0"/>
          </a:p>
          <a:p>
            <a:r>
              <a:rPr lang="zh-CN" altLang="zh-CN" dirty="0">
                <a:solidFill>
                  <a:srgbClr val="0000FF"/>
                </a:solidFill>
              </a:rPr>
              <a:t>流量控制</a:t>
            </a:r>
            <a:r>
              <a:rPr lang="zh-CN" altLang="zh-CN" dirty="0"/>
              <a:t>所要做的就是抑制发送端发送数据的速率，以便使接收端来得及接收。</a:t>
            </a:r>
            <a:r>
              <a:rPr lang="zh-CN" altLang="en-US" dirty="0"/>
              <a:t> </a:t>
            </a:r>
          </a:p>
        </p:txBody>
      </p:sp>
      <p:sp>
        <p:nvSpPr>
          <p:cNvPr id="2" name="矩形 1"/>
          <p:cNvSpPr/>
          <p:nvPr/>
        </p:nvSpPr>
        <p:spPr>
          <a:xfrm>
            <a:off x="1991544" y="3717033"/>
            <a:ext cx="8496944" cy="1947649"/>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拥塞控制和流量控制之所以常常被弄混，是因为某些拥塞控制算法是向发送端发送控制报文，并告诉发送端，网络已出现麻烦，必须放慢发送速率。这点又和流量控制是很相似的。</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213103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6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algn="ctr" eaLnBrk="1" hangingPunct="1"/>
            <a:r>
              <a:rPr lang="zh-CN" altLang="en-US"/>
              <a:t>拥塞控制所起的作用 </a:t>
            </a:r>
          </a:p>
        </p:txBody>
      </p:sp>
      <p:sp>
        <p:nvSpPr>
          <p:cNvPr id="91141" name="Line 3"/>
          <p:cNvSpPr>
            <a:spLocks noChangeShapeType="1"/>
          </p:cNvSpPr>
          <p:nvPr/>
        </p:nvSpPr>
        <p:spPr bwMode="auto">
          <a:xfrm rot="-5400000">
            <a:off x="521891" y="3464719"/>
            <a:ext cx="3481388"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Text Box 4"/>
          <p:cNvSpPr txBox="1">
            <a:spLocks noChangeArrowheads="1"/>
          </p:cNvSpPr>
          <p:nvPr/>
        </p:nvSpPr>
        <p:spPr bwMode="auto">
          <a:xfrm>
            <a:off x="8900940" y="5241926"/>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ea typeface="黑体" pitchFamily="2" charset="-122"/>
              </a:rPr>
              <a:t>提供的负载</a:t>
            </a:r>
          </a:p>
        </p:txBody>
      </p:sp>
      <p:sp>
        <p:nvSpPr>
          <p:cNvPr id="91143" name="Text Box 5"/>
          <p:cNvSpPr txBox="1">
            <a:spLocks noChangeArrowheads="1"/>
          </p:cNvSpPr>
          <p:nvPr/>
        </p:nvSpPr>
        <p:spPr bwMode="auto">
          <a:xfrm>
            <a:off x="2262586" y="1524001"/>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ea typeface="黑体" pitchFamily="2" charset="-122"/>
              </a:rPr>
              <a:t>吞吐量</a:t>
            </a:r>
          </a:p>
        </p:txBody>
      </p:sp>
      <p:grpSp>
        <p:nvGrpSpPr>
          <p:cNvPr id="2237446" name="Group 6"/>
          <p:cNvGrpSpPr>
            <a:grpSpLocks/>
          </p:cNvGrpSpPr>
          <p:nvPr/>
        </p:nvGrpSpPr>
        <p:grpSpPr bwMode="auto">
          <a:xfrm>
            <a:off x="2262585" y="2355852"/>
            <a:ext cx="7020190" cy="2849563"/>
            <a:chOff x="651" y="1764"/>
            <a:chExt cx="4082" cy="1795"/>
          </a:xfrm>
        </p:grpSpPr>
        <p:sp>
          <p:nvSpPr>
            <p:cNvPr id="91173" name="Line 7"/>
            <p:cNvSpPr>
              <a:spLocks noChangeShapeType="1"/>
            </p:cNvSpPr>
            <p:nvPr/>
          </p:nvSpPr>
          <p:spPr bwMode="auto">
            <a:xfrm flipV="1">
              <a:off x="651" y="2077"/>
              <a:ext cx="1925" cy="14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4" name="Line 8"/>
            <p:cNvSpPr>
              <a:spLocks noChangeShapeType="1"/>
            </p:cNvSpPr>
            <p:nvPr/>
          </p:nvSpPr>
          <p:spPr bwMode="auto">
            <a:xfrm>
              <a:off x="2576" y="2077"/>
              <a:ext cx="215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5" name="Text Box 9"/>
            <p:cNvSpPr txBox="1">
              <a:spLocks noChangeArrowheads="1"/>
            </p:cNvSpPr>
            <p:nvPr/>
          </p:nvSpPr>
          <p:spPr bwMode="auto">
            <a:xfrm>
              <a:off x="2901" y="1764"/>
              <a:ext cx="13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FF0000"/>
                  </a:solidFill>
                  <a:ea typeface="黑体" pitchFamily="2" charset="-122"/>
                </a:rPr>
                <a:t>理想的拥塞控制</a:t>
              </a:r>
            </a:p>
          </p:txBody>
        </p:sp>
      </p:grpSp>
      <p:sp>
        <p:nvSpPr>
          <p:cNvPr id="91145" name="Rectangle 10"/>
          <p:cNvSpPr>
            <a:spLocks noChangeArrowheads="1"/>
          </p:cNvSpPr>
          <p:nvPr/>
        </p:nvSpPr>
        <p:spPr bwMode="auto">
          <a:xfrm>
            <a:off x="5937779" y="5300665"/>
            <a:ext cx="694796" cy="2936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37451" name="Group 11"/>
          <p:cNvGrpSpPr>
            <a:grpSpLocks/>
          </p:cNvGrpSpPr>
          <p:nvPr/>
        </p:nvGrpSpPr>
        <p:grpSpPr bwMode="auto">
          <a:xfrm>
            <a:off x="2262586" y="2965451"/>
            <a:ext cx="7121657" cy="2239963"/>
            <a:chOff x="651" y="2148"/>
            <a:chExt cx="4141" cy="1411"/>
          </a:xfrm>
        </p:grpSpPr>
        <p:sp>
          <p:nvSpPr>
            <p:cNvPr id="91169" name="Freeform 12"/>
            <p:cNvSpPr>
              <a:spLocks/>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170" name="Group 13"/>
            <p:cNvGrpSpPr>
              <a:grpSpLocks/>
            </p:cNvGrpSpPr>
            <p:nvPr/>
          </p:nvGrpSpPr>
          <p:grpSpPr bwMode="auto">
            <a:xfrm>
              <a:off x="2499" y="2148"/>
              <a:ext cx="1367" cy="415"/>
              <a:chOff x="2499" y="2148"/>
              <a:chExt cx="1367" cy="415"/>
            </a:xfrm>
          </p:grpSpPr>
          <p:sp>
            <p:nvSpPr>
              <p:cNvPr id="91171" name="Text Box 14"/>
              <p:cNvSpPr txBox="1">
                <a:spLocks noChangeArrowheads="1"/>
              </p:cNvSpPr>
              <p:nvPr/>
            </p:nvSpPr>
            <p:spPr bwMode="auto">
              <a:xfrm>
                <a:off x="2499" y="2148"/>
                <a:ext cx="1367"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333399"/>
                    </a:solidFill>
                    <a:ea typeface="黑体" pitchFamily="2" charset="-122"/>
                  </a:rPr>
                  <a:t>实际的拥塞控制</a:t>
                </a:r>
              </a:p>
            </p:txBody>
          </p:sp>
          <p:sp>
            <p:nvSpPr>
              <p:cNvPr id="91172" name="Line 15"/>
              <p:cNvSpPr>
                <a:spLocks noChangeShapeType="1"/>
              </p:cNvSpPr>
              <p:nvPr/>
            </p:nvSpPr>
            <p:spPr bwMode="auto">
              <a:xfrm>
                <a:off x="3016" y="2387"/>
                <a:ext cx="100" cy="17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1147" name="Line 16"/>
          <p:cNvSpPr>
            <a:spLocks noChangeShapeType="1"/>
          </p:cNvSpPr>
          <p:nvPr/>
        </p:nvSpPr>
        <p:spPr bwMode="auto">
          <a:xfrm>
            <a:off x="2262586" y="5205413"/>
            <a:ext cx="7551605"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8" name="Text Box 17"/>
          <p:cNvSpPr txBox="1">
            <a:spLocks noChangeArrowheads="1"/>
          </p:cNvSpPr>
          <p:nvPr/>
        </p:nvSpPr>
        <p:spPr bwMode="auto">
          <a:xfrm>
            <a:off x="1847528" y="4983560"/>
            <a:ext cx="380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dirty="0">
                <a:solidFill>
                  <a:srgbClr val="333399"/>
                </a:solidFill>
                <a:ea typeface="黑体" pitchFamily="2" charset="-122"/>
              </a:rPr>
              <a:t>0</a:t>
            </a:r>
          </a:p>
        </p:txBody>
      </p:sp>
      <p:grpSp>
        <p:nvGrpSpPr>
          <p:cNvPr id="2237458" name="Group 18"/>
          <p:cNvGrpSpPr>
            <a:grpSpLocks/>
          </p:cNvGrpSpPr>
          <p:nvPr/>
        </p:nvGrpSpPr>
        <p:grpSpPr bwMode="auto">
          <a:xfrm>
            <a:off x="6969655" y="4168775"/>
            <a:ext cx="3742267" cy="1073150"/>
            <a:chOff x="3388" y="2906"/>
            <a:chExt cx="2176" cy="676"/>
          </a:xfrm>
        </p:grpSpPr>
        <p:grpSp>
          <p:nvGrpSpPr>
            <p:cNvPr id="91165" name="Group 19"/>
            <p:cNvGrpSpPr>
              <a:grpSpLocks/>
            </p:cNvGrpSpPr>
            <p:nvPr/>
          </p:nvGrpSpPr>
          <p:grpSpPr bwMode="auto">
            <a:xfrm>
              <a:off x="3429" y="2906"/>
              <a:ext cx="2135" cy="624"/>
              <a:chOff x="3429" y="2906"/>
              <a:chExt cx="2135" cy="624"/>
            </a:xfrm>
          </p:grpSpPr>
          <p:sp>
            <p:nvSpPr>
              <p:cNvPr id="91167" name="Text Box 20"/>
              <p:cNvSpPr txBox="1">
                <a:spLocks noChangeArrowheads="1"/>
              </p:cNvSpPr>
              <p:nvPr/>
            </p:nvSpPr>
            <p:spPr bwMode="auto">
              <a:xfrm>
                <a:off x="3833" y="2906"/>
                <a:ext cx="17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ea typeface="黑体" pitchFamily="2" charset="-122"/>
                  </a:rPr>
                  <a:t>死锁（吞吐量 </a:t>
                </a:r>
                <a:r>
                  <a:rPr lang="en-US" altLang="zh-CN" dirty="0">
                    <a:solidFill>
                      <a:srgbClr val="C00000"/>
                    </a:solidFill>
                    <a:ea typeface="黑体" pitchFamily="2" charset="-122"/>
                  </a:rPr>
                  <a:t>= 0</a:t>
                </a:r>
                <a:r>
                  <a:rPr lang="zh-CN" altLang="en-US" dirty="0">
                    <a:solidFill>
                      <a:srgbClr val="C00000"/>
                    </a:solidFill>
                    <a:ea typeface="黑体" pitchFamily="2" charset="-122"/>
                  </a:rPr>
                  <a:t>）</a:t>
                </a:r>
              </a:p>
            </p:txBody>
          </p:sp>
          <p:sp>
            <p:nvSpPr>
              <p:cNvPr id="91168" name="Line 21"/>
              <p:cNvSpPr>
                <a:spLocks noChangeShapeType="1"/>
              </p:cNvSpPr>
              <p:nvPr/>
            </p:nvSpPr>
            <p:spPr bwMode="auto">
              <a:xfrm flipH="1">
                <a:off x="3429" y="3144"/>
                <a:ext cx="457" cy="38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66" name="Oval 22"/>
            <p:cNvSpPr>
              <a:spLocks noChangeArrowheads="1"/>
            </p:cNvSpPr>
            <p:nvPr/>
          </p:nvSpPr>
          <p:spPr bwMode="auto">
            <a:xfrm>
              <a:off x="3388" y="3522"/>
              <a:ext cx="63" cy="6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37463" name="Group 23"/>
          <p:cNvGrpSpPr>
            <a:grpSpLocks/>
          </p:cNvGrpSpPr>
          <p:nvPr/>
        </p:nvGrpSpPr>
        <p:grpSpPr bwMode="auto">
          <a:xfrm>
            <a:off x="2262586" y="3586163"/>
            <a:ext cx="6631516" cy="2290761"/>
            <a:chOff x="651" y="2544"/>
            <a:chExt cx="3856" cy="1443"/>
          </a:xfrm>
        </p:grpSpPr>
        <p:sp>
          <p:nvSpPr>
            <p:cNvPr id="91151" name="Line 24"/>
            <p:cNvSpPr>
              <a:spLocks noChangeShapeType="1"/>
            </p:cNvSpPr>
            <p:nvPr/>
          </p:nvSpPr>
          <p:spPr bwMode="auto">
            <a:xfrm>
              <a:off x="2585" y="3737"/>
              <a:ext cx="84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2" name="Line 25"/>
            <p:cNvSpPr>
              <a:spLocks noChangeShapeType="1"/>
            </p:cNvSpPr>
            <p:nvPr/>
          </p:nvSpPr>
          <p:spPr bwMode="auto">
            <a:xfrm>
              <a:off x="1633" y="3737"/>
              <a:ext cx="94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nvGrpSpPr>
            <p:cNvPr id="91153" name="Group 26"/>
            <p:cNvGrpSpPr>
              <a:grpSpLocks/>
            </p:cNvGrpSpPr>
            <p:nvPr/>
          </p:nvGrpSpPr>
          <p:grpSpPr bwMode="auto">
            <a:xfrm>
              <a:off x="651" y="2544"/>
              <a:ext cx="3856" cy="1443"/>
              <a:chOff x="651" y="2544"/>
              <a:chExt cx="3856" cy="1443"/>
            </a:xfrm>
          </p:grpSpPr>
          <p:grpSp>
            <p:nvGrpSpPr>
              <p:cNvPr id="91154" name="Group 27"/>
              <p:cNvGrpSpPr>
                <a:grpSpLocks/>
              </p:cNvGrpSpPr>
              <p:nvPr/>
            </p:nvGrpSpPr>
            <p:grpSpPr bwMode="auto">
              <a:xfrm>
                <a:off x="651" y="2544"/>
                <a:ext cx="3856" cy="1252"/>
                <a:chOff x="651" y="2544"/>
                <a:chExt cx="3856" cy="1252"/>
              </a:xfrm>
            </p:grpSpPr>
            <p:sp>
              <p:nvSpPr>
                <p:cNvPr id="91157" name="Freeform 28"/>
                <p:cNvSpPr>
                  <a:spLocks/>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8" name="Line 29"/>
                <p:cNvSpPr>
                  <a:spLocks noChangeShapeType="1"/>
                </p:cNvSpPr>
                <p:nvPr/>
              </p:nvSpPr>
              <p:spPr bwMode="auto">
                <a:xfrm>
                  <a:off x="2576" y="2611"/>
                  <a:ext cx="0" cy="94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9" name="Text Box 30"/>
                <p:cNvSpPr txBox="1">
                  <a:spLocks noChangeArrowheads="1"/>
                </p:cNvSpPr>
                <p:nvPr/>
              </p:nvSpPr>
              <p:spPr bwMode="auto">
                <a:xfrm>
                  <a:off x="3500" y="2544"/>
                  <a:ext cx="10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ea typeface="黑体" pitchFamily="2" charset="-122"/>
                    </a:rPr>
                    <a:t>无拥塞控制</a:t>
                  </a:r>
                </a:p>
              </p:txBody>
            </p:sp>
            <p:sp>
              <p:nvSpPr>
                <p:cNvPr id="91160" name="Line 31"/>
                <p:cNvSpPr>
                  <a:spLocks noChangeShapeType="1"/>
                </p:cNvSpPr>
                <p:nvPr/>
              </p:nvSpPr>
              <p:spPr bwMode="auto">
                <a:xfrm flipH="1">
                  <a:off x="3125" y="2759"/>
                  <a:ext cx="453" cy="14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1" name="Line 32"/>
                <p:cNvSpPr>
                  <a:spLocks noChangeShapeType="1"/>
                </p:cNvSpPr>
                <p:nvPr/>
              </p:nvSpPr>
              <p:spPr bwMode="auto">
                <a:xfrm>
                  <a:off x="1619" y="2848"/>
                  <a:ext cx="0" cy="71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2" name="Line 33"/>
                <p:cNvSpPr>
                  <a:spLocks noChangeShapeType="1"/>
                </p:cNvSpPr>
                <p:nvPr/>
              </p:nvSpPr>
              <p:spPr bwMode="auto">
                <a:xfrm>
                  <a:off x="2576"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3" name="Line 34"/>
                <p:cNvSpPr>
                  <a:spLocks noChangeShapeType="1"/>
                </p:cNvSpPr>
                <p:nvPr/>
              </p:nvSpPr>
              <p:spPr bwMode="auto">
                <a:xfrm>
                  <a:off x="3424"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4" name="Line 35"/>
                <p:cNvSpPr>
                  <a:spLocks noChangeShapeType="1"/>
                </p:cNvSpPr>
                <p:nvPr/>
              </p:nvSpPr>
              <p:spPr bwMode="auto">
                <a:xfrm>
                  <a:off x="1619"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sp>
            <p:nvSpPr>
              <p:cNvPr id="91155" name="Text Box 36"/>
              <p:cNvSpPr txBox="1">
                <a:spLocks noChangeArrowheads="1"/>
              </p:cNvSpPr>
              <p:nvPr/>
            </p:nvSpPr>
            <p:spPr bwMode="auto">
              <a:xfrm>
                <a:off x="2748" y="3589"/>
                <a:ext cx="408"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a:solidFill>
                      <a:srgbClr val="000099"/>
                    </a:solidFill>
                    <a:ea typeface="黑体" pitchFamily="2" charset="-122"/>
                  </a:rPr>
                  <a:t>拥塞</a:t>
                </a:r>
              </a:p>
            </p:txBody>
          </p:sp>
          <p:sp>
            <p:nvSpPr>
              <p:cNvPr id="91156" name="Text Box 37"/>
              <p:cNvSpPr txBox="1">
                <a:spLocks noChangeArrowheads="1"/>
              </p:cNvSpPr>
              <p:nvPr/>
            </p:nvSpPr>
            <p:spPr bwMode="auto">
              <a:xfrm>
                <a:off x="1850" y="3619"/>
                <a:ext cx="408" cy="3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lnSpc>
                    <a:spcPct val="80000"/>
                  </a:lnSpc>
                </a:pPr>
                <a:r>
                  <a:rPr lang="zh-CN" altLang="en-US" sz="2000" dirty="0">
                    <a:solidFill>
                      <a:srgbClr val="000099"/>
                    </a:solidFill>
                    <a:ea typeface="黑体" pitchFamily="2" charset="-122"/>
                  </a:rPr>
                  <a:t>轻度</a:t>
                </a:r>
              </a:p>
              <a:p>
                <a:pPr algn="l" eaLnBrk="1" hangingPunct="1">
                  <a:lnSpc>
                    <a:spcPct val="80000"/>
                  </a:lnSpc>
                </a:pPr>
                <a:r>
                  <a:rPr lang="zh-CN" altLang="en-US" sz="2000" dirty="0">
                    <a:solidFill>
                      <a:srgbClr val="000099"/>
                    </a:solidFill>
                    <a:ea typeface="黑体" pitchFamily="2" charset="-122"/>
                  </a:rPr>
                  <a:t>拥塞</a:t>
                </a:r>
              </a:p>
            </p:txBody>
          </p:sp>
        </p:grpSp>
      </p:grpSp>
    </p:spTree>
    <p:extLst>
      <p:ext uri="{BB962C8B-B14F-4D97-AF65-F5344CB8AC3E}">
        <p14:creationId xmlns:p14="http://schemas.microsoft.com/office/powerpoint/2010/main" val="396382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74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374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374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37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zh-CN" dirty="0"/>
              <a:t>运输层的两个主要协议</a:t>
            </a:r>
            <a:endParaRPr lang="zh-CN" altLang="en-US" dirty="0"/>
          </a:p>
        </p:txBody>
      </p:sp>
      <p:sp>
        <p:nvSpPr>
          <p:cNvPr id="3" name="内容占位符 2"/>
          <p:cNvSpPr>
            <a:spLocks noGrp="1"/>
          </p:cNvSpPr>
          <p:nvPr>
            <p:ph idx="1"/>
          </p:nvPr>
        </p:nvSpPr>
        <p:spPr>
          <a:xfrm>
            <a:off x="527050" y="1196752"/>
            <a:ext cx="11137899" cy="5111972"/>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sz="2800" dirty="0"/>
              <a:t>	TCP/IP </a:t>
            </a:r>
            <a:r>
              <a:rPr lang="zh-CN" altLang="en-US" sz="2800" dirty="0"/>
              <a:t>的运输层有两个主要协议：</a:t>
            </a:r>
          </a:p>
          <a:p>
            <a:r>
              <a:rPr lang="en-US" altLang="zh-CN" sz="2800" dirty="0">
                <a:solidFill>
                  <a:srgbClr val="FF0000"/>
                </a:solidFill>
              </a:rPr>
              <a:t>(1) </a:t>
            </a:r>
            <a:r>
              <a:rPr lang="zh-CN" altLang="en-US" sz="2800" dirty="0">
                <a:solidFill>
                  <a:srgbClr val="FF0000"/>
                </a:solidFill>
              </a:rPr>
              <a:t>用户数据报协议 </a:t>
            </a:r>
            <a:r>
              <a:rPr lang="en-US" altLang="zh-CN" sz="2800" dirty="0">
                <a:solidFill>
                  <a:srgbClr val="FF0000"/>
                </a:solidFill>
              </a:rPr>
              <a:t>UDP </a:t>
            </a:r>
            <a:r>
              <a:rPr lang="en-US" altLang="zh-CN" sz="2800" dirty="0"/>
              <a:t>(User Datagram Protocol)</a:t>
            </a:r>
          </a:p>
          <a:p>
            <a:r>
              <a:rPr lang="en-US" altLang="zh-CN" sz="2800" dirty="0">
                <a:solidFill>
                  <a:srgbClr val="FF0000"/>
                </a:solidFill>
              </a:rPr>
              <a:t>(2) </a:t>
            </a:r>
            <a:r>
              <a:rPr lang="zh-CN" altLang="en-US" sz="2800" dirty="0">
                <a:solidFill>
                  <a:srgbClr val="FF0000"/>
                </a:solidFill>
              </a:rPr>
              <a:t>传输控制协议 </a:t>
            </a:r>
            <a:r>
              <a:rPr lang="en-US" altLang="zh-CN" sz="2800" dirty="0">
                <a:solidFill>
                  <a:srgbClr val="FF0000"/>
                </a:solidFill>
              </a:rPr>
              <a:t>TCP</a:t>
            </a:r>
            <a:r>
              <a:rPr lang="en-US" altLang="zh-CN" sz="2800" dirty="0">
                <a:solidFill>
                  <a:srgbClr val="0000FF"/>
                </a:solidFill>
              </a:rPr>
              <a:t> </a:t>
            </a:r>
            <a:r>
              <a:rPr lang="en-US" altLang="zh-CN" sz="2800" dirty="0"/>
              <a:t>(Transmission Control Protocol)</a:t>
            </a:r>
          </a:p>
          <a:p>
            <a:endParaRPr lang="zh-CN" altLang="en-US" sz="2800" dirty="0"/>
          </a:p>
        </p:txBody>
      </p:sp>
      <p:grpSp>
        <p:nvGrpSpPr>
          <p:cNvPr id="33" name="组合 32"/>
          <p:cNvGrpSpPr/>
          <p:nvPr/>
        </p:nvGrpSpPr>
        <p:grpSpPr>
          <a:xfrm>
            <a:off x="4727848" y="3027462"/>
            <a:ext cx="4242072" cy="2417763"/>
            <a:chOff x="3951288" y="3139919"/>
            <a:chExt cx="4242072" cy="2417763"/>
          </a:xfrm>
        </p:grpSpPr>
        <p:sp>
          <p:nvSpPr>
            <p:cNvPr id="19" name="Rectangle 5"/>
            <p:cNvSpPr>
              <a:spLocks noChangeArrowheads="1"/>
            </p:cNvSpPr>
            <p:nvPr/>
          </p:nvSpPr>
          <p:spPr bwMode="auto">
            <a:xfrm>
              <a:off x="3952875" y="3139919"/>
              <a:ext cx="3021013" cy="2417763"/>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0" name="Line 6"/>
            <p:cNvSpPr>
              <a:spLocks noChangeShapeType="1"/>
            </p:cNvSpPr>
            <p:nvPr/>
          </p:nvSpPr>
          <p:spPr bwMode="auto">
            <a:xfrm>
              <a:off x="3951288" y="3649507"/>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1" name="Line 7"/>
            <p:cNvSpPr>
              <a:spLocks noChangeShapeType="1"/>
            </p:cNvSpPr>
            <p:nvPr/>
          </p:nvSpPr>
          <p:spPr bwMode="auto">
            <a:xfrm>
              <a:off x="3951288" y="4168619"/>
              <a:ext cx="3028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2" name="Rectangle 8"/>
            <p:cNvSpPr>
              <a:spLocks noChangeArrowheads="1"/>
            </p:cNvSpPr>
            <p:nvPr/>
          </p:nvSpPr>
          <p:spPr bwMode="auto">
            <a:xfrm>
              <a:off x="3976688" y="3166907"/>
              <a:ext cx="2986087" cy="461962"/>
            </a:xfrm>
            <a:prstGeom prst="rect">
              <a:avLst/>
            </a:prstGeom>
            <a:solidFill>
              <a:srgbClr val="FFFF66"/>
            </a:solidFill>
            <a:ln>
              <a:noFill/>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3" name="Rectangle 9"/>
            <p:cNvSpPr>
              <a:spLocks noChangeArrowheads="1"/>
            </p:cNvSpPr>
            <p:nvPr/>
          </p:nvSpPr>
          <p:spPr bwMode="auto">
            <a:xfrm>
              <a:off x="3976688" y="4187669"/>
              <a:ext cx="2978150" cy="1346200"/>
            </a:xfrm>
            <a:prstGeom prst="rect">
              <a:avLst/>
            </a:prstGeom>
            <a:solidFill>
              <a:srgbClr val="FFFF66"/>
            </a:solidFill>
            <a:ln>
              <a:noFill/>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4" name="Line 10"/>
            <p:cNvSpPr>
              <a:spLocks noChangeShapeType="1"/>
            </p:cNvSpPr>
            <p:nvPr/>
          </p:nvSpPr>
          <p:spPr bwMode="auto">
            <a:xfrm>
              <a:off x="5449888" y="3654269"/>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5" name="Rectangle 11"/>
            <p:cNvSpPr>
              <a:spLocks noChangeArrowheads="1"/>
            </p:cNvSpPr>
            <p:nvPr/>
          </p:nvSpPr>
          <p:spPr bwMode="auto">
            <a:xfrm>
              <a:off x="5754688" y="3717032"/>
              <a:ext cx="73693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a:solidFill>
                    <a:srgbClr val="0000FF"/>
                  </a:solidFill>
                  <a:latin typeface="微软雅黑" panose="020B0503020204020204" pitchFamily="34" charset="-122"/>
                  <a:ea typeface="微软雅黑" panose="020B0503020204020204" pitchFamily="34" charset="-122"/>
                </a:rPr>
                <a:t>TCP</a:t>
              </a:r>
            </a:p>
          </p:txBody>
        </p:sp>
        <p:sp>
          <p:nvSpPr>
            <p:cNvPr id="26" name="Rectangle 12"/>
            <p:cNvSpPr>
              <a:spLocks noChangeArrowheads="1"/>
            </p:cNvSpPr>
            <p:nvPr/>
          </p:nvSpPr>
          <p:spPr bwMode="auto">
            <a:xfrm>
              <a:off x="4243388" y="3717032"/>
              <a:ext cx="8335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FF"/>
                  </a:solidFill>
                  <a:latin typeface="微软雅黑" panose="020B0503020204020204" pitchFamily="34" charset="-122"/>
                  <a:ea typeface="微软雅黑" panose="020B0503020204020204" pitchFamily="34" charset="-122"/>
                </a:rPr>
                <a:t>UDP</a:t>
              </a:r>
            </a:p>
          </p:txBody>
        </p:sp>
        <p:sp>
          <p:nvSpPr>
            <p:cNvPr id="27" name="Rectangle 15"/>
            <p:cNvSpPr>
              <a:spLocks noChangeArrowheads="1"/>
            </p:cNvSpPr>
            <p:nvPr/>
          </p:nvSpPr>
          <p:spPr bwMode="auto">
            <a:xfrm>
              <a:off x="5211763" y="4203544"/>
              <a:ext cx="460063" cy="45910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IP</a:t>
              </a:r>
            </a:p>
          </p:txBody>
        </p:sp>
        <p:sp>
          <p:nvSpPr>
            <p:cNvPr id="28" name="Rectangle 18"/>
            <p:cNvSpPr>
              <a:spLocks noChangeArrowheads="1"/>
            </p:cNvSpPr>
            <p:nvPr/>
          </p:nvSpPr>
          <p:spPr bwMode="auto">
            <a:xfrm>
              <a:off x="4962525" y="3219294"/>
              <a:ext cx="1110883" cy="4591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微软雅黑" panose="020B0503020204020204" pitchFamily="34" charset="-122"/>
                  <a:ea typeface="微软雅黑" panose="020B0503020204020204" pitchFamily="34" charset="-122"/>
                </a:rPr>
                <a:t>应用层</a:t>
              </a:r>
            </a:p>
          </p:txBody>
        </p:sp>
        <p:sp>
          <p:nvSpPr>
            <p:cNvPr id="29" name="Rectangle 19"/>
            <p:cNvSpPr>
              <a:spLocks noChangeArrowheads="1"/>
            </p:cNvSpPr>
            <p:nvPr/>
          </p:nvSpPr>
          <p:spPr bwMode="auto">
            <a:xfrm>
              <a:off x="4232920" y="4875057"/>
              <a:ext cx="2565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与各种网络接口</a:t>
              </a:r>
            </a:p>
          </p:txBody>
        </p:sp>
        <p:sp>
          <p:nvSpPr>
            <p:cNvPr id="30" name="Line 20"/>
            <p:cNvSpPr>
              <a:spLocks noChangeShapeType="1"/>
            </p:cNvSpPr>
            <p:nvPr/>
          </p:nvSpPr>
          <p:spPr bwMode="auto">
            <a:xfrm>
              <a:off x="3951288" y="4668682"/>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31" name="Text Box 22"/>
            <p:cNvSpPr txBox="1">
              <a:spLocks noChangeArrowheads="1"/>
            </p:cNvSpPr>
            <p:nvPr/>
          </p:nvSpPr>
          <p:spPr bwMode="auto">
            <a:xfrm>
              <a:off x="7080555" y="368741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FF"/>
                  </a:solidFill>
                  <a:latin typeface="微软雅黑" panose="020B0503020204020204" pitchFamily="34" charset="-122"/>
                  <a:ea typeface="微软雅黑" panose="020B0503020204020204" pitchFamily="34" charset="-122"/>
                </a:rPr>
                <a:t>运输层</a:t>
              </a:r>
            </a:p>
          </p:txBody>
        </p:sp>
      </p:grpSp>
      <p:sp>
        <p:nvSpPr>
          <p:cNvPr id="32" name="矩形 31"/>
          <p:cNvSpPr/>
          <p:nvPr/>
        </p:nvSpPr>
        <p:spPr>
          <a:xfrm>
            <a:off x="3719737" y="5589241"/>
            <a:ext cx="4884671" cy="461665"/>
          </a:xfrm>
          <a:prstGeom prst="rect">
            <a:avLst/>
          </a:prstGeom>
        </p:spPr>
        <p:txBody>
          <a:bodyPr wrap="square">
            <a:spAutoFit/>
          </a:bodyPr>
          <a:lstStyle/>
          <a:p>
            <a:pPr algn="ctr"/>
            <a:r>
              <a:rPr lang="en-US" altLang="zh-CN" sz="2400" dirty="0">
                <a:solidFill>
                  <a:srgbClr val="000099"/>
                </a:solidFill>
                <a:latin typeface="微软雅黑" panose="020B0503020204020204" pitchFamily="34" charset="-122"/>
                <a:ea typeface="微软雅黑" panose="020B0503020204020204" pitchFamily="34" charset="-122"/>
              </a:rPr>
              <a:t>TCP/IP </a:t>
            </a:r>
            <a:r>
              <a:rPr lang="zh-CN" altLang="zh-CN" sz="2400" dirty="0">
                <a:solidFill>
                  <a:srgbClr val="000099"/>
                </a:solidFill>
                <a:latin typeface="微软雅黑" panose="020B0503020204020204" pitchFamily="34" charset="-122"/>
                <a:ea typeface="微软雅黑" panose="020B0503020204020204" pitchFamily="34" charset="-122"/>
              </a:rPr>
              <a:t>体系中的运输层协议</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02401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algn="ctr"/>
            <a:r>
              <a:rPr lang="zh-CN" altLang="en-US"/>
              <a:t>拥塞控制的一般原理 </a:t>
            </a:r>
          </a:p>
        </p:txBody>
      </p:sp>
      <p:sp>
        <p:nvSpPr>
          <p:cNvPr id="771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实践证明，</a:t>
            </a:r>
            <a:r>
              <a:rPr lang="zh-CN" altLang="en-US" dirty="0"/>
              <a:t>拥塞控制是很难设计的，因为它是一个</a:t>
            </a:r>
            <a:r>
              <a:rPr lang="zh-CN" altLang="en-US" dirty="0">
                <a:solidFill>
                  <a:srgbClr val="FF0000"/>
                </a:solidFill>
              </a:rPr>
              <a:t>动态</a:t>
            </a:r>
            <a:r>
              <a:rPr lang="zh-CN" altLang="en-US" dirty="0"/>
              <a:t>的（而不是静态的）</a:t>
            </a:r>
            <a:r>
              <a:rPr lang="zh-CN" altLang="en-US" dirty="0">
                <a:solidFill>
                  <a:srgbClr val="FF0000"/>
                </a:solidFill>
              </a:rPr>
              <a:t>问题</a:t>
            </a:r>
            <a:r>
              <a:rPr lang="zh-CN" altLang="en-US" dirty="0"/>
              <a:t>。</a:t>
            </a:r>
          </a:p>
          <a:p>
            <a:r>
              <a:rPr lang="zh-CN" altLang="en-US" dirty="0"/>
              <a:t>当前网络正朝着高速化的方向发展，这很容易出现缓存不够大而造成分组的丢失。</a:t>
            </a:r>
            <a:r>
              <a:rPr lang="zh-CN" altLang="en-US" dirty="0">
                <a:solidFill>
                  <a:srgbClr val="FF0000"/>
                </a:solidFill>
              </a:rPr>
              <a:t>但分组的丢失是网络发生拥塞的征兆而不是原因。</a:t>
            </a:r>
          </a:p>
          <a:p>
            <a:r>
              <a:rPr lang="zh-CN" altLang="en-US" dirty="0">
                <a:solidFill>
                  <a:srgbClr val="0000FF"/>
                </a:solidFill>
              </a:rPr>
              <a:t>在许多情况下，甚至正是拥塞控制本身成为引起网络性能恶化甚至发生死锁的原因。</a:t>
            </a:r>
            <a:r>
              <a:rPr lang="zh-CN" altLang="en-US" dirty="0"/>
              <a:t>这点应特别引起重视。 </a:t>
            </a:r>
          </a:p>
        </p:txBody>
      </p:sp>
    </p:spTree>
    <p:extLst>
      <p:ext uri="{BB962C8B-B14F-4D97-AF65-F5344CB8AC3E}">
        <p14:creationId xmlns:p14="http://schemas.microsoft.com/office/powerpoint/2010/main" val="155000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10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gn="ctr"/>
            <a:r>
              <a:rPr lang="zh-CN" altLang="en-US"/>
              <a:t>开环控制和闭环控制 </a:t>
            </a:r>
          </a:p>
        </p:txBody>
      </p:sp>
      <p:sp>
        <p:nvSpPr>
          <p:cNvPr id="77209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开环控制</a:t>
            </a:r>
            <a:r>
              <a:rPr lang="zh-CN" altLang="en-US" dirty="0"/>
              <a:t>方法就是在设计网络时事先将有关发生拥塞的因素考虑周到，力求网络在工作时不产生拥塞。 </a:t>
            </a:r>
          </a:p>
          <a:p>
            <a:r>
              <a:rPr lang="zh-CN" altLang="en-US" dirty="0">
                <a:solidFill>
                  <a:srgbClr val="FF0000"/>
                </a:solidFill>
              </a:rPr>
              <a:t>闭环控制方法</a:t>
            </a:r>
            <a:r>
              <a:rPr lang="zh-CN" altLang="en-US" dirty="0"/>
              <a:t>是基于反馈环路的概念。属于闭环控制的有以下几种措施： </a:t>
            </a:r>
          </a:p>
          <a:p>
            <a:pPr lvl="1"/>
            <a:r>
              <a:rPr lang="en-US" altLang="zh-CN" dirty="0"/>
              <a:t>(1) </a:t>
            </a:r>
            <a:r>
              <a:rPr lang="zh-CN" altLang="en-US" dirty="0"/>
              <a:t>监测网络系统以便检测到拥塞在何时、何处发生。</a:t>
            </a:r>
          </a:p>
          <a:p>
            <a:pPr lvl="1"/>
            <a:r>
              <a:rPr lang="en-US" altLang="zh-CN" dirty="0"/>
              <a:t>(2) </a:t>
            </a:r>
            <a:r>
              <a:rPr lang="zh-CN" altLang="en-US" dirty="0"/>
              <a:t>将拥塞发生的信息传送到可采取行动的地方。</a:t>
            </a:r>
          </a:p>
          <a:p>
            <a:pPr lvl="1"/>
            <a:r>
              <a:rPr lang="en-US" altLang="zh-CN" dirty="0"/>
              <a:t>(3) </a:t>
            </a:r>
            <a:r>
              <a:rPr lang="zh-CN" altLang="en-US" dirty="0"/>
              <a:t>调整网络系统的运行以解决出现的问题。</a:t>
            </a:r>
          </a:p>
        </p:txBody>
      </p:sp>
    </p:spTree>
    <p:extLst>
      <p:ext uri="{BB962C8B-B14F-4D97-AF65-F5344CB8AC3E}">
        <p14:creationId xmlns:p14="http://schemas.microsoft.com/office/powerpoint/2010/main" val="710113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监测网络的拥塞</a:t>
            </a:r>
            <a:r>
              <a:rPr lang="zh-CN" altLang="en-US" dirty="0"/>
              <a:t>的指标</a:t>
            </a:r>
          </a:p>
        </p:txBody>
      </p:sp>
      <p:sp>
        <p:nvSpPr>
          <p:cNvPr id="3" name="内容占位符 2"/>
          <p:cNvSpPr>
            <a:spLocks noGrp="1"/>
          </p:cNvSpPr>
          <p:nvPr>
            <p:ph idx="1"/>
          </p:nvPr>
        </p:nvSpPr>
        <p:spPr/>
        <p:txBody>
          <a:bodyPr/>
          <a:lstStyle/>
          <a:p>
            <a:r>
              <a:rPr lang="zh-CN" altLang="zh-CN" dirty="0"/>
              <a:t>主要指标</a:t>
            </a:r>
            <a:r>
              <a:rPr lang="zh-CN" altLang="en-US" dirty="0"/>
              <a:t>有：</a:t>
            </a:r>
            <a:endParaRPr lang="en-US" altLang="zh-CN" dirty="0"/>
          </a:p>
          <a:p>
            <a:pPr lvl="1"/>
            <a:r>
              <a:rPr lang="zh-CN" altLang="zh-CN" dirty="0"/>
              <a:t>由于缺少缓存空间而被丢弃的分组的百分数</a:t>
            </a:r>
            <a:r>
              <a:rPr lang="zh-CN" altLang="en-US" dirty="0"/>
              <a:t>；</a:t>
            </a:r>
            <a:endParaRPr lang="en-US" altLang="zh-CN" dirty="0"/>
          </a:p>
          <a:p>
            <a:pPr lvl="1"/>
            <a:r>
              <a:rPr lang="zh-CN" altLang="zh-CN" dirty="0"/>
              <a:t>平均队列长度</a:t>
            </a:r>
            <a:r>
              <a:rPr lang="zh-CN" altLang="en-US" dirty="0"/>
              <a:t>；</a:t>
            </a:r>
            <a:endParaRPr lang="en-US" altLang="zh-CN" dirty="0"/>
          </a:p>
          <a:p>
            <a:pPr lvl="1"/>
            <a:r>
              <a:rPr lang="zh-CN" altLang="zh-CN" dirty="0"/>
              <a:t>超时重传的分组数</a:t>
            </a:r>
            <a:r>
              <a:rPr lang="zh-CN" altLang="en-US" dirty="0"/>
              <a:t>；</a:t>
            </a:r>
            <a:endParaRPr lang="en-US" altLang="zh-CN" dirty="0"/>
          </a:p>
          <a:p>
            <a:pPr lvl="1"/>
            <a:r>
              <a:rPr lang="zh-CN" altLang="zh-CN" dirty="0"/>
              <a:t>平均分组时延</a:t>
            </a:r>
            <a:r>
              <a:rPr lang="zh-CN" altLang="en-US" dirty="0"/>
              <a:t>；</a:t>
            </a:r>
            <a:endParaRPr lang="en-US" altLang="zh-CN" dirty="0"/>
          </a:p>
          <a:p>
            <a:pPr lvl="1"/>
            <a:r>
              <a:rPr lang="zh-CN" altLang="zh-CN" dirty="0"/>
              <a:t>分组时延的标准差，等等。</a:t>
            </a:r>
            <a:endParaRPr lang="en-US" altLang="zh-CN" dirty="0"/>
          </a:p>
          <a:p>
            <a:r>
              <a:rPr lang="zh-CN" altLang="zh-CN" dirty="0"/>
              <a:t>上述这些指标的上升都标志着拥塞的增长。</a:t>
            </a:r>
            <a:endParaRPr lang="zh-CN" altLang="en-US" dirty="0"/>
          </a:p>
        </p:txBody>
      </p:sp>
    </p:spTree>
    <p:extLst>
      <p:ext uri="{BB962C8B-B14F-4D97-AF65-F5344CB8AC3E}">
        <p14:creationId xmlns:p14="http://schemas.microsoft.com/office/powerpoint/2010/main" val="11064652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en-US" altLang="zh-CN" dirty="0"/>
              <a:t>5.8.2  TCP </a:t>
            </a:r>
            <a:r>
              <a:rPr lang="zh-CN" altLang="zh-CN" dirty="0"/>
              <a:t>的拥塞控制方法</a:t>
            </a:r>
          </a:p>
        </p:txBody>
      </p:sp>
      <p:sp>
        <p:nvSpPr>
          <p:cNvPr id="94214" name="Rectangle 3"/>
          <p:cNvSpPr>
            <a:spLocks noGrp="1" noChangeArrowheads="1"/>
          </p:cNvSpPr>
          <p:nvPr>
            <p:ph idx="1"/>
          </p:nvPr>
        </p:nvSpPr>
        <p:spPr/>
        <p:txBody>
          <a:bodyPr/>
          <a:lstStyle/>
          <a:p>
            <a:r>
              <a:rPr lang="en-US" altLang="zh-CN" sz="2800" dirty="0"/>
              <a:t>TCP </a:t>
            </a:r>
            <a:r>
              <a:rPr lang="zh-CN" altLang="en-US" sz="2800" dirty="0"/>
              <a:t>采用</a:t>
            </a:r>
            <a:r>
              <a:rPr lang="zh-CN" altLang="en-US" sz="2800" dirty="0">
                <a:solidFill>
                  <a:srgbClr val="FF0000"/>
                </a:solidFill>
              </a:rPr>
              <a:t>基于窗口的方法</a:t>
            </a:r>
            <a:r>
              <a:rPr lang="zh-CN" altLang="en-US" sz="2800" dirty="0"/>
              <a:t>进行拥塞控制。该方法属于闭环控制方法。</a:t>
            </a:r>
          </a:p>
          <a:p>
            <a:pPr eaLnBrk="1" hangingPunct="1"/>
            <a:r>
              <a:rPr lang="en-US" altLang="zh-CN" sz="2800" dirty="0"/>
              <a:t>TCP</a:t>
            </a:r>
            <a:r>
              <a:rPr lang="zh-CN" altLang="en-US" sz="2800" dirty="0"/>
              <a:t>发送方维持一个</a:t>
            </a:r>
            <a:r>
              <a:rPr lang="zh-CN" altLang="en-US" sz="2800" dirty="0">
                <a:solidFill>
                  <a:srgbClr val="FF0000"/>
                </a:solidFill>
              </a:rPr>
              <a:t>拥塞窗口 </a:t>
            </a:r>
            <a:r>
              <a:rPr lang="en-US" altLang="zh-CN" sz="2800" dirty="0">
                <a:solidFill>
                  <a:srgbClr val="FF0000"/>
                </a:solidFill>
              </a:rPr>
              <a:t>CWND</a:t>
            </a:r>
            <a:r>
              <a:rPr lang="en-US" altLang="zh-CN" sz="2800" dirty="0">
                <a:solidFill>
                  <a:srgbClr val="0000FF"/>
                </a:solidFill>
              </a:rPr>
              <a:t> </a:t>
            </a:r>
            <a:r>
              <a:rPr lang="en-US" altLang="zh-CN" sz="2800" dirty="0"/>
              <a:t>(Congestion Window)</a:t>
            </a:r>
            <a:endParaRPr lang="zh-CN" altLang="en-US" sz="2800" dirty="0"/>
          </a:p>
          <a:p>
            <a:pPr lvl="1"/>
            <a:r>
              <a:rPr lang="zh-CN" altLang="zh-CN" sz="2400" dirty="0"/>
              <a:t>拥塞窗口的大小取决于网络的拥塞程度，并且动态地在变化。</a:t>
            </a:r>
            <a:endParaRPr lang="zh-CN" altLang="en-US" sz="2400" dirty="0"/>
          </a:p>
          <a:p>
            <a:pPr lvl="1" eaLnBrk="1" hangingPunct="1"/>
            <a:r>
              <a:rPr lang="zh-CN" altLang="en-US" sz="2400" dirty="0"/>
              <a:t>发送端利用</a:t>
            </a:r>
            <a:r>
              <a:rPr lang="zh-CN" altLang="en-US" sz="2400" dirty="0">
                <a:solidFill>
                  <a:srgbClr val="FF0000"/>
                </a:solidFill>
              </a:rPr>
              <a:t>拥塞窗口</a:t>
            </a:r>
            <a:r>
              <a:rPr lang="zh-CN" altLang="en-US" sz="2400" dirty="0"/>
              <a:t>根据网络的拥塞情况调整发送的数据量。</a:t>
            </a:r>
            <a:endParaRPr lang="en-US" altLang="zh-CN" sz="2400" dirty="0"/>
          </a:p>
          <a:p>
            <a:pPr lvl="1" eaLnBrk="1" hangingPunct="1"/>
            <a:r>
              <a:rPr lang="zh-CN" altLang="en-US" sz="2400" dirty="0"/>
              <a:t>所以，发送窗口大小不仅取决于接收方公告的接收窗口，还取决于网络的拥塞状况，所以真正的发送窗口值为：</a:t>
            </a:r>
          </a:p>
        </p:txBody>
      </p:sp>
      <p:sp>
        <p:nvSpPr>
          <p:cNvPr id="94213" name="Rectangle 4"/>
          <p:cNvSpPr>
            <a:spLocks noChangeArrowheads="1"/>
          </p:cNvSpPr>
          <p:nvPr/>
        </p:nvSpPr>
        <p:spPr bwMode="auto">
          <a:xfrm>
            <a:off x="1631504" y="5254331"/>
            <a:ext cx="9163050" cy="525721"/>
          </a:xfrm>
          <a:prstGeom prst="rect">
            <a:avLst/>
          </a:prstGeom>
          <a:solidFill>
            <a:srgbClr val="FFCC00"/>
          </a:solidFill>
          <a:ln>
            <a:solidFill>
              <a:schemeClr val="tx1"/>
            </a:solidFill>
          </a:ln>
        </p:spPr>
        <p:txBody>
          <a:bodyPr wrap="square" anchor="ctr">
            <a:spAutoFit/>
          </a:bodyPr>
          <a:lstStyle/>
          <a:p>
            <a:pPr algn="ctr">
              <a:lnSpc>
                <a:spcPct val="110000"/>
              </a:lnSpc>
            </a:pPr>
            <a:r>
              <a:rPr lang="zh-CN" altLang="en-US" sz="2800" b="1" dirty="0">
                <a:solidFill>
                  <a:srgbClr val="000099"/>
                </a:solidFill>
                <a:latin typeface="+mn-lt"/>
                <a:ea typeface="黑体" pitchFamily="2" charset="-122"/>
              </a:rPr>
              <a:t>真正的发送窗口值 </a:t>
            </a:r>
            <a:r>
              <a:rPr lang="en-US" altLang="zh-CN" sz="2800" b="1" dirty="0">
                <a:solidFill>
                  <a:srgbClr val="000099"/>
                </a:solidFill>
                <a:latin typeface="+mn-lt"/>
                <a:ea typeface="黑体" pitchFamily="2" charset="-122"/>
              </a:rPr>
              <a:t>=</a:t>
            </a:r>
            <a:r>
              <a:rPr lang="zh-CN" altLang="en-US" sz="2800" b="1" dirty="0">
                <a:solidFill>
                  <a:srgbClr val="000099"/>
                </a:solidFill>
                <a:latin typeface="+mn-lt"/>
                <a:ea typeface="黑体" pitchFamily="2" charset="-122"/>
              </a:rPr>
              <a:t> </a:t>
            </a:r>
            <a:r>
              <a:rPr lang="en-US" altLang="zh-CN" sz="2800" b="1" dirty="0">
                <a:solidFill>
                  <a:srgbClr val="000099"/>
                </a:solidFill>
                <a:latin typeface="+mn-lt"/>
                <a:ea typeface="黑体" pitchFamily="2" charset="-122"/>
              </a:rPr>
              <a:t>Min(</a:t>
            </a:r>
            <a:r>
              <a:rPr lang="zh-CN" altLang="en-US" sz="2800" b="1" dirty="0">
                <a:solidFill>
                  <a:srgbClr val="000099"/>
                </a:solidFill>
                <a:latin typeface="+mn-lt"/>
                <a:ea typeface="黑体" pitchFamily="2" charset="-122"/>
              </a:rPr>
              <a:t>公告窗口值，拥塞窗口值</a:t>
            </a:r>
            <a:r>
              <a:rPr lang="en-US" altLang="zh-CN"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5327540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a:r>
              <a:rPr lang="zh-CN" altLang="zh-CN" dirty="0"/>
              <a:t>控制拥塞窗口的原则</a:t>
            </a:r>
            <a:endParaRPr lang="zh-CN" altLang="en-US" dirty="0"/>
          </a:p>
        </p:txBody>
      </p:sp>
      <p:sp>
        <p:nvSpPr>
          <p:cNvPr id="96261" name="Rectangle 3"/>
          <p:cNvSpPr>
            <a:spLocks noGrp="1" noChangeArrowheads="1"/>
          </p:cNvSpPr>
          <p:nvPr>
            <p:ph idx="1"/>
          </p:nvPr>
        </p:nvSpPr>
        <p:spPr/>
        <p:txBody>
          <a:bodyPr/>
          <a:lstStyle/>
          <a:p>
            <a:r>
              <a:rPr lang="zh-CN" altLang="zh-CN" dirty="0"/>
              <a:t>只要网络没有出现拥塞，拥塞窗口就可以再增大一些，以便把更多的分组发送出去，这样就可以提高网络的利用率。</a:t>
            </a:r>
            <a:endParaRPr lang="en-US" altLang="zh-CN" dirty="0"/>
          </a:p>
          <a:p>
            <a:r>
              <a:rPr lang="zh-CN" altLang="zh-CN" dirty="0"/>
              <a:t>但只要网络出现拥塞或有可能出现拥塞，就必须把拥塞窗口减小一些，以减少注入到网络中的分组数，以便缓解网络出现的拥塞。</a:t>
            </a:r>
            <a:endParaRPr lang="zh-CN" altLang="en-US" dirty="0"/>
          </a:p>
        </p:txBody>
      </p:sp>
    </p:spTree>
    <p:extLst>
      <p:ext uri="{BB962C8B-B14F-4D97-AF65-F5344CB8AC3E}">
        <p14:creationId xmlns:p14="http://schemas.microsoft.com/office/powerpoint/2010/main" val="39980267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zh-CN" altLang="en-US" dirty="0"/>
              <a:t>拥塞的判断</a:t>
            </a:r>
          </a:p>
        </p:txBody>
      </p:sp>
      <p:sp>
        <p:nvSpPr>
          <p:cNvPr id="96261" name="Rectangle 3"/>
          <p:cNvSpPr>
            <a:spLocks noGrp="1" noChangeArrowheads="1"/>
          </p:cNvSpPr>
          <p:nvPr>
            <p:ph idx="1"/>
          </p:nvPr>
        </p:nvSpPr>
        <p:spPr/>
        <p:txBody>
          <a:bodyPr/>
          <a:lstStyle/>
          <a:p>
            <a:r>
              <a:rPr lang="zh-CN" altLang="en-US" dirty="0">
                <a:solidFill>
                  <a:srgbClr val="FF0000"/>
                </a:solidFill>
              </a:rPr>
              <a:t>重传定时器超时</a:t>
            </a:r>
            <a:endParaRPr lang="en-US" altLang="zh-CN" dirty="0">
              <a:solidFill>
                <a:srgbClr val="FF0000"/>
              </a:solidFill>
            </a:endParaRPr>
          </a:p>
          <a:p>
            <a:pPr lvl="1"/>
            <a:r>
              <a:rPr lang="zh-CN" altLang="zh-CN" dirty="0"/>
              <a:t>现在通信线路的传输质量一般都很好，因传输出差错而丢弃分组的概率是很小的（远小于</a:t>
            </a:r>
            <a:r>
              <a:rPr lang="en-US" altLang="zh-CN" dirty="0"/>
              <a:t> 1 %</a:t>
            </a:r>
            <a:r>
              <a:rPr lang="zh-CN" altLang="zh-CN" dirty="0"/>
              <a:t>）。只要出现了超时，就可以猜想网络可能出现了拥塞。</a:t>
            </a:r>
            <a:endParaRPr lang="en-US" altLang="zh-CN" dirty="0"/>
          </a:p>
          <a:p>
            <a:r>
              <a:rPr lang="zh-CN" altLang="en-US" dirty="0">
                <a:solidFill>
                  <a:srgbClr val="FF0000"/>
                </a:solidFill>
              </a:rPr>
              <a:t>收到三个相同（重复）的 </a:t>
            </a:r>
            <a:r>
              <a:rPr lang="en-US" altLang="zh-CN" dirty="0">
                <a:solidFill>
                  <a:srgbClr val="FF0000"/>
                </a:solidFill>
              </a:rPr>
              <a:t>ACK</a:t>
            </a:r>
          </a:p>
          <a:p>
            <a:pPr lvl="1"/>
            <a:r>
              <a:rPr lang="zh-CN" altLang="zh-CN" dirty="0"/>
              <a:t>个别报文段会在网络中丢失，</a:t>
            </a:r>
            <a:r>
              <a:rPr lang="zh-CN" altLang="en-US" dirty="0"/>
              <a:t>预示可能会出现拥塞（</a:t>
            </a:r>
            <a:r>
              <a:rPr lang="zh-CN" altLang="zh-CN" dirty="0"/>
              <a:t>实际未发生拥塞</a:t>
            </a:r>
            <a:r>
              <a:rPr lang="zh-CN" altLang="en-US" dirty="0"/>
              <a:t>），因此可以尽快采取控制措施，避免拥塞。</a:t>
            </a:r>
            <a:endParaRPr lang="en-US" altLang="zh-CN" dirty="0"/>
          </a:p>
        </p:txBody>
      </p:sp>
    </p:spTree>
    <p:extLst>
      <p:ext uri="{BB962C8B-B14F-4D97-AF65-F5344CB8AC3E}">
        <p14:creationId xmlns:p14="http://schemas.microsoft.com/office/powerpoint/2010/main" val="292128017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en-US" altLang="zh-CN" dirty="0"/>
              <a:t>TCP</a:t>
            </a:r>
            <a:r>
              <a:rPr lang="zh-CN" altLang="en-US" dirty="0"/>
              <a:t>拥塞控制算法</a:t>
            </a:r>
          </a:p>
        </p:txBody>
      </p:sp>
      <p:sp>
        <p:nvSpPr>
          <p:cNvPr id="96261" name="Rectangle 3"/>
          <p:cNvSpPr>
            <a:spLocks noGrp="1" noChangeArrowheads="1"/>
          </p:cNvSpPr>
          <p:nvPr>
            <p:ph idx="1"/>
          </p:nvPr>
        </p:nvSpPr>
        <p:spPr/>
        <p:txBody>
          <a:bodyPr/>
          <a:lstStyle/>
          <a:p>
            <a:r>
              <a:rPr lang="zh-CN" altLang="zh-CN" dirty="0"/>
              <a:t>四种</a:t>
            </a:r>
            <a:r>
              <a:rPr lang="zh-CN" altLang="en-US" dirty="0"/>
              <a:t>（</a:t>
            </a:r>
            <a:r>
              <a:rPr lang="en-US" altLang="zh-CN" dirty="0"/>
              <a:t> RFC 5681</a:t>
            </a:r>
            <a:r>
              <a:rPr lang="zh-CN" altLang="zh-CN" dirty="0"/>
              <a:t>） </a:t>
            </a:r>
            <a:r>
              <a:rPr lang="zh-CN" altLang="en-US" dirty="0"/>
              <a:t>：</a:t>
            </a:r>
            <a:endParaRPr lang="en-US" altLang="zh-CN" dirty="0"/>
          </a:p>
          <a:p>
            <a:pPr lvl="1"/>
            <a:r>
              <a:rPr lang="zh-CN" altLang="zh-CN" dirty="0"/>
              <a:t>慢开始</a:t>
            </a:r>
            <a:r>
              <a:rPr lang="en-US" altLang="zh-CN" dirty="0"/>
              <a:t> (slow-start)</a:t>
            </a:r>
          </a:p>
          <a:p>
            <a:pPr lvl="1"/>
            <a:r>
              <a:rPr lang="zh-CN" altLang="zh-CN" dirty="0"/>
              <a:t>拥塞避免</a:t>
            </a:r>
            <a:r>
              <a:rPr lang="en-US" altLang="zh-CN" dirty="0"/>
              <a:t> (congestion avoidance)</a:t>
            </a:r>
          </a:p>
          <a:p>
            <a:pPr lvl="1"/>
            <a:r>
              <a:rPr lang="zh-CN" altLang="zh-CN" dirty="0"/>
              <a:t>快重传</a:t>
            </a:r>
            <a:r>
              <a:rPr lang="en-US" altLang="zh-CN" dirty="0"/>
              <a:t> (fast retransmit)</a:t>
            </a:r>
          </a:p>
          <a:p>
            <a:pPr lvl="1"/>
            <a:r>
              <a:rPr lang="zh-CN" altLang="zh-CN" dirty="0"/>
              <a:t>快恢复</a:t>
            </a:r>
            <a:r>
              <a:rPr lang="en-US" altLang="zh-CN" dirty="0"/>
              <a:t> (fast recovery)</a:t>
            </a:r>
            <a:endParaRPr lang="zh-CN" altLang="en-US" dirty="0"/>
          </a:p>
        </p:txBody>
      </p:sp>
    </p:spTree>
    <p:extLst>
      <p:ext uri="{BB962C8B-B14F-4D97-AF65-F5344CB8AC3E}">
        <p14:creationId xmlns:p14="http://schemas.microsoft.com/office/powerpoint/2010/main" val="361025802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a:t>慢开始 </a:t>
            </a:r>
            <a:r>
              <a:rPr lang="en-US" altLang="zh-CN" dirty="0"/>
              <a:t>(Slow start)</a:t>
            </a:r>
          </a:p>
        </p:txBody>
      </p:sp>
      <p:sp>
        <p:nvSpPr>
          <p:cNvPr id="99333" name="Rectangle 3"/>
          <p:cNvSpPr>
            <a:spLocks noGrp="1" noChangeArrowheads="1"/>
          </p:cNvSpPr>
          <p:nvPr>
            <p:ph idx="1"/>
          </p:nvPr>
        </p:nvSpPr>
        <p:spPr/>
        <p:txBody>
          <a:bodyPr/>
          <a:lstStyle/>
          <a:p>
            <a:pPr eaLnBrk="1" hangingPunct="1"/>
            <a:r>
              <a:rPr lang="zh-CN" altLang="en-US" sz="2800" dirty="0"/>
              <a:t>用来确定网络的负载能力。</a:t>
            </a:r>
            <a:endParaRPr lang="en-US" altLang="zh-CN" sz="2800" dirty="0"/>
          </a:p>
          <a:p>
            <a:r>
              <a:rPr lang="zh-CN" altLang="zh-CN" sz="2800" dirty="0">
                <a:solidFill>
                  <a:srgbClr val="FF0000"/>
                </a:solidFill>
              </a:rPr>
              <a:t>算法的思路</a:t>
            </a:r>
            <a:r>
              <a:rPr lang="zh-CN" altLang="en-US" sz="2800" dirty="0">
                <a:solidFill>
                  <a:srgbClr val="FF0000"/>
                </a:solidFill>
              </a:rPr>
              <a:t>：</a:t>
            </a:r>
            <a:r>
              <a:rPr lang="zh-CN" altLang="zh-CN" sz="2800" dirty="0">
                <a:solidFill>
                  <a:srgbClr val="FF0000"/>
                </a:solidFill>
              </a:rPr>
              <a:t>由小到大逐渐增大拥塞窗口数值</a:t>
            </a:r>
            <a:r>
              <a:rPr lang="zh-CN" altLang="en-US" sz="2800" dirty="0">
                <a:solidFill>
                  <a:srgbClr val="FF0000"/>
                </a:solidFill>
              </a:rPr>
              <a:t>。</a:t>
            </a:r>
            <a:endParaRPr lang="en-US" altLang="zh-CN" sz="2800" dirty="0">
              <a:solidFill>
                <a:srgbClr val="FF0000"/>
              </a:solidFill>
            </a:endParaRPr>
          </a:p>
          <a:p>
            <a:r>
              <a:rPr lang="zh-CN" altLang="zh-CN" sz="2800" dirty="0">
                <a:solidFill>
                  <a:srgbClr val="0000FF"/>
                </a:solidFill>
              </a:rPr>
              <a:t>初始拥塞窗口</a:t>
            </a:r>
            <a:r>
              <a:rPr lang="en-US" altLang="zh-CN" sz="2800" dirty="0">
                <a:solidFill>
                  <a:srgbClr val="0000FF"/>
                </a:solidFill>
              </a:rPr>
              <a:t> </a:t>
            </a:r>
            <a:r>
              <a:rPr lang="en-US" altLang="zh-CN" sz="2800" dirty="0" err="1">
                <a:solidFill>
                  <a:srgbClr val="0000FF"/>
                </a:solidFill>
              </a:rPr>
              <a:t>cwnd</a:t>
            </a:r>
            <a:r>
              <a:rPr lang="en-US" altLang="zh-CN" sz="2800" dirty="0">
                <a:solidFill>
                  <a:srgbClr val="0000FF"/>
                </a:solidFill>
              </a:rPr>
              <a:t> </a:t>
            </a:r>
            <a:r>
              <a:rPr lang="zh-CN" altLang="en-US" sz="2800" dirty="0">
                <a:solidFill>
                  <a:srgbClr val="0000FF"/>
                </a:solidFill>
              </a:rPr>
              <a:t>设置：</a:t>
            </a:r>
            <a:endParaRPr lang="en-US" altLang="zh-CN" sz="2800" dirty="0">
              <a:solidFill>
                <a:srgbClr val="0000FF"/>
              </a:solidFill>
            </a:endParaRPr>
          </a:p>
          <a:p>
            <a:pPr lvl="1"/>
            <a:r>
              <a:rPr lang="zh-CN" altLang="zh-CN" sz="2400" dirty="0"/>
              <a:t>旧的规定</a:t>
            </a:r>
            <a:r>
              <a:rPr lang="zh-CN" altLang="en-US" sz="2400" dirty="0"/>
              <a:t>：</a:t>
            </a:r>
            <a:r>
              <a:rPr lang="zh-CN" altLang="zh-CN" sz="2400" dirty="0"/>
              <a:t>在刚刚开始发送报文段时，先把初始拥塞窗口</a:t>
            </a:r>
            <a:r>
              <a:rPr lang="en-US" altLang="zh-CN" sz="2400" dirty="0" err="1"/>
              <a:t>cwnd</a:t>
            </a:r>
            <a:r>
              <a:rPr lang="en-US" altLang="zh-CN" sz="2400" dirty="0"/>
              <a:t> </a:t>
            </a:r>
            <a:r>
              <a:rPr lang="zh-CN" altLang="zh-CN" sz="2400" dirty="0"/>
              <a:t>设置为</a:t>
            </a:r>
            <a:r>
              <a:rPr lang="en-US" altLang="zh-CN" sz="2400" dirty="0"/>
              <a:t> 1 </a:t>
            </a:r>
            <a:r>
              <a:rPr lang="zh-CN" altLang="zh-CN" sz="2400" dirty="0"/>
              <a:t>至</a:t>
            </a:r>
            <a:r>
              <a:rPr lang="en-US" altLang="zh-CN" sz="2400" dirty="0"/>
              <a:t> 2 </a:t>
            </a:r>
            <a:r>
              <a:rPr lang="zh-CN" altLang="zh-CN" sz="2400" dirty="0"/>
              <a:t>个发送方的最大报文段</a:t>
            </a:r>
            <a:r>
              <a:rPr lang="en-US" altLang="zh-CN" sz="2400" dirty="0"/>
              <a:t> SMSS (Sender Maximum Segment Size) </a:t>
            </a:r>
            <a:r>
              <a:rPr lang="zh-CN" altLang="zh-CN" sz="2400" dirty="0"/>
              <a:t>的数值</a:t>
            </a:r>
            <a:r>
              <a:rPr lang="zh-CN" altLang="en-US" sz="2400" dirty="0"/>
              <a:t>。</a:t>
            </a:r>
            <a:endParaRPr lang="en-US" altLang="zh-CN" sz="2400" dirty="0"/>
          </a:p>
          <a:p>
            <a:pPr lvl="1"/>
            <a:r>
              <a:rPr lang="zh-CN" altLang="zh-CN" sz="2400" dirty="0"/>
              <a:t>新的</a:t>
            </a:r>
            <a:r>
              <a:rPr lang="en-US" altLang="zh-CN" sz="2400" dirty="0"/>
              <a:t> RFC 5681 </a:t>
            </a:r>
            <a:r>
              <a:rPr lang="zh-CN" altLang="zh-CN" sz="2400" dirty="0"/>
              <a:t>把初始拥塞窗口</a:t>
            </a:r>
            <a:r>
              <a:rPr lang="en-US" altLang="zh-CN" sz="2400" dirty="0"/>
              <a:t> </a:t>
            </a:r>
            <a:r>
              <a:rPr lang="en-US" altLang="zh-CN" sz="2400" dirty="0" err="1"/>
              <a:t>cwnd</a:t>
            </a:r>
            <a:r>
              <a:rPr lang="en-US" altLang="zh-CN" sz="2400" dirty="0"/>
              <a:t> </a:t>
            </a:r>
            <a:r>
              <a:rPr lang="zh-CN" altLang="zh-CN" sz="2400" dirty="0"/>
              <a:t>设置为不超过</a:t>
            </a:r>
            <a:r>
              <a:rPr lang="en-US" altLang="zh-CN" sz="2400" dirty="0"/>
              <a:t>2</a:t>
            </a:r>
            <a:r>
              <a:rPr lang="zh-CN" altLang="zh-CN" sz="2400" dirty="0"/>
              <a:t>至</a:t>
            </a:r>
            <a:r>
              <a:rPr lang="en-US" altLang="zh-CN" sz="2400" dirty="0"/>
              <a:t>4</a:t>
            </a:r>
            <a:r>
              <a:rPr lang="zh-CN" altLang="zh-CN" sz="2400" dirty="0"/>
              <a:t>个</a:t>
            </a:r>
            <a:r>
              <a:rPr lang="en-US" altLang="zh-CN" sz="2400" dirty="0"/>
              <a:t>SMSS </a:t>
            </a:r>
            <a:r>
              <a:rPr lang="zh-CN" altLang="zh-CN" sz="2400" dirty="0"/>
              <a:t>的数值。</a:t>
            </a:r>
            <a:endParaRPr lang="en-US" altLang="zh-CN" sz="2400" dirty="0"/>
          </a:p>
          <a:p>
            <a:r>
              <a:rPr lang="zh-CN" altLang="zh-CN" sz="2800" dirty="0">
                <a:solidFill>
                  <a:srgbClr val="0000FF"/>
                </a:solidFill>
              </a:rPr>
              <a:t>慢开始门限</a:t>
            </a:r>
            <a:r>
              <a:rPr lang="en-US" altLang="zh-CN" sz="2800" dirty="0">
                <a:solidFill>
                  <a:srgbClr val="0000FF"/>
                </a:solidFill>
              </a:rPr>
              <a:t> </a:t>
            </a:r>
            <a:r>
              <a:rPr lang="en-US" altLang="zh-CN" sz="2800" dirty="0" err="1">
                <a:solidFill>
                  <a:srgbClr val="0000FF"/>
                </a:solidFill>
              </a:rPr>
              <a:t>ssthresh</a:t>
            </a:r>
            <a:r>
              <a:rPr lang="zh-CN" altLang="en-US" sz="2800" dirty="0">
                <a:solidFill>
                  <a:srgbClr val="0000FF"/>
                </a:solidFill>
              </a:rPr>
              <a:t>（状态变量）</a:t>
            </a:r>
            <a:r>
              <a:rPr lang="zh-CN" altLang="en-US" sz="2800" dirty="0"/>
              <a:t>：</a:t>
            </a:r>
            <a:r>
              <a:rPr lang="zh-CN" altLang="zh-CN" sz="2800" dirty="0"/>
              <a:t>防止拥塞窗口</a:t>
            </a:r>
            <a:r>
              <a:rPr lang="en-US" altLang="zh-CN" sz="2800" dirty="0" err="1"/>
              <a:t>cwnd</a:t>
            </a:r>
            <a:r>
              <a:rPr lang="en-US" altLang="zh-CN" sz="2800" dirty="0"/>
              <a:t> </a:t>
            </a:r>
            <a:r>
              <a:rPr lang="zh-CN" altLang="zh-CN" sz="2800" dirty="0"/>
              <a:t>增长过大引起网络拥塞</a:t>
            </a:r>
            <a:r>
              <a:rPr lang="zh-CN" altLang="en-US" sz="2800" dirty="0"/>
              <a:t>。</a:t>
            </a:r>
          </a:p>
        </p:txBody>
      </p:sp>
    </p:spTree>
    <p:extLst>
      <p:ext uri="{BB962C8B-B14F-4D97-AF65-F5344CB8AC3E}">
        <p14:creationId xmlns:p14="http://schemas.microsoft.com/office/powerpoint/2010/main" val="27775026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a:t>慢开始 </a:t>
            </a:r>
            <a:r>
              <a:rPr lang="en-US" altLang="zh-CN" dirty="0"/>
              <a:t>(Slow start)</a:t>
            </a:r>
          </a:p>
        </p:txBody>
      </p:sp>
      <p:sp>
        <p:nvSpPr>
          <p:cNvPr id="99333" name="Rectangle 3"/>
          <p:cNvSpPr>
            <a:spLocks noGrp="1" noChangeArrowheads="1"/>
          </p:cNvSpPr>
          <p:nvPr>
            <p:ph idx="1"/>
          </p:nvPr>
        </p:nvSpPr>
        <p:spPr/>
        <p:txBody>
          <a:bodyPr/>
          <a:lstStyle/>
          <a:p>
            <a:r>
              <a:rPr lang="zh-CN" altLang="zh-CN" sz="2600" dirty="0">
                <a:solidFill>
                  <a:srgbClr val="0000FF"/>
                </a:solidFill>
              </a:rPr>
              <a:t>拥塞窗口</a:t>
            </a:r>
            <a:r>
              <a:rPr lang="en-US" altLang="zh-CN" sz="2600" dirty="0">
                <a:solidFill>
                  <a:srgbClr val="0000FF"/>
                </a:solidFill>
              </a:rPr>
              <a:t> </a:t>
            </a:r>
            <a:r>
              <a:rPr lang="en-US" altLang="zh-CN" sz="2600" dirty="0" err="1">
                <a:solidFill>
                  <a:srgbClr val="0000FF"/>
                </a:solidFill>
              </a:rPr>
              <a:t>cwnd</a:t>
            </a:r>
            <a:r>
              <a:rPr lang="en-US" altLang="zh-CN" sz="2600" dirty="0">
                <a:solidFill>
                  <a:srgbClr val="0000FF"/>
                </a:solidFill>
              </a:rPr>
              <a:t>  </a:t>
            </a:r>
            <a:r>
              <a:rPr lang="zh-CN" altLang="en-US" sz="2600" dirty="0">
                <a:solidFill>
                  <a:srgbClr val="0000FF"/>
                </a:solidFill>
              </a:rPr>
              <a:t>控制方法</a:t>
            </a:r>
            <a:r>
              <a:rPr lang="zh-CN" altLang="en-US" sz="2600" dirty="0"/>
              <a:t>：</a:t>
            </a:r>
            <a:r>
              <a:rPr lang="zh-CN" altLang="zh-CN" sz="2600" dirty="0"/>
              <a:t>在每收到一个</a:t>
            </a:r>
            <a:r>
              <a:rPr lang="zh-CN" altLang="zh-CN" sz="2600" dirty="0">
                <a:solidFill>
                  <a:srgbClr val="FF0000"/>
                </a:solidFill>
              </a:rPr>
              <a:t>对新的报文段的确认</a:t>
            </a:r>
            <a:r>
              <a:rPr lang="zh-CN" altLang="zh-CN" sz="2600" dirty="0"/>
              <a:t>后，可以把拥塞窗口增加最多一个</a:t>
            </a:r>
            <a:r>
              <a:rPr lang="en-US" altLang="zh-CN" sz="2600" dirty="0"/>
              <a:t> SMSS </a:t>
            </a:r>
            <a:r>
              <a:rPr lang="zh-CN" altLang="zh-CN" sz="2600" dirty="0"/>
              <a:t>的数值。</a:t>
            </a:r>
            <a:endParaRPr lang="en-US" altLang="zh-CN" sz="2600" dirty="0"/>
          </a:p>
          <a:p>
            <a:endParaRPr lang="en-US" altLang="zh-CN" sz="2600" dirty="0"/>
          </a:p>
          <a:p>
            <a:endParaRPr lang="en-US" altLang="zh-CN" sz="2600" dirty="0"/>
          </a:p>
          <a:p>
            <a:r>
              <a:rPr lang="zh-CN" altLang="zh-CN" sz="2600" dirty="0"/>
              <a:t>其中</a:t>
            </a:r>
            <a:r>
              <a:rPr lang="en-US" altLang="zh-CN" sz="2600" dirty="0"/>
              <a:t> </a:t>
            </a:r>
            <a:r>
              <a:rPr lang="en-US" altLang="zh-CN" sz="2600" i="1" dirty="0"/>
              <a:t>N </a:t>
            </a:r>
            <a:r>
              <a:rPr lang="zh-CN" altLang="zh-CN" sz="2600" dirty="0"/>
              <a:t>是原先未被确认的、但现在被刚收到的确认报文段所确认的字节数。</a:t>
            </a:r>
            <a:endParaRPr lang="en-US" altLang="zh-CN" sz="2600" dirty="0"/>
          </a:p>
          <a:p>
            <a:r>
              <a:rPr lang="zh-CN" altLang="zh-CN" sz="2600" dirty="0"/>
              <a:t>不难看出，当</a:t>
            </a:r>
            <a:r>
              <a:rPr lang="en-US" altLang="zh-CN" sz="2600" dirty="0"/>
              <a:t> </a:t>
            </a:r>
            <a:r>
              <a:rPr lang="en-US" altLang="zh-CN" sz="2600" i="1" dirty="0"/>
              <a:t>N</a:t>
            </a:r>
            <a:r>
              <a:rPr lang="en-US" altLang="zh-CN" sz="2600" dirty="0"/>
              <a:t> &lt; SMSS </a:t>
            </a:r>
            <a:r>
              <a:rPr lang="zh-CN" altLang="zh-CN" sz="2600" dirty="0"/>
              <a:t>时，拥塞窗口每次的增加量要小于</a:t>
            </a:r>
            <a:r>
              <a:rPr lang="en-US" altLang="zh-CN" sz="2600" dirty="0"/>
              <a:t> SMSS</a:t>
            </a:r>
            <a:r>
              <a:rPr lang="zh-CN" altLang="zh-CN" sz="2600" dirty="0"/>
              <a:t>。</a:t>
            </a:r>
          </a:p>
          <a:p>
            <a:r>
              <a:rPr lang="zh-CN" altLang="zh-CN" sz="2600" dirty="0"/>
              <a:t>用这样的方法逐步增大发送方的拥塞窗口</a:t>
            </a:r>
            <a:r>
              <a:rPr lang="en-US" altLang="zh-CN" sz="2600" dirty="0"/>
              <a:t> </a:t>
            </a:r>
            <a:r>
              <a:rPr lang="en-US" altLang="zh-CN" sz="2600" dirty="0" err="1"/>
              <a:t>cwnd</a:t>
            </a:r>
            <a:r>
              <a:rPr lang="zh-CN" altLang="zh-CN" sz="2600" dirty="0"/>
              <a:t>，可以使分组注入到网络的速率更加合理。</a:t>
            </a:r>
            <a:endParaRPr lang="en-US" altLang="zh-CN" sz="2600" dirty="0"/>
          </a:p>
          <a:p>
            <a:pPr eaLnBrk="1" hangingPunct="1"/>
            <a:endParaRPr lang="en-US" altLang="zh-CN" sz="2600" dirty="0"/>
          </a:p>
        </p:txBody>
      </p:sp>
      <p:sp>
        <p:nvSpPr>
          <p:cNvPr id="2" name="矩形 1"/>
          <p:cNvSpPr/>
          <p:nvPr/>
        </p:nvSpPr>
        <p:spPr bwMode="auto">
          <a:xfrm>
            <a:off x="1775520" y="2276872"/>
            <a:ext cx="9001000" cy="648072"/>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lnSpc>
                <a:spcPct val="110000"/>
              </a:lnSpc>
            </a:pPr>
            <a:r>
              <a:rPr lang="zh-CN" altLang="zh-CN" sz="2800" b="1" dirty="0">
                <a:solidFill>
                  <a:srgbClr val="000099"/>
                </a:solidFill>
                <a:ea typeface="黑体" pitchFamily="2" charset="-122"/>
              </a:rPr>
              <a:t>拥塞窗口</a:t>
            </a:r>
            <a:r>
              <a:rPr lang="en-US" altLang="zh-CN" sz="2800" b="1" dirty="0" err="1">
                <a:solidFill>
                  <a:srgbClr val="000099"/>
                </a:solidFill>
                <a:ea typeface="黑体" pitchFamily="2" charset="-122"/>
              </a:rPr>
              <a:t>cwnd</a:t>
            </a:r>
            <a:r>
              <a:rPr lang="zh-CN" altLang="zh-CN" sz="2800" b="1" dirty="0">
                <a:solidFill>
                  <a:srgbClr val="000099"/>
                </a:solidFill>
                <a:ea typeface="黑体" pitchFamily="2" charset="-122"/>
              </a:rPr>
              <a:t>每次的增加量</a:t>
            </a:r>
            <a:r>
              <a:rPr lang="en-US" altLang="zh-CN" sz="2800" b="1" dirty="0">
                <a:solidFill>
                  <a:srgbClr val="000099"/>
                </a:solidFill>
                <a:ea typeface="黑体" pitchFamily="2" charset="-122"/>
              </a:rPr>
              <a:t> = min (N, SMSS)       (5-8)</a:t>
            </a:r>
            <a:endParaRPr lang="zh-CN" altLang="zh-CN" sz="2800" b="1" dirty="0">
              <a:solidFill>
                <a:srgbClr val="000099"/>
              </a:solidFill>
              <a:ea typeface="黑体" pitchFamily="2" charset="-122"/>
            </a:endParaRPr>
          </a:p>
        </p:txBody>
      </p:sp>
    </p:spTree>
    <p:extLst>
      <p:ext uri="{BB962C8B-B14F-4D97-AF65-F5344CB8AC3E}">
        <p14:creationId xmlns:p14="http://schemas.microsoft.com/office/powerpoint/2010/main" val="166926809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81971" y="2735263"/>
            <a:ext cx="5969000" cy="11049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5" name="Rectangle 3"/>
          <p:cNvSpPr>
            <a:spLocks noChangeArrowheads="1"/>
          </p:cNvSpPr>
          <p:nvPr/>
        </p:nvSpPr>
        <p:spPr bwMode="auto">
          <a:xfrm>
            <a:off x="4591496" y="3933825"/>
            <a:ext cx="5969000" cy="17145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6" name="Rectangle 4"/>
          <p:cNvSpPr>
            <a:spLocks noChangeArrowheads="1"/>
          </p:cNvSpPr>
          <p:nvPr/>
        </p:nvSpPr>
        <p:spPr bwMode="auto">
          <a:xfrm>
            <a:off x="4578796" y="1739900"/>
            <a:ext cx="5969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7" name="Text Box 5"/>
          <p:cNvSpPr txBox="1">
            <a:spLocks noChangeArrowheads="1"/>
          </p:cNvSpPr>
          <p:nvPr/>
        </p:nvSpPr>
        <p:spPr bwMode="auto">
          <a:xfrm>
            <a:off x="4070797" y="1087439"/>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000" kern="0">
                <a:solidFill>
                  <a:srgbClr val="3333CC"/>
                </a:solidFill>
                <a:latin typeface="Arial" pitchFamily="34" charset="0"/>
                <a:ea typeface="黑体" pitchFamily="2" charset="-122"/>
              </a:rPr>
              <a:t>发送方</a:t>
            </a:r>
          </a:p>
        </p:txBody>
      </p:sp>
      <p:sp>
        <p:nvSpPr>
          <p:cNvPr id="8" name="Text Box 6"/>
          <p:cNvSpPr txBox="1">
            <a:spLocks noChangeArrowheads="1"/>
          </p:cNvSpPr>
          <p:nvPr/>
        </p:nvSpPr>
        <p:spPr bwMode="auto">
          <a:xfrm>
            <a:off x="7383909" y="1085851"/>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000" kern="0">
                <a:solidFill>
                  <a:srgbClr val="3333CC"/>
                </a:solidFill>
                <a:latin typeface="Arial" pitchFamily="34" charset="0"/>
                <a:ea typeface="黑体" pitchFamily="2" charset="-122"/>
              </a:rPr>
              <a:t>接收方</a:t>
            </a:r>
          </a:p>
        </p:txBody>
      </p:sp>
      <p:sp>
        <p:nvSpPr>
          <p:cNvPr id="9" name="Text Box 7"/>
          <p:cNvSpPr txBox="1">
            <a:spLocks noChangeArrowheads="1"/>
          </p:cNvSpPr>
          <p:nvPr/>
        </p:nvSpPr>
        <p:spPr bwMode="auto">
          <a:xfrm>
            <a:off x="3496121" y="1501775"/>
            <a:ext cx="10791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000" kern="0">
                <a:solidFill>
                  <a:srgbClr val="3333CC"/>
                </a:solidFill>
                <a:latin typeface="Arial" pitchFamily="34" charset="0"/>
                <a:ea typeface="黑体" pitchFamily="2" charset="-122"/>
              </a:rPr>
              <a:t>发送 </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1</a:t>
            </a:r>
          </a:p>
        </p:txBody>
      </p:sp>
      <p:sp>
        <p:nvSpPr>
          <p:cNvPr id="10" name="Line 8"/>
          <p:cNvSpPr>
            <a:spLocks noChangeShapeType="1"/>
          </p:cNvSpPr>
          <p:nvPr/>
        </p:nvSpPr>
        <p:spPr bwMode="auto">
          <a:xfrm>
            <a:off x="4581971" y="177165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11" name="Line 9"/>
          <p:cNvSpPr>
            <a:spLocks noChangeShapeType="1"/>
          </p:cNvSpPr>
          <p:nvPr/>
        </p:nvSpPr>
        <p:spPr bwMode="auto">
          <a:xfrm>
            <a:off x="4581971" y="2760664"/>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12" name="Line 10"/>
          <p:cNvSpPr>
            <a:spLocks noChangeShapeType="1"/>
          </p:cNvSpPr>
          <p:nvPr/>
        </p:nvSpPr>
        <p:spPr bwMode="auto">
          <a:xfrm flipH="1">
            <a:off x="4581971" y="2227264"/>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13" name="Text Box 11"/>
          <p:cNvSpPr txBox="1">
            <a:spLocks noChangeArrowheads="1"/>
          </p:cNvSpPr>
          <p:nvPr/>
        </p:nvSpPr>
        <p:spPr bwMode="auto">
          <a:xfrm>
            <a:off x="7810946" y="2024063"/>
            <a:ext cx="11496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000" kern="0">
                <a:solidFill>
                  <a:srgbClr val="3333CC"/>
                </a:solidFill>
                <a:latin typeface="Arial" pitchFamily="34" charset="0"/>
                <a:ea typeface="黑体" pitchFamily="2" charset="-122"/>
              </a:rPr>
              <a:t> </a:t>
            </a:r>
            <a:r>
              <a:rPr kumimoji="0" lang="zh-CN" altLang="en-US" sz="2000" kern="0">
                <a:solidFill>
                  <a:srgbClr val="3333CC"/>
                </a:solidFill>
                <a:latin typeface="Arial" pitchFamily="34" charset="0"/>
                <a:ea typeface="黑体" pitchFamily="2" charset="-122"/>
              </a:rPr>
              <a:t>确认 </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1</a:t>
            </a:r>
            <a:endParaRPr kumimoji="0" lang="en-US" altLang="zh-CN" sz="2000" kern="0">
              <a:solidFill>
                <a:srgbClr val="3333CC"/>
              </a:solidFill>
              <a:latin typeface="Arial" pitchFamily="34" charset="0"/>
              <a:ea typeface="黑体" pitchFamily="2" charset="-122"/>
            </a:endParaRPr>
          </a:p>
        </p:txBody>
      </p:sp>
      <p:sp>
        <p:nvSpPr>
          <p:cNvPr id="14" name="Line 12"/>
          <p:cNvSpPr>
            <a:spLocks noChangeShapeType="1"/>
          </p:cNvSpPr>
          <p:nvPr/>
        </p:nvSpPr>
        <p:spPr bwMode="auto">
          <a:xfrm>
            <a:off x="4581971" y="5774210"/>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15" name="Line 13"/>
          <p:cNvSpPr>
            <a:spLocks noChangeShapeType="1"/>
          </p:cNvSpPr>
          <p:nvPr/>
        </p:nvSpPr>
        <p:spPr bwMode="auto">
          <a:xfrm flipH="1">
            <a:off x="4581971" y="435610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grpSp>
        <p:nvGrpSpPr>
          <p:cNvPr id="16" name="Group 14"/>
          <p:cNvGrpSpPr>
            <a:grpSpLocks/>
          </p:cNvGrpSpPr>
          <p:nvPr/>
        </p:nvGrpSpPr>
        <p:grpSpPr bwMode="auto">
          <a:xfrm>
            <a:off x="4581971" y="1614489"/>
            <a:ext cx="3309938" cy="4872037"/>
            <a:chOff x="2042" y="674"/>
            <a:chExt cx="1569" cy="2711"/>
          </a:xfrm>
        </p:grpSpPr>
        <p:sp>
          <p:nvSpPr>
            <p:cNvPr id="17" name="Line 15"/>
            <p:cNvSpPr>
              <a:spLocks noChangeShapeType="1"/>
            </p:cNvSpPr>
            <p:nvPr/>
          </p:nvSpPr>
          <p:spPr bwMode="auto">
            <a:xfrm>
              <a:off x="2042"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18" name="Line 16"/>
            <p:cNvSpPr>
              <a:spLocks noChangeShapeType="1"/>
            </p:cNvSpPr>
            <p:nvPr/>
          </p:nvSpPr>
          <p:spPr bwMode="auto">
            <a:xfrm>
              <a:off x="3611"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grpSp>
      <p:sp>
        <p:nvSpPr>
          <p:cNvPr id="19" name="Text Box 17"/>
          <p:cNvSpPr txBox="1">
            <a:spLocks noChangeArrowheads="1"/>
          </p:cNvSpPr>
          <p:nvPr/>
        </p:nvSpPr>
        <p:spPr bwMode="auto">
          <a:xfrm>
            <a:off x="3092896" y="2565400"/>
            <a:ext cx="1535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000" kern="0">
                <a:solidFill>
                  <a:srgbClr val="3333CC"/>
                </a:solidFill>
                <a:latin typeface="Arial" pitchFamily="34" charset="0"/>
                <a:ea typeface="黑体" pitchFamily="2" charset="-122"/>
              </a:rPr>
              <a:t>发送 </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2</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3</a:t>
            </a:r>
          </a:p>
        </p:txBody>
      </p:sp>
      <p:sp>
        <p:nvSpPr>
          <p:cNvPr id="20" name="Line 18"/>
          <p:cNvSpPr>
            <a:spLocks noChangeShapeType="1"/>
          </p:cNvSpPr>
          <p:nvPr/>
        </p:nvSpPr>
        <p:spPr bwMode="auto">
          <a:xfrm>
            <a:off x="4581971" y="307975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21" name="Text Box 19"/>
          <p:cNvSpPr txBox="1">
            <a:spLocks noChangeArrowheads="1"/>
          </p:cNvSpPr>
          <p:nvPr/>
        </p:nvSpPr>
        <p:spPr bwMode="auto">
          <a:xfrm>
            <a:off x="7810946" y="2960688"/>
            <a:ext cx="1654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000" kern="0">
                <a:solidFill>
                  <a:srgbClr val="3333CC"/>
                </a:solidFill>
                <a:latin typeface="Arial" pitchFamily="34" charset="0"/>
                <a:ea typeface="黑体" pitchFamily="2" charset="-122"/>
              </a:rPr>
              <a:t> </a:t>
            </a:r>
            <a:r>
              <a:rPr kumimoji="0" lang="zh-CN" altLang="en-US" sz="2000" kern="0">
                <a:solidFill>
                  <a:srgbClr val="3333CC"/>
                </a:solidFill>
                <a:latin typeface="Arial" pitchFamily="34" charset="0"/>
                <a:ea typeface="黑体" pitchFamily="2" charset="-122"/>
              </a:rPr>
              <a:t>确认 </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2</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3 </a:t>
            </a:r>
            <a:endParaRPr kumimoji="0" lang="en-US" altLang="zh-CN" sz="2000" kern="0">
              <a:solidFill>
                <a:srgbClr val="3333CC"/>
              </a:solidFill>
              <a:latin typeface="Arial" pitchFamily="34" charset="0"/>
              <a:ea typeface="黑体" pitchFamily="2" charset="-122"/>
            </a:endParaRPr>
          </a:p>
        </p:txBody>
      </p:sp>
      <p:sp>
        <p:nvSpPr>
          <p:cNvPr id="22" name="Line 20"/>
          <p:cNvSpPr>
            <a:spLocks noChangeShapeType="1"/>
          </p:cNvSpPr>
          <p:nvPr/>
        </p:nvSpPr>
        <p:spPr bwMode="auto">
          <a:xfrm flipH="1">
            <a:off x="4581971" y="318770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23" name="Line 21"/>
          <p:cNvSpPr>
            <a:spLocks noChangeShapeType="1"/>
          </p:cNvSpPr>
          <p:nvPr/>
        </p:nvSpPr>
        <p:spPr bwMode="auto">
          <a:xfrm flipH="1">
            <a:off x="4581971" y="3506789"/>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24" name="Text Box 22"/>
          <p:cNvSpPr txBox="1">
            <a:spLocks noChangeArrowheads="1"/>
          </p:cNvSpPr>
          <p:nvPr/>
        </p:nvSpPr>
        <p:spPr bwMode="auto">
          <a:xfrm>
            <a:off x="3038921" y="3679825"/>
            <a:ext cx="1535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000" kern="0">
                <a:solidFill>
                  <a:srgbClr val="3333CC"/>
                </a:solidFill>
                <a:latin typeface="Arial" pitchFamily="34" charset="0"/>
                <a:ea typeface="黑体" pitchFamily="2" charset="-122"/>
              </a:rPr>
              <a:t>发送 </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4</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7</a:t>
            </a:r>
          </a:p>
        </p:txBody>
      </p:sp>
      <p:sp>
        <p:nvSpPr>
          <p:cNvPr id="25" name="Text Box 23"/>
          <p:cNvSpPr txBox="1">
            <a:spLocks noChangeArrowheads="1"/>
          </p:cNvSpPr>
          <p:nvPr/>
        </p:nvSpPr>
        <p:spPr bwMode="auto">
          <a:xfrm>
            <a:off x="7810946" y="4149725"/>
            <a:ext cx="1654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000" kern="0">
                <a:solidFill>
                  <a:srgbClr val="3333CC"/>
                </a:solidFill>
                <a:latin typeface="Arial" pitchFamily="34" charset="0"/>
                <a:ea typeface="黑体" pitchFamily="2" charset="-122"/>
              </a:rPr>
              <a:t> </a:t>
            </a:r>
            <a:r>
              <a:rPr kumimoji="0" lang="zh-CN" altLang="en-US" sz="2000" kern="0">
                <a:solidFill>
                  <a:srgbClr val="3333CC"/>
                </a:solidFill>
                <a:latin typeface="Arial" pitchFamily="34" charset="0"/>
                <a:ea typeface="黑体" pitchFamily="2" charset="-122"/>
              </a:rPr>
              <a:t>确认 </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4</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7 </a:t>
            </a:r>
            <a:endParaRPr kumimoji="0" lang="en-US" altLang="zh-CN" sz="2000" kern="0">
              <a:solidFill>
                <a:srgbClr val="3333CC"/>
              </a:solidFill>
              <a:latin typeface="Arial" pitchFamily="34" charset="0"/>
              <a:ea typeface="黑体" pitchFamily="2" charset="-122"/>
            </a:endParaRPr>
          </a:p>
        </p:txBody>
      </p:sp>
      <p:sp>
        <p:nvSpPr>
          <p:cNvPr id="26" name="Line 24"/>
          <p:cNvSpPr>
            <a:spLocks noChangeShapeType="1"/>
          </p:cNvSpPr>
          <p:nvPr/>
        </p:nvSpPr>
        <p:spPr bwMode="auto">
          <a:xfrm flipH="1">
            <a:off x="4581971" y="4675189"/>
            <a:ext cx="3309938" cy="320675"/>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27" name="Line 25"/>
          <p:cNvSpPr>
            <a:spLocks noChangeShapeType="1"/>
          </p:cNvSpPr>
          <p:nvPr/>
        </p:nvSpPr>
        <p:spPr bwMode="auto">
          <a:xfrm flipH="1">
            <a:off x="4581971" y="4995864"/>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28" name="Line 26"/>
          <p:cNvSpPr>
            <a:spLocks noChangeShapeType="1"/>
          </p:cNvSpPr>
          <p:nvPr/>
        </p:nvSpPr>
        <p:spPr bwMode="auto">
          <a:xfrm flipH="1">
            <a:off x="4581971" y="531495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29" name="Text Box 27"/>
          <p:cNvSpPr txBox="1">
            <a:spLocks noChangeArrowheads="1"/>
          </p:cNvSpPr>
          <p:nvPr/>
        </p:nvSpPr>
        <p:spPr bwMode="auto">
          <a:xfrm>
            <a:off x="1659385" y="1509713"/>
            <a:ext cx="1285875" cy="406400"/>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000" kern="0">
                <a:solidFill>
                  <a:srgbClr val="3333CC"/>
                </a:solidFill>
                <a:latin typeface="Arial" pitchFamily="34" charset="0"/>
                <a:ea typeface="黑体" pitchFamily="2" charset="-122"/>
              </a:rPr>
              <a:t>cwnd = 1 </a:t>
            </a:r>
          </a:p>
        </p:txBody>
      </p:sp>
      <p:sp>
        <p:nvSpPr>
          <p:cNvPr id="30" name="Text Box 28"/>
          <p:cNvSpPr txBox="1">
            <a:spLocks noChangeArrowheads="1"/>
          </p:cNvSpPr>
          <p:nvPr/>
        </p:nvSpPr>
        <p:spPr bwMode="auto">
          <a:xfrm>
            <a:off x="1659385" y="2586038"/>
            <a:ext cx="1285875" cy="406400"/>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000" kern="0">
                <a:solidFill>
                  <a:srgbClr val="3333CC"/>
                </a:solidFill>
                <a:latin typeface="Arial" pitchFamily="34" charset="0"/>
                <a:ea typeface="黑体" pitchFamily="2" charset="-122"/>
              </a:rPr>
              <a:t>cwnd = 2 </a:t>
            </a:r>
          </a:p>
        </p:txBody>
      </p:sp>
      <p:sp>
        <p:nvSpPr>
          <p:cNvPr id="31" name="Text Box 29"/>
          <p:cNvSpPr txBox="1">
            <a:spLocks noChangeArrowheads="1"/>
          </p:cNvSpPr>
          <p:nvPr/>
        </p:nvSpPr>
        <p:spPr bwMode="auto">
          <a:xfrm>
            <a:off x="1659385" y="3679825"/>
            <a:ext cx="1285875" cy="406400"/>
          </a:xfrm>
          <a:prstGeom prst="rect">
            <a:avLst/>
          </a:prstGeom>
          <a:solidFill>
            <a:srgbClr val="99FF33"/>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000" kern="0">
                <a:solidFill>
                  <a:srgbClr val="3333CC"/>
                </a:solidFill>
                <a:latin typeface="Arial" pitchFamily="34" charset="0"/>
                <a:ea typeface="黑体" pitchFamily="2" charset="-122"/>
              </a:rPr>
              <a:t>cwnd = 4 </a:t>
            </a:r>
          </a:p>
        </p:txBody>
      </p:sp>
      <p:sp>
        <p:nvSpPr>
          <p:cNvPr id="32" name="Text Box 30"/>
          <p:cNvSpPr txBox="1">
            <a:spLocks noChangeArrowheads="1"/>
          </p:cNvSpPr>
          <p:nvPr/>
        </p:nvSpPr>
        <p:spPr bwMode="auto">
          <a:xfrm>
            <a:off x="2954785" y="5661248"/>
            <a:ext cx="1630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000" kern="0">
                <a:solidFill>
                  <a:srgbClr val="3333CC"/>
                </a:solidFill>
                <a:latin typeface="Arial" pitchFamily="34" charset="0"/>
                <a:ea typeface="黑体" pitchFamily="2" charset="-122"/>
              </a:rPr>
              <a:t>发送 </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8</a:t>
            </a:r>
            <a:r>
              <a:rPr kumimoji="0" lang="en-US" altLang="zh-CN" sz="2000" kern="0">
                <a:solidFill>
                  <a:srgbClr val="3333CC"/>
                </a:solidFill>
                <a:latin typeface="Arial" pitchFamily="34" charset="0"/>
                <a:ea typeface="黑体" pitchFamily="2" charset="-122"/>
              </a:rPr>
              <a:t>~M</a:t>
            </a:r>
            <a:r>
              <a:rPr kumimoji="0" lang="en-US" altLang="zh-CN" sz="2000" kern="0" baseline="-25000">
                <a:solidFill>
                  <a:srgbClr val="3333CC"/>
                </a:solidFill>
                <a:latin typeface="Arial" pitchFamily="34" charset="0"/>
                <a:ea typeface="黑体" pitchFamily="2" charset="-122"/>
              </a:rPr>
              <a:t>15</a:t>
            </a:r>
          </a:p>
        </p:txBody>
      </p:sp>
      <p:sp>
        <p:nvSpPr>
          <p:cNvPr id="33" name="Text Box 31"/>
          <p:cNvSpPr txBox="1">
            <a:spLocks noChangeArrowheads="1"/>
          </p:cNvSpPr>
          <p:nvPr/>
        </p:nvSpPr>
        <p:spPr bwMode="auto">
          <a:xfrm>
            <a:off x="1659384" y="5661249"/>
            <a:ext cx="133191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folHlink"/>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000" kern="0" dirty="0" err="1">
                <a:solidFill>
                  <a:srgbClr val="3333CC"/>
                </a:solidFill>
                <a:latin typeface="Arial" pitchFamily="34" charset="0"/>
                <a:ea typeface="黑体" pitchFamily="2" charset="-122"/>
              </a:rPr>
              <a:t>cwnd</a:t>
            </a:r>
            <a:r>
              <a:rPr kumimoji="0" lang="en-US" altLang="zh-CN" sz="2000" kern="0" dirty="0">
                <a:solidFill>
                  <a:srgbClr val="3333CC"/>
                </a:solidFill>
                <a:latin typeface="Arial" pitchFamily="34" charset="0"/>
                <a:ea typeface="黑体" pitchFamily="2" charset="-122"/>
              </a:rPr>
              <a:t> = 8 </a:t>
            </a:r>
          </a:p>
        </p:txBody>
      </p:sp>
      <p:sp>
        <p:nvSpPr>
          <p:cNvPr id="34" name="Text Box 32"/>
          <p:cNvSpPr txBox="1">
            <a:spLocks noChangeArrowheads="1"/>
          </p:cNvSpPr>
          <p:nvPr/>
        </p:nvSpPr>
        <p:spPr bwMode="auto">
          <a:xfrm rot="5400000">
            <a:off x="6058347" y="5994401"/>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800" kern="0">
                <a:solidFill>
                  <a:srgbClr val="3333CC"/>
                </a:solidFill>
                <a:latin typeface="Arial" pitchFamily="34" charset="0"/>
                <a:ea typeface="黑体" pitchFamily="2" charset="-122"/>
              </a:rPr>
              <a:t>…</a:t>
            </a:r>
          </a:p>
        </p:txBody>
      </p:sp>
      <p:sp>
        <p:nvSpPr>
          <p:cNvPr id="35" name="Line 33"/>
          <p:cNvSpPr>
            <a:spLocks noChangeShapeType="1"/>
          </p:cNvSpPr>
          <p:nvPr/>
        </p:nvSpPr>
        <p:spPr bwMode="auto">
          <a:xfrm>
            <a:off x="4581971" y="3932239"/>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36" name="Line 34"/>
          <p:cNvSpPr>
            <a:spLocks noChangeShapeType="1"/>
          </p:cNvSpPr>
          <p:nvPr/>
        </p:nvSpPr>
        <p:spPr bwMode="auto">
          <a:xfrm>
            <a:off x="4581971" y="4251325"/>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37" name="Line 35"/>
          <p:cNvSpPr>
            <a:spLocks noChangeShapeType="1"/>
          </p:cNvSpPr>
          <p:nvPr/>
        </p:nvSpPr>
        <p:spPr bwMode="auto">
          <a:xfrm>
            <a:off x="4581971" y="4570414"/>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38" name="Line 36"/>
          <p:cNvSpPr>
            <a:spLocks noChangeShapeType="1"/>
          </p:cNvSpPr>
          <p:nvPr/>
        </p:nvSpPr>
        <p:spPr bwMode="auto">
          <a:xfrm>
            <a:off x="4581971" y="488950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39" name="Text Box 39"/>
          <p:cNvSpPr txBox="1">
            <a:spLocks noChangeArrowheads="1"/>
          </p:cNvSpPr>
          <p:nvPr/>
        </p:nvSpPr>
        <p:spPr bwMode="auto">
          <a:xfrm>
            <a:off x="2495601" y="106364"/>
            <a:ext cx="6994921" cy="955675"/>
          </a:xfrm>
          <a:prstGeom prst="rect">
            <a:avLst/>
          </a:prstGeom>
          <a:solidFill>
            <a:srgbClr val="FFFF66"/>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发送方每收到一个对新报文段的确认</a:t>
            </a:r>
          </a:p>
          <a:p>
            <a:pPr algn="ct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（重传的不算在内）就使 </a:t>
            </a:r>
            <a:r>
              <a:rPr kumimoji="0" lang="en-US" altLang="zh-CN" sz="2800" kern="0" dirty="0" err="1">
                <a:solidFill>
                  <a:srgbClr val="000099"/>
                </a:solidFill>
                <a:latin typeface="Arial" pitchFamily="34" charset="0"/>
                <a:ea typeface="黑体" pitchFamily="2" charset="-122"/>
              </a:rPr>
              <a:t>cwnd</a:t>
            </a:r>
            <a:r>
              <a:rPr kumimoji="0" lang="en-US" altLang="zh-CN" sz="2800" kern="0" dirty="0">
                <a:solidFill>
                  <a:srgbClr val="000099"/>
                </a:solidFill>
                <a:latin typeface="Arial" pitchFamily="34" charset="0"/>
                <a:ea typeface="黑体" pitchFamily="2" charset="-122"/>
              </a:rPr>
              <a:t> </a:t>
            </a:r>
            <a:r>
              <a:rPr kumimoji="0" lang="zh-CN" altLang="en-US" sz="2800" kern="0" dirty="0">
                <a:solidFill>
                  <a:srgbClr val="000099"/>
                </a:solidFill>
                <a:latin typeface="Arial" pitchFamily="34" charset="0"/>
                <a:ea typeface="黑体" pitchFamily="2" charset="-122"/>
              </a:rPr>
              <a:t>加 </a:t>
            </a:r>
            <a:r>
              <a:rPr kumimoji="0" lang="en-US" altLang="zh-CN" sz="2800" kern="0" dirty="0">
                <a:solidFill>
                  <a:srgbClr val="000099"/>
                </a:solidFill>
                <a:latin typeface="Arial" pitchFamily="34" charset="0"/>
                <a:ea typeface="黑体" pitchFamily="2" charset="-122"/>
              </a:rPr>
              <a:t>1</a:t>
            </a:r>
            <a:r>
              <a:rPr kumimoji="0" lang="zh-CN" altLang="en-US" sz="2800" kern="0" dirty="0">
                <a:solidFill>
                  <a:srgbClr val="000099"/>
                </a:solidFill>
                <a:latin typeface="Arial" pitchFamily="34" charset="0"/>
                <a:ea typeface="黑体" pitchFamily="2" charset="-122"/>
              </a:rPr>
              <a:t>。 </a:t>
            </a:r>
          </a:p>
        </p:txBody>
      </p:sp>
      <p:sp>
        <p:nvSpPr>
          <p:cNvPr id="40" name="Text Box 40"/>
          <p:cNvSpPr txBox="1">
            <a:spLocks noChangeArrowheads="1"/>
          </p:cNvSpPr>
          <p:nvPr/>
        </p:nvSpPr>
        <p:spPr bwMode="auto">
          <a:xfrm>
            <a:off x="9507984" y="1930401"/>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000" kern="0">
                <a:solidFill>
                  <a:srgbClr val="3333CC"/>
                </a:solidFill>
                <a:latin typeface="Arial" pitchFamily="34" charset="0"/>
                <a:ea typeface="黑体" pitchFamily="2" charset="-122"/>
              </a:rPr>
              <a:t>轮次 </a:t>
            </a:r>
            <a:r>
              <a:rPr kumimoji="0" lang="en-US" altLang="zh-CN" sz="2000" kern="0">
                <a:solidFill>
                  <a:srgbClr val="3333CC"/>
                </a:solidFill>
                <a:latin typeface="Arial" pitchFamily="34" charset="0"/>
                <a:ea typeface="黑体" pitchFamily="2" charset="-122"/>
              </a:rPr>
              <a:t>1</a:t>
            </a:r>
          </a:p>
        </p:txBody>
      </p:sp>
      <p:sp>
        <p:nvSpPr>
          <p:cNvPr id="41" name="Text Box 41"/>
          <p:cNvSpPr txBox="1">
            <a:spLocks noChangeArrowheads="1"/>
          </p:cNvSpPr>
          <p:nvPr/>
        </p:nvSpPr>
        <p:spPr bwMode="auto">
          <a:xfrm>
            <a:off x="9507984" y="2960689"/>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000" kern="0">
                <a:solidFill>
                  <a:srgbClr val="3333CC"/>
                </a:solidFill>
                <a:latin typeface="Arial" pitchFamily="34" charset="0"/>
                <a:ea typeface="黑体" pitchFamily="2" charset="-122"/>
              </a:rPr>
              <a:t>轮次 </a:t>
            </a:r>
            <a:r>
              <a:rPr kumimoji="0" lang="en-US" altLang="zh-CN" sz="2000" kern="0">
                <a:solidFill>
                  <a:srgbClr val="3333CC"/>
                </a:solidFill>
                <a:latin typeface="Arial" pitchFamily="34" charset="0"/>
                <a:ea typeface="黑体" pitchFamily="2" charset="-122"/>
              </a:rPr>
              <a:t>2</a:t>
            </a:r>
          </a:p>
        </p:txBody>
      </p:sp>
      <p:sp>
        <p:nvSpPr>
          <p:cNvPr id="42" name="Text Box 42"/>
          <p:cNvSpPr txBox="1">
            <a:spLocks noChangeArrowheads="1"/>
          </p:cNvSpPr>
          <p:nvPr/>
        </p:nvSpPr>
        <p:spPr bwMode="auto">
          <a:xfrm>
            <a:off x="9507984" y="4616451"/>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000" kern="0">
                <a:solidFill>
                  <a:srgbClr val="3333CC"/>
                </a:solidFill>
                <a:latin typeface="Arial" pitchFamily="34" charset="0"/>
                <a:ea typeface="黑体" pitchFamily="2" charset="-122"/>
              </a:rPr>
              <a:t>轮次 </a:t>
            </a:r>
            <a:r>
              <a:rPr kumimoji="0" lang="en-US" altLang="zh-CN" sz="2000" kern="0">
                <a:solidFill>
                  <a:srgbClr val="3333CC"/>
                </a:solidFill>
                <a:latin typeface="Arial" pitchFamily="34" charset="0"/>
                <a:ea typeface="黑体" pitchFamily="2" charset="-122"/>
              </a:rPr>
              <a:t>3</a:t>
            </a:r>
          </a:p>
        </p:txBody>
      </p:sp>
      <p:sp>
        <p:nvSpPr>
          <p:cNvPr id="43" name="Text Box 43"/>
          <p:cNvSpPr txBox="1">
            <a:spLocks noChangeArrowheads="1"/>
          </p:cNvSpPr>
          <p:nvPr/>
        </p:nvSpPr>
        <p:spPr bwMode="auto">
          <a:xfrm>
            <a:off x="1659384" y="4865228"/>
            <a:ext cx="2780432" cy="707886"/>
          </a:xfrm>
          <a:prstGeom prst="rect">
            <a:avLst/>
          </a:prstGeom>
          <a:solidFill>
            <a:srgbClr val="FFCF01"/>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lang="zh-CN" altLang="en-US" sz="2000" kern="0" dirty="0">
                <a:solidFill>
                  <a:srgbClr val="000000"/>
                </a:solidFill>
                <a:ea typeface="黑体" pitchFamily="2" charset="-122"/>
              </a:rPr>
              <a:t>窗口大小按指数增加，不慢！</a:t>
            </a:r>
          </a:p>
        </p:txBody>
      </p:sp>
      <p:sp>
        <p:nvSpPr>
          <p:cNvPr id="44" name="矩形 43"/>
          <p:cNvSpPr/>
          <p:nvPr/>
        </p:nvSpPr>
        <p:spPr>
          <a:xfrm>
            <a:off x="1659384" y="4149080"/>
            <a:ext cx="2780432" cy="707886"/>
          </a:xfrm>
          <a:prstGeom prst="rect">
            <a:avLst/>
          </a:prstGeom>
          <a:solidFill>
            <a:srgbClr val="000099"/>
          </a:solidFill>
          <a:ln w="19050">
            <a:solidFill>
              <a:srgbClr val="333399"/>
            </a:solidFill>
            <a:miter lim="800000"/>
            <a:headEnd/>
            <a:tailEnd/>
          </a:ln>
          <a:effectLst/>
        </p:spPr>
        <p:txBody>
          <a:bodyPr wrap="square">
            <a:spAutoFit/>
          </a:bodyPr>
          <a:lstStyle/>
          <a:p>
            <a:pPr eaLnBrk="1" fontAlgn="auto" hangingPunct="1">
              <a:spcBef>
                <a:spcPts val="0"/>
              </a:spcBef>
              <a:spcAft>
                <a:spcPts val="0"/>
              </a:spcAft>
            </a:pPr>
            <a:r>
              <a:rPr kumimoji="1" lang="zh-CN" altLang="zh-CN" sz="2000" b="1" kern="0" dirty="0">
                <a:solidFill>
                  <a:schemeClr val="bg1"/>
                </a:solidFill>
                <a:latin typeface="Tahoma" pitchFamily="34" charset="0"/>
                <a:ea typeface="黑体" pitchFamily="2" charset="-122"/>
              </a:rPr>
              <a:t>每经过一个传输轮次，拥塞窗口就加倍。</a:t>
            </a:r>
            <a:endParaRPr kumimoji="1" lang="zh-CN" altLang="en-US" sz="2000" b="1" kern="0" dirty="0">
              <a:solidFill>
                <a:schemeClr val="bg1"/>
              </a:solidFill>
              <a:latin typeface="Tahoma" pitchFamily="34" charset="0"/>
              <a:ea typeface="黑体" pitchFamily="2" charset="-122"/>
            </a:endParaRPr>
          </a:p>
        </p:txBody>
      </p:sp>
    </p:spTree>
    <p:extLst>
      <p:ext uri="{BB962C8B-B14F-4D97-AF65-F5344CB8AC3E}">
        <p14:creationId xmlns:p14="http://schemas.microsoft.com/office/powerpoint/2010/main" val="41797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1000"/>
                                        <p:tgtEl>
                                          <p:spTgt spid="4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Group 940"/>
          <p:cNvGrpSpPr>
            <a:grpSpLocks/>
          </p:cNvGrpSpPr>
          <p:nvPr/>
        </p:nvGrpSpPr>
        <p:grpSpPr bwMode="auto">
          <a:xfrm>
            <a:off x="6572251" y="1524001"/>
            <a:ext cx="3540125" cy="4545013"/>
            <a:chOff x="3277" y="974"/>
            <a:chExt cx="2230" cy="2863"/>
          </a:xfrm>
        </p:grpSpPr>
        <p:sp>
          <p:nvSpPr>
            <p:cNvPr id="20613" name="Freeform 941"/>
            <p:cNvSpPr>
              <a:spLocks/>
            </p:cNvSpPr>
            <p:nvPr/>
          </p:nvSpPr>
          <p:spPr bwMode="auto">
            <a:xfrm>
              <a:off x="3277" y="1079"/>
              <a:ext cx="1094" cy="675"/>
            </a:xfrm>
            <a:custGeom>
              <a:avLst/>
              <a:gdLst>
                <a:gd name="T0" fmla="*/ 1116 w 1036"/>
                <a:gd name="T1" fmla="*/ 11 h 675"/>
                <a:gd name="T2" fmla="*/ 673 w 1036"/>
                <a:gd name="T3" fmla="*/ 53 h 675"/>
                <a:gd name="T4" fmla="*/ 356 w 1036"/>
                <a:gd name="T5" fmla="*/ 129 h 675"/>
                <a:gd name="T6" fmla="*/ 264 w 1036"/>
                <a:gd name="T7" fmla="*/ 229 h 675"/>
                <a:gd name="T8" fmla="*/ 37 w 1036"/>
                <a:gd name="T9" fmla="*/ 297 h 675"/>
                <a:gd name="T10" fmla="*/ 29 w 1036"/>
                <a:gd name="T11" fmla="*/ 459 h 675"/>
                <a:gd name="T12" fmla="*/ 227 w 1036"/>
                <a:gd name="T13" fmla="*/ 489 h 675"/>
                <a:gd name="T14" fmla="*/ 792 w 1036"/>
                <a:gd name="T15" fmla="*/ 489 h 675"/>
                <a:gd name="T16" fmla="*/ 1030 w 1036"/>
                <a:gd name="T17" fmla="*/ 555 h 675"/>
                <a:gd name="T18" fmla="*/ 1296 w 1036"/>
                <a:gd name="T19" fmla="*/ 657 h 675"/>
                <a:gd name="T20" fmla="*/ 1499 w 1036"/>
                <a:gd name="T21" fmla="*/ 661 h 675"/>
                <a:gd name="T22" fmla="*/ 1640 w 1036"/>
                <a:gd name="T23" fmla="*/ 603 h 675"/>
                <a:gd name="T24" fmla="*/ 1711 w 1036"/>
                <a:gd name="T25" fmla="*/ 445 h 675"/>
                <a:gd name="T26" fmla="*/ 1755 w 1036"/>
                <a:gd name="T27" fmla="*/ 291 h 675"/>
                <a:gd name="T28" fmla="*/ 1760 w 1036"/>
                <a:gd name="T29" fmla="*/ 107 h 675"/>
                <a:gd name="T30" fmla="*/ 1611 w 1036"/>
                <a:gd name="T31" fmla="*/ 17 h 675"/>
                <a:gd name="T32" fmla="*/ 1337 w 1036"/>
                <a:gd name="T33" fmla="*/ 3 h 675"/>
                <a:gd name="T34" fmla="*/ 111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14" name="Group 942"/>
            <p:cNvGrpSpPr>
              <a:grpSpLocks/>
            </p:cNvGrpSpPr>
            <p:nvPr/>
          </p:nvGrpSpPr>
          <p:grpSpPr bwMode="auto">
            <a:xfrm>
              <a:off x="3383" y="1920"/>
              <a:ext cx="919" cy="588"/>
              <a:chOff x="2889" y="1631"/>
              <a:chExt cx="980" cy="743"/>
            </a:xfrm>
          </p:grpSpPr>
          <p:sp>
            <p:nvSpPr>
              <p:cNvPr id="6657" name="Rectangle 943"/>
              <p:cNvSpPr>
                <a:spLocks noChangeArrowheads="1"/>
              </p:cNvSpPr>
              <p:nvPr/>
            </p:nvSpPr>
            <p:spPr bwMode="auto">
              <a:xfrm>
                <a:off x="3046" y="1841"/>
                <a:ext cx="663" cy="533"/>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658" name="AutoShape 944"/>
              <p:cNvSpPr>
                <a:spLocks noChangeArrowheads="1"/>
              </p:cNvSpPr>
              <p:nvPr/>
            </p:nvSpPr>
            <p:spPr bwMode="auto">
              <a:xfrm>
                <a:off x="2889" y="1631"/>
                <a:ext cx="980" cy="253"/>
              </a:xfrm>
              <a:prstGeom prst="triangle">
                <a:avLst>
                  <a:gd name="adj" fmla="val 50000"/>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sz="2400">
                  <a:solidFill>
                    <a:srgbClr val="00CCFF"/>
                  </a:solidFill>
                  <a:latin typeface="Arial" charset="0"/>
                  <a:ea typeface="ＭＳ Ｐゴシック" charset="0"/>
                </a:endParaRPr>
              </a:p>
            </p:txBody>
          </p:sp>
        </p:grpSp>
        <p:sp>
          <p:nvSpPr>
            <p:cNvPr id="20615" name="Freeform 945"/>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1" name="Line 946"/>
            <p:cNvSpPr>
              <a:spLocks noChangeShapeType="1"/>
            </p:cNvSpPr>
            <p:nvPr/>
          </p:nvSpPr>
          <p:spPr bwMode="auto">
            <a:xfrm rot="-5400000">
              <a:off x="4942" y="3252"/>
              <a:ext cx="330" cy="88"/>
            </a:xfrm>
            <a:prstGeom prst="line">
              <a:avLst/>
            </a:prstGeom>
            <a:noFill/>
            <a:ln w="127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82" name="Line 947"/>
            <p:cNvSpPr>
              <a:spLocks noChangeShapeType="1"/>
            </p:cNvSpPr>
            <p:nvPr/>
          </p:nvSpPr>
          <p:spPr bwMode="auto">
            <a:xfrm rot="5400000" flipV="1">
              <a:off x="5034" y="3429"/>
              <a:ext cx="2" cy="54"/>
            </a:xfrm>
            <a:prstGeom prst="line">
              <a:avLst/>
            </a:prstGeom>
            <a:noFill/>
            <a:ln w="127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83" name="Line 948"/>
            <p:cNvSpPr>
              <a:spLocks noChangeShapeType="1"/>
            </p:cNvSpPr>
            <p:nvPr/>
          </p:nvSpPr>
          <p:spPr bwMode="auto">
            <a:xfrm rot="-5400000">
              <a:off x="5151" y="3225"/>
              <a:ext cx="0" cy="72"/>
            </a:xfrm>
            <a:prstGeom prst="line">
              <a:avLst/>
            </a:prstGeom>
            <a:noFill/>
            <a:ln w="127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84" name="Line 949"/>
            <p:cNvSpPr>
              <a:spLocks noChangeShapeType="1"/>
            </p:cNvSpPr>
            <p:nvPr/>
          </p:nvSpPr>
          <p:spPr bwMode="auto">
            <a:xfrm flipH="1">
              <a:off x="3827" y="2977"/>
              <a:ext cx="160" cy="296"/>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85" name="Line 950"/>
            <p:cNvSpPr>
              <a:spLocks noChangeShapeType="1"/>
            </p:cNvSpPr>
            <p:nvPr/>
          </p:nvSpPr>
          <p:spPr bwMode="auto">
            <a:xfrm>
              <a:off x="3843" y="3009"/>
              <a:ext cx="124" cy="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86" name="Line 951"/>
            <p:cNvSpPr>
              <a:spLocks noChangeShapeType="1"/>
            </p:cNvSpPr>
            <p:nvPr/>
          </p:nvSpPr>
          <p:spPr bwMode="auto">
            <a:xfrm>
              <a:off x="3680" y="3221"/>
              <a:ext cx="172" cy="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87" name="Line 952"/>
            <p:cNvSpPr>
              <a:spLocks noChangeShapeType="1"/>
            </p:cNvSpPr>
            <p:nvPr/>
          </p:nvSpPr>
          <p:spPr bwMode="auto">
            <a:xfrm>
              <a:off x="3914" y="3271"/>
              <a:ext cx="309" cy="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88" name="Line 953"/>
            <p:cNvSpPr>
              <a:spLocks noChangeShapeType="1"/>
            </p:cNvSpPr>
            <p:nvPr/>
          </p:nvSpPr>
          <p:spPr bwMode="auto">
            <a:xfrm flipH="1">
              <a:off x="4065" y="3213"/>
              <a:ext cx="34" cy="54"/>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89" name="Line 954"/>
            <p:cNvSpPr>
              <a:spLocks noChangeShapeType="1"/>
            </p:cNvSpPr>
            <p:nvPr/>
          </p:nvSpPr>
          <p:spPr bwMode="auto">
            <a:xfrm>
              <a:off x="3947" y="3269"/>
              <a:ext cx="1" cy="52"/>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0" name="Line 955"/>
            <p:cNvSpPr>
              <a:spLocks noChangeShapeType="1"/>
            </p:cNvSpPr>
            <p:nvPr/>
          </p:nvSpPr>
          <p:spPr bwMode="auto">
            <a:xfrm flipH="1" flipV="1">
              <a:off x="4197" y="3274"/>
              <a:ext cx="0" cy="48"/>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1" name="Line 956"/>
            <p:cNvSpPr>
              <a:spLocks noChangeShapeType="1"/>
            </p:cNvSpPr>
            <p:nvPr/>
          </p:nvSpPr>
          <p:spPr bwMode="auto">
            <a:xfrm>
              <a:off x="4248" y="3185"/>
              <a:ext cx="317" cy="17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2" name="Line 957"/>
            <p:cNvSpPr>
              <a:spLocks noChangeShapeType="1"/>
            </p:cNvSpPr>
            <p:nvPr/>
          </p:nvSpPr>
          <p:spPr bwMode="auto">
            <a:xfrm>
              <a:off x="3901" y="3144"/>
              <a:ext cx="51" cy="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3" name="Line 958"/>
            <p:cNvSpPr>
              <a:spLocks noChangeShapeType="1"/>
            </p:cNvSpPr>
            <p:nvPr/>
          </p:nvSpPr>
          <p:spPr bwMode="auto">
            <a:xfrm>
              <a:off x="3809" y="2257"/>
              <a:ext cx="148"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4" name="Line 959"/>
            <p:cNvSpPr>
              <a:spLocks noChangeShapeType="1"/>
            </p:cNvSpPr>
            <p:nvPr/>
          </p:nvSpPr>
          <p:spPr bwMode="auto">
            <a:xfrm flipV="1">
              <a:off x="3711" y="2354"/>
              <a:ext cx="106" cy="2"/>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20630" name="Group 960"/>
            <p:cNvGrpSpPr>
              <a:grpSpLocks/>
            </p:cNvGrpSpPr>
            <p:nvPr/>
          </p:nvGrpSpPr>
          <p:grpSpPr bwMode="auto">
            <a:xfrm>
              <a:off x="3535" y="2207"/>
              <a:ext cx="319" cy="222"/>
              <a:chOff x="2967" y="478"/>
              <a:chExt cx="788" cy="625"/>
            </a:xfrm>
          </p:grpSpPr>
          <p:pic>
            <p:nvPicPr>
              <p:cNvPr id="20990" name="Picture 961" descr="access_point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91" name="Picture 962" descr="antenna_radiation_styliz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31" name="Freeform 963"/>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2" name="Freeform 964"/>
            <p:cNvSpPr>
              <a:spLocks/>
            </p:cNvSpPr>
            <p:nvPr/>
          </p:nvSpPr>
          <p:spPr bwMode="auto">
            <a:xfrm>
              <a:off x="4417" y="1263"/>
              <a:ext cx="1090" cy="709"/>
            </a:xfrm>
            <a:custGeom>
              <a:avLst/>
              <a:gdLst>
                <a:gd name="T0" fmla="*/ 14627 w 765"/>
                <a:gd name="T1" fmla="*/ 763 h 459"/>
                <a:gd name="T2" fmla="*/ 9913 w 765"/>
                <a:gd name="T3" fmla="*/ 5420 h 459"/>
                <a:gd name="T4" fmla="*/ 3316 w 765"/>
                <a:gd name="T5" fmla="*/ 7714 h 459"/>
                <a:gd name="T6" fmla="*/ 474 w 765"/>
                <a:gd name="T7" fmla="*/ 25995 h 459"/>
                <a:gd name="T8" fmla="*/ 6202 w 765"/>
                <a:gd name="T9" fmla="*/ 34346 h 459"/>
                <a:gd name="T10" fmla="*/ 11922 w 765"/>
                <a:gd name="T11" fmla="*/ 32921 h 459"/>
                <a:gd name="T12" fmla="*/ 20124 w 765"/>
                <a:gd name="T13" fmla="*/ 34346 h 459"/>
                <a:gd name="T14" fmla="*/ 24081 w 765"/>
                <a:gd name="T15" fmla="*/ 33549 h 459"/>
                <a:gd name="T16" fmla="*/ 25921 w 765"/>
                <a:gd name="T17" fmla="*/ 28785 h 459"/>
                <a:gd name="T18" fmla="*/ 25875 w 765"/>
                <a:gd name="T19" fmla="*/ 12218 h 459"/>
                <a:gd name="T20" fmla="*/ 22836 w 765"/>
                <a:gd name="T21" fmla="*/ 2665 h 459"/>
                <a:gd name="T22" fmla="*/ 14627 w 765"/>
                <a:gd name="T23" fmla="*/ 763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8" name="Line 965"/>
            <p:cNvSpPr>
              <a:spLocks noChangeShapeType="1"/>
            </p:cNvSpPr>
            <p:nvPr/>
          </p:nvSpPr>
          <p:spPr bwMode="auto">
            <a:xfrm>
              <a:off x="4659" y="2404"/>
              <a:ext cx="103" cy="76"/>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9" name="Line 966"/>
            <p:cNvSpPr>
              <a:spLocks noChangeShapeType="1"/>
            </p:cNvSpPr>
            <p:nvPr/>
          </p:nvSpPr>
          <p:spPr bwMode="auto">
            <a:xfrm>
              <a:off x="4720" y="2354"/>
              <a:ext cx="176" cy="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0" name="Line 967"/>
            <p:cNvSpPr>
              <a:spLocks noChangeShapeType="1"/>
            </p:cNvSpPr>
            <p:nvPr/>
          </p:nvSpPr>
          <p:spPr bwMode="auto">
            <a:xfrm flipV="1">
              <a:off x="4869" y="2408"/>
              <a:ext cx="85" cy="66"/>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1" name="Line 968"/>
            <p:cNvSpPr>
              <a:spLocks noChangeShapeType="1"/>
            </p:cNvSpPr>
            <p:nvPr/>
          </p:nvSpPr>
          <p:spPr bwMode="auto">
            <a:xfrm>
              <a:off x="4235" y="1632"/>
              <a:ext cx="321" cy="2"/>
            </a:xfrm>
            <a:prstGeom prst="line">
              <a:avLst/>
            </a:prstGeom>
            <a:noFill/>
            <a:ln w="9525">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2" name="Line 969"/>
            <p:cNvSpPr>
              <a:spLocks noChangeShapeType="1"/>
            </p:cNvSpPr>
            <p:nvPr/>
          </p:nvSpPr>
          <p:spPr bwMode="auto">
            <a:xfrm>
              <a:off x="4635" y="2961"/>
              <a:ext cx="246" cy="116"/>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3" name="Line 970"/>
            <p:cNvSpPr>
              <a:spLocks noChangeShapeType="1"/>
            </p:cNvSpPr>
            <p:nvPr/>
          </p:nvSpPr>
          <p:spPr bwMode="auto">
            <a:xfrm flipV="1">
              <a:off x="4244" y="2953"/>
              <a:ext cx="203" cy="125"/>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4" name="Line 971"/>
            <p:cNvSpPr>
              <a:spLocks noChangeShapeType="1"/>
            </p:cNvSpPr>
            <p:nvPr/>
          </p:nvSpPr>
          <p:spPr bwMode="auto">
            <a:xfrm flipV="1">
              <a:off x="4271" y="3137"/>
              <a:ext cx="612" cy="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5" name="Line 972"/>
            <p:cNvSpPr>
              <a:spLocks noChangeShapeType="1"/>
            </p:cNvSpPr>
            <p:nvPr/>
          </p:nvSpPr>
          <p:spPr bwMode="auto">
            <a:xfrm flipV="1">
              <a:off x="4773" y="1572"/>
              <a:ext cx="78" cy="55"/>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6" name="Line 973"/>
            <p:cNvSpPr>
              <a:spLocks noChangeShapeType="1"/>
            </p:cNvSpPr>
            <p:nvPr/>
          </p:nvSpPr>
          <p:spPr bwMode="auto">
            <a:xfrm>
              <a:off x="4665" y="1681"/>
              <a:ext cx="0" cy="52"/>
            </a:xfrm>
            <a:prstGeom prst="line">
              <a:avLst/>
            </a:prstGeom>
            <a:noFill/>
            <a:ln w="9525">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7" name="Line 974"/>
            <p:cNvSpPr>
              <a:spLocks noChangeShapeType="1"/>
            </p:cNvSpPr>
            <p:nvPr/>
          </p:nvSpPr>
          <p:spPr bwMode="auto">
            <a:xfrm flipV="1">
              <a:off x="4773" y="1616"/>
              <a:ext cx="166" cy="182"/>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8" name="Line 975"/>
            <p:cNvSpPr>
              <a:spLocks noChangeShapeType="1"/>
            </p:cNvSpPr>
            <p:nvPr/>
          </p:nvSpPr>
          <p:spPr bwMode="auto">
            <a:xfrm>
              <a:off x="5003" y="1615"/>
              <a:ext cx="0" cy="124"/>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9" name="Line 976"/>
            <p:cNvSpPr>
              <a:spLocks noChangeShapeType="1"/>
            </p:cNvSpPr>
            <p:nvPr/>
          </p:nvSpPr>
          <p:spPr bwMode="auto">
            <a:xfrm>
              <a:off x="4785" y="1808"/>
              <a:ext cx="119" cy="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10" name="Line 977"/>
            <p:cNvSpPr>
              <a:spLocks noChangeShapeType="1"/>
            </p:cNvSpPr>
            <p:nvPr/>
          </p:nvSpPr>
          <p:spPr bwMode="auto">
            <a:xfrm>
              <a:off x="5134" y="1802"/>
              <a:ext cx="112" cy="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11" name="Line 978"/>
            <p:cNvSpPr>
              <a:spLocks noChangeShapeType="1"/>
            </p:cNvSpPr>
            <p:nvPr/>
          </p:nvSpPr>
          <p:spPr bwMode="auto">
            <a:xfrm flipH="1">
              <a:off x="4596" y="1850"/>
              <a:ext cx="62" cy="444"/>
            </a:xfrm>
            <a:prstGeom prst="line">
              <a:avLst/>
            </a:prstGeom>
            <a:noFill/>
            <a:ln w="9525">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12" name="Line 979"/>
            <p:cNvSpPr>
              <a:spLocks noChangeShapeType="1"/>
            </p:cNvSpPr>
            <p:nvPr/>
          </p:nvSpPr>
          <p:spPr bwMode="auto">
            <a:xfrm flipH="1">
              <a:off x="4969" y="1850"/>
              <a:ext cx="70" cy="458"/>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13" name="Line 980"/>
            <p:cNvSpPr>
              <a:spLocks noChangeShapeType="1"/>
            </p:cNvSpPr>
            <p:nvPr/>
          </p:nvSpPr>
          <p:spPr bwMode="auto">
            <a:xfrm flipV="1">
              <a:off x="4581" y="2569"/>
              <a:ext cx="143" cy="275"/>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14" name="Line 981"/>
            <p:cNvSpPr>
              <a:spLocks noChangeShapeType="1"/>
            </p:cNvSpPr>
            <p:nvPr/>
          </p:nvSpPr>
          <p:spPr bwMode="auto">
            <a:xfrm>
              <a:off x="5257" y="1801"/>
              <a:ext cx="112" cy="0"/>
            </a:xfrm>
            <a:prstGeom prst="line">
              <a:avLst/>
            </a:prstGeom>
            <a:noFill/>
            <a:ln w="9525">
              <a:solidFill>
                <a:schemeClr val="bg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20650" name="Group 982"/>
            <p:cNvGrpSpPr>
              <a:grpSpLocks/>
            </p:cNvGrpSpPr>
            <p:nvPr/>
          </p:nvGrpSpPr>
          <p:grpSpPr bwMode="auto">
            <a:xfrm>
              <a:off x="3813" y="1163"/>
              <a:ext cx="295" cy="391"/>
              <a:chOff x="1653" y="3023"/>
              <a:chExt cx="622" cy="911"/>
            </a:xfrm>
          </p:grpSpPr>
          <p:sp>
            <p:nvSpPr>
              <p:cNvPr id="20973" name="Line 270"/>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74" name="Line 271"/>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75" name="Line 272"/>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76" name="Line 273"/>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77" name="Line 274"/>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78" name="Line 275"/>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79" name="Line 276"/>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80" name="Line 277"/>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81" name="Line 278"/>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82" name="Line 279"/>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83" name="Line 280"/>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84" name="Line 281"/>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85" name="Line 282"/>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86" name="Line 283"/>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987" name="Line 284"/>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3" name="Oval 998"/>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pic>
            <p:nvPicPr>
              <p:cNvPr id="20989" name="Picture 999" descr="cell_tower_radiation_gr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651" name="Group 1000"/>
            <p:cNvGrpSpPr>
              <a:grpSpLocks/>
            </p:cNvGrpSpPr>
            <p:nvPr/>
          </p:nvGrpSpPr>
          <p:grpSpPr bwMode="auto">
            <a:xfrm>
              <a:off x="3962" y="1516"/>
              <a:ext cx="286" cy="160"/>
              <a:chOff x="3843" y="1516"/>
              <a:chExt cx="286" cy="160"/>
            </a:xfrm>
          </p:grpSpPr>
          <p:sp>
            <p:nvSpPr>
              <p:cNvPr id="6629" name="Line 1001"/>
              <p:cNvSpPr>
                <a:spLocks noChangeShapeType="1"/>
              </p:cNvSpPr>
              <p:nvPr/>
            </p:nvSpPr>
            <p:spPr bwMode="auto">
              <a:xfrm>
                <a:off x="3843" y="1516"/>
                <a:ext cx="96" cy="60"/>
              </a:xfrm>
              <a:prstGeom prst="line">
                <a:avLst/>
              </a:prstGeom>
              <a:noFill/>
              <a:ln w="9525">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20965"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966"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967"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968" name="Group 1005"/>
              <p:cNvGrpSpPr>
                <a:grpSpLocks/>
              </p:cNvGrpSpPr>
              <p:nvPr/>
            </p:nvGrpSpPr>
            <p:grpSpPr bwMode="auto">
              <a:xfrm>
                <a:off x="3932" y="1587"/>
                <a:ext cx="138" cy="33"/>
                <a:chOff x="2468" y="1332"/>
                <a:chExt cx="310" cy="60"/>
              </a:xfrm>
            </p:grpSpPr>
            <p:sp>
              <p:nvSpPr>
                <p:cNvPr id="20971" name="Freeform 10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72" name="Freeform 10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34" name="Line 1008"/>
              <p:cNvSpPr>
                <a:spLocks noChangeShapeType="1"/>
              </p:cNvSpPr>
              <p:nvPr/>
            </p:nvSpPr>
            <p:spPr bwMode="auto">
              <a:xfrm>
                <a:off x="3884" y="1602"/>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635" name="Line 1009"/>
              <p:cNvSpPr>
                <a:spLocks noChangeShapeType="1"/>
              </p:cNvSpPr>
              <p:nvPr/>
            </p:nvSpPr>
            <p:spPr bwMode="auto">
              <a:xfrm>
                <a:off x="4127" y="1604"/>
                <a:ext cx="0" cy="46"/>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2" name="Group 1010"/>
            <p:cNvGrpSpPr>
              <a:grpSpLocks/>
            </p:cNvGrpSpPr>
            <p:nvPr/>
          </p:nvGrpSpPr>
          <p:grpSpPr bwMode="auto">
            <a:xfrm>
              <a:off x="4537" y="1571"/>
              <a:ext cx="246" cy="110"/>
              <a:chOff x="4334" y="1470"/>
              <a:chExt cx="246" cy="107"/>
            </a:xfrm>
          </p:grpSpPr>
          <p:sp>
            <p:nvSpPr>
              <p:cNvPr id="2095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95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95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959" name="Group 1014"/>
              <p:cNvGrpSpPr>
                <a:grpSpLocks/>
              </p:cNvGrpSpPr>
              <p:nvPr/>
            </p:nvGrpSpPr>
            <p:grpSpPr bwMode="auto">
              <a:xfrm>
                <a:off x="4383" y="1488"/>
                <a:ext cx="138" cy="33"/>
                <a:chOff x="2468" y="1332"/>
                <a:chExt cx="310" cy="60"/>
              </a:xfrm>
            </p:grpSpPr>
            <p:sp>
              <p:nvSpPr>
                <p:cNvPr id="20962" name="Freeform 10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63" name="Freeform 10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25" name="Line 1017"/>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626" name="Line 1018"/>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3" name="Group 1019"/>
            <p:cNvGrpSpPr>
              <a:grpSpLocks/>
            </p:cNvGrpSpPr>
            <p:nvPr/>
          </p:nvGrpSpPr>
          <p:grpSpPr bwMode="auto">
            <a:xfrm>
              <a:off x="4544" y="1737"/>
              <a:ext cx="246" cy="110"/>
              <a:chOff x="4334" y="1470"/>
              <a:chExt cx="246" cy="107"/>
            </a:xfrm>
          </p:grpSpPr>
          <p:sp>
            <p:nvSpPr>
              <p:cNvPr id="2094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94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95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951" name="Group 1023"/>
              <p:cNvGrpSpPr>
                <a:grpSpLocks/>
              </p:cNvGrpSpPr>
              <p:nvPr/>
            </p:nvGrpSpPr>
            <p:grpSpPr bwMode="auto">
              <a:xfrm>
                <a:off x="4383" y="1488"/>
                <a:ext cx="138" cy="33"/>
                <a:chOff x="2468" y="1332"/>
                <a:chExt cx="310" cy="60"/>
              </a:xfrm>
            </p:grpSpPr>
            <p:sp>
              <p:nvSpPr>
                <p:cNvPr id="20954" name="Freeform 102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55" name="Freeform 102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17" name="Line 1026"/>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618" name="Line 1027"/>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4" name="Group 1028"/>
            <p:cNvGrpSpPr>
              <a:grpSpLocks/>
            </p:cNvGrpSpPr>
            <p:nvPr/>
          </p:nvGrpSpPr>
          <p:grpSpPr bwMode="auto">
            <a:xfrm>
              <a:off x="4890" y="1738"/>
              <a:ext cx="246" cy="110"/>
              <a:chOff x="4334" y="1470"/>
              <a:chExt cx="246" cy="107"/>
            </a:xfrm>
          </p:grpSpPr>
          <p:sp>
            <p:nvSpPr>
              <p:cNvPr id="2094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94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94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943" name="Group 1032"/>
              <p:cNvGrpSpPr>
                <a:grpSpLocks/>
              </p:cNvGrpSpPr>
              <p:nvPr/>
            </p:nvGrpSpPr>
            <p:grpSpPr bwMode="auto">
              <a:xfrm>
                <a:off x="4383" y="1488"/>
                <a:ext cx="138" cy="33"/>
                <a:chOff x="2468" y="1332"/>
                <a:chExt cx="310" cy="60"/>
              </a:xfrm>
            </p:grpSpPr>
            <p:sp>
              <p:nvSpPr>
                <p:cNvPr id="20946" name="Freeform 10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47" name="Freeform 10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09" name="Line 1035"/>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610" name="Line 1036"/>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5" name="Group 1037"/>
            <p:cNvGrpSpPr>
              <a:grpSpLocks/>
            </p:cNvGrpSpPr>
            <p:nvPr/>
          </p:nvGrpSpPr>
          <p:grpSpPr bwMode="auto">
            <a:xfrm>
              <a:off x="4844" y="1508"/>
              <a:ext cx="246" cy="110"/>
              <a:chOff x="4334" y="1470"/>
              <a:chExt cx="246" cy="107"/>
            </a:xfrm>
          </p:grpSpPr>
          <p:sp>
            <p:nvSpPr>
              <p:cNvPr id="2093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93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93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935" name="Group 1041"/>
              <p:cNvGrpSpPr>
                <a:grpSpLocks/>
              </p:cNvGrpSpPr>
              <p:nvPr/>
            </p:nvGrpSpPr>
            <p:grpSpPr bwMode="auto">
              <a:xfrm>
                <a:off x="4383" y="1488"/>
                <a:ext cx="138" cy="33"/>
                <a:chOff x="2468" y="1332"/>
                <a:chExt cx="310" cy="60"/>
              </a:xfrm>
            </p:grpSpPr>
            <p:sp>
              <p:nvSpPr>
                <p:cNvPr id="20938" name="Freeform 10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39" name="Freeform 10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01" name="Line 1044"/>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602" name="Line 1045"/>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6" name="Group 1046"/>
            <p:cNvGrpSpPr>
              <a:grpSpLocks/>
            </p:cNvGrpSpPr>
            <p:nvPr/>
          </p:nvGrpSpPr>
          <p:grpSpPr bwMode="auto">
            <a:xfrm>
              <a:off x="4874" y="2296"/>
              <a:ext cx="310" cy="130"/>
              <a:chOff x="4334" y="1470"/>
              <a:chExt cx="246" cy="107"/>
            </a:xfrm>
          </p:grpSpPr>
          <p:sp>
            <p:nvSpPr>
              <p:cNvPr id="2092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92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92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927" name="Group 1050"/>
              <p:cNvGrpSpPr>
                <a:grpSpLocks/>
              </p:cNvGrpSpPr>
              <p:nvPr/>
            </p:nvGrpSpPr>
            <p:grpSpPr bwMode="auto">
              <a:xfrm>
                <a:off x="4383" y="1488"/>
                <a:ext cx="138" cy="33"/>
                <a:chOff x="2468" y="1332"/>
                <a:chExt cx="310" cy="60"/>
              </a:xfrm>
            </p:grpSpPr>
            <p:sp>
              <p:nvSpPr>
                <p:cNvPr id="20930" name="Freeform 10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31" name="Freeform 10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93" name="Line 1053"/>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94" name="Line 1054"/>
              <p:cNvSpPr>
                <a:spLocks noChangeShapeType="1"/>
              </p:cNvSpPr>
              <p:nvPr/>
            </p:nvSpPr>
            <p:spPr bwMode="auto">
              <a:xfrm>
                <a:off x="4578" y="1505"/>
                <a:ext cx="0" cy="44"/>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sp>
          <p:nvSpPr>
            <p:cNvPr id="6322" name="Line 1055"/>
            <p:cNvSpPr>
              <a:spLocks noChangeShapeType="1"/>
            </p:cNvSpPr>
            <p:nvPr/>
          </p:nvSpPr>
          <p:spPr bwMode="auto">
            <a:xfrm>
              <a:off x="4049" y="2358"/>
              <a:ext cx="428" cy="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20658" name="Group 1056"/>
            <p:cNvGrpSpPr>
              <a:grpSpLocks/>
            </p:cNvGrpSpPr>
            <p:nvPr/>
          </p:nvGrpSpPr>
          <p:grpSpPr bwMode="auto">
            <a:xfrm>
              <a:off x="4464" y="2288"/>
              <a:ext cx="310" cy="130"/>
              <a:chOff x="4334" y="1470"/>
              <a:chExt cx="246" cy="107"/>
            </a:xfrm>
          </p:grpSpPr>
          <p:sp>
            <p:nvSpPr>
              <p:cNvPr id="2091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91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91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919" name="Group 1060"/>
              <p:cNvGrpSpPr>
                <a:grpSpLocks/>
              </p:cNvGrpSpPr>
              <p:nvPr/>
            </p:nvGrpSpPr>
            <p:grpSpPr bwMode="auto">
              <a:xfrm>
                <a:off x="4383" y="1488"/>
                <a:ext cx="138" cy="33"/>
                <a:chOff x="2468" y="1332"/>
                <a:chExt cx="310" cy="60"/>
              </a:xfrm>
            </p:grpSpPr>
            <p:sp>
              <p:nvSpPr>
                <p:cNvPr id="20922" name="Freeform 106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23" name="Freeform 106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85" name="Line 1063"/>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86" name="Line 1064"/>
              <p:cNvSpPr>
                <a:spLocks noChangeShapeType="1"/>
              </p:cNvSpPr>
              <p:nvPr/>
            </p:nvSpPr>
            <p:spPr bwMode="auto">
              <a:xfrm>
                <a:off x="4578" y="1505"/>
                <a:ext cx="0" cy="44"/>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9" name="Group 1065"/>
            <p:cNvGrpSpPr>
              <a:grpSpLocks/>
            </p:cNvGrpSpPr>
            <p:nvPr/>
          </p:nvGrpSpPr>
          <p:grpSpPr bwMode="auto">
            <a:xfrm>
              <a:off x="4660" y="2464"/>
              <a:ext cx="310" cy="130"/>
              <a:chOff x="4334" y="1470"/>
              <a:chExt cx="246" cy="107"/>
            </a:xfrm>
          </p:grpSpPr>
          <p:sp>
            <p:nvSpPr>
              <p:cNvPr id="2090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90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91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911" name="Group 1069"/>
              <p:cNvGrpSpPr>
                <a:grpSpLocks/>
              </p:cNvGrpSpPr>
              <p:nvPr/>
            </p:nvGrpSpPr>
            <p:grpSpPr bwMode="auto">
              <a:xfrm>
                <a:off x="4383" y="1488"/>
                <a:ext cx="138" cy="33"/>
                <a:chOff x="2468" y="1332"/>
                <a:chExt cx="310" cy="60"/>
              </a:xfrm>
            </p:grpSpPr>
            <p:sp>
              <p:nvSpPr>
                <p:cNvPr id="20914" name="Freeform 107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15" name="Freeform 107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77" name="Line 1072"/>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78" name="Line 1073"/>
              <p:cNvSpPr>
                <a:spLocks noChangeShapeType="1"/>
              </p:cNvSpPr>
              <p:nvPr/>
            </p:nvSpPr>
            <p:spPr bwMode="auto">
              <a:xfrm>
                <a:off x="4578" y="1505"/>
                <a:ext cx="0" cy="44"/>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60" name="Group 1074"/>
            <p:cNvGrpSpPr>
              <a:grpSpLocks/>
            </p:cNvGrpSpPr>
            <p:nvPr/>
          </p:nvGrpSpPr>
          <p:grpSpPr bwMode="auto">
            <a:xfrm>
              <a:off x="4782" y="3028"/>
              <a:ext cx="392" cy="154"/>
              <a:chOff x="4334" y="1470"/>
              <a:chExt cx="246" cy="107"/>
            </a:xfrm>
          </p:grpSpPr>
          <p:sp>
            <p:nvSpPr>
              <p:cNvPr id="2090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90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90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903" name="Group 1078"/>
              <p:cNvGrpSpPr>
                <a:grpSpLocks/>
              </p:cNvGrpSpPr>
              <p:nvPr/>
            </p:nvGrpSpPr>
            <p:grpSpPr bwMode="auto">
              <a:xfrm>
                <a:off x="4383" y="1488"/>
                <a:ext cx="138" cy="33"/>
                <a:chOff x="2468" y="1332"/>
                <a:chExt cx="310" cy="60"/>
              </a:xfrm>
            </p:grpSpPr>
            <p:sp>
              <p:nvSpPr>
                <p:cNvPr id="20906" name="Freeform 107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7" name="Freeform 108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69" name="Line 1081"/>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70" name="Line 1082"/>
              <p:cNvSpPr>
                <a:spLocks noChangeShapeType="1"/>
              </p:cNvSpPr>
              <p:nvPr/>
            </p:nvSpPr>
            <p:spPr bwMode="auto">
              <a:xfrm>
                <a:off x="4578" y="1505"/>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61" name="Group 1083"/>
            <p:cNvGrpSpPr>
              <a:grpSpLocks/>
            </p:cNvGrpSpPr>
            <p:nvPr/>
          </p:nvGrpSpPr>
          <p:grpSpPr bwMode="auto">
            <a:xfrm>
              <a:off x="4388" y="2840"/>
              <a:ext cx="392" cy="154"/>
              <a:chOff x="4334" y="1470"/>
              <a:chExt cx="246" cy="107"/>
            </a:xfrm>
          </p:grpSpPr>
          <p:sp>
            <p:nvSpPr>
              <p:cNvPr id="2089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89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89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895" name="Group 1087"/>
              <p:cNvGrpSpPr>
                <a:grpSpLocks/>
              </p:cNvGrpSpPr>
              <p:nvPr/>
            </p:nvGrpSpPr>
            <p:grpSpPr bwMode="auto">
              <a:xfrm>
                <a:off x="4383" y="1488"/>
                <a:ext cx="138" cy="33"/>
                <a:chOff x="2468" y="1332"/>
                <a:chExt cx="310" cy="60"/>
              </a:xfrm>
            </p:grpSpPr>
            <p:sp>
              <p:nvSpPr>
                <p:cNvPr id="20898" name="Freeform 10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9" name="Freeform 10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61" name="Line 1090"/>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62" name="Line 1091"/>
              <p:cNvSpPr>
                <a:spLocks noChangeShapeType="1"/>
              </p:cNvSpPr>
              <p:nvPr/>
            </p:nvSpPr>
            <p:spPr bwMode="auto">
              <a:xfrm>
                <a:off x="4578" y="1505"/>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62" name="Group 1092"/>
            <p:cNvGrpSpPr>
              <a:grpSpLocks/>
            </p:cNvGrpSpPr>
            <p:nvPr/>
          </p:nvGrpSpPr>
          <p:grpSpPr bwMode="auto">
            <a:xfrm>
              <a:off x="3932" y="3056"/>
              <a:ext cx="392" cy="154"/>
              <a:chOff x="4334" y="1470"/>
              <a:chExt cx="246" cy="107"/>
            </a:xfrm>
          </p:grpSpPr>
          <p:sp>
            <p:nvSpPr>
              <p:cNvPr id="2088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88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88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887" name="Group 1096"/>
              <p:cNvGrpSpPr>
                <a:grpSpLocks/>
              </p:cNvGrpSpPr>
              <p:nvPr/>
            </p:nvGrpSpPr>
            <p:grpSpPr bwMode="auto">
              <a:xfrm>
                <a:off x="4383" y="1488"/>
                <a:ext cx="138" cy="33"/>
                <a:chOff x="2468" y="1332"/>
                <a:chExt cx="310" cy="60"/>
              </a:xfrm>
            </p:grpSpPr>
            <p:sp>
              <p:nvSpPr>
                <p:cNvPr id="20890" name="Freeform 109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1" name="Freeform 109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53" name="Line 1099"/>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54" name="Line 1100"/>
              <p:cNvSpPr>
                <a:spLocks noChangeShapeType="1"/>
              </p:cNvSpPr>
              <p:nvPr/>
            </p:nvSpPr>
            <p:spPr bwMode="auto">
              <a:xfrm>
                <a:off x="4578" y="1505"/>
                <a:ext cx="0" cy="47"/>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63" name="Group 1101"/>
            <p:cNvGrpSpPr>
              <a:grpSpLocks/>
            </p:cNvGrpSpPr>
            <p:nvPr/>
          </p:nvGrpSpPr>
          <p:grpSpPr bwMode="auto">
            <a:xfrm>
              <a:off x="3812" y="2296"/>
              <a:ext cx="246" cy="108"/>
              <a:chOff x="4334" y="1470"/>
              <a:chExt cx="246" cy="107"/>
            </a:xfrm>
          </p:grpSpPr>
          <p:sp>
            <p:nvSpPr>
              <p:cNvPr id="2087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2087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087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20879" name="Group 1105"/>
              <p:cNvGrpSpPr>
                <a:grpSpLocks/>
              </p:cNvGrpSpPr>
              <p:nvPr/>
            </p:nvGrpSpPr>
            <p:grpSpPr bwMode="auto">
              <a:xfrm>
                <a:off x="4383" y="1488"/>
                <a:ext cx="138" cy="33"/>
                <a:chOff x="2468" y="1332"/>
                <a:chExt cx="310" cy="60"/>
              </a:xfrm>
            </p:grpSpPr>
            <p:sp>
              <p:nvSpPr>
                <p:cNvPr id="20882" name="Freeform 11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83" name="Freeform 11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45" name="Line 1108"/>
              <p:cNvSpPr>
                <a:spLocks noChangeShapeType="1"/>
              </p:cNvSpPr>
              <p:nvPr/>
            </p:nvSpPr>
            <p:spPr bwMode="auto">
              <a:xfrm>
                <a:off x="4335" y="1503"/>
                <a:ext cx="0" cy="54"/>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46" name="Line 1109"/>
              <p:cNvSpPr>
                <a:spLocks noChangeShapeType="1"/>
              </p:cNvSpPr>
              <p:nvPr/>
            </p:nvSpPr>
            <p:spPr bwMode="auto">
              <a:xfrm>
                <a:off x="4578" y="1505"/>
                <a:ext cx="0" cy="54"/>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64" name="Group 1110"/>
            <p:cNvGrpSpPr>
              <a:grpSpLocks/>
            </p:cNvGrpSpPr>
            <p:nvPr/>
          </p:nvGrpSpPr>
          <p:grpSpPr bwMode="auto">
            <a:xfrm>
              <a:off x="4511" y="3153"/>
              <a:ext cx="281" cy="266"/>
              <a:chOff x="5072" y="3611"/>
              <a:chExt cx="459" cy="380"/>
            </a:xfrm>
          </p:grpSpPr>
          <p:grpSp>
            <p:nvGrpSpPr>
              <p:cNvPr id="20862" name="Group 1111"/>
              <p:cNvGrpSpPr>
                <a:grpSpLocks/>
              </p:cNvGrpSpPr>
              <p:nvPr/>
            </p:nvGrpSpPr>
            <p:grpSpPr bwMode="auto">
              <a:xfrm>
                <a:off x="5144" y="3611"/>
                <a:ext cx="387" cy="99"/>
                <a:chOff x="5030" y="2639"/>
                <a:chExt cx="387" cy="99"/>
              </a:xfrm>
            </p:grpSpPr>
            <p:sp>
              <p:nvSpPr>
                <p:cNvPr id="20864" name="Freeform 1112"/>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65" name="Freeform 1113"/>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66" name="Freeform 1114"/>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67" name="Freeform 1115"/>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68" name="Freeform 1116"/>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69" name="Freeform 1117"/>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70" name="Freeform 1118"/>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0871" name="Freeform 1119"/>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0872" name="Freeform 1120"/>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0873" name="Freeform 1121"/>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0874" name="Freeform 1122"/>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0875" name="Freeform 1123"/>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0863" name="Picture 1124" descr="access_point_stylized_gray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665" name="Group 1125"/>
            <p:cNvGrpSpPr>
              <a:grpSpLocks/>
            </p:cNvGrpSpPr>
            <p:nvPr/>
          </p:nvGrpSpPr>
          <p:grpSpPr bwMode="auto">
            <a:xfrm>
              <a:off x="3552" y="2211"/>
              <a:ext cx="251" cy="226"/>
              <a:chOff x="5072" y="3611"/>
              <a:chExt cx="459" cy="380"/>
            </a:xfrm>
          </p:grpSpPr>
          <p:grpSp>
            <p:nvGrpSpPr>
              <p:cNvPr id="20848" name="Group 1126"/>
              <p:cNvGrpSpPr>
                <a:grpSpLocks/>
              </p:cNvGrpSpPr>
              <p:nvPr/>
            </p:nvGrpSpPr>
            <p:grpSpPr bwMode="auto">
              <a:xfrm>
                <a:off x="5144" y="3611"/>
                <a:ext cx="387" cy="99"/>
                <a:chOff x="5030" y="2639"/>
                <a:chExt cx="387" cy="99"/>
              </a:xfrm>
            </p:grpSpPr>
            <p:sp>
              <p:nvSpPr>
                <p:cNvPr id="20850" name="Freeform 1127"/>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51" name="Freeform 1128"/>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52" name="Freeform 1129"/>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53" name="Freeform 1130"/>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54" name="Freeform 1131"/>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55" name="Freeform 1132"/>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56" name="Freeform 1133"/>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0857" name="Freeform 1134"/>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0858" name="Freeform 1135"/>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0859" name="Freeform 1136"/>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0860" name="Freeform 1137"/>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0861" name="Freeform 1138"/>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0849" name="Picture 1139" descr="access_point_stylized_gray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31" name="Line 1140"/>
            <p:cNvSpPr>
              <a:spLocks noChangeShapeType="1"/>
            </p:cNvSpPr>
            <p:nvPr/>
          </p:nvSpPr>
          <p:spPr bwMode="auto">
            <a:xfrm rot="5400000" flipV="1">
              <a:off x="5034" y="3427"/>
              <a:ext cx="2" cy="54"/>
            </a:xfrm>
            <a:prstGeom prst="line">
              <a:avLst/>
            </a:prstGeom>
            <a:noFill/>
            <a:ln w="127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667" name="Group 1141"/>
            <p:cNvGrpSpPr>
              <a:grpSpLocks/>
            </p:cNvGrpSpPr>
            <p:nvPr/>
          </p:nvGrpSpPr>
          <p:grpSpPr bwMode="auto">
            <a:xfrm flipH="1">
              <a:off x="3638" y="2856"/>
              <a:ext cx="261" cy="235"/>
              <a:chOff x="2839" y="3501"/>
              <a:chExt cx="755" cy="803"/>
            </a:xfrm>
          </p:grpSpPr>
          <p:pic>
            <p:nvPicPr>
              <p:cNvPr id="20846" name="Picture 1142"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7" name="Freeform 114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68" name="Group 1144"/>
            <p:cNvGrpSpPr>
              <a:grpSpLocks/>
            </p:cNvGrpSpPr>
            <p:nvPr/>
          </p:nvGrpSpPr>
          <p:grpSpPr bwMode="auto">
            <a:xfrm flipH="1">
              <a:off x="3438" y="3121"/>
              <a:ext cx="304" cy="256"/>
              <a:chOff x="2839" y="3501"/>
              <a:chExt cx="755" cy="803"/>
            </a:xfrm>
          </p:grpSpPr>
          <p:pic>
            <p:nvPicPr>
              <p:cNvPr id="20844" name="Picture 1145"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5" name="Freeform 114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69" name="Group 1147"/>
            <p:cNvGrpSpPr>
              <a:grpSpLocks/>
            </p:cNvGrpSpPr>
            <p:nvPr/>
          </p:nvGrpSpPr>
          <p:grpSpPr bwMode="auto">
            <a:xfrm flipH="1">
              <a:off x="3739" y="3311"/>
              <a:ext cx="269" cy="220"/>
              <a:chOff x="2839" y="3501"/>
              <a:chExt cx="755" cy="803"/>
            </a:xfrm>
          </p:grpSpPr>
          <p:pic>
            <p:nvPicPr>
              <p:cNvPr id="20842" name="Picture 1148"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3" name="Freeform 114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70" name="Group 1150"/>
            <p:cNvGrpSpPr>
              <a:grpSpLocks/>
            </p:cNvGrpSpPr>
            <p:nvPr/>
          </p:nvGrpSpPr>
          <p:grpSpPr bwMode="auto">
            <a:xfrm>
              <a:off x="4126" y="3300"/>
              <a:ext cx="269" cy="221"/>
              <a:chOff x="2839" y="3501"/>
              <a:chExt cx="755" cy="803"/>
            </a:xfrm>
          </p:grpSpPr>
          <p:pic>
            <p:nvPicPr>
              <p:cNvPr id="20840" name="Picture 1151" descr="desktop_computer_stylized_medi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1" name="Freeform 115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20671" name="Picture 1153" descr="car_icon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672" name="Group 1154"/>
            <p:cNvGrpSpPr>
              <a:grpSpLocks/>
            </p:cNvGrpSpPr>
            <p:nvPr/>
          </p:nvGrpSpPr>
          <p:grpSpPr bwMode="auto">
            <a:xfrm>
              <a:off x="3536" y="974"/>
              <a:ext cx="262" cy="243"/>
              <a:chOff x="2751" y="1851"/>
              <a:chExt cx="462" cy="478"/>
            </a:xfrm>
          </p:grpSpPr>
          <p:pic>
            <p:nvPicPr>
              <p:cNvPr id="20838" name="Picture 1155" descr="iphone_stylized_smal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39" name="Picture 1156"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673" name="Group 1157"/>
            <p:cNvGrpSpPr>
              <a:grpSpLocks/>
            </p:cNvGrpSpPr>
            <p:nvPr/>
          </p:nvGrpSpPr>
          <p:grpSpPr bwMode="auto">
            <a:xfrm>
              <a:off x="5191" y="3151"/>
              <a:ext cx="143" cy="303"/>
              <a:chOff x="4140" y="429"/>
              <a:chExt cx="1425" cy="2396"/>
            </a:xfrm>
          </p:grpSpPr>
          <p:sp>
            <p:nvSpPr>
              <p:cNvPr id="20806" name="Freeform 1158"/>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72" name="Rectangle 115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808" name="Freeform 1160"/>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09" name="Freeform 1161"/>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75" name="Rectangle 116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811" name="Group 1163"/>
              <p:cNvGrpSpPr>
                <a:grpSpLocks/>
              </p:cNvGrpSpPr>
              <p:nvPr/>
            </p:nvGrpSpPr>
            <p:grpSpPr bwMode="auto">
              <a:xfrm>
                <a:off x="4749" y="668"/>
                <a:ext cx="581" cy="145"/>
                <a:chOff x="614" y="2568"/>
                <a:chExt cx="725" cy="139"/>
              </a:xfrm>
            </p:grpSpPr>
            <p:sp>
              <p:nvSpPr>
                <p:cNvPr id="6501" name="AutoShape 1164"/>
                <p:cNvSpPr>
                  <a:spLocks noChangeArrowheads="1"/>
                </p:cNvSpPr>
                <p:nvPr/>
              </p:nvSpPr>
              <p:spPr bwMode="auto">
                <a:xfrm>
                  <a:off x="613" y="2566"/>
                  <a:ext cx="721" cy="14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502" name="AutoShape 116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77" name="Rectangle 116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813" name="Group 1167"/>
              <p:cNvGrpSpPr>
                <a:grpSpLocks/>
              </p:cNvGrpSpPr>
              <p:nvPr/>
            </p:nvGrpSpPr>
            <p:grpSpPr bwMode="auto">
              <a:xfrm>
                <a:off x="4747" y="994"/>
                <a:ext cx="581" cy="134"/>
                <a:chOff x="614" y="2568"/>
                <a:chExt cx="725" cy="139"/>
              </a:xfrm>
            </p:grpSpPr>
            <p:sp>
              <p:nvSpPr>
                <p:cNvPr id="6499" name="AutoShape 1168"/>
                <p:cNvSpPr>
                  <a:spLocks noChangeArrowheads="1"/>
                </p:cNvSpPr>
                <p:nvPr/>
              </p:nvSpPr>
              <p:spPr bwMode="auto">
                <a:xfrm>
                  <a:off x="615" y="2564"/>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500" name="AutoShape 116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79" name="Rectangle 117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80" name="Rectangle 117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816" name="Group 1172"/>
              <p:cNvGrpSpPr>
                <a:grpSpLocks/>
              </p:cNvGrpSpPr>
              <p:nvPr/>
            </p:nvGrpSpPr>
            <p:grpSpPr bwMode="auto">
              <a:xfrm>
                <a:off x="4735" y="1627"/>
                <a:ext cx="582" cy="151"/>
                <a:chOff x="614" y="2568"/>
                <a:chExt cx="725" cy="139"/>
              </a:xfrm>
            </p:grpSpPr>
            <p:sp>
              <p:nvSpPr>
                <p:cNvPr id="6497" name="AutoShape 1173"/>
                <p:cNvSpPr>
                  <a:spLocks noChangeArrowheads="1"/>
                </p:cNvSpPr>
                <p:nvPr/>
              </p:nvSpPr>
              <p:spPr bwMode="auto">
                <a:xfrm>
                  <a:off x="618" y="2586"/>
                  <a:ext cx="720" cy="12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8" name="AutoShape 117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0817" name="Freeform 1175"/>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818" name="Group 1176"/>
              <p:cNvGrpSpPr>
                <a:grpSpLocks/>
              </p:cNvGrpSpPr>
              <p:nvPr/>
            </p:nvGrpSpPr>
            <p:grpSpPr bwMode="auto">
              <a:xfrm>
                <a:off x="4739" y="1327"/>
                <a:ext cx="582" cy="139"/>
                <a:chOff x="614" y="2568"/>
                <a:chExt cx="725" cy="139"/>
              </a:xfrm>
            </p:grpSpPr>
            <p:sp>
              <p:nvSpPr>
                <p:cNvPr id="6495" name="AutoShape 1177"/>
                <p:cNvSpPr>
                  <a:spLocks noChangeArrowheads="1"/>
                </p:cNvSpPr>
                <p:nvPr/>
              </p:nvSpPr>
              <p:spPr bwMode="auto">
                <a:xfrm>
                  <a:off x="613" y="2571"/>
                  <a:ext cx="732" cy="13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6" name="AutoShape 117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84" name="Rectangle 117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820" name="Freeform 1180"/>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21" name="Freeform 1181"/>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7" name="Oval 1182"/>
              <p:cNvSpPr>
                <a:spLocks noChangeArrowheads="1"/>
              </p:cNvSpPr>
              <p:nvPr/>
            </p:nvSpPr>
            <p:spPr bwMode="auto">
              <a:xfrm>
                <a:off x="5515" y="2611"/>
                <a:ext cx="50"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823" name="Freeform 1183"/>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9" name="AutoShape 118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0" name="AutoShape 118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1" name="Oval 1186"/>
              <p:cNvSpPr>
                <a:spLocks noChangeArrowheads="1"/>
              </p:cNvSpPr>
              <p:nvPr/>
            </p:nvSpPr>
            <p:spPr bwMode="auto">
              <a:xfrm>
                <a:off x="4309" y="2382"/>
                <a:ext cx="159" cy="142"/>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2" name="Oval 1187"/>
              <p:cNvSpPr>
                <a:spLocks noChangeArrowheads="1"/>
              </p:cNvSpPr>
              <p:nvPr/>
            </p:nvSpPr>
            <p:spPr bwMode="auto">
              <a:xfrm>
                <a:off x="4489" y="2382"/>
                <a:ext cx="159" cy="142"/>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eaLnBrk="1" hangingPunct="1">
                  <a:defRPr/>
                </a:pPr>
                <a:endParaRPr lang="en-US">
                  <a:solidFill>
                    <a:srgbClr val="FF0000"/>
                  </a:solidFill>
                  <a:latin typeface="Arial" charset="0"/>
                  <a:ea typeface="ＭＳ Ｐゴシック" charset="0"/>
                  <a:cs typeface="Arial" charset="0"/>
                </a:endParaRPr>
              </a:p>
            </p:txBody>
          </p:sp>
          <p:sp>
            <p:nvSpPr>
              <p:cNvPr id="6493" name="Oval 1188"/>
              <p:cNvSpPr>
                <a:spLocks noChangeArrowheads="1"/>
              </p:cNvSpPr>
              <p:nvPr/>
            </p:nvSpPr>
            <p:spPr bwMode="auto">
              <a:xfrm>
                <a:off x="4658" y="2382"/>
                <a:ext cx="159" cy="142"/>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4" name="Rectangle 118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0674" name="Group 1190"/>
            <p:cNvGrpSpPr>
              <a:grpSpLocks/>
            </p:cNvGrpSpPr>
            <p:nvPr/>
          </p:nvGrpSpPr>
          <p:grpSpPr bwMode="auto">
            <a:xfrm>
              <a:off x="4992" y="3341"/>
              <a:ext cx="143" cy="303"/>
              <a:chOff x="4140" y="429"/>
              <a:chExt cx="1425" cy="2396"/>
            </a:xfrm>
          </p:grpSpPr>
          <p:sp>
            <p:nvSpPr>
              <p:cNvPr id="20774" name="Freeform 119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40" name="Rectangle 119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776" name="Freeform 119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77" name="Freeform 119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43" name="Rectangle 119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779" name="Group 1196"/>
              <p:cNvGrpSpPr>
                <a:grpSpLocks/>
              </p:cNvGrpSpPr>
              <p:nvPr/>
            </p:nvGrpSpPr>
            <p:grpSpPr bwMode="auto">
              <a:xfrm>
                <a:off x="4749" y="668"/>
                <a:ext cx="581" cy="145"/>
                <a:chOff x="614" y="2568"/>
                <a:chExt cx="725" cy="139"/>
              </a:xfrm>
            </p:grpSpPr>
            <p:sp>
              <p:nvSpPr>
                <p:cNvPr id="6469" name="AutoShape 1197"/>
                <p:cNvSpPr>
                  <a:spLocks noChangeArrowheads="1"/>
                </p:cNvSpPr>
                <p:nvPr/>
              </p:nvSpPr>
              <p:spPr bwMode="auto">
                <a:xfrm>
                  <a:off x="613" y="2566"/>
                  <a:ext cx="721" cy="14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70" name="AutoShape 119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45" name="Rectangle 119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781" name="Group 1200"/>
              <p:cNvGrpSpPr>
                <a:grpSpLocks/>
              </p:cNvGrpSpPr>
              <p:nvPr/>
            </p:nvGrpSpPr>
            <p:grpSpPr bwMode="auto">
              <a:xfrm>
                <a:off x="4747" y="994"/>
                <a:ext cx="581" cy="134"/>
                <a:chOff x="614" y="2568"/>
                <a:chExt cx="725" cy="139"/>
              </a:xfrm>
            </p:grpSpPr>
            <p:sp>
              <p:nvSpPr>
                <p:cNvPr id="6467" name="AutoShape 1201"/>
                <p:cNvSpPr>
                  <a:spLocks noChangeArrowheads="1"/>
                </p:cNvSpPr>
                <p:nvPr/>
              </p:nvSpPr>
              <p:spPr bwMode="auto">
                <a:xfrm>
                  <a:off x="615" y="2564"/>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68" name="AutoShape 120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47" name="Rectangle 120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48" name="Rectangle 120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784" name="Group 1205"/>
              <p:cNvGrpSpPr>
                <a:grpSpLocks/>
              </p:cNvGrpSpPr>
              <p:nvPr/>
            </p:nvGrpSpPr>
            <p:grpSpPr bwMode="auto">
              <a:xfrm>
                <a:off x="4735" y="1627"/>
                <a:ext cx="582" cy="151"/>
                <a:chOff x="614" y="2568"/>
                <a:chExt cx="725" cy="139"/>
              </a:xfrm>
            </p:grpSpPr>
            <p:sp>
              <p:nvSpPr>
                <p:cNvPr id="6465" name="AutoShape 1206"/>
                <p:cNvSpPr>
                  <a:spLocks noChangeArrowheads="1"/>
                </p:cNvSpPr>
                <p:nvPr/>
              </p:nvSpPr>
              <p:spPr bwMode="auto">
                <a:xfrm>
                  <a:off x="618" y="2586"/>
                  <a:ext cx="720" cy="12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66" name="AutoShape 120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0785" name="Freeform 120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86" name="Group 1209"/>
              <p:cNvGrpSpPr>
                <a:grpSpLocks/>
              </p:cNvGrpSpPr>
              <p:nvPr/>
            </p:nvGrpSpPr>
            <p:grpSpPr bwMode="auto">
              <a:xfrm>
                <a:off x="4739" y="1327"/>
                <a:ext cx="582" cy="139"/>
                <a:chOff x="614" y="2568"/>
                <a:chExt cx="725" cy="139"/>
              </a:xfrm>
            </p:grpSpPr>
            <p:sp>
              <p:nvSpPr>
                <p:cNvPr id="6463" name="AutoShape 1210"/>
                <p:cNvSpPr>
                  <a:spLocks noChangeArrowheads="1"/>
                </p:cNvSpPr>
                <p:nvPr/>
              </p:nvSpPr>
              <p:spPr bwMode="auto">
                <a:xfrm>
                  <a:off x="613" y="2571"/>
                  <a:ext cx="732" cy="13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64" name="AutoShape 121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52" name="Rectangle 121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788" name="Freeform 121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9" name="Freeform 1214"/>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 name="Oval 1215"/>
              <p:cNvSpPr>
                <a:spLocks noChangeArrowheads="1"/>
              </p:cNvSpPr>
              <p:nvPr/>
            </p:nvSpPr>
            <p:spPr bwMode="auto">
              <a:xfrm>
                <a:off x="5515" y="2611"/>
                <a:ext cx="50"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791" name="Freeform 121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 name="AutoShape 121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58" name="AutoShape 121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59" name="Oval 1219"/>
              <p:cNvSpPr>
                <a:spLocks noChangeArrowheads="1"/>
              </p:cNvSpPr>
              <p:nvPr/>
            </p:nvSpPr>
            <p:spPr bwMode="auto">
              <a:xfrm>
                <a:off x="4309" y="2382"/>
                <a:ext cx="159" cy="142"/>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60" name="Oval 1220"/>
              <p:cNvSpPr>
                <a:spLocks noChangeArrowheads="1"/>
              </p:cNvSpPr>
              <p:nvPr/>
            </p:nvSpPr>
            <p:spPr bwMode="auto">
              <a:xfrm>
                <a:off x="4489" y="2382"/>
                <a:ext cx="159" cy="142"/>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eaLnBrk="1" hangingPunct="1">
                  <a:defRPr/>
                </a:pPr>
                <a:endParaRPr lang="en-US">
                  <a:solidFill>
                    <a:srgbClr val="FF0000"/>
                  </a:solidFill>
                  <a:latin typeface="Arial" charset="0"/>
                  <a:ea typeface="ＭＳ Ｐゴシック" charset="0"/>
                  <a:cs typeface="Arial" charset="0"/>
                </a:endParaRPr>
              </a:p>
            </p:txBody>
          </p:sp>
          <p:sp>
            <p:nvSpPr>
              <p:cNvPr id="6461" name="Oval 1221"/>
              <p:cNvSpPr>
                <a:spLocks noChangeArrowheads="1"/>
              </p:cNvSpPr>
              <p:nvPr/>
            </p:nvSpPr>
            <p:spPr bwMode="auto">
              <a:xfrm>
                <a:off x="4658" y="2382"/>
                <a:ext cx="159" cy="142"/>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62" name="Rectangle 122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0675" name="Group 1223"/>
            <p:cNvGrpSpPr>
              <a:grpSpLocks/>
            </p:cNvGrpSpPr>
            <p:nvPr/>
          </p:nvGrpSpPr>
          <p:grpSpPr bwMode="auto">
            <a:xfrm>
              <a:off x="3340" y="1287"/>
              <a:ext cx="337" cy="257"/>
              <a:chOff x="877" y="1008"/>
              <a:chExt cx="2747" cy="2591"/>
            </a:xfrm>
          </p:grpSpPr>
          <p:pic>
            <p:nvPicPr>
              <p:cNvPr id="20751" name="Picture 1224" descr="antenna_stylize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52" name="Picture 1225" descr="laptop_keyboar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3" name="Freeform 1226"/>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0754" name="Picture 1227" descr="scre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5" name="Freeform 1228"/>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56" name="Freeform 1229"/>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57" name="Freeform 1230"/>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58" name="Freeform 1231"/>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59" name="Freeform 1232"/>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60" name="Freeform 1233"/>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61" name="Group 1234"/>
              <p:cNvGrpSpPr>
                <a:grpSpLocks/>
              </p:cNvGrpSpPr>
              <p:nvPr/>
            </p:nvGrpSpPr>
            <p:grpSpPr bwMode="auto">
              <a:xfrm>
                <a:off x="1709" y="3008"/>
                <a:ext cx="507" cy="234"/>
                <a:chOff x="1740" y="2642"/>
                <a:chExt cx="752" cy="327"/>
              </a:xfrm>
            </p:grpSpPr>
            <p:sp>
              <p:nvSpPr>
                <p:cNvPr id="20768" name="Freeform 123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69" name="Freeform 123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70" name="Freeform 123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71" name="Freeform 123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72" name="Freeform 123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73" name="Freeform 124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762" name="Freeform 1241"/>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63" name="Freeform 1242"/>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64" name="Freeform 1243"/>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65" name="Freeform 1244"/>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66" name="Freeform 1245"/>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67" name="Freeform 1246"/>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76" name="Group 1247"/>
            <p:cNvGrpSpPr>
              <a:grpSpLocks/>
            </p:cNvGrpSpPr>
            <p:nvPr/>
          </p:nvGrpSpPr>
          <p:grpSpPr bwMode="auto">
            <a:xfrm>
              <a:off x="4329" y="3456"/>
              <a:ext cx="299" cy="257"/>
              <a:chOff x="877" y="1008"/>
              <a:chExt cx="2747" cy="2591"/>
            </a:xfrm>
          </p:grpSpPr>
          <p:pic>
            <p:nvPicPr>
              <p:cNvPr id="20728" name="Picture 1248"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29" name="Picture 1249" descr="laptop_keyboar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0" name="Freeform 1250"/>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0731" name="Picture 1251" descr="scre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2" name="Freeform 1252"/>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33" name="Freeform 1253"/>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34" name="Freeform 1254"/>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35" name="Freeform 1255"/>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36" name="Freeform 1256"/>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37" name="Freeform 1257"/>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38" name="Group 1258"/>
              <p:cNvGrpSpPr>
                <a:grpSpLocks/>
              </p:cNvGrpSpPr>
              <p:nvPr/>
            </p:nvGrpSpPr>
            <p:grpSpPr bwMode="auto">
              <a:xfrm>
                <a:off x="1709" y="3008"/>
                <a:ext cx="507" cy="234"/>
                <a:chOff x="1740" y="2642"/>
                <a:chExt cx="752" cy="327"/>
              </a:xfrm>
            </p:grpSpPr>
            <p:sp>
              <p:nvSpPr>
                <p:cNvPr id="20745" name="Freeform 125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46" name="Freeform 126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47" name="Freeform 126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48" name="Freeform 126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49" name="Freeform 126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50" name="Freeform 126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739" name="Freeform 1265"/>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40" name="Freeform 1266"/>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41" name="Freeform 1267"/>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42" name="Freeform 1268"/>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43" name="Freeform 1269"/>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44" name="Freeform 1270"/>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77" name="Group 1271"/>
            <p:cNvGrpSpPr>
              <a:grpSpLocks/>
            </p:cNvGrpSpPr>
            <p:nvPr/>
          </p:nvGrpSpPr>
          <p:grpSpPr bwMode="auto">
            <a:xfrm>
              <a:off x="3503" y="1916"/>
              <a:ext cx="280" cy="257"/>
              <a:chOff x="877" y="1008"/>
              <a:chExt cx="2747" cy="2591"/>
            </a:xfrm>
          </p:grpSpPr>
          <p:pic>
            <p:nvPicPr>
              <p:cNvPr id="20705" name="Picture 1272" descr="antenna_styliz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6" name="Picture 1273" descr="laptop_keyboar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07" name="Freeform 1274"/>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0708" name="Picture 1275" descr="screen"/>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09" name="Freeform 1276"/>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0" name="Freeform 1277"/>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1" name="Freeform 1278"/>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2" name="Freeform 1279"/>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3" name="Freeform 1280"/>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4" name="Freeform 1281"/>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15" name="Group 1282"/>
              <p:cNvGrpSpPr>
                <a:grpSpLocks/>
              </p:cNvGrpSpPr>
              <p:nvPr/>
            </p:nvGrpSpPr>
            <p:grpSpPr bwMode="auto">
              <a:xfrm>
                <a:off x="1709" y="3008"/>
                <a:ext cx="507" cy="234"/>
                <a:chOff x="1740" y="2642"/>
                <a:chExt cx="752" cy="327"/>
              </a:xfrm>
            </p:grpSpPr>
            <p:sp>
              <p:nvSpPr>
                <p:cNvPr id="20722" name="Freeform 12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3" name="Freeform 12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4" name="Freeform 12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5" name="Freeform 12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6" name="Freeform 12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7" name="Freeform 12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716" name="Freeform 1289"/>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7" name="Freeform 1290"/>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8" name="Freeform 1291"/>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9" name="Freeform 1292"/>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0" name="Freeform 1293"/>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1" name="Freeform 1294"/>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78" name="Group 1295"/>
            <p:cNvGrpSpPr>
              <a:grpSpLocks/>
            </p:cNvGrpSpPr>
            <p:nvPr/>
          </p:nvGrpSpPr>
          <p:grpSpPr bwMode="auto">
            <a:xfrm flipH="1">
              <a:off x="3742" y="2030"/>
              <a:ext cx="261" cy="235"/>
              <a:chOff x="2839" y="3501"/>
              <a:chExt cx="755" cy="803"/>
            </a:xfrm>
          </p:grpSpPr>
          <p:pic>
            <p:nvPicPr>
              <p:cNvPr id="20703" name="Picture 1296"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04" name="Freeform 129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79" name="Group 1298"/>
            <p:cNvGrpSpPr>
              <a:grpSpLocks/>
            </p:cNvGrpSpPr>
            <p:nvPr/>
          </p:nvGrpSpPr>
          <p:grpSpPr bwMode="auto">
            <a:xfrm>
              <a:off x="4603" y="3416"/>
              <a:ext cx="299" cy="257"/>
              <a:chOff x="877" y="1008"/>
              <a:chExt cx="2747" cy="2591"/>
            </a:xfrm>
          </p:grpSpPr>
          <p:pic>
            <p:nvPicPr>
              <p:cNvPr id="20680" name="Picture 1299"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1" name="Picture 1300" descr="laptop_keyboar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2" name="Freeform 1301"/>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0683" name="Picture 1302" descr="scre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4" name="Freeform 1303"/>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5" name="Freeform 1304"/>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6" name="Freeform 1305"/>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 name="Freeform 1306"/>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 name="Freeform 1307"/>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 name="Freeform 1308"/>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90" name="Group 1309"/>
              <p:cNvGrpSpPr>
                <a:grpSpLocks/>
              </p:cNvGrpSpPr>
              <p:nvPr/>
            </p:nvGrpSpPr>
            <p:grpSpPr bwMode="auto">
              <a:xfrm>
                <a:off x="1709" y="3008"/>
                <a:ext cx="507" cy="234"/>
                <a:chOff x="1740" y="2642"/>
                <a:chExt cx="752" cy="327"/>
              </a:xfrm>
            </p:grpSpPr>
            <p:sp>
              <p:nvSpPr>
                <p:cNvPr id="20697" name="Freeform 131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8" name="Freeform 131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9" name="Freeform 131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00" name="Freeform 131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01" name="Freeform 131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02" name="Freeform 131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91" name="Freeform 1316"/>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2" name="Freeform 1317"/>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3" name="Freeform 1318"/>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4" name="Freeform 1319"/>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5" name="Freeform 1320"/>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6" name="Freeform 1321"/>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150" name="Rectangle 2"/>
          <p:cNvSpPr>
            <a:spLocks noGrp="1" noChangeArrowheads="1"/>
          </p:cNvSpPr>
          <p:nvPr>
            <p:ph type="title"/>
          </p:nvPr>
        </p:nvSpPr>
        <p:spPr>
          <a:xfrm>
            <a:off x="1803400" y="122238"/>
            <a:ext cx="4608512" cy="1143000"/>
          </a:xfrm>
        </p:spPr>
        <p:txBody>
          <a:bodyPr>
            <a:normAutofit/>
          </a:bodyPr>
          <a:lstStyle/>
          <a:p>
            <a:pPr lvl="0" algn="ctr"/>
            <a:r>
              <a:rPr lang="en-US" sz="4000" b="1" i="0" u="none" dirty="0" err="1">
                <a:solidFill>
                  <a:srgbClr val="E45327"/>
                </a:solidFill>
              </a:rPr>
              <a:t>因特网传输层协议</a:t>
            </a:r>
            <a:endParaRPr lang="en-US" sz="4000" b="1" i="0" u="none" dirty="0">
              <a:solidFill>
                <a:srgbClr val="E45327"/>
              </a:solidFill>
            </a:endParaRPr>
          </a:p>
        </p:txBody>
      </p:sp>
      <p:sp>
        <p:nvSpPr>
          <p:cNvPr id="6151" name="Rectangle 3"/>
          <p:cNvSpPr>
            <a:spLocks noGrp="1" noChangeArrowheads="1"/>
          </p:cNvSpPr>
          <p:nvPr>
            <p:ph type="body" sz="half" idx="1"/>
          </p:nvPr>
        </p:nvSpPr>
        <p:spPr>
          <a:xfrm>
            <a:off x="1127448" y="1400176"/>
            <a:ext cx="4968553" cy="5114925"/>
          </a:xfrm>
        </p:spPr>
        <p:txBody>
          <a:bodyPr>
            <a:normAutofit/>
          </a:bodyPr>
          <a:lstStyle/>
          <a:p>
            <a:pPr marL="342900" lvl="0" indent="-342900" algn="l"/>
            <a:r>
              <a:rPr lang="en-US" b="0" i="0" u="none" dirty="0" err="1">
                <a:solidFill>
                  <a:srgbClr val="000099"/>
                </a:solidFill>
              </a:rPr>
              <a:t>可靠的有序交付（TCP</a:t>
            </a:r>
            <a:r>
              <a:rPr lang="en-US" b="0" i="0" u="none" dirty="0">
                <a:solidFill>
                  <a:srgbClr val="000099"/>
                </a:solidFill>
              </a:rPr>
              <a:t>）</a:t>
            </a:r>
          </a:p>
          <a:p>
            <a:pPr marL="742950" lvl="1" indent="-285750" algn="l"/>
            <a:r>
              <a:rPr lang="en-US" b="0" i="0" u="none" dirty="0" err="1">
                <a:solidFill>
                  <a:srgbClr val="000099"/>
                </a:solidFill>
              </a:rPr>
              <a:t>拥塞控制</a:t>
            </a:r>
            <a:endParaRPr lang="en-US" b="0" i="0" u="none" dirty="0">
              <a:solidFill>
                <a:srgbClr val="000099"/>
              </a:solidFill>
            </a:endParaRPr>
          </a:p>
          <a:p>
            <a:pPr marL="742950" lvl="1" indent="-285750" algn="l"/>
            <a:r>
              <a:rPr lang="en-US" b="0" i="0" u="none" dirty="0" err="1">
                <a:solidFill>
                  <a:srgbClr val="000099"/>
                </a:solidFill>
              </a:rPr>
              <a:t>流量控制</a:t>
            </a:r>
            <a:endParaRPr lang="en-US" b="0" i="0" u="none" dirty="0">
              <a:solidFill>
                <a:srgbClr val="000099"/>
              </a:solidFill>
            </a:endParaRPr>
          </a:p>
          <a:p>
            <a:pPr marL="742950" lvl="1" indent="-285750" algn="l"/>
            <a:r>
              <a:rPr lang="en-US" b="0" i="0" u="none" dirty="0" err="1">
                <a:solidFill>
                  <a:srgbClr val="000099"/>
                </a:solidFill>
              </a:rPr>
              <a:t>连接设置</a:t>
            </a:r>
            <a:endParaRPr lang="en-US" b="0" i="0" u="none" dirty="0">
              <a:solidFill>
                <a:srgbClr val="000099"/>
              </a:solidFill>
            </a:endParaRPr>
          </a:p>
          <a:p>
            <a:pPr marL="742950" lvl="1" indent="-285750" algn="l"/>
            <a:endParaRPr lang="en-US" b="0" i="0" u="none" dirty="0">
              <a:solidFill>
                <a:srgbClr val="000099"/>
              </a:solidFill>
            </a:endParaRPr>
          </a:p>
          <a:p>
            <a:pPr marL="342900" lvl="0" indent="-342900" algn="l"/>
            <a:r>
              <a:rPr lang="en-US" b="0" i="0" u="none" dirty="0" err="1">
                <a:solidFill>
                  <a:srgbClr val="000099"/>
                </a:solidFill>
              </a:rPr>
              <a:t>不可靠、无序的传递：UDP</a:t>
            </a:r>
            <a:endParaRPr lang="en-US" b="0" i="0" u="none" dirty="0">
              <a:solidFill>
                <a:srgbClr val="000099"/>
              </a:solidFill>
            </a:endParaRPr>
          </a:p>
          <a:p>
            <a:pPr marL="742950" lvl="1" indent="-285750" algn="l"/>
            <a:r>
              <a:rPr lang="en-US" b="0" i="0" u="none" dirty="0">
                <a:solidFill>
                  <a:srgbClr val="000099"/>
                </a:solidFill>
              </a:rPr>
              <a:t>"</a:t>
            </a:r>
            <a:r>
              <a:rPr lang="en-US" b="0" i="0" u="none" dirty="0" err="1">
                <a:solidFill>
                  <a:srgbClr val="000099"/>
                </a:solidFill>
              </a:rPr>
              <a:t>尽力而为"</a:t>
            </a:r>
            <a:r>
              <a:rPr lang="en-US" altLang="zh-CN" b="0" i="0" u="none" dirty="0" err="1">
                <a:solidFill>
                  <a:srgbClr val="000099"/>
                </a:solidFill>
              </a:rPr>
              <a:t>IP</a:t>
            </a:r>
            <a:r>
              <a:rPr lang="en-US" b="0" i="0" u="none" dirty="0" err="1">
                <a:solidFill>
                  <a:srgbClr val="000099"/>
                </a:solidFill>
              </a:rPr>
              <a:t>的</a:t>
            </a:r>
            <a:r>
              <a:rPr lang="zh-CN" altLang="en-US" b="0" i="0" u="none" dirty="0">
                <a:solidFill>
                  <a:srgbClr val="000099"/>
                </a:solidFill>
              </a:rPr>
              <a:t>基本</a:t>
            </a:r>
            <a:r>
              <a:rPr lang="en-US" b="0" i="0" u="none" dirty="0" err="1">
                <a:solidFill>
                  <a:srgbClr val="000099"/>
                </a:solidFill>
              </a:rPr>
              <a:t>扩展</a:t>
            </a:r>
            <a:endParaRPr lang="en-US" b="0" i="0" u="none" dirty="0">
              <a:solidFill>
                <a:srgbClr val="000099"/>
              </a:solidFill>
            </a:endParaRPr>
          </a:p>
          <a:p>
            <a:pPr marL="742950" lvl="1" indent="-285750" algn="l"/>
            <a:endParaRPr lang="en-US" b="0" i="0" u="none" dirty="0">
              <a:solidFill>
                <a:srgbClr val="000099"/>
              </a:solidFill>
            </a:endParaRPr>
          </a:p>
          <a:p>
            <a:pPr marL="342900" lvl="0" indent="-342900" algn="l"/>
            <a:r>
              <a:rPr lang="zh-CN" altLang="en-US" b="0" i="0" u="none" dirty="0">
                <a:solidFill>
                  <a:srgbClr val="000099"/>
                </a:solidFill>
              </a:rPr>
              <a:t>不提供的</a:t>
            </a:r>
            <a:r>
              <a:rPr lang="en-US" b="0" i="0" u="none" dirty="0" err="1">
                <a:solidFill>
                  <a:srgbClr val="000099"/>
                </a:solidFill>
              </a:rPr>
              <a:t>服务</a:t>
            </a:r>
            <a:r>
              <a:rPr lang="en-US" b="0" i="0" u="none" dirty="0">
                <a:solidFill>
                  <a:srgbClr val="000099"/>
                </a:solidFill>
              </a:rPr>
              <a:t>：</a:t>
            </a:r>
          </a:p>
          <a:p>
            <a:pPr marL="742950" lvl="1" indent="-285750" algn="l"/>
            <a:r>
              <a:rPr lang="en-US" b="0" i="0" u="none" dirty="0" err="1">
                <a:solidFill>
                  <a:srgbClr val="000099"/>
                </a:solidFill>
              </a:rPr>
              <a:t>延迟保证</a:t>
            </a:r>
            <a:endParaRPr lang="en-US" b="0" i="0" u="none" dirty="0">
              <a:solidFill>
                <a:srgbClr val="000099"/>
              </a:solidFill>
            </a:endParaRPr>
          </a:p>
          <a:p>
            <a:pPr marL="742950" lvl="1" indent="-285750" algn="l"/>
            <a:r>
              <a:rPr lang="en-US" b="0" i="0" u="none" dirty="0" err="1">
                <a:solidFill>
                  <a:srgbClr val="000099"/>
                </a:solidFill>
              </a:rPr>
              <a:t>带宽保证</a:t>
            </a:r>
            <a:endParaRPr lang="en-US" b="0" i="0" u="none" dirty="0">
              <a:solidFill>
                <a:srgbClr val="000099"/>
              </a:solidFill>
            </a:endParaRPr>
          </a:p>
        </p:txBody>
      </p:sp>
      <p:sp>
        <p:nvSpPr>
          <p:cNvPr id="6152" name="Line 677"/>
          <p:cNvSpPr>
            <a:spLocks noChangeShapeType="1"/>
          </p:cNvSpPr>
          <p:nvPr/>
        </p:nvSpPr>
        <p:spPr bwMode="auto">
          <a:xfrm>
            <a:off x="7980364" y="2490789"/>
            <a:ext cx="509587" cy="3175"/>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sp>
        <p:nvSpPr>
          <p:cNvPr id="6153" name="Line 683"/>
          <p:cNvSpPr>
            <a:spLocks noChangeShapeType="1"/>
          </p:cNvSpPr>
          <p:nvPr/>
        </p:nvSpPr>
        <p:spPr bwMode="auto">
          <a:xfrm>
            <a:off x="8615364" y="4600575"/>
            <a:ext cx="390525" cy="18415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sp>
        <p:nvSpPr>
          <p:cNvPr id="6154" name="Line 684"/>
          <p:cNvSpPr>
            <a:spLocks noChangeShapeType="1"/>
          </p:cNvSpPr>
          <p:nvPr/>
        </p:nvSpPr>
        <p:spPr bwMode="auto">
          <a:xfrm flipV="1">
            <a:off x="7994651" y="4587875"/>
            <a:ext cx="322263" cy="198438"/>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sp>
        <p:nvSpPr>
          <p:cNvPr id="6155" name="Line 704"/>
          <p:cNvSpPr>
            <a:spLocks noChangeShapeType="1"/>
          </p:cNvSpPr>
          <p:nvPr/>
        </p:nvSpPr>
        <p:spPr bwMode="auto">
          <a:xfrm flipH="1">
            <a:off x="8553451" y="2836863"/>
            <a:ext cx="98425" cy="704850"/>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grpSp>
        <p:nvGrpSpPr>
          <p:cNvPr id="20491" name="Group 737"/>
          <p:cNvGrpSpPr>
            <a:grpSpLocks/>
          </p:cNvGrpSpPr>
          <p:nvPr/>
        </p:nvGrpSpPr>
        <p:grpSpPr bwMode="auto">
          <a:xfrm>
            <a:off x="8467725" y="2416175"/>
            <a:ext cx="382588" cy="171450"/>
            <a:chOff x="3855" y="1486"/>
            <a:chExt cx="241" cy="108"/>
          </a:xfrm>
        </p:grpSpPr>
        <p:sp>
          <p:nvSpPr>
            <p:cNvPr id="20605"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606"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607"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grpSp>
          <p:nvGrpSpPr>
            <p:cNvPr id="20608" name="Group 741"/>
            <p:cNvGrpSpPr>
              <a:grpSpLocks/>
            </p:cNvGrpSpPr>
            <p:nvPr/>
          </p:nvGrpSpPr>
          <p:grpSpPr bwMode="auto">
            <a:xfrm>
              <a:off x="3905" y="1504"/>
              <a:ext cx="134" cy="33"/>
              <a:chOff x="2468" y="1332"/>
              <a:chExt cx="310" cy="60"/>
            </a:xfrm>
          </p:grpSpPr>
          <p:sp>
            <p:nvSpPr>
              <p:cNvPr id="20611" name="Freeform 7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sp>
            <p:nvSpPr>
              <p:cNvPr id="20612" name="Freeform 7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grpSp>
        <p:sp>
          <p:nvSpPr>
            <p:cNvPr id="6274" name="Line 744"/>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sp>
          <p:nvSpPr>
            <p:cNvPr id="6275" name="Line 745"/>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grpSp>
      <p:grpSp>
        <p:nvGrpSpPr>
          <p:cNvPr id="20492" name="Group 746"/>
          <p:cNvGrpSpPr>
            <a:grpSpLocks/>
          </p:cNvGrpSpPr>
          <p:nvPr/>
        </p:nvGrpSpPr>
        <p:grpSpPr bwMode="auto">
          <a:xfrm>
            <a:off x="8493125" y="2660650"/>
            <a:ext cx="382588" cy="171450"/>
            <a:chOff x="3855" y="1486"/>
            <a:chExt cx="241" cy="108"/>
          </a:xfrm>
        </p:grpSpPr>
        <p:sp>
          <p:nvSpPr>
            <p:cNvPr id="20597"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598"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599"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grpSp>
          <p:nvGrpSpPr>
            <p:cNvPr id="20600" name="Group 750"/>
            <p:cNvGrpSpPr>
              <a:grpSpLocks/>
            </p:cNvGrpSpPr>
            <p:nvPr/>
          </p:nvGrpSpPr>
          <p:grpSpPr bwMode="auto">
            <a:xfrm>
              <a:off x="3905" y="1504"/>
              <a:ext cx="134" cy="33"/>
              <a:chOff x="2468" y="1332"/>
              <a:chExt cx="310" cy="60"/>
            </a:xfrm>
          </p:grpSpPr>
          <p:sp>
            <p:nvSpPr>
              <p:cNvPr id="20603" name="Freeform 7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sp>
            <p:nvSpPr>
              <p:cNvPr id="20604" name="Freeform 7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grpSp>
        <p:sp>
          <p:nvSpPr>
            <p:cNvPr id="6266" name="Line 753"/>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sp>
          <p:nvSpPr>
            <p:cNvPr id="6267" name="Line 754"/>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grpSp>
      <p:grpSp>
        <p:nvGrpSpPr>
          <p:cNvPr id="20493" name="Group 782"/>
          <p:cNvGrpSpPr>
            <a:grpSpLocks/>
          </p:cNvGrpSpPr>
          <p:nvPr/>
        </p:nvGrpSpPr>
        <p:grpSpPr bwMode="auto">
          <a:xfrm>
            <a:off x="8348664" y="3557588"/>
            <a:ext cx="427037" cy="177800"/>
            <a:chOff x="3855" y="1486"/>
            <a:chExt cx="241" cy="108"/>
          </a:xfrm>
        </p:grpSpPr>
        <p:sp>
          <p:nvSpPr>
            <p:cNvPr id="20589"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590"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591"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grpSp>
          <p:nvGrpSpPr>
            <p:cNvPr id="20592" name="Group 786"/>
            <p:cNvGrpSpPr>
              <a:grpSpLocks/>
            </p:cNvGrpSpPr>
            <p:nvPr/>
          </p:nvGrpSpPr>
          <p:grpSpPr bwMode="auto">
            <a:xfrm>
              <a:off x="3905" y="1504"/>
              <a:ext cx="134" cy="33"/>
              <a:chOff x="2468" y="1332"/>
              <a:chExt cx="310" cy="60"/>
            </a:xfrm>
          </p:grpSpPr>
          <p:sp>
            <p:nvSpPr>
              <p:cNvPr id="20595" name="Freeform 78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sp>
            <p:nvSpPr>
              <p:cNvPr id="20596" name="Freeform 78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grpSp>
        <p:sp>
          <p:nvSpPr>
            <p:cNvPr id="6258" name="Line 789"/>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sp>
          <p:nvSpPr>
            <p:cNvPr id="6259" name="Line 790"/>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grpSp>
      <p:grpSp>
        <p:nvGrpSpPr>
          <p:cNvPr id="20494" name="Group 791"/>
          <p:cNvGrpSpPr>
            <a:grpSpLocks/>
          </p:cNvGrpSpPr>
          <p:nvPr/>
        </p:nvGrpSpPr>
        <p:grpSpPr bwMode="auto">
          <a:xfrm>
            <a:off x="8672514" y="3805238"/>
            <a:ext cx="484187" cy="196850"/>
            <a:chOff x="3855" y="1486"/>
            <a:chExt cx="241" cy="108"/>
          </a:xfrm>
        </p:grpSpPr>
        <p:sp>
          <p:nvSpPr>
            <p:cNvPr id="20581"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582"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583"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grpSp>
          <p:nvGrpSpPr>
            <p:cNvPr id="20584" name="Group 795"/>
            <p:cNvGrpSpPr>
              <a:grpSpLocks/>
            </p:cNvGrpSpPr>
            <p:nvPr/>
          </p:nvGrpSpPr>
          <p:grpSpPr bwMode="auto">
            <a:xfrm>
              <a:off x="3905" y="1504"/>
              <a:ext cx="134" cy="33"/>
              <a:chOff x="2468" y="1332"/>
              <a:chExt cx="310" cy="60"/>
            </a:xfrm>
          </p:grpSpPr>
          <p:sp>
            <p:nvSpPr>
              <p:cNvPr id="20587" name="Freeform 79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sp>
            <p:nvSpPr>
              <p:cNvPr id="20588" name="Freeform 79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grpSp>
        <p:sp>
          <p:nvSpPr>
            <p:cNvPr id="6250" name="Line 798"/>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sp>
          <p:nvSpPr>
            <p:cNvPr id="6251" name="Line 799"/>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grpSp>
      <p:sp>
        <p:nvSpPr>
          <p:cNvPr id="6160" name="Line 813"/>
          <p:cNvSpPr>
            <a:spLocks noChangeShapeType="1"/>
          </p:cNvSpPr>
          <p:nvPr/>
        </p:nvSpPr>
        <p:spPr bwMode="auto">
          <a:xfrm flipV="1">
            <a:off x="8529638" y="3978276"/>
            <a:ext cx="227012" cy="436563"/>
          </a:xfrm>
          <a:prstGeom prst="line">
            <a:avLst/>
          </a:prstGeom>
          <a:noFill/>
          <a:ln w="952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grpSp>
        <p:nvGrpSpPr>
          <p:cNvPr id="20496" name="Group 814"/>
          <p:cNvGrpSpPr>
            <a:grpSpLocks/>
          </p:cNvGrpSpPr>
          <p:nvPr/>
        </p:nvGrpSpPr>
        <p:grpSpPr bwMode="auto">
          <a:xfrm>
            <a:off x="8177214" y="4414838"/>
            <a:ext cx="617537" cy="241300"/>
            <a:chOff x="3855" y="1486"/>
            <a:chExt cx="241" cy="108"/>
          </a:xfrm>
        </p:grpSpPr>
        <p:sp>
          <p:nvSpPr>
            <p:cNvPr id="20573"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574"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575"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grpSp>
          <p:nvGrpSpPr>
            <p:cNvPr id="20576" name="Group 818"/>
            <p:cNvGrpSpPr>
              <a:grpSpLocks/>
            </p:cNvGrpSpPr>
            <p:nvPr/>
          </p:nvGrpSpPr>
          <p:grpSpPr bwMode="auto">
            <a:xfrm>
              <a:off x="3905" y="1504"/>
              <a:ext cx="134" cy="33"/>
              <a:chOff x="2468" y="1332"/>
              <a:chExt cx="310" cy="60"/>
            </a:xfrm>
          </p:grpSpPr>
          <p:sp>
            <p:nvSpPr>
              <p:cNvPr id="20579" name="Freeform 81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sp>
            <p:nvSpPr>
              <p:cNvPr id="20580" name="Freeform 82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grpSp>
        <p:sp>
          <p:nvSpPr>
            <p:cNvPr id="6242" name="Line 821"/>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sp>
          <p:nvSpPr>
            <p:cNvPr id="6243" name="Line 822"/>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grpSp>
      <p:grpSp>
        <p:nvGrpSpPr>
          <p:cNvPr id="20497" name="Group 823"/>
          <p:cNvGrpSpPr>
            <a:grpSpLocks/>
          </p:cNvGrpSpPr>
          <p:nvPr/>
        </p:nvGrpSpPr>
        <p:grpSpPr bwMode="auto">
          <a:xfrm>
            <a:off x="8831264" y="4751388"/>
            <a:ext cx="617537" cy="241300"/>
            <a:chOff x="3855" y="1486"/>
            <a:chExt cx="241" cy="108"/>
          </a:xfrm>
        </p:grpSpPr>
        <p:sp>
          <p:nvSpPr>
            <p:cNvPr id="20565"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566"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solidFill>
                  <a:srgbClr val="0000FF"/>
                </a:solidFill>
                <a:latin typeface="Times New Roman" panose="02020603050405020304" pitchFamily="18" charset="0"/>
                <a:cs typeface="Arial" panose="020B0604020202020204" pitchFamily="34" charset="0"/>
              </a:endParaRPr>
            </a:p>
          </p:txBody>
        </p:sp>
        <p:sp>
          <p:nvSpPr>
            <p:cNvPr id="20567"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solidFill>
                  <a:srgbClr val="0000FF"/>
                </a:solidFill>
                <a:latin typeface="Times New Roman" panose="02020603050405020304" pitchFamily="18" charset="0"/>
                <a:cs typeface="Arial" panose="020B0604020202020204" pitchFamily="34" charset="0"/>
              </a:endParaRPr>
            </a:p>
          </p:txBody>
        </p:sp>
        <p:grpSp>
          <p:nvGrpSpPr>
            <p:cNvPr id="20568" name="Group 827"/>
            <p:cNvGrpSpPr>
              <a:grpSpLocks/>
            </p:cNvGrpSpPr>
            <p:nvPr/>
          </p:nvGrpSpPr>
          <p:grpSpPr bwMode="auto">
            <a:xfrm>
              <a:off x="3905" y="1504"/>
              <a:ext cx="134" cy="33"/>
              <a:chOff x="2468" y="1332"/>
              <a:chExt cx="310" cy="60"/>
            </a:xfrm>
          </p:grpSpPr>
          <p:sp>
            <p:nvSpPr>
              <p:cNvPr id="20571" name="Freeform 82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sp>
            <p:nvSpPr>
              <p:cNvPr id="20572" name="Freeform 82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grpSp>
        <p:sp>
          <p:nvSpPr>
            <p:cNvPr id="6234" name="Line 830"/>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sp>
          <p:nvSpPr>
            <p:cNvPr id="6235" name="Line 831"/>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lstStyle/>
            <a:p>
              <a:pPr>
                <a:defRPr/>
              </a:pPr>
              <a:endParaRPr lang="en-US">
                <a:solidFill>
                  <a:srgbClr val="0000FF"/>
                </a:solidFill>
                <a:latin typeface="Tahoma" charset="0"/>
                <a:ea typeface="ＭＳ Ｐゴシック" charset="0"/>
              </a:endParaRPr>
            </a:p>
          </p:txBody>
        </p:sp>
      </p:grpSp>
      <p:grpSp>
        <p:nvGrpSpPr>
          <p:cNvPr id="20498" name="Group 876"/>
          <p:cNvGrpSpPr>
            <a:grpSpLocks/>
          </p:cNvGrpSpPr>
          <p:nvPr/>
        </p:nvGrpSpPr>
        <p:grpSpPr bwMode="auto">
          <a:xfrm>
            <a:off x="6883401" y="1330326"/>
            <a:ext cx="1057275" cy="957263"/>
            <a:chOff x="-153" y="1680"/>
            <a:chExt cx="666" cy="603"/>
          </a:xfrm>
        </p:grpSpPr>
        <p:grpSp>
          <p:nvGrpSpPr>
            <p:cNvPr id="20556" name="Group 877"/>
            <p:cNvGrpSpPr>
              <a:grpSpLocks/>
            </p:cNvGrpSpPr>
            <p:nvPr/>
          </p:nvGrpSpPr>
          <p:grpSpPr bwMode="auto">
            <a:xfrm>
              <a:off x="0" y="1680"/>
              <a:ext cx="513" cy="538"/>
              <a:chOff x="4180" y="744"/>
              <a:chExt cx="513" cy="538"/>
            </a:xfrm>
          </p:grpSpPr>
          <p:sp>
            <p:nvSpPr>
              <p:cNvPr id="6223" name="Rectangle 878"/>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24" name="Rectangle 879"/>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25" name="Rectangle 880"/>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26" name="Text Box 881"/>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000" b="0" i="0" u="none" dirty="0" err="1">
                    <a:solidFill>
                      <a:srgbClr val="0000FF"/>
                    </a:solidFill>
                    <a:ea typeface="Tahoma"/>
                  </a:rPr>
                  <a:t>应用</a:t>
                </a:r>
                <a:endParaRPr lang="en-US" sz="1000" b="0" i="0" u="none" dirty="0">
                  <a:solidFill>
                    <a:srgbClr val="0000FF"/>
                  </a:solidFill>
                  <a:ea typeface="Tahoma"/>
                </a:endParaRPr>
              </a:p>
              <a:p>
                <a:pPr marL="0" lvl="0" algn="l"/>
                <a:r>
                  <a:rPr lang="zh-CN" altLang="en-US" sz="1000" b="0" i="0" u="none" dirty="0">
                    <a:solidFill>
                      <a:srgbClr val="FFF65C"/>
                    </a:solidFill>
                    <a:ea typeface="Tahoma"/>
                  </a:rPr>
                  <a:t>传输</a:t>
                </a:r>
                <a:endParaRPr lang="en-US" sz="1000" b="0" i="0" u="none" dirty="0">
                  <a:solidFill>
                    <a:srgbClr val="FFF65C"/>
                  </a:solidFill>
                  <a:ea typeface="Tahoma"/>
                </a:endParaRPr>
              </a:p>
              <a:p>
                <a:pPr marL="0" lvl="0" algn="l"/>
                <a:r>
                  <a:rPr lang="en-US" sz="1000" b="0" i="0" u="none" dirty="0" err="1">
                    <a:solidFill>
                      <a:srgbClr val="0000FF"/>
                    </a:solidFill>
                    <a:ea typeface="Tahoma"/>
                  </a:rPr>
                  <a:t>网络</a:t>
                </a:r>
                <a:endParaRPr lang="en-US" sz="1000" b="0" i="0" u="none" dirty="0">
                  <a:solidFill>
                    <a:srgbClr val="0000FF"/>
                  </a:solidFill>
                  <a:ea typeface="Tahoma"/>
                </a:endParaRPr>
              </a:p>
              <a:p>
                <a:pPr marL="0" lvl="0" algn="l"/>
                <a:r>
                  <a:rPr lang="en-US" sz="1000" b="0" i="0" u="none" dirty="0" err="1">
                    <a:solidFill>
                      <a:srgbClr val="0000FF"/>
                    </a:solidFill>
                    <a:ea typeface="Tahoma"/>
                  </a:rPr>
                  <a:t>数据链路</a:t>
                </a:r>
                <a:endParaRPr lang="en-US" sz="1000" b="0" i="0" u="none" dirty="0">
                  <a:solidFill>
                    <a:srgbClr val="0000FF"/>
                  </a:solidFill>
                  <a:ea typeface="Tahoma"/>
                </a:endParaRPr>
              </a:p>
              <a:p>
                <a:pPr marL="0" lvl="0" algn="l"/>
                <a:r>
                  <a:rPr lang="zh-CN" altLang="en-US" sz="1000" b="0" i="0" u="none" dirty="0">
                    <a:solidFill>
                      <a:srgbClr val="0000FF"/>
                    </a:solidFill>
                    <a:ea typeface="Tahoma"/>
                  </a:rPr>
                  <a:t>物理</a:t>
                </a:r>
                <a:endParaRPr lang="en-US" sz="1000" b="0" i="0" u="none" dirty="0">
                  <a:solidFill>
                    <a:srgbClr val="0000FF"/>
                  </a:solidFill>
                  <a:ea typeface="Tahoma"/>
                </a:endParaRPr>
              </a:p>
            </p:txBody>
          </p:sp>
          <p:sp>
            <p:nvSpPr>
              <p:cNvPr id="6227" name="Line 882"/>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28" name="Line 883"/>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29" name="Line 884"/>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grpSp>
        <p:sp>
          <p:nvSpPr>
            <p:cNvPr id="20557" name="Freeform 885"/>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grpSp>
      <p:grpSp>
        <p:nvGrpSpPr>
          <p:cNvPr id="20499" name="Group 886"/>
          <p:cNvGrpSpPr>
            <a:grpSpLocks/>
          </p:cNvGrpSpPr>
          <p:nvPr/>
        </p:nvGrpSpPr>
        <p:grpSpPr bwMode="auto">
          <a:xfrm>
            <a:off x="9393239" y="4348162"/>
            <a:ext cx="1057275" cy="952500"/>
            <a:chOff x="-153" y="1683"/>
            <a:chExt cx="666" cy="600"/>
          </a:xfrm>
        </p:grpSpPr>
        <p:grpSp>
          <p:nvGrpSpPr>
            <p:cNvPr id="20547" name="Group 887"/>
            <p:cNvGrpSpPr>
              <a:grpSpLocks/>
            </p:cNvGrpSpPr>
            <p:nvPr/>
          </p:nvGrpSpPr>
          <p:grpSpPr bwMode="auto">
            <a:xfrm>
              <a:off x="0" y="1683"/>
              <a:ext cx="513" cy="547"/>
              <a:chOff x="4180" y="747"/>
              <a:chExt cx="513" cy="547"/>
            </a:xfrm>
          </p:grpSpPr>
          <p:sp>
            <p:nvSpPr>
              <p:cNvPr id="6214" name="Rectangle 888"/>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15" name="Rectangle 889"/>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16" name="Rectangle 890"/>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17" name="Text Box 891"/>
              <p:cNvSpPr txBox="1">
                <a:spLocks noChangeArrowheads="1"/>
              </p:cNvSpPr>
              <p:nvPr/>
            </p:nvSpPr>
            <p:spPr bwMode="auto">
              <a:xfrm>
                <a:off x="4180" y="756"/>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000" b="0" i="0" u="none" dirty="0" err="1">
                    <a:solidFill>
                      <a:srgbClr val="0000FF"/>
                    </a:solidFill>
                    <a:ea typeface="Tahoma"/>
                  </a:rPr>
                  <a:t>应用</a:t>
                </a:r>
                <a:endParaRPr lang="en-US" sz="1000" b="0" i="0" u="none" dirty="0">
                  <a:solidFill>
                    <a:srgbClr val="0000FF"/>
                  </a:solidFill>
                  <a:ea typeface="Tahoma"/>
                </a:endParaRPr>
              </a:p>
              <a:p>
                <a:pPr marL="0" lvl="0" algn="l"/>
                <a:r>
                  <a:rPr lang="zh-CN" altLang="en-US" sz="1000" b="0" i="0" u="none" dirty="0">
                    <a:solidFill>
                      <a:srgbClr val="FFF65C"/>
                    </a:solidFill>
                    <a:ea typeface="Tahoma"/>
                  </a:rPr>
                  <a:t>传输</a:t>
                </a:r>
                <a:endParaRPr lang="en-US" sz="1000" b="0" i="0" u="none" dirty="0">
                  <a:solidFill>
                    <a:srgbClr val="FFF65C"/>
                  </a:solidFill>
                  <a:ea typeface="Tahoma"/>
                </a:endParaRPr>
              </a:p>
              <a:p>
                <a:pPr marL="0" lvl="0" algn="l"/>
                <a:r>
                  <a:rPr lang="en-US" sz="1000" b="0" i="0" u="none" dirty="0" err="1">
                    <a:solidFill>
                      <a:srgbClr val="0000FF"/>
                    </a:solidFill>
                    <a:ea typeface="Tahoma"/>
                  </a:rPr>
                  <a:t>网络</a:t>
                </a:r>
                <a:endParaRPr lang="en-US" sz="1000" b="0" i="0" u="none" dirty="0">
                  <a:solidFill>
                    <a:srgbClr val="0000FF"/>
                  </a:solidFill>
                  <a:ea typeface="Tahoma"/>
                </a:endParaRPr>
              </a:p>
              <a:p>
                <a:pPr marL="0" lvl="0" algn="l"/>
                <a:r>
                  <a:rPr lang="en-US" sz="1000" b="0" i="0" u="none" dirty="0" err="1">
                    <a:solidFill>
                      <a:srgbClr val="0000FF"/>
                    </a:solidFill>
                    <a:ea typeface="Tahoma"/>
                  </a:rPr>
                  <a:t>数据链路</a:t>
                </a:r>
                <a:endParaRPr lang="en-US" sz="1000" b="0" i="0" u="none" dirty="0">
                  <a:solidFill>
                    <a:srgbClr val="0000FF"/>
                  </a:solidFill>
                  <a:ea typeface="Tahoma"/>
                </a:endParaRPr>
              </a:p>
              <a:p>
                <a:pPr marL="0" lvl="0" algn="l"/>
                <a:r>
                  <a:rPr lang="zh-CN" altLang="en-US" sz="1000" b="0" i="0" u="none" dirty="0">
                    <a:solidFill>
                      <a:srgbClr val="0000FF"/>
                    </a:solidFill>
                    <a:ea typeface="Tahoma"/>
                  </a:rPr>
                  <a:t>物理</a:t>
                </a:r>
                <a:endParaRPr lang="en-US" sz="1000" b="0" i="0" u="none" dirty="0">
                  <a:solidFill>
                    <a:srgbClr val="0000FF"/>
                  </a:solidFill>
                  <a:ea typeface="Tahoma"/>
                </a:endParaRPr>
              </a:p>
            </p:txBody>
          </p:sp>
          <p:sp>
            <p:nvSpPr>
              <p:cNvPr id="6218" name="Line 892"/>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19" name="Line 893"/>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20" name="Line 894"/>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grpSp>
        <p:sp>
          <p:nvSpPr>
            <p:cNvPr id="20548" name="Freeform 895"/>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FF"/>
                </a:solidFill>
              </a:endParaRPr>
            </a:p>
          </p:txBody>
        </p:sp>
      </p:grpSp>
      <p:grpSp>
        <p:nvGrpSpPr>
          <p:cNvPr id="20500" name="Group 661"/>
          <p:cNvGrpSpPr>
            <a:grpSpLocks/>
          </p:cNvGrpSpPr>
          <p:nvPr/>
        </p:nvGrpSpPr>
        <p:grpSpPr bwMode="auto">
          <a:xfrm>
            <a:off x="7437439" y="2214568"/>
            <a:ext cx="814387" cy="566738"/>
            <a:chOff x="2923" y="3444"/>
            <a:chExt cx="513" cy="357"/>
          </a:xfrm>
        </p:grpSpPr>
        <p:sp>
          <p:nvSpPr>
            <p:cNvPr id="6207" name="Rectangle 662"/>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08" name="Rectangle 66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09" name="Text Box 664"/>
            <p:cNvSpPr txBox="1">
              <a:spLocks noChangeArrowheads="1"/>
            </p:cNvSpPr>
            <p:nvPr/>
          </p:nvSpPr>
          <p:spPr bwMode="auto">
            <a:xfrm>
              <a:off x="2923" y="3452"/>
              <a:ext cx="513"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000" b="0" i="0" u="none" dirty="0" err="1">
                  <a:solidFill>
                    <a:srgbClr val="0000FF"/>
                  </a:solidFill>
                  <a:ea typeface="Tahoma"/>
                </a:rPr>
                <a:t>网络</a:t>
              </a:r>
              <a:endParaRPr lang="en-US" sz="1000" b="0" i="0" u="none" dirty="0">
                <a:solidFill>
                  <a:srgbClr val="0000FF"/>
                </a:solidFill>
                <a:ea typeface="Tahoma"/>
              </a:endParaRPr>
            </a:p>
            <a:p>
              <a:pPr marL="0" lvl="0" algn="l"/>
              <a:r>
                <a:rPr lang="en-US" sz="1000" b="0" i="0" u="none" dirty="0" err="1">
                  <a:solidFill>
                    <a:srgbClr val="0000FF"/>
                  </a:solidFill>
                  <a:ea typeface="Tahoma"/>
                </a:rPr>
                <a:t>数据链路</a:t>
              </a:r>
              <a:endParaRPr lang="en-US" sz="1000" b="0" i="0" u="none" dirty="0">
                <a:solidFill>
                  <a:srgbClr val="0000FF"/>
                </a:solidFill>
                <a:ea typeface="Tahoma"/>
              </a:endParaRPr>
            </a:p>
            <a:p>
              <a:pPr marL="0" lvl="0" algn="l"/>
              <a:r>
                <a:rPr lang="zh-CN" altLang="en-US" sz="1000" b="0" i="0" u="none" dirty="0">
                  <a:solidFill>
                    <a:srgbClr val="0000FF"/>
                  </a:solidFill>
                  <a:ea typeface="Tahoma"/>
                </a:rPr>
                <a:t>物理</a:t>
              </a:r>
              <a:endParaRPr lang="en-US" sz="1000" b="0" i="0" u="none" dirty="0">
                <a:solidFill>
                  <a:srgbClr val="0000FF"/>
                </a:solidFill>
                <a:ea typeface="Tahoma"/>
              </a:endParaRPr>
            </a:p>
          </p:txBody>
        </p:sp>
        <p:sp>
          <p:nvSpPr>
            <p:cNvPr id="6210" name="Line 665"/>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11" name="Line 666"/>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grpSp>
      <p:grpSp>
        <p:nvGrpSpPr>
          <p:cNvPr id="20501" name="Group 901"/>
          <p:cNvGrpSpPr>
            <a:grpSpLocks/>
          </p:cNvGrpSpPr>
          <p:nvPr/>
        </p:nvGrpSpPr>
        <p:grpSpPr bwMode="auto">
          <a:xfrm>
            <a:off x="8253414" y="2479676"/>
            <a:ext cx="814387" cy="685800"/>
            <a:chOff x="2923" y="3345"/>
            <a:chExt cx="513" cy="432"/>
          </a:xfrm>
        </p:grpSpPr>
        <p:sp>
          <p:nvSpPr>
            <p:cNvPr id="6202" name="Rectangle 902"/>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03" name="Rectangle 90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04" name="Text Box 904"/>
            <p:cNvSpPr txBox="1">
              <a:spLocks noChangeArrowheads="1"/>
            </p:cNvSpPr>
            <p:nvPr/>
          </p:nvSpPr>
          <p:spPr bwMode="auto">
            <a:xfrm>
              <a:off x="2923" y="3345"/>
              <a:ext cx="513"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000" b="0" i="0" u="none" dirty="0" err="1">
                  <a:solidFill>
                    <a:srgbClr val="0000FF"/>
                  </a:solidFill>
                  <a:ea typeface="Tahoma"/>
                </a:rPr>
                <a:t>网络</a:t>
              </a:r>
              <a:endParaRPr lang="en-US" sz="1000" b="0" i="0" u="none" dirty="0">
                <a:solidFill>
                  <a:srgbClr val="0000FF"/>
                </a:solidFill>
                <a:ea typeface="Tahoma"/>
              </a:endParaRPr>
            </a:p>
            <a:p>
              <a:pPr marL="0" lvl="0" algn="l"/>
              <a:r>
                <a:rPr lang="en-US" sz="1000" b="0" i="0" u="none" dirty="0" err="1">
                  <a:solidFill>
                    <a:srgbClr val="0000FF"/>
                  </a:solidFill>
                  <a:ea typeface="Tahoma"/>
                </a:rPr>
                <a:t>数据链路</a:t>
              </a:r>
              <a:endParaRPr lang="en-US" sz="1000" b="0" i="0" u="none" dirty="0">
                <a:solidFill>
                  <a:srgbClr val="0000FF"/>
                </a:solidFill>
                <a:ea typeface="Tahoma"/>
              </a:endParaRPr>
            </a:p>
            <a:p>
              <a:pPr marL="0" lvl="0" algn="l"/>
              <a:r>
                <a:rPr lang="zh-CN" altLang="en-US" sz="1000" b="0" i="0" u="none" dirty="0">
                  <a:solidFill>
                    <a:srgbClr val="0000FF"/>
                  </a:solidFill>
                  <a:ea typeface="Tahoma"/>
                </a:rPr>
                <a:t>物理</a:t>
              </a:r>
              <a:endParaRPr lang="en-US" sz="1000" b="0" i="0" u="none" dirty="0">
                <a:solidFill>
                  <a:srgbClr val="0000FF"/>
                </a:solidFill>
                <a:ea typeface="Tahoma"/>
              </a:endParaRPr>
            </a:p>
          </p:txBody>
        </p:sp>
        <p:sp>
          <p:nvSpPr>
            <p:cNvPr id="6205" name="Line 905"/>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06" name="Line 906"/>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grpSp>
      <p:grpSp>
        <p:nvGrpSpPr>
          <p:cNvPr id="20502" name="Group 907"/>
          <p:cNvGrpSpPr>
            <a:grpSpLocks/>
          </p:cNvGrpSpPr>
          <p:nvPr/>
        </p:nvGrpSpPr>
        <p:grpSpPr bwMode="auto">
          <a:xfrm>
            <a:off x="8262939" y="2058999"/>
            <a:ext cx="814387" cy="577851"/>
            <a:chOff x="2923" y="3444"/>
            <a:chExt cx="513" cy="364"/>
          </a:xfrm>
        </p:grpSpPr>
        <p:sp>
          <p:nvSpPr>
            <p:cNvPr id="6197" name="Rectangle 908"/>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98" name="Rectangle 909"/>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99" name="Text Box 910"/>
            <p:cNvSpPr txBox="1">
              <a:spLocks noChangeArrowheads="1"/>
            </p:cNvSpPr>
            <p:nvPr/>
          </p:nvSpPr>
          <p:spPr bwMode="auto">
            <a:xfrm>
              <a:off x="2923" y="3459"/>
              <a:ext cx="513"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000" b="0" i="0" u="none" dirty="0" err="1">
                  <a:solidFill>
                    <a:srgbClr val="0000FF"/>
                  </a:solidFill>
                  <a:ea typeface="Tahoma"/>
                </a:rPr>
                <a:t>网络</a:t>
              </a:r>
              <a:endParaRPr lang="en-US" sz="1000" b="0" i="0" u="none" dirty="0">
                <a:solidFill>
                  <a:srgbClr val="0000FF"/>
                </a:solidFill>
                <a:ea typeface="Tahoma"/>
              </a:endParaRPr>
            </a:p>
            <a:p>
              <a:pPr marL="0" lvl="0" algn="l"/>
              <a:r>
                <a:rPr lang="en-US" sz="1000" b="0" i="0" u="none" dirty="0" err="1">
                  <a:solidFill>
                    <a:srgbClr val="0000FF"/>
                  </a:solidFill>
                  <a:ea typeface="Tahoma"/>
                </a:rPr>
                <a:t>数据链路</a:t>
              </a:r>
              <a:endParaRPr lang="en-US" sz="1000" b="0" i="0" u="none" dirty="0">
                <a:solidFill>
                  <a:srgbClr val="0000FF"/>
                </a:solidFill>
                <a:ea typeface="Tahoma"/>
              </a:endParaRPr>
            </a:p>
            <a:p>
              <a:pPr marL="0" lvl="0" algn="l"/>
              <a:r>
                <a:rPr lang="zh-CN" altLang="en-US" sz="1000" b="0" i="0" u="none" dirty="0">
                  <a:solidFill>
                    <a:srgbClr val="0000FF"/>
                  </a:solidFill>
                  <a:ea typeface="Tahoma"/>
                </a:rPr>
                <a:t>物理</a:t>
              </a:r>
              <a:endParaRPr lang="en-US" sz="1000" b="0" i="0" u="none" dirty="0">
                <a:solidFill>
                  <a:srgbClr val="0000FF"/>
                </a:solidFill>
                <a:ea typeface="Tahoma"/>
              </a:endParaRPr>
            </a:p>
          </p:txBody>
        </p:sp>
        <p:sp>
          <p:nvSpPr>
            <p:cNvPr id="6200" name="Line 911"/>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201" name="Line 912"/>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grpSp>
      <p:grpSp>
        <p:nvGrpSpPr>
          <p:cNvPr id="20503" name="Group 913"/>
          <p:cNvGrpSpPr>
            <a:grpSpLocks/>
          </p:cNvGrpSpPr>
          <p:nvPr/>
        </p:nvGrpSpPr>
        <p:grpSpPr bwMode="auto">
          <a:xfrm>
            <a:off x="8037514" y="3246443"/>
            <a:ext cx="814387" cy="576263"/>
            <a:chOff x="2923" y="3444"/>
            <a:chExt cx="513" cy="363"/>
          </a:xfrm>
        </p:grpSpPr>
        <p:sp>
          <p:nvSpPr>
            <p:cNvPr id="6192" name="Rectangle 914"/>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93" name="Rectangle 915"/>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94" name="Text Box 916"/>
            <p:cNvSpPr txBox="1">
              <a:spLocks noChangeArrowheads="1"/>
            </p:cNvSpPr>
            <p:nvPr/>
          </p:nvSpPr>
          <p:spPr bwMode="auto">
            <a:xfrm>
              <a:off x="2923" y="3458"/>
              <a:ext cx="513"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000" b="0" i="0" u="none" dirty="0" err="1">
                  <a:solidFill>
                    <a:srgbClr val="0000FF"/>
                  </a:solidFill>
                  <a:ea typeface="Tahoma"/>
                </a:rPr>
                <a:t>网络</a:t>
              </a:r>
              <a:endParaRPr lang="en-US" sz="1000" b="0" i="0" u="none" dirty="0">
                <a:solidFill>
                  <a:srgbClr val="0000FF"/>
                </a:solidFill>
                <a:ea typeface="Tahoma"/>
              </a:endParaRPr>
            </a:p>
            <a:p>
              <a:pPr marL="0" lvl="0" algn="l"/>
              <a:r>
                <a:rPr lang="en-US" sz="1000" b="0" i="0" u="none" dirty="0" err="1">
                  <a:solidFill>
                    <a:srgbClr val="0000FF"/>
                  </a:solidFill>
                  <a:ea typeface="Tahoma"/>
                </a:rPr>
                <a:t>数据链路</a:t>
              </a:r>
              <a:endParaRPr lang="en-US" sz="1000" b="0" i="0" u="none" dirty="0">
                <a:solidFill>
                  <a:srgbClr val="0000FF"/>
                </a:solidFill>
                <a:ea typeface="Tahoma"/>
              </a:endParaRPr>
            </a:p>
            <a:p>
              <a:pPr marL="0" lvl="0" algn="l"/>
              <a:r>
                <a:rPr lang="zh-CN" altLang="en-US" sz="1000" b="0" i="0" u="none" dirty="0">
                  <a:solidFill>
                    <a:srgbClr val="0000FF"/>
                  </a:solidFill>
                  <a:ea typeface="Tahoma"/>
                </a:rPr>
                <a:t>物理</a:t>
              </a:r>
              <a:endParaRPr lang="en-US" sz="1000" b="0" i="0" u="none" dirty="0">
                <a:solidFill>
                  <a:srgbClr val="0000FF"/>
                </a:solidFill>
                <a:ea typeface="Tahoma"/>
              </a:endParaRPr>
            </a:p>
          </p:txBody>
        </p:sp>
        <p:sp>
          <p:nvSpPr>
            <p:cNvPr id="6195" name="Line 917"/>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96" name="Line 918"/>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grpSp>
      <p:grpSp>
        <p:nvGrpSpPr>
          <p:cNvPr id="20504" name="Group 919"/>
          <p:cNvGrpSpPr>
            <a:grpSpLocks/>
          </p:cNvGrpSpPr>
          <p:nvPr/>
        </p:nvGrpSpPr>
        <p:grpSpPr bwMode="auto">
          <a:xfrm>
            <a:off x="8616958" y="3748093"/>
            <a:ext cx="814388" cy="554038"/>
            <a:chOff x="2918" y="3442"/>
            <a:chExt cx="513" cy="349"/>
          </a:xfrm>
        </p:grpSpPr>
        <p:sp>
          <p:nvSpPr>
            <p:cNvPr id="6187" name="Rectangle 920"/>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88" name="Rectangle 921"/>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89" name="Text Box 922"/>
            <p:cNvSpPr txBox="1">
              <a:spLocks noChangeArrowheads="1"/>
            </p:cNvSpPr>
            <p:nvPr/>
          </p:nvSpPr>
          <p:spPr bwMode="auto">
            <a:xfrm>
              <a:off x="2918" y="3442"/>
              <a:ext cx="513"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000" b="0" i="0" u="none" dirty="0" err="1">
                  <a:solidFill>
                    <a:srgbClr val="0000FF"/>
                  </a:solidFill>
                  <a:ea typeface="Tahoma"/>
                </a:rPr>
                <a:t>网络</a:t>
              </a:r>
              <a:endParaRPr lang="en-US" sz="1000" b="0" i="0" u="none" dirty="0">
                <a:solidFill>
                  <a:srgbClr val="0000FF"/>
                </a:solidFill>
                <a:ea typeface="Tahoma"/>
              </a:endParaRPr>
            </a:p>
            <a:p>
              <a:pPr marL="0" lvl="0" algn="l"/>
              <a:r>
                <a:rPr lang="en-US" sz="1000" b="0" i="0" u="none" dirty="0" err="1">
                  <a:solidFill>
                    <a:srgbClr val="0000FF"/>
                  </a:solidFill>
                  <a:ea typeface="Tahoma"/>
                </a:rPr>
                <a:t>数据链路</a:t>
              </a:r>
              <a:endParaRPr lang="en-US" sz="1000" b="0" i="0" u="none" dirty="0">
                <a:solidFill>
                  <a:srgbClr val="0000FF"/>
                </a:solidFill>
                <a:ea typeface="Tahoma"/>
              </a:endParaRPr>
            </a:p>
            <a:p>
              <a:pPr marL="0" lvl="0" algn="l"/>
              <a:r>
                <a:rPr lang="zh-CN" altLang="en-US" sz="1000" b="0" i="0" u="none" dirty="0">
                  <a:solidFill>
                    <a:srgbClr val="0000FF"/>
                  </a:solidFill>
                  <a:ea typeface="Tahoma"/>
                </a:rPr>
                <a:t>物理</a:t>
              </a:r>
              <a:endParaRPr lang="en-US" sz="1000" b="0" i="0" u="none" dirty="0">
                <a:solidFill>
                  <a:srgbClr val="0000FF"/>
                </a:solidFill>
                <a:ea typeface="Tahoma"/>
              </a:endParaRPr>
            </a:p>
          </p:txBody>
        </p:sp>
        <p:sp>
          <p:nvSpPr>
            <p:cNvPr id="6190" name="Line 923"/>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91" name="Line 924"/>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grpSp>
      <p:grpSp>
        <p:nvGrpSpPr>
          <p:cNvPr id="20505" name="Group 925"/>
          <p:cNvGrpSpPr>
            <a:grpSpLocks/>
          </p:cNvGrpSpPr>
          <p:nvPr/>
        </p:nvGrpSpPr>
        <p:grpSpPr bwMode="auto">
          <a:xfrm>
            <a:off x="8113714" y="4160843"/>
            <a:ext cx="814387" cy="563563"/>
            <a:chOff x="2923" y="3444"/>
            <a:chExt cx="513" cy="355"/>
          </a:xfrm>
        </p:grpSpPr>
        <p:sp>
          <p:nvSpPr>
            <p:cNvPr id="6182" name="Rectangle 926"/>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83" name="Rectangle 927"/>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84" name="Text Box 928"/>
            <p:cNvSpPr txBox="1">
              <a:spLocks noChangeArrowheads="1"/>
            </p:cNvSpPr>
            <p:nvPr/>
          </p:nvSpPr>
          <p:spPr bwMode="auto">
            <a:xfrm>
              <a:off x="2923" y="3450"/>
              <a:ext cx="513"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000" b="0" i="0" u="none" dirty="0" err="1">
                  <a:solidFill>
                    <a:srgbClr val="0000FF"/>
                  </a:solidFill>
                  <a:ea typeface="Tahoma"/>
                </a:rPr>
                <a:t>网络</a:t>
              </a:r>
              <a:endParaRPr lang="en-US" sz="1000" b="0" i="0" u="none" dirty="0">
                <a:solidFill>
                  <a:srgbClr val="0000FF"/>
                </a:solidFill>
                <a:ea typeface="Tahoma"/>
              </a:endParaRPr>
            </a:p>
            <a:p>
              <a:pPr marL="0" lvl="0" algn="l"/>
              <a:r>
                <a:rPr lang="en-US" sz="1000" b="0" i="0" u="none" dirty="0" err="1">
                  <a:solidFill>
                    <a:srgbClr val="0000FF"/>
                  </a:solidFill>
                  <a:ea typeface="Tahoma"/>
                </a:rPr>
                <a:t>数据链路</a:t>
              </a:r>
              <a:endParaRPr lang="en-US" sz="1000" b="0" i="0" u="none" dirty="0">
                <a:solidFill>
                  <a:srgbClr val="0000FF"/>
                </a:solidFill>
                <a:ea typeface="Tahoma"/>
              </a:endParaRPr>
            </a:p>
            <a:p>
              <a:pPr marL="0" lvl="0" algn="l"/>
              <a:r>
                <a:rPr lang="zh-CN" altLang="en-US" sz="1000" b="0" i="0" u="none" dirty="0">
                  <a:solidFill>
                    <a:srgbClr val="0000FF"/>
                  </a:solidFill>
                  <a:ea typeface="Tahoma"/>
                </a:rPr>
                <a:t>物理</a:t>
              </a:r>
              <a:endParaRPr lang="en-US" sz="1000" b="0" i="0" u="none" dirty="0">
                <a:solidFill>
                  <a:srgbClr val="0000FF"/>
                </a:solidFill>
                <a:ea typeface="Tahoma"/>
              </a:endParaRPr>
            </a:p>
          </p:txBody>
        </p:sp>
        <p:sp>
          <p:nvSpPr>
            <p:cNvPr id="6185" name="Line 929"/>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86" name="Line 930"/>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grpSp>
      <p:grpSp>
        <p:nvGrpSpPr>
          <p:cNvPr id="20506" name="Group 931"/>
          <p:cNvGrpSpPr>
            <a:grpSpLocks/>
          </p:cNvGrpSpPr>
          <p:nvPr/>
        </p:nvGrpSpPr>
        <p:grpSpPr bwMode="auto">
          <a:xfrm>
            <a:off x="8761414" y="4557714"/>
            <a:ext cx="814387" cy="581025"/>
            <a:chOff x="2923" y="3444"/>
            <a:chExt cx="513" cy="366"/>
          </a:xfrm>
        </p:grpSpPr>
        <p:sp>
          <p:nvSpPr>
            <p:cNvPr id="6177" name="Rectangle 932"/>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78" name="Rectangle 93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79" name="Text Box 934"/>
            <p:cNvSpPr txBox="1">
              <a:spLocks noChangeArrowheads="1"/>
            </p:cNvSpPr>
            <p:nvPr/>
          </p:nvSpPr>
          <p:spPr bwMode="auto">
            <a:xfrm>
              <a:off x="2923" y="3461"/>
              <a:ext cx="513"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000" b="0" i="0" u="none" dirty="0" err="1">
                  <a:solidFill>
                    <a:srgbClr val="0000FF"/>
                  </a:solidFill>
                  <a:ea typeface="Tahoma"/>
                </a:rPr>
                <a:t>网络</a:t>
              </a:r>
              <a:endParaRPr lang="en-US" sz="1000" b="0" i="0" u="none" dirty="0">
                <a:solidFill>
                  <a:srgbClr val="0000FF"/>
                </a:solidFill>
                <a:ea typeface="Tahoma"/>
              </a:endParaRPr>
            </a:p>
            <a:p>
              <a:pPr marL="0" lvl="0" algn="l"/>
              <a:r>
                <a:rPr lang="en-US" sz="1000" b="0" i="0" u="none" dirty="0" err="1">
                  <a:solidFill>
                    <a:srgbClr val="0000FF"/>
                  </a:solidFill>
                  <a:ea typeface="Tahoma"/>
                </a:rPr>
                <a:t>数据链路</a:t>
              </a:r>
              <a:endParaRPr lang="en-US" sz="1000" b="0" i="0" u="none" dirty="0">
                <a:solidFill>
                  <a:srgbClr val="0000FF"/>
                </a:solidFill>
                <a:ea typeface="Tahoma"/>
              </a:endParaRPr>
            </a:p>
            <a:p>
              <a:pPr marL="0" lvl="0" algn="l"/>
              <a:r>
                <a:rPr lang="zh-CN" altLang="en-US" sz="1000" b="0" i="0" u="none" dirty="0">
                  <a:solidFill>
                    <a:srgbClr val="0000FF"/>
                  </a:solidFill>
                  <a:ea typeface="Tahoma"/>
                </a:rPr>
                <a:t>物理</a:t>
              </a:r>
              <a:endParaRPr lang="en-US" sz="1000" b="0" i="0" u="none" dirty="0">
                <a:solidFill>
                  <a:srgbClr val="0000FF"/>
                </a:solidFill>
                <a:ea typeface="Tahoma"/>
              </a:endParaRPr>
            </a:p>
          </p:txBody>
        </p:sp>
        <p:sp>
          <p:nvSpPr>
            <p:cNvPr id="6180" name="Line 935"/>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sp>
          <p:nvSpPr>
            <p:cNvPr id="6181" name="Line 936"/>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rgbClr val="0000FF"/>
                </a:solidFill>
                <a:latin typeface="Tahoma" charset="0"/>
                <a:ea typeface="ＭＳ Ｐゴシック" charset="0"/>
              </a:endParaRPr>
            </a:p>
          </p:txBody>
        </p:sp>
      </p:grpSp>
      <p:grpSp>
        <p:nvGrpSpPr>
          <p:cNvPr id="20507" name="Group 896"/>
          <p:cNvGrpSpPr>
            <a:grpSpLocks/>
          </p:cNvGrpSpPr>
          <p:nvPr/>
        </p:nvGrpSpPr>
        <p:grpSpPr bwMode="auto">
          <a:xfrm rot="2937887">
            <a:off x="6913564" y="2911476"/>
            <a:ext cx="3781425" cy="434975"/>
            <a:chOff x="2937" y="3579"/>
            <a:chExt cx="2382" cy="274"/>
          </a:xfrm>
        </p:grpSpPr>
        <p:sp>
          <p:nvSpPr>
            <p:cNvPr id="6173" name="Rectangle 897"/>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nchor="ctr"/>
            <a:lstStyle/>
            <a:p>
              <a:pPr>
                <a:defRPr/>
              </a:pPr>
              <a:endParaRPr lang="en-US">
                <a:solidFill>
                  <a:schemeClr val="accent4"/>
                </a:solidFill>
                <a:latin typeface="Tahoma" charset="0"/>
                <a:ea typeface="ＭＳ Ｐゴシック" charset="0"/>
              </a:endParaRPr>
            </a:p>
          </p:txBody>
        </p:sp>
        <p:sp>
          <p:nvSpPr>
            <p:cNvPr id="6174" name="Text Box 898"/>
            <p:cNvSpPr txBox="1">
              <a:spLocks noChangeArrowheads="1"/>
            </p:cNvSpPr>
            <p:nvPr/>
          </p:nvSpPr>
          <p:spPr bwMode="auto">
            <a:xfrm>
              <a:off x="3638" y="3611"/>
              <a:ext cx="1021" cy="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algn="ctr" blurRad="63500" dir="2700000" dist="38099"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600" b="0" i="0" u="none" dirty="0" err="1">
                  <a:solidFill>
                    <a:srgbClr val="FFF65C"/>
                  </a:solidFill>
                  <a:ea typeface="Tahoma"/>
                </a:rPr>
                <a:t>逻辑端</a:t>
              </a:r>
              <a:r>
                <a:rPr lang="zh-CN" altLang="en-US" sz="1600" b="0" i="0" u="none" dirty="0">
                  <a:solidFill>
                    <a:srgbClr val="FFF65C"/>
                  </a:solidFill>
                  <a:ea typeface="Tahoma"/>
                </a:rPr>
                <a:t>到端</a:t>
              </a:r>
              <a:r>
                <a:rPr lang="en-US" sz="1600" b="0" i="0" u="none" dirty="0" err="1">
                  <a:solidFill>
                    <a:srgbClr val="FFF65C"/>
                  </a:solidFill>
                  <a:ea typeface="Tahoma"/>
                </a:rPr>
                <a:t>传输</a:t>
              </a:r>
              <a:endParaRPr lang="en-US" sz="1600" b="0" i="0" u="none" dirty="0">
                <a:solidFill>
                  <a:srgbClr val="FFF65C"/>
                </a:solidFill>
                <a:ea typeface="Tahoma"/>
              </a:endParaRPr>
            </a:p>
          </p:txBody>
        </p:sp>
        <p:sp>
          <p:nvSpPr>
            <p:cNvPr id="20510" name="Freeform 899"/>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4"/>
                </a:solidFill>
              </a:endParaRPr>
            </a:p>
          </p:txBody>
        </p:sp>
        <p:sp>
          <p:nvSpPr>
            <p:cNvPr id="20511" name="Freeform 900"/>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4"/>
                </a:solidFill>
              </a:endParaRPr>
            </a:p>
          </p:txBody>
        </p:sp>
      </p:grpSp>
      <p:sp>
        <p:nvSpPr>
          <p:cNvPr id="515" name="Rectangle 7"/>
          <p:cNvSpPr txBox="1">
            <a:spLocks noChangeArrowheads="1"/>
          </p:cNvSpPr>
          <p:nvPr/>
        </p:nvSpPr>
        <p:spPr>
          <a:xfrm>
            <a:off x="5663952" y="6624784"/>
            <a:ext cx="206767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lvl="0" algn="l"/>
            <a:r>
              <a:rPr lang="zh-CN" altLang="en-US" sz="1200" b="0" i="0" u="none" dirty="0">
                <a:solidFill>
                  <a:srgbClr val="FFF65C"/>
                </a:solidFill>
                <a:latin typeface="Arial"/>
              </a:rPr>
              <a:t>补充内容</a:t>
            </a:r>
            <a:endParaRPr lang="en-US" sz="1200" b="0" i="0" u="none" dirty="0">
              <a:solidFill>
                <a:srgbClr val="FFF65C"/>
              </a:solidFill>
              <a:latin typeface="Arial"/>
            </a:endParaRPr>
          </a:p>
        </p:txBody>
      </p:sp>
    </p:spTree>
    <p:extLst>
      <p:ext uri="{BB962C8B-B14F-4D97-AF65-F5344CB8AC3E}">
        <p14:creationId xmlns:p14="http://schemas.microsoft.com/office/powerpoint/2010/main" val="254479637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pPr algn="ctr"/>
            <a:r>
              <a:rPr lang="zh-CN" altLang="en-US" dirty="0"/>
              <a:t>传输轮次</a:t>
            </a:r>
            <a:endParaRPr lang="en-US" altLang="zh-CN" dirty="0"/>
          </a:p>
        </p:txBody>
      </p:sp>
      <p:sp>
        <p:nvSpPr>
          <p:cNvPr id="778243" name="Rectangle 3"/>
          <p:cNvSpPr>
            <a:spLocks noGrp="1" noChangeArrowheads="1"/>
          </p:cNvSpPr>
          <p:nvPr>
            <p:ph idx="1"/>
          </p:nvPr>
        </p:nvSpPr>
        <p:spPr/>
        <p:txBody>
          <a:bodyPr/>
          <a:lstStyle/>
          <a:p>
            <a:r>
              <a:rPr lang="zh-CN" altLang="en-US" sz="2800" dirty="0"/>
              <a:t>使用慢开始算法后，每经过一个</a:t>
            </a:r>
            <a:r>
              <a:rPr lang="zh-CN" altLang="en-US" sz="2800" dirty="0">
                <a:solidFill>
                  <a:srgbClr val="FF0000"/>
                </a:solidFill>
              </a:rPr>
              <a:t>传输轮次 </a:t>
            </a:r>
            <a:r>
              <a:rPr lang="en-US" altLang="zh-CN" sz="2800" dirty="0"/>
              <a:t>(transmission round)</a:t>
            </a:r>
            <a:r>
              <a:rPr lang="zh-CN" altLang="en-US" sz="2800" dirty="0"/>
              <a:t>，拥塞窗口 </a:t>
            </a:r>
            <a:r>
              <a:rPr lang="en-US" altLang="zh-CN" sz="2800" dirty="0" err="1"/>
              <a:t>cwnd</a:t>
            </a:r>
            <a:r>
              <a:rPr lang="en-US" altLang="zh-CN" sz="2800" dirty="0"/>
              <a:t> </a:t>
            </a:r>
            <a:r>
              <a:rPr lang="zh-CN" altLang="en-US" sz="2800" dirty="0"/>
              <a:t>就加倍。 </a:t>
            </a:r>
          </a:p>
          <a:p>
            <a:r>
              <a:rPr lang="zh-CN" altLang="en-US" sz="2800" dirty="0"/>
              <a:t>一个传输轮次所经历的时间其实就是往返时间 </a:t>
            </a:r>
            <a:r>
              <a:rPr lang="en-US" altLang="zh-CN" sz="2800" dirty="0"/>
              <a:t>RTT</a:t>
            </a:r>
            <a:r>
              <a:rPr lang="zh-CN" altLang="en-US" sz="2800" dirty="0"/>
              <a:t>。</a:t>
            </a:r>
          </a:p>
          <a:p>
            <a:r>
              <a:rPr lang="zh-CN" altLang="en-US" sz="2800" dirty="0"/>
              <a:t>“</a:t>
            </a:r>
            <a:r>
              <a:rPr lang="zh-CN" altLang="en-US" sz="2800" dirty="0">
                <a:solidFill>
                  <a:srgbClr val="FF0000"/>
                </a:solidFill>
              </a:rPr>
              <a:t>传输轮次</a:t>
            </a:r>
            <a:r>
              <a:rPr lang="zh-CN" altLang="en-US" sz="2800" dirty="0"/>
              <a:t>”更加强调：把拥塞窗口 </a:t>
            </a:r>
            <a:r>
              <a:rPr lang="en-US" altLang="zh-CN" sz="2800" dirty="0" err="1"/>
              <a:t>cwnd</a:t>
            </a:r>
            <a:r>
              <a:rPr lang="en-US" altLang="zh-CN" sz="2800" dirty="0"/>
              <a:t> </a:t>
            </a:r>
            <a:r>
              <a:rPr lang="zh-CN" altLang="en-US" sz="2800" dirty="0"/>
              <a:t>所允许发送的报文段都连续发送出去，并收到了对已发送的最后一个字节的确认。</a:t>
            </a:r>
          </a:p>
          <a:p>
            <a:r>
              <a:rPr lang="zh-CN" altLang="en-US" sz="2800" dirty="0"/>
              <a:t>例如，拥塞窗口 </a:t>
            </a:r>
            <a:r>
              <a:rPr lang="en-US" altLang="zh-CN" sz="2800" dirty="0" err="1"/>
              <a:t>cwnd</a:t>
            </a:r>
            <a:r>
              <a:rPr lang="en-US" altLang="zh-CN" sz="2800" dirty="0"/>
              <a:t> = 4</a:t>
            </a:r>
            <a:r>
              <a:rPr lang="zh-CN" altLang="en-US" sz="2800" dirty="0"/>
              <a:t>，这时的往返时间 </a:t>
            </a:r>
            <a:r>
              <a:rPr lang="en-US" altLang="zh-CN" sz="2800" dirty="0"/>
              <a:t>RTT </a:t>
            </a:r>
            <a:r>
              <a:rPr lang="zh-CN" altLang="en-US" sz="2800" dirty="0"/>
              <a:t>就是发送方连续发送 </a:t>
            </a:r>
            <a:r>
              <a:rPr lang="en-US" altLang="zh-CN" sz="2800" dirty="0"/>
              <a:t>4 </a:t>
            </a:r>
            <a:r>
              <a:rPr lang="zh-CN" altLang="en-US" sz="2800" dirty="0"/>
              <a:t>个报文段，并收到这 </a:t>
            </a:r>
            <a:r>
              <a:rPr lang="en-US" altLang="zh-CN" sz="2800" dirty="0"/>
              <a:t>4 </a:t>
            </a:r>
            <a:r>
              <a:rPr lang="zh-CN" altLang="en-US" sz="2800" dirty="0"/>
              <a:t>个报文段的确认，总共经历的时间。 </a:t>
            </a:r>
          </a:p>
        </p:txBody>
      </p:sp>
    </p:spTree>
    <p:extLst>
      <p:ext uri="{BB962C8B-B14F-4D97-AF65-F5344CB8AC3E}">
        <p14:creationId xmlns:p14="http://schemas.microsoft.com/office/powerpoint/2010/main" val="345417183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1638300" y="188640"/>
            <a:ext cx="8562156" cy="792088"/>
          </a:xfrm>
        </p:spPr>
        <p:txBody>
          <a:bodyPr/>
          <a:lstStyle/>
          <a:p>
            <a:pPr algn="ctr"/>
            <a:r>
              <a:rPr lang="zh-CN" altLang="en-US" sz="4000" dirty="0"/>
              <a:t>设置慢开始门限状态变量 </a:t>
            </a:r>
            <a:r>
              <a:rPr lang="en-US" altLang="zh-CN" sz="4000" dirty="0" err="1"/>
              <a:t>ssthresh</a:t>
            </a:r>
            <a:endParaRPr lang="en-US" altLang="zh-CN" sz="4000" dirty="0"/>
          </a:p>
        </p:txBody>
      </p:sp>
      <p:sp>
        <p:nvSpPr>
          <p:cNvPr id="779267" name="Rectangle 3"/>
          <p:cNvSpPr>
            <a:spLocks noGrp="1" noChangeArrowheads="1"/>
          </p:cNvSpPr>
          <p:nvPr>
            <p:ph idx="1"/>
          </p:nvPr>
        </p:nvSpPr>
        <p:spPr/>
        <p:txBody>
          <a:bodyPr/>
          <a:lstStyle/>
          <a:p>
            <a:r>
              <a:rPr lang="zh-CN" altLang="en-US" dirty="0"/>
              <a:t>慢开始门限 </a:t>
            </a:r>
            <a:r>
              <a:rPr lang="en-US" altLang="zh-CN" dirty="0" err="1"/>
              <a:t>ssthresh</a:t>
            </a:r>
            <a:r>
              <a:rPr lang="en-US" altLang="zh-CN" dirty="0"/>
              <a:t> </a:t>
            </a:r>
            <a:r>
              <a:rPr lang="zh-CN" altLang="en-US" dirty="0"/>
              <a:t>的用法如下：</a:t>
            </a:r>
          </a:p>
          <a:p>
            <a:pPr lvl="1"/>
            <a:r>
              <a:rPr lang="zh-CN" altLang="en-US" dirty="0"/>
              <a:t>当 </a:t>
            </a:r>
            <a:r>
              <a:rPr lang="en-US" altLang="zh-CN" dirty="0" err="1"/>
              <a:t>cwnd</a:t>
            </a:r>
            <a:r>
              <a:rPr lang="en-US" altLang="zh-CN" dirty="0"/>
              <a:t> &lt; </a:t>
            </a:r>
            <a:r>
              <a:rPr lang="en-US" altLang="zh-CN" dirty="0" err="1"/>
              <a:t>ssthresh</a:t>
            </a:r>
            <a:r>
              <a:rPr lang="en-US" altLang="zh-CN" dirty="0"/>
              <a:t> </a:t>
            </a:r>
            <a:r>
              <a:rPr lang="zh-CN" altLang="en-US" dirty="0"/>
              <a:t>时，使用慢开始算法。</a:t>
            </a:r>
          </a:p>
          <a:p>
            <a:pPr lvl="1"/>
            <a:r>
              <a:rPr lang="zh-CN" altLang="en-US" dirty="0"/>
              <a:t>当 </a:t>
            </a:r>
            <a:r>
              <a:rPr lang="en-US" altLang="zh-CN" dirty="0" err="1"/>
              <a:t>cwnd</a:t>
            </a:r>
            <a:r>
              <a:rPr lang="en-US" altLang="zh-CN" dirty="0"/>
              <a:t> &gt; </a:t>
            </a:r>
            <a:r>
              <a:rPr lang="en-US" altLang="zh-CN" dirty="0" err="1"/>
              <a:t>ssthresh</a:t>
            </a:r>
            <a:r>
              <a:rPr lang="en-US" altLang="zh-CN" dirty="0"/>
              <a:t> </a:t>
            </a:r>
            <a:r>
              <a:rPr lang="zh-CN" altLang="en-US" dirty="0"/>
              <a:t>时，停止使用慢开始算法而改用</a:t>
            </a:r>
            <a:r>
              <a:rPr lang="zh-CN" altLang="en-US" dirty="0">
                <a:solidFill>
                  <a:srgbClr val="FF0000"/>
                </a:solidFill>
              </a:rPr>
              <a:t>拥塞避免算法。</a:t>
            </a:r>
          </a:p>
          <a:p>
            <a:pPr lvl="1"/>
            <a:r>
              <a:rPr lang="zh-CN" altLang="en-US" dirty="0"/>
              <a:t>当 </a:t>
            </a:r>
            <a:r>
              <a:rPr lang="en-US" altLang="zh-CN" dirty="0" err="1"/>
              <a:t>cwnd</a:t>
            </a:r>
            <a:r>
              <a:rPr lang="en-US" altLang="zh-CN" dirty="0"/>
              <a:t> = </a:t>
            </a:r>
            <a:r>
              <a:rPr lang="en-US" altLang="zh-CN" dirty="0" err="1"/>
              <a:t>ssthresh</a:t>
            </a:r>
            <a:r>
              <a:rPr lang="en-US" altLang="zh-CN" dirty="0"/>
              <a:t> </a:t>
            </a:r>
            <a:r>
              <a:rPr lang="zh-CN" altLang="en-US" dirty="0"/>
              <a:t>时，既可使用慢开始算法，也可使用拥塞避免算法。</a:t>
            </a:r>
          </a:p>
        </p:txBody>
      </p:sp>
    </p:spTree>
    <p:extLst>
      <p:ext uri="{BB962C8B-B14F-4D97-AF65-F5344CB8AC3E}">
        <p14:creationId xmlns:p14="http://schemas.microsoft.com/office/powerpoint/2010/main" val="1491984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gn="ctr"/>
            <a:r>
              <a:rPr lang="zh-CN" altLang="en-US" dirty="0"/>
              <a:t>拥塞避免算法</a:t>
            </a:r>
            <a:endParaRPr lang="en-US" altLang="zh-CN" dirty="0"/>
          </a:p>
        </p:txBody>
      </p:sp>
      <p:sp>
        <p:nvSpPr>
          <p:cNvPr id="779267" name="Rectangle 3"/>
          <p:cNvSpPr>
            <a:spLocks noGrp="1" noChangeArrowheads="1"/>
          </p:cNvSpPr>
          <p:nvPr>
            <p:ph idx="1"/>
          </p:nvPr>
        </p:nvSpPr>
        <p:spPr/>
        <p:txBody>
          <a:bodyPr/>
          <a:lstStyle/>
          <a:p>
            <a:r>
              <a:rPr lang="zh-CN" altLang="en-US" dirty="0">
                <a:solidFill>
                  <a:srgbClr val="0000FF"/>
                </a:solidFill>
              </a:rPr>
              <a:t>思路：</a:t>
            </a:r>
            <a:r>
              <a:rPr lang="zh-CN" altLang="en-US" dirty="0"/>
              <a:t>让拥塞窗口 </a:t>
            </a:r>
            <a:r>
              <a:rPr lang="en-US" altLang="zh-CN" dirty="0" err="1"/>
              <a:t>cwnd</a:t>
            </a:r>
            <a:r>
              <a:rPr lang="en-US" altLang="zh-CN" dirty="0"/>
              <a:t> </a:t>
            </a:r>
            <a:r>
              <a:rPr lang="zh-CN" altLang="en-US" dirty="0">
                <a:solidFill>
                  <a:srgbClr val="FF0000"/>
                </a:solidFill>
              </a:rPr>
              <a:t>缓慢地增大，</a:t>
            </a:r>
            <a:r>
              <a:rPr lang="zh-CN" altLang="en-US" dirty="0"/>
              <a:t>即每经过一个往返时间 </a:t>
            </a:r>
            <a:r>
              <a:rPr lang="en-US" altLang="zh-CN" dirty="0"/>
              <a:t>RTT </a:t>
            </a:r>
            <a:r>
              <a:rPr lang="zh-CN" altLang="en-US" dirty="0"/>
              <a:t>就把发送方的拥塞窗口 </a:t>
            </a:r>
            <a:r>
              <a:rPr lang="en-US" altLang="zh-CN" dirty="0" err="1"/>
              <a:t>cwnd</a:t>
            </a:r>
            <a:r>
              <a:rPr lang="en-US" altLang="zh-CN" dirty="0"/>
              <a:t> </a:t>
            </a:r>
            <a:r>
              <a:rPr lang="zh-CN" altLang="en-US" dirty="0"/>
              <a:t>加 </a:t>
            </a:r>
            <a:r>
              <a:rPr lang="en-US" altLang="zh-CN" dirty="0"/>
              <a:t>1</a:t>
            </a:r>
            <a:r>
              <a:rPr lang="zh-CN" altLang="en-US" dirty="0"/>
              <a:t>，而不是加倍，使拥塞窗口 </a:t>
            </a:r>
            <a:r>
              <a:rPr lang="en-US" altLang="zh-CN" dirty="0" err="1"/>
              <a:t>cwnd</a:t>
            </a:r>
            <a:r>
              <a:rPr lang="en-US" altLang="zh-CN" dirty="0"/>
              <a:t> </a:t>
            </a:r>
            <a:r>
              <a:rPr lang="zh-CN" altLang="en-US" dirty="0">
                <a:solidFill>
                  <a:srgbClr val="FF0000"/>
                </a:solidFill>
              </a:rPr>
              <a:t>按线性规律缓慢增长。</a:t>
            </a:r>
            <a:endParaRPr lang="en-US" altLang="zh-CN" dirty="0">
              <a:solidFill>
                <a:srgbClr val="FF0000"/>
              </a:solidFill>
            </a:endParaRPr>
          </a:p>
          <a:p>
            <a:r>
              <a:rPr lang="zh-CN" altLang="zh-CN" dirty="0"/>
              <a:t>因此在拥塞避免阶段就有“</a:t>
            </a:r>
            <a:r>
              <a:rPr lang="zh-CN" altLang="zh-CN" dirty="0">
                <a:solidFill>
                  <a:srgbClr val="FF0000"/>
                </a:solidFill>
              </a:rPr>
              <a:t>加法增大</a:t>
            </a:r>
            <a:r>
              <a:rPr lang="zh-CN" altLang="zh-CN" dirty="0"/>
              <a:t>”</a:t>
            </a:r>
            <a:r>
              <a:rPr lang="en-US" altLang="zh-CN" dirty="0"/>
              <a:t>  (Additive Increase) </a:t>
            </a:r>
            <a:r>
              <a:rPr lang="zh-CN" altLang="zh-CN" dirty="0"/>
              <a:t>的特点。这表明在拥塞避免阶段，拥塞窗口</a:t>
            </a:r>
            <a:r>
              <a:rPr lang="en-US" altLang="zh-CN" dirty="0"/>
              <a:t> </a:t>
            </a:r>
            <a:r>
              <a:rPr lang="en-US" altLang="zh-CN" dirty="0" err="1"/>
              <a:t>cwnd</a:t>
            </a:r>
            <a:r>
              <a:rPr lang="en-US" altLang="zh-CN" dirty="0"/>
              <a:t> </a:t>
            </a:r>
            <a:r>
              <a:rPr lang="zh-CN" altLang="zh-CN" dirty="0"/>
              <a:t>按线性规律缓慢增长，比慢开始算法的拥塞窗口增长速率缓慢得多。</a:t>
            </a:r>
            <a:endParaRPr lang="zh-CN" altLang="en-US" dirty="0">
              <a:solidFill>
                <a:srgbClr val="FF0000"/>
              </a:solidFill>
            </a:endParaRPr>
          </a:p>
        </p:txBody>
      </p:sp>
    </p:spTree>
    <p:extLst>
      <p:ext uri="{BB962C8B-B14F-4D97-AF65-F5344CB8AC3E}">
        <p14:creationId xmlns:p14="http://schemas.microsoft.com/office/powerpoint/2010/main" val="64226973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algn="ctr"/>
            <a:r>
              <a:rPr lang="zh-CN" altLang="en-US"/>
              <a:t>当网络出现拥塞时</a:t>
            </a:r>
          </a:p>
        </p:txBody>
      </p:sp>
      <p:sp>
        <p:nvSpPr>
          <p:cNvPr id="7802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无论在慢开始阶段还是在拥塞避免阶段，只要发送方判断网络出现拥塞（</a:t>
            </a:r>
            <a:r>
              <a:rPr lang="zh-CN" altLang="en-US" dirty="0">
                <a:solidFill>
                  <a:srgbClr val="FF0000"/>
                </a:solidFill>
              </a:rPr>
              <a:t>重传定时器超时</a:t>
            </a:r>
            <a:r>
              <a:rPr lang="zh-CN" altLang="en-US" dirty="0"/>
              <a:t>）：</a:t>
            </a:r>
            <a:endParaRPr lang="en-US" altLang="zh-CN" dirty="0"/>
          </a:p>
          <a:p>
            <a:pPr lvl="1"/>
            <a:r>
              <a:rPr lang="en-US" altLang="zh-CN" dirty="0" err="1">
                <a:solidFill>
                  <a:srgbClr val="0000FF"/>
                </a:solidFill>
              </a:rPr>
              <a:t>s</a:t>
            </a:r>
            <a:r>
              <a:rPr lang="en-US" altLang="zh-TW" dirty="0" err="1">
                <a:solidFill>
                  <a:srgbClr val="0000FF"/>
                </a:solidFill>
              </a:rPr>
              <a:t>sthresh</a:t>
            </a:r>
            <a:r>
              <a:rPr lang="en-US" altLang="zh-TW" dirty="0">
                <a:solidFill>
                  <a:srgbClr val="0000FF"/>
                </a:solidFill>
              </a:rPr>
              <a:t> = </a:t>
            </a:r>
            <a:r>
              <a:rPr lang="en-US" altLang="zh-CN" dirty="0">
                <a:solidFill>
                  <a:srgbClr val="0000FF"/>
                </a:solidFill>
              </a:rPr>
              <a:t>max(</a:t>
            </a:r>
            <a:r>
              <a:rPr lang="en-US" altLang="zh-TW" dirty="0" err="1">
                <a:solidFill>
                  <a:srgbClr val="0000FF"/>
                </a:solidFill>
              </a:rPr>
              <a:t>cwnd</a:t>
            </a:r>
            <a:r>
              <a:rPr lang="en-US" altLang="zh-TW" dirty="0">
                <a:solidFill>
                  <a:srgbClr val="0000FF"/>
                </a:solidFill>
              </a:rPr>
              <a:t>/2</a:t>
            </a:r>
            <a:r>
              <a:rPr lang="zh-CN" altLang="en-US" dirty="0">
                <a:solidFill>
                  <a:srgbClr val="0000FF"/>
                </a:solidFill>
              </a:rPr>
              <a:t>，</a:t>
            </a:r>
            <a:r>
              <a:rPr lang="en-US" altLang="zh-CN" dirty="0">
                <a:solidFill>
                  <a:srgbClr val="0000FF"/>
                </a:solidFill>
              </a:rPr>
              <a:t>2)</a:t>
            </a:r>
          </a:p>
          <a:p>
            <a:pPr lvl="1"/>
            <a:r>
              <a:rPr lang="en-US" altLang="zh-TW" dirty="0" err="1">
                <a:solidFill>
                  <a:srgbClr val="0000FF"/>
                </a:solidFill>
              </a:rPr>
              <a:t>cwnd</a:t>
            </a:r>
            <a:r>
              <a:rPr lang="en-US" altLang="zh-TW" dirty="0">
                <a:solidFill>
                  <a:srgbClr val="0000FF"/>
                </a:solidFill>
              </a:rPr>
              <a:t> = 1</a:t>
            </a:r>
          </a:p>
          <a:p>
            <a:pPr lvl="1"/>
            <a:r>
              <a:rPr lang="zh-CN" altLang="en-US" dirty="0">
                <a:solidFill>
                  <a:srgbClr val="0000FF"/>
                </a:solidFill>
              </a:rPr>
              <a:t>执行慢开始算法</a:t>
            </a:r>
          </a:p>
          <a:p>
            <a:r>
              <a:rPr lang="zh-CN" altLang="en-US" dirty="0"/>
              <a:t>这样做的目的就是要迅速减少主机发送到网络中的分组数，使得发生拥塞的路由器有足够时间把队列中积压的分组处理完毕。 </a:t>
            </a:r>
          </a:p>
        </p:txBody>
      </p:sp>
    </p:spTree>
    <p:extLst>
      <p:ext uri="{BB962C8B-B14F-4D97-AF65-F5344CB8AC3E}">
        <p14:creationId xmlns:p14="http://schemas.microsoft.com/office/powerpoint/2010/main" val="389880701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sp>
        <p:nvSpPr>
          <p:cNvPr id="111" name="Text Box 6"/>
          <p:cNvSpPr txBox="1">
            <a:spLocks noChangeArrowheads="1"/>
          </p:cNvSpPr>
          <p:nvPr/>
        </p:nvSpPr>
        <p:spPr bwMode="auto">
          <a:xfrm>
            <a:off x="1883346" y="4242842"/>
            <a:ext cx="8767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当 </a:t>
            </a:r>
            <a:r>
              <a:rPr kumimoji="0" lang="en-US" altLang="zh-CN" sz="2800" kern="0" dirty="0">
                <a:solidFill>
                  <a:srgbClr val="000099"/>
                </a:solidFill>
                <a:latin typeface="Arial" pitchFamily="34" charset="0"/>
                <a:ea typeface="黑体" pitchFamily="2" charset="-122"/>
              </a:rPr>
              <a:t>TCP </a:t>
            </a:r>
            <a:r>
              <a:rPr kumimoji="0" lang="zh-CN" altLang="en-US" sz="2800" kern="0" dirty="0">
                <a:solidFill>
                  <a:srgbClr val="000099"/>
                </a:solidFill>
                <a:latin typeface="Arial" pitchFamily="34" charset="0"/>
                <a:ea typeface="黑体" pitchFamily="2" charset="-122"/>
              </a:rPr>
              <a:t>连接进行初始化时，将拥塞窗口置为 </a:t>
            </a:r>
            <a:r>
              <a:rPr kumimoji="0" lang="en-US" altLang="zh-CN" sz="2800" kern="0" dirty="0">
                <a:solidFill>
                  <a:srgbClr val="000099"/>
                </a:solidFill>
                <a:latin typeface="Arial" pitchFamily="34" charset="0"/>
                <a:ea typeface="黑体" pitchFamily="2" charset="-122"/>
              </a:rPr>
              <a:t>1</a:t>
            </a:r>
            <a:r>
              <a:rPr kumimoji="0" lang="zh-CN" altLang="en-US" sz="2800" kern="0" dirty="0">
                <a:solidFill>
                  <a:srgbClr val="000099"/>
                </a:solidFill>
                <a:latin typeface="Arial" pitchFamily="34" charset="0"/>
                <a:ea typeface="黑体" pitchFamily="2" charset="-122"/>
              </a:rPr>
              <a:t>。图中的窗口单位不使用字节而使用报文段。</a:t>
            </a:r>
          </a:p>
        </p:txBody>
      </p:sp>
      <p:sp>
        <p:nvSpPr>
          <p:cNvPr id="112" name="Text Box 7"/>
          <p:cNvSpPr txBox="1">
            <a:spLocks noChangeArrowheads="1"/>
          </p:cNvSpPr>
          <p:nvPr/>
        </p:nvSpPr>
        <p:spPr bwMode="auto">
          <a:xfrm>
            <a:off x="1883346" y="5219154"/>
            <a:ext cx="9037191"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kumimoji="0" lang="zh-CN" altLang="en-US" sz="2800" dirty="0">
                <a:solidFill>
                  <a:srgbClr val="000099"/>
                </a:solidFill>
                <a:latin typeface="Arial" pitchFamily="34" charset="0"/>
                <a:ea typeface="黑体" pitchFamily="2" charset="-122"/>
              </a:rPr>
              <a:t>慢开始门限的初始值设置为 </a:t>
            </a:r>
            <a:r>
              <a:rPr kumimoji="0" lang="en-US" altLang="zh-CN" sz="2800" dirty="0">
                <a:solidFill>
                  <a:srgbClr val="000099"/>
                </a:solidFill>
                <a:latin typeface="Arial" pitchFamily="34" charset="0"/>
                <a:ea typeface="黑体" pitchFamily="2" charset="-122"/>
              </a:rPr>
              <a:t>16 </a:t>
            </a:r>
            <a:r>
              <a:rPr kumimoji="0" lang="zh-CN" altLang="en-US" sz="2800" dirty="0">
                <a:solidFill>
                  <a:srgbClr val="000099"/>
                </a:solidFill>
                <a:latin typeface="Arial" pitchFamily="34" charset="0"/>
                <a:ea typeface="黑体" pitchFamily="2" charset="-122"/>
              </a:rPr>
              <a:t>个报文段，即 </a:t>
            </a:r>
            <a:endParaRPr kumimoji="0" lang="en-US" altLang="zh-CN" sz="2800" dirty="0">
              <a:solidFill>
                <a:srgbClr val="000099"/>
              </a:solidFill>
              <a:latin typeface="Arial" pitchFamily="34" charset="0"/>
              <a:ea typeface="黑体" pitchFamily="2" charset="-122"/>
            </a:endParaRPr>
          </a:p>
          <a:p>
            <a:pPr algn="l" eaLnBrk="1" hangingPunct="1"/>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16</a:t>
            </a:r>
            <a:r>
              <a:rPr kumimoji="0" lang="zh-CN" altLang="en-US" sz="2800" dirty="0">
                <a:solidFill>
                  <a:srgbClr val="000099"/>
                </a:solidFill>
                <a:latin typeface="Arial" pitchFamily="34" charset="0"/>
                <a:ea typeface="黑体" pitchFamily="2" charset="-122"/>
              </a:rPr>
              <a:t>。</a:t>
            </a:r>
          </a:p>
        </p:txBody>
      </p:sp>
      <p:grpSp>
        <p:nvGrpSpPr>
          <p:cNvPr id="2" name="组合 1"/>
          <p:cNvGrpSpPr/>
          <p:nvPr/>
        </p:nvGrpSpPr>
        <p:grpSpPr>
          <a:xfrm>
            <a:off x="1415480" y="836712"/>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5"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algn="ctr" eaLnBrk="1" fontAlgn="auto" hangingPunct="1">
                <a:spcBef>
                  <a:spcPts val="0"/>
                </a:spcBef>
                <a:spcAft>
                  <a:spcPts val="0"/>
                </a:spcAft>
                <a:defRPr/>
              </a:pPr>
              <a:r>
                <a:rPr lang="zh-CN" altLang="en-US" sz="2000" b="1" kern="0" dirty="0">
                  <a:solidFill>
                    <a:sysClr val="windowText" lastClr="000000"/>
                  </a:solidFill>
                  <a:ea typeface="宋体"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algn="ctr" eaLnBrk="1" fontAlgn="auto" hangingPunct="1">
                <a:spcBef>
                  <a:spcPts val="0"/>
                </a:spcBef>
                <a:spcAft>
                  <a:spcPts val="0"/>
                </a:spcAft>
                <a:defRPr/>
              </a:pPr>
              <a:r>
                <a:rPr lang="zh-CN" altLang="en-US" sz="2000" b="1" kern="0" dirty="0">
                  <a:solidFill>
                    <a:sysClr val="windowText" lastClr="000000"/>
                  </a:solidFill>
                  <a:ea typeface="宋体" pitchFamily="2" charset="-122"/>
                </a:rPr>
                <a:t>慢开始</a:t>
              </a:r>
            </a:p>
          </p:txBody>
        </p:sp>
      </p:grpSp>
    </p:spTree>
    <p:extLst>
      <p:ext uri="{BB962C8B-B14F-4D97-AF65-F5344CB8AC3E}">
        <p14:creationId xmlns:p14="http://schemas.microsoft.com/office/powerpoint/2010/main" val="16615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grpSp>
        <p:nvGrpSpPr>
          <p:cNvPr id="2" name="组合 1"/>
          <p:cNvGrpSpPr/>
          <p:nvPr/>
        </p:nvGrpSpPr>
        <p:grpSpPr>
          <a:xfrm>
            <a:off x="1415480" y="836712"/>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5"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algn="ctr" eaLnBrk="1" fontAlgn="auto" hangingPunct="1">
                <a:spcBef>
                  <a:spcPts val="0"/>
                </a:spcBef>
                <a:spcAft>
                  <a:spcPts val="0"/>
                </a:spcAft>
                <a:defRPr/>
              </a:pPr>
              <a:r>
                <a:rPr lang="zh-CN" altLang="en-US" sz="2000" b="1" kern="0" dirty="0">
                  <a:solidFill>
                    <a:sysClr val="windowText" lastClr="000000"/>
                  </a:solidFill>
                  <a:ea typeface="宋体"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algn="ctr" eaLnBrk="1" fontAlgn="auto" hangingPunct="1">
                <a:spcBef>
                  <a:spcPts val="0"/>
                </a:spcBef>
                <a:spcAft>
                  <a:spcPts val="0"/>
                </a:spcAft>
                <a:defRPr/>
              </a:pPr>
              <a:r>
                <a:rPr lang="zh-CN" altLang="en-US" sz="2000" b="1" kern="0" dirty="0">
                  <a:solidFill>
                    <a:sysClr val="windowText" lastClr="000000"/>
                  </a:solidFill>
                  <a:ea typeface="宋体" pitchFamily="2" charset="-122"/>
                </a:rPr>
                <a:t>慢开始</a:t>
              </a:r>
            </a:p>
          </p:txBody>
        </p:sp>
      </p:grpSp>
      <p:sp>
        <p:nvSpPr>
          <p:cNvPr id="124" name="Text Box 4"/>
          <p:cNvSpPr txBox="1">
            <a:spLocks noChangeArrowheads="1"/>
          </p:cNvSpPr>
          <p:nvPr/>
        </p:nvSpPr>
        <p:spPr bwMode="auto">
          <a:xfrm>
            <a:off x="1985392" y="4360070"/>
            <a:ext cx="86471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kumimoji="0" lang="zh-CN" altLang="en-US" sz="2800" dirty="0">
                <a:solidFill>
                  <a:srgbClr val="000099"/>
                </a:solidFill>
                <a:latin typeface="Arial" pitchFamily="34" charset="0"/>
                <a:ea typeface="黑体" pitchFamily="2" charset="-122"/>
              </a:rPr>
              <a:t>发送端的发送窗口不能超过拥塞窗口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en-US" sz="2800" dirty="0">
                <a:solidFill>
                  <a:srgbClr val="000099"/>
                </a:solidFill>
                <a:latin typeface="Arial" pitchFamily="34" charset="0"/>
                <a:ea typeface="黑体" pitchFamily="2" charset="-122"/>
              </a:rPr>
              <a:t>和接收端窗口 </a:t>
            </a:r>
            <a:r>
              <a:rPr kumimoji="0" lang="en-US" altLang="zh-CN" sz="2800" dirty="0" err="1">
                <a:solidFill>
                  <a:srgbClr val="000099"/>
                </a:solidFill>
                <a:latin typeface="Arial" pitchFamily="34" charset="0"/>
                <a:ea typeface="黑体" pitchFamily="2" charset="-122"/>
              </a:rPr>
              <a:t>rwnd</a:t>
            </a:r>
            <a:r>
              <a:rPr kumimoji="0" lang="en-US" altLang="zh-CN" sz="2800" dirty="0">
                <a:solidFill>
                  <a:srgbClr val="000099"/>
                </a:solidFill>
                <a:latin typeface="Arial" pitchFamily="34" charset="0"/>
                <a:ea typeface="黑体" pitchFamily="2" charset="-122"/>
              </a:rPr>
              <a:t> </a:t>
            </a:r>
            <a:r>
              <a:rPr kumimoji="0" lang="zh-CN" altLang="en-US" sz="2800" dirty="0">
                <a:solidFill>
                  <a:srgbClr val="000099"/>
                </a:solidFill>
                <a:latin typeface="Arial" pitchFamily="34" charset="0"/>
                <a:ea typeface="黑体" pitchFamily="2" charset="-122"/>
              </a:rPr>
              <a:t>中的最小值。我们假定接收端窗口足够大，因此现在发送窗口的数值等于拥塞窗口的数值。</a:t>
            </a:r>
          </a:p>
        </p:txBody>
      </p:sp>
    </p:spTree>
    <p:extLst>
      <p:ext uri="{BB962C8B-B14F-4D97-AF65-F5344CB8AC3E}">
        <p14:creationId xmlns:p14="http://schemas.microsoft.com/office/powerpoint/2010/main" val="420860550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sp>
        <p:nvSpPr>
          <p:cNvPr id="123" name="Text Box 4"/>
          <p:cNvSpPr txBox="1">
            <a:spLocks noChangeArrowheads="1"/>
          </p:cNvSpPr>
          <p:nvPr/>
        </p:nvSpPr>
        <p:spPr bwMode="auto">
          <a:xfrm>
            <a:off x="1985392" y="4365104"/>
            <a:ext cx="86471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在执行</a:t>
            </a:r>
            <a:r>
              <a:rPr kumimoji="0" lang="zh-CN" altLang="en-US" sz="2800" kern="0" dirty="0">
                <a:solidFill>
                  <a:srgbClr val="FF0000"/>
                </a:solidFill>
                <a:latin typeface="Arial" pitchFamily="34" charset="0"/>
                <a:ea typeface="黑体" pitchFamily="2" charset="-122"/>
              </a:rPr>
              <a:t>慢开始</a:t>
            </a:r>
            <a:r>
              <a:rPr kumimoji="0" lang="zh-CN" altLang="en-US" sz="2800" kern="0" dirty="0">
                <a:solidFill>
                  <a:srgbClr val="000099"/>
                </a:solidFill>
                <a:latin typeface="Arial" pitchFamily="34" charset="0"/>
                <a:ea typeface="黑体" pitchFamily="2" charset="-122"/>
              </a:rPr>
              <a:t>算法时，拥塞窗口 </a:t>
            </a:r>
            <a:r>
              <a:rPr kumimoji="0" lang="en-US" altLang="zh-CN" sz="2800" kern="0" dirty="0" err="1">
                <a:solidFill>
                  <a:srgbClr val="000099"/>
                </a:solidFill>
                <a:latin typeface="Arial" pitchFamily="34" charset="0"/>
                <a:ea typeface="黑体" pitchFamily="2" charset="-122"/>
              </a:rPr>
              <a:t>cwnd</a:t>
            </a:r>
            <a:r>
              <a:rPr kumimoji="0" lang="en-US" altLang="zh-CN" sz="2800" kern="0" dirty="0">
                <a:solidFill>
                  <a:srgbClr val="000099"/>
                </a:solidFill>
                <a:latin typeface="Arial" pitchFamily="34" charset="0"/>
                <a:ea typeface="黑体" pitchFamily="2" charset="-122"/>
              </a:rPr>
              <a:t>=1</a:t>
            </a:r>
            <a:r>
              <a:rPr kumimoji="0" lang="zh-CN" altLang="en-US" sz="2800" kern="0" dirty="0">
                <a:solidFill>
                  <a:srgbClr val="000099"/>
                </a:solidFill>
                <a:latin typeface="Arial" pitchFamily="34" charset="0"/>
                <a:ea typeface="黑体" pitchFamily="2" charset="-122"/>
              </a:rPr>
              <a:t>，发送第一个报文段。</a:t>
            </a:r>
          </a:p>
        </p:txBody>
      </p:sp>
      <p:grpSp>
        <p:nvGrpSpPr>
          <p:cNvPr id="126" name="组合 125"/>
          <p:cNvGrpSpPr/>
          <p:nvPr/>
        </p:nvGrpSpPr>
        <p:grpSpPr>
          <a:xfrm>
            <a:off x="1415480" y="836712"/>
            <a:ext cx="9536759" cy="3321087"/>
            <a:chOff x="272479" y="836711"/>
            <a:chExt cx="9536759" cy="3321087"/>
          </a:xfrm>
        </p:grpSpPr>
        <p:sp>
          <p:nvSpPr>
            <p:cNvPr id="127"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28"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29"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30"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31"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32"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33"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34"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35"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36"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37"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38"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39"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40"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41"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42"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43"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44"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45"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46"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47"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48"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49"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50"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51"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52"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53"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54"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55"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56"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57"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58"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159"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160"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161"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162"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163"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164"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165"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166"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167"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168"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169"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170"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171"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172"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173"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174"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175"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176"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177"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78"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79"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80"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81"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82"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83"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84"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85"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86"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87"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88"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89"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90"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91"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192"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193"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194"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95"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96"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97"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98"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199"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0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0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22"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23"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24"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5"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326"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327"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28"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29"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330"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331"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332"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33"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34"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35"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36"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37" name="直接连接符 134"/>
            <p:cNvCxnSpPr>
              <a:cxnSpLocks noChangeShapeType="1"/>
              <a:stCxn id="328" idx="4"/>
              <a:endCxn id="332" idx="3"/>
            </p:cNvCxnSpPr>
            <p:nvPr/>
          </p:nvCxnSpPr>
          <p:spPr bwMode="auto">
            <a:xfrm>
              <a:off x="6856903" y="2181361"/>
              <a:ext cx="204750" cy="832745"/>
            </a:xfrm>
            <a:prstGeom prst="line">
              <a:avLst/>
            </a:prstGeom>
            <a:noFill/>
            <a:ln w="28575" algn="ctr">
              <a:solidFill>
                <a:srgbClr val="0000FF"/>
              </a:solidFill>
              <a:round/>
              <a:headEnd/>
              <a:tailEnd/>
            </a:ln>
          </p:spPr>
        </p:cxnSp>
        <p:sp>
          <p:nvSpPr>
            <p:cNvPr id="338"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39"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40"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41"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42"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44"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45"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46"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47"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48"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49"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50"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51"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52"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53"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54"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5" name="Line 167"/>
          <p:cNvSpPr>
            <a:spLocks noChangeShapeType="1"/>
          </p:cNvSpPr>
          <p:nvPr/>
        </p:nvSpPr>
        <p:spPr bwMode="auto">
          <a:xfrm>
            <a:off x="2586218" y="3343840"/>
            <a:ext cx="413439" cy="301185"/>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Tree>
    <p:extLst>
      <p:ext uri="{BB962C8B-B14F-4D97-AF65-F5344CB8AC3E}">
        <p14:creationId xmlns:p14="http://schemas.microsoft.com/office/powerpoint/2010/main" val="139181419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000000"/>
                  </a:solidFill>
                </a:rPr>
                <a:t>4</a:t>
              </a:r>
            </a:p>
          </p:txBody>
        </p:sp>
      </p:grpSp>
      <p:sp>
        <p:nvSpPr>
          <p:cNvPr id="276" name="Line 167"/>
          <p:cNvSpPr>
            <a:spLocks noChangeShapeType="1"/>
          </p:cNvSpPr>
          <p:nvPr/>
        </p:nvSpPr>
        <p:spPr bwMode="auto">
          <a:xfrm>
            <a:off x="2775528" y="318738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21" name="Text Box 5"/>
          <p:cNvSpPr txBox="1">
            <a:spLocks noChangeArrowheads="1"/>
          </p:cNvSpPr>
          <p:nvPr/>
        </p:nvSpPr>
        <p:spPr bwMode="auto">
          <a:xfrm>
            <a:off x="1985392"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发送方每收到一个对新报文段的确认</a:t>
            </a:r>
            <a:r>
              <a:rPr kumimoji="0" lang="en-US" altLang="zh-CN" sz="2800" dirty="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，就把拥塞窗口值加</a:t>
            </a:r>
            <a:r>
              <a:rPr kumimoji="0" lang="en-US" altLang="zh-CN" sz="2800" dirty="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，然后开始下一轮的传输（请注意，横坐标是传输轮次，不是时间）。因此拥塞窗口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zh-CN" sz="2800" dirty="0">
                <a:solidFill>
                  <a:srgbClr val="000099"/>
                </a:solidFill>
                <a:latin typeface="Arial" pitchFamily="34" charset="0"/>
                <a:ea typeface="黑体" pitchFamily="2" charset="-122"/>
              </a:rPr>
              <a:t>随着传输轮次按指数规律增长。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318940396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000000"/>
                  </a:solidFill>
                </a:rPr>
                <a:t>4</a:t>
              </a:r>
            </a:p>
          </p:txBody>
        </p:sp>
      </p:grpSp>
      <p:sp>
        <p:nvSpPr>
          <p:cNvPr id="276" name="Line 167"/>
          <p:cNvSpPr>
            <a:spLocks noChangeShapeType="1"/>
          </p:cNvSpPr>
          <p:nvPr/>
        </p:nvSpPr>
        <p:spPr bwMode="auto">
          <a:xfrm>
            <a:off x="3046935" y="303021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21" name="Text Box 5"/>
          <p:cNvSpPr txBox="1">
            <a:spLocks noChangeArrowheads="1"/>
          </p:cNvSpPr>
          <p:nvPr/>
        </p:nvSpPr>
        <p:spPr bwMode="auto">
          <a:xfrm>
            <a:off x="1985392"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发送方每收到一个对新报文段的确认</a:t>
            </a:r>
            <a:r>
              <a:rPr kumimoji="0" lang="en-US" altLang="zh-CN" sz="2800" dirty="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，就把拥塞窗口值加</a:t>
            </a:r>
            <a:r>
              <a:rPr kumimoji="0" lang="en-US" altLang="zh-CN" sz="2800" dirty="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，然后开始下一轮的传输（请注意，横坐标是传输轮次，不是时间）。因此拥塞窗口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zh-CN" sz="2800" dirty="0">
                <a:solidFill>
                  <a:srgbClr val="000099"/>
                </a:solidFill>
                <a:latin typeface="Arial" pitchFamily="34" charset="0"/>
                <a:ea typeface="黑体" pitchFamily="2" charset="-122"/>
              </a:rPr>
              <a:t>随着传输轮次按指数规律增长。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190467488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000000"/>
                  </a:solidFill>
                </a:rPr>
                <a:t>4</a:t>
              </a:r>
            </a:p>
          </p:txBody>
        </p:sp>
      </p:grpSp>
      <p:sp>
        <p:nvSpPr>
          <p:cNvPr id="276" name="Line 167"/>
          <p:cNvSpPr>
            <a:spLocks noChangeShapeType="1"/>
          </p:cNvSpPr>
          <p:nvPr/>
        </p:nvSpPr>
        <p:spPr bwMode="auto">
          <a:xfrm>
            <a:off x="3279584" y="267017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21" name="Text Box 5"/>
          <p:cNvSpPr txBox="1">
            <a:spLocks noChangeArrowheads="1"/>
          </p:cNvSpPr>
          <p:nvPr/>
        </p:nvSpPr>
        <p:spPr bwMode="auto">
          <a:xfrm>
            <a:off x="1985392"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发送方每收到一个对新报文段的确认</a:t>
            </a:r>
            <a:r>
              <a:rPr kumimoji="0" lang="en-US" altLang="zh-CN" sz="2800" dirty="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，就把拥塞窗口值加</a:t>
            </a:r>
            <a:r>
              <a:rPr kumimoji="0" lang="en-US" altLang="zh-CN" sz="2800" dirty="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，然后开始下一轮的传输（请注意，横坐标是传输轮次，不是时间）。因此拥塞窗口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zh-CN" sz="2800" dirty="0">
                <a:solidFill>
                  <a:srgbClr val="000099"/>
                </a:solidFill>
                <a:latin typeface="Arial" pitchFamily="34" charset="0"/>
                <a:ea typeface="黑体" pitchFamily="2" charset="-122"/>
              </a:rPr>
              <a:t>随着传输轮次按指数规律增长。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292205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1234" name="Rectangle 2"/>
          <p:cNvSpPr>
            <a:spLocks noGrp="1" noChangeArrowheads="1"/>
          </p:cNvSpPr>
          <p:nvPr>
            <p:ph idx="1"/>
          </p:nvPr>
        </p:nvSpPr>
        <p:spPr/>
        <p:txBody>
          <a:bodyPr/>
          <a:lstStyle/>
          <a:p>
            <a:r>
              <a:rPr lang="zh-CN" altLang="en-US" dirty="0"/>
              <a:t>两个对等运输实体在通信时传送的数据单位叫作</a:t>
            </a:r>
            <a:r>
              <a:rPr lang="zh-CN" altLang="en-US" dirty="0">
                <a:solidFill>
                  <a:srgbClr val="FF0000"/>
                </a:solidFill>
              </a:rPr>
              <a:t>运输协议数据单元</a:t>
            </a:r>
            <a:r>
              <a:rPr lang="zh-CN" altLang="en-US" dirty="0"/>
              <a:t> </a:t>
            </a:r>
            <a:r>
              <a:rPr lang="en-US" altLang="zh-CN" dirty="0"/>
              <a:t>TPDU (Transport Protocol Data Unit)</a:t>
            </a:r>
            <a:r>
              <a:rPr lang="zh-CN" altLang="en-US" dirty="0"/>
              <a:t>。</a:t>
            </a:r>
          </a:p>
          <a:p>
            <a:r>
              <a:rPr lang="en-US" altLang="zh-CN" dirty="0"/>
              <a:t>TCP </a:t>
            </a:r>
            <a:r>
              <a:rPr lang="zh-CN" altLang="en-US" dirty="0"/>
              <a:t>传送的数据单位协议是 </a:t>
            </a:r>
            <a:r>
              <a:rPr lang="en-US" altLang="zh-CN" dirty="0">
                <a:solidFill>
                  <a:srgbClr val="FF0000"/>
                </a:solidFill>
              </a:rPr>
              <a:t>TCP </a:t>
            </a:r>
            <a:r>
              <a:rPr lang="zh-CN" altLang="en-US" dirty="0">
                <a:solidFill>
                  <a:srgbClr val="FF0000"/>
                </a:solidFill>
              </a:rPr>
              <a:t>报文段</a:t>
            </a:r>
            <a:r>
              <a:rPr lang="en-US" altLang="zh-CN" dirty="0"/>
              <a:t>(segment)</a:t>
            </a:r>
            <a:r>
              <a:rPr lang="zh-CN" altLang="en-US" dirty="0"/>
              <a:t>。</a:t>
            </a:r>
            <a:endParaRPr lang="en-US" altLang="zh-CN" dirty="0"/>
          </a:p>
          <a:p>
            <a:r>
              <a:rPr lang="en-US" altLang="zh-CN" dirty="0"/>
              <a:t>UDP </a:t>
            </a:r>
            <a:r>
              <a:rPr lang="zh-CN" altLang="en-US" dirty="0"/>
              <a:t>传送的数据单位协议是 </a:t>
            </a:r>
            <a:r>
              <a:rPr lang="en-US" altLang="zh-CN" dirty="0">
                <a:solidFill>
                  <a:srgbClr val="FF0000"/>
                </a:solidFill>
              </a:rPr>
              <a:t>UDP </a:t>
            </a:r>
            <a:r>
              <a:rPr lang="zh-CN" altLang="en-US" dirty="0">
                <a:solidFill>
                  <a:srgbClr val="FF0000"/>
                </a:solidFill>
              </a:rPr>
              <a:t>报文</a:t>
            </a:r>
            <a:r>
              <a:rPr lang="zh-CN" altLang="en-US" dirty="0"/>
              <a:t>或</a:t>
            </a:r>
            <a:r>
              <a:rPr lang="zh-CN" altLang="en-US" dirty="0">
                <a:solidFill>
                  <a:srgbClr val="FF0000"/>
                </a:solidFill>
              </a:rPr>
              <a:t>用户数据报。 </a:t>
            </a:r>
          </a:p>
        </p:txBody>
      </p:sp>
    </p:spTree>
    <p:extLst>
      <p:ext uri="{BB962C8B-B14F-4D97-AF65-F5344CB8AC3E}">
        <p14:creationId xmlns:p14="http://schemas.microsoft.com/office/powerpoint/2010/main" val="380231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000000"/>
                  </a:solidFill>
                </a:rPr>
                <a:t>4</a:t>
              </a:r>
            </a:p>
          </p:txBody>
        </p:sp>
      </p:grpSp>
      <p:sp>
        <p:nvSpPr>
          <p:cNvPr id="276" name="Line 167"/>
          <p:cNvSpPr>
            <a:spLocks noChangeShapeType="1"/>
          </p:cNvSpPr>
          <p:nvPr/>
        </p:nvSpPr>
        <p:spPr bwMode="auto">
          <a:xfrm>
            <a:off x="3495608" y="187808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20" name="Text Box 4"/>
          <p:cNvSpPr txBox="1">
            <a:spLocks noChangeArrowheads="1"/>
          </p:cNvSpPr>
          <p:nvPr/>
        </p:nvSpPr>
        <p:spPr bwMode="auto">
          <a:xfrm>
            <a:off x="1985392" y="4293097"/>
            <a:ext cx="86471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当拥塞窗口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zh-CN" sz="2800" dirty="0">
                <a:solidFill>
                  <a:srgbClr val="000099"/>
                </a:solidFill>
                <a:latin typeface="Arial" pitchFamily="34" charset="0"/>
                <a:ea typeface="黑体" pitchFamily="2" charset="-122"/>
              </a:rPr>
              <a:t>增长到慢开始门限值</a:t>
            </a:r>
            <a:r>
              <a:rPr kumimoji="0" lang="en-US" altLang="zh-CN" sz="2800" dirty="0">
                <a:solidFill>
                  <a:srgbClr val="000099"/>
                </a:solidFill>
                <a:latin typeface="Arial" pitchFamily="34" charset="0"/>
                <a:ea typeface="黑体" pitchFamily="2" charset="-122"/>
              </a:rPr>
              <a:t>s </a:t>
            </a:r>
            <a:r>
              <a:rPr kumimoji="0" lang="en-US" altLang="zh-CN" sz="2800" dirty="0" err="1">
                <a:solidFill>
                  <a:srgbClr val="000099"/>
                </a:solidFill>
                <a:latin typeface="Arial" pitchFamily="34" charset="0"/>
                <a:ea typeface="黑体" pitchFamily="2" charset="-122"/>
              </a:rPr>
              <a:t>sthresh</a:t>
            </a:r>
            <a:r>
              <a:rPr kumimoji="0" lang="en-US" altLang="zh-CN" sz="2800" dirty="0">
                <a:solidFill>
                  <a:srgbClr val="000099"/>
                </a:solidFill>
                <a:latin typeface="Arial" pitchFamily="34" charset="0"/>
                <a:ea typeface="黑体" pitchFamily="2" charset="-122"/>
              </a:rPr>
              <a:t> </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，此时拥塞窗口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16</a:t>
            </a:r>
            <a:r>
              <a:rPr kumimoji="0" lang="zh-CN" altLang="zh-CN" sz="2800" dirty="0">
                <a:solidFill>
                  <a:srgbClr val="000099"/>
                </a:solidFill>
                <a:latin typeface="Arial" pitchFamily="34" charset="0"/>
                <a:ea typeface="黑体" pitchFamily="2" charset="-122"/>
              </a:rPr>
              <a:t>），就改为执行</a:t>
            </a:r>
            <a:r>
              <a:rPr kumimoji="0" lang="zh-CN" altLang="zh-CN" sz="2800" dirty="0">
                <a:solidFill>
                  <a:srgbClr val="FF0000"/>
                </a:solidFill>
                <a:latin typeface="Arial" pitchFamily="34" charset="0"/>
                <a:ea typeface="黑体" pitchFamily="2" charset="-122"/>
              </a:rPr>
              <a:t>拥塞避免</a:t>
            </a:r>
            <a:r>
              <a:rPr kumimoji="0" lang="zh-CN" altLang="zh-CN" sz="2800" dirty="0">
                <a:solidFill>
                  <a:srgbClr val="000099"/>
                </a:solidFill>
                <a:latin typeface="Arial" pitchFamily="34" charset="0"/>
                <a:ea typeface="黑体" pitchFamily="2" charset="-122"/>
              </a:rPr>
              <a:t>算法，拥塞窗口</a:t>
            </a:r>
            <a:r>
              <a:rPr kumimoji="0" lang="zh-CN" altLang="zh-CN" sz="2800" dirty="0">
                <a:solidFill>
                  <a:srgbClr val="FF0000"/>
                </a:solidFill>
                <a:latin typeface="Arial" pitchFamily="34" charset="0"/>
                <a:ea typeface="黑体" pitchFamily="2" charset="-122"/>
              </a:rPr>
              <a:t>按线性规律增长。</a:t>
            </a:r>
            <a:endParaRPr kumimoji="0" lang="zh-CN" altLang="en-US" sz="280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69789109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3" name="Rectangle 3"/>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4"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5" name="Rectangle 5"/>
          <p:cNvSpPr>
            <a:spLocks noChangeArrowheads="1"/>
          </p:cNvSpPr>
          <p:nvPr/>
        </p:nvSpPr>
        <p:spPr bwMode="auto">
          <a:xfrm>
            <a:off x="1143001"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6" name="Rectangle 6"/>
          <p:cNvSpPr>
            <a:spLocks noGrp="1" noChangeArrowheads="1"/>
          </p:cNvSpPr>
          <p:nvPr>
            <p:ph type="title"/>
          </p:nvPr>
        </p:nvSpPr>
        <p:spPr/>
        <p:txBody>
          <a:bodyPr/>
          <a:lstStyle/>
          <a:p>
            <a:pPr algn="ctr" eaLnBrk="1" hangingPunct="1"/>
            <a:r>
              <a:rPr lang="zh-CN" altLang="en-US"/>
              <a:t>必须强调指出 </a:t>
            </a:r>
          </a:p>
        </p:txBody>
      </p:sp>
      <p:sp>
        <p:nvSpPr>
          <p:cNvPr id="2295815" name="Rectangle 7"/>
          <p:cNvSpPr>
            <a:spLocks noGrp="1" noChangeArrowheads="1"/>
          </p:cNvSpPr>
          <p:nvPr>
            <p:ph idx="1"/>
          </p:nvPr>
        </p:nvSpPr>
        <p:spPr/>
        <p:txBody>
          <a:bodyPr/>
          <a:lstStyle/>
          <a:p>
            <a:pPr algn="just">
              <a:spcBef>
                <a:spcPts val="1200"/>
              </a:spcBef>
            </a:pPr>
            <a:r>
              <a:rPr lang="en-US" altLang="zh-CN" dirty="0"/>
              <a:t>“</a:t>
            </a:r>
            <a:r>
              <a:rPr lang="zh-CN" altLang="en-US" dirty="0"/>
              <a:t>拥塞避免”并非指完全能够避免了拥塞。利用以上的措施要完全避免网络拥塞还是不可能的。</a:t>
            </a:r>
          </a:p>
          <a:p>
            <a:pPr algn="just">
              <a:spcBef>
                <a:spcPts val="1200"/>
              </a:spcBef>
            </a:pPr>
            <a:r>
              <a:rPr lang="zh-CN" altLang="en-US" dirty="0"/>
              <a:t>“拥塞避免”是说在拥塞避免阶段把拥塞窗口控制为按线性规律增长，</a:t>
            </a:r>
            <a:r>
              <a:rPr lang="zh-CN" altLang="en-US" dirty="0">
                <a:solidFill>
                  <a:srgbClr val="FF0000"/>
                </a:solidFill>
              </a:rPr>
              <a:t>使网络比较不容易出现拥塞。</a:t>
            </a:r>
            <a:r>
              <a:rPr lang="zh-CN" altLang="en-US" dirty="0"/>
              <a:t> </a:t>
            </a:r>
          </a:p>
        </p:txBody>
      </p:sp>
      <p:sp>
        <p:nvSpPr>
          <p:cNvPr id="114698" name="Rectangle 8"/>
          <p:cNvSpPr>
            <a:spLocks noChangeArrowheads="1"/>
          </p:cNvSpPr>
          <p:nvPr/>
        </p:nvSpPr>
        <p:spPr bwMode="auto">
          <a:xfrm>
            <a:off x="1143001"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9" name="Rectangle 9"/>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03121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58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000000"/>
                  </a:solidFill>
                </a:rPr>
                <a:t>4</a:t>
              </a:r>
            </a:p>
          </p:txBody>
        </p:sp>
      </p:grpSp>
      <p:sp>
        <p:nvSpPr>
          <p:cNvPr id="276" name="Line 167"/>
          <p:cNvSpPr>
            <a:spLocks noChangeShapeType="1"/>
          </p:cNvSpPr>
          <p:nvPr/>
        </p:nvSpPr>
        <p:spPr bwMode="auto">
          <a:xfrm>
            <a:off x="5367816" y="1013992"/>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21" name="Text Box 101"/>
          <p:cNvSpPr txBox="1">
            <a:spLocks noChangeArrowheads="1"/>
          </p:cNvSpPr>
          <p:nvPr/>
        </p:nvSpPr>
        <p:spPr bwMode="auto">
          <a:xfrm>
            <a:off x="1985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当拥塞窗口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24 </a:t>
            </a:r>
            <a:r>
              <a:rPr kumimoji="0" lang="zh-CN" altLang="zh-CN" sz="2800" dirty="0">
                <a:solidFill>
                  <a:srgbClr val="000099"/>
                </a:solidFill>
                <a:latin typeface="Arial" pitchFamily="34" charset="0"/>
                <a:ea typeface="黑体" pitchFamily="2" charset="-122"/>
              </a:rPr>
              <a:t>时，网络出现了</a:t>
            </a:r>
            <a:r>
              <a:rPr kumimoji="0" lang="zh-CN" altLang="zh-CN" sz="2800" dirty="0">
                <a:solidFill>
                  <a:srgbClr val="FF0000"/>
                </a:solidFill>
                <a:latin typeface="Arial" pitchFamily="34" charset="0"/>
                <a:ea typeface="黑体" pitchFamily="2" charset="-122"/>
              </a:rPr>
              <a:t>超时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），发送方判断为网络拥塞。于是</a:t>
            </a:r>
            <a:r>
              <a:rPr kumimoji="0" lang="zh-CN" altLang="zh-CN" sz="2800" dirty="0">
                <a:solidFill>
                  <a:srgbClr val="FF0000"/>
                </a:solidFill>
                <a:latin typeface="Arial" pitchFamily="34" charset="0"/>
                <a:ea typeface="黑体" pitchFamily="2" charset="-122"/>
              </a:rPr>
              <a:t>调整门限值</a:t>
            </a:r>
            <a:r>
              <a:rPr kumimoji="0" lang="en-US" altLang="zh-CN" sz="2800" dirty="0">
                <a:solidFill>
                  <a:srgbClr val="FF0000"/>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12</a:t>
            </a:r>
            <a:r>
              <a:rPr kumimoji="0" lang="zh-CN" altLang="zh-CN" sz="2800" dirty="0">
                <a:solidFill>
                  <a:srgbClr val="000099"/>
                </a:solidFill>
                <a:latin typeface="Arial" pitchFamily="34" charset="0"/>
                <a:ea typeface="黑体" pitchFamily="2" charset="-122"/>
              </a:rPr>
              <a:t>，同时设置拥塞窗口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a:t>
            </a:r>
            <a:r>
              <a:rPr kumimoji="0" lang="zh-CN" altLang="zh-CN" sz="2800" dirty="0">
                <a:solidFill>
                  <a:srgbClr val="000099"/>
                </a:solidFill>
                <a:latin typeface="Arial" pitchFamily="34" charset="0"/>
                <a:ea typeface="黑体" pitchFamily="2" charset="-122"/>
              </a:rPr>
              <a:t>，进入</a:t>
            </a:r>
            <a:r>
              <a:rPr kumimoji="0" lang="zh-CN" altLang="zh-CN" sz="2800" dirty="0">
                <a:solidFill>
                  <a:srgbClr val="FF0000"/>
                </a:solidFill>
                <a:latin typeface="Arial" pitchFamily="34" charset="0"/>
                <a:ea typeface="黑体" pitchFamily="2" charset="-122"/>
              </a:rPr>
              <a:t>慢开始</a:t>
            </a:r>
            <a:r>
              <a:rPr kumimoji="0" lang="zh-CN" altLang="zh-CN" sz="2800" dirty="0">
                <a:solidFill>
                  <a:srgbClr val="000099"/>
                </a:solidFill>
                <a:latin typeface="Arial" pitchFamily="34" charset="0"/>
                <a:ea typeface="黑体" pitchFamily="2" charset="-122"/>
              </a:rPr>
              <a:t>阶段。</a:t>
            </a:r>
          </a:p>
        </p:txBody>
      </p:sp>
    </p:spTree>
    <p:extLst>
      <p:ext uri="{BB962C8B-B14F-4D97-AF65-F5344CB8AC3E}">
        <p14:creationId xmlns:p14="http://schemas.microsoft.com/office/powerpoint/2010/main" val="198813788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000000"/>
                  </a:solidFill>
                </a:rPr>
                <a:t>4</a:t>
              </a:r>
            </a:p>
          </p:txBody>
        </p:sp>
      </p:grpSp>
      <p:sp>
        <p:nvSpPr>
          <p:cNvPr id="276" name="Line 167"/>
          <p:cNvSpPr>
            <a:spLocks noChangeShapeType="1"/>
          </p:cNvSpPr>
          <p:nvPr/>
        </p:nvSpPr>
        <p:spPr bwMode="auto">
          <a:xfrm>
            <a:off x="5591945" y="331824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19" name="Text Box 101"/>
          <p:cNvSpPr txBox="1">
            <a:spLocks noChangeArrowheads="1"/>
          </p:cNvSpPr>
          <p:nvPr/>
        </p:nvSpPr>
        <p:spPr bwMode="auto">
          <a:xfrm>
            <a:off x="1985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当拥塞窗口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24 </a:t>
            </a:r>
            <a:r>
              <a:rPr kumimoji="0" lang="zh-CN" altLang="zh-CN" sz="2800" dirty="0">
                <a:solidFill>
                  <a:srgbClr val="000099"/>
                </a:solidFill>
                <a:latin typeface="Arial" pitchFamily="34" charset="0"/>
                <a:ea typeface="黑体" pitchFamily="2" charset="-122"/>
              </a:rPr>
              <a:t>时，网络出现了</a:t>
            </a:r>
            <a:r>
              <a:rPr kumimoji="0" lang="zh-CN" altLang="zh-CN" sz="2800" dirty="0">
                <a:solidFill>
                  <a:srgbClr val="FF0000"/>
                </a:solidFill>
                <a:latin typeface="Arial" pitchFamily="34" charset="0"/>
                <a:ea typeface="黑体" pitchFamily="2" charset="-122"/>
              </a:rPr>
              <a:t>超时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），发送方判断为网络拥塞。于是</a:t>
            </a:r>
            <a:r>
              <a:rPr kumimoji="0" lang="zh-CN" altLang="zh-CN" sz="2800" dirty="0">
                <a:solidFill>
                  <a:srgbClr val="FF0000"/>
                </a:solidFill>
                <a:latin typeface="Arial" pitchFamily="34" charset="0"/>
                <a:ea typeface="黑体" pitchFamily="2" charset="-122"/>
              </a:rPr>
              <a:t>调整门限值</a:t>
            </a:r>
            <a:r>
              <a:rPr kumimoji="0" lang="en-US" altLang="zh-CN" sz="2800" dirty="0">
                <a:solidFill>
                  <a:srgbClr val="FF0000"/>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12</a:t>
            </a:r>
            <a:r>
              <a:rPr kumimoji="0" lang="zh-CN" altLang="zh-CN" sz="2800" dirty="0">
                <a:solidFill>
                  <a:srgbClr val="000099"/>
                </a:solidFill>
                <a:latin typeface="Arial" pitchFamily="34" charset="0"/>
                <a:ea typeface="黑体" pitchFamily="2" charset="-122"/>
              </a:rPr>
              <a:t>，同时设置拥塞窗口</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a:t>
            </a:r>
            <a:r>
              <a:rPr kumimoji="0" lang="zh-CN" altLang="zh-CN" sz="2800" dirty="0">
                <a:solidFill>
                  <a:srgbClr val="000099"/>
                </a:solidFill>
                <a:latin typeface="Arial" pitchFamily="34" charset="0"/>
                <a:ea typeface="黑体" pitchFamily="2" charset="-122"/>
              </a:rPr>
              <a:t>，进入</a:t>
            </a:r>
            <a:r>
              <a:rPr kumimoji="0" lang="zh-CN" altLang="zh-CN" sz="2800" dirty="0">
                <a:solidFill>
                  <a:srgbClr val="FF0000"/>
                </a:solidFill>
                <a:latin typeface="Arial" pitchFamily="34" charset="0"/>
                <a:ea typeface="黑体" pitchFamily="2" charset="-122"/>
              </a:rPr>
              <a:t>慢开始</a:t>
            </a:r>
            <a:r>
              <a:rPr kumimoji="0" lang="zh-CN" altLang="zh-CN" sz="2800" dirty="0">
                <a:solidFill>
                  <a:srgbClr val="000099"/>
                </a:solidFill>
                <a:latin typeface="Arial" pitchFamily="34" charset="0"/>
                <a:ea typeface="黑体" pitchFamily="2" charset="-122"/>
              </a:rPr>
              <a:t>阶段。</a:t>
            </a:r>
          </a:p>
        </p:txBody>
      </p:sp>
    </p:spTree>
    <p:extLst>
      <p:ext uri="{BB962C8B-B14F-4D97-AF65-F5344CB8AC3E}">
        <p14:creationId xmlns:p14="http://schemas.microsoft.com/office/powerpoint/2010/main" val="30949126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000000"/>
                  </a:solidFill>
                </a:rPr>
                <a:t>4</a:t>
              </a:r>
            </a:p>
          </p:txBody>
        </p:sp>
      </p:grpSp>
      <p:sp>
        <p:nvSpPr>
          <p:cNvPr id="276" name="Line 167"/>
          <p:cNvSpPr>
            <a:spLocks noChangeShapeType="1"/>
          </p:cNvSpPr>
          <p:nvPr/>
        </p:nvSpPr>
        <p:spPr bwMode="auto">
          <a:xfrm flipH="1" flipV="1">
            <a:off x="7084096" y="2586774"/>
            <a:ext cx="308049" cy="469390"/>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21" name="Text Box 101"/>
          <p:cNvSpPr txBox="1">
            <a:spLocks noChangeArrowheads="1"/>
          </p:cNvSpPr>
          <p:nvPr/>
        </p:nvSpPr>
        <p:spPr bwMode="auto">
          <a:xfrm>
            <a:off x="1985392" y="4293097"/>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按照慢开始算法，发送方每收到一个对新报文段的确认</a:t>
            </a:r>
            <a:r>
              <a:rPr kumimoji="0" lang="en-US" altLang="zh-CN" sz="2800" dirty="0">
                <a:solidFill>
                  <a:srgbClr val="000099"/>
                </a:solidFill>
                <a:latin typeface="Arial" pitchFamily="34" charset="0"/>
                <a:ea typeface="黑体" pitchFamily="2" charset="-122"/>
              </a:rPr>
              <a:t>ACK</a:t>
            </a:r>
            <a:r>
              <a:rPr kumimoji="0" lang="zh-CN" altLang="zh-CN" sz="2800" dirty="0">
                <a:solidFill>
                  <a:srgbClr val="000099"/>
                </a:solidFill>
                <a:latin typeface="Arial" pitchFamily="34" charset="0"/>
                <a:ea typeface="黑体" pitchFamily="2" charset="-122"/>
              </a:rPr>
              <a:t>，就把拥塞窗口值加</a:t>
            </a:r>
            <a:r>
              <a:rPr kumimoji="0" lang="en-US" altLang="zh-CN" sz="2800" dirty="0">
                <a:solidFill>
                  <a:srgbClr val="000099"/>
                </a:solidFill>
                <a:latin typeface="Arial" pitchFamily="34" charset="0"/>
                <a:ea typeface="黑体" pitchFamily="2" charset="-122"/>
              </a:rPr>
              <a:t>1</a:t>
            </a:r>
            <a:r>
              <a:rPr kumimoji="0" lang="zh-CN" altLang="zh-CN" sz="2800" dirty="0">
                <a:solidFill>
                  <a:srgbClr val="000099"/>
                </a:solidFill>
                <a:latin typeface="Arial" pitchFamily="34" charset="0"/>
                <a:ea typeface="黑体" pitchFamily="2" charset="-122"/>
              </a:rPr>
              <a:t>。</a:t>
            </a:r>
            <a:endParaRPr kumimoji="0" lang="en-US" altLang="zh-CN" sz="2800" dirty="0">
              <a:solidFill>
                <a:srgbClr val="000099"/>
              </a:solidFill>
              <a:latin typeface="Arial" pitchFamily="34" charset="0"/>
              <a:ea typeface="黑体" pitchFamily="2" charset="-122"/>
            </a:endParaRPr>
          </a:p>
          <a:p>
            <a:pPr eaLnBrk="1" hangingPunct="1"/>
            <a:r>
              <a:rPr kumimoji="0" lang="zh-CN" altLang="zh-CN" sz="2800" dirty="0">
                <a:solidFill>
                  <a:srgbClr val="000099"/>
                </a:solidFill>
                <a:latin typeface="Arial" pitchFamily="34" charset="0"/>
                <a:ea typeface="黑体" pitchFamily="2" charset="-122"/>
              </a:rPr>
              <a:t>当拥塞窗口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12</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，这是新的</a:t>
            </a:r>
            <a:r>
              <a:rPr kumimoji="0" lang="en-US" altLang="zh-CN" sz="2800" dirty="0" err="1">
                <a:solidFill>
                  <a:srgbClr val="000099"/>
                </a:solidFill>
                <a:latin typeface="Arial" pitchFamily="34" charset="0"/>
                <a:ea typeface="黑体" pitchFamily="2" charset="-122"/>
              </a:rPr>
              <a:t>ssthresh</a:t>
            </a:r>
            <a:r>
              <a:rPr kumimoji="0" lang="zh-CN" altLang="zh-CN" sz="2800" dirty="0">
                <a:solidFill>
                  <a:srgbClr val="000099"/>
                </a:solidFill>
                <a:latin typeface="Arial" pitchFamily="34" charset="0"/>
                <a:ea typeface="黑体" pitchFamily="2" charset="-122"/>
              </a:rPr>
              <a:t>值），改为执行</a:t>
            </a:r>
            <a:r>
              <a:rPr kumimoji="0" lang="zh-CN" altLang="zh-CN" sz="2800" dirty="0">
                <a:solidFill>
                  <a:srgbClr val="FF0000"/>
                </a:solidFill>
                <a:latin typeface="Arial" pitchFamily="34" charset="0"/>
                <a:ea typeface="黑体" pitchFamily="2" charset="-122"/>
              </a:rPr>
              <a:t>拥塞避免</a:t>
            </a:r>
            <a:r>
              <a:rPr kumimoji="0" lang="zh-CN" altLang="zh-CN" sz="2800" dirty="0">
                <a:solidFill>
                  <a:srgbClr val="000099"/>
                </a:solidFill>
                <a:latin typeface="Arial" pitchFamily="34" charset="0"/>
                <a:ea typeface="黑体" pitchFamily="2" charset="-122"/>
              </a:rPr>
              <a:t>算法，拥塞窗口</a:t>
            </a:r>
            <a:r>
              <a:rPr kumimoji="0" lang="zh-CN" altLang="zh-CN" sz="2800" dirty="0">
                <a:solidFill>
                  <a:srgbClr val="FF0000"/>
                </a:solidFill>
                <a:latin typeface="Arial" pitchFamily="34" charset="0"/>
                <a:ea typeface="黑体" pitchFamily="2" charset="-122"/>
              </a:rPr>
              <a:t>按线性规律增大。</a:t>
            </a:r>
          </a:p>
        </p:txBody>
      </p:sp>
    </p:spTree>
    <p:extLst>
      <p:ext uri="{BB962C8B-B14F-4D97-AF65-F5344CB8AC3E}">
        <p14:creationId xmlns:p14="http://schemas.microsoft.com/office/powerpoint/2010/main" val="15099278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000000"/>
                  </a:solidFill>
                </a:rPr>
                <a:t>4</a:t>
              </a:r>
            </a:p>
          </p:txBody>
        </p:sp>
      </p:grpSp>
      <p:sp>
        <p:nvSpPr>
          <p:cNvPr id="276" name="Line 167"/>
          <p:cNvSpPr>
            <a:spLocks noChangeShapeType="1"/>
          </p:cNvSpPr>
          <p:nvPr/>
        </p:nvSpPr>
        <p:spPr bwMode="auto">
          <a:xfrm flipV="1">
            <a:off x="7712277" y="2227398"/>
            <a:ext cx="235914" cy="481522"/>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21" name="Text Box 101"/>
          <p:cNvSpPr txBox="1">
            <a:spLocks noChangeArrowheads="1"/>
          </p:cNvSpPr>
          <p:nvPr/>
        </p:nvSpPr>
        <p:spPr bwMode="auto">
          <a:xfrm>
            <a:off x="1985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当拥塞窗口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16</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），出现了一个新的情况，就是发送方一连收到</a:t>
            </a:r>
            <a:r>
              <a:rPr kumimoji="0" lang="en-US" altLang="zh-CN" sz="2800" dirty="0">
                <a:solidFill>
                  <a:srgbClr val="000099"/>
                </a:solidFill>
                <a:latin typeface="Arial" pitchFamily="34" charset="0"/>
                <a:ea typeface="黑体" pitchFamily="2" charset="-122"/>
              </a:rPr>
              <a:t> 3 </a:t>
            </a:r>
            <a:r>
              <a:rPr kumimoji="0" lang="zh-CN" altLang="zh-CN" sz="2800" dirty="0">
                <a:solidFill>
                  <a:srgbClr val="000099"/>
                </a:solidFill>
                <a:latin typeface="Arial" pitchFamily="34" charset="0"/>
                <a:ea typeface="黑体" pitchFamily="2" charset="-122"/>
              </a:rPr>
              <a:t>个对同一个报文段的重复确认（图中记为</a:t>
            </a:r>
            <a:r>
              <a:rPr kumimoji="0" lang="en-US" altLang="zh-CN" sz="2800" dirty="0">
                <a:solidFill>
                  <a:srgbClr val="000099"/>
                </a:solidFill>
                <a:latin typeface="Arial" pitchFamily="34" charset="0"/>
                <a:ea typeface="黑体" pitchFamily="2" charset="-122"/>
              </a:rPr>
              <a:t>3-ACK</a:t>
            </a:r>
            <a:r>
              <a:rPr kumimoji="0" lang="zh-CN" altLang="zh-CN" sz="2800" dirty="0">
                <a:solidFill>
                  <a:srgbClr val="000099"/>
                </a:solidFill>
                <a:latin typeface="Arial" pitchFamily="34" charset="0"/>
                <a:ea typeface="黑体" pitchFamily="2" charset="-122"/>
              </a:rPr>
              <a:t>）。</a:t>
            </a:r>
            <a:r>
              <a:rPr kumimoji="0" lang="zh-CN" altLang="en-US" sz="2800" dirty="0">
                <a:solidFill>
                  <a:srgbClr val="000099"/>
                </a:solidFill>
                <a:latin typeface="Arial" pitchFamily="34" charset="0"/>
                <a:ea typeface="黑体" pitchFamily="2" charset="-122"/>
              </a:rPr>
              <a:t>发送方改为执行</a:t>
            </a:r>
            <a:r>
              <a:rPr kumimoji="0" lang="zh-CN" altLang="en-US" sz="2800" dirty="0">
                <a:solidFill>
                  <a:srgbClr val="FF0000"/>
                </a:solidFill>
                <a:latin typeface="Arial" pitchFamily="34" charset="0"/>
                <a:ea typeface="黑体" pitchFamily="2" charset="-122"/>
              </a:rPr>
              <a:t>快重传和快恢复算法。</a:t>
            </a:r>
            <a:endParaRPr kumimoji="0" lang="en-US" altLang="zh-CN" sz="280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60302577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a:t>快重传算法</a:t>
            </a:r>
          </a:p>
        </p:txBody>
      </p:sp>
      <p:sp>
        <p:nvSpPr>
          <p:cNvPr id="2297859" name="Rectangle 3"/>
          <p:cNvSpPr>
            <a:spLocks noGrp="1" noChangeArrowheads="1"/>
          </p:cNvSpPr>
          <p:nvPr>
            <p:ph idx="1"/>
          </p:nvPr>
        </p:nvSpPr>
        <p:spPr/>
        <p:txBody>
          <a:bodyPr/>
          <a:lstStyle/>
          <a:p>
            <a:r>
              <a:rPr lang="zh-CN" altLang="zh-CN" dirty="0"/>
              <a:t>采用</a:t>
            </a:r>
            <a:r>
              <a:rPr lang="zh-CN" altLang="zh-CN" dirty="0">
                <a:solidFill>
                  <a:srgbClr val="FF0000"/>
                </a:solidFill>
              </a:rPr>
              <a:t>快重传</a:t>
            </a:r>
            <a:r>
              <a:rPr lang="en-US" altLang="zh-CN" dirty="0"/>
              <a:t>FR (Fast Retransmission) </a:t>
            </a:r>
            <a:r>
              <a:rPr lang="zh-CN" altLang="zh-CN" dirty="0"/>
              <a:t>算法可以让发送方</a:t>
            </a:r>
            <a:r>
              <a:rPr lang="zh-CN" altLang="zh-CN" dirty="0">
                <a:solidFill>
                  <a:srgbClr val="FF0000"/>
                </a:solidFill>
              </a:rPr>
              <a:t>尽早知道发生了个别报文段的丢失。</a:t>
            </a:r>
            <a:endParaRPr lang="en-US" altLang="zh-CN" dirty="0">
              <a:solidFill>
                <a:srgbClr val="FF0000"/>
              </a:solidFill>
            </a:endParaRPr>
          </a:p>
          <a:p>
            <a:r>
              <a:rPr lang="zh-CN" altLang="en-US" dirty="0">
                <a:solidFill>
                  <a:srgbClr val="FF0000"/>
                </a:solidFill>
              </a:rPr>
              <a:t>快重传 </a:t>
            </a:r>
            <a:r>
              <a:rPr lang="zh-CN" altLang="en-US" dirty="0"/>
              <a:t>算法</a:t>
            </a:r>
            <a:r>
              <a:rPr lang="zh-CN" altLang="zh-CN" dirty="0"/>
              <a:t>首先要求接收方不要等待自己发送数据时才进行捎带确认，而是要立即发送确认，即使收到了失序的报文段也要立即发出对已收到的报文段的重复确认。</a:t>
            </a:r>
            <a:endParaRPr lang="en-US" altLang="zh-CN" dirty="0"/>
          </a:p>
        </p:txBody>
      </p:sp>
    </p:spTree>
    <p:extLst>
      <p:ext uri="{BB962C8B-B14F-4D97-AF65-F5344CB8AC3E}">
        <p14:creationId xmlns:p14="http://schemas.microsoft.com/office/powerpoint/2010/main" val="167431566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a:t>快重传算法</a:t>
            </a:r>
          </a:p>
        </p:txBody>
      </p:sp>
      <p:sp>
        <p:nvSpPr>
          <p:cNvPr id="2297859" name="Rectangle 3"/>
          <p:cNvSpPr>
            <a:spLocks noGrp="1" noChangeArrowheads="1"/>
          </p:cNvSpPr>
          <p:nvPr>
            <p:ph idx="1"/>
          </p:nvPr>
        </p:nvSpPr>
        <p:spPr/>
        <p:txBody>
          <a:bodyPr/>
          <a:lstStyle/>
          <a:p>
            <a:r>
              <a:rPr lang="zh-CN" altLang="zh-CN" dirty="0">
                <a:solidFill>
                  <a:srgbClr val="FF0000"/>
                </a:solidFill>
              </a:rPr>
              <a:t>发送方只要一连收到三个重复确认，</a:t>
            </a:r>
            <a:r>
              <a:rPr lang="zh-CN" altLang="zh-CN" dirty="0"/>
              <a:t>就知道接收方确实没有收到报文段，因而应当</a:t>
            </a:r>
            <a:r>
              <a:rPr lang="zh-CN" altLang="zh-CN" dirty="0">
                <a:solidFill>
                  <a:srgbClr val="FF0000"/>
                </a:solidFill>
              </a:rPr>
              <a:t>立即进行重传（即“快重传”），</a:t>
            </a:r>
            <a:r>
              <a:rPr lang="zh-CN" altLang="zh-CN" dirty="0"/>
              <a:t>这样就不会出现超时，发送方也不就会误认为出现了网络拥塞。</a:t>
            </a:r>
            <a:endParaRPr lang="en-US" altLang="zh-CN" dirty="0"/>
          </a:p>
          <a:p>
            <a:r>
              <a:rPr lang="zh-CN" altLang="zh-CN" dirty="0"/>
              <a:t>使用快重传可以使整个网络的吞吐量提高约</a:t>
            </a:r>
            <a:r>
              <a:rPr lang="en-US" altLang="zh-CN" dirty="0"/>
              <a:t>20%</a:t>
            </a:r>
            <a:r>
              <a:rPr lang="zh-CN" altLang="zh-CN" dirty="0"/>
              <a:t>。</a:t>
            </a:r>
            <a:r>
              <a:rPr lang="zh-CN" altLang="en-US" dirty="0"/>
              <a:t> </a:t>
            </a:r>
          </a:p>
        </p:txBody>
      </p:sp>
      <p:sp>
        <p:nvSpPr>
          <p:cNvPr id="2" name="矩形 1"/>
          <p:cNvSpPr/>
          <p:nvPr/>
        </p:nvSpPr>
        <p:spPr>
          <a:xfrm>
            <a:off x="1991544" y="4684613"/>
            <a:ext cx="8568952" cy="1129348"/>
          </a:xfrm>
          <a:prstGeom prst="rect">
            <a:avLst/>
          </a:prstGeom>
          <a:solidFill>
            <a:srgbClr val="66FF66"/>
          </a:solidFill>
          <a:ln>
            <a:solidFill>
              <a:schemeClr val="tx1"/>
            </a:solidFill>
          </a:ln>
        </p:spPr>
        <p:txBody>
          <a:bodyPr wrap="square">
            <a:spAutoFit/>
          </a:bodyPr>
          <a:lstStyle/>
          <a:p>
            <a:pPr algn="just" eaLnBrk="1" hangingPunct="1">
              <a:lnSpc>
                <a:spcPct val="110000"/>
              </a:lnSpc>
            </a:pPr>
            <a:r>
              <a:rPr lang="zh-CN" altLang="en-US" sz="3200" b="1" dirty="0">
                <a:latin typeface="+mn-lt"/>
                <a:ea typeface="黑体" pitchFamily="2" charset="-122"/>
              </a:rPr>
              <a:t>不难看出，快重传并非取消重传计时器，而是在某些情况下可</a:t>
            </a:r>
            <a:r>
              <a:rPr lang="zh-CN" altLang="en-US" sz="3200" b="1" dirty="0">
                <a:solidFill>
                  <a:srgbClr val="FF0000"/>
                </a:solidFill>
                <a:latin typeface="+mn-lt"/>
                <a:ea typeface="黑体" pitchFamily="2" charset="-122"/>
              </a:rPr>
              <a:t>更早地重传</a:t>
            </a:r>
            <a:r>
              <a:rPr lang="zh-CN" altLang="en-US" sz="3200" b="1" dirty="0">
                <a:latin typeface="+mn-lt"/>
                <a:ea typeface="黑体" pitchFamily="2" charset="-122"/>
              </a:rPr>
              <a:t>丢失的报文段。 </a:t>
            </a:r>
          </a:p>
        </p:txBody>
      </p:sp>
    </p:spTree>
    <p:extLst>
      <p:ext uri="{BB962C8B-B14F-4D97-AF65-F5344CB8AC3E}">
        <p14:creationId xmlns:p14="http://schemas.microsoft.com/office/powerpoint/2010/main" val="141820006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txBox="1">
            <a:spLocks noChangeArrowheads="1"/>
          </p:cNvSpPr>
          <p:nvPr/>
        </p:nvSpPr>
        <p:spPr bwMode="auto">
          <a:xfrm>
            <a:off x="2351584" y="152400"/>
            <a:ext cx="7397750" cy="585788"/>
          </a:xfrm>
          <a:prstGeom prst="rect">
            <a:avLst/>
          </a:prstGeom>
          <a:solidFill>
            <a:srgbClr val="FFFF99"/>
          </a:solidFill>
          <a:ln>
            <a:solidFill>
              <a:srgbClr val="3333CC"/>
            </a:solidFill>
            <a:miter lim="800000"/>
            <a:headEnd/>
            <a:tailEnd/>
          </a:ln>
          <a:effectLst>
            <a:outerShdw dist="35921" dir="2700000" algn="ctr" rotWithShape="0">
              <a:srgbClr val="1C1C1C"/>
            </a:outerShdw>
          </a:effectLs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4000" kern="0" dirty="0">
                <a:solidFill>
                  <a:srgbClr val="000099"/>
                </a:solidFill>
                <a:latin typeface="Tahoma"/>
                <a:ea typeface="黑体"/>
              </a:rPr>
              <a:t>快重传举例</a:t>
            </a:r>
          </a:p>
        </p:txBody>
      </p:sp>
      <p:sp>
        <p:nvSpPr>
          <p:cNvPr id="51" name="Text Box 3"/>
          <p:cNvSpPr txBox="1">
            <a:spLocks noChangeArrowheads="1"/>
          </p:cNvSpPr>
          <p:nvPr/>
        </p:nvSpPr>
        <p:spPr bwMode="auto">
          <a:xfrm>
            <a:off x="4733677" y="1052737"/>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1800" kern="0">
                <a:solidFill>
                  <a:srgbClr val="000099"/>
                </a:solidFill>
                <a:ea typeface="黑体" pitchFamily="2" charset="-122"/>
              </a:rPr>
              <a:t>发送方</a:t>
            </a:r>
          </a:p>
        </p:txBody>
      </p:sp>
      <p:sp>
        <p:nvSpPr>
          <p:cNvPr id="52" name="Text Box 4"/>
          <p:cNvSpPr txBox="1">
            <a:spLocks noChangeArrowheads="1"/>
          </p:cNvSpPr>
          <p:nvPr/>
        </p:nvSpPr>
        <p:spPr bwMode="auto">
          <a:xfrm>
            <a:off x="8024565" y="1114649"/>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1800" kern="0">
                <a:solidFill>
                  <a:srgbClr val="000099"/>
                </a:solidFill>
                <a:ea typeface="黑体" pitchFamily="2" charset="-122"/>
              </a:rPr>
              <a:t>接收方</a:t>
            </a:r>
          </a:p>
        </p:txBody>
      </p:sp>
      <p:sp>
        <p:nvSpPr>
          <p:cNvPr id="53" name="Text Box 5"/>
          <p:cNvSpPr txBox="1">
            <a:spLocks noChangeArrowheads="1"/>
          </p:cNvSpPr>
          <p:nvPr/>
        </p:nvSpPr>
        <p:spPr bwMode="auto">
          <a:xfrm>
            <a:off x="4219328" y="1475012"/>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1800" kern="0">
                <a:solidFill>
                  <a:srgbClr val="000099"/>
                </a:solidFill>
                <a:ea typeface="黑体" pitchFamily="2" charset="-122"/>
              </a:rPr>
              <a:t>发送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1</a:t>
            </a:r>
          </a:p>
        </p:txBody>
      </p:sp>
      <p:sp>
        <p:nvSpPr>
          <p:cNvPr id="54" name="Line 6"/>
          <p:cNvSpPr>
            <a:spLocks noChangeShapeType="1"/>
          </p:cNvSpPr>
          <p:nvPr/>
        </p:nvSpPr>
        <p:spPr bwMode="auto">
          <a:xfrm>
            <a:off x="5197228" y="1724250"/>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55" name="Line 7"/>
          <p:cNvSpPr>
            <a:spLocks noChangeShapeType="1"/>
          </p:cNvSpPr>
          <p:nvPr/>
        </p:nvSpPr>
        <p:spPr bwMode="auto">
          <a:xfrm flipH="1">
            <a:off x="5197228" y="2160812"/>
            <a:ext cx="3400425" cy="3143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56" name="Text Box 8"/>
          <p:cNvSpPr txBox="1">
            <a:spLocks noChangeArrowheads="1"/>
          </p:cNvSpPr>
          <p:nvPr/>
        </p:nvSpPr>
        <p:spPr bwMode="auto">
          <a:xfrm>
            <a:off x="8496052" y="1979837"/>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1800" kern="0">
                <a:solidFill>
                  <a:srgbClr val="000099"/>
                </a:solidFill>
                <a:ea typeface="黑体" pitchFamily="2" charset="-122"/>
              </a:rPr>
              <a:t> </a:t>
            </a:r>
            <a:r>
              <a:rPr kumimoji="0" lang="zh-CN" altLang="en-US" sz="1800" kern="0">
                <a:solidFill>
                  <a:srgbClr val="000099"/>
                </a:solidFill>
                <a:ea typeface="黑体" pitchFamily="2" charset="-122"/>
              </a:rPr>
              <a:t>确认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1</a:t>
            </a:r>
            <a:endParaRPr kumimoji="0" lang="en-US" altLang="zh-CN" sz="1800" kern="0">
              <a:solidFill>
                <a:srgbClr val="000099"/>
              </a:solidFill>
              <a:ea typeface="黑体" pitchFamily="2" charset="-122"/>
            </a:endParaRPr>
          </a:p>
        </p:txBody>
      </p:sp>
      <p:sp>
        <p:nvSpPr>
          <p:cNvPr id="57" name="Text Box 9"/>
          <p:cNvSpPr txBox="1">
            <a:spLocks noChangeArrowheads="1"/>
          </p:cNvSpPr>
          <p:nvPr/>
        </p:nvSpPr>
        <p:spPr bwMode="auto">
          <a:xfrm>
            <a:off x="5203577" y="5599337"/>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1800" i="1" kern="0">
                <a:solidFill>
                  <a:srgbClr val="000099"/>
                </a:solidFill>
                <a:ea typeface="黑体" pitchFamily="2" charset="-122"/>
              </a:rPr>
              <a:t>t</a:t>
            </a:r>
          </a:p>
        </p:txBody>
      </p:sp>
      <p:grpSp>
        <p:nvGrpSpPr>
          <p:cNvPr id="58" name="Group 10"/>
          <p:cNvGrpSpPr>
            <a:grpSpLocks/>
          </p:cNvGrpSpPr>
          <p:nvPr/>
        </p:nvGrpSpPr>
        <p:grpSpPr bwMode="auto">
          <a:xfrm>
            <a:off x="5197228" y="1570262"/>
            <a:ext cx="3400425" cy="4346575"/>
            <a:chOff x="1607" y="677"/>
            <a:chExt cx="1640" cy="2728"/>
          </a:xfrm>
        </p:grpSpPr>
        <p:sp>
          <p:nvSpPr>
            <p:cNvPr id="59" name="Line 11"/>
            <p:cNvSpPr>
              <a:spLocks noChangeShapeType="1"/>
            </p:cNvSpPr>
            <p:nvPr/>
          </p:nvSpPr>
          <p:spPr bwMode="auto">
            <a:xfrm>
              <a:off x="160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60" name="Line 12"/>
            <p:cNvSpPr>
              <a:spLocks noChangeShapeType="1"/>
            </p:cNvSpPr>
            <p:nvPr/>
          </p:nvSpPr>
          <p:spPr bwMode="auto">
            <a:xfrm>
              <a:off x="324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grpSp>
      <p:sp>
        <p:nvSpPr>
          <p:cNvPr id="61" name="Text Box 13"/>
          <p:cNvSpPr txBox="1">
            <a:spLocks noChangeArrowheads="1"/>
          </p:cNvSpPr>
          <p:nvPr/>
        </p:nvSpPr>
        <p:spPr bwMode="auto">
          <a:xfrm>
            <a:off x="8496053" y="2471961"/>
            <a:ext cx="14954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1800" kern="0">
                <a:solidFill>
                  <a:srgbClr val="000099"/>
                </a:solidFill>
                <a:ea typeface="黑体" pitchFamily="2" charset="-122"/>
              </a:rPr>
              <a:t> </a:t>
            </a:r>
            <a:r>
              <a:rPr kumimoji="0" lang="zh-CN" altLang="en-US" sz="1800" kern="0">
                <a:solidFill>
                  <a:srgbClr val="000099"/>
                </a:solidFill>
                <a:ea typeface="黑体" pitchFamily="2" charset="-122"/>
              </a:rPr>
              <a:t>确认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2 </a:t>
            </a:r>
            <a:endParaRPr kumimoji="0" lang="en-US" altLang="zh-CN" sz="1800" kern="0">
              <a:solidFill>
                <a:srgbClr val="000099"/>
              </a:solidFill>
              <a:ea typeface="黑体" pitchFamily="2" charset="-122"/>
            </a:endParaRPr>
          </a:p>
        </p:txBody>
      </p:sp>
      <p:sp>
        <p:nvSpPr>
          <p:cNvPr id="62" name="Line 14"/>
          <p:cNvSpPr>
            <a:spLocks noChangeShapeType="1"/>
          </p:cNvSpPr>
          <p:nvPr/>
        </p:nvSpPr>
        <p:spPr bwMode="auto">
          <a:xfrm flipH="1">
            <a:off x="5197228" y="2684686"/>
            <a:ext cx="3400425" cy="312738"/>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63" name="Line 15"/>
          <p:cNvSpPr>
            <a:spLocks noChangeShapeType="1"/>
          </p:cNvSpPr>
          <p:nvPr/>
        </p:nvSpPr>
        <p:spPr bwMode="auto">
          <a:xfrm flipH="1">
            <a:off x="5197228" y="3729261"/>
            <a:ext cx="3400425" cy="31115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64" name="Line 16"/>
          <p:cNvSpPr>
            <a:spLocks noChangeShapeType="1"/>
          </p:cNvSpPr>
          <p:nvPr/>
        </p:nvSpPr>
        <p:spPr bwMode="auto">
          <a:xfrm flipH="1">
            <a:off x="5197228" y="4248375"/>
            <a:ext cx="3400425" cy="3143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65" name="Line 17"/>
          <p:cNvSpPr>
            <a:spLocks noChangeShapeType="1"/>
          </p:cNvSpPr>
          <p:nvPr/>
        </p:nvSpPr>
        <p:spPr bwMode="auto">
          <a:xfrm flipH="1">
            <a:off x="5197228" y="4767487"/>
            <a:ext cx="3400425" cy="31591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66" name="Text Box 18"/>
          <p:cNvSpPr txBox="1">
            <a:spLocks noChangeArrowheads="1"/>
          </p:cNvSpPr>
          <p:nvPr/>
        </p:nvSpPr>
        <p:spPr bwMode="auto">
          <a:xfrm>
            <a:off x="4219328" y="1978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1800" kern="0">
                <a:solidFill>
                  <a:srgbClr val="000099"/>
                </a:solidFill>
                <a:ea typeface="黑体" pitchFamily="2" charset="-122"/>
              </a:rPr>
              <a:t>发送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2</a:t>
            </a:r>
          </a:p>
        </p:txBody>
      </p:sp>
      <p:sp>
        <p:nvSpPr>
          <p:cNvPr id="67" name="Text Box 19"/>
          <p:cNvSpPr txBox="1">
            <a:spLocks noChangeArrowheads="1"/>
          </p:cNvSpPr>
          <p:nvPr/>
        </p:nvSpPr>
        <p:spPr bwMode="auto">
          <a:xfrm>
            <a:off x="4219328" y="2487837"/>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1800" kern="0">
                <a:solidFill>
                  <a:srgbClr val="000099"/>
                </a:solidFill>
                <a:ea typeface="黑体" pitchFamily="2" charset="-122"/>
              </a:rPr>
              <a:t>发送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3</a:t>
            </a:r>
          </a:p>
        </p:txBody>
      </p:sp>
      <p:sp>
        <p:nvSpPr>
          <p:cNvPr id="68" name="Text Box 20"/>
          <p:cNvSpPr txBox="1">
            <a:spLocks noChangeArrowheads="1"/>
          </p:cNvSpPr>
          <p:nvPr/>
        </p:nvSpPr>
        <p:spPr bwMode="auto">
          <a:xfrm>
            <a:off x="4219328" y="2994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1800" kern="0">
                <a:solidFill>
                  <a:srgbClr val="000099"/>
                </a:solidFill>
                <a:ea typeface="黑体" pitchFamily="2" charset="-122"/>
              </a:rPr>
              <a:t>发送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4</a:t>
            </a:r>
          </a:p>
        </p:txBody>
      </p:sp>
      <p:sp>
        <p:nvSpPr>
          <p:cNvPr id="69" name="Line 21"/>
          <p:cNvSpPr>
            <a:spLocks noChangeShapeType="1"/>
          </p:cNvSpPr>
          <p:nvPr/>
        </p:nvSpPr>
        <p:spPr bwMode="auto">
          <a:xfrm>
            <a:off x="5197228" y="3308575"/>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70" name="Text Box 22"/>
          <p:cNvSpPr txBox="1">
            <a:spLocks noChangeArrowheads="1"/>
          </p:cNvSpPr>
          <p:nvPr/>
        </p:nvSpPr>
        <p:spPr bwMode="auto">
          <a:xfrm>
            <a:off x="6932365" y="2698975"/>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000" kern="0">
                <a:solidFill>
                  <a:srgbClr val="000099"/>
                </a:solidFill>
                <a:ea typeface="黑体" pitchFamily="2" charset="-122"/>
              </a:rPr>
              <a:t>   </a:t>
            </a:r>
            <a:r>
              <a:rPr kumimoji="0" lang="zh-CN" altLang="en-US" sz="2000" kern="0">
                <a:solidFill>
                  <a:srgbClr val="000099"/>
                </a:solidFill>
                <a:ea typeface="黑体" pitchFamily="2" charset="-122"/>
              </a:rPr>
              <a:t>？</a:t>
            </a:r>
          </a:p>
        </p:txBody>
      </p:sp>
      <p:sp>
        <p:nvSpPr>
          <p:cNvPr id="71" name="Text Box 23"/>
          <p:cNvSpPr txBox="1">
            <a:spLocks noChangeArrowheads="1"/>
          </p:cNvSpPr>
          <p:nvPr/>
        </p:nvSpPr>
        <p:spPr bwMode="auto">
          <a:xfrm>
            <a:off x="4219328" y="3541937"/>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1800" kern="0">
                <a:solidFill>
                  <a:srgbClr val="000099"/>
                </a:solidFill>
                <a:ea typeface="黑体" pitchFamily="2" charset="-122"/>
              </a:rPr>
              <a:t>发送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5</a:t>
            </a:r>
          </a:p>
        </p:txBody>
      </p:sp>
      <p:sp>
        <p:nvSpPr>
          <p:cNvPr id="72" name="Text Box 24"/>
          <p:cNvSpPr txBox="1">
            <a:spLocks noChangeArrowheads="1"/>
          </p:cNvSpPr>
          <p:nvPr/>
        </p:nvSpPr>
        <p:spPr bwMode="auto">
          <a:xfrm>
            <a:off x="4219328" y="4062637"/>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1800" kern="0">
                <a:solidFill>
                  <a:srgbClr val="000099"/>
                </a:solidFill>
                <a:ea typeface="黑体" pitchFamily="2" charset="-122"/>
              </a:rPr>
              <a:t>发送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6</a:t>
            </a:r>
          </a:p>
        </p:txBody>
      </p:sp>
      <p:sp>
        <p:nvSpPr>
          <p:cNvPr id="73" name="Text Box 25"/>
          <p:cNvSpPr txBox="1">
            <a:spLocks noChangeArrowheads="1"/>
          </p:cNvSpPr>
          <p:nvPr/>
        </p:nvSpPr>
        <p:spPr bwMode="auto">
          <a:xfrm>
            <a:off x="8496053" y="3438749"/>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1800" kern="0">
                <a:solidFill>
                  <a:srgbClr val="000099"/>
                </a:solidFill>
                <a:ea typeface="黑体" pitchFamily="2" charset="-122"/>
              </a:rPr>
              <a:t> </a:t>
            </a:r>
            <a:r>
              <a:rPr kumimoji="0" lang="zh-CN" altLang="en-US" sz="1800" kern="0">
                <a:solidFill>
                  <a:srgbClr val="000099"/>
                </a:solidFill>
                <a:ea typeface="黑体" pitchFamily="2" charset="-122"/>
              </a:rPr>
              <a:t>重复确认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2 </a:t>
            </a:r>
            <a:endParaRPr kumimoji="0" lang="en-US" altLang="zh-CN" sz="1800" kern="0">
              <a:solidFill>
                <a:srgbClr val="000099"/>
              </a:solidFill>
              <a:ea typeface="黑体" pitchFamily="2" charset="-122"/>
            </a:endParaRPr>
          </a:p>
        </p:txBody>
      </p:sp>
      <p:grpSp>
        <p:nvGrpSpPr>
          <p:cNvPr id="74" name="Group 26"/>
          <p:cNvGrpSpPr>
            <a:grpSpLocks/>
          </p:cNvGrpSpPr>
          <p:nvPr/>
        </p:nvGrpSpPr>
        <p:grpSpPr bwMode="auto">
          <a:xfrm>
            <a:off x="5197228" y="5073879"/>
            <a:ext cx="3400425" cy="533401"/>
            <a:chOff x="2471" y="3290"/>
            <a:chExt cx="2142" cy="336"/>
          </a:xfrm>
        </p:grpSpPr>
        <p:sp>
          <p:nvSpPr>
            <p:cNvPr id="75" name="Line 27"/>
            <p:cNvSpPr>
              <a:spLocks noChangeShapeType="1"/>
            </p:cNvSpPr>
            <p:nvPr/>
          </p:nvSpPr>
          <p:spPr bwMode="auto">
            <a:xfrm>
              <a:off x="2471" y="3427"/>
              <a:ext cx="2142" cy="199"/>
            </a:xfrm>
            <a:prstGeom prst="line">
              <a:avLst/>
            </a:prstGeom>
            <a:noFill/>
            <a:ln w="38100">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76" name="Text Box 28"/>
            <p:cNvSpPr txBox="1">
              <a:spLocks noChangeArrowheads="1"/>
            </p:cNvSpPr>
            <p:nvPr/>
          </p:nvSpPr>
          <p:spPr bwMode="auto">
            <a:xfrm rot="275181">
              <a:off x="3181" y="3290"/>
              <a:ext cx="10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2000" kern="0">
                  <a:solidFill>
                    <a:srgbClr val="000099"/>
                  </a:solidFill>
                  <a:ea typeface="黑体" pitchFamily="2" charset="-122"/>
                </a:rPr>
                <a:t>立即重传 </a:t>
              </a:r>
              <a:r>
                <a:rPr kumimoji="0" lang="en-US" altLang="zh-CN" sz="2000" kern="0">
                  <a:solidFill>
                    <a:srgbClr val="000099"/>
                  </a:solidFill>
                  <a:ea typeface="黑体" pitchFamily="2" charset="-122"/>
                </a:rPr>
                <a:t>M</a:t>
              </a:r>
              <a:r>
                <a:rPr kumimoji="0" lang="en-US" altLang="zh-CN" sz="2000" kern="0" baseline="-25000">
                  <a:solidFill>
                    <a:srgbClr val="000099"/>
                  </a:solidFill>
                  <a:ea typeface="黑体" pitchFamily="2" charset="-122"/>
                </a:rPr>
                <a:t>3</a:t>
              </a:r>
            </a:p>
          </p:txBody>
        </p:sp>
      </p:grpSp>
      <p:sp>
        <p:nvSpPr>
          <p:cNvPr id="77" name="Text Box 29"/>
          <p:cNvSpPr txBox="1">
            <a:spLocks noChangeArrowheads="1"/>
          </p:cNvSpPr>
          <p:nvPr/>
        </p:nvSpPr>
        <p:spPr bwMode="auto">
          <a:xfrm>
            <a:off x="8496053" y="3992787"/>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1800" kern="0">
                <a:solidFill>
                  <a:srgbClr val="000099"/>
                </a:solidFill>
                <a:ea typeface="黑体" pitchFamily="2" charset="-122"/>
              </a:rPr>
              <a:t> </a:t>
            </a:r>
            <a:r>
              <a:rPr kumimoji="0" lang="zh-CN" altLang="en-US" sz="1800" kern="0">
                <a:solidFill>
                  <a:srgbClr val="000099"/>
                </a:solidFill>
                <a:ea typeface="黑体" pitchFamily="2" charset="-122"/>
              </a:rPr>
              <a:t>重复确认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2 </a:t>
            </a:r>
            <a:endParaRPr kumimoji="0" lang="en-US" altLang="zh-CN" sz="1800" kern="0">
              <a:solidFill>
                <a:srgbClr val="000099"/>
              </a:solidFill>
              <a:ea typeface="黑体" pitchFamily="2" charset="-122"/>
            </a:endParaRPr>
          </a:p>
        </p:txBody>
      </p:sp>
      <p:sp>
        <p:nvSpPr>
          <p:cNvPr id="78" name="Text Box 30"/>
          <p:cNvSpPr txBox="1">
            <a:spLocks noChangeArrowheads="1"/>
          </p:cNvSpPr>
          <p:nvPr/>
        </p:nvSpPr>
        <p:spPr bwMode="auto">
          <a:xfrm>
            <a:off x="8496053" y="4515074"/>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1800" kern="0">
                <a:solidFill>
                  <a:srgbClr val="000099"/>
                </a:solidFill>
                <a:ea typeface="黑体" pitchFamily="2" charset="-122"/>
              </a:rPr>
              <a:t> </a:t>
            </a:r>
            <a:r>
              <a:rPr kumimoji="0" lang="zh-CN" altLang="en-US" sz="1800" kern="0">
                <a:solidFill>
                  <a:srgbClr val="000099"/>
                </a:solidFill>
                <a:ea typeface="黑体" pitchFamily="2" charset="-122"/>
              </a:rPr>
              <a:t>重复确认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2 </a:t>
            </a:r>
            <a:endParaRPr kumimoji="0" lang="en-US" altLang="zh-CN" sz="1800" kern="0">
              <a:solidFill>
                <a:srgbClr val="000099"/>
              </a:solidFill>
              <a:ea typeface="黑体" pitchFamily="2" charset="-122"/>
            </a:endParaRPr>
          </a:p>
        </p:txBody>
      </p:sp>
      <p:sp>
        <p:nvSpPr>
          <p:cNvPr id="79" name="Text Box 31"/>
          <p:cNvSpPr txBox="1">
            <a:spLocks noChangeArrowheads="1"/>
          </p:cNvSpPr>
          <p:nvPr/>
        </p:nvSpPr>
        <p:spPr bwMode="auto">
          <a:xfrm>
            <a:off x="8588127" y="5599337"/>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1800" i="1" kern="0">
                <a:solidFill>
                  <a:srgbClr val="000099"/>
                </a:solidFill>
                <a:ea typeface="黑体" pitchFamily="2" charset="-122"/>
              </a:rPr>
              <a:t>t</a:t>
            </a:r>
          </a:p>
        </p:txBody>
      </p:sp>
      <p:sp>
        <p:nvSpPr>
          <p:cNvPr id="80" name="Line 32"/>
          <p:cNvSpPr>
            <a:spLocks noChangeShapeType="1"/>
          </p:cNvSpPr>
          <p:nvPr/>
        </p:nvSpPr>
        <p:spPr bwMode="auto">
          <a:xfrm>
            <a:off x="5203578" y="4873850"/>
            <a:ext cx="3398837"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81" name="Text Box 33"/>
          <p:cNvSpPr txBox="1">
            <a:spLocks noChangeArrowheads="1"/>
          </p:cNvSpPr>
          <p:nvPr/>
        </p:nvSpPr>
        <p:spPr bwMode="auto">
          <a:xfrm>
            <a:off x="4219328" y="4616674"/>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1800" kern="0">
                <a:solidFill>
                  <a:srgbClr val="000099"/>
                </a:solidFill>
                <a:ea typeface="黑体" pitchFamily="2" charset="-122"/>
              </a:rPr>
              <a:t>发送 </a:t>
            </a:r>
            <a:r>
              <a:rPr kumimoji="0" lang="en-US" altLang="zh-CN" sz="1800" kern="0">
                <a:solidFill>
                  <a:srgbClr val="000099"/>
                </a:solidFill>
                <a:ea typeface="黑体" pitchFamily="2" charset="-122"/>
              </a:rPr>
              <a:t>M</a:t>
            </a:r>
            <a:r>
              <a:rPr kumimoji="0" lang="en-US" altLang="zh-CN" sz="1800" kern="0" baseline="-25000">
                <a:solidFill>
                  <a:srgbClr val="000099"/>
                </a:solidFill>
                <a:ea typeface="黑体" pitchFamily="2" charset="-122"/>
              </a:rPr>
              <a:t>7</a:t>
            </a:r>
          </a:p>
        </p:txBody>
      </p:sp>
      <p:grpSp>
        <p:nvGrpSpPr>
          <p:cNvPr id="82" name="Group 34"/>
          <p:cNvGrpSpPr>
            <a:grpSpLocks/>
          </p:cNvGrpSpPr>
          <p:nvPr/>
        </p:nvGrpSpPr>
        <p:grpSpPr bwMode="auto">
          <a:xfrm>
            <a:off x="1585665" y="3872137"/>
            <a:ext cx="3584575" cy="1349375"/>
            <a:chOff x="340" y="2508"/>
            <a:chExt cx="2114" cy="850"/>
          </a:xfrm>
        </p:grpSpPr>
        <p:grpSp>
          <p:nvGrpSpPr>
            <p:cNvPr id="83" name="Group 35"/>
            <p:cNvGrpSpPr>
              <a:grpSpLocks/>
            </p:cNvGrpSpPr>
            <p:nvPr/>
          </p:nvGrpSpPr>
          <p:grpSpPr bwMode="auto">
            <a:xfrm>
              <a:off x="1729" y="2635"/>
              <a:ext cx="725" cy="666"/>
              <a:chOff x="1257" y="1749"/>
              <a:chExt cx="817" cy="460"/>
            </a:xfrm>
          </p:grpSpPr>
          <p:sp>
            <p:nvSpPr>
              <p:cNvPr id="85" name="Line 36"/>
              <p:cNvSpPr>
                <a:spLocks noChangeShapeType="1"/>
              </p:cNvSpPr>
              <p:nvPr/>
            </p:nvSpPr>
            <p:spPr bwMode="auto">
              <a:xfrm>
                <a:off x="1257" y="174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86" name="Line 37"/>
              <p:cNvSpPr>
                <a:spLocks noChangeShapeType="1"/>
              </p:cNvSpPr>
              <p:nvPr/>
            </p:nvSpPr>
            <p:spPr bwMode="auto">
              <a:xfrm>
                <a:off x="1257" y="197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87" name="Line 38"/>
              <p:cNvSpPr>
                <a:spLocks noChangeShapeType="1"/>
              </p:cNvSpPr>
              <p:nvPr/>
            </p:nvSpPr>
            <p:spPr bwMode="auto">
              <a:xfrm>
                <a:off x="1257" y="220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grpSp>
        <p:sp>
          <p:nvSpPr>
            <p:cNvPr id="84" name="Text Box 39"/>
            <p:cNvSpPr txBox="1">
              <a:spLocks noChangeArrowheads="1"/>
            </p:cNvSpPr>
            <p:nvPr/>
          </p:nvSpPr>
          <p:spPr bwMode="auto">
            <a:xfrm>
              <a:off x="340" y="2508"/>
              <a:ext cx="1389" cy="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endParaRPr kumimoji="0" lang="en-US" altLang="zh-CN" sz="900" kern="0">
                <a:solidFill>
                  <a:srgbClr val="000099"/>
                </a:solidFill>
                <a:ea typeface="黑体" pitchFamily="2" charset="-122"/>
              </a:endParaRPr>
            </a:p>
            <a:p>
              <a:pPr eaLnBrk="1" fontAlgn="auto" hangingPunct="1">
                <a:spcBef>
                  <a:spcPts val="0"/>
                </a:spcBef>
                <a:spcAft>
                  <a:spcPts val="0"/>
                </a:spcAft>
                <a:defRPr/>
              </a:pPr>
              <a:r>
                <a:rPr kumimoji="0" lang="zh-CN" altLang="en-US" sz="2000" kern="0">
                  <a:solidFill>
                    <a:srgbClr val="000099"/>
                  </a:solidFill>
                  <a:ea typeface="黑体" pitchFamily="2" charset="-122"/>
                </a:rPr>
                <a:t>收到三个连续的</a:t>
              </a:r>
            </a:p>
            <a:p>
              <a:pPr eaLnBrk="1" fontAlgn="auto" hangingPunct="1">
                <a:spcBef>
                  <a:spcPts val="0"/>
                </a:spcBef>
                <a:spcAft>
                  <a:spcPts val="0"/>
                </a:spcAft>
                <a:defRPr/>
              </a:pPr>
              <a:r>
                <a:rPr kumimoji="0" lang="zh-CN" altLang="en-US" sz="2000" kern="0">
                  <a:solidFill>
                    <a:srgbClr val="000099"/>
                  </a:solidFill>
                  <a:ea typeface="黑体" pitchFamily="2" charset="-122"/>
                </a:rPr>
                <a:t>对 </a:t>
              </a:r>
              <a:r>
                <a:rPr kumimoji="0" lang="en-US" altLang="zh-CN" sz="2000" kern="0">
                  <a:solidFill>
                    <a:srgbClr val="000099"/>
                  </a:solidFill>
                  <a:ea typeface="黑体" pitchFamily="2" charset="-122"/>
                </a:rPr>
                <a:t>M</a:t>
              </a:r>
              <a:r>
                <a:rPr kumimoji="0" lang="en-US" altLang="zh-CN" sz="2000" kern="0" baseline="-25000">
                  <a:solidFill>
                    <a:srgbClr val="000099"/>
                  </a:solidFill>
                  <a:ea typeface="黑体" pitchFamily="2" charset="-122"/>
                </a:rPr>
                <a:t>2</a:t>
              </a:r>
              <a:r>
                <a:rPr kumimoji="0" lang="en-US" altLang="zh-CN" sz="2000" kern="0">
                  <a:solidFill>
                    <a:srgbClr val="000099"/>
                  </a:solidFill>
                  <a:ea typeface="黑体" pitchFamily="2" charset="-122"/>
                </a:rPr>
                <a:t> </a:t>
              </a:r>
              <a:r>
                <a:rPr kumimoji="0" lang="zh-CN" altLang="en-US" sz="2000" kern="0">
                  <a:solidFill>
                    <a:srgbClr val="000099"/>
                  </a:solidFill>
                  <a:ea typeface="黑体" pitchFamily="2" charset="-122"/>
                </a:rPr>
                <a:t>的重复确认</a:t>
              </a:r>
            </a:p>
            <a:p>
              <a:pPr eaLnBrk="1" fontAlgn="auto" hangingPunct="1">
                <a:spcBef>
                  <a:spcPct val="20000"/>
                </a:spcBef>
                <a:spcAft>
                  <a:spcPts val="0"/>
                </a:spcAft>
                <a:defRPr/>
              </a:pPr>
              <a:r>
                <a:rPr kumimoji="0" lang="zh-CN" altLang="en-US" sz="2000" kern="0">
                  <a:solidFill>
                    <a:srgbClr val="000099"/>
                  </a:solidFill>
                  <a:ea typeface="黑体" pitchFamily="2" charset="-122"/>
                </a:rPr>
                <a:t>立即重传 </a:t>
              </a:r>
              <a:r>
                <a:rPr kumimoji="0" lang="en-US" altLang="zh-CN" sz="2000" kern="0">
                  <a:solidFill>
                    <a:srgbClr val="000099"/>
                  </a:solidFill>
                  <a:ea typeface="黑体" pitchFamily="2" charset="-122"/>
                </a:rPr>
                <a:t>M</a:t>
              </a:r>
              <a:r>
                <a:rPr kumimoji="0" lang="en-US" altLang="zh-CN" sz="2000" kern="0" baseline="-25000">
                  <a:solidFill>
                    <a:srgbClr val="000099"/>
                  </a:solidFill>
                  <a:ea typeface="黑体" pitchFamily="2" charset="-122"/>
                </a:rPr>
                <a:t>3</a:t>
              </a:r>
            </a:p>
            <a:p>
              <a:pPr eaLnBrk="1" fontAlgn="auto" hangingPunct="1">
                <a:spcBef>
                  <a:spcPts val="0"/>
                </a:spcBef>
                <a:spcAft>
                  <a:spcPts val="0"/>
                </a:spcAft>
                <a:defRPr/>
              </a:pPr>
              <a:endParaRPr kumimoji="0" lang="en-US" altLang="zh-CN" sz="900" kern="0">
                <a:solidFill>
                  <a:srgbClr val="000099"/>
                </a:solidFill>
                <a:ea typeface="黑体" pitchFamily="2" charset="-122"/>
              </a:endParaRPr>
            </a:p>
          </p:txBody>
        </p:sp>
      </p:grpSp>
      <p:sp>
        <p:nvSpPr>
          <p:cNvPr id="88" name="AutoShape 40"/>
          <p:cNvSpPr>
            <a:spLocks noChangeArrowheads="1"/>
          </p:cNvSpPr>
          <p:nvPr/>
        </p:nvSpPr>
        <p:spPr bwMode="auto">
          <a:xfrm>
            <a:off x="6940303" y="2416399"/>
            <a:ext cx="871537" cy="1096962"/>
          </a:xfrm>
          <a:prstGeom prst="irregularSeal1">
            <a:avLst/>
          </a:prstGeom>
          <a:solidFill>
            <a:srgbClr val="FFC000"/>
          </a:solidFill>
          <a:ln w="9525">
            <a:solidFill>
              <a:srgbClr val="FF0000"/>
            </a:solidFill>
            <a:miter lim="800000"/>
            <a:headEnd/>
            <a:tailEnd/>
          </a:ln>
          <a:effectLst/>
          <a:extLst/>
        </p:spPr>
        <p:txBody>
          <a:bodyPr wrap="none" anchor="ctr"/>
          <a:lstStyle/>
          <a:p>
            <a:pPr eaLnBrk="1" fontAlgn="auto" hangingPunct="1">
              <a:spcBef>
                <a:spcPts val="0"/>
              </a:spcBef>
              <a:spcAft>
                <a:spcPts val="0"/>
              </a:spcAft>
              <a:defRPr/>
            </a:pPr>
            <a:endParaRPr lang="zh-CN" altLang="en-US" kern="0">
              <a:solidFill>
                <a:srgbClr val="000099"/>
              </a:solidFill>
            </a:endParaRPr>
          </a:p>
        </p:txBody>
      </p:sp>
      <p:sp>
        <p:nvSpPr>
          <p:cNvPr id="89" name="Text Box 41"/>
          <p:cNvSpPr txBox="1">
            <a:spLocks noChangeArrowheads="1"/>
          </p:cNvSpPr>
          <p:nvPr/>
        </p:nvSpPr>
        <p:spPr bwMode="auto">
          <a:xfrm>
            <a:off x="7011740" y="2698974"/>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zh-CN" altLang="en-US" sz="1800" kern="0" dirty="0">
                <a:solidFill>
                  <a:srgbClr val="000099"/>
                </a:solidFill>
                <a:ea typeface="黑体" pitchFamily="2" charset="-122"/>
              </a:rPr>
              <a:t>丢失</a:t>
            </a:r>
          </a:p>
        </p:txBody>
      </p:sp>
      <p:sp>
        <p:nvSpPr>
          <p:cNvPr id="90" name="Line 42"/>
          <p:cNvSpPr>
            <a:spLocks noChangeShapeType="1"/>
          </p:cNvSpPr>
          <p:nvPr/>
        </p:nvSpPr>
        <p:spPr bwMode="auto">
          <a:xfrm>
            <a:off x="5197228" y="2268762"/>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91" name="Line 43"/>
          <p:cNvSpPr>
            <a:spLocks noChangeShapeType="1"/>
          </p:cNvSpPr>
          <p:nvPr/>
        </p:nvSpPr>
        <p:spPr bwMode="auto">
          <a:xfrm>
            <a:off x="5197228" y="2787874"/>
            <a:ext cx="1830387" cy="15875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92" name="Line 44"/>
          <p:cNvSpPr>
            <a:spLocks noChangeShapeType="1"/>
          </p:cNvSpPr>
          <p:nvPr/>
        </p:nvSpPr>
        <p:spPr bwMode="auto">
          <a:xfrm>
            <a:off x="5203578" y="3829274"/>
            <a:ext cx="3398837" cy="315912"/>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
        <p:nvSpPr>
          <p:cNvPr id="93" name="Line 45"/>
          <p:cNvSpPr>
            <a:spLocks noChangeShapeType="1"/>
          </p:cNvSpPr>
          <p:nvPr/>
        </p:nvSpPr>
        <p:spPr bwMode="auto">
          <a:xfrm>
            <a:off x="5203578" y="4351562"/>
            <a:ext cx="3398837"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rgbClr val="000099"/>
              </a:solidFill>
            </a:endParaRPr>
          </a:p>
        </p:txBody>
      </p:sp>
    </p:spTree>
    <p:extLst>
      <p:ext uri="{BB962C8B-B14F-4D97-AF65-F5344CB8AC3E}">
        <p14:creationId xmlns:p14="http://schemas.microsoft.com/office/powerpoint/2010/main" val="32477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right)">
                                      <p:cBhvr>
                                        <p:cTn id="7" dur="1000"/>
                                        <p:tgtEl>
                                          <p:spTgt spid="82"/>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pPr algn="ctr" eaLnBrk="1" hangingPunct="1"/>
            <a:r>
              <a:rPr lang="zh-CN" altLang="en-US" dirty="0"/>
              <a:t>快恢复算法</a:t>
            </a:r>
          </a:p>
        </p:txBody>
      </p:sp>
      <p:sp>
        <p:nvSpPr>
          <p:cNvPr id="117765" name="Rectangle 3"/>
          <p:cNvSpPr>
            <a:spLocks noGrp="1" noChangeArrowheads="1"/>
          </p:cNvSpPr>
          <p:nvPr>
            <p:ph idx="1"/>
          </p:nvPr>
        </p:nvSpPr>
        <p:spPr/>
        <p:txBody>
          <a:bodyPr/>
          <a:lstStyle/>
          <a:p>
            <a:r>
              <a:rPr lang="zh-CN" altLang="en-US" dirty="0"/>
              <a:t>当发送端收到连续三个重复的确认时，由于发送方现在认为网络很可能没有发生拥塞，因此现在</a:t>
            </a:r>
            <a:r>
              <a:rPr lang="zh-CN" altLang="en-US" dirty="0">
                <a:solidFill>
                  <a:srgbClr val="FF0000"/>
                </a:solidFill>
              </a:rPr>
              <a:t>不执行慢开始算法，</a:t>
            </a:r>
            <a:r>
              <a:rPr lang="zh-CN" altLang="en-US" dirty="0"/>
              <a:t>而是执行</a:t>
            </a:r>
            <a:r>
              <a:rPr lang="zh-CN" altLang="en-US" dirty="0">
                <a:solidFill>
                  <a:srgbClr val="FF0000"/>
                </a:solidFill>
              </a:rPr>
              <a:t>快恢复算法 </a:t>
            </a:r>
            <a:r>
              <a:rPr lang="en-US" altLang="zh-CN" dirty="0"/>
              <a:t>FR (Fast Recovery) </a:t>
            </a:r>
            <a:r>
              <a:rPr lang="zh-CN" altLang="en-US" dirty="0"/>
              <a:t>算法：</a:t>
            </a:r>
            <a:endParaRPr lang="en-US" altLang="zh-CN" dirty="0"/>
          </a:p>
          <a:p>
            <a:pPr marL="365125" indent="-365125">
              <a:buNone/>
            </a:pPr>
            <a:r>
              <a:rPr lang="en-US" altLang="zh-CN" sz="2800" dirty="0">
                <a:solidFill>
                  <a:srgbClr val="0000FF"/>
                </a:solidFill>
              </a:rPr>
              <a:t>	(1) </a:t>
            </a:r>
            <a:r>
              <a:rPr lang="zh-CN" altLang="en-US" sz="2800" dirty="0">
                <a:solidFill>
                  <a:srgbClr val="0000FF"/>
                </a:solidFill>
              </a:rPr>
              <a:t>慢开始门限 </a:t>
            </a:r>
            <a:r>
              <a:rPr lang="en-US" altLang="zh-CN" sz="2800" dirty="0" err="1">
                <a:solidFill>
                  <a:srgbClr val="0000FF"/>
                </a:solidFill>
              </a:rPr>
              <a:t>ssthresh</a:t>
            </a:r>
            <a:r>
              <a:rPr lang="en-US" altLang="zh-CN" sz="2800" dirty="0">
                <a:solidFill>
                  <a:srgbClr val="0000FF"/>
                </a:solidFill>
              </a:rPr>
              <a:t> = </a:t>
            </a:r>
            <a:r>
              <a:rPr lang="zh-CN" altLang="en-US" sz="2800" dirty="0">
                <a:solidFill>
                  <a:srgbClr val="0000FF"/>
                </a:solidFill>
              </a:rPr>
              <a:t>当前拥塞窗口 </a:t>
            </a:r>
            <a:r>
              <a:rPr lang="en-US" altLang="zh-CN" sz="2800" dirty="0" err="1">
                <a:solidFill>
                  <a:srgbClr val="0000FF"/>
                </a:solidFill>
              </a:rPr>
              <a:t>cwnd</a:t>
            </a:r>
            <a:r>
              <a:rPr lang="en-US" altLang="zh-CN" sz="2800" dirty="0">
                <a:solidFill>
                  <a:srgbClr val="0000FF"/>
                </a:solidFill>
              </a:rPr>
              <a:t> / 2 </a:t>
            </a:r>
            <a:r>
              <a:rPr lang="zh-CN" altLang="en-US" sz="2800" dirty="0">
                <a:solidFill>
                  <a:srgbClr val="0000FF"/>
                </a:solidFill>
              </a:rPr>
              <a:t>；</a:t>
            </a:r>
            <a:endParaRPr lang="en-US" altLang="zh-CN" sz="2800" dirty="0">
              <a:solidFill>
                <a:srgbClr val="0000FF"/>
              </a:solidFill>
            </a:endParaRPr>
          </a:p>
          <a:p>
            <a:pPr marL="365125" indent="-365125">
              <a:buNone/>
            </a:pPr>
            <a:r>
              <a:rPr lang="en-US" altLang="zh-CN" sz="2800" dirty="0">
                <a:solidFill>
                  <a:srgbClr val="0000FF"/>
                </a:solidFill>
              </a:rPr>
              <a:t>	(2) </a:t>
            </a:r>
            <a:r>
              <a:rPr lang="zh-CN" altLang="en-US" sz="2800" dirty="0">
                <a:solidFill>
                  <a:srgbClr val="0000FF"/>
                </a:solidFill>
              </a:rPr>
              <a:t>新拥塞窗口 </a:t>
            </a:r>
            <a:r>
              <a:rPr lang="en-US" altLang="zh-CN" sz="2800" dirty="0" err="1">
                <a:solidFill>
                  <a:srgbClr val="0000FF"/>
                </a:solidFill>
              </a:rPr>
              <a:t>cwnd</a:t>
            </a:r>
            <a:r>
              <a:rPr lang="en-US" altLang="zh-CN" sz="2800" dirty="0">
                <a:solidFill>
                  <a:srgbClr val="0000FF"/>
                </a:solidFill>
              </a:rPr>
              <a:t> = </a:t>
            </a:r>
            <a:r>
              <a:rPr lang="zh-CN" altLang="en-US" sz="2800" dirty="0">
                <a:solidFill>
                  <a:srgbClr val="0000FF"/>
                </a:solidFill>
              </a:rPr>
              <a:t>慢开始门限 </a:t>
            </a:r>
            <a:r>
              <a:rPr lang="en-US" altLang="zh-CN" sz="2800" dirty="0" err="1">
                <a:solidFill>
                  <a:srgbClr val="0000FF"/>
                </a:solidFill>
              </a:rPr>
              <a:t>ssthresh</a:t>
            </a:r>
            <a:r>
              <a:rPr lang="en-US" altLang="zh-CN" sz="2800" dirty="0">
                <a:solidFill>
                  <a:srgbClr val="0000FF"/>
                </a:solidFill>
              </a:rPr>
              <a:t> </a:t>
            </a:r>
            <a:r>
              <a:rPr lang="zh-CN" altLang="en-US" sz="2800" dirty="0">
                <a:solidFill>
                  <a:srgbClr val="0000FF"/>
                </a:solidFill>
              </a:rPr>
              <a:t>；</a:t>
            </a:r>
            <a:endParaRPr lang="en-US" altLang="zh-CN" sz="2800" dirty="0">
              <a:solidFill>
                <a:srgbClr val="0000FF"/>
              </a:solidFill>
            </a:endParaRPr>
          </a:p>
          <a:p>
            <a:pPr marL="898525" indent="-533400">
              <a:buNone/>
            </a:pPr>
            <a:r>
              <a:rPr lang="en-US" altLang="zh-CN" sz="2800" dirty="0">
                <a:solidFill>
                  <a:srgbClr val="0000FF"/>
                </a:solidFill>
              </a:rPr>
              <a:t>(3) </a:t>
            </a:r>
            <a:r>
              <a:rPr lang="zh-CN" altLang="en-US" sz="2800" dirty="0">
                <a:solidFill>
                  <a:srgbClr val="0000FF"/>
                </a:solidFill>
              </a:rPr>
              <a:t>开始执行拥塞避免算法，使拥塞窗口缓慢地线性增大。 </a:t>
            </a:r>
          </a:p>
        </p:txBody>
      </p:sp>
    </p:spTree>
    <p:extLst>
      <p:ext uri="{BB962C8B-B14F-4D97-AF65-F5344CB8AC3E}">
        <p14:creationId xmlns:p14="http://schemas.microsoft.com/office/powerpoint/2010/main" val="2474136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3295" name="Rectangle 15"/>
          <p:cNvSpPr>
            <a:spLocks noGrp="1" noChangeArrowheads="1"/>
          </p:cNvSpPr>
          <p:nvPr>
            <p:ph idx="1"/>
          </p:nvPr>
        </p:nvSpPr>
        <p:spPr/>
        <p:txBody>
          <a:bodyPr/>
          <a:lstStyle/>
          <a:p>
            <a:r>
              <a:rPr lang="en-US" altLang="zh-CN" dirty="0">
                <a:solidFill>
                  <a:srgbClr val="0000FF"/>
                </a:solidFill>
              </a:rPr>
              <a:t>UDP</a:t>
            </a:r>
            <a:r>
              <a:rPr lang="zh-CN" altLang="en-US" dirty="0">
                <a:solidFill>
                  <a:srgbClr val="0000FF"/>
                </a:solidFill>
              </a:rPr>
              <a:t>：一种无连接协议</a:t>
            </a:r>
          </a:p>
          <a:p>
            <a:pPr lvl="1"/>
            <a:r>
              <a:rPr lang="zh-CN" altLang="en-US" dirty="0"/>
              <a:t>提供无连接服务。</a:t>
            </a:r>
          </a:p>
          <a:p>
            <a:pPr lvl="1"/>
            <a:r>
              <a:rPr lang="zh-CN" altLang="en-US" dirty="0">
                <a:solidFill>
                  <a:srgbClr val="FF0000"/>
                </a:solidFill>
              </a:rPr>
              <a:t>在传送数据之前不需要先建立连接。</a:t>
            </a:r>
          </a:p>
          <a:p>
            <a:pPr lvl="1"/>
            <a:r>
              <a:rPr lang="zh-CN" altLang="en-US" dirty="0"/>
              <a:t>传送的数据单位协议是 </a:t>
            </a:r>
            <a:r>
              <a:rPr lang="en-US" altLang="zh-CN" dirty="0">
                <a:solidFill>
                  <a:srgbClr val="FF0000"/>
                </a:solidFill>
              </a:rPr>
              <a:t>UDP </a:t>
            </a:r>
            <a:r>
              <a:rPr lang="zh-CN" altLang="en-US" dirty="0">
                <a:solidFill>
                  <a:srgbClr val="FF0000"/>
                </a:solidFill>
              </a:rPr>
              <a:t>报文</a:t>
            </a:r>
            <a:r>
              <a:rPr lang="zh-CN" altLang="en-US" dirty="0"/>
              <a:t>或</a:t>
            </a:r>
            <a:r>
              <a:rPr lang="zh-CN" altLang="en-US" dirty="0">
                <a:solidFill>
                  <a:srgbClr val="FF0000"/>
                </a:solidFill>
              </a:rPr>
              <a:t>用户数据报。</a:t>
            </a:r>
            <a:endParaRPr lang="zh-CN" altLang="en-US" sz="3600" dirty="0">
              <a:solidFill>
                <a:srgbClr val="FF0000"/>
              </a:solidFill>
            </a:endParaRPr>
          </a:p>
          <a:p>
            <a:pPr lvl="1"/>
            <a:r>
              <a:rPr lang="zh-CN" altLang="en-US" dirty="0"/>
              <a:t>对方的运输层在收到 </a:t>
            </a:r>
            <a:r>
              <a:rPr lang="en-US" altLang="zh-CN" dirty="0"/>
              <a:t>UDP </a:t>
            </a:r>
            <a:r>
              <a:rPr lang="zh-CN" altLang="en-US" dirty="0"/>
              <a:t>报文后，不需要给出任何确认。</a:t>
            </a:r>
          </a:p>
          <a:p>
            <a:pPr lvl="1"/>
            <a:r>
              <a:rPr lang="zh-CN" altLang="en-US" dirty="0"/>
              <a:t>虽然 </a:t>
            </a:r>
            <a:r>
              <a:rPr lang="en-US" altLang="zh-CN" dirty="0">
                <a:solidFill>
                  <a:srgbClr val="FF0000"/>
                </a:solidFill>
              </a:rPr>
              <a:t>UDP </a:t>
            </a:r>
            <a:r>
              <a:rPr lang="zh-CN" altLang="en-US" dirty="0">
                <a:solidFill>
                  <a:srgbClr val="FF0000"/>
                </a:solidFill>
              </a:rPr>
              <a:t>不提供可靠交付，</a:t>
            </a:r>
            <a:r>
              <a:rPr lang="zh-CN" altLang="en-US" dirty="0"/>
              <a:t>但在某些情况下 </a:t>
            </a:r>
            <a:r>
              <a:rPr lang="en-US" altLang="zh-CN" dirty="0"/>
              <a:t>UDP </a:t>
            </a:r>
            <a:r>
              <a:rPr lang="zh-CN" altLang="en-US" dirty="0"/>
              <a:t>是一种最有效的工作方式。</a:t>
            </a:r>
          </a:p>
          <a:p>
            <a:endParaRPr lang="zh-CN" altLang="en-US" sz="2800" dirty="0"/>
          </a:p>
        </p:txBody>
      </p:sp>
    </p:spTree>
    <p:extLst>
      <p:ext uri="{BB962C8B-B14F-4D97-AF65-F5344CB8AC3E}">
        <p14:creationId xmlns:p14="http://schemas.microsoft.com/office/powerpoint/2010/main" val="191896520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a:solidFill>
                  <a:srgbClr val="333399"/>
                </a:solidFill>
                <a:latin typeface="Tahoma"/>
                <a:ea typeface="黑体"/>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b="1" kern="0" dirty="0">
                  <a:solidFill>
                    <a:srgbClr val="0000FF"/>
                  </a:solidFill>
                </a:rPr>
                <a:t>TCP Reno </a:t>
              </a:r>
            </a:p>
            <a:p>
              <a:pPr algn="ctr" eaLnBrk="1" fontAlgn="auto" hangingPunct="1">
                <a:spcBef>
                  <a:spcPts val="0"/>
                </a:spcBef>
                <a:spcAft>
                  <a:spcPts val="0"/>
                </a:spcAft>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en-US" altLang="zh-CN" sz="2000" b="1" kern="0" dirty="0" err="1">
                  <a:solidFill>
                    <a:srgbClr val="C00000"/>
                  </a:solidFill>
                </a:rPr>
                <a:t>ssthresh</a:t>
              </a:r>
              <a:endParaRPr lang="en-US" altLang="zh-CN" sz="2000" b="1" kern="0" dirty="0">
                <a:solidFill>
                  <a:srgbClr val="C00000"/>
                </a:solidFill>
              </a:endParaRPr>
            </a:p>
            <a:p>
              <a:pPr algn="ctr" eaLnBrk="1" fontAlgn="auto" hangingPunct="1">
                <a:spcBef>
                  <a:spcPts val="0"/>
                </a:spcBef>
                <a:spcAft>
                  <a:spcPts val="0"/>
                </a:spcAft>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en-US" altLang="zh-CN" sz="2800" b="1" kern="0" dirty="0">
                  <a:solidFill>
                    <a:sysClr val="windowText" lastClr="000000"/>
                  </a:solidFill>
                  <a:sym typeface="Wingdings" pitchFamily="2" charset="2"/>
                </a:rPr>
                <a:t></a:t>
              </a:r>
              <a:endParaRPr lang="zh-CN" altLang="en-US" sz="2800" b="1" kern="0" dirty="0">
                <a:solidFill>
                  <a:sysClr val="windowText" lastClr="000000"/>
                </a:solidFill>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fontAlgn="auto" hangingPunct="1">
                <a:spcBef>
                  <a:spcPts val="0"/>
                </a:spcBef>
                <a:spcAft>
                  <a:spcPts val="0"/>
                </a:spcAft>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a:solidFill>
                    <a:srgbClr val="000000"/>
                  </a:solidFill>
                  <a:sym typeface="Wingdings"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zh-CN" altLang="en-US" sz="2800" b="1" kern="0" dirty="0">
                  <a:solidFill>
                    <a:srgbClr val="000000"/>
                  </a:solidFill>
                  <a:sym typeface="Wingdings"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auto" hangingPunct="1">
                <a:spcBef>
                  <a:spcPts val="0"/>
                </a:spcBef>
                <a:spcAft>
                  <a:spcPts val="0"/>
                </a:spcAft>
                <a:defRPr/>
              </a:pPr>
              <a:r>
                <a:rPr lang="en-US" altLang="zh-CN" sz="2000" b="1" kern="0" dirty="0">
                  <a:solidFill>
                    <a:srgbClr val="000000"/>
                  </a:solidFill>
                </a:rPr>
                <a:t>4</a:t>
              </a:r>
            </a:p>
          </p:txBody>
        </p:sp>
      </p:grpSp>
      <p:sp>
        <p:nvSpPr>
          <p:cNvPr id="276" name="Line 167"/>
          <p:cNvSpPr>
            <a:spLocks noChangeShapeType="1"/>
          </p:cNvSpPr>
          <p:nvPr/>
        </p:nvSpPr>
        <p:spPr bwMode="auto">
          <a:xfrm>
            <a:off x="7752185" y="2774554"/>
            <a:ext cx="399947" cy="222398"/>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b="1" kern="0">
              <a:solidFill>
                <a:sysClr val="windowText" lastClr="000000"/>
              </a:solidFill>
            </a:endParaRPr>
          </a:p>
        </p:txBody>
      </p:sp>
      <p:sp>
        <p:nvSpPr>
          <p:cNvPr id="121" name="Text Box 101"/>
          <p:cNvSpPr txBox="1">
            <a:spLocks noChangeArrowheads="1"/>
          </p:cNvSpPr>
          <p:nvPr/>
        </p:nvSpPr>
        <p:spPr bwMode="auto">
          <a:xfrm>
            <a:off x="1985392" y="4293097"/>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因此，在图的点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，发送方知道现在只是丢失了个别的报文段。于是</a:t>
            </a:r>
            <a:r>
              <a:rPr kumimoji="0" lang="zh-CN" altLang="zh-CN" sz="2800" dirty="0">
                <a:solidFill>
                  <a:srgbClr val="FF0000"/>
                </a:solidFill>
                <a:latin typeface="Arial" pitchFamily="34" charset="0"/>
                <a:ea typeface="黑体" pitchFamily="2" charset="-122"/>
              </a:rPr>
              <a:t>不启动慢开始，而是执行快恢复算法。</a:t>
            </a:r>
            <a:r>
              <a:rPr kumimoji="0" lang="zh-CN" altLang="zh-CN" sz="2800" dirty="0">
                <a:solidFill>
                  <a:srgbClr val="000099"/>
                </a:solidFill>
                <a:latin typeface="Arial" pitchFamily="34" charset="0"/>
                <a:ea typeface="黑体" pitchFamily="2" charset="-122"/>
              </a:rPr>
              <a:t>这时，发送方调整门限值</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8</a:t>
            </a:r>
            <a:r>
              <a:rPr kumimoji="0" lang="zh-CN" altLang="zh-CN" sz="2800" dirty="0">
                <a:solidFill>
                  <a:srgbClr val="000099"/>
                </a:solidFill>
                <a:latin typeface="Arial" pitchFamily="34" charset="0"/>
                <a:ea typeface="黑体" pitchFamily="2" charset="-122"/>
              </a:rPr>
              <a:t>，同时设置拥塞窗口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8</a:t>
            </a:r>
            <a:r>
              <a:rPr kumimoji="0" lang="zh-CN" altLang="zh-CN" sz="2800" dirty="0">
                <a:solidFill>
                  <a:srgbClr val="000099"/>
                </a:solidFill>
                <a:latin typeface="Arial" pitchFamily="34" charset="0"/>
                <a:ea typeface="黑体" pitchFamily="2" charset="-122"/>
              </a:rPr>
              <a:t>（见图中的点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），并开始执行拥塞避免算法。</a:t>
            </a:r>
            <a:endParaRPr kumimoji="0" lang="en-US" altLang="zh-CN"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29590556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加法增大，乘法减小 </a:t>
            </a:r>
            <a:r>
              <a:rPr lang="en-US" altLang="zh-CN" dirty="0"/>
              <a:t>(AIMD)</a:t>
            </a:r>
            <a:endParaRPr lang="zh-CN" altLang="en-US" dirty="0"/>
          </a:p>
        </p:txBody>
      </p:sp>
      <p:sp>
        <p:nvSpPr>
          <p:cNvPr id="3" name="内容占位符 2"/>
          <p:cNvSpPr>
            <a:spLocks noGrp="1"/>
          </p:cNvSpPr>
          <p:nvPr>
            <p:ph idx="1"/>
          </p:nvPr>
        </p:nvSpPr>
        <p:spPr/>
        <p:txBody>
          <a:bodyPr/>
          <a:lstStyle/>
          <a:p>
            <a:r>
              <a:rPr lang="zh-CN" altLang="zh-CN" dirty="0"/>
              <a:t>可以看出，在拥塞避免阶段，拥塞窗口是按照线性规律增大的。这常称为</a:t>
            </a:r>
            <a:r>
              <a:rPr lang="zh-CN" altLang="en-US" dirty="0">
                <a:solidFill>
                  <a:srgbClr val="FF0000"/>
                </a:solidFill>
              </a:rPr>
              <a:t>“</a:t>
            </a:r>
            <a:r>
              <a:rPr lang="zh-CN" altLang="zh-CN" dirty="0">
                <a:solidFill>
                  <a:srgbClr val="FF0000"/>
                </a:solidFill>
              </a:rPr>
              <a:t>加法增大</a:t>
            </a:r>
            <a:r>
              <a:rPr lang="zh-CN" altLang="en-US" dirty="0">
                <a:solidFill>
                  <a:srgbClr val="FF0000"/>
                </a:solidFill>
              </a:rPr>
              <a:t>”</a:t>
            </a:r>
            <a:r>
              <a:rPr lang="en-US" altLang="zh-CN" dirty="0">
                <a:solidFill>
                  <a:srgbClr val="FF0000"/>
                </a:solidFill>
              </a:rPr>
              <a:t> </a:t>
            </a:r>
            <a:r>
              <a:rPr lang="en-US" altLang="zh-CN" dirty="0"/>
              <a:t>AI (Additive Increase)</a:t>
            </a:r>
            <a:r>
              <a:rPr lang="zh-CN" altLang="zh-CN" dirty="0"/>
              <a:t>。</a:t>
            </a:r>
            <a:endParaRPr lang="en-US" altLang="zh-CN" dirty="0"/>
          </a:p>
          <a:p>
            <a:r>
              <a:rPr lang="zh-CN" altLang="en-US" dirty="0"/>
              <a:t>当</a:t>
            </a:r>
            <a:r>
              <a:rPr lang="zh-CN" altLang="zh-CN" dirty="0"/>
              <a:t>出现超时或</a:t>
            </a:r>
            <a:r>
              <a:rPr lang="en-US" altLang="zh-CN" dirty="0"/>
              <a:t>3</a:t>
            </a:r>
            <a:r>
              <a:rPr lang="zh-CN" altLang="zh-CN" dirty="0"/>
              <a:t>个重复的确认</a:t>
            </a:r>
            <a:r>
              <a:rPr lang="zh-CN" altLang="en-US" dirty="0"/>
              <a:t>时</a:t>
            </a:r>
            <a:r>
              <a:rPr lang="zh-CN" altLang="zh-CN" dirty="0"/>
              <a:t>，就要把门限值设置为当前拥塞窗口值的一半，并大大减小拥塞窗口的数值。这常称为</a:t>
            </a:r>
            <a:r>
              <a:rPr lang="zh-CN" altLang="zh-CN" dirty="0">
                <a:solidFill>
                  <a:srgbClr val="FF0000"/>
                </a:solidFill>
              </a:rPr>
              <a:t>“乘法减小”</a:t>
            </a:r>
            <a:r>
              <a:rPr lang="en-US" altLang="zh-CN" dirty="0"/>
              <a:t>MD (Multiplicative Decrease)</a:t>
            </a:r>
            <a:r>
              <a:rPr lang="zh-CN" altLang="zh-CN" dirty="0"/>
              <a:t>。</a:t>
            </a:r>
            <a:endParaRPr lang="en-US" altLang="zh-CN" dirty="0"/>
          </a:p>
          <a:p>
            <a:r>
              <a:rPr lang="zh-CN" altLang="zh-CN" dirty="0"/>
              <a:t>二者合在一起就是所谓的</a:t>
            </a:r>
            <a:r>
              <a:rPr lang="en-US" altLang="zh-CN" dirty="0"/>
              <a:t> AIMD </a:t>
            </a:r>
            <a:r>
              <a:rPr lang="zh-CN" altLang="zh-CN" dirty="0"/>
              <a:t>算法。</a:t>
            </a:r>
            <a:endParaRPr lang="zh-CN" altLang="en-US" dirty="0"/>
          </a:p>
        </p:txBody>
      </p:sp>
    </p:spTree>
    <p:extLst>
      <p:ext uri="{BB962C8B-B14F-4D97-AF65-F5344CB8AC3E}">
        <p14:creationId xmlns:p14="http://schemas.microsoft.com/office/powerpoint/2010/main" val="26899781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a:t>
            </a:r>
            <a:r>
              <a:rPr lang="zh-CN" altLang="zh-CN" dirty="0"/>
              <a:t>拥塞控制流程图</a:t>
            </a:r>
            <a:endParaRPr lang="zh-CN" altLang="en-US" dirty="0"/>
          </a:p>
        </p:txBody>
      </p:sp>
      <p:cxnSp>
        <p:nvCxnSpPr>
          <p:cNvPr id="7" name="直接箭头连接符 6"/>
          <p:cNvCxnSpPr/>
          <p:nvPr/>
        </p:nvCxnSpPr>
        <p:spPr>
          <a:xfrm>
            <a:off x="6148388" y="1668871"/>
            <a:ext cx="0" cy="49955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TextBox 31"/>
          <p:cNvSpPr txBox="1">
            <a:spLocks noChangeArrowheads="1"/>
          </p:cNvSpPr>
          <p:nvPr/>
        </p:nvSpPr>
        <p:spPr bwMode="auto">
          <a:xfrm>
            <a:off x="5537912" y="1207206"/>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mn-lt"/>
                <a:ea typeface="黑体" pitchFamily="2" charset="-122"/>
              </a:rPr>
              <a:t>连接建立</a:t>
            </a:r>
          </a:p>
        </p:txBody>
      </p:sp>
      <p:cxnSp>
        <p:nvCxnSpPr>
          <p:cNvPr id="10" name="直接箭头连接符 9"/>
          <p:cNvCxnSpPr/>
          <p:nvPr/>
        </p:nvCxnSpPr>
        <p:spPr>
          <a:xfrm flipH="1">
            <a:off x="6165058" y="3451125"/>
            <a:ext cx="1587" cy="863600"/>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3952082" y="4314726"/>
            <a:ext cx="4392612" cy="1169987"/>
          </a:xfrm>
          <a:prstGeom prst="flowChartProcess">
            <a:avLst/>
          </a:prstGeom>
          <a:solidFill>
            <a:srgbClr val="FFCC00"/>
          </a:solidFill>
          <a:ln w="9525">
            <a:solidFill>
              <a:schemeClr val="tx1"/>
            </a:solidFill>
            <a:miter lim="800000"/>
            <a:headEnd/>
            <a:tailEnd/>
          </a:ln>
        </p:spPr>
        <p:txBody>
          <a:bodyPr wrap="none" anchor="ctr"/>
          <a:lstStyle/>
          <a:p>
            <a:pPr algn="ctr"/>
            <a:endParaRPr lang="zh-CN" altLang="zh-CN" sz="1600" b="1"/>
          </a:p>
        </p:txBody>
      </p:sp>
      <p:sp>
        <p:nvSpPr>
          <p:cNvPr id="16" name="TextBox 65"/>
          <p:cNvSpPr txBox="1">
            <a:spLocks noChangeArrowheads="1"/>
          </p:cNvSpPr>
          <p:nvPr/>
        </p:nvSpPr>
        <p:spPr bwMode="auto">
          <a:xfrm>
            <a:off x="1703513" y="1433414"/>
            <a:ext cx="2214909" cy="646331"/>
          </a:xfrm>
          <a:prstGeom prst="rect">
            <a:avLst/>
          </a:prstGeom>
          <a:solidFill>
            <a:srgbClr val="66FF66"/>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dirty="0" err="1">
                <a:latin typeface="Times New Roman" pitchFamily="18" charset="0"/>
                <a:cs typeface="Times New Roman" pitchFamily="18" charset="0"/>
              </a:rPr>
              <a:t>ssthresh</a:t>
            </a:r>
            <a:r>
              <a:rPr lang="en-US" altLang="zh-CN" b="1" dirty="0">
                <a:latin typeface="Times New Roman" pitchFamily="18" charset="0"/>
                <a:cs typeface="Times New Roman" pitchFamily="18" charset="0"/>
              </a:rPr>
              <a:t> = </a:t>
            </a:r>
            <a:r>
              <a:rPr lang="en-US" altLang="zh-CN" b="1" dirty="0" err="1">
                <a:latin typeface="Times New Roman" pitchFamily="18" charset="0"/>
                <a:cs typeface="Times New Roman" pitchFamily="18" charset="0"/>
              </a:rPr>
              <a:t>cwnd</a:t>
            </a:r>
            <a:r>
              <a:rPr lang="en-US" altLang="zh-CN" b="1" dirty="0">
                <a:latin typeface="Times New Roman" pitchFamily="18" charset="0"/>
                <a:cs typeface="Times New Roman" pitchFamily="18" charset="0"/>
              </a:rPr>
              <a:t> / 2</a:t>
            </a:r>
          </a:p>
          <a:p>
            <a:pPr algn="ctr" eaLnBrk="1" hangingPunct="1"/>
            <a:r>
              <a:rPr lang="en-US" altLang="zh-CN" b="1" dirty="0" err="1">
                <a:latin typeface="Times New Roman" pitchFamily="18" charset="0"/>
                <a:cs typeface="Times New Roman" pitchFamily="18" charset="0"/>
              </a:rPr>
              <a:t>cwnd</a:t>
            </a:r>
            <a:r>
              <a:rPr lang="en-US" altLang="zh-CN" b="1" dirty="0">
                <a:latin typeface="Times New Roman" pitchFamily="18" charset="0"/>
                <a:cs typeface="Times New Roman" pitchFamily="18" charset="0"/>
              </a:rPr>
              <a:t> = 1</a:t>
            </a:r>
            <a:endParaRPr lang="zh-CN" altLang="en-US" b="1" dirty="0">
              <a:latin typeface="Times New Roman" pitchFamily="18" charset="0"/>
              <a:cs typeface="Times New Roman" pitchFamily="18" charset="0"/>
            </a:endParaRPr>
          </a:p>
        </p:txBody>
      </p:sp>
      <p:cxnSp>
        <p:nvCxnSpPr>
          <p:cNvPr id="17" name="肘形连接符 16"/>
          <p:cNvCxnSpPr>
            <a:stCxn id="6" idx="1"/>
            <a:endCxn id="16" idx="2"/>
          </p:cNvCxnSpPr>
          <p:nvPr/>
        </p:nvCxnSpPr>
        <p:spPr>
          <a:xfrm rot="10800000">
            <a:off x="2810969" y="2079746"/>
            <a:ext cx="1141115" cy="706249"/>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1"/>
            <a:endCxn id="16" idx="2"/>
          </p:cNvCxnSpPr>
          <p:nvPr/>
        </p:nvCxnSpPr>
        <p:spPr>
          <a:xfrm rot="10800000">
            <a:off x="2810969" y="2079746"/>
            <a:ext cx="1141115" cy="2819975"/>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36"/>
          <p:cNvSpPr txBox="1">
            <a:spLocks noChangeArrowheads="1"/>
          </p:cNvSpPr>
          <p:nvPr/>
        </p:nvSpPr>
        <p:spPr bwMode="auto">
          <a:xfrm>
            <a:off x="8633620" y="3594001"/>
            <a:ext cx="2214909" cy="646331"/>
          </a:xfrm>
          <a:prstGeom prst="rect">
            <a:avLst/>
          </a:prstGeom>
          <a:solidFill>
            <a:srgbClr val="66FF66"/>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latin typeface="Times New Roman" pitchFamily="18" charset="0"/>
                <a:cs typeface="Times New Roman" pitchFamily="18" charset="0"/>
              </a:rPr>
              <a:t>ssthresh = cwnd / 2</a:t>
            </a:r>
          </a:p>
          <a:p>
            <a:pPr algn="ctr" eaLnBrk="1" hangingPunct="1"/>
            <a:r>
              <a:rPr lang="en-US" altLang="zh-CN" b="1">
                <a:latin typeface="Times New Roman" pitchFamily="18" charset="0"/>
                <a:cs typeface="Times New Roman" pitchFamily="18" charset="0"/>
              </a:rPr>
              <a:t>cwnd = ssthresh</a:t>
            </a:r>
            <a:endParaRPr lang="zh-CN" altLang="en-US" b="1">
              <a:latin typeface="Times New Roman" pitchFamily="18" charset="0"/>
              <a:cs typeface="Times New Roman" pitchFamily="18" charset="0"/>
            </a:endParaRPr>
          </a:p>
        </p:txBody>
      </p:sp>
      <p:cxnSp>
        <p:nvCxnSpPr>
          <p:cNvPr id="21" name="直接箭头连接符 20"/>
          <p:cNvCxnSpPr>
            <a:stCxn id="20" idx="1"/>
          </p:cNvCxnSpPr>
          <p:nvPr/>
        </p:nvCxnSpPr>
        <p:spPr>
          <a:xfrm flipH="1">
            <a:off x="6165057" y="3917166"/>
            <a:ext cx="2468562" cy="0"/>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3" idx="3"/>
            <a:endCxn id="20" idx="2"/>
          </p:cNvCxnSpPr>
          <p:nvPr/>
        </p:nvCxnSpPr>
        <p:spPr>
          <a:xfrm flipV="1">
            <a:off x="8404818" y="4240331"/>
            <a:ext cx="1336257" cy="57536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3" name="肘形连接符 105"/>
          <p:cNvCxnSpPr>
            <a:endCxn id="20" idx="0"/>
          </p:cNvCxnSpPr>
          <p:nvPr/>
        </p:nvCxnSpPr>
        <p:spPr>
          <a:xfrm>
            <a:off x="8344694" y="2730400"/>
            <a:ext cx="1396380" cy="86360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165057" y="5482556"/>
            <a:ext cx="4762" cy="46672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25" name="TextBox 114"/>
          <p:cNvSpPr txBox="1">
            <a:spLocks noChangeArrowheads="1"/>
          </p:cNvSpPr>
          <p:nvPr/>
        </p:nvSpPr>
        <p:spPr bwMode="auto">
          <a:xfrm>
            <a:off x="5465904" y="5847656"/>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mn-lt"/>
                <a:ea typeface="黑体" pitchFamily="2" charset="-122"/>
              </a:rPr>
              <a:t>连接终止</a:t>
            </a:r>
          </a:p>
        </p:txBody>
      </p:sp>
      <p:sp>
        <p:nvSpPr>
          <p:cNvPr id="27" name="AutoShape 5"/>
          <p:cNvSpPr>
            <a:spLocks noChangeArrowheads="1"/>
          </p:cNvSpPr>
          <p:nvPr/>
        </p:nvSpPr>
        <p:spPr bwMode="auto">
          <a:xfrm>
            <a:off x="3952082" y="2154139"/>
            <a:ext cx="4392612" cy="1296987"/>
          </a:xfrm>
          <a:prstGeom prst="flowChartProcess">
            <a:avLst/>
          </a:prstGeom>
          <a:solidFill>
            <a:srgbClr val="FFFF66"/>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600" b="1">
              <a:effectLst>
                <a:outerShdw blurRad="38100" dist="38100" dir="2700000" algn="tl">
                  <a:srgbClr val="000000">
                    <a:alpha val="43137"/>
                  </a:srgbClr>
                </a:outerShdw>
              </a:effectLst>
            </a:endParaRPr>
          </a:p>
        </p:txBody>
      </p:sp>
      <p:sp>
        <p:nvSpPr>
          <p:cNvPr id="3" name="Text Box 15"/>
          <p:cNvSpPr txBox="1">
            <a:spLocks noChangeArrowheads="1"/>
          </p:cNvSpPr>
          <p:nvPr/>
        </p:nvSpPr>
        <p:spPr bwMode="auto">
          <a:xfrm>
            <a:off x="5591945" y="2154139"/>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latin typeface="+mn-lt"/>
                <a:ea typeface="黑体" pitchFamily="2" charset="-122"/>
              </a:rPr>
              <a:t>慢开始</a:t>
            </a:r>
          </a:p>
        </p:txBody>
      </p:sp>
      <p:sp>
        <p:nvSpPr>
          <p:cNvPr id="4" name="Text Box 16"/>
          <p:cNvSpPr txBox="1">
            <a:spLocks noChangeArrowheads="1"/>
          </p:cNvSpPr>
          <p:nvPr/>
        </p:nvSpPr>
        <p:spPr bwMode="auto">
          <a:xfrm>
            <a:off x="4943872" y="2504976"/>
            <a:ext cx="2386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a:latin typeface="+mn-lt"/>
                <a:ea typeface="黑体" pitchFamily="2" charset="-122"/>
              </a:rPr>
              <a:t>拥塞窗口 </a:t>
            </a:r>
            <a:r>
              <a:rPr lang="en-US" altLang="zh-CN" b="1" dirty="0" err="1">
                <a:latin typeface="+mn-lt"/>
                <a:ea typeface="黑体" pitchFamily="2" charset="-122"/>
              </a:rPr>
              <a:t>cwnd</a:t>
            </a:r>
            <a:r>
              <a:rPr lang="en-US" altLang="zh-CN" b="1" dirty="0">
                <a:latin typeface="+mn-lt"/>
                <a:ea typeface="黑体" pitchFamily="2" charset="-122"/>
              </a:rPr>
              <a:t> =</a:t>
            </a:r>
            <a:r>
              <a:rPr lang="zh-CN" altLang="en-US" b="1" dirty="0">
                <a:latin typeface="+mn-lt"/>
                <a:ea typeface="黑体" pitchFamily="2" charset="-122"/>
              </a:rPr>
              <a:t> </a:t>
            </a:r>
            <a:r>
              <a:rPr lang="en-US" altLang="zh-CN" b="1" dirty="0">
                <a:latin typeface="+mn-lt"/>
                <a:ea typeface="黑体" pitchFamily="2" charset="-122"/>
              </a:rPr>
              <a:t>1 </a:t>
            </a:r>
            <a:endParaRPr lang="zh-CN" altLang="en-US" b="1" dirty="0">
              <a:latin typeface="+mn-lt"/>
              <a:ea typeface="黑体" pitchFamily="2" charset="-122"/>
            </a:endParaRPr>
          </a:p>
          <a:p>
            <a:pPr algn="ctr" eaLnBrk="1" hangingPunct="1"/>
            <a:r>
              <a:rPr lang="zh-CN" altLang="en-US" b="1" dirty="0">
                <a:latin typeface="+mn-lt"/>
                <a:ea typeface="黑体" pitchFamily="2" charset="-122"/>
              </a:rPr>
              <a:t>按指数规律增大</a:t>
            </a:r>
            <a:endParaRPr lang="en-US" altLang="zh-CN" b="1" u="sng" dirty="0">
              <a:latin typeface="+mn-lt"/>
              <a:ea typeface="黑体" pitchFamily="2" charset="-122"/>
              <a:sym typeface="Symbol" pitchFamily="18" charset="2"/>
            </a:endParaRPr>
          </a:p>
        </p:txBody>
      </p:sp>
      <p:sp>
        <p:nvSpPr>
          <p:cNvPr id="5" name="TextBox 25"/>
          <p:cNvSpPr txBox="1">
            <a:spLocks noChangeArrowheads="1"/>
          </p:cNvSpPr>
          <p:nvPr/>
        </p:nvSpPr>
        <p:spPr bwMode="auto">
          <a:xfrm>
            <a:off x="7330485" y="2443064"/>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0000FF"/>
                </a:solidFill>
                <a:latin typeface="+mn-lt"/>
                <a:ea typeface="黑体" pitchFamily="2" charset="-122"/>
                <a:cs typeface="Times New Roman" pitchFamily="18" charset="0"/>
              </a:rPr>
              <a:t>3 </a:t>
            </a:r>
            <a:r>
              <a:rPr lang="zh-CN" altLang="en-US" b="1">
                <a:solidFill>
                  <a:srgbClr val="0000FF"/>
                </a:solidFill>
                <a:latin typeface="+mn-lt"/>
                <a:ea typeface="黑体" pitchFamily="2" charset="-122"/>
                <a:cs typeface="Times New Roman" pitchFamily="18" charset="0"/>
              </a:rPr>
              <a:t>个重复</a:t>
            </a:r>
            <a:endParaRPr lang="en-US" altLang="zh-CN" b="1">
              <a:solidFill>
                <a:srgbClr val="0000FF"/>
              </a:solidFill>
              <a:latin typeface="+mn-lt"/>
              <a:ea typeface="黑体" pitchFamily="2" charset="-122"/>
              <a:cs typeface="Times New Roman" pitchFamily="18" charset="0"/>
            </a:endParaRPr>
          </a:p>
          <a:p>
            <a:pPr algn="ctr" eaLnBrk="1" hangingPunct="1"/>
            <a:r>
              <a:rPr lang="zh-CN" altLang="en-US" b="1">
                <a:solidFill>
                  <a:srgbClr val="0000FF"/>
                </a:solidFill>
                <a:latin typeface="+mn-lt"/>
                <a:ea typeface="黑体" pitchFamily="2" charset="-122"/>
                <a:cs typeface="Times New Roman" pitchFamily="18" charset="0"/>
              </a:rPr>
              <a:t>的 </a:t>
            </a:r>
            <a:r>
              <a:rPr lang="en-US" altLang="zh-CN" b="1">
                <a:solidFill>
                  <a:srgbClr val="0000FF"/>
                </a:solidFill>
                <a:latin typeface="+mn-lt"/>
                <a:ea typeface="黑体" pitchFamily="2" charset="-122"/>
                <a:cs typeface="Times New Roman" pitchFamily="18" charset="0"/>
              </a:rPr>
              <a:t>ACK</a:t>
            </a:r>
            <a:endParaRPr lang="zh-CN" altLang="en-US" b="1">
              <a:solidFill>
                <a:srgbClr val="0000FF"/>
              </a:solidFill>
              <a:latin typeface="+mn-lt"/>
              <a:ea typeface="黑体" pitchFamily="2" charset="-122"/>
              <a:cs typeface="Times New Roman" pitchFamily="18" charset="0"/>
            </a:endParaRPr>
          </a:p>
        </p:txBody>
      </p:sp>
      <p:sp>
        <p:nvSpPr>
          <p:cNvPr id="6" name="TextBox 26"/>
          <p:cNvSpPr txBox="1">
            <a:spLocks noChangeArrowheads="1"/>
          </p:cNvSpPr>
          <p:nvPr/>
        </p:nvSpPr>
        <p:spPr bwMode="auto">
          <a:xfrm>
            <a:off x="3952083" y="258593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FF"/>
                </a:solidFill>
                <a:latin typeface="+mn-lt"/>
                <a:ea typeface="黑体" pitchFamily="2" charset="-122"/>
              </a:rPr>
              <a:t>超时</a:t>
            </a:r>
          </a:p>
        </p:txBody>
      </p:sp>
      <p:sp>
        <p:nvSpPr>
          <p:cNvPr id="9" name="TextBox 32"/>
          <p:cNvSpPr txBox="1">
            <a:spLocks noChangeArrowheads="1"/>
          </p:cNvSpPr>
          <p:nvPr/>
        </p:nvSpPr>
        <p:spPr bwMode="auto">
          <a:xfrm>
            <a:off x="5479258" y="3114575"/>
            <a:ext cx="1790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dirty="0" err="1">
                <a:solidFill>
                  <a:srgbClr val="0000FF"/>
                </a:solidFill>
                <a:latin typeface="+mn-lt"/>
              </a:rPr>
              <a:t>cwnd</a:t>
            </a:r>
            <a:r>
              <a:rPr lang="en-US" altLang="zh-CN" sz="1600" b="1" dirty="0">
                <a:solidFill>
                  <a:srgbClr val="0000FF"/>
                </a:solidFill>
                <a:latin typeface="+mn-lt"/>
              </a:rPr>
              <a:t> </a:t>
            </a:r>
            <a:r>
              <a:rPr lang="en-US" altLang="zh-CN" sz="1600" b="1" dirty="0">
                <a:solidFill>
                  <a:srgbClr val="0000FF"/>
                </a:solidFill>
                <a:latin typeface="+mn-lt"/>
                <a:sym typeface="Symbol" pitchFamily="18" charset="2"/>
              </a:rPr>
              <a:t> </a:t>
            </a:r>
            <a:r>
              <a:rPr lang="en-US" altLang="zh-CN" sz="1600" b="1" dirty="0" err="1">
                <a:solidFill>
                  <a:srgbClr val="0000FF"/>
                </a:solidFill>
                <a:latin typeface="+mn-lt"/>
                <a:sym typeface="Symbol" pitchFamily="18" charset="2"/>
              </a:rPr>
              <a:t>ssthresh</a:t>
            </a:r>
            <a:endParaRPr lang="zh-CN" altLang="en-US" sz="1600" b="1" dirty="0">
              <a:solidFill>
                <a:srgbClr val="0000FF"/>
              </a:solidFill>
              <a:latin typeface="+mn-lt"/>
            </a:endParaRPr>
          </a:p>
        </p:txBody>
      </p:sp>
      <p:sp>
        <p:nvSpPr>
          <p:cNvPr id="12" name="Text Box 15"/>
          <p:cNvSpPr txBox="1">
            <a:spLocks noChangeArrowheads="1"/>
          </p:cNvSpPr>
          <p:nvPr/>
        </p:nvSpPr>
        <p:spPr bwMode="auto">
          <a:xfrm>
            <a:off x="5447928" y="4314726"/>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latin typeface="+mn-lt"/>
                <a:ea typeface="黑体" pitchFamily="2" charset="-122"/>
              </a:rPr>
              <a:t>拥塞避免</a:t>
            </a:r>
          </a:p>
        </p:txBody>
      </p:sp>
      <p:sp>
        <p:nvSpPr>
          <p:cNvPr id="13" name="TextBox 41"/>
          <p:cNvSpPr txBox="1">
            <a:spLocks noChangeArrowheads="1"/>
          </p:cNvSpPr>
          <p:nvPr/>
        </p:nvSpPr>
        <p:spPr bwMode="auto">
          <a:xfrm>
            <a:off x="7330485" y="4492526"/>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0000FF"/>
                </a:solidFill>
                <a:latin typeface="+mn-lt"/>
                <a:ea typeface="黑体" pitchFamily="2" charset="-122"/>
                <a:cs typeface="Times New Roman" pitchFamily="18" charset="0"/>
              </a:rPr>
              <a:t>3 </a:t>
            </a:r>
            <a:r>
              <a:rPr lang="zh-CN" altLang="en-US" b="1">
                <a:solidFill>
                  <a:srgbClr val="0000FF"/>
                </a:solidFill>
                <a:latin typeface="+mn-lt"/>
                <a:ea typeface="黑体" pitchFamily="2" charset="-122"/>
                <a:cs typeface="Times New Roman" pitchFamily="18" charset="0"/>
              </a:rPr>
              <a:t>个重复</a:t>
            </a:r>
            <a:endParaRPr lang="en-US" altLang="zh-CN" b="1">
              <a:solidFill>
                <a:srgbClr val="0000FF"/>
              </a:solidFill>
              <a:latin typeface="+mn-lt"/>
              <a:ea typeface="黑体" pitchFamily="2" charset="-122"/>
              <a:cs typeface="Times New Roman" pitchFamily="18" charset="0"/>
            </a:endParaRPr>
          </a:p>
          <a:p>
            <a:pPr algn="ctr" eaLnBrk="1" hangingPunct="1"/>
            <a:r>
              <a:rPr lang="zh-CN" altLang="en-US" b="1">
                <a:solidFill>
                  <a:srgbClr val="0000FF"/>
                </a:solidFill>
                <a:latin typeface="+mn-lt"/>
                <a:ea typeface="黑体" pitchFamily="2" charset="-122"/>
                <a:cs typeface="Times New Roman" pitchFamily="18" charset="0"/>
              </a:rPr>
              <a:t>的 </a:t>
            </a:r>
            <a:r>
              <a:rPr lang="en-US" altLang="zh-CN" b="1">
                <a:solidFill>
                  <a:srgbClr val="0000FF"/>
                </a:solidFill>
                <a:latin typeface="+mn-lt"/>
                <a:ea typeface="黑体" pitchFamily="2" charset="-122"/>
                <a:cs typeface="Times New Roman" pitchFamily="18" charset="0"/>
              </a:rPr>
              <a:t>ACK</a:t>
            </a:r>
            <a:endParaRPr lang="zh-CN" altLang="en-US" b="1">
              <a:solidFill>
                <a:srgbClr val="0000FF"/>
              </a:solidFill>
              <a:latin typeface="+mn-lt"/>
              <a:ea typeface="黑体" pitchFamily="2" charset="-122"/>
              <a:cs typeface="Times New Roman" pitchFamily="18" charset="0"/>
            </a:endParaRPr>
          </a:p>
        </p:txBody>
      </p:sp>
      <p:sp>
        <p:nvSpPr>
          <p:cNvPr id="14" name="TextBox 42"/>
          <p:cNvSpPr txBox="1">
            <a:spLocks noChangeArrowheads="1"/>
          </p:cNvSpPr>
          <p:nvPr/>
        </p:nvSpPr>
        <p:spPr bwMode="auto">
          <a:xfrm>
            <a:off x="3964783" y="462428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FF"/>
                </a:solidFill>
                <a:latin typeface="+mn-lt"/>
                <a:ea typeface="黑体" pitchFamily="2" charset="-122"/>
              </a:rPr>
              <a:t>超时</a:t>
            </a:r>
          </a:p>
        </p:txBody>
      </p:sp>
      <p:sp>
        <p:nvSpPr>
          <p:cNvPr id="15" name="Text Box 16"/>
          <p:cNvSpPr txBox="1">
            <a:spLocks noChangeArrowheads="1"/>
          </p:cNvSpPr>
          <p:nvPr/>
        </p:nvSpPr>
        <p:spPr bwMode="auto">
          <a:xfrm>
            <a:off x="5302870" y="4725145"/>
            <a:ext cx="1873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a:latin typeface="+mn-lt"/>
                <a:ea typeface="黑体" pitchFamily="2" charset="-122"/>
              </a:rPr>
              <a:t>拥塞窗口 </a:t>
            </a:r>
            <a:r>
              <a:rPr lang="en-US" altLang="zh-CN" b="1" dirty="0" err="1">
                <a:latin typeface="+mn-lt"/>
                <a:ea typeface="黑体" pitchFamily="2" charset="-122"/>
              </a:rPr>
              <a:t>cwnd</a:t>
            </a:r>
            <a:r>
              <a:rPr lang="en-US" altLang="zh-CN" b="1" dirty="0">
                <a:latin typeface="+mn-lt"/>
                <a:ea typeface="黑体" pitchFamily="2" charset="-122"/>
              </a:rPr>
              <a:t> </a:t>
            </a:r>
            <a:endParaRPr lang="zh-CN" altLang="en-US" b="1" dirty="0">
              <a:latin typeface="+mn-lt"/>
              <a:ea typeface="黑体" pitchFamily="2" charset="-122"/>
            </a:endParaRPr>
          </a:p>
          <a:p>
            <a:pPr algn="ctr" eaLnBrk="1" hangingPunct="1"/>
            <a:r>
              <a:rPr lang="zh-CN" altLang="en-US" b="1" dirty="0">
                <a:latin typeface="+mn-lt"/>
                <a:ea typeface="黑体" pitchFamily="2" charset="-122"/>
              </a:rPr>
              <a:t>按线性规律增大</a:t>
            </a:r>
            <a:endParaRPr lang="en-US" altLang="zh-CN" b="1" u="sng" dirty="0">
              <a:latin typeface="+mn-lt"/>
              <a:ea typeface="黑体" pitchFamily="2" charset="-122"/>
              <a:sym typeface="Symbol" pitchFamily="18" charset="2"/>
            </a:endParaRPr>
          </a:p>
        </p:txBody>
      </p:sp>
      <p:grpSp>
        <p:nvGrpSpPr>
          <p:cNvPr id="51" name="组合 50"/>
          <p:cNvGrpSpPr/>
          <p:nvPr/>
        </p:nvGrpSpPr>
        <p:grpSpPr>
          <a:xfrm>
            <a:off x="3918422" y="1756578"/>
            <a:ext cx="1169467" cy="397560"/>
            <a:chOff x="2775421" y="1756578"/>
            <a:chExt cx="1169467" cy="397560"/>
          </a:xfrm>
        </p:grpSpPr>
        <p:cxnSp>
          <p:nvCxnSpPr>
            <p:cNvPr id="46" name="直接连接符 45"/>
            <p:cNvCxnSpPr>
              <a:stCxn id="16" idx="3"/>
            </p:cNvCxnSpPr>
            <p:nvPr/>
          </p:nvCxnSpPr>
          <p:spPr bwMode="auto">
            <a:xfrm flipV="1">
              <a:off x="2775421" y="1756578"/>
              <a:ext cx="1169467"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a:off x="3944888" y="1756579"/>
              <a:ext cx="0" cy="397559"/>
            </a:xfrm>
            <a:prstGeom prst="straightConnector1">
              <a:avLst/>
            </a:prstGeom>
            <a:ln w="19050">
              <a:solidFill>
                <a:schemeClr val="tx1"/>
              </a:solidFill>
              <a:headEnd type="none" w="med" len="med"/>
              <a:tailEnd type="triangle" w="sm" len="lg"/>
            </a:ln>
            <a:ex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123616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p:cNvSpPr>
            <a:spLocks noGrp="1" noChangeArrowheads="1"/>
          </p:cNvSpPr>
          <p:nvPr>
            <p:ph type="title"/>
          </p:nvPr>
        </p:nvSpPr>
        <p:spPr/>
        <p:txBody>
          <a:bodyPr/>
          <a:lstStyle/>
          <a:p>
            <a:pPr algn="ctr"/>
            <a:r>
              <a:rPr lang="zh-CN" altLang="en-US"/>
              <a:t>发送窗口的上限值</a:t>
            </a:r>
          </a:p>
        </p:txBody>
      </p:sp>
      <p:sp>
        <p:nvSpPr>
          <p:cNvPr id="801796" name="Rectangle 4"/>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100000"/>
              </a:lnSpc>
            </a:pPr>
            <a:r>
              <a:rPr lang="zh-CN" altLang="en-US" sz="2800" dirty="0"/>
              <a:t>发送方的发送窗口的上限值应当取为接收方窗口 </a:t>
            </a:r>
            <a:r>
              <a:rPr lang="en-US" altLang="zh-CN" sz="2800" dirty="0" err="1"/>
              <a:t>rwnd</a:t>
            </a:r>
            <a:r>
              <a:rPr lang="en-US" altLang="zh-CN" sz="2800" dirty="0"/>
              <a:t> </a:t>
            </a:r>
            <a:r>
              <a:rPr lang="zh-CN" altLang="en-US" sz="2800" dirty="0"/>
              <a:t>和拥塞窗口 </a:t>
            </a:r>
            <a:r>
              <a:rPr lang="en-US" altLang="zh-CN" sz="2800" dirty="0" err="1"/>
              <a:t>cwnd</a:t>
            </a:r>
            <a:r>
              <a:rPr lang="en-US" altLang="zh-CN" sz="2800" dirty="0"/>
              <a:t> </a:t>
            </a:r>
            <a:r>
              <a:rPr lang="zh-CN" altLang="en-US" sz="2800" dirty="0"/>
              <a:t>这两个变量中较小的一个，即应按以下公式确定：</a:t>
            </a:r>
          </a:p>
          <a:p>
            <a:pPr algn="just">
              <a:lnSpc>
                <a:spcPct val="100000"/>
              </a:lnSpc>
            </a:pPr>
            <a:endParaRPr lang="en-US" altLang="zh-CN" sz="2800" dirty="0"/>
          </a:p>
          <a:p>
            <a:pPr algn="just">
              <a:lnSpc>
                <a:spcPct val="100000"/>
              </a:lnSpc>
            </a:pPr>
            <a:endParaRPr lang="en-US" altLang="zh-CN" sz="1000" dirty="0"/>
          </a:p>
          <a:p>
            <a:pPr algn="just">
              <a:lnSpc>
                <a:spcPct val="100000"/>
              </a:lnSpc>
            </a:pPr>
            <a:r>
              <a:rPr lang="zh-CN" altLang="en-US" sz="2800" dirty="0"/>
              <a:t>当 </a:t>
            </a:r>
            <a:r>
              <a:rPr lang="en-US" altLang="zh-CN" sz="2800" dirty="0" err="1"/>
              <a:t>rwnd</a:t>
            </a:r>
            <a:r>
              <a:rPr lang="en-US" altLang="zh-CN" sz="2800" dirty="0"/>
              <a:t> &lt; </a:t>
            </a:r>
            <a:r>
              <a:rPr lang="en-US" altLang="zh-CN" sz="2800" dirty="0" err="1"/>
              <a:t>cwnd</a:t>
            </a:r>
            <a:r>
              <a:rPr lang="en-US" altLang="zh-CN" sz="2800" dirty="0"/>
              <a:t> </a:t>
            </a:r>
            <a:r>
              <a:rPr lang="zh-CN" altLang="en-US" sz="2800" dirty="0"/>
              <a:t>时，是接收方的接收能力限制发送窗口的最大值。</a:t>
            </a:r>
          </a:p>
          <a:p>
            <a:pPr algn="just">
              <a:lnSpc>
                <a:spcPct val="100000"/>
              </a:lnSpc>
            </a:pPr>
            <a:r>
              <a:rPr lang="zh-CN" altLang="en-US" sz="2800" dirty="0"/>
              <a:t>当 </a:t>
            </a:r>
            <a:r>
              <a:rPr lang="en-US" altLang="zh-CN" sz="2800" dirty="0" err="1"/>
              <a:t>cwnd</a:t>
            </a:r>
            <a:r>
              <a:rPr lang="en-US" altLang="zh-CN" sz="2800" dirty="0"/>
              <a:t> &lt; </a:t>
            </a:r>
            <a:r>
              <a:rPr lang="en-US" altLang="zh-CN" sz="2800" dirty="0" err="1"/>
              <a:t>rwnd</a:t>
            </a:r>
            <a:r>
              <a:rPr lang="en-US" altLang="zh-CN" sz="2800" dirty="0"/>
              <a:t> </a:t>
            </a:r>
            <a:r>
              <a:rPr lang="zh-CN" altLang="en-US" sz="2800" dirty="0"/>
              <a:t>时，则是网络的拥塞限制发送窗口的最大值。 </a:t>
            </a:r>
          </a:p>
        </p:txBody>
      </p:sp>
      <p:sp>
        <p:nvSpPr>
          <p:cNvPr id="801794" name="Rectangle 2"/>
          <p:cNvSpPr>
            <a:spLocks noChangeArrowheads="1"/>
          </p:cNvSpPr>
          <p:nvPr/>
        </p:nvSpPr>
        <p:spPr bwMode="auto">
          <a:xfrm>
            <a:off x="1847528" y="2636912"/>
            <a:ext cx="8928992" cy="648072"/>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none" anchor="ctr"/>
          <a:lstStyle/>
          <a:p>
            <a:pPr algn="ctr"/>
            <a:r>
              <a:rPr lang="zh-CN" altLang="en-US" sz="2800" b="1" dirty="0">
                <a:solidFill>
                  <a:srgbClr val="000099"/>
                </a:solidFill>
                <a:latin typeface="+mn-lt"/>
                <a:ea typeface="黑体" pitchFamily="2" charset="-122"/>
              </a:rPr>
              <a:t>发送窗口的上限值 </a:t>
            </a:r>
            <a:r>
              <a:rPr lang="zh-CN" altLang="en-US" sz="2800" b="1" dirty="0">
                <a:solidFill>
                  <a:srgbClr val="000099"/>
                </a:solidFill>
                <a:latin typeface="+mn-lt"/>
                <a:ea typeface="黑体" pitchFamily="2" charset="-122"/>
                <a:sym typeface="Symbol" pitchFamily="18" charset="2"/>
              </a:rPr>
              <a:t></a:t>
            </a:r>
            <a:r>
              <a:rPr lang="zh-CN" altLang="en-US" sz="2800" b="1" dirty="0">
                <a:solidFill>
                  <a:srgbClr val="000099"/>
                </a:solidFill>
                <a:latin typeface="+mn-lt"/>
                <a:ea typeface="黑体" pitchFamily="2" charset="-122"/>
              </a:rPr>
              <a:t> </a:t>
            </a:r>
            <a:r>
              <a:rPr lang="en-US" altLang="zh-CN" sz="2800" b="1" dirty="0">
                <a:solidFill>
                  <a:srgbClr val="000099"/>
                </a:solidFill>
                <a:latin typeface="+mn-lt"/>
                <a:ea typeface="黑体" pitchFamily="2" charset="-122"/>
              </a:rPr>
              <a:t>Min [</a:t>
            </a:r>
            <a:r>
              <a:rPr lang="en-US" altLang="zh-CN" sz="2800" b="1" dirty="0" err="1">
                <a:solidFill>
                  <a:srgbClr val="000099"/>
                </a:solidFill>
                <a:latin typeface="+mn-lt"/>
                <a:ea typeface="黑体" pitchFamily="2" charset="-122"/>
              </a:rPr>
              <a:t>rwnd</a:t>
            </a:r>
            <a:r>
              <a:rPr lang="en-US" altLang="zh-CN" sz="2800" b="1" dirty="0">
                <a:solidFill>
                  <a:srgbClr val="000099"/>
                </a:solidFill>
                <a:latin typeface="+mn-lt"/>
                <a:ea typeface="黑体" pitchFamily="2" charset="-122"/>
              </a:rPr>
              <a:t>, </a:t>
            </a:r>
            <a:r>
              <a:rPr lang="en-US" altLang="zh-CN" sz="2800" b="1" dirty="0" err="1">
                <a:solidFill>
                  <a:srgbClr val="000099"/>
                </a:solidFill>
                <a:latin typeface="+mn-lt"/>
                <a:ea typeface="黑体" pitchFamily="2" charset="-122"/>
              </a:rPr>
              <a:t>cwnd</a:t>
            </a:r>
            <a:r>
              <a:rPr lang="en-US" altLang="zh-CN" sz="2800" b="1" dirty="0">
                <a:solidFill>
                  <a:srgbClr val="000099"/>
                </a:solidFill>
                <a:latin typeface="+mn-lt"/>
                <a:ea typeface="黑体" pitchFamily="2" charset="-122"/>
              </a:rPr>
              <a:t>]                (5-9)</a:t>
            </a:r>
          </a:p>
        </p:txBody>
      </p:sp>
      <p:sp>
        <p:nvSpPr>
          <p:cNvPr id="2" name="矩形 1"/>
          <p:cNvSpPr/>
          <p:nvPr/>
        </p:nvSpPr>
        <p:spPr>
          <a:xfrm>
            <a:off x="1919536" y="5229201"/>
            <a:ext cx="8784976" cy="999697"/>
          </a:xfrm>
          <a:prstGeom prst="rect">
            <a:avLst/>
          </a:prstGeom>
          <a:solidFill>
            <a:srgbClr val="66FF66"/>
          </a:solidFill>
          <a:ln>
            <a:solidFill>
              <a:schemeClr val="tx1"/>
            </a:solidFill>
          </a:ln>
        </p:spPr>
        <p:txBody>
          <a:bodyPr wrap="square">
            <a:spAutoFit/>
          </a:bodyPr>
          <a:lstStyle/>
          <a:p>
            <a:pPr eaLnBrk="1" hangingPunct="1">
              <a:lnSpc>
                <a:spcPct val="110000"/>
              </a:lnSpc>
            </a:pPr>
            <a:r>
              <a:rPr lang="zh-CN" altLang="zh-CN" sz="2800" b="1" dirty="0">
                <a:solidFill>
                  <a:srgbClr val="000099"/>
                </a:solidFill>
                <a:latin typeface="+mn-lt"/>
                <a:ea typeface="黑体" pitchFamily="2" charset="-122"/>
              </a:rPr>
              <a:t>也就是说，</a:t>
            </a:r>
            <a:r>
              <a:rPr lang="en-US" altLang="zh-CN" sz="2800" b="1" dirty="0" err="1">
                <a:solidFill>
                  <a:srgbClr val="000099"/>
                </a:solidFill>
                <a:latin typeface="+mn-lt"/>
                <a:ea typeface="黑体" pitchFamily="2" charset="-122"/>
              </a:rPr>
              <a:t>rwnd</a:t>
            </a:r>
            <a:r>
              <a:rPr lang="en-US" altLang="zh-CN" sz="2800" b="1" dirty="0">
                <a:solidFill>
                  <a:srgbClr val="000099"/>
                </a:solidFill>
                <a:latin typeface="+mn-lt"/>
                <a:ea typeface="黑体" pitchFamily="2" charset="-122"/>
              </a:rPr>
              <a:t> </a:t>
            </a:r>
            <a:r>
              <a:rPr lang="zh-CN" altLang="zh-CN" sz="2800" b="1" dirty="0">
                <a:solidFill>
                  <a:srgbClr val="000099"/>
                </a:solidFill>
                <a:latin typeface="+mn-lt"/>
                <a:ea typeface="黑体" pitchFamily="2" charset="-122"/>
              </a:rPr>
              <a:t>和</a:t>
            </a:r>
            <a:r>
              <a:rPr lang="en-US" altLang="zh-CN" sz="2800" b="1" dirty="0">
                <a:solidFill>
                  <a:srgbClr val="000099"/>
                </a:solidFill>
                <a:latin typeface="+mn-lt"/>
                <a:ea typeface="黑体" pitchFamily="2" charset="-122"/>
              </a:rPr>
              <a:t> </a:t>
            </a:r>
            <a:r>
              <a:rPr lang="en-US" altLang="zh-CN" sz="2800" b="1" dirty="0" err="1">
                <a:solidFill>
                  <a:srgbClr val="000099"/>
                </a:solidFill>
                <a:latin typeface="+mn-lt"/>
                <a:ea typeface="黑体" pitchFamily="2" charset="-122"/>
              </a:rPr>
              <a:t>cwnd</a:t>
            </a:r>
            <a:r>
              <a:rPr lang="en-US" altLang="zh-CN" sz="2800" b="1" dirty="0">
                <a:solidFill>
                  <a:srgbClr val="000099"/>
                </a:solidFill>
                <a:latin typeface="+mn-lt"/>
                <a:ea typeface="黑体" pitchFamily="2" charset="-122"/>
              </a:rPr>
              <a:t> </a:t>
            </a:r>
            <a:r>
              <a:rPr lang="zh-CN" altLang="zh-CN" sz="2800" b="1" dirty="0">
                <a:solidFill>
                  <a:srgbClr val="000099"/>
                </a:solidFill>
                <a:latin typeface="+mn-lt"/>
                <a:ea typeface="黑体" pitchFamily="2" charset="-122"/>
              </a:rPr>
              <a:t>中数值较小的一个，控制了发送方发送数据的速率。</a:t>
            </a:r>
          </a:p>
        </p:txBody>
      </p:sp>
    </p:spTree>
    <p:extLst>
      <p:ext uri="{BB962C8B-B14F-4D97-AF65-F5344CB8AC3E}">
        <p14:creationId xmlns:p14="http://schemas.microsoft.com/office/powerpoint/2010/main" val="130845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7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p:bldP spid="2"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5.8.3  </a:t>
            </a:r>
            <a:r>
              <a:rPr lang="zh-CN" altLang="zh-CN" dirty="0"/>
              <a:t>主动队列管理</a:t>
            </a:r>
            <a:r>
              <a:rPr lang="en-US" altLang="zh-CN" dirty="0"/>
              <a:t> AQM</a:t>
            </a:r>
            <a:endParaRPr lang="zh-CN" altLang="en-US" dirty="0"/>
          </a:p>
        </p:txBody>
      </p:sp>
      <p:sp>
        <p:nvSpPr>
          <p:cNvPr id="3" name="内容占位符 2"/>
          <p:cNvSpPr>
            <a:spLocks noGrp="1"/>
          </p:cNvSpPr>
          <p:nvPr>
            <p:ph idx="1"/>
          </p:nvPr>
        </p:nvSpPr>
        <p:spPr/>
        <p:txBody>
          <a:bodyPr/>
          <a:lstStyle/>
          <a:p>
            <a:r>
              <a:rPr lang="en-US" altLang="zh-CN" dirty="0"/>
              <a:t>TCP </a:t>
            </a:r>
            <a:r>
              <a:rPr lang="zh-CN" altLang="zh-CN" dirty="0"/>
              <a:t>拥塞控制和网络层采取的策略</a:t>
            </a:r>
            <a:r>
              <a:rPr lang="zh-CN" altLang="en-US" dirty="0"/>
              <a:t>有密切</a:t>
            </a:r>
            <a:r>
              <a:rPr lang="zh-CN" altLang="zh-CN" dirty="0"/>
              <a:t>联系</a:t>
            </a:r>
            <a:r>
              <a:rPr lang="zh-CN" altLang="en-US" dirty="0"/>
              <a:t>。</a:t>
            </a:r>
            <a:endParaRPr lang="en-US" altLang="zh-CN" dirty="0"/>
          </a:p>
          <a:p>
            <a:r>
              <a:rPr lang="zh-CN" altLang="zh-CN" dirty="0"/>
              <a:t>重传会使</a:t>
            </a:r>
            <a:r>
              <a:rPr lang="en-US" altLang="zh-CN" dirty="0"/>
              <a:t> TCP </a:t>
            </a:r>
            <a:r>
              <a:rPr lang="zh-CN" altLang="zh-CN" dirty="0"/>
              <a:t>连接的发送端认为在网络中发生了拥塞。于是在</a:t>
            </a:r>
            <a:r>
              <a:rPr lang="en-US" altLang="zh-CN" dirty="0"/>
              <a:t> TCP </a:t>
            </a:r>
            <a:r>
              <a:rPr lang="zh-CN" altLang="zh-CN" dirty="0"/>
              <a:t>的发送端就采取了拥塞控制措施，但实际上网络并没有发生拥塞。</a:t>
            </a:r>
          </a:p>
          <a:p>
            <a:r>
              <a:rPr lang="zh-CN" altLang="zh-CN" dirty="0"/>
              <a:t>网络层的策略对</a:t>
            </a:r>
            <a:r>
              <a:rPr lang="en-US" altLang="zh-CN" dirty="0"/>
              <a:t> TCP </a:t>
            </a:r>
            <a:r>
              <a:rPr lang="zh-CN" altLang="zh-CN" dirty="0"/>
              <a:t>拥塞控制</a:t>
            </a:r>
            <a:r>
              <a:rPr lang="zh-CN" altLang="zh-CN" dirty="0">
                <a:solidFill>
                  <a:srgbClr val="FF0000"/>
                </a:solidFill>
              </a:rPr>
              <a:t>影响最大</a:t>
            </a:r>
            <a:r>
              <a:rPr lang="zh-CN" altLang="zh-CN" dirty="0"/>
              <a:t>的就是路由器的分组丢弃策略。</a:t>
            </a:r>
            <a:endParaRPr lang="zh-CN" altLang="en-US" dirty="0"/>
          </a:p>
        </p:txBody>
      </p:sp>
    </p:spTree>
    <p:extLst>
      <p:ext uri="{BB962C8B-B14F-4D97-AF65-F5344CB8AC3E}">
        <p14:creationId xmlns:p14="http://schemas.microsoft.com/office/powerpoint/2010/main" val="166136947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a:t>
            </a:r>
            <a:r>
              <a:rPr lang="zh-CN" altLang="zh-CN" dirty="0"/>
              <a:t>先进先出”</a:t>
            </a:r>
            <a:r>
              <a:rPr lang="en-US" altLang="zh-CN" dirty="0"/>
              <a:t>FIFO </a:t>
            </a:r>
            <a:r>
              <a:rPr lang="zh-CN" altLang="en-US" dirty="0"/>
              <a:t>处理</a:t>
            </a:r>
            <a:r>
              <a:rPr lang="zh-CN" altLang="zh-CN" dirty="0"/>
              <a:t>规则</a:t>
            </a:r>
            <a:endParaRPr lang="zh-CN" altLang="en-US" dirty="0"/>
          </a:p>
        </p:txBody>
      </p:sp>
      <p:sp>
        <p:nvSpPr>
          <p:cNvPr id="3" name="内容占位符 2"/>
          <p:cNvSpPr>
            <a:spLocks noGrp="1"/>
          </p:cNvSpPr>
          <p:nvPr>
            <p:ph idx="1"/>
          </p:nvPr>
        </p:nvSpPr>
        <p:spPr/>
        <p:txBody>
          <a:bodyPr/>
          <a:lstStyle/>
          <a:p>
            <a:r>
              <a:rPr lang="zh-CN" altLang="zh-CN" sz="2800" dirty="0"/>
              <a:t>路由器的队列通常都是按照</a:t>
            </a:r>
            <a:r>
              <a:rPr lang="zh-CN" altLang="zh-CN" sz="2800" dirty="0">
                <a:solidFill>
                  <a:srgbClr val="FF0000"/>
                </a:solidFill>
              </a:rPr>
              <a:t>“先进先出”</a:t>
            </a:r>
            <a:r>
              <a:rPr lang="en-US" altLang="zh-CN" sz="2800" dirty="0"/>
              <a:t>FIFO (First In First Out) </a:t>
            </a:r>
            <a:r>
              <a:rPr lang="zh-CN" altLang="zh-CN" sz="2800" dirty="0"/>
              <a:t>的规则处理到来的分组。</a:t>
            </a:r>
            <a:endParaRPr lang="en-US" altLang="zh-CN" sz="2800" dirty="0"/>
          </a:p>
          <a:p>
            <a:r>
              <a:rPr lang="zh-CN" altLang="zh-CN" sz="2800" dirty="0"/>
              <a:t>当队列已满时，以后再到达的所有分组（如果能够继续排队，这些分组都将排在队列的尾部）将都被丢弃。这就叫做</a:t>
            </a:r>
            <a:r>
              <a:rPr lang="zh-CN" altLang="zh-CN" sz="2800" dirty="0">
                <a:solidFill>
                  <a:srgbClr val="FF0000"/>
                </a:solidFill>
              </a:rPr>
              <a:t>尾部丢弃策略</a:t>
            </a:r>
            <a:r>
              <a:rPr lang="en-US" altLang="zh-CN" sz="2800" dirty="0">
                <a:solidFill>
                  <a:srgbClr val="FF0000"/>
                </a:solidFill>
              </a:rPr>
              <a:t> </a:t>
            </a:r>
            <a:r>
              <a:rPr lang="en-US" altLang="zh-CN" sz="2800" dirty="0"/>
              <a:t>(tail-drop policy)</a:t>
            </a:r>
            <a:r>
              <a:rPr lang="zh-CN" altLang="zh-CN" sz="2800" dirty="0"/>
              <a:t>。</a:t>
            </a:r>
            <a:endParaRPr lang="en-US" altLang="zh-CN" sz="2800" dirty="0"/>
          </a:p>
          <a:p>
            <a:r>
              <a:rPr lang="zh-CN" altLang="zh-CN" sz="2800" dirty="0"/>
              <a:t>路由器的尾部丢弃往往会导致一连串分组的丢失，这就使发送方出现超时重传，使</a:t>
            </a:r>
            <a:r>
              <a:rPr lang="en-US" altLang="zh-CN" sz="2800" dirty="0"/>
              <a:t> TCP </a:t>
            </a:r>
            <a:r>
              <a:rPr lang="zh-CN" altLang="zh-CN" sz="2800" dirty="0"/>
              <a:t>进入拥塞控制的慢开始状态，结果使</a:t>
            </a:r>
            <a:r>
              <a:rPr lang="en-US" altLang="zh-CN" sz="2800" dirty="0"/>
              <a:t> TCP </a:t>
            </a:r>
            <a:r>
              <a:rPr lang="zh-CN" altLang="zh-CN" sz="2800" dirty="0"/>
              <a:t>连接的发送方突然把数据的发送速率降低到很小的数值。</a:t>
            </a:r>
            <a:endParaRPr lang="en-US" altLang="zh-CN" sz="2800" dirty="0"/>
          </a:p>
          <a:p>
            <a:endParaRPr lang="zh-CN" altLang="en-US" sz="2800" dirty="0"/>
          </a:p>
        </p:txBody>
      </p:sp>
    </p:spTree>
    <p:extLst>
      <p:ext uri="{BB962C8B-B14F-4D97-AF65-F5344CB8AC3E}">
        <p14:creationId xmlns:p14="http://schemas.microsoft.com/office/powerpoint/2010/main" val="283489408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dirty="0"/>
              <a:t>全局同步</a:t>
            </a:r>
            <a:endParaRPr lang="zh-CN" altLang="en-US" dirty="0"/>
          </a:p>
        </p:txBody>
      </p:sp>
      <p:sp>
        <p:nvSpPr>
          <p:cNvPr id="3" name="内容占位符 2"/>
          <p:cNvSpPr>
            <a:spLocks noGrp="1"/>
          </p:cNvSpPr>
          <p:nvPr>
            <p:ph idx="1"/>
          </p:nvPr>
        </p:nvSpPr>
        <p:spPr/>
        <p:txBody>
          <a:bodyPr/>
          <a:lstStyle/>
          <a:p>
            <a:r>
              <a:rPr lang="zh-CN" altLang="zh-CN" sz="2800" dirty="0"/>
              <a:t>更为严重的是，在网络中通常有很多的</a:t>
            </a:r>
            <a:r>
              <a:rPr lang="en-US" altLang="zh-CN" sz="2800" dirty="0"/>
              <a:t> TCP </a:t>
            </a:r>
            <a:r>
              <a:rPr lang="zh-CN" altLang="zh-CN" sz="2800" dirty="0"/>
              <a:t>连接</a:t>
            </a:r>
            <a:r>
              <a:rPr lang="zh-CN" altLang="en-US" sz="2800" dirty="0"/>
              <a:t>，</a:t>
            </a:r>
            <a:r>
              <a:rPr lang="zh-CN" altLang="zh-CN" sz="2800" dirty="0"/>
              <a:t>这些连接</a:t>
            </a:r>
            <a:r>
              <a:rPr lang="zh-CN" altLang="en-US" sz="2800" dirty="0"/>
              <a:t>中</a:t>
            </a:r>
            <a:r>
              <a:rPr lang="zh-CN" altLang="zh-CN" sz="2800" dirty="0"/>
              <a:t>的报文段通常是复用在网络层的</a:t>
            </a:r>
            <a:r>
              <a:rPr lang="en-US" altLang="zh-CN" sz="2800" dirty="0"/>
              <a:t> IP </a:t>
            </a:r>
            <a:r>
              <a:rPr lang="zh-CN" altLang="zh-CN" sz="2800" dirty="0"/>
              <a:t>数据报中传送</a:t>
            </a:r>
            <a:r>
              <a:rPr lang="zh-CN" altLang="en-US" sz="2800" dirty="0"/>
              <a:t>的</a:t>
            </a:r>
            <a:r>
              <a:rPr lang="zh-CN" altLang="zh-CN" sz="2800" dirty="0"/>
              <a:t>。</a:t>
            </a:r>
            <a:endParaRPr lang="en-US" altLang="zh-CN" sz="2800" dirty="0"/>
          </a:p>
          <a:p>
            <a:r>
              <a:rPr lang="zh-CN" altLang="zh-CN" sz="2800" dirty="0"/>
              <a:t>在这种情况下，若发生了路由器中的尾部丢弃，就可能会同时影响到很多条</a:t>
            </a:r>
            <a:r>
              <a:rPr lang="en-US" altLang="zh-CN" sz="2800" dirty="0"/>
              <a:t> TCP </a:t>
            </a:r>
            <a:r>
              <a:rPr lang="zh-CN" altLang="zh-CN" sz="2800" dirty="0"/>
              <a:t>连接，结果使这许多</a:t>
            </a:r>
            <a:r>
              <a:rPr lang="en-US" altLang="zh-CN" sz="2800" dirty="0"/>
              <a:t> TCP </a:t>
            </a:r>
            <a:r>
              <a:rPr lang="zh-CN" altLang="zh-CN" sz="2800" dirty="0"/>
              <a:t>连接在同一时间突然都进入到慢开始状态。这在</a:t>
            </a:r>
            <a:r>
              <a:rPr lang="en-US" altLang="zh-CN" sz="2800" dirty="0"/>
              <a:t> TCP </a:t>
            </a:r>
            <a:r>
              <a:rPr lang="zh-CN" altLang="zh-CN" sz="2800" dirty="0"/>
              <a:t>的术语中称为</a:t>
            </a:r>
            <a:r>
              <a:rPr lang="zh-CN" altLang="zh-CN" sz="2800" dirty="0">
                <a:solidFill>
                  <a:srgbClr val="FF0000"/>
                </a:solidFill>
              </a:rPr>
              <a:t>全局同步</a:t>
            </a:r>
            <a:r>
              <a:rPr lang="en-US" altLang="zh-CN" sz="2800" dirty="0">
                <a:solidFill>
                  <a:srgbClr val="FF0000"/>
                </a:solidFill>
              </a:rPr>
              <a:t> </a:t>
            </a:r>
            <a:r>
              <a:rPr lang="en-US" altLang="zh-CN" sz="2800" dirty="0"/>
              <a:t>(global </a:t>
            </a:r>
            <a:r>
              <a:rPr lang="en-US" altLang="zh-CN" sz="2800" dirty="0" err="1"/>
              <a:t>syncronization</a:t>
            </a:r>
            <a:r>
              <a:rPr lang="en-US" altLang="zh-CN" sz="2800" dirty="0"/>
              <a:t>)</a:t>
            </a:r>
            <a:r>
              <a:rPr lang="zh-CN" altLang="zh-CN" sz="2800" dirty="0"/>
              <a:t>。</a:t>
            </a:r>
            <a:endParaRPr lang="en-US" altLang="zh-CN" sz="2800" dirty="0"/>
          </a:p>
          <a:p>
            <a:r>
              <a:rPr lang="zh-CN" altLang="zh-CN" sz="2800" dirty="0"/>
              <a:t>全局同步使得全网的通信量突然下降了很多，而在网络恢复正常后，其通信量又突然增大很多。</a:t>
            </a:r>
          </a:p>
        </p:txBody>
      </p:sp>
    </p:spTree>
    <p:extLst>
      <p:ext uri="{BB962C8B-B14F-4D97-AF65-F5344CB8AC3E}">
        <p14:creationId xmlns:p14="http://schemas.microsoft.com/office/powerpoint/2010/main" val="3950733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主动队列管理</a:t>
            </a:r>
            <a:r>
              <a:rPr lang="en-US" altLang="zh-CN" dirty="0"/>
              <a:t>AQM</a:t>
            </a:r>
            <a:endParaRPr lang="zh-CN" altLang="en-US" dirty="0"/>
          </a:p>
        </p:txBody>
      </p:sp>
      <p:sp>
        <p:nvSpPr>
          <p:cNvPr id="3" name="内容占位符 2"/>
          <p:cNvSpPr>
            <a:spLocks noGrp="1"/>
          </p:cNvSpPr>
          <p:nvPr>
            <p:ph idx="1"/>
          </p:nvPr>
        </p:nvSpPr>
        <p:spPr/>
        <p:txBody>
          <a:bodyPr/>
          <a:lstStyle/>
          <a:p>
            <a:r>
              <a:rPr lang="en-US" altLang="zh-CN" sz="2800" dirty="0"/>
              <a:t>1998</a:t>
            </a:r>
            <a:r>
              <a:rPr lang="zh-CN" altLang="zh-CN" sz="2800" dirty="0"/>
              <a:t>年提出了主动队列管理</a:t>
            </a:r>
            <a:r>
              <a:rPr lang="en-US" altLang="zh-CN" sz="2800" dirty="0"/>
              <a:t> AQM (Active Queue Management)</a:t>
            </a:r>
            <a:r>
              <a:rPr lang="zh-CN" altLang="zh-CN" sz="2800" dirty="0"/>
              <a:t>。</a:t>
            </a:r>
            <a:endParaRPr lang="en-US" altLang="zh-CN" sz="2800" dirty="0"/>
          </a:p>
          <a:p>
            <a:r>
              <a:rPr lang="zh-CN" altLang="zh-CN" sz="2800" dirty="0"/>
              <a:t>所谓“主动”就是不要等到路由器的队列长度已经达到最大值时才不得不丢弃后面到达的分组。这样就太被动了。应当在队列长度达到某个值得警惕的数值时（即当网络拥塞有了某些拥塞征兆时），就</a:t>
            </a:r>
            <a:r>
              <a:rPr lang="zh-CN" altLang="zh-CN" sz="2800" dirty="0">
                <a:solidFill>
                  <a:srgbClr val="FF0000"/>
                </a:solidFill>
              </a:rPr>
              <a:t>主动丢弃</a:t>
            </a:r>
            <a:r>
              <a:rPr lang="zh-CN" altLang="zh-CN" sz="2800" dirty="0"/>
              <a:t>到达的分组。</a:t>
            </a:r>
            <a:endParaRPr lang="en-US" altLang="zh-CN" sz="2800" dirty="0"/>
          </a:p>
          <a:p>
            <a:r>
              <a:rPr lang="en-US" altLang="zh-CN" sz="2800" dirty="0"/>
              <a:t>AQM </a:t>
            </a:r>
            <a:r>
              <a:rPr lang="zh-CN" altLang="zh-CN" sz="2800" dirty="0"/>
              <a:t>可以有不同实现方法，其中曾流行多年的就是</a:t>
            </a:r>
            <a:r>
              <a:rPr lang="zh-CN" altLang="zh-CN" sz="2800" dirty="0">
                <a:solidFill>
                  <a:srgbClr val="FF0000"/>
                </a:solidFill>
              </a:rPr>
              <a:t>随机早期检测</a:t>
            </a:r>
            <a:r>
              <a:rPr lang="en-US" altLang="zh-CN" sz="2800" dirty="0">
                <a:solidFill>
                  <a:srgbClr val="FF0000"/>
                </a:solidFill>
              </a:rPr>
              <a:t> RED</a:t>
            </a:r>
            <a:r>
              <a:rPr lang="en-US" altLang="zh-CN" sz="2800" dirty="0"/>
              <a:t> (Random Early Detection)</a:t>
            </a:r>
            <a:r>
              <a:rPr lang="zh-CN" altLang="zh-CN" sz="2800" dirty="0"/>
              <a:t>。</a:t>
            </a:r>
            <a:endParaRPr lang="zh-CN" altLang="en-US" sz="2800" dirty="0"/>
          </a:p>
        </p:txBody>
      </p:sp>
    </p:spTree>
    <p:extLst>
      <p:ext uri="{BB962C8B-B14F-4D97-AF65-F5344CB8AC3E}">
        <p14:creationId xmlns:p14="http://schemas.microsoft.com/office/powerpoint/2010/main" val="25499459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随机早期检测 </a:t>
            </a:r>
            <a:r>
              <a:rPr lang="en-US" altLang="zh-CN" dirty="0"/>
              <a:t>RED</a:t>
            </a:r>
          </a:p>
        </p:txBody>
      </p:sp>
      <p:sp>
        <p:nvSpPr>
          <p:cNvPr id="552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使路由器的队列维持两个参数：队列长度最小门限 </a:t>
            </a:r>
            <a:r>
              <a:rPr lang="en-US" altLang="zh-CN" sz="2800" dirty="0" err="1"/>
              <a:t>TH</a:t>
            </a:r>
            <a:r>
              <a:rPr lang="en-US" altLang="zh-CN" sz="2800" baseline="-25000" dirty="0" err="1"/>
              <a:t>min</a:t>
            </a:r>
            <a:r>
              <a:rPr lang="en-US" altLang="zh-CN" sz="2800" dirty="0"/>
              <a:t> </a:t>
            </a:r>
            <a:r>
              <a:rPr lang="zh-CN" altLang="en-US" sz="2800" dirty="0"/>
              <a:t>和最大门限 </a:t>
            </a:r>
            <a:r>
              <a:rPr lang="en-US" altLang="zh-CN" sz="2800" dirty="0" err="1"/>
              <a:t>Th</a:t>
            </a:r>
            <a:r>
              <a:rPr lang="en-US" altLang="zh-CN" sz="2800" baseline="-25000" dirty="0" err="1"/>
              <a:t>max</a:t>
            </a:r>
            <a:r>
              <a:rPr lang="en-US" altLang="zh-CN" sz="2800" dirty="0"/>
              <a:t> </a:t>
            </a:r>
            <a:r>
              <a:rPr lang="zh-CN" altLang="en-US" sz="2800" dirty="0"/>
              <a:t>。</a:t>
            </a:r>
          </a:p>
          <a:p>
            <a:r>
              <a:rPr lang="en-US" altLang="zh-CN" sz="2800" dirty="0"/>
              <a:t>RED </a:t>
            </a:r>
            <a:r>
              <a:rPr lang="zh-CN" altLang="en-US" sz="2800" dirty="0"/>
              <a:t>对每一个到达的分组都先计算平均队列长度 </a:t>
            </a:r>
            <a:r>
              <a:rPr lang="en-US" altLang="zh-CN" sz="2800" dirty="0"/>
              <a:t>L</a:t>
            </a:r>
            <a:r>
              <a:rPr lang="en-US" altLang="zh-CN" sz="2800" baseline="-25000" dirty="0"/>
              <a:t>AV</a:t>
            </a:r>
            <a:r>
              <a:rPr lang="en-US" altLang="zh-CN" sz="2800" dirty="0"/>
              <a:t> </a:t>
            </a:r>
            <a:r>
              <a:rPr lang="zh-CN" altLang="en-US" sz="2800" dirty="0"/>
              <a:t>。</a:t>
            </a:r>
          </a:p>
          <a:p>
            <a:r>
              <a:rPr lang="en-US" altLang="zh-CN" sz="2800" dirty="0"/>
              <a:t>(1) </a:t>
            </a:r>
            <a:r>
              <a:rPr lang="zh-CN" altLang="en-US" sz="2800" dirty="0"/>
              <a:t>若平均队列长度</a:t>
            </a:r>
            <a:r>
              <a:rPr lang="zh-CN" altLang="en-US" sz="2800" dirty="0">
                <a:solidFill>
                  <a:srgbClr val="FF0000"/>
                </a:solidFill>
              </a:rPr>
              <a:t>小于</a:t>
            </a:r>
            <a:r>
              <a:rPr lang="zh-CN" altLang="en-US" sz="2800" dirty="0"/>
              <a:t>最小门限 </a:t>
            </a:r>
            <a:r>
              <a:rPr lang="en-US" altLang="zh-CN" sz="2800" dirty="0" err="1"/>
              <a:t>TH</a:t>
            </a:r>
            <a:r>
              <a:rPr lang="en-US" altLang="zh-CN" sz="2800" baseline="-25000" dirty="0" err="1"/>
              <a:t>min</a:t>
            </a:r>
            <a:r>
              <a:rPr lang="zh-CN" altLang="en-US" sz="2800" dirty="0"/>
              <a:t>，则将新到达的分组放入队列进行排队。</a:t>
            </a:r>
          </a:p>
          <a:p>
            <a:r>
              <a:rPr lang="en-US" altLang="zh-CN" sz="2800" dirty="0"/>
              <a:t>(2) </a:t>
            </a:r>
            <a:r>
              <a:rPr lang="zh-CN" altLang="en-US" sz="2800" dirty="0"/>
              <a:t>若平均队列长度</a:t>
            </a:r>
            <a:r>
              <a:rPr lang="zh-CN" altLang="en-US" sz="2800" dirty="0">
                <a:solidFill>
                  <a:srgbClr val="FF0000"/>
                </a:solidFill>
              </a:rPr>
              <a:t>超过</a:t>
            </a:r>
            <a:r>
              <a:rPr lang="zh-CN" altLang="en-US" sz="2800" dirty="0"/>
              <a:t>最大门限 </a:t>
            </a:r>
            <a:r>
              <a:rPr lang="en-US" altLang="zh-CN" sz="2800" dirty="0" err="1"/>
              <a:t>TH</a:t>
            </a:r>
            <a:r>
              <a:rPr lang="en-US" altLang="zh-CN" sz="2800" baseline="-25000" dirty="0" err="1"/>
              <a:t>max</a:t>
            </a:r>
            <a:r>
              <a:rPr lang="zh-CN" altLang="en-US" sz="2800" dirty="0"/>
              <a:t>，则将新到达的分组丢弃。</a:t>
            </a:r>
          </a:p>
          <a:p>
            <a:r>
              <a:rPr lang="en-US" altLang="zh-CN" sz="2800" dirty="0"/>
              <a:t>(3) </a:t>
            </a:r>
            <a:r>
              <a:rPr lang="zh-CN" altLang="en-US" sz="2800" dirty="0"/>
              <a:t>若平均队列长度在最小门限 </a:t>
            </a:r>
            <a:r>
              <a:rPr lang="en-US" altLang="zh-CN" sz="2800" dirty="0" err="1"/>
              <a:t>TH</a:t>
            </a:r>
            <a:r>
              <a:rPr lang="en-US" altLang="zh-CN" sz="2800" baseline="-25000" dirty="0" err="1"/>
              <a:t>min</a:t>
            </a:r>
            <a:r>
              <a:rPr lang="en-US" altLang="zh-CN" sz="2800" dirty="0"/>
              <a:t> </a:t>
            </a:r>
            <a:r>
              <a:rPr lang="zh-CN" altLang="en-US" sz="2800" dirty="0"/>
              <a:t>和最大门限</a:t>
            </a:r>
            <a:r>
              <a:rPr lang="en-US" altLang="zh-CN" sz="2800" dirty="0" err="1"/>
              <a:t>TH</a:t>
            </a:r>
            <a:r>
              <a:rPr lang="en-US" altLang="zh-CN" sz="2800" baseline="-25000" dirty="0" err="1"/>
              <a:t>max</a:t>
            </a:r>
            <a:r>
              <a:rPr lang="en-US" altLang="zh-CN" sz="2800" dirty="0"/>
              <a:t> </a:t>
            </a:r>
            <a:r>
              <a:rPr lang="zh-CN" altLang="en-US" sz="2800" dirty="0"/>
              <a:t>之间，则按照某一</a:t>
            </a:r>
            <a:r>
              <a:rPr lang="zh-CN" altLang="en-US" sz="2800" dirty="0">
                <a:solidFill>
                  <a:srgbClr val="FF0000"/>
                </a:solidFill>
              </a:rPr>
              <a:t>概率 </a:t>
            </a:r>
            <a:r>
              <a:rPr lang="en-US" altLang="zh-CN" sz="2800" dirty="0">
                <a:solidFill>
                  <a:srgbClr val="FF0000"/>
                </a:solidFill>
              </a:rPr>
              <a:t>p</a:t>
            </a:r>
            <a:r>
              <a:rPr lang="en-US" altLang="zh-CN" sz="2800" dirty="0"/>
              <a:t> </a:t>
            </a:r>
            <a:r>
              <a:rPr lang="zh-CN" altLang="en-US" sz="2800" dirty="0"/>
              <a:t>将新到达的分组丢弃。</a:t>
            </a:r>
          </a:p>
        </p:txBody>
      </p:sp>
    </p:spTree>
    <p:extLst>
      <p:ext uri="{BB962C8B-B14F-4D97-AF65-F5344CB8AC3E}">
        <p14:creationId xmlns:p14="http://schemas.microsoft.com/office/powerpoint/2010/main" val="252942066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ctr"/>
            <a:r>
              <a:rPr lang="zh-CN" altLang="en-US" dirty="0"/>
              <a:t>随机早期检测 </a:t>
            </a:r>
            <a:r>
              <a:rPr lang="en-US" altLang="zh-CN" dirty="0"/>
              <a:t>RED</a:t>
            </a:r>
            <a:endParaRPr lang="zh-CN" altLang="en-US" dirty="0"/>
          </a:p>
        </p:txBody>
      </p:sp>
      <p:sp>
        <p:nvSpPr>
          <p:cNvPr id="554019" name="Rectangle 35"/>
          <p:cNvSpPr>
            <a:spLocks noChangeArrowheads="1"/>
          </p:cNvSpPr>
          <p:nvPr/>
        </p:nvSpPr>
        <p:spPr bwMode="auto">
          <a:xfrm>
            <a:off x="4095884" y="2059151"/>
            <a:ext cx="3437863" cy="3013075"/>
          </a:xfrm>
          <a:prstGeom prst="rect">
            <a:avLst/>
          </a:prstGeom>
          <a:solidFill>
            <a:srgbClr val="99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4018" name="Rectangle 34"/>
          <p:cNvSpPr>
            <a:spLocks noChangeArrowheads="1"/>
          </p:cNvSpPr>
          <p:nvPr/>
        </p:nvSpPr>
        <p:spPr bwMode="auto">
          <a:xfrm>
            <a:off x="7537185" y="2057562"/>
            <a:ext cx="1024996" cy="2476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4017" name="Rectangle 33"/>
          <p:cNvSpPr>
            <a:spLocks noChangeArrowheads="1"/>
          </p:cNvSpPr>
          <p:nvPr/>
        </p:nvSpPr>
        <p:spPr bwMode="auto">
          <a:xfrm>
            <a:off x="2819799" y="2057564"/>
            <a:ext cx="1276085" cy="3444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3988" name="Rectangle 4"/>
          <p:cNvSpPr>
            <a:spLocks noChangeArrowheads="1"/>
          </p:cNvSpPr>
          <p:nvPr/>
        </p:nvSpPr>
        <p:spPr bwMode="auto">
          <a:xfrm>
            <a:off x="6118358" y="2757649"/>
            <a:ext cx="2445544" cy="1276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3989" name="Freeform 5"/>
          <p:cNvSpPr>
            <a:spLocks/>
          </p:cNvSpPr>
          <p:nvPr/>
        </p:nvSpPr>
        <p:spPr bwMode="auto">
          <a:xfrm>
            <a:off x="3091526" y="2757649"/>
            <a:ext cx="5472377" cy="1276350"/>
          </a:xfrm>
          <a:custGeom>
            <a:avLst/>
            <a:gdLst>
              <a:gd name="T0" fmla="*/ 0 w 1920"/>
              <a:gd name="T1" fmla="*/ 0 h 528"/>
              <a:gd name="T2" fmla="*/ 1920 w 1920"/>
              <a:gd name="T3" fmla="*/ 0 h 528"/>
              <a:gd name="T4" fmla="*/ 1920 w 1920"/>
              <a:gd name="T5" fmla="*/ 528 h 528"/>
              <a:gd name="T6" fmla="*/ 0 w 1920"/>
              <a:gd name="T7" fmla="*/ 528 h 528"/>
            </a:gdLst>
            <a:ahLst/>
            <a:cxnLst>
              <a:cxn ang="0">
                <a:pos x="T0" y="T1"/>
              </a:cxn>
              <a:cxn ang="0">
                <a:pos x="T2" y="T3"/>
              </a:cxn>
              <a:cxn ang="0">
                <a:pos x="T4" y="T5"/>
              </a:cxn>
              <a:cxn ang="0">
                <a:pos x="T6" y="T7"/>
              </a:cxn>
            </a:cxnLst>
            <a:rect l="0" t="0" r="r" b="b"/>
            <a:pathLst>
              <a:path w="1920" h="528">
                <a:moveTo>
                  <a:pt x="0" y="0"/>
                </a:moveTo>
                <a:lnTo>
                  <a:pt x="1920" y="0"/>
                </a:lnTo>
                <a:lnTo>
                  <a:pt x="1920" y="528"/>
                </a:lnTo>
                <a:lnTo>
                  <a:pt x="0" y="52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0" name="Line 6"/>
          <p:cNvSpPr>
            <a:spLocks noChangeShapeType="1"/>
          </p:cNvSpPr>
          <p:nvPr/>
        </p:nvSpPr>
        <p:spPr bwMode="auto">
          <a:xfrm>
            <a:off x="8216504"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1" name="Line 7"/>
          <p:cNvSpPr>
            <a:spLocks noChangeShapeType="1"/>
          </p:cNvSpPr>
          <p:nvPr/>
        </p:nvSpPr>
        <p:spPr bwMode="auto">
          <a:xfrm>
            <a:off x="786738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2" name="Line 8"/>
          <p:cNvSpPr>
            <a:spLocks noChangeShapeType="1"/>
          </p:cNvSpPr>
          <p:nvPr/>
        </p:nvSpPr>
        <p:spPr bwMode="auto">
          <a:xfrm>
            <a:off x="7516548" y="2290924"/>
            <a:ext cx="0" cy="203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3" name="Line 9"/>
          <p:cNvSpPr>
            <a:spLocks noChangeShapeType="1"/>
          </p:cNvSpPr>
          <p:nvPr/>
        </p:nvSpPr>
        <p:spPr bwMode="auto">
          <a:xfrm>
            <a:off x="7167431"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4" name="Line 10"/>
          <p:cNvSpPr>
            <a:spLocks noChangeShapeType="1"/>
          </p:cNvSpPr>
          <p:nvPr/>
        </p:nvSpPr>
        <p:spPr bwMode="auto">
          <a:xfrm>
            <a:off x="6818313"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5" name="Line 11"/>
          <p:cNvSpPr>
            <a:spLocks noChangeShapeType="1"/>
          </p:cNvSpPr>
          <p:nvPr/>
        </p:nvSpPr>
        <p:spPr bwMode="auto">
          <a:xfrm>
            <a:off x="646747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6" name="Line 12"/>
          <p:cNvSpPr>
            <a:spLocks noChangeShapeType="1"/>
          </p:cNvSpPr>
          <p:nvPr/>
        </p:nvSpPr>
        <p:spPr bwMode="auto">
          <a:xfrm>
            <a:off x="4107921" y="2309975"/>
            <a:ext cx="0" cy="31607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7" name="AutoShape 13"/>
          <p:cNvSpPr>
            <a:spLocks noChangeArrowheads="1"/>
          </p:cNvSpPr>
          <p:nvPr/>
        </p:nvSpPr>
        <p:spPr bwMode="auto">
          <a:xfrm>
            <a:off x="8448677" y="3105314"/>
            <a:ext cx="1049073" cy="465137"/>
          </a:xfrm>
          <a:prstGeom prst="rightArrow">
            <a:avLst>
              <a:gd name="adj1" fmla="val 50000"/>
              <a:gd name="adj2" fmla="val 52048"/>
            </a:avLst>
          </a:prstGeom>
          <a:solidFill>
            <a:srgbClr val="C00000"/>
          </a:solidFill>
          <a:ln w="9525">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3998" name="Text Box 14"/>
          <p:cNvSpPr txBox="1">
            <a:spLocks noChangeArrowheads="1"/>
          </p:cNvSpPr>
          <p:nvPr/>
        </p:nvSpPr>
        <p:spPr bwMode="auto">
          <a:xfrm>
            <a:off x="9445484" y="2986250"/>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从队首</a:t>
            </a:r>
          </a:p>
          <a:p>
            <a:pPr algn="ctr"/>
            <a:r>
              <a:rPr kumimoji="1" lang="zh-CN" altLang="en-US" sz="2000" b="1">
                <a:solidFill>
                  <a:srgbClr val="000099"/>
                </a:solidFill>
                <a:latin typeface="+mn-lt"/>
                <a:ea typeface="黑体" pitchFamily="2" charset="-122"/>
              </a:rPr>
              <a:t>发送</a:t>
            </a:r>
          </a:p>
        </p:txBody>
      </p:sp>
      <p:sp>
        <p:nvSpPr>
          <p:cNvPr id="553999" name="Line 15"/>
          <p:cNvSpPr>
            <a:spLocks noChangeShapeType="1"/>
          </p:cNvSpPr>
          <p:nvPr/>
        </p:nvSpPr>
        <p:spPr bwMode="auto">
          <a:xfrm>
            <a:off x="6118358"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00" name="Text Box 16"/>
          <p:cNvSpPr txBox="1">
            <a:spLocks noChangeArrowheads="1"/>
          </p:cNvSpPr>
          <p:nvPr/>
        </p:nvSpPr>
        <p:spPr bwMode="auto">
          <a:xfrm>
            <a:off x="8739321" y="4326101"/>
            <a:ext cx="21153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最小门限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4001" name="Text Box 17"/>
          <p:cNvSpPr txBox="1">
            <a:spLocks noChangeArrowheads="1"/>
          </p:cNvSpPr>
          <p:nvPr/>
        </p:nvSpPr>
        <p:spPr bwMode="auto">
          <a:xfrm>
            <a:off x="5387447" y="5261138"/>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最大门限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4002" name="AutoShape 18"/>
          <p:cNvSpPr>
            <a:spLocks noChangeArrowheads="1"/>
          </p:cNvSpPr>
          <p:nvPr/>
        </p:nvSpPr>
        <p:spPr bwMode="auto">
          <a:xfrm>
            <a:off x="2857633" y="3138649"/>
            <a:ext cx="2146300" cy="431800"/>
          </a:xfrm>
          <a:prstGeom prst="rightArrow">
            <a:avLst>
              <a:gd name="adj1" fmla="val 50000"/>
              <a:gd name="adj2" fmla="val 114706"/>
            </a:avLst>
          </a:prstGeom>
          <a:solidFill>
            <a:schemeClr val="accent2"/>
          </a:solidFill>
          <a:ln w="9525">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4003" name="Text Box 19"/>
          <p:cNvSpPr txBox="1">
            <a:spLocks noChangeArrowheads="1"/>
          </p:cNvSpPr>
          <p:nvPr/>
        </p:nvSpPr>
        <p:spPr bwMode="auto">
          <a:xfrm>
            <a:off x="1958487" y="2941800"/>
            <a:ext cx="6976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分组</a:t>
            </a:r>
          </a:p>
          <a:p>
            <a:pPr algn="ctr"/>
            <a:r>
              <a:rPr kumimoji="1" lang="zh-CN" altLang="en-US" sz="2000" b="1">
                <a:solidFill>
                  <a:srgbClr val="000099"/>
                </a:solidFill>
                <a:latin typeface="+mn-lt"/>
                <a:ea typeface="黑体" pitchFamily="2" charset="-122"/>
              </a:rPr>
              <a:t>到达</a:t>
            </a:r>
          </a:p>
        </p:txBody>
      </p:sp>
      <p:sp>
        <p:nvSpPr>
          <p:cNvPr id="554004" name="Text Box 20"/>
          <p:cNvSpPr txBox="1">
            <a:spLocks noChangeArrowheads="1"/>
          </p:cNvSpPr>
          <p:nvPr/>
        </p:nvSpPr>
        <p:spPr bwMode="auto">
          <a:xfrm>
            <a:off x="6245622" y="4686463"/>
            <a:ext cx="2149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平均队列长度 </a:t>
            </a:r>
            <a:r>
              <a:rPr kumimoji="1" lang="en-US" altLang="zh-CN" sz="2000" b="1" i="1">
                <a:solidFill>
                  <a:srgbClr val="000099"/>
                </a:solidFill>
                <a:latin typeface="+mn-lt"/>
                <a:ea typeface="黑体" pitchFamily="2" charset="-122"/>
              </a:rPr>
              <a:t>L</a:t>
            </a:r>
            <a:r>
              <a:rPr kumimoji="1" lang="en-US" altLang="zh-CN" sz="2000" b="1" baseline="-25000">
                <a:solidFill>
                  <a:srgbClr val="000099"/>
                </a:solidFill>
                <a:latin typeface="+mn-lt"/>
                <a:ea typeface="黑体" pitchFamily="2" charset="-122"/>
              </a:rPr>
              <a:t>av</a:t>
            </a:r>
          </a:p>
        </p:txBody>
      </p:sp>
      <p:sp>
        <p:nvSpPr>
          <p:cNvPr id="554005" name="Line 21"/>
          <p:cNvSpPr>
            <a:spLocks noChangeShapeType="1"/>
          </p:cNvSpPr>
          <p:nvPr/>
        </p:nvSpPr>
        <p:spPr bwMode="auto">
          <a:xfrm>
            <a:off x="8563902" y="2295687"/>
            <a:ext cx="0" cy="461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06" name="Text Box 22"/>
          <p:cNvSpPr txBox="1">
            <a:spLocks noChangeArrowheads="1"/>
          </p:cNvSpPr>
          <p:nvPr/>
        </p:nvSpPr>
        <p:spPr bwMode="auto">
          <a:xfrm>
            <a:off x="7633495" y="23083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排队</a:t>
            </a:r>
          </a:p>
        </p:txBody>
      </p:sp>
      <p:sp>
        <p:nvSpPr>
          <p:cNvPr id="554007" name="Text Box 23"/>
          <p:cNvSpPr txBox="1">
            <a:spLocks noChangeArrowheads="1"/>
          </p:cNvSpPr>
          <p:nvPr/>
        </p:nvSpPr>
        <p:spPr bwMode="auto">
          <a:xfrm>
            <a:off x="3237707" y="23083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丢弃</a:t>
            </a:r>
          </a:p>
        </p:txBody>
      </p:sp>
      <p:sp>
        <p:nvSpPr>
          <p:cNvPr id="554008" name="Text Box 24"/>
          <p:cNvSpPr txBox="1">
            <a:spLocks noChangeArrowheads="1"/>
          </p:cNvSpPr>
          <p:nvPr/>
        </p:nvSpPr>
        <p:spPr bwMode="auto">
          <a:xfrm>
            <a:off x="4873229" y="2309975"/>
            <a:ext cx="1773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以概率</a:t>
            </a:r>
            <a:r>
              <a:rPr kumimoji="1" lang="zh-CN" altLang="en-US" sz="2000" b="1" i="1">
                <a:solidFill>
                  <a:srgbClr val="000099"/>
                </a:solidFill>
                <a:latin typeface="+mn-lt"/>
                <a:ea typeface="黑体" pitchFamily="2" charset="-122"/>
              </a:rPr>
              <a:t> </a:t>
            </a:r>
            <a:r>
              <a:rPr kumimoji="1" lang="en-US" altLang="zh-CN" sz="2000" b="1" i="1">
                <a:solidFill>
                  <a:srgbClr val="000099"/>
                </a:solidFill>
                <a:latin typeface="+mn-lt"/>
                <a:ea typeface="黑体" pitchFamily="2" charset="-122"/>
              </a:rPr>
              <a:t>p</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丢弃</a:t>
            </a:r>
          </a:p>
        </p:txBody>
      </p:sp>
      <p:sp>
        <p:nvSpPr>
          <p:cNvPr id="554009" name="Line 25"/>
          <p:cNvSpPr>
            <a:spLocks noChangeShapeType="1"/>
          </p:cNvSpPr>
          <p:nvPr/>
        </p:nvSpPr>
        <p:spPr bwMode="auto">
          <a:xfrm>
            <a:off x="6133836" y="4703924"/>
            <a:ext cx="24111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0" name="Line 26"/>
          <p:cNvSpPr>
            <a:spLocks noChangeShapeType="1"/>
          </p:cNvSpPr>
          <p:nvPr/>
        </p:nvSpPr>
        <p:spPr bwMode="auto">
          <a:xfrm flipH="1">
            <a:off x="8563902" y="4076862"/>
            <a:ext cx="15478" cy="15097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1" name="Line 27"/>
          <p:cNvSpPr>
            <a:spLocks noChangeShapeType="1"/>
          </p:cNvSpPr>
          <p:nvPr/>
        </p:nvSpPr>
        <p:spPr bwMode="auto">
          <a:xfrm>
            <a:off x="6125237" y="4067337"/>
            <a:ext cx="0" cy="8699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2" name="Line 28"/>
          <p:cNvSpPr>
            <a:spLocks noChangeShapeType="1"/>
          </p:cNvSpPr>
          <p:nvPr/>
        </p:nvSpPr>
        <p:spPr bwMode="auto">
          <a:xfrm>
            <a:off x="7513109" y="4227674"/>
            <a:ext cx="10903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3" name="Line 29"/>
          <p:cNvSpPr>
            <a:spLocks noChangeShapeType="1"/>
          </p:cNvSpPr>
          <p:nvPr/>
        </p:nvSpPr>
        <p:spPr bwMode="auto">
          <a:xfrm>
            <a:off x="4118240" y="5253199"/>
            <a:ext cx="443706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4" name="Line 30"/>
          <p:cNvSpPr>
            <a:spLocks noChangeShapeType="1"/>
          </p:cNvSpPr>
          <p:nvPr/>
        </p:nvSpPr>
        <p:spPr bwMode="auto">
          <a:xfrm flipH="1" flipV="1">
            <a:off x="8020447" y="4246726"/>
            <a:ext cx="706834" cy="2381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703512" y="1196753"/>
            <a:ext cx="8696078" cy="584775"/>
          </a:xfrm>
          <a:prstGeom prst="rect">
            <a:avLst/>
          </a:prstGeom>
        </p:spPr>
        <p:txBody>
          <a:bodyPr wrap="square">
            <a:spAutoFit/>
          </a:bodyPr>
          <a:lstStyle/>
          <a:p>
            <a:r>
              <a:rPr lang="en-US" altLang="zh-CN" sz="3200" b="1" dirty="0">
                <a:latin typeface="+mn-lt"/>
                <a:ea typeface="黑体" pitchFamily="2" charset="-122"/>
              </a:rPr>
              <a:t>RED </a:t>
            </a:r>
            <a:r>
              <a:rPr lang="zh-CN" altLang="en-US" sz="3200" b="1" dirty="0">
                <a:latin typeface="+mn-lt"/>
                <a:ea typeface="黑体" pitchFamily="2" charset="-122"/>
              </a:rPr>
              <a:t>将路由器的到达队列划分成为三个区域： </a:t>
            </a:r>
          </a:p>
        </p:txBody>
      </p:sp>
    </p:spTree>
    <p:extLst>
      <p:ext uri="{BB962C8B-B14F-4D97-AF65-F5344CB8AC3E}">
        <p14:creationId xmlns:p14="http://schemas.microsoft.com/office/powerpoint/2010/main" val="2834027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3295" name="Rectangle 15"/>
          <p:cNvSpPr>
            <a:spLocks noGrp="1" noChangeArrowheads="1"/>
          </p:cNvSpPr>
          <p:nvPr>
            <p:ph idx="1"/>
          </p:nvPr>
        </p:nvSpPr>
        <p:spPr/>
        <p:txBody>
          <a:bodyPr/>
          <a:lstStyle/>
          <a:p>
            <a:pPr algn="just"/>
            <a:r>
              <a:rPr lang="en-US" altLang="zh-CN" dirty="0">
                <a:solidFill>
                  <a:srgbClr val="0000FF"/>
                </a:solidFill>
              </a:rPr>
              <a:t>TCP</a:t>
            </a:r>
            <a:r>
              <a:rPr lang="zh-CN" altLang="en-US" dirty="0">
                <a:solidFill>
                  <a:srgbClr val="0000FF"/>
                </a:solidFill>
              </a:rPr>
              <a:t>：一种面向连接的协议</a:t>
            </a:r>
          </a:p>
          <a:p>
            <a:pPr lvl="1" algn="just"/>
            <a:r>
              <a:rPr lang="zh-CN" altLang="en-US" dirty="0"/>
              <a:t>提供面向连接的服务。</a:t>
            </a:r>
          </a:p>
          <a:p>
            <a:pPr lvl="1" algn="just"/>
            <a:r>
              <a:rPr lang="zh-CN" altLang="en-US" dirty="0"/>
              <a:t>传送的数据单位协议是 </a:t>
            </a:r>
            <a:r>
              <a:rPr lang="en-US" altLang="zh-CN" dirty="0">
                <a:solidFill>
                  <a:srgbClr val="FF0000"/>
                </a:solidFill>
              </a:rPr>
              <a:t>TCP </a:t>
            </a:r>
            <a:r>
              <a:rPr lang="zh-CN" altLang="en-US" dirty="0">
                <a:solidFill>
                  <a:srgbClr val="FF0000"/>
                </a:solidFill>
              </a:rPr>
              <a:t>报文段 </a:t>
            </a:r>
            <a:r>
              <a:rPr lang="en-US" altLang="zh-CN" dirty="0"/>
              <a:t>(segment)</a:t>
            </a:r>
            <a:r>
              <a:rPr lang="zh-CN" altLang="en-US" dirty="0"/>
              <a:t>。</a:t>
            </a:r>
            <a:endParaRPr lang="en-US" altLang="zh-CN" sz="3600" dirty="0"/>
          </a:p>
          <a:p>
            <a:pPr lvl="1" algn="just"/>
            <a:r>
              <a:rPr lang="en-US" altLang="zh-CN" dirty="0">
                <a:solidFill>
                  <a:srgbClr val="FF0000"/>
                </a:solidFill>
              </a:rPr>
              <a:t>TCP </a:t>
            </a:r>
            <a:r>
              <a:rPr lang="zh-CN" altLang="en-US" dirty="0">
                <a:solidFill>
                  <a:srgbClr val="FF0000"/>
                </a:solidFill>
              </a:rPr>
              <a:t>不提供广播或多播服务。</a:t>
            </a:r>
          </a:p>
          <a:p>
            <a:pPr lvl="1" algn="just"/>
            <a:r>
              <a:rPr lang="zh-CN" altLang="en-US" dirty="0"/>
              <a:t>由于 </a:t>
            </a:r>
            <a:r>
              <a:rPr lang="en-US" altLang="zh-CN" dirty="0"/>
              <a:t>TCP </a:t>
            </a:r>
            <a:r>
              <a:rPr lang="zh-CN" altLang="en-US" dirty="0"/>
              <a:t>要</a:t>
            </a:r>
            <a:r>
              <a:rPr lang="zh-CN" altLang="en-US" dirty="0">
                <a:solidFill>
                  <a:srgbClr val="FF0000"/>
                </a:solidFill>
              </a:rPr>
              <a:t>提供可靠的、面向连接的运输服务，</a:t>
            </a:r>
            <a:r>
              <a:rPr lang="zh-CN" altLang="en-US" dirty="0"/>
              <a:t>因此不可避免地增加了许多的开销。这不仅使协议数据单元的首部增大很多，还要占用许多的处理机资源。</a:t>
            </a:r>
          </a:p>
        </p:txBody>
      </p:sp>
    </p:spTree>
    <p:extLst>
      <p:ext uri="{BB962C8B-B14F-4D97-AF65-F5344CB8AC3E}">
        <p14:creationId xmlns:p14="http://schemas.microsoft.com/office/powerpoint/2010/main" val="263061904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ctr"/>
            <a:r>
              <a:rPr lang="zh-CN" altLang="en-US" sz="3600" dirty="0"/>
              <a:t>丢弃概率</a:t>
            </a:r>
            <a:r>
              <a:rPr lang="zh-CN" altLang="en-US" sz="1800" dirty="0"/>
              <a:t> </a:t>
            </a:r>
            <a:r>
              <a:rPr lang="en-US" altLang="zh-CN" sz="3600" i="1" dirty="0"/>
              <a:t>p </a:t>
            </a:r>
            <a:r>
              <a:rPr lang="zh-CN" altLang="en-US" sz="3600" dirty="0"/>
              <a:t>与</a:t>
            </a:r>
            <a:r>
              <a:rPr lang="zh-CN" altLang="en-US" sz="2000" dirty="0"/>
              <a:t> </a:t>
            </a:r>
            <a:r>
              <a:rPr lang="en-US" altLang="zh-CN" sz="3600" dirty="0" err="1"/>
              <a:t>TH</a:t>
            </a:r>
            <a:r>
              <a:rPr lang="en-US" altLang="zh-CN" sz="3600" baseline="-25000" dirty="0" err="1"/>
              <a:t>min</a:t>
            </a:r>
            <a:r>
              <a:rPr lang="en-US" altLang="zh-CN" sz="3600" baseline="-25000" dirty="0"/>
              <a:t> </a:t>
            </a:r>
            <a:r>
              <a:rPr lang="zh-CN" altLang="en-US" sz="3600" dirty="0"/>
              <a:t>和</a:t>
            </a:r>
            <a:r>
              <a:rPr lang="zh-CN" altLang="en-US" sz="2000" dirty="0"/>
              <a:t> </a:t>
            </a:r>
            <a:r>
              <a:rPr lang="en-US" altLang="zh-CN" sz="3600" dirty="0" err="1"/>
              <a:t>Th</a:t>
            </a:r>
            <a:r>
              <a:rPr lang="en-US" altLang="zh-CN" sz="3600" baseline="-25000" dirty="0" err="1"/>
              <a:t>max</a:t>
            </a:r>
            <a:r>
              <a:rPr lang="en-US" altLang="zh-CN" sz="3600" baseline="-25000" dirty="0"/>
              <a:t> </a:t>
            </a:r>
            <a:r>
              <a:rPr lang="zh-CN" altLang="en-US" sz="3600" dirty="0"/>
              <a:t>的关系 </a:t>
            </a:r>
          </a:p>
        </p:txBody>
      </p:sp>
      <p:sp>
        <p:nvSpPr>
          <p:cNvPr id="555028" name="Rectangle 20"/>
          <p:cNvSpPr>
            <a:spLocks noGrp="1" noChangeArrowheads="1"/>
          </p:cNvSpPr>
          <p:nvPr>
            <p:ph idx="1"/>
          </p:nvPr>
        </p:nvSpPr>
        <p:spPr/>
        <p:txBody>
          <a:bodyPr/>
          <a:lstStyle/>
          <a:p>
            <a:r>
              <a:rPr lang="zh-CN" altLang="en-US" sz="2800" dirty="0"/>
              <a:t>当 </a:t>
            </a:r>
            <a:r>
              <a:rPr lang="en-US" altLang="zh-CN" sz="2800" i="1" dirty="0"/>
              <a:t>L</a:t>
            </a:r>
            <a:r>
              <a:rPr lang="en-US" altLang="zh-CN" sz="2800" baseline="-25000" dirty="0"/>
              <a:t>AV</a:t>
            </a:r>
            <a:r>
              <a:rPr lang="en-US" altLang="zh-CN" sz="2800" dirty="0"/>
              <a:t> </a:t>
            </a:r>
            <a:r>
              <a:rPr lang="en-US" altLang="zh-CN" sz="2800" dirty="0">
                <a:sym typeface="Symbol" pitchFamily="18" charset="2"/>
              </a:rPr>
              <a:t> </a:t>
            </a:r>
            <a:r>
              <a:rPr lang="en-US" altLang="zh-CN" sz="2800" dirty="0" err="1"/>
              <a:t>Th</a:t>
            </a:r>
            <a:r>
              <a:rPr lang="en-US" altLang="zh-CN" sz="2800" baseline="-25000" dirty="0" err="1"/>
              <a:t>min</a:t>
            </a:r>
            <a:r>
              <a:rPr lang="en-US" altLang="zh-CN" sz="2800" baseline="-25000" dirty="0"/>
              <a:t> </a:t>
            </a:r>
            <a:r>
              <a:rPr lang="zh-CN" altLang="en-US" sz="2800" dirty="0"/>
              <a:t>时，丢弃概率 </a:t>
            </a:r>
            <a:r>
              <a:rPr lang="en-US" altLang="zh-CN" sz="2800" i="1" dirty="0"/>
              <a:t>p</a:t>
            </a:r>
            <a:r>
              <a:rPr lang="en-US" altLang="zh-CN" sz="2800" dirty="0"/>
              <a:t> = 0</a:t>
            </a:r>
            <a:r>
              <a:rPr lang="zh-CN" altLang="en-US" sz="2800" dirty="0"/>
              <a:t>。</a:t>
            </a:r>
          </a:p>
          <a:p>
            <a:r>
              <a:rPr lang="zh-CN" altLang="en-US" sz="2800" dirty="0"/>
              <a:t>当 </a:t>
            </a:r>
            <a:r>
              <a:rPr lang="en-US" altLang="zh-CN" sz="2800" i="1" dirty="0"/>
              <a:t>L</a:t>
            </a:r>
            <a:r>
              <a:rPr lang="en-US" altLang="zh-CN" sz="2800" baseline="-25000" dirty="0"/>
              <a:t>AV</a:t>
            </a:r>
            <a:r>
              <a:rPr lang="en-US" altLang="zh-CN" sz="2800" dirty="0"/>
              <a:t> </a:t>
            </a:r>
            <a:r>
              <a:rPr lang="en-US" altLang="zh-CN" sz="2800" dirty="0">
                <a:sym typeface="Symbol" pitchFamily="18" charset="2"/>
              </a:rPr>
              <a:t></a:t>
            </a:r>
            <a:r>
              <a:rPr lang="en-US" altLang="zh-CN" sz="2800" dirty="0" err="1"/>
              <a:t>Th</a:t>
            </a:r>
            <a:r>
              <a:rPr lang="en-US" altLang="zh-CN" sz="2800" baseline="-25000" dirty="0" err="1"/>
              <a:t>max</a:t>
            </a:r>
            <a:r>
              <a:rPr lang="en-US" altLang="zh-CN" sz="2800" baseline="-25000" dirty="0"/>
              <a:t> </a:t>
            </a:r>
            <a:r>
              <a:rPr lang="zh-CN" altLang="en-US" sz="2800" dirty="0"/>
              <a:t>时，丢弃概率 </a:t>
            </a:r>
            <a:r>
              <a:rPr lang="en-US" altLang="zh-CN" sz="2800" i="1" dirty="0"/>
              <a:t>p</a:t>
            </a:r>
            <a:r>
              <a:rPr lang="en-US" altLang="zh-CN" sz="2800" dirty="0"/>
              <a:t> = 1</a:t>
            </a:r>
            <a:r>
              <a:rPr lang="zh-CN" altLang="en-US" sz="2800" dirty="0"/>
              <a:t>。</a:t>
            </a:r>
          </a:p>
          <a:p>
            <a:r>
              <a:rPr lang="zh-CN" altLang="en-US" sz="2800" dirty="0"/>
              <a:t>当 </a:t>
            </a:r>
            <a:r>
              <a:rPr lang="en-US" altLang="zh-CN" sz="2800" dirty="0" err="1"/>
              <a:t>TH</a:t>
            </a:r>
            <a:r>
              <a:rPr lang="en-US" altLang="zh-CN" sz="2800" baseline="-25000" dirty="0" err="1"/>
              <a:t>min</a:t>
            </a:r>
            <a:r>
              <a:rPr lang="en-US" altLang="zh-CN" sz="2800" dirty="0"/>
              <a:t> </a:t>
            </a:r>
            <a:r>
              <a:rPr lang="en-US" altLang="zh-CN" sz="2800" dirty="0">
                <a:sym typeface="Symbol" pitchFamily="18" charset="2"/>
              </a:rPr>
              <a:t></a:t>
            </a:r>
            <a:r>
              <a:rPr lang="en-US" altLang="zh-CN" sz="2800" dirty="0"/>
              <a:t> </a:t>
            </a:r>
            <a:r>
              <a:rPr lang="en-US" altLang="zh-CN" sz="2800" i="1" dirty="0"/>
              <a:t>L</a:t>
            </a:r>
            <a:r>
              <a:rPr lang="en-US" altLang="zh-CN" sz="2800" baseline="-25000" dirty="0"/>
              <a:t>AV</a:t>
            </a:r>
            <a:r>
              <a:rPr lang="en-US" altLang="zh-CN" sz="2800" dirty="0"/>
              <a:t> </a:t>
            </a:r>
            <a:r>
              <a:rPr lang="en-US" altLang="zh-CN" sz="2800" dirty="0">
                <a:sym typeface="Symbol" pitchFamily="18" charset="2"/>
              </a:rPr>
              <a:t></a:t>
            </a:r>
            <a:r>
              <a:rPr lang="en-US" altLang="zh-CN" sz="2800" dirty="0"/>
              <a:t> </a:t>
            </a:r>
            <a:r>
              <a:rPr lang="en-US" altLang="zh-CN" sz="2800" dirty="0" err="1"/>
              <a:t>TH</a:t>
            </a:r>
            <a:r>
              <a:rPr lang="en-US" altLang="zh-CN" sz="2800" baseline="-25000" dirty="0" err="1"/>
              <a:t>max</a:t>
            </a:r>
            <a:r>
              <a:rPr lang="zh-CN" altLang="en-US" sz="2800" dirty="0"/>
              <a:t>时，</a:t>
            </a:r>
            <a:r>
              <a:rPr lang="zh-CN" altLang="en-US" sz="2800" i="1" dirty="0"/>
              <a:t> </a:t>
            </a:r>
            <a:r>
              <a:rPr lang="zh-CN" altLang="en-US" sz="2800" dirty="0"/>
              <a:t> </a:t>
            </a:r>
            <a:r>
              <a:rPr lang="en-US" altLang="zh-CN" sz="2800" dirty="0"/>
              <a:t>0 </a:t>
            </a:r>
            <a:r>
              <a:rPr lang="en-US" altLang="zh-CN" sz="2800" dirty="0">
                <a:sym typeface="Symbol" pitchFamily="18" charset="2"/>
              </a:rPr>
              <a:t></a:t>
            </a:r>
            <a:r>
              <a:rPr lang="en-US" altLang="zh-CN" sz="2800" dirty="0"/>
              <a:t> </a:t>
            </a:r>
            <a:r>
              <a:rPr lang="en-US" altLang="zh-CN" sz="2800" i="1" dirty="0"/>
              <a:t>p </a:t>
            </a:r>
            <a:r>
              <a:rPr lang="en-US" altLang="zh-CN" sz="2800" dirty="0">
                <a:sym typeface="Symbol" pitchFamily="18" charset="2"/>
              </a:rPr>
              <a:t></a:t>
            </a:r>
            <a:r>
              <a:rPr lang="en-US" altLang="zh-CN" sz="2800" dirty="0"/>
              <a:t> 1 </a:t>
            </a:r>
            <a:r>
              <a:rPr lang="zh-CN" altLang="en-US" sz="2800" dirty="0"/>
              <a:t>。</a:t>
            </a:r>
          </a:p>
        </p:txBody>
      </p:sp>
      <p:sp>
        <p:nvSpPr>
          <p:cNvPr id="555012" name="Line 4"/>
          <p:cNvSpPr>
            <a:spLocks noChangeShapeType="1"/>
          </p:cNvSpPr>
          <p:nvPr/>
        </p:nvSpPr>
        <p:spPr bwMode="auto">
          <a:xfrm>
            <a:off x="2186717" y="5883809"/>
            <a:ext cx="8439018"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3" name="Line 5"/>
          <p:cNvSpPr>
            <a:spLocks noChangeShapeType="1"/>
          </p:cNvSpPr>
          <p:nvPr/>
        </p:nvSpPr>
        <p:spPr bwMode="auto">
          <a:xfrm rot="-5400000">
            <a:off x="1238979" y="4936072"/>
            <a:ext cx="1895475"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4" name="Text Box 6"/>
          <p:cNvSpPr txBox="1">
            <a:spLocks noChangeArrowheads="1"/>
          </p:cNvSpPr>
          <p:nvPr/>
        </p:nvSpPr>
        <p:spPr bwMode="auto">
          <a:xfrm>
            <a:off x="3409490" y="5909210"/>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最小门限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5015" name="Text Box 7"/>
          <p:cNvSpPr txBox="1">
            <a:spLocks noChangeArrowheads="1"/>
          </p:cNvSpPr>
          <p:nvPr/>
        </p:nvSpPr>
        <p:spPr bwMode="auto">
          <a:xfrm>
            <a:off x="6453521" y="5877460"/>
            <a:ext cx="19720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最大门限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max</a:t>
            </a:r>
          </a:p>
        </p:txBody>
      </p:sp>
      <p:sp>
        <p:nvSpPr>
          <p:cNvPr id="555016" name="Text Box 8"/>
          <p:cNvSpPr txBox="1">
            <a:spLocks noChangeArrowheads="1"/>
          </p:cNvSpPr>
          <p:nvPr/>
        </p:nvSpPr>
        <p:spPr bwMode="auto">
          <a:xfrm>
            <a:off x="8732243" y="5442485"/>
            <a:ext cx="2149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平均队列长度 </a:t>
            </a:r>
            <a:r>
              <a:rPr kumimoji="1" lang="en-US" altLang="zh-CN" sz="2000" b="1" i="1">
                <a:solidFill>
                  <a:srgbClr val="000099"/>
                </a:solidFill>
                <a:latin typeface="+mn-lt"/>
                <a:ea typeface="黑体" pitchFamily="2" charset="-122"/>
              </a:rPr>
              <a:t>L</a:t>
            </a:r>
            <a:r>
              <a:rPr kumimoji="1" lang="en-US" altLang="zh-CN" sz="2000" b="1" baseline="-25000">
                <a:solidFill>
                  <a:srgbClr val="000099"/>
                </a:solidFill>
                <a:latin typeface="+mn-lt"/>
                <a:ea typeface="黑体" pitchFamily="2" charset="-122"/>
              </a:rPr>
              <a:t>av</a:t>
            </a:r>
          </a:p>
        </p:txBody>
      </p:sp>
      <p:sp>
        <p:nvSpPr>
          <p:cNvPr id="555017" name="Text Box 9"/>
          <p:cNvSpPr txBox="1">
            <a:spLocks noChangeArrowheads="1"/>
          </p:cNvSpPr>
          <p:nvPr/>
        </p:nvSpPr>
        <p:spPr bwMode="auto">
          <a:xfrm>
            <a:off x="2308823" y="3964523"/>
            <a:ext cx="19928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分组丢弃概率</a:t>
            </a:r>
            <a:r>
              <a:rPr kumimoji="1" lang="zh-CN" altLang="en-US" sz="2000" b="1" i="1">
                <a:solidFill>
                  <a:srgbClr val="000099"/>
                </a:solidFill>
                <a:latin typeface="+mn-lt"/>
                <a:ea typeface="黑体" pitchFamily="2" charset="-122"/>
              </a:rPr>
              <a:t> </a:t>
            </a:r>
            <a:r>
              <a:rPr kumimoji="1" lang="en-US" altLang="zh-CN" sz="2000" b="1" i="1">
                <a:solidFill>
                  <a:srgbClr val="000099"/>
                </a:solidFill>
                <a:latin typeface="+mn-lt"/>
                <a:ea typeface="黑体" pitchFamily="2" charset="-122"/>
              </a:rPr>
              <a:t>p</a:t>
            </a:r>
          </a:p>
        </p:txBody>
      </p:sp>
      <p:sp>
        <p:nvSpPr>
          <p:cNvPr id="555018" name="Line 10"/>
          <p:cNvSpPr>
            <a:spLocks noChangeShapeType="1"/>
          </p:cNvSpPr>
          <p:nvPr/>
        </p:nvSpPr>
        <p:spPr bwMode="auto">
          <a:xfrm>
            <a:off x="7690049" y="5409147"/>
            <a:ext cx="0" cy="47466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9" name="Line 11"/>
          <p:cNvSpPr>
            <a:spLocks noChangeShapeType="1"/>
          </p:cNvSpPr>
          <p:nvPr/>
        </p:nvSpPr>
        <p:spPr bwMode="auto">
          <a:xfrm>
            <a:off x="4632260" y="5804436"/>
            <a:ext cx="0" cy="79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0" name="Line 12"/>
          <p:cNvSpPr>
            <a:spLocks noChangeShapeType="1"/>
          </p:cNvSpPr>
          <p:nvPr/>
        </p:nvSpPr>
        <p:spPr bwMode="auto">
          <a:xfrm rot="-5400000">
            <a:off x="2247769" y="4322569"/>
            <a:ext cx="0" cy="1221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1" name="Freeform 13"/>
          <p:cNvSpPr>
            <a:spLocks/>
          </p:cNvSpPr>
          <p:nvPr/>
        </p:nvSpPr>
        <p:spPr bwMode="auto">
          <a:xfrm>
            <a:off x="4632260" y="4383624"/>
            <a:ext cx="5749264" cy="1500187"/>
          </a:xfrm>
          <a:custGeom>
            <a:avLst/>
            <a:gdLst>
              <a:gd name="T0" fmla="*/ 0 w 2256"/>
              <a:gd name="T1" fmla="*/ 912 h 912"/>
              <a:gd name="T2" fmla="*/ 1200 w 2256"/>
              <a:gd name="T3" fmla="*/ 624 h 912"/>
              <a:gd name="T4" fmla="*/ 1200 w 2256"/>
              <a:gd name="T5" fmla="*/ 0 h 912"/>
              <a:gd name="T6" fmla="*/ 2256 w 2256"/>
              <a:gd name="T7" fmla="*/ 0 h 912"/>
            </a:gdLst>
            <a:ahLst/>
            <a:cxnLst>
              <a:cxn ang="0">
                <a:pos x="T0" y="T1"/>
              </a:cxn>
              <a:cxn ang="0">
                <a:pos x="T2" y="T3"/>
              </a:cxn>
              <a:cxn ang="0">
                <a:pos x="T4" y="T5"/>
              </a:cxn>
              <a:cxn ang="0">
                <a:pos x="T6" y="T7"/>
              </a:cxn>
            </a:cxnLst>
            <a:rect l="0" t="0" r="r" b="b"/>
            <a:pathLst>
              <a:path w="2256" h="912">
                <a:moveTo>
                  <a:pt x="0" y="912"/>
                </a:moveTo>
                <a:lnTo>
                  <a:pt x="1200" y="624"/>
                </a:lnTo>
                <a:lnTo>
                  <a:pt x="1200" y="0"/>
                </a:lnTo>
                <a:lnTo>
                  <a:pt x="2256" y="0"/>
                </a:ln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2" name="Text Box 14"/>
          <p:cNvSpPr txBox="1">
            <a:spLocks noChangeArrowheads="1"/>
          </p:cNvSpPr>
          <p:nvPr/>
        </p:nvSpPr>
        <p:spPr bwMode="auto">
          <a:xfrm>
            <a:off x="1574471" y="4093110"/>
            <a:ext cx="540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1.0</a:t>
            </a:r>
            <a:endParaRPr kumimoji="1" lang="en-US" altLang="zh-CN" sz="2000" b="1" i="1">
              <a:solidFill>
                <a:srgbClr val="000099"/>
              </a:solidFill>
              <a:latin typeface="+mn-lt"/>
              <a:ea typeface="黑体" pitchFamily="2" charset="-122"/>
            </a:endParaRPr>
          </a:p>
        </p:txBody>
      </p:sp>
      <p:sp>
        <p:nvSpPr>
          <p:cNvPr id="555023" name="Text Box 15"/>
          <p:cNvSpPr txBox="1">
            <a:spLocks noChangeArrowheads="1"/>
          </p:cNvSpPr>
          <p:nvPr/>
        </p:nvSpPr>
        <p:spPr bwMode="auto">
          <a:xfrm>
            <a:off x="1727533" y="55615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endParaRPr kumimoji="1" lang="en-US" altLang="zh-CN" sz="2000" b="1" i="1">
              <a:solidFill>
                <a:srgbClr val="000099"/>
              </a:solidFill>
              <a:latin typeface="+mn-lt"/>
              <a:ea typeface="黑体" pitchFamily="2" charset="-122"/>
            </a:endParaRPr>
          </a:p>
        </p:txBody>
      </p:sp>
      <p:sp>
        <p:nvSpPr>
          <p:cNvPr id="555024" name="Line 16"/>
          <p:cNvSpPr>
            <a:spLocks noChangeShapeType="1"/>
          </p:cNvSpPr>
          <p:nvPr/>
        </p:nvSpPr>
        <p:spPr bwMode="auto">
          <a:xfrm>
            <a:off x="2186717" y="5409147"/>
            <a:ext cx="5503333"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5" name="Text Box 17"/>
          <p:cNvSpPr txBox="1">
            <a:spLocks noChangeArrowheads="1"/>
          </p:cNvSpPr>
          <p:nvPr/>
        </p:nvSpPr>
        <p:spPr bwMode="auto">
          <a:xfrm>
            <a:off x="1471283" y="5099585"/>
            <a:ext cx="683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p</a:t>
            </a:r>
            <a:r>
              <a:rPr kumimoji="1" lang="en-US" altLang="zh-CN" sz="2000" b="1" baseline="-25000">
                <a:solidFill>
                  <a:srgbClr val="000099"/>
                </a:solidFill>
                <a:latin typeface="+mn-lt"/>
                <a:ea typeface="黑体" pitchFamily="2" charset="-122"/>
              </a:rPr>
              <a:t>max</a:t>
            </a:r>
            <a:endParaRPr kumimoji="1" lang="en-US" altLang="zh-CN" sz="2000" b="1" i="1" baseline="-25000">
              <a:solidFill>
                <a:srgbClr val="000099"/>
              </a:solidFill>
              <a:latin typeface="+mn-lt"/>
              <a:ea typeface="黑体" pitchFamily="2" charset="-122"/>
            </a:endParaRPr>
          </a:p>
        </p:txBody>
      </p:sp>
      <p:sp>
        <p:nvSpPr>
          <p:cNvPr id="2" name="矩形 1"/>
          <p:cNvSpPr/>
          <p:nvPr/>
        </p:nvSpPr>
        <p:spPr>
          <a:xfrm>
            <a:off x="1891201" y="2852937"/>
            <a:ext cx="8734535" cy="1019569"/>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square" anchor="ctr"/>
          <a:lstStyle/>
          <a:p>
            <a:r>
              <a:rPr lang="zh-CN" altLang="zh-CN" sz="2400" b="1" dirty="0">
                <a:solidFill>
                  <a:srgbClr val="000099"/>
                </a:solidFill>
                <a:latin typeface="+mn-lt"/>
                <a:ea typeface="黑体" pitchFamily="2" charset="-122"/>
              </a:rPr>
              <a:t>在</a:t>
            </a:r>
            <a:r>
              <a:rPr lang="en-US" altLang="zh-CN" sz="2400" b="1" dirty="0">
                <a:solidFill>
                  <a:srgbClr val="000099"/>
                </a:solidFill>
                <a:latin typeface="+mn-lt"/>
                <a:ea typeface="黑体" pitchFamily="2" charset="-122"/>
              </a:rPr>
              <a:t> RED </a:t>
            </a:r>
            <a:r>
              <a:rPr lang="zh-CN" altLang="zh-CN" sz="2400" b="1" dirty="0">
                <a:solidFill>
                  <a:srgbClr val="000099"/>
                </a:solidFill>
                <a:latin typeface="+mn-lt"/>
                <a:ea typeface="黑体" pitchFamily="2" charset="-122"/>
              </a:rPr>
              <a:t>的操作中，最难处理的就是丢弃概率</a:t>
            </a:r>
            <a:r>
              <a:rPr lang="en-US" altLang="zh-CN" sz="2400" b="1" dirty="0">
                <a:solidFill>
                  <a:srgbClr val="000099"/>
                </a:solidFill>
                <a:latin typeface="+mn-lt"/>
                <a:ea typeface="黑体" pitchFamily="2" charset="-122"/>
              </a:rPr>
              <a:t> p </a:t>
            </a:r>
            <a:r>
              <a:rPr lang="zh-CN" altLang="zh-CN" sz="2400" b="1" dirty="0">
                <a:solidFill>
                  <a:srgbClr val="000099"/>
                </a:solidFill>
                <a:latin typeface="+mn-lt"/>
                <a:ea typeface="黑体" pitchFamily="2" charset="-122"/>
              </a:rPr>
              <a:t>的选择，因为</a:t>
            </a:r>
            <a:r>
              <a:rPr lang="en-US" altLang="zh-CN" sz="2400" b="1" dirty="0">
                <a:solidFill>
                  <a:srgbClr val="000099"/>
                </a:solidFill>
                <a:latin typeface="+mn-lt"/>
                <a:ea typeface="黑体" pitchFamily="2" charset="-122"/>
              </a:rPr>
              <a:t> p </a:t>
            </a:r>
            <a:r>
              <a:rPr lang="zh-CN" altLang="zh-CN" sz="2400" b="1" dirty="0">
                <a:solidFill>
                  <a:srgbClr val="000099"/>
                </a:solidFill>
                <a:latin typeface="+mn-lt"/>
                <a:ea typeface="黑体" pitchFamily="2" charset="-122"/>
              </a:rPr>
              <a:t>并不是个常数。</a:t>
            </a:r>
            <a:r>
              <a:rPr lang="zh-CN" altLang="en-US" sz="2400" b="1" dirty="0">
                <a:solidFill>
                  <a:srgbClr val="000099"/>
                </a:solidFill>
                <a:latin typeface="+mn-lt"/>
                <a:ea typeface="黑体" pitchFamily="2" charset="-122"/>
              </a:rPr>
              <a:t>例如，按线性规律变化，从 </a:t>
            </a:r>
            <a:r>
              <a:rPr lang="en-US" altLang="zh-CN" sz="2400" b="1" dirty="0">
                <a:solidFill>
                  <a:srgbClr val="000099"/>
                </a:solidFill>
                <a:latin typeface="+mn-lt"/>
                <a:ea typeface="黑体" pitchFamily="2" charset="-122"/>
              </a:rPr>
              <a:t>0 </a:t>
            </a:r>
            <a:r>
              <a:rPr lang="zh-CN" altLang="en-US" sz="2400" b="1" dirty="0">
                <a:solidFill>
                  <a:srgbClr val="000099"/>
                </a:solidFill>
                <a:latin typeface="+mn-lt"/>
                <a:ea typeface="黑体" pitchFamily="2" charset="-122"/>
              </a:rPr>
              <a:t>变到 </a:t>
            </a:r>
            <a:r>
              <a:rPr lang="en-US" altLang="zh-CN" sz="2400" b="1" dirty="0" err="1">
                <a:solidFill>
                  <a:srgbClr val="000099"/>
                </a:solidFill>
                <a:latin typeface="+mn-lt"/>
                <a:ea typeface="黑体" pitchFamily="2" charset="-122"/>
              </a:rPr>
              <a:t>p</a:t>
            </a:r>
            <a:r>
              <a:rPr lang="en-US" altLang="zh-CN" sz="2400" b="1" baseline="-25000" dirty="0" err="1">
                <a:solidFill>
                  <a:srgbClr val="000099"/>
                </a:solidFill>
                <a:latin typeface="+mn-lt"/>
                <a:ea typeface="黑体" pitchFamily="2" charset="-122"/>
              </a:rPr>
              <a:t>max</a:t>
            </a:r>
            <a:r>
              <a:rPr lang="zh-CN" altLang="en-US" sz="2400" b="1" dirty="0">
                <a:solidFill>
                  <a:srgbClr val="000099"/>
                </a:solidFill>
                <a:latin typeface="+mn-lt"/>
                <a:ea typeface="黑体" pitchFamily="2" charset="-122"/>
              </a:rPr>
              <a:t>。</a:t>
            </a:r>
          </a:p>
        </p:txBody>
      </p:sp>
    </p:spTree>
    <p:extLst>
      <p:ext uri="{BB962C8B-B14F-4D97-AF65-F5344CB8AC3E}">
        <p14:creationId xmlns:p14="http://schemas.microsoft.com/office/powerpoint/2010/main" val="110627348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随机早期检测 </a:t>
            </a:r>
            <a:r>
              <a:rPr lang="en-US" altLang="zh-CN" dirty="0"/>
              <a:t>RED</a:t>
            </a:r>
            <a:endParaRPr lang="zh-CN" altLang="en-US" dirty="0"/>
          </a:p>
        </p:txBody>
      </p:sp>
      <p:sp>
        <p:nvSpPr>
          <p:cNvPr id="3" name="内容占位符 2"/>
          <p:cNvSpPr>
            <a:spLocks noGrp="1"/>
          </p:cNvSpPr>
          <p:nvPr>
            <p:ph idx="1"/>
          </p:nvPr>
        </p:nvSpPr>
        <p:spPr/>
        <p:txBody>
          <a:bodyPr/>
          <a:lstStyle/>
          <a:p>
            <a:r>
              <a:rPr lang="zh-CN" altLang="zh-CN" dirty="0"/>
              <a:t>多年的实践证明，</a:t>
            </a:r>
            <a:r>
              <a:rPr lang="en-US" altLang="zh-CN" dirty="0">
                <a:solidFill>
                  <a:srgbClr val="FF0000"/>
                </a:solidFill>
              </a:rPr>
              <a:t>RED </a:t>
            </a:r>
            <a:r>
              <a:rPr lang="zh-CN" altLang="zh-CN" dirty="0">
                <a:solidFill>
                  <a:srgbClr val="FF0000"/>
                </a:solidFill>
              </a:rPr>
              <a:t>的使用效果并不太理想。</a:t>
            </a:r>
            <a:endParaRPr lang="en-US" altLang="zh-CN" dirty="0">
              <a:solidFill>
                <a:srgbClr val="FF0000"/>
              </a:solidFill>
            </a:endParaRPr>
          </a:p>
          <a:p>
            <a:r>
              <a:rPr lang="en-US" altLang="zh-CN" dirty="0"/>
              <a:t>2015</a:t>
            </a:r>
            <a:r>
              <a:rPr lang="zh-CN" altLang="zh-CN" dirty="0"/>
              <a:t>年公布的</a:t>
            </a:r>
            <a:r>
              <a:rPr lang="en-US" altLang="zh-CN" dirty="0"/>
              <a:t> RFC 7567 </a:t>
            </a:r>
            <a:r>
              <a:rPr lang="zh-CN" altLang="zh-CN" dirty="0"/>
              <a:t>已经把</a:t>
            </a:r>
            <a:r>
              <a:rPr lang="en-US" altLang="zh-CN" dirty="0"/>
              <a:t> RFC 2309</a:t>
            </a:r>
            <a:r>
              <a:rPr lang="zh-CN" altLang="zh-CN" dirty="0"/>
              <a:t>列为陈旧的，并且不再推荐使用</a:t>
            </a:r>
            <a:r>
              <a:rPr lang="en-US" altLang="zh-CN" dirty="0"/>
              <a:t> RED</a:t>
            </a:r>
            <a:r>
              <a:rPr lang="zh-CN" altLang="zh-CN" dirty="0"/>
              <a:t>。</a:t>
            </a:r>
            <a:endParaRPr lang="en-US" altLang="zh-CN" dirty="0"/>
          </a:p>
          <a:p>
            <a:r>
              <a:rPr lang="zh-CN" altLang="zh-CN" dirty="0"/>
              <a:t>对路由器进行主动队列管理</a:t>
            </a:r>
            <a:r>
              <a:rPr lang="en-US" altLang="zh-CN" dirty="0"/>
              <a:t> AQM </a:t>
            </a:r>
            <a:r>
              <a:rPr lang="zh-CN" altLang="zh-CN" dirty="0"/>
              <a:t>仍是必要的。</a:t>
            </a:r>
            <a:endParaRPr lang="en-US" altLang="zh-CN" dirty="0"/>
          </a:p>
          <a:p>
            <a:r>
              <a:rPr lang="en-US" altLang="zh-CN" dirty="0">
                <a:solidFill>
                  <a:srgbClr val="FF0000"/>
                </a:solidFill>
              </a:rPr>
              <a:t>AQM </a:t>
            </a:r>
            <a:r>
              <a:rPr lang="zh-CN" altLang="zh-CN" dirty="0">
                <a:solidFill>
                  <a:srgbClr val="FF0000"/>
                </a:solidFill>
              </a:rPr>
              <a:t>实际上就是对路由器中的分组排队进行智能管理，而不是简单地把队列的尾部丢弃。</a:t>
            </a:r>
            <a:endParaRPr lang="en-US" altLang="zh-CN" dirty="0">
              <a:solidFill>
                <a:srgbClr val="FF0000"/>
              </a:solidFill>
            </a:endParaRPr>
          </a:p>
          <a:p>
            <a:r>
              <a:rPr lang="zh-CN" altLang="zh-CN" dirty="0"/>
              <a:t>现在已经有几种不同的算法来代替旧的</a:t>
            </a:r>
            <a:r>
              <a:rPr lang="en-US" altLang="zh-CN" dirty="0"/>
              <a:t> RED</a:t>
            </a:r>
            <a:r>
              <a:rPr lang="zh-CN" altLang="zh-CN" dirty="0"/>
              <a:t>，但都还在实验阶段。</a:t>
            </a:r>
            <a:endParaRPr lang="zh-CN" altLang="en-US" dirty="0"/>
          </a:p>
        </p:txBody>
      </p:sp>
    </p:spTree>
    <p:extLst>
      <p:ext uri="{BB962C8B-B14F-4D97-AF65-F5344CB8AC3E}">
        <p14:creationId xmlns:p14="http://schemas.microsoft.com/office/powerpoint/2010/main" val="294262606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C093F3A-7EFC-4C0D-A9CE-A1F42D09EE15}"/>
              </a:ext>
            </a:extLst>
          </p:cNvPr>
          <p:cNvSpPr/>
          <p:nvPr/>
        </p:nvSpPr>
        <p:spPr bwMode="auto">
          <a:xfrm>
            <a:off x="609601" y="1244696"/>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a:extLst>
              <a:ext uri="{FF2B5EF4-FFF2-40B4-BE49-F238E27FC236}">
                <a16:creationId xmlns:a16="http://schemas.microsoft.com/office/drawing/2014/main" id="{D9A8F640-99AB-4305-B7BC-D0E9250BD075}"/>
              </a:ext>
            </a:extLst>
          </p:cNvPr>
          <p:cNvSpPr/>
          <p:nvPr/>
        </p:nvSpPr>
        <p:spPr bwMode="auto">
          <a:xfrm>
            <a:off x="609601" y="1765343"/>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a:extLst>
              <a:ext uri="{FF2B5EF4-FFF2-40B4-BE49-F238E27FC236}">
                <a16:creationId xmlns:a16="http://schemas.microsoft.com/office/drawing/2014/main" id="{A0D00B06-7275-4586-B347-B53ADB8FB679}"/>
              </a:ext>
            </a:extLst>
          </p:cNvPr>
          <p:cNvSpPr/>
          <p:nvPr/>
        </p:nvSpPr>
        <p:spPr bwMode="auto">
          <a:xfrm>
            <a:off x="609601" y="2270551"/>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a:extLst>
              <a:ext uri="{FF2B5EF4-FFF2-40B4-BE49-F238E27FC236}">
                <a16:creationId xmlns:a16="http://schemas.microsoft.com/office/drawing/2014/main" id="{CDEF41B0-A8DB-4C19-9FDB-5D0DEF900D96}"/>
              </a:ext>
            </a:extLst>
          </p:cNvPr>
          <p:cNvSpPr/>
          <p:nvPr/>
        </p:nvSpPr>
        <p:spPr bwMode="auto">
          <a:xfrm>
            <a:off x="609601" y="2786397"/>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a:extLst>
              <a:ext uri="{FF2B5EF4-FFF2-40B4-BE49-F238E27FC236}">
                <a16:creationId xmlns:a16="http://schemas.microsoft.com/office/drawing/2014/main" id="{6A99DDBA-54F2-409F-8BB3-102A2C502CAD}"/>
              </a:ext>
            </a:extLst>
          </p:cNvPr>
          <p:cNvSpPr/>
          <p:nvPr/>
        </p:nvSpPr>
        <p:spPr bwMode="auto">
          <a:xfrm>
            <a:off x="609601" y="3314517"/>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a:extLst>
              <a:ext uri="{FF2B5EF4-FFF2-40B4-BE49-F238E27FC236}">
                <a16:creationId xmlns:a16="http://schemas.microsoft.com/office/drawing/2014/main" id="{BB75F21B-85BD-40AD-B20F-88F6724E9B8A}"/>
              </a:ext>
            </a:extLst>
          </p:cNvPr>
          <p:cNvSpPr/>
          <p:nvPr/>
        </p:nvSpPr>
        <p:spPr bwMode="auto">
          <a:xfrm>
            <a:off x="609601" y="3824710"/>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EABB8C3E-C28B-4E54-82DA-6A489FA6A830}"/>
              </a:ext>
            </a:extLst>
          </p:cNvPr>
          <p:cNvSpPr/>
          <p:nvPr/>
        </p:nvSpPr>
        <p:spPr bwMode="auto">
          <a:xfrm>
            <a:off x="609601" y="4341040"/>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08B6EC06-E98D-4C67-8D19-E77C5F124B1D}"/>
              </a:ext>
            </a:extLst>
          </p:cNvPr>
          <p:cNvSpPr/>
          <p:nvPr/>
        </p:nvSpPr>
        <p:spPr bwMode="auto">
          <a:xfrm>
            <a:off x="609601" y="4844854"/>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D9961CCD-B7B0-4048-B2B0-900BBAA1193D}"/>
              </a:ext>
            </a:extLst>
          </p:cNvPr>
          <p:cNvSpPr/>
          <p:nvPr/>
        </p:nvSpPr>
        <p:spPr bwMode="auto">
          <a:xfrm>
            <a:off x="609601" y="5360942"/>
            <a:ext cx="5702423"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a:extLst>
              <a:ext uri="{FF2B5EF4-FFF2-40B4-BE49-F238E27FC236}">
                <a16:creationId xmlns:a16="http://schemas.microsoft.com/office/drawing/2014/main" id="{97B74443-6E60-47A3-8111-7D92659D00CF}"/>
              </a:ext>
            </a:extLst>
          </p:cNvPr>
          <p:cNvSpPr/>
          <p:nvPr/>
        </p:nvSpPr>
        <p:spPr bwMode="auto">
          <a:xfrm>
            <a:off x="609600" y="5360942"/>
            <a:ext cx="5702423" cy="432048"/>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p:txBody>
          <a:bodyPr/>
          <a:lstStyle/>
          <a:p>
            <a:r>
              <a:rPr lang="zh-CN" altLang="zh-CN" dirty="0"/>
              <a:t>第</a:t>
            </a:r>
            <a:r>
              <a:rPr lang="en-US" altLang="zh-CN" dirty="0"/>
              <a:t> 5 </a:t>
            </a:r>
            <a:r>
              <a:rPr lang="zh-CN" altLang="zh-CN" dirty="0"/>
              <a:t>章</a:t>
            </a:r>
            <a:r>
              <a:rPr lang="en-US" altLang="zh-CN" dirty="0"/>
              <a:t>  </a:t>
            </a:r>
            <a:r>
              <a:rPr lang="zh-CN" altLang="en-US" dirty="0"/>
              <a:t>运输</a:t>
            </a:r>
            <a:r>
              <a:rPr lang="zh-CN" altLang="zh-CN" dirty="0"/>
              <a:t>层</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5.1  </a:t>
            </a:r>
            <a:r>
              <a:rPr lang="zh-CN" altLang="zh-CN" sz="2800" dirty="0"/>
              <a:t>运输层协议概述</a:t>
            </a:r>
          </a:p>
          <a:p>
            <a:r>
              <a:rPr lang="en-US" altLang="zh-CN" sz="2800" dirty="0"/>
              <a:t>5.2  </a:t>
            </a:r>
            <a:r>
              <a:rPr lang="zh-CN" altLang="zh-CN" sz="2800" dirty="0"/>
              <a:t>用户数据报协议</a:t>
            </a:r>
            <a:r>
              <a:rPr lang="en-US" altLang="zh-CN" sz="2800" dirty="0"/>
              <a:t> UDP </a:t>
            </a:r>
            <a:endParaRPr lang="zh-CN" altLang="zh-CN" sz="2800" dirty="0"/>
          </a:p>
          <a:p>
            <a:r>
              <a:rPr lang="en-US" altLang="zh-CN" sz="2800" dirty="0"/>
              <a:t>5.3  </a:t>
            </a:r>
            <a:r>
              <a:rPr lang="zh-CN" altLang="zh-CN" sz="2800" dirty="0"/>
              <a:t>传输控制协议</a:t>
            </a:r>
            <a:r>
              <a:rPr lang="en-US" altLang="zh-CN" sz="2800" dirty="0"/>
              <a:t> TCP </a:t>
            </a:r>
            <a:r>
              <a:rPr lang="zh-CN" altLang="zh-CN" sz="2800" dirty="0"/>
              <a:t>概述</a:t>
            </a:r>
          </a:p>
          <a:p>
            <a:r>
              <a:rPr lang="en-US" altLang="zh-CN" sz="2800" dirty="0"/>
              <a:t>5.4  </a:t>
            </a:r>
            <a:r>
              <a:rPr lang="zh-CN" altLang="zh-CN" sz="2800" dirty="0"/>
              <a:t>可靠传输的工作原理</a:t>
            </a:r>
          </a:p>
          <a:p>
            <a:r>
              <a:rPr lang="en-US" altLang="zh-CN" sz="2800" dirty="0"/>
              <a:t>5.5  TCP </a:t>
            </a:r>
            <a:r>
              <a:rPr lang="zh-CN" altLang="zh-CN" sz="2800" dirty="0"/>
              <a:t>报文段的首部格式</a:t>
            </a:r>
          </a:p>
          <a:p>
            <a:r>
              <a:rPr lang="en-US" altLang="zh-CN" sz="2800" dirty="0"/>
              <a:t>5.6  TCP </a:t>
            </a:r>
            <a:r>
              <a:rPr lang="zh-CN" altLang="zh-CN" sz="2800" dirty="0"/>
              <a:t>可靠传输的实现</a:t>
            </a:r>
          </a:p>
          <a:p>
            <a:r>
              <a:rPr lang="en-US" altLang="zh-CN" sz="2800" dirty="0"/>
              <a:t>5.7  TCP </a:t>
            </a:r>
            <a:r>
              <a:rPr lang="zh-CN" altLang="zh-CN" sz="2800" dirty="0"/>
              <a:t>的流量控制</a:t>
            </a:r>
          </a:p>
          <a:p>
            <a:r>
              <a:rPr lang="en-US" altLang="zh-CN" sz="2800" dirty="0"/>
              <a:t>5.8  TCP </a:t>
            </a:r>
            <a:r>
              <a:rPr lang="zh-CN" altLang="zh-CN" sz="2800" dirty="0"/>
              <a:t>的拥塞控制</a:t>
            </a:r>
          </a:p>
          <a:p>
            <a:r>
              <a:rPr lang="en-US" altLang="zh-CN" sz="2800" dirty="0"/>
              <a:t>5.9  TCP </a:t>
            </a:r>
            <a:r>
              <a:rPr lang="zh-CN" altLang="zh-CN" sz="2800" dirty="0"/>
              <a:t>的运输连接管理</a:t>
            </a:r>
          </a:p>
        </p:txBody>
      </p:sp>
    </p:spTree>
    <p:extLst>
      <p:ext uri="{BB962C8B-B14F-4D97-AF65-F5344CB8AC3E}">
        <p14:creationId xmlns:p14="http://schemas.microsoft.com/office/powerpoint/2010/main" val="219532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5.9  TCP </a:t>
            </a:r>
            <a:r>
              <a:rPr lang="zh-CN" altLang="zh-CN" dirty="0"/>
              <a:t>的运输连接管理</a:t>
            </a:r>
          </a:p>
        </p:txBody>
      </p:sp>
      <p:sp>
        <p:nvSpPr>
          <p:cNvPr id="931843" name="Rectangle 3"/>
          <p:cNvSpPr>
            <a:spLocks noGrp="1" noChangeArrowheads="1"/>
          </p:cNvSpPr>
          <p:nvPr>
            <p:ph idx="1"/>
          </p:nvPr>
        </p:nvSpPr>
        <p:spPr/>
        <p:txBody>
          <a:bodyPr/>
          <a:lstStyle/>
          <a:p>
            <a:r>
              <a:rPr lang="en-US" altLang="zh-CN" dirty="0"/>
              <a:t>5.9.1  TCP </a:t>
            </a:r>
            <a:r>
              <a:rPr lang="zh-CN" altLang="zh-CN" dirty="0"/>
              <a:t>的连接建立</a:t>
            </a:r>
          </a:p>
          <a:p>
            <a:r>
              <a:rPr lang="en-US" altLang="zh-CN" dirty="0"/>
              <a:t>5.9.2  TCP </a:t>
            </a:r>
            <a:r>
              <a:rPr lang="zh-CN" altLang="zh-CN" dirty="0"/>
              <a:t>的连接释放</a:t>
            </a:r>
          </a:p>
          <a:p>
            <a:r>
              <a:rPr lang="en-US" altLang="zh-CN" dirty="0"/>
              <a:t>5.9.3  TCP </a:t>
            </a:r>
            <a:r>
              <a:rPr lang="zh-CN" altLang="zh-CN" dirty="0"/>
              <a:t>的有限状态机</a:t>
            </a:r>
          </a:p>
        </p:txBody>
      </p:sp>
    </p:spTree>
    <p:extLst>
      <p:ext uri="{BB962C8B-B14F-4D97-AF65-F5344CB8AC3E}">
        <p14:creationId xmlns:p14="http://schemas.microsoft.com/office/powerpoint/2010/main" val="7900316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运输连接</a:t>
            </a:r>
            <a:r>
              <a:rPr lang="zh-CN" altLang="en-US" dirty="0"/>
              <a:t>的</a:t>
            </a:r>
            <a:r>
              <a:rPr lang="zh-CN" altLang="zh-CN" dirty="0"/>
              <a:t>三个阶段</a:t>
            </a:r>
          </a:p>
        </p:txBody>
      </p:sp>
      <p:sp>
        <p:nvSpPr>
          <p:cNvPr id="931843" name="Rectangle 3"/>
          <p:cNvSpPr>
            <a:spLocks noGrp="1" noChangeArrowheads="1"/>
          </p:cNvSpPr>
          <p:nvPr>
            <p:ph idx="1"/>
          </p:nvPr>
        </p:nvSpPr>
        <p:spPr/>
        <p:txBody>
          <a:bodyPr/>
          <a:lstStyle/>
          <a:p>
            <a:r>
              <a:rPr lang="en-US" altLang="zh-CN" dirty="0"/>
              <a:t>TCP </a:t>
            </a:r>
            <a:r>
              <a:rPr lang="zh-CN" altLang="zh-CN" dirty="0"/>
              <a:t>是面向连接的协议。</a:t>
            </a:r>
            <a:endParaRPr lang="en-US" altLang="zh-CN" dirty="0"/>
          </a:p>
          <a:p>
            <a:r>
              <a:rPr lang="zh-CN" altLang="zh-CN" dirty="0"/>
              <a:t>运输连接有三个阶段：</a:t>
            </a:r>
            <a:endParaRPr lang="en-US" altLang="zh-CN" dirty="0"/>
          </a:p>
          <a:p>
            <a:pPr lvl="1"/>
            <a:r>
              <a:rPr lang="zh-CN" altLang="zh-CN" dirty="0">
                <a:solidFill>
                  <a:srgbClr val="0000FF"/>
                </a:solidFill>
              </a:rPr>
              <a:t>连接建立</a:t>
            </a:r>
            <a:endParaRPr lang="en-US" altLang="zh-CN" dirty="0">
              <a:solidFill>
                <a:srgbClr val="0000FF"/>
              </a:solidFill>
            </a:endParaRPr>
          </a:p>
          <a:p>
            <a:pPr lvl="1"/>
            <a:r>
              <a:rPr lang="zh-CN" altLang="zh-CN" dirty="0">
                <a:solidFill>
                  <a:srgbClr val="0000FF"/>
                </a:solidFill>
              </a:rPr>
              <a:t>数据传送</a:t>
            </a:r>
            <a:endParaRPr lang="en-US" altLang="zh-CN" dirty="0">
              <a:solidFill>
                <a:srgbClr val="0000FF"/>
              </a:solidFill>
            </a:endParaRPr>
          </a:p>
          <a:p>
            <a:pPr lvl="1"/>
            <a:r>
              <a:rPr lang="zh-CN" altLang="zh-CN" dirty="0">
                <a:solidFill>
                  <a:srgbClr val="0000FF"/>
                </a:solidFill>
              </a:rPr>
              <a:t>连接释放</a:t>
            </a:r>
            <a:endParaRPr lang="en-US" altLang="zh-CN" dirty="0">
              <a:solidFill>
                <a:srgbClr val="0000FF"/>
              </a:solidFill>
            </a:endParaRPr>
          </a:p>
          <a:p>
            <a:r>
              <a:rPr lang="zh-CN" altLang="zh-CN" dirty="0">
                <a:solidFill>
                  <a:srgbClr val="FF0000"/>
                </a:solidFill>
              </a:rPr>
              <a:t>运输连接的管理</a:t>
            </a:r>
            <a:r>
              <a:rPr lang="zh-CN" altLang="zh-CN" dirty="0"/>
              <a:t>就是使运输连接的建立和释放都能正常地进行。</a:t>
            </a:r>
          </a:p>
        </p:txBody>
      </p:sp>
    </p:spTree>
    <p:extLst>
      <p:ext uri="{BB962C8B-B14F-4D97-AF65-F5344CB8AC3E}">
        <p14:creationId xmlns:p14="http://schemas.microsoft.com/office/powerpoint/2010/main" val="112104432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1638300" y="188640"/>
            <a:ext cx="8490148" cy="792088"/>
          </a:xfrm>
        </p:spPr>
        <p:txBody>
          <a:bodyPr/>
          <a:lstStyle/>
          <a:p>
            <a:pPr algn="ctr"/>
            <a:r>
              <a:rPr lang="en-US" altLang="zh-CN" sz="3600" dirty="0"/>
              <a:t>TCP </a:t>
            </a:r>
            <a:r>
              <a:rPr lang="zh-CN" altLang="zh-CN" sz="3600" dirty="0"/>
              <a:t>连接建立过程中要解决</a:t>
            </a:r>
            <a:r>
              <a:rPr lang="zh-CN" altLang="en-US" sz="3600" dirty="0"/>
              <a:t>的</a:t>
            </a:r>
            <a:r>
              <a:rPr lang="zh-CN" altLang="zh-CN" sz="3600" dirty="0"/>
              <a:t>三个问题</a:t>
            </a:r>
          </a:p>
        </p:txBody>
      </p:sp>
      <p:sp>
        <p:nvSpPr>
          <p:cNvPr id="931843" name="Rectangle 3"/>
          <p:cNvSpPr>
            <a:spLocks noGrp="1" noChangeArrowheads="1"/>
          </p:cNvSpPr>
          <p:nvPr>
            <p:ph idx="1"/>
          </p:nvPr>
        </p:nvSpPr>
        <p:spPr/>
        <p:txBody>
          <a:bodyPr/>
          <a:lstStyle/>
          <a:p>
            <a:r>
              <a:rPr lang="en-US" altLang="zh-CN" dirty="0"/>
              <a:t>(1) </a:t>
            </a:r>
            <a:r>
              <a:rPr lang="zh-CN" altLang="zh-CN" dirty="0"/>
              <a:t>要使每一方能够确知对方的存在。</a:t>
            </a:r>
          </a:p>
          <a:p>
            <a:r>
              <a:rPr lang="en-US" altLang="zh-CN" dirty="0"/>
              <a:t>(2) </a:t>
            </a:r>
            <a:r>
              <a:rPr lang="zh-CN" altLang="zh-CN" dirty="0"/>
              <a:t>要允许双方协商一些参数（如最大窗口值、是否使用窗口扩大选项和时间戳选项以及服务质量等）。</a:t>
            </a:r>
          </a:p>
          <a:p>
            <a:r>
              <a:rPr lang="en-US" altLang="zh-CN" dirty="0"/>
              <a:t>(3) </a:t>
            </a:r>
            <a:r>
              <a:rPr lang="zh-CN" altLang="zh-CN" dirty="0"/>
              <a:t>能够对运输实体资源（如缓存大小、连接表中的项目等）进行分配。</a:t>
            </a:r>
          </a:p>
        </p:txBody>
      </p:sp>
    </p:spTree>
    <p:extLst>
      <p:ext uri="{BB962C8B-B14F-4D97-AF65-F5344CB8AC3E}">
        <p14:creationId xmlns:p14="http://schemas.microsoft.com/office/powerpoint/2010/main" val="11907193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en-US" dirty="0"/>
              <a:t>客户</a:t>
            </a:r>
            <a:r>
              <a:rPr lang="zh-CN" altLang="en-US" dirty="0">
                <a:sym typeface="Symbol" pitchFamily="18" charset="2"/>
              </a:rPr>
              <a:t></a:t>
            </a:r>
            <a:r>
              <a:rPr lang="zh-CN" altLang="en-US" dirty="0"/>
              <a:t>服务器方式 </a:t>
            </a:r>
            <a:endParaRPr lang="zh-CN" altLang="zh-CN" dirty="0"/>
          </a:p>
        </p:txBody>
      </p:sp>
      <p:sp>
        <p:nvSpPr>
          <p:cNvPr id="931843" name="Rectangle 3"/>
          <p:cNvSpPr>
            <a:spLocks noGrp="1" noChangeArrowheads="1"/>
          </p:cNvSpPr>
          <p:nvPr>
            <p:ph idx="1"/>
          </p:nvPr>
        </p:nvSpPr>
        <p:spPr/>
        <p:txBody>
          <a:bodyPr/>
          <a:lstStyle/>
          <a:p>
            <a:r>
              <a:rPr lang="en-US" altLang="zh-CN" dirty="0"/>
              <a:t>TCP</a:t>
            </a:r>
            <a:r>
              <a:rPr lang="zh-CN" altLang="zh-CN" dirty="0"/>
              <a:t>连接的建立</a:t>
            </a:r>
            <a:r>
              <a:rPr lang="zh-CN" altLang="zh-CN" dirty="0">
                <a:solidFill>
                  <a:srgbClr val="FF0000"/>
                </a:solidFill>
              </a:rPr>
              <a:t>采用客户服务器方式。</a:t>
            </a:r>
            <a:endParaRPr lang="en-US" altLang="zh-CN" dirty="0">
              <a:solidFill>
                <a:srgbClr val="FF0000"/>
              </a:solidFill>
            </a:endParaRPr>
          </a:p>
          <a:p>
            <a:r>
              <a:rPr lang="zh-CN" altLang="zh-CN" dirty="0"/>
              <a:t>主动发起连接建立的应用进程叫做</a:t>
            </a:r>
            <a:r>
              <a:rPr lang="zh-CN" altLang="zh-CN" dirty="0">
                <a:solidFill>
                  <a:srgbClr val="FF0000"/>
                </a:solidFill>
              </a:rPr>
              <a:t>客户</a:t>
            </a:r>
            <a:r>
              <a:rPr lang="en-US" altLang="zh-CN" dirty="0"/>
              <a:t>(client)</a:t>
            </a:r>
            <a:r>
              <a:rPr lang="zh-CN" altLang="zh-CN" dirty="0"/>
              <a:t>，</a:t>
            </a:r>
            <a:endParaRPr lang="en-US" altLang="zh-CN" dirty="0"/>
          </a:p>
          <a:p>
            <a:r>
              <a:rPr lang="zh-CN" altLang="zh-CN" dirty="0"/>
              <a:t>被动等待连接建立的应用进程叫做</a:t>
            </a:r>
            <a:r>
              <a:rPr lang="zh-CN" altLang="zh-CN" dirty="0">
                <a:solidFill>
                  <a:srgbClr val="FF0000"/>
                </a:solidFill>
              </a:rPr>
              <a:t>服务器</a:t>
            </a:r>
            <a:r>
              <a:rPr lang="en-US" altLang="zh-CN" dirty="0"/>
              <a:t>(server)</a:t>
            </a:r>
            <a:r>
              <a:rPr lang="zh-CN" altLang="zh-CN" dirty="0"/>
              <a:t>。</a:t>
            </a:r>
          </a:p>
        </p:txBody>
      </p:sp>
    </p:spTree>
    <p:extLst>
      <p:ext uri="{BB962C8B-B14F-4D97-AF65-F5344CB8AC3E}">
        <p14:creationId xmlns:p14="http://schemas.microsoft.com/office/powerpoint/2010/main" val="318205468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5.9.1  TCP </a:t>
            </a:r>
            <a:r>
              <a:rPr lang="zh-CN" altLang="zh-CN" dirty="0"/>
              <a:t>的连接建立</a:t>
            </a:r>
            <a:endParaRPr lang="zh-CN" altLang="en-US" dirty="0"/>
          </a:p>
        </p:txBody>
      </p:sp>
      <p:sp>
        <p:nvSpPr>
          <p:cNvPr id="3" name="内容占位符 2"/>
          <p:cNvSpPr>
            <a:spLocks noGrp="1"/>
          </p:cNvSpPr>
          <p:nvPr>
            <p:ph idx="1"/>
          </p:nvPr>
        </p:nvSpPr>
        <p:spPr/>
        <p:txBody>
          <a:bodyPr/>
          <a:lstStyle/>
          <a:p>
            <a:r>
              <a:rPr lang="en-US" altLang="zh-CN" dirty="0"/>
              <a:t>TCP </a:t>
            </a:r>
            <a:r>
              <a:rPr lang="zh-CN" altLang="zh-CN" dirty="0"/>
              <a:t>建立连接的过程叫做</a:t>
            </a:r>
            <a:r>
              <a:rPr lang="zh-CN" altLang="zh-CN" dirty="0">
                <a:solidFill>
                  <a:srgbClr val="FF0000"/>
                </a:solidFill>
              </a:rPr>
              <a:t>握手</a:t>
            </a:r>
            <a:r>
              <a:rPr lang="zh-CN" altLang="en-US" dirty="0">
                <a:solidFill>
                  <a:srgbClr val="FF0000"/>
                </a:solidFill>
              </a:rPr>
              <a:t>。</a:t>
            </a:r>
            <a:endParaRPr lang="en-US" altLang="zh-CN" dirty="0">
              <a:solidFill>
                <a:srgbClr val="FF0000"/>
              </a:solidFill>
            </a:endParaRPr>
          </a:p>
          <a:p>
            <a:r>
              <a:rPr lang="zh-CN" altLang="zh-CN" dirty="0"/>
              <a:t>握手需要在客户和服务器之间交换三个</a:t>
            </a:r>
            <a:r>
              <a:rPr lang="en-US" altLang="zh-CN" dirty="0"/>
              <a:t> TCP </a:t>
            </a:r>
            <a:r>
              <a:rPr lang="zh-CN" altLang="zh-CN" dirty="0"/>
              <a:t>报文段。</a:t>
            </a:r>
            <a:r>
              <a:rPr lang="zh-CN" altLang="en-US" dirty="0"/>
              <a:t>称之为</a:t>
            </a:r>
            <a:r>
              <a:rPr lang="zh-CN" altLang="zh-CN" dirty="0">
                <a:solidFill>
                  <a:srgbClr val="FF0000"/>
                </a:solidFill>
              </a:rPr>
              <a:t>三报文握手</a:t>
            </a:r>
            <a:r>
              <a:rPr lang="zh-CN" altLang="en-US" dirty="0">
                <a:solidFill>
                  <a:srgbClr val="FF0000"/>
                </a:solidFill>
              </a:rPr>
              <a:t>。</a:t>
            </a:r>
            <a:endParaRPr lang="en-US" altLang="zh-CN" dirty="0">
              <a:solidFill>
                <a:srgbClr val="FF0000"/>
              </a:solidFill>
            </a:endParaRPr>
          </a:p>
          <a:p>
            <a:r>
              <a:rPr lang="zh-CN" altLang="en-US" dirty="0"/>
              <a:t>采用</a:t>
            </a:r>
            <a:r>
              <a:rPr lang="zh-CN" altLang="zh-CN" dirty="0">
                <a:solidFill>
                  <a:srgbClr val="FF0000"/>
                </a:solidFill>
              </a:rPr>
              <a:t>三报文握手</a:t>
            </a:r>
            <a:r>
              <a:rPr lang="zh-CN" altLang="zh-CN" dirty="0"/>
              <a:t>主要是为了防止已失效的连接请求报文段突然又传送到了，因而产生错误。</a:t>
            </a:r>
          </a:p>
        </p:txBody>
      </p:sp>
    </p:spTree>
    <p:extLst>
      <p:ext uri="{BB962C8B-B14F-4D97-AF65-F5344CB8AC3E}">
        <p14:creationId xmlns:p14="http://schemas.microsoft.com/office/powerpoint/2010/main" val="221943837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3945259" y="2997200"/>
            <a:ext cx="4248150" cy="3441700"/>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grpSp>
      <p:sp>
        <p:nvSpPr>
          <p:cNvPr id="9" name="Rectangle 5"/>
          <p:cNvSpPr txBox="1">
            <a:spLocks noChangeArrowheads="1"/>
          </p:cNvSpPr>
          <p:nvPr/>
        </p:nvSpPr>
        <p:spPr bwMode="auto">
          <a:xfrm>
            <a:off x="1143001" y="152400"/>
            <a:ext cx="87915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br>
              <a:rPr lang="en-US" altLang="zh-CN" sz="4000" kern="0">
                <a:solidFill>
                  <a:srgbClr val="333399"/>
                </a:solidFill>
                <a:latin typeface="Tahoma"/>
                <a:ea typeface="黑体"/>
              </a:rPr>
            </a:br>
            <a:endParaRPr lang="en-US" altLang="zh-CN" sz="4000" kern="0">
              <a:solidFill>
                <a:srgbClr val="333399"/>
              </a:solidFill>
              <a:latin typeface="Tahoma"/>
              <a:ea typeface="黑体"/>
            </a:endParaRPr>
          </a:p>
        </p:txBody>
      </p:sp>
      <p:grpSp>
        <p:nvGrpSpPr>
          <p:cNvPr id="10" name="Group 6"/>
          <p:cNvGrpSpPr>
            <a:grpSpLocks/>
          </p:cNvGrpSpPr>
          <p:nvPr/>
        </p:nvGrpSpPr>
        <p:grpSpPr bwMode="auto">
          <a:xfrm>
            <a:off x="4018285" y="3005141"/>
            <a:ext cx="4111625" cy="801688"/>
            <a:chOff x="1520" y="1893"/>
            <a:chExt cx="2590" cy="505"/>
          </a:xfrm>
        </p:grpSpPr>
        <p:sp>
          <p:nvSpPr>
            <p:cNvPr id="11" name="Rectangle 7"/>
            <p:cNvSpPr>
              <a:spLocks noChangeArrowheads="1"/>
            </p:cNvSpPr>
            <p:nvPr/>
          </p:nvSpPr>
          <p:spPr bwMode="auto">
            <a:xfrm rot="665985">
              <a:off x="2095" y="1903"/>
              <a:ext cx="16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fontAlgn="auto">
                <a:spcBef>
                  <a:spcPts val="0"/>
                </a:spcBef>
                <a:spcAft>
                  <a:spcPts val="0"/>
                </a:spcAft>
                <a:defRPr/>
              </a:pPr>
              <a:r>
                <a:rPr lang="en-US" altLang="zh-CN" sz="2000" b="1" kern="0" dirty="0">
                  <a:solidFill>
                    <a:srgbClr val="3333CC"/>
                  </a:solidFill>
                  <a:latin typeface="+mn-lt"/>
                  <a:ea typeface="黑体" pitchFamily="2" charset="-122"/>
                </a:rPr>
                <a:t>SYN = 1, </a:t>
              </a:r>
              <a:r>
                <a:rPr lang="en-US" altLang="zh-CN" sz="2000" b="1" kern="0" dirty="0" err="1">
                  <a:solidFill>
                    <a:srgbClr val="3333CC"/>
                  </a:solidFill>
                  <a:latin typeface="+mn-lt"/>
                  <a:ea typeface="黑体" pitchFamily="2" charset="-122"/>
                </a:rPr>
                <a:t>seq</a:t>
              </a:r>
              <a:r>
                <a:rPr lang="en-US" altLang="zh-CN" sz="2000" b="1" kern="0" dirty="0">
                  <a:solidFill>
                    <a:srgbClr val="3333CC"/>
                  </a:solidFill>
                  <a:latin typeface="+mn-lt"/>
                  <a:ea typeface="黑体" pitchFamily="2" charset="-122"/>
                </a:rPr>
                <a:t> = x</a:t>
              </a:r>
            </a:p>
          </p:txBody>
        </p:sp>
        <p:sp>
          <p:nvSpPr>
            <p:cNvPr id="12"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13" name="Rectangle 9"/>
          <p:cNvSpPr>
            <a:spLocks noChangeArrowheads="1"/>
          </p:cNvSpPr>
          <p:nvPr/>
        </p:nvSpPr>
        <p:spPr bwMode="auto">
          <a:xfrm>
            <a:off x="3041973" y="2393951"/>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4" name="Text Box 10"/>
          <p:cNvSpPr txBox="1">
            <a:spLocks noChangeArrowheads="1"/>
          </p:cNvSpPr>
          <p:nvPr/>
        </p:nvSpPr>
        <p:spPr bwMode="auto">
          <a:xfrm>
            <a:off x="2992759"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1"/>
          <p:cNvSpPr>
            <a:spLocks noChangeArrowheads="1"/>
          </p:cNvSpPr>
          <p:nvPr/>
        </p:nvSpPr>
        <p:spPr bwMode="auto">
          <a:xfrm>
            <a:off x="8131498" y="2393951"/>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6" name="Text Box 12"/>
          <p:cNvSpPr txBox="1">
            <a:spLocks noChangeArrowheads="1"/>
          </p:cNvSpPr>
          <p:nvPr/>
        </p:nvSpPr>
        <p:spPr bwMode="auto">
          <a:xfrm>
            <a:off x="8091809"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3"/>
          <p:cNvGrpSpPr>
            <a:grpSpLocks/>
          </p:cNvGrpSpPr>
          <p:nvPr/>
        </p:nvGrpSpPr>
        <p:grpSpPr bwMode="auto">
          <a:xfrm>
            <a:off x="2000572" y="2057400"/>
            <a:ext cx="1320800" cy="947738"/>
            <a:chOff x="249" y="1296"/>
            <a:chExt cx="832" cy="597"/>
          </a:xfrm>
        </p:grpSpPr>
        <p:sp>
          <p:nvSpPr>
            <p:cNvPr id="18"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主动打开</a:t>
              </a:r>
            </a:p>
          </p:txBody>
        </p:sp>
        <p:sp>
          <p:nvSpPr>
            <p:cNvPr id="19"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20" name="Group 16"/>
          <p:cNvGrpSpPr>
            <a:grpSpLocks/>
          </p:cNvGrpSpPr>
          <p:nvPr/>
        </p:nvGrpSpPr>
        <p:grpSpPr bwMode="auto">
          <a:xfrm>
            <a:off x="8828413" y="2065338"/>
            <a:ext cx="1401763" cy="939800"/>
            <a:chOff x="4550" y="1301"/>
            <a:chExt cx="883" cy="592"/>
          </a:xfrm>
        </p:grpSpPr>
        <p:sp>
          <p:nvSpPr>
            <p:cNvPr id="21"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被动打开</a:t>
              </a:r>
            </a:p>
          </p:txBody>
        </p:sp>
        <p:sp>
          <p:nvSpPr>
            <p:cNvPr id="22"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pic>
        <p:nvPicPr>
          <p:cNvPr id="2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334" y="1779589"/>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384" y="1779589"/>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1"/>
          <p:cNvSpPr>
            <a:spLocks noChangeArrowheads="1"/>
          </p:cNvSpPr>
          <p:nvPr/>
        </p:nvSpPr>
        <p:spPr bwMode="auto">
          <a:xfrm>
            <a:off x="3699197" y="1779589"/>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000" b="1" kern="0" dirty="0">
                <a:solidFill>
                  <a:srgbClr val="3333CC"/>
                </a:solidFill>
                <a:latin typeface="+mn-lt"/>
                <a:ea typeface="黑体" pitchFamily="2" charset="-122"/>
              </a:rPr>
              <a:t>A</a:t>
            </a:r>
          </a:p>
        </p:txBody>
      </p:sp>
      <p:sp>
        <p:nvSpPr>
          <p:cNvPr id="26" name="Rectangle 22"/>
          <p:cNvSpPr>
            <a:spLocks noChangeArrowheads="1"/>
          </p:cNvSpPr>
          <p:nvPr/>
        </p:nvSpPr>
        <p:spPr bwMode="auto">
          <a:xfrm>
            <a:off x="8141022" y="1779589"/>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000" b="1" kern="0">
                <a:solidFill>
                  <a:srgbClr val="3333CC"/>
                </a:solidFill>
                <a:latin typeface="+mn-lt"/>
                <a:ea typeface="黑体" pitchFamily="2" charset="-122"/>
              </a:rPr>
              <a:t>B</a:t>
            </a:r>
          </a:p>
        </p:txBody>
      </p:sp>
      <p:sp>
        <p:nvSpPr>
          <p:cNvPr id="27" name="Rectangle 23"/>
          <p:cNvSpPr>
            <a:spLocks noChangeArrowheads="1"/>
          </p:cNvSpPr>
          <p:nvPr/>
        </p:nvSpPr>
        <p:spPr bwMode="auto">
          <a:xfrm>
            <a:off x="3194372" y="142557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dirty="0">
                <a:solidFill>
                  <a:srgbClr val="3333CC"/>
                </a:solidFill>
                <a:latin typeface="+mn-lt"/>
                <a:ea typeface="黑体" pitchFamily="2" charset="-122"/>
              </a:rPr>
              <a:t>客户</a:t>
            </a:r>
          </a:p>
        </p:txBody>
      </p:sp>
      <p:sp>
        <p:nvSpPr>
          <p:cNvPr id="28" name="Rectangle 24"/>
          <p:cNvSpPr>
            <a:spLocks noChangeArrowheads="1"/>
          </p:cNvSpPr>
          <p:nvPr/>
        </p:nvSpPr>
        <p:spPr bwMode="auto">
          <a:xfrm>
            <a:off x="8190234" y="142557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服务器</a:t>
            </a:r>
          </a:p>
        </p:txBody>
      </p:sp>
      <p:sp>
        <p:nvSpPr>
          <p:cNvPr id="30" name="Text Box 26"/>
          <p:cNvSpPr txBox="1">
            <a:spLocks noChangeArrowheads="1"/>
          </p:cNvSpPr>
          <p:nvPr/>
        </p:nvSpPr>
        <p:spPr bwMode="auto">
          <a:xfrm>
            <a:off x="2360934" y="5068342"/>
            <a:ext cx="8050602" cy="1384995"/>
          </a:xfrm>
          <a:prstGeom prst="rect">
            <a:avLst/>
          </a:prstGeom>
          <a:solidFill>
            <a:srgbClr val="FFFF99"/>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800" kern="0" dirty="0">
                <a:solidFill>
                  <a:srgbClr val="000099"/>
                </a:solidFill>
                <a:latin typeface="Arial" pitchFamily="34" charset="0"/>
                <a:ea typeface="黑体" pitchFamily="2" charset="-122"/>
              </a:rPr>
              <a:t>A </a:t>
            </a:r>
            <a:r>
              <a:rPr kumimoji="0" lang="zh-CN" altLang="en-US" sz="2800" kern="0" dirty="0">
                <a:solidFill>
                  <a:srgbClr val="000099"/>
                </a:solidFill>
                <a:latin typeface="Arial" pitchFamily="34" charset="0"/>
                <a:ea typeface="黑体" pitchFamily="2" charset="-122"/>
              </a:rPr>
              <a:t>的 </a:t>
            </a:r>
            <a:r>
              <a:rPr kumimoji="0" lang="en-US" altLang="zh-CN" sz="2800" kern="0" dirty="0">
                <a:solidFill>
                  <a:srgbClr val="000099"/>
                </a:solidFill>
                <a:latin typeface="Arial" pitchFamily="34" charset="0"/>
                <a:ea typeface="黑体" pitchFamily="2" charset="-122"/>
              </a:rPr>
              <a:t>TCP </a:t>
            </a:r>
            <a:r>
              <a:rPr kumimoji="0" lang="zh-CN" altLang="en-US" sz="2800" kern="0" dirty="0">
                <a:solidFill>
                  <a:srgbClr val="000099"/>
                </a:solidFill>
                <a:latin typeface="Arial" pitchFamily="34" charset="0"/>
                <a:ea typeface="黑体" pitchFamily="2" charset="-122"/>
              </a:rPr>
              <a:t>向 </a:t>
            </a:r>
            <a:r>
              <a:rPr kumimoji="0" lang="en-US" altLang="zh-CN" sz="2800" kern="0" dirty="0">
                <a:solidFill>
                  <a:srgbClr val="000099"/>
                </a:solidFill>
                <a:latin typeface="Arial" pitchFamily="34" charset="0"/>
                <a:ea typeface="黑体" pitchFamily="2" charset="-122"/>
              </a:rPr>
              <a:t>B </a:t>
            </a:r>
            <a:r>
              <a:rPr kumimoji="0" lang="zh-CN" altLang="en-US" sz="2800" kern="0" dirty="0">
                <a:solidFill>
                  <a:srgbClr val="000099"/>
                </a:solidFill>
                <a:latin typeface="Arial" pitchFamily="34" charset="0"/>
                <a:ea typeface="黑体" pitchFamily="2" charset="-122"/>
              </a:rPr>
              <a:t>发出连接请求报文段，其首部中的</a:t>
            </a:r>
          </a:p>
          <a:p>
            <a:pP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同步位 </a:t>
            </a:r>
            <a:r>
              <a:rPr kumimoji="0" lang="en-US" altLang="zh-CN" sz="2800" kern="0" dirty="0">
                <a:solidFill>
                  <a:srgbClr val="000099"/>
                </a:solidFill>
                <a:latin typeface="Arial" pitchFamily="34" charset="0"/>
                <a:ea typeface="黑体" pitchFamily="2" charset="-122"/>
              </a:rPr>
              <a:t>SYN = 1</a:t>
            </a:r>
            <a:r>
              <a:rPr kumimoji="0" lang="zh-CN" altLang="en-US" sz="2800" kern="0" dirty="0">
                <a:solidFill>
                  <a:srgbClr val="000099"/>
                </a:solidFill>
                <a:latin typeface="Arial" pitchFamily="34" charset="0"/>
                <a:ea typeface="黑体" pitchFamily="2" charset="-122"/>
              </a:rPr>
              <a:t>，并选择序号 </a:t>
            </a:r>
            <a:r>
              <a:rPr kumimoji="0" lang="en-US" altLang="zh-CN" sz="2800" kern="0" dirty="0" err="1">
                <a:solidFill>
                  <a:srgbClr val="000099"/>
                </a:solidFill>
                <a:latin typeface="Arial" pitchFamily="34" charset="0"/>
                <a:ea typeface="黑体" pitchFamily="2" charset="-122"/>
              </a:rPr>
              <a:t>seq</a:t>
            </a:r>
            <a:r>
              <a:rPr kumimoji="0" lang="en-US" altLang="zh-CN" sz="2800" kern="0" dirty="0">
                <a:solidFill>
                  <a:srgbClr val="000099"/>
                </a:solidFill>
                <a:latin typeface="Arial" pitchFamily="34" charset="0"/>
                <a:ea typeface="黑体" pitchFamily="2" charset="-122"/>
              </a:rPr>
              <a:t> = x</a:t>
            </a:r>
            <a:r>
              <a:rPr kumimoji="0" lang="zh-CN" altLang="en-US" sz="2800" kern="0" dirty="0">
                <a:solidFill>
                  <a:srgbClr val="000099"/>
                </a:solidFill>
                <a:latin typeface="Arial" pitchFamily="34" charset="0"/>
                <a:ea typeface="黑体" pitchFamily="2" charset="-122"/>
              </a:rPr>
              <a:t>，表明传送</a:t>
            </a:r>
          </a:p>
          <a:p>
            <a:pP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数据时的第一个数据字节的序号是 </a:t>
            </a:r>
            <a:r>
              <a:rPr kumimoji="0" lang="en-US" altLang="zh-CN" sz="2800" kern="0" dirty="0">
                <a:solidFill>
                  <a:srgbClr val="000099"/>
                </a:solidFill>
                <a:latin typeface="Arial" pitchFamily="34" charset="0"/>
                <a:ea typeface="黑体" pitchFamily="2" charset="-122"/>
              </a:rPr>
              <a:t>x</a:t>
            </a:r>
            <a:r>
              <a:rPr kumimoji="0" lang="zh-CN" altLang="en-US" sz="2800" kern="0" dirty="0">
                <a:solidFill>
                  <a:srgbClr val="000099"/>
                </a:solidFill>
                <a:latin typeface="Arial" pitchFamily="34" charset="0"/>
                <a:ea typeface="黑体" pitchFamily="2" charset="-122"/>
              </a:rPr>
              <a:t>。</a:t>
            </a:r>
          </a:p>
        </p:txBody>
      </p:sp>
      <p:sp>
        <p:nvSpPr>
          <p:cNvPr id="31" name="Text Box 48"/>
          <p:cNvSpPr txBox="1">
            <a:spLocks noChangeArrowheads="1"/>
          </p:cNvSpPr>
          <p:nvPr/>
        </p:nvSpPr>
        <p:spPr bwMode="auto">
          <a:xfrm>
            <a:off x="2135560" y="116633"/>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fontAlgn="auto" hangingPunct="1">
              <a:spcBef>
                <a:spcPts val="0"/>
              </a:spcBef>
              <a:spcAft>
                <a:spcPts val="0"/>
              </a:spcAft>
              <a:defRPr/>
            </a:pPr>
            <a:r>
              <a:rPr kumimoji="0" lang="en-US" altLang="zh-CN" sz="3600" kern="0" dirty="0">
                <a:solidFill>
                  <a:srgbClr val="000099"/>
                </a:solidFill>
                <a:latin typeface="Arial" pitchFamily="34" charset="0"/>
                <a:ea typeface="黑体" pitchFamily="2" charset="-122"/>
              </a:rPr>
              <a:t>TCP </a:t>
            </a:r>
            <a:r>
              <a:rPr kumimoji="0" lang="zh-CN" altLang="en-US" sz="3600" kern="0" dirty="0">
                <a:solidFill>
                  <a:srgbClr val="000099"/>
                </a:solidFill>
                <a:latin typeface="Arial" pitchFamily="34" charset="0"/>
                <a:ea typeface="黑体" pitchFamily="2" charset="-122"/>
              </a:rPr>
              <a:t>的连接建立：采用</a:t>
            </a:r>
            <a:r>
              <a:rPr kumimoji="0" lang="zh-CN" altLang="zh-CN" sz="3600" kern="0" dirty="0">
                <a:solidFill>
                  <a:srgbClr val="FF0000"/>
                </a:solidFill>
                <a:latin typeface="Arial" pitchFamily="34" charset="0"/>
                <a:ea typeface="黑体" pitchFamily="2" charset="-122"/>
              </a:rPr>
              <a:t>三报文握手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9971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1000"/>
                                        <p:tgtEl>
                                          <p:spTgt spid="17"/>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913063"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grpSp>
      <p:grpSp>
        <p:nvGrpSpPr>
          <p:cNvPr id="7" name="Group 6"/>
          <p:cNvGrpSpPr>
            <a:grpSpLocks/>
          </p:cNvGrpSpPr>
          <p:nvPr/>
        </p:nvGrpSpPr>
        <p:grpSpPr bwMode="auto">
          <a:xfrm>
            <a:off x="3986089" y="3005141"/>
            <a:ext cx="4111625" cy="801688"/>
            <a:chOff x="1520" y="1893"/>
            <a:chExt cx="2590" cy="505"/>
          </a:xfrm>
        </p:grpSpPr>
        <p:sp>
          <p:nvSpPr>
            <p:cNvPr id="8" name="Rectangle 7"/>
            <p:cNvSpPr>
              <a:spLocks noChangeArrowheads="1"/>
            </p:cNvSpPr>
            <p:nvPr/>
          </p:nvSpPr>
          <p:spPr bwMode="auto">
            <a:xfrm rot="665985">
              <a:off x="2094" y="1905"/>
              <a:ext cx="1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fontAlgn="auto">
                <a:spcBef>
                  <a:spcPts val="0"/>
                </a:spcBef>
                <a:spcAft>
                  <a:spcPts val="0"/>
                </a:spcAft>
                <a:defRPr/>
              </a:pPr>
              <a:r>
                <a:rPr lang="en-US" altLang="zh-CN" sz="2000" b="1" kern="0" dirty="0">
                  <a:solidFill>
                    <a:srgbClr val="3333CC"/>
                  </a:solidFill>
                  <a:latin typeface="+mn-lt"/>
                  <a:ea typeface="黑体" pitchFamily="2" charset="-122"/>
                </a:rPr>
                <a:t>SYN = 1, </a:t>
              </a:r>
              <a:r>
                <a:rPr lang="en-US" altLang="zh-CN" sz="2000" b="1" kern="0" dirty="0" err="1">
                  <a:solidFill>
                    <a:srgbClr val="3333CC"/>
                  </a:solidFill>
                  <a:latin typeface="+mn-lt"/>
                  <a:ea typeface="黑体" pitchFamily="2" charset="-122"/>
                </a:rPr>
                <a:t>seq</a:t>
              </a:r>
              <a:r>
                <a:rPr lang="en-US" altLang="zh-CN" sz="2000" b="1" kern="0" dirty="0">
                  <a:solidFill>
                    <a:srgbClr val="3333CC"/>
                  </a:solidFill>
                  <a:latin typeface="+mn-lt"/>
                  <a:ea typeface="黑体" pitchFamily="2" charset="-122"/>
                </a:rPr>
                <a:t> = x</a:t>
              </a:r>
            </a:p>
          </p:txBody>
        </p:sp>
        <p:sp>
          <p:nvSpPr>
            <p:cNvPr id="9"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10" name="Rectangle 9"/>
          <p:cNvSpPr>
            <a:spLocks noChangeArrowheads="1"/>
          </p:cNvSpPr>
          <p:nvPr/>
        </p:nvSpPr>
        <p:spPr bwMode="auto">
          <a:xfrm>
            <a:off x="3009777" y="2393951"/>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1" name="Text Box 10"/>
          <p:cNvSpPr txBox="1">
            <a:spLocks noChangeArrowheads="1"/>
          </p:cNvSpPr>
          <p:nvPr/>
        </p:nvSpPr>
        <p:spPr bwMode="auto">
          <a:xfrm>
            <a:off x="296056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2" name="Rectangle 11"/>
          <p:cNvSpPr>
            <a:spLocks noChangeArrowheads="1"/>
          </p:cNvSpPr>
          <p:nvPr/>
        </p:nvSpPr>
        <p:spPr bwMode="auto">
          <a:xfrm>
            <a:off x="8099302" y="2393951"/>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3" name="Text Box 12"/>
          <p:cNvSpPr txBox="1">
            <a:spLocks noChangeArrowheads="1"/>
          </p:cNvSpPr>
          <p:nvPr/>
        </p:nvSpPr>
        <p:spPr bwMode="auto">
          <a:xfrm>
            <a:off x="805961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4" name="Group 13"/>
          <p:cNvGrpSpPr>
            <a:grpSpLocks/>
          </p:cNvGrpSpPr>
          <p:nvPr/>
        </p:nvGrpSpPr>
        <p:grpSpPr bwMode="auto">
          <a:xfrm>
            <a:off x="1968376" y="2057400"/>
            <a:ext cx="1320800" cy="947738"/>
            <a:chOff x="249" y="1296"/>
            <a:chExt cx="832" cy="597"/>
          </a:xfrm>
        </p:grpSpPr>
        <p:sp>
          <p:nvSpPr>
            <p:cNvPr id="15"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主动打开</a:t>
              </a:r>
            </a:p>
          </p:txBody>
        </p:sp>
        <p:sp>
          <p:nvSpPr>
            <p:cNvPr id="16"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7" name="Group 16"/>
          <p:cNvGrpSpPr>
            <a:grpSpLocks/>
          </p:cNvGrpSpPr>
          <p:nvPr/>
        </p:nvGrpSpPr>
        <p:grpSpPr bwMode="auto">
          <a:xfrm>
            <a:off x="8796217" y="2065338"/>
            <a:ext cx="1401763" cy="939800"/>
            <a:chOff x="4550" y="1301"/>
            <a:chExt cx="883" cy="592"/>
          </a:xfrm>
        </p:grpSpPr>
        <p:sp>
          <p:nvSpPr>
            <p:cNvPr id="18"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被动打开</a:t>
              </a:r>
            </a:p>
          </p:txBody>
        </p:sp>
        <p:sp>
          <p:nvSpPr>
            <p:cNvPr id="19"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pic>
        <p:nvPicPr>
          <p:cNvPr id="2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3138" y="1779589"/>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2188" y="1779589"/>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a:spLocks noChangeArrowheads="1"/>
          </p:cNvSpPr>
          <p:nvPr/>
        </p:nvSpPr>
        <p:spPr bwMode="auto">
          <a:xfrm>
            <a:off x="3667001" y="1779589"/>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a:t>
            </a:r>
          </a:p>
        </p:txBody>
      </p:sp>
      <p:sp>
        <p:nvSpPr>
          <p:cNvPr id="23" name="Rectangle 22"/>
          <p:cNvSpPr>
            <a:spLocks noChangeArrowheads="1"/>
          </p:cNvSpPr>
          <p:nvPr/>
        </p:nvSpPr>
        <p:spPr bwMode="auto">
          <a:xfrm>
            <a:off x="8108826" y="1779589"/>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B</a:t>
            </a:r>
          </a:p>
        </p:txBody>
      </p:sp>
      <p:sp>
        <p:nvSpPr>
          <p:cNvPr id="24" name="Rectangle 23"/>
          <p:cNvSpPr>
            <a:spLocks noChangeArrowheads="1"/>
          </p:cNvSpPr>
          <p:nvPr/>
        </p:nvSpPr>
        <p:spPr bwMode="auto">
          <a:xfrm>
            <a:off x="3162176" y="142557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客户</a:t>
            </a:r>
          </a:p>
        </p:txBody>
      </p:sp>
      <p:sp>
        <p:nvSpPr>
          <p:cNvPr id="25" name="Rectangle 24"/>
          <p:cNvSpPr>
            <a:spLocks noChangeArrowheads="1"/>
          </p:cNvSpPr>
          <p:nvPr/>
        </p:nvSpPr>
        <p:spPr bwMode="auto">
          <a:xfrm>
            <a:off x="8158038" y="142557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服务器</a:t>
            </a:r>
          </a:p>
        </p:txBody>
      </p:sp>
      <p:grpSp>
        <p:nvGrpSpPr>
          <p:cNvPr id="26" name="Group 26"/>
          <p:cNvGrpSpPr>
            <a:grpSpLocks/>
          </p:cNvGrpSpPr>
          <p:nvPr/>
        </p:nvGrpSpPr>
        <p:grpSpPr bwMode="auto">
          <a:xfrm>
            <a:off x="3644777" y="3881439"/>
            <a:ext cx="4452938" cy="801687"/>
            <a:chOff x="1305" y="2445"/>
            <a:chExt cx="2805" cy="505"/>
          </a:xfrm>
        </p:grpSpPr>
        <p:sp>
          <p:nvSpPr>
            <p:cNvPr id="27" name="Line 27"/>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8" name="Rectangle 28"/>
            <p:cNvSpPr>
              <a:spLocks noChangeArrowheads="1"/>
            </p:cNvSpPr>
            <p:nvPr/>
          </p:nvSpPr>
          <p:spPr bwMode="auto">
            <a:xfrm rot="20990024" flipH="1">
              <a:off x="1305" y="2483"/>
              <a:ext cx="2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fontAlgn="auto">
                <a:spcBef>
                  <a:spcPts val="0"/>
                </a:spcBef>
                <a:spcAft>
                  <a:spcPts val="0"/>
                </a:spcAft>
                <a:defRPr/>
              </a:pPr>
              <a:r>
                <a:rPr lang="en-US" altLang="zh-CN" sz="1600" b="1" kern="0" dirty="0">
                  <a:solidFill>
                    <a:srgbClr val="3333CC"/>
                  </a:solidFill>
                  <a:latin typeface="+mn-lt"/>
                  <a:ea typeface="黑体" pitchFamily="2" charset="-122"/>
                </a:rPr>
                <a:t>SYN = 1, ACK = 1, </a:t>
              </a:r>
              <a:r>
                <a:rPr lang="en-US" altLang="zh-CN" sz="1600" b="1" kern="0" dirty="0" err="1">
                  <a:solidFill>
                    <a:srgbClr val="3333CC"/>
                  </a:solidFill>
                  <a:latin typeface="+mn-lt"/>
                  <a:ea typeface="黑体" pitchFamily="2" charset="-122"/>
                </a:rPr>
                <a:t>seq</a:t>
              </a:r>
              <a:r>
                <a:rPr lang="en-US" altLang="zh-CN" sz="1600" b="1" kern="0" dirty="0">
                  <a:solidFill>
                    <a:srgbClr val="3333CC"/>
                  </a:solidFill>
                  <a:latin typeface="+mn-lt"/>
                  <a:ea typeface="黑体" pitchFamily="2" charset="-122"/>
                </a:rPr>
                <a:t> = y, </a:t>
              </a:r>
              <a:r>
                <a:rPr lang="en-US" altLang="zh-CN" sz="1600" b="1" kern="0" dirty="0" err="1">
                  <a:solidFill>
                    <a:srgbClr val="3333CC"/>
                  </a:solidFill>
                  <a:latin typeface="+mn-lt"/>
                  <a:ea typeface="黑体" pitchFamily="2" charset="-122"/>
                </a:rPr>
                <a:t>ack</a:t>
              </a:r>
              <a:r>
                <a:rPr lang="en-US" altLang="zh-CN" sz="1600" b="1" kern="0" dirty="0">
                  <a:solidFill>
                    <a:srgbClr val="3333CC"/>
                  </a:solidFill>
                  <a:latin typeface="+mn-lt"/>
                  <a:ea typeface="黑体" pitchFamily="2" charset="-122"/>
                </a:rPr>
                <a:t>= x </a:t>
              </a:r>
              <a:r>
                <a:rPr lang="en-US" altLang="zh-CN" sz="1600" b="1" kern="0" dirty="0">
                  <a:solidFill>
                    <a:srgbClr val="3333CC"/>
                  </a:solidFill>
                  <a:latin typeface="+mn-lt"/>
                  <a:ea typeface="黑体" pitchFamily="2" charset="-122"/>
                  <a:sym typeface="Symbol" pitchFamily="18" charset="2"/>
                </a:rPr>
                <a:t> 1</a:t>
              </a:r>
              <a:endParaRPr lang="en-US" altLang="zh-CN" sz="1600" b="1" kern="0" dirty="0">
                <a:solidFill>
                  <a:srgbClr val="3333CC"/>
                </a:solidFill>
                <a:latin typeface="+mn-lt"/>
                <a:ea typeface="黑体" pitchFamily="2" charset="-122"/>
              </a:endParaRPr>
            </a:p>
          </p:txBody>
        </p:sp>
      </p:grpSp>
      <p:sp>
        <p:nvSpPr>
          <p:cNvPr id="29" name="Text Box 29"/>
          <p:cNvSpPr txBox="1">
            <a:spLocks noChangeArrowheads="1"/>
          </p:cNvSpPr>
          <p:nvPr/>
        </p:nvSpPr>
        <p:spPr bwMode="auto">
          <a:xfrm>
            <a:off x="2184277" y="4932363"/>
            <a:ext cx="8237537" cy="180975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buFontTx/>
              <a:buChar char="•"/>
              <a:defRPr/>
            </a:pPr>
            <a:r>
              <a:rPr kumimoji="0" lang="en-US" altLang="zh-CN" sz="2800" kern="0" dirty="0">
                <a:solidFill>
                  <a:srgbClr val="000099"/>
                </a:solidFill>
                <a:latin typeface="Arial" pitchFamily="34" charset="0"/>
                <a:ea typeface="黑体" pitchFamily="2" charset="-122"/>
              </a:rPr>
              <a:t>  B </a:t>
            </a:r>
            <a:r>
              <a:rPr kumimoji="0" lang="zh-CN" altLang="en-US" sz="2800" kern="0" dirty="0">
                <a:solidFill>
                  <a:srgbClr val="000099"/>
                </a:solidFill>
                <a:latin typeface="Arial" pitchFamily="34" charset="0"/>
                <a:ea typeface="黑体" pitchFamily="2" charset="-122"/>
              </a:rPr>
              <a:t>的 </a:t>
            </a:r>
            <a:r>
              <a:rPr kumimoji="0" lang="en-US" altLang="zh-CN" sz="2800" kern="0" dirty="0">
                <a:solidFill>
                  <a:srgbClr val="000099"/>
                </a:solidFill>
                <a:latin typeface="Arial" pitchFamily="34" charset="0"/>
                <a:ea typeface="黑体" pitchFamily="2" charset="-122"/>
              </a:rPr>
              <a:t>TCP </a:t>
            </a:r>
            <a:r>
              <a:rPr kumimoji="0" lang="zh-CN" altLang="en-US" sz="2800" kern="0" dirty="0">
                <a:solidFill>
                  <a:srgbClr val="000099"/>
                </a:solidFill>
                <a:latin typeface="Arial" pitchFamily="34" charset="0"/>
                <a:ea typeface="黑体" pitchFamily="2" charset="-122"/>
              </a:rPr>
              <a:t>收到连接请求报文段后，如同意，则</a:t>
            </a:r>
          </a:p>
          <a:p>
            <a:pP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   发回确认。</a:t>
            </a:r>
          </a:p>
          <a:p>
            <a:pPr eaLnBrk="1" fontAlgn="auto" hangingPunct="1">
              <a:spcBef>
                <a:spcPts val="0"/>
              </a:spcBef>
              <a:spcAft>
                <a:spcPts val="0"/>
              </a:spcAft>
              <a:buFontTx/>
              <a:buChar char="•"/>
              <a:defRPr/>
            </a:pPr>
            <a:r>
              <a:rPr kumimoji="0" lang="zh-CN" altLang="en-US" sz="2800" kern="0" dirty="0">
                <a:solidFill>
                  <a:srgbClr val="000099"/>
                </a:solidFill>
                <a:latin typeface="Arial" pitchFamily="34" charset="0"/>
                <a:ea typeface="黑体" pitchFamily="2" charset="-122"/>
              </a:rPr>
              <a:t>  </a:t>
            </a:r>
            <a:r>
              <a:rPr kumimoji="0" lang="en-US" altLang="zh-CN" sz="2800" kern="0" dirty="0">
                <a:solidFill>
                  <a:srgbClr val="000099"/>
                </a:solidFill>
                <a:latin typeface="Arial" pitchFamily="34" charset="0"/>
                <a:ea typeface="黑体" pitchFamily="2" charset="-122"/>
              </a:rPr>
              <a:t>B </a:t>
            </a:r>
            <a:r>
              <a:rPr kumimoji="0" lang="zh-CN" altLang="en-US" sz="2800" kern="0" dirty="0">
                <a:solidFill>
                  <a:srgbClr val="000099"/>
                </a:solidFill>
                <a:latin typeface="Arial" pitchFamily="34" charset="0"/>
                <a:ea typeface="黑体" pitchFamily="2" charset="-122"/>
              </a:rPr>
              <a:t>在确认报文段中应使 </a:t>
            </a:r>
            <a:r>
              <a:rPr kumimoji="0" lang="en-US" altLang="zh-CN" sz="2800" kern="0" dirty="0">
                <a:solidFill>
                  <a:srgbClr val="000099"/>
                </a:solidFill>
                <a:latin typeface="Arial" pitchFamily="34" charset="0"/>
                <a:ea typeface="黑体" pitchFamily="2" charset="-122"/>
              </a:rPr>
              <a:t>SYN = 1</a:t>
            </a:r>
            <a:r>
              <a:rPr kumimoji="0" lang="zh-CN" altLang="en-US" sz="2800" kern="0" dirty="0">
                <a:solidFill>
                  <a:srgbClr val="000099"/>
                </a:solidFill>
                <a:latin typeface="Arial" pitchFamily="34" charset="0"/>
                <a:ea typeface="黑体" pitchFamily="2" charset="-122"/>
              </a:rPr>
              <a:t>，使 </a:t>
            </a:r>
            <a:r>
              <a:rPr kumimoji="0" lang="en-US" altLang="zh-CN" sz="2800" kern="0" dirty="0">
                <a:solidFill>
                  <a:srgbClr val="000099"/>
                </a:solidFill>
                <a:latin typeface="Arial" pitchFamily="34" charset="0"/>
                <a:ea typeface="黑体" pitchFamily="2" charset="-122"/>
              </a:rPr>
              <a:t>ACK = 1</a:t>
            </a:r>
            <a:r>
              <a:rPr kumimoji="0" lang="zh-CN" altLang="en-US" sz="2800" kern="0" dirty="0">
                <a:solidFill>
                  <a:srgbClr val="000099"/>
                </a:solidFill>
                <a:latin typeface="Arial" pitchFamily="34" charset="0"/>
                <a:ea typeface="黑体" pitchFamily="2" charset="-122"/>
              </a:rPr>
              <a:t>，</a:t>
            </a:r>
          </a:p>
          <a:p>
            <a:pP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   其确认号</a:t>
            </a:r>
            <a:r>
              <a:rPr kumimoji="0" lang="en-US" altLang="zh-CN" sz="2800" kern="0" dirty="0" err="1">
                <a:solidFill>
                  <a:srgbClr val="000099"/>
                </a:solidFill>
                <a:latin typeface="Arial" pitchFamily="34" charset="0"/>
                <a:ea typeface="黑体" pitchFamily="2" charset="-122"/>
              </a:rPr>
              <a:t>ack</a:t>
            </a:r>
            <a:r>
              <a:rPr kumimoji="0" lang="en-US" altLang="zh-CN" sz="2800" kern="0" dirty="0">
                <a:solidFill>
                  <a:srgbClr val="000099"/>
                </a:solidFill>
                <a:latin typeface="Arial" pitchFamily="34" charset="0"/>
                <a:ea typeface="黑体" pitchFamily="2" charset="-122"/>
              </a:rPr>
              <a:t> = x </a:t>
            </a:r>
            <a:r>
              <a:rPr kumimoji="0" lang="en-US" altLang="zh-CN" sz="2800" kern="0" dirty="0">
                <a:solidFill>
                  <a:srgbClr val="000099"/>
                </a:solidFill>
                <a:latin typeface="Arial" pitchFamily="34" charset="0"/>
                <a:ea typeface="黑体" pitchFamily="2" charset="-122"/>
                <a:sym typeface="Symbol" pitchFamily="18" charset="2"/>
              </a:rPr>
              <a:t></a:t>
            </a:r>
            <a:r>
              <a:rPr kumimoji="0" lang="en-US" altLang="zh-CN" sz="2800" kern="0" dirty="0">
                <a:solidFill>
                  <a:srgbClr val="000099"/>
                </a:solidFill>
                <a:latin typeface="Arial" pitchFamily="34" charset="0"/>
                <a:ea typeface="黑体" pitchFamily="2" charset="-122"/>
              </a:rPr>
              <a:t> 1</a:t>
            </a:r>
            <a:r>
              <a:rPr kumimoji="0" lang="zh-CN" altLang="en-US" sz="2800" kern="0" dirty="0">
                <a:solidFill>
                  <a:srgbClr val="000099"/>
                </a:solidFill>
                <a:latin typeface="Arial" pitchFamily="34" charset="0"/>
                <a:ea typeface="黑体" pitchFamily="2" charset="-122"/>
              </a:rPr>
              <a:t>，自己选择的序号 </a:t>
            </a:r>
            <a:r>
              <a:rPr kumimoji="0" lang="en-US" altLang="zh-CN" sz="2800" kern="0" dirty="0" err="1">
                <a:solidFill>
                  <a:srgbClr val="000099"/>
                </a:solidFill>
                <a:latin typeface="Arial" pitchFamily="34" charset="0"/>
                <a:ea typeface="黑体" pitchFamily="2" charset="-122"/>
              </a:rPr>
              <a:t>seq</a:t>
            </a:r>
            <a:r>
              <a:rPr kumimoji="0" lang="en-US" altLang="zh-CN" sz="2800" kern="0" dirty="0">
                <a:solidFill>
                  <a:srgbClr val="000099"/>
                </a:solidFill>
                <a:latin typeface="Arial" pitchFamily="34" charset="0"/>
                <a:ea typeface="黑体" pitchFamily="2" charset="-122"/>
              </a:rPr>
              <a:t> = y</a:t>
            </a:r>
            <a:r>
              <a:rPr kumimoji="0" lang="zh-CN" altLang="en-US" sz="2800" kern="0" dirty="0">
                <a:solidFill>
                  <a:srgbClr val="000099"/>
                </a:solidFill>
                <a:latin typeface="Arial" pitchFamily="34" charset="0"/>
                <a:ea typeface="黑体" pitchFamily="2" charset="-122"/>
              </a:rPr>
              <a:t>。</a:t>
            </a:r>
          </a:p>
        </p:txBody>
      </p:sp>
      <p:sp>
        <p:nvSpPr>
          <p:cNvPr id="31" name="Text Box 48"/>
          <p:cNvSpPr txBox="1">
            <a:spLocks noChangeArrowheads="1"/>
          </p:cNvSpPr>
          <p:nvPr/>
        </p:nvSpPr>
        <p:spPr bwMode="auto">
          <a:xfrm>
            <a:off x="2135560" y="116633"/>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fontAlgn="auto" hangingPunct="1">
              <a:spcBef>
                <a:spcPts val="0"/>
              </a:spcBef>
              <a:spcAft>
                <a:spcPts val="0"/>
              </a:spcAft>
              <a:defRPr/>
            </a:pPr>
            <a:r>
              <a:rPr kumimoji="0" lang="en-US" altLang="zh-CN" sz="3600" kern="0" dirty="0">
                <a:solidFill>
                  <a:srgbClr val="000099"/>
                </a:solidFill>
                <a:latin typeface="Arial" pitchFamily="34" charset="0"/>
                <a:ea typeface="黑体" pitchFamily="2" charset="-122"/>
              </a:rPr>
              <a:t>TCP </a:t>
            </a:r>
            <a:r>
              <a:rPr kumimoji="0" lang="zh-CN" altLang="en-US" sz="3600" kern="0" dirty="0">
                <a:solidFill>
                  <a:srgbClr val="000099"/>
                </a:solidFill>
                <a:latin typeface="Arial" pitchFamily="34" charset="0"/>
                <a:ea typeface="黑体" pitchFamily="2" charset="-122"/>
              </a:rPr>
              <a:t>的连接建立：采用</a:t>
            </a:r>
            <a:r>
              <a:rPr kumimoji="0" lang="zh-CN" altLang="zh-CN" sz="3600" kern="0" dirty="0">
                <a:solidFill>
                  <a:srgbClr val="FF0000"/>
                </a:solidFill>
                <a:latin typeface="Arial" pitchFamily="34" charset="0"/>
                <a:ea typeface="黑体" pitchFamily="2" charset="-122"/>
              </a:rPr>
              <a:t>三报文握手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65506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200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algn="ctr">
              <a:lnSpc>
                <a:spcPct val="110000"/>
              </a:lnSpc>
              <a:spcBef>
                <a:spcPts val="600"/>
              </a:spcBef>
            </a:pPr>
            <a:r>
              <a:rPr lang="zh-CN" altLang="en-US" dirty="0"/>
              <a:t>强调两点 </a:t>
            </a:r>
          </a:p>
        </p:txBody>
      </p:sp>
      <p:sp>
        <p:nvSpPr>
          <p:cNvPr id="355339" name="Rectangle 11"/>
          <p:cNvSpPr>
            <a:spLocks noGrp="1" noChangeArrowheads="1"/>
          </p:cNvSpPr>
          <p:nvPr>
            <p:ph idx="1"/>
          </p:nvPr>
        </p:nvSpPr>
        <p:spPr/>
        <p:txBody>
          <a:bodyPr/>
          <a:lstStyle/>
          <a:p>
            <a:pPr>
              <a:lnSpc>
                <a:spcPct val="110000"/>
              </a:lnSpc>
            </a:pPr>
            <a:r>
              <a:rPr lang="zh-CN" altLang="en-US" sz="2800" dirty="0"/>
              <a:t>运输层的 </a:t>
            </a:r>
            <a:r>
              <a:rPr lang="en-US" altLang="zh-CN" sz="2800" dirty="0"/>
              <a:t>UDP </a:t>
            </a:r>
            <a:r>
              <a:rPr lang="zh-CN" altLang="en-US" sz="2800" dirty="0"/>
              <a:t>用户数据报与网际层的</a:t>
            </a:r>
            <a:r>
              <a:rPr lang="en-US" altLang="zh-CN" sz="2800" dirty="0"/>
              <a:t>IP</a:t>
            </a:r>
            <a:r>
              <a:rPr lang="zh-CN" altLang="en-US" sz="2800" dirty="0"/>
              <a:t>数据报有很大区别。</a:t>
            </a:r>
            <a:endParaRPr lang="en-US" altLang="zh-CN" sz="2800" dirty="0"/>
          </a:p>
          <a:p>
            <a:pPr lvl="1"/>
            <a:r>
              <a:rPr lang="en-US" altLang="zh-CN" sz="2400" dirty="0"/>
              <a:t>IP </a:t>
            </a:r>
            <a:r>
              <a:rPr lang="zh-CN" altLang="en-US" sz="2400" dirty="0"/>
              <a:t>数据报要经过互连网中许多路由器的存储转发。</a:t>
            </a:r>
            <a:endParaRPr lang="en-US" altLang="zh-CN" sz="2400" dirty="0"/>
          </a:p>
          <a:p>
            <a:pPr lvl="1"/>
            <a:r>
              <a:rPr lang="en-US" altLang="zh-CN" sz="2400" dirty="0"/>
              <a:t>UDP </a:t>
            </a:r>
            <a:r>
              <a:rPr lang="zh-CN" altLang="en-US" sz="2400" dirty="0"/>
              <a:t>用户数据报是在运输层的端到端抽象的逻辑信道中传送的。</a:t>
            </a:r>
          </a:p>
          <a:p>
            <a:pPr>
              <a:spcBef>
                <a:spcPts val="1200"/>
              </a:spcBef>
            </a:pPr>
            <a:r>
              <a:rPr lang="en-US" altLang="zh-CN" sz="2800" dirty="0"/>
              <a:t>TCP </a:t>
            </a:r>
            <a:r>
              <a:rPr lang="zh-CN" altLang="en-US" sz="2800" dirty="0"/>
              <a:t>报文段是在运输层抽象的端到端逻辑信道中传送，这种信道是可靠的全双工信道。但这样的信道却不知道究竟经过了哪些路由器，而这些路由器也根本不知道上面的运输层是否建立了 </a:t>
            </a:r>
            <a:r>
              <a:rPr lang="en-US" altLang="zh-CN" sz="2800" dirty="0"/>
              <a:t>TCP </a:t>
            </a:r>
            <a:r>
              <a:rPr lang="zh-CN" altLang="en-US" sz="2800" dirty="0"/>
              <a:t>连接。 </a:t>
            </a:r>
          </a:p>
        </p:txBody>
      </p:sp>
    </p:spTree>
    <p:extLst>
      <p:ext uri="{BB962C8B-B14F-4D97-AF65-F5344CB8AC3E}">
        <p14:creationId xmlns:p14="http://schemas.microsoft.com/office/powerpoint/2010/main" val="1621401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5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926656"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7" name="Group 5"/>
          <p:cNvGrpSpPr>
            <a:grpSpLocks/>
          </p:cNvGrpSpPr>
          <p:nvPr/>
        </p:nvGrpSpPr>
        <p:grpSpPr bwMode="auto">
          <a:xfrm>
            <a:off x="3999682" y="3005139"/>
            <a:ext cx="4111625" cy="801687"/>
            <a:chOff x="1520" y="1893"/>
            <a:chExt cx="2590" cy="505"/>
          </a:xfrm>
        </p:grpSpPr>
        <p:sp>
          <p:nvSpPr>
            <p:cNvPr id="8" name="Rectangle 6"/>
            <p:cNvSpPr>
              <a:spLocks noChangeArrowheads="1"/>
            </p:cNvSpPr>
            <p:nvPr/>
          </p:nvSpPr>
          <p:spPr bwMode="auto">
            <a:xfrm rot="665985">
              <a:off x="2094" y="1904"/>
              <a:ext cx="1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fontAlgn="auto">
                <a:spcBef>
                  <a:spcPts val="0"/>
                </a:spcBef>
                <a:spcAft>
                  <a:spcPts val="0"/>
                </a:spcAft>
                <a:defRPr/>
              </a:pPr>
              <a:r>
                <a:rPr lang="en-US" altLang="zh-CN" sz="2000" b="1" kern="0" dirty="0">
                  <a:solidFill>
                    <a:srgbClr val="3333CC"/>
                  </a:solidFill>
                  <a:latin typeface="+mn-lt"/>
                  <a:ea typeface="黑体" pitchFamily="2" charset="-122"/>
                </a:rPr>
                <a:t>SYN = 1, </a:t>
              </a:r>
              <a:r>
                <a:rPr lang="en-US" altLang="zh-CN" sz="2000" b="1" kern="0" dirty="0" err="1">
                  <a:solidFill>
                    <a:srgbClr val="3333CC"/>
                  </a:solidFill>
                  <a:latin typeface="+mn-lt"/>
                  <a:ea typeface="黑体" pitchFamily="2" charset="-122"/>
                </a:rPr>
                <a:t>seq</a:t>
              </a:r>
              <a:r>
                <a:rPr lang="en-US" altLang="zh-CN" sz="2000" b="1" kern="0" dirty="0">
                  <a:solidFill>
                    <a:srgbClr val="3333CC"/>
                  </a:solidFill>
                  <a:latin typeface="+mn-lt"/>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0" name="Group 8"/>
          <p:cNvGrpSpPr>
            <a:grpSpLocks/>
          </p:cNvGrpSpPr>
          <p:nvPr/>
        </p:nvGrpSpPr>
        <p:grpSpPr bwMode="auto">
          <a:xfrm>
            <a:off x="3999682"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dirty="0">
                  <a:solidFill>
                    <a:srgbClr val="3333CC"/>
                  </a:solidFill>
                  <a:latin typeface="+mn-lt"/>
                  <a:ea typeface="黑体" pitchFamily="2" charset="-122"/>
                </a:rPr>
                <a:t>ACK = 1, </a:t>
              </a:r>
              <a:r>
                <a:rPr lang="en-US" altLang="zh-CN" b="1" kern="0" dirty="0" err="1">
                  <a:solidFill>
                    <a:srgbClr val="3333CC"/>
                  </a:solidFill>
                  <a:latin typeface="+mn-lt"/>
                  <a:ea typeface="黑体" pitchFamily="2" charset="-122"/>
                </a:rPr>
                <a:t>seq</a:t>
              </a:r>
              <a:r>
                <a:rPr lang="en-US" altLang="zh-CN" b="1" kern="0" dirty="0">
                  <a:solidFill>
                    <a:srgbClr val="3333CC"/>
                  </a:solidFill>
                  <a:latin typeface="+mn-lt"/>
                  <a:ea typeface="黑体" pitchFamily="2" charset="-122"/>
                </a:rPr>
                <a:t> = x + 1, </a:t>
              </a:r>
              <a:r>
                <a:rPr lang="en-US" altLang="zh-CN" b="1" kern="0" dirty="0" err="1">
                  <a:solidFill>
                    <a:srgbClr val="3333CC"/>
                  </a:solidFill>
                  <a:latin typeface="+mn-lt"/>
                  <a:ea typeface="黑体" pitchFamily="2" charset="-122"/>
                </a:rPr>
                <a:t>ack</a:t>
              </a:r>
              <a:r>
                <a:rPr lang="en-US" altLang="zh-CN" b="1" kern="0" dirty="0">
                  <a:solidFill>
                    <a:srgbClr val="3333CC"/>
                  </a:solidFill>
                  <a:latin typeface="+mn-lt"/>
                  <a:ea typeface="黑体" pitchFamily="2" charset="-122"/>
                </a:rPr>
                <a:t> = y </a:t>
              </a:r>
              <a:r>
                <a:rPr lang="en-US" altLang="zh-CN" b="1" kern="0" dirty="0">
                  <a:solidFill>
                    <a:srgbClr val="3333CC"/>
                  </a:solidFill>
                  <a:latin typeface="+mn-lt"/>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13" name="Rectangle 11"/>
          <p:cNvSpPr>
            <a:spLocks noChangeArrowheads="1"/>
          </p:cNvSpPr>
          <p:nvPr/>
        </p:nvSpPr>
        <p:spPr bwMode="auto">
          <a:xfrm>
            <a:off x="3023370" y="2393951"/>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4" name="Text Box 12"/>
          <p:cNvSpPr txBox="1">
            <a:spLocks noChangeArrowheads="1"/>
          </p:cNvSpPr>
          <p:nvPr/>
        </p:nvSpPr>
        <p:spPr bwMode="auto">
          <a:xfrm>
            <a:off x="297415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3"/>
          <p:cNvSpPr>
            <a:spLocks noChangeArrowheads="1"/>
          </p:cNvSpPr>
          <p:nvPr/>
        </p:nvSpPr>
        <p:spPr bwMode="auto">
          <a:xfrm>
            <a:off x="8112895" y="2393951"/>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6" name="Text Box 14"/>
          <p:cNvSpPr txBox="1">
            <a:spLocks noChangeArrowheads="1"/>
          </p:cNvSpPr>
          <p:nvPr/>
        </p:nvSpPr>
        <p:spPr bwMode="auto">
          <a:xfrm>
            <a:off x="807320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5"/>
          <p:cNvGrpSpPr>
            <a:grpSpLocks/>
          </p:cNvGrpSpPr>
          <p:nvPr/>
        </p:nvGrpSpPr>
        <p:grpSpPr bwMode="auto">
          <a:xfrm>
            <a:off x="1981969" y="2057400"/>
            <a:ext cx="1320800" cy="947738"/>
            <a:chOff x="249" y="1296"/>
            <a:chExt cx="832" cy="597"/>
          </a:xfrm>
        </p:grpSpPr>
        <p:sp>
          <p:nvSpPr>
            <p:cNvPr id="18" name="Rectangle 16"/>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主动打开</a:t>
              </a:r>
            </a:p>
          </p:txBody>
        </p:sp>
        <p:sp>
          <p:nvSpPr>
            <p:cNvPr id="19" name="Freeform 17"/>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20" name="Group 18"/>
          <p:cNvGrpSpPr>
            <a:grpSpLocks/>
          </p:cNvGrpSpPr>
          <p:nvPr/>
        </p:nvGrpSpPr>
        <p:grpSpPr bwMode="auto">
          <a:xfrm>
            <a:off x="8809810" y="2065338"/>
            <a:ext cx="1401763" cy="939800"/>
            <a:chOff x="4550" y="1301"/>
            <a:chExt cx="883" cy="592"/>
          </a:xfrm>
        </p:grpSpPr>
        <p:sp>
          <p:nvSpPr>
            <p:cNvPr id="21" name="Rectangle 19"/>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被动打开</a:t>
              </a:r>
            </a:p>
          </p:txBody>
        </p:sp>
        <p:sp>
          <p:nvSpPr>
            <p:cNvPr id="22" name="Freeform 20"/>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pic>
        <p:nvPicPr>
          <p:cNvPr id="23"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6731" y="1779589"/>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5781" y="1779589"/>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3"/>
          <p:cNvSpPr>
            <a:spLocks noChangeArrowheads="1"/>
          </p:cNvSpPr>
          <p:nvPr/>
        </p:nvSpPr>
        <p:spPr bwMode="auto">
          <a:xfrm>
            <a:off x="3680594" y="1779589"/>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a:t>
            </a:r>
          </a:p>
        </p:txBody>
      </p:sp>
      <p:sp>
        <p:nvSpPr>
          <p:cNvPr id="26" name="Rectangle 24"/>
          <p:cNvSpPr>
            <a:spLocks noChangeArrowheads="1"/>
          </p:cNvSpPr>
          <p:nvPr/>
        </p:nvSpPr>
        <p:spPr bwMode="auto">
          <a:xfrm>
            <a:off x="8122419" y="1779589"/>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B</a:t>
            </a:r>
          </a:p>
        </p:txBody>
      </p:sp>
      <p:sp>
        <p:nvSpPr>
          <p:cNvPr id="27" name="Rectangle 25"/>
          <p:cNvSpPr>
            <a:spLocks noChangeArrowheads="1"/>
          </p:cNvSpPr>
          <p:nvPr/>
        </p:nvSpPr>
        <p:spPr bwMode="auto">
          <a:xfrm>
            <a:off x="3175769" y="142557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客户</a:t>
            </a:r>
          </a:p>
        </p:txBody>
      </p:sp>
      <p:sp>
        <p:nvSpPr>
          <p:cNvPr id="28" name="Rectangle 26"/>
          <p:cNvSpPr>
            <a:spLocks noChangeArrowheads="1"/>
          </p:cNvSpPr>
          <p:nvPr/>
        </p:nvSpPr>
        <p:spPr bwMode="auto">
          <a:xfrm>
            <a:off x="8171631" y="142557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服务器</a:t>
            </a:r>
          </a:p>
        </p:txBody>
      </p:sp>
      <p:grpSp>
        <p:nvGrpSpPr>
          <p:cNvPr id="29" name="Group 27"/>
          <p:cNvGrpSpPr>
            <a:grpSpLocks/>
          </p:cNvGrpSpPr>
          <p:nvPr/>
        </p:nvGrpSpPr>
        <p:grpSpPr bwMode="auto">
          <a:xfrm>
            <a:off x="3953646" y="3881439"/>
            <a:ext cx="4157663" cy="801687"/>
            <a:chOff x="1491" y="2445"/>
            <a:chExt cx="2619" cy="505"/>
          </a:xfrm>
        </p:grpSpPr>
        <p:sp>
          <p:nvSpPr>
            <p:cNvPr id="30" name="Line 28"/>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1" name="Rectangle 29"/>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1600" b="1" kern="0" dirty="0">
                  <a:solidFill>
                    <a:srgbClr val="3333CC"/>
                  </a:solidFill>
                  <a:latin typeface="+mn-lt"/>
                  <a:ea typeface="黑体" pitchFamily="2" charset="-122"/>
                </a:rPr>
                <a:t>SYN = 1, ACK = 1, </a:t>
              </a:r>
              <a:r>
                <a:rPr lang="en-US" altLang="zh-CN" sz="1600" b="1" kern="0" dirty="0" err="1">
                  <a:solidFill>
                    <a:srgbClr val="3333CC"/>
                  </a:solidFill>
                  <a:latin typeface="+mn-lt"/>
                  <a:ea typeface="黑体" pitchFamily="2" charset="-122"/>
                </a:rPr>
                <a:t>seq</a:t>
              </a:r>
              <a:r>
                <a:rPr lang="en-US" altLang="zh-CN" sz="1600" b="1" kern="0" dirty="0">
                  <a:solidFill>
                    <a:srgbClr val="3333CC"/>
                  </a:solidFill>
                  <a:latin typeface="+mn-lt"/>
                  <a:ea typeface="黑体" pitchFamily="2" charset="-122"/>
                </a:rPr>
                <a:t> = y, </a:t>
              </a:r>
              <a:r>
                <a:rPr lang="en-US" altLang="zh-CN" sz="1600" b="1" kern="0" dirty="0" err="1">
                  <a:solidFill>
                    <a:srgbClr val="3333CC"/>
                  </a:solidFill>
                  <a:latin typeface="+mn-lt"/>
                  <a:ea typeface="黑体" pitchFamily="2" charset="-122"/>
                </a:rPr>
                <a:t>ack</a:t>
              </a:r>
              <a:r>
                <a:rPr lang="en-US" altLang="zh-CN" sz="1600" b="1" kern="0" dirty="0">
                  <a:solidFill>
                    <a:srgbClr val="3333CC"/>
                  </a:solidFill>
                  <a:latin typeface="+mn-lt"/>
                  <a:ea typeface="黑体" pitchFamily="2" charset="-122"/>
                </a:rPr>
                <a:t>= x </a:t>
              </a:r>
              <a:r>
                <a:rPr lang="en-US" altLang="zh-CN" sz="1600" b="1" kern="0" dirty="0">
                  <a:solidFill>
                    <a:srgbClr val="3333CC"/>
                  </a:solidFill>
                  <a:latin typeface="+mn-lt"/>
                  <a:ea typeface="黑体" pitchFamily="2" charset="-122"/>
                  <a:sym typeface="Symbol" pitchFamily="18" charset="2"/>
                </a:rPr>
                <a:t> 1</a:t>
              </a:r>
              <a:endParaRPr lang="en-US" altLang="zh-CN" sz="1600" b="1" kern="0" dirty="0">
                <a:solidFill>
                  <a:srgbClr val="3333CC"/>
                </a:solidFill>
                <a:latin typeface="+mn-lt"/>
                <a:ea typeface="黑体" pitchFamily="2" charset="-122"/>
              </a:endParaRPr>
            </a:p>
          </p:txBody>
        </p:sp>
      </p:grpSp>
      <p:sp>
        <p:nvSpPr>
          <p:cNvPr id="32" name="Text Box 30"/>
          <p:cNvSpPr txBox="1">
            <a:spLocks noChangeArrowheads="1"/>
          </p:cNvSpPr>
          <p:nvPr/>
        </p:nvSpPr>
        <p:spPr bwMode="auto">
          <a:xfrm>
            <a:off x="2049786" y="44450"/>
            <a:ext cx="8294687" cy="129698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just" eaLnBrk="1" fontAlgn="auto" hangingPunct="1">
              <a:lnSpc>
                <a:spcPct val="90000"/>
              </a:lnSpc>
              <a:spcBef>
                <a:spcPts val="0"/>
              </a:spcBef>
              <a:spcAft>
                <a:spcPts val="0"/>
              </a:spcAft>
              <a:buFontTx/>
              <a:buChar char="•"/>
              <a:defRPr/>
            </a:pPr>
            <a:r>
              <a:rPr kumimoji="0" lang="en-US" altLang="zh-CN" sz="2800" kern="0">
                <a:solidFill>
                  <a:srgbClr val="000099"/>
                </a:solidFill>
                <a:latin typeface="Arial" pitchFamily="34" charset="0"/>
                <a:ea typeface="黑体" pitchFamily="2" charset="-122"/>
              </a:rPr>
              <a:t>  A </a:t>
            </a:r>
            <a:r>
              <a:rPr kumimoji="0" lang="zh-CN" altLang="en-US" sz="2800" kern="0">
                <a:solidFill>
                  <a:srgbClr val="000099"/>
                </a:solidFill>
                <a:latin typeface="Arial" pitchFamily="34" charset="0"/>
                <a:ea typeface="黑体" pitchFamily="2" charset="-122"/>
              </a:rPr>
              <a:t>收到此报文段后向 </a:t>
            </a:r>
            <a:r>
              <a:rPr kumimoji="0" lang="en-US" altLang="zh-CN" sz="2800" kern="0">
                <a:solidFill>
                  <a:srgbClr val="000099"/>
                </a:solidFill>
                <a:latin typeface="Arial" pitchFamily="34" charset="0"/>
                <a:ea typeface="黑体" pitchFamily="2" charset="-122"/>
              </a:rPr>
              <a:t>B </a:t>
            </a:r>
            <a:r>
              <a:rPr kumimoji="0" lang="zh-CN" altLang="en-US" sz="2800" kern="0">
                <a:solidFill>
                  <a:srgbClr val="000099"/>
                </a:solidFill>
                <a:latin typeface="Arial" pitchFamily="34" charset="0"/>
                <a:ea typeface="黑体" pitchFamily="2" charset="-122"/>
              </a:rPr>
              <a:t>给出确认，其 </a:t>
            </a:r>
            <a:r>
              <a:rPr kumimoji="0" lang="en-US" altLang="zh-CN" sz="2800" kern="0">
                <a:solidFill>
                  <a:srgbClr val="000099"/>
                </a:solidFill>
                <a:latin typeface="Arial" pitchFamily="34" charset="0"/>
                <a:ea typeface="黑体" pitchFamily="2" charset="-122"/>
              </a:rPr>
              <a:t>ACK = 1</a:t>
            </a:r>
            <a:r>
              <a:rPr kumimoji="0" lang="zh-CN" altLang="en-US" sz="2800" kern="0">
                <a:solidFill>
                  <a:srgbClr val="000099"/>
                </a:solidFill>
                <a:latin typeface="Arial" pitchFamily="34" charset="0"/>
                <a:ea typeface="黑体" pitchFamily="2" charset="-122"/>
              </a:rPr>
              <a:t>，</a:t>
            </a:r>
          </a:p>
          <a:p>
            <a:pPr algn="just" eaLnBrk="1" fontAlgn="auto" hangingPunct="1">
              <a:lnSpc>
                <a:spcPct val="90000"/>
              </a:lnSpc>
              <a:spcBef>
                <a:spcPts val="0"/>
              </a:spcBef>
              <a:spcAft>
                <a:spcPts val="0"/>
              </a:spcAft>
              <a:defRPr/>
            </a:pPr>
            <a:r>
              <a:rPr kumimoji="0" lang="zh-CN" altLang="en-US" sz="2800" kern="0">
                <a:solidFill>
                  <a:srgbClr val="000099"/>
                </a:solidFill>
                <a:latin typeface="Arial" pitchFamily="34" charset="0"/>
                <a:ea typeface="黑体" pitchFamily="2" charset="-122"/>
              </a:rPr>
              <a:t>   确认号 </a:t>
            </a:r>
            <a:r>
              <a:rPr kumimoji="0" lang="en-US" altLang="zh-CN" sz="2800" kern="0">
                <a:solidFill>
                  <a:srgbClr val="000099"/>
                </a:solidFill>
                <a:latin typeface="Arial" pitchFamily="34" charset="0"/>
                <a:ea typeface="黑体" pitchFamily="2" charset="-122"/>
              </a:rPr>
              <a:t>ack = y </a:t>
            </a:r>
            <a:r>
              <a:rPr kumimoji="0" lang="en-US" altLang="zh-CN" sz="2800" kern="0">
                <a:solidFill>
                  <a:srgbClr val="000099"/>
                </a:solidFill>
                <a:latin typeface="Arial" pitchFamily="34" charset="0"/>
                <a:ea typeface="黑体" pitchFamily="2" charset="-122"/>
                <a:sym typeface="Symbol" pitchFamily="18" charset="2"/>
              </a:rPr>
              <a:t></a:t>
            </a:r>
            <a:r>
              <a:rPr kumimoji="0" lang="en-US" altLang="zh-CN" sz="2800" kern="0">
                <a:solidFill>
                  <a:srgbClr val="000099"/>
                </a:solidFill>
                <a:latin typeface="Arial" pitchFamily="34" charset="0"/>
                <a:ea typeface="黑体" pitchFamily="2" charset="-122"/>
              </a:rPr>
              <a:t> 1</a:t>
            </a:r>
            <a:r>
              <a:rPr kumimoji="0" lang="zh-CN" altLang="en-US" sz="2800" kern="0">
                <a:solidFill>
                  <a:srgbClr val="000099"/>
                </a:solidFill>
                <a:latin typeface="Arial" pitchFamily="34" charset="0"/>
                <a:ea typeface="黑体" pitchFamily="2" charset="-122"/>
              </a:rPr>
              <a:t>。</a:t>
            </a:r>
          </a:p>
          <a:p>
            <a:pPr algn="just" eaLnBrk="1" fontAlgn="auto" hangingPunct="1">
              <a:spcBef>
                <a:spcPts val="0"/>
              </a:spcBef>
              <a:spcAft>
                <a:spcPts val="0"/>
              </a:spcAft>
              <a:buFontTx/>
              <a:buChar char="•"/>
              <a:defRPr/>
            </a:pPr>
            <a:r>
              <a:rPr kumimoji="0" lang="zh-CN" altLang="en-US" sz="2800" kern="0">
                <a:solidFill>
                  <a:srgbClr val="000099"/>
                </a:solidFill>
                <a:latin typeface="Arial" pitchFamily="34" charset="0"/>
                <a:ea typeface="黑体" pitchFamily="2" charset="-122"/>
              </a:rPr>
              <a:t>  </a:t>
            </a:r>
            <a:r>
              <a:rPr kumimoji="0" lang="en-US" altLang="zh-CN" sz="2800" kern="0">
                <a:solidFill>
                  <a:srgbClr val="000099"/>
                </a:solidFill>
                <a:latin typeface="Arial" pitchFamily="34" charset="0"/>
                <a:ea typeface="黑体" pitchFamily="2" charset="-122"/>
              </a:rPr>
              <a:t>A </a:t>
            </a:r>
            <a:r>
              <a:rPr kumimoji="0" lang="zh-CN" altLang="en-US" sz="2800" kern="0">
                <a:solidFill>
                  <a:srgbClr val="000099"/>
                </a:solidFill>
                <a:latin typeface="Arial" pitchFamily="34" charset="0"/>
                <a:ea typeface="黑体" pitchFamily="2" charset="-122"/>
              </a:rPr>
              <a:t>的 </a:t>
            </a:r>
            <a:r>
              <a:rPr kumimoji="0" lang="en-US" altLang="zh-CN" sz="2800" kern="0">
                <a:solidFill>
                  <a:srgbClr val="000099"/>
                </a:solidFill>
                <a:latin typeface="Arial" pitchFamily="34" charset="0"/>
                <a:ea typeface="黑体" pitchFamily="2" charset="-122"/>
              </a:rPr>
              <a:t>TCP </a:t>
            </a:r>
            <a:r>
              <a:rPr kumimoji="0" lang="zh-CN" altLang="en-US" sz="2800" kern="0">
                <a:solidFill>
                  <a:srgbClr val="000099"/>
                </a:solidFill>
                <a:latin typeface="Arial" pitchFamily="34" charset="0"/>
                <a:ea typeface="黑体" pitchFamily="2" charset="-122"/>
              </a:rPr>
              <a:t>通知上层应用进程，连接已经建立。   </a:t>
            </a:r>
          </a:p>
        </p:txBody>
      </p:sp>
    </p:spTree>
    <p:extLst>
      <p:ext uri="{BB962C8B-B14F-4D97-AF65-F5344CB8AC3E}">
        <p14:creationId xmlns:p14="http://schemas.microsoft.com/office/powerpoint/2010/main" val="400841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936678"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7" name="Group 5"/>
          <p:cNvGrpSpPr>
            <a:grpSpLocks/>
          </p:cNvGrpSpPr>
          <p:nvPr/>
        </p:nvGrpSpPr>
        <p:grpSpPr bwMode="auto">
          <a:xfrm>
            <a:off x="4009704" y="3005141"/>
            <a:ext cx="4111625" cy="801688"/>
            <a:chOff x="1520" y="1893"/>
            <a:chExt cx="2590" cy="505"/>
          </a:xfrm>
        </p:grpSpPr>
        <p:sp>
          <p:nvSpPr>
            <p:cNvPr id="8" name="Rectangle 6"/>
            <p:cNvSpPr>
              <a:spLocks noChangeArrowheads="1"/>
            </p:cNvSpPr>
            <p:nvPr/>
          </p:nvSpPr>
          <p:spPr bwMode="auto">
            <a:xfrm rot="665985">
              <a:off x="2093" y="1917"/>
              <a:ext cx="17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fontAlgn="auto">
                <a:spcBef>
                  <a:spcPts val="0"/>
                </a:spcBef>
                <a:spcAft>
                  <a:spcPts val="0"/>
                </a:spcAft>
                <a:defRPr/>
              </a:pPr>
              <a:r>
                <a:rPr lang="en-US" altLang="zh-CN" sz="2000" b="1" kern="0" dirty="0">
                  <a:solidFill>
                    <a:srgbClr val="3333CC"/>
                  </a:solidFill>
                  <a:latin typeface="+mn-lt"/>
                  <a:ea typeface="黑体" pitchFamily="2" charset="-122"/>
                </a:rPr>
                <a:t>SYN = 1, </a:t>
              </a:r>
              <a:r>
                <a:rPr lang="en-US" altLang="zh-CN" sz="2000" b="1" kern="0" dirty="0" err="1">
                  <a:solidFill>
                    <a:srgbClr val="3333CC"/>
                  </a:solidFill>
                  <a:latin typeface="+mn-lt"/>
                  <a:ea typeface="黑体" pitchFamily="2" charset="-122"/>
                </a:rPr>
                <a:t>seq</a:t>
              </a:r>
              <a:r>
                <a:rPr lang="en-US" altLang="zh-CN" sz="2000" b="1" kern="0" dirty="0">
                  <a:solidFill>
                    <a:srgbClr val="3333CC"/>
                  </a:solidFill>
                  <a:latin typeface="+mn-lt"/>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0" name="Group 8"/>
          <p:cNvGrpSpPr>
            <a:grpSpLocks/>
          </p:cNvGrpSpPr>
          <p:nvPr/>
        </p:nvGrpSpPr>
        <p:grpSpPr bwMode="auto">
          <a:xfrm>
            <a:off x="4009704"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dirty="0">
                  <a:solidFill>
                    <a:srgbClr val="3333CC"/>
                  </a:solidFill>
                  <a:latin typeface="+mn-lt"/>
                  <a:ea typeface="黑体" pitchFamily="2" charset="-122"/>
                </a:rPr>
                <a:t>ACK = 1, </a:t>
              </a:r>
              <a:r>
                <a:rPr lang="en-US" altLang="zh-CN" b="1" kern="0" dirty="0" err="1">
                  <a:solidFill>
                    <a:srgbClr val="3333CC"/>
                  </a:solidFill>
                  <a:latin typeface="+mn-lt"/>
                  <a:ea typeface="黑体" pitchFamily="2" charset="-122"/>
                </a:rPr>
                <a:t>seq</a:t>
              </a:r>
              <a:r>
                <a:rPr lang="en-US" altLang="zh-CN" b="1" kern="0" dirty="0">
                  <a:solidFill>
                    <a:srgbClr val="3333CC"/>
                  </a:solidFill>
                  <a:latin typeface="+mn-lt"/>
                  <a:ea typeface="黑体" pitchFamily="2" charset="-122"/>
                </a:rPr>
                <a:t> = x + 1, </a:t>
              </a:r>
              <a:r>
                <a:rPr lang="en-US" altLang="zh-CN" b="1" kern="0" dirty="0" err="1">
                  <a:solidFill>
                    <a:srgbClr val="3333CC"/>
                  </a:solidFill>
                  <a:latin typeface="+mn-lt"/>
                  <a:ea typeface="黑体" pitchFamily="2" charset="-122"/>
                </a:rPr>
                <a:t>ack</a:t>
              </a:r>
              <a:r>
                <a:rPr lang="en-US" altLang="zh-CN" b="1" kern="0" dirty="0">
                  <a:solidFill>
                    <a:srgbClr val="3333CC"/>
                  </a:solidFill>
                  <a:latin typeface="+mn-lt"/>
                  <a:ea typeface="黑体" pitchFamily="2" charset="-122"/>
                </a:rPr>
                <a:t> = y </a:t>
              </a:r>
              <a:r>
                <a:rPr lang="en-US" altLang="zh-CN" b="1" kern="0" dirty="0">
                  <a:solidFill>
                    <a:srgbClr val="3333CC"/>
                  </a:solidFill>
                  <a:latin typeface="+mn-lt"/>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13" name="Rectangle 11"/>
          <p:cNvSpPr>
            <a:spLocks noChangeArrowheads="1"/>
          </p:cNvSpPr>
          <p:nvPr/>
        </p:nvSpPr>
        <p:spPr bwMode="auto">
          <a:xfrm>
            <a:off x="3033392" y="2393951"/>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4" name="Text Box 12"/>
          <p:cNvSpPr txBox="1">
            <a:spLocks noChangeArrowheads="1"/>
          </p:cNvSpPr>
          <p:nvPr/>
        </p:nvSpPr>
        <p:spPr bwMode="auto">
          <a:xfrm>
            <a:off x="298417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3"/>
          <p:cNvSpPr>
            <a:spLocks noChangeArrowheads="1"/>
          </p:cNvSpPr>
          <p:nvPr/>
        </p:nvSpPr>
        <p:spPr bwMode="auto">
          <a:xfrm>
            <a:off x="8122917" y="2393951"/>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6" name="Text Box 14"/>
          <p:cNvSpPr txBox="1">
            <a:spLocks noChangeArrowheads="1"/>
          </p:cNvSpPr>
          <p:nvPr/>
        </p:nvSpPr>
        <p:spPr bwMode="auto">
          <a:xfrm>
            <a:off x="808322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5"/>
          <p:cNvGrpSpPr>
            <a:grpSpLocks/>
          </p:cNvGrpSpPr>
          <p:nvPr/>
        </p:nvGrpSpPr>
        <p:grpSpPr bwMode="auto">
          <a:xfrm>
            <a:off x="4911404" y="5805264"/>
            <a:ext cx="2371725" cy="396874"/>
            <a:chOff x="2088" y="3679"/>
            <a:chExt cx="1494" cy="250"/>
          </a:xfrm>
        </p:grpSpPr>
        <p:sp>
          <p:nvSpPr>
            <p:cNvPr id="18" name="AutoShape 16"/>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9" name="Rectangle 17"/>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dirty="0">
                  <a:solidFill>
                    <a:srgbClr val="3333CC"/>
                  </a:solidFill>
                  <a:latin typeface="+mn-lt"/>
                  <a:ea typeface="黑体" pitchFamily="2" charset="-122"/>
                </a:rPr>
                <a:t>数据传送</a:t>
              </a:r>
            </a:p>
          </p:txBody>
        </p:sp>
      </p:grpSp>
      <p:grpSp>
        <p:nvGrpSpPr>
          <p:cNvPr id="20" name="Group 18"/>
          <p:cNvGrpSpPr>
            <a:grpSpLocks/>
          </p:cNvGrpSpPr>
          <p:nvPr/>
        </p:nvGrpSpPr>
        <p:grpSpPr bwMode="auto">
          <a:xfrm>
            <a:off x="1991991" y="2057400"/>
            <a:ext cx="1320800" cy="947738"/>
            <a:chOff x="249" y="1296"/>
            <a:chExt cx="832" cy="597"/>
          </a:xfrm>
        </p:grpSpPr>
        <p:sp>
          <p:nvSpPr>
            <p:cNvPr id="21" name="Rectangle 19"/>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主动打开</a:t>
              </a:r>
            </a:p>
          </p:txBody>
        </p:sp>
        <p:sp>
          <p:nvSpPr>
            <p:cNvPr id="22" name="Freeform 20"/>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23" name="Group 21"/>
          <p:cNvGrpSpPr>
            <a:grpSpLocks/>
          </p:cNvGrpSpPr>
          <p:nvPr/>
        </p:nvGrpSpPr>
        <p:grpSpPr bwMode="auto">
          <a:xfrm>
            <a:off x="8819832" y="2065338"/>
            <a:ext cx="1401763" cy="939800"/>
            <a:chOff x="4550" y="1301"/>
            <a:chExt cx="883" cy="592"/>
          </a:xfrm>
        </p:grpSpPr>
        <p:sp>
          <p:nvSpPr>
            <p:cNvPr id="24" name="Rectangle 22"/>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被动打开</a:t>
              </a:r>
            </a:p>
          </p:txBody>
        </p:sp>
        <p:sp>
          <p:nvSpPr>
            <p:cNvPr id="25" name="Freeform 23"/>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pic>
        <p:nvPicPr>
          <p:cNvPr id="26"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753" y="1779589"/>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803" y="1779589"/>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6"/>
          <p:cNvSpPr>
            <a:spLocks noChangeArrowheads="1"/>
          </p:cNvSpPr>
          <p:nvPr/>
        </p:nvSpPr>
        <p:spPr bwMode="auto">
          <a:xfrm>
            <a:off x="3690616" y="1779589"/>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a:t>
            </a:r>
          </a:p>
        </p:txBody>
      </p:sp>
      <p:sp>
        <p:nvSpPr>
          <p:cNvPr id="29" name="Rectangle 27"/>
          <p:cNvSpPr>
            <a:spLocks noChangeArrowheads="1"/>
          </p:cNvSpPr>
          <p:nvPr/>
        </p:nvSpPr>
        <p:spPr bwMode="auto">
          <a:xfrm>
            <a:off x="8132441" y="1779589"/>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B</a:t>
            </a:r>
          </a:p>
        </p:txBody>
      </p:sp>
      <p:sp>
        <p:nvSpPr>
          <p:cNvPr id="30" name="Rectangle 28"/>
          <p:cNvSpPr>
            <a:spLocks noChangeArrowheads="1"/>
          </p:cNvSpPr>
          <p:nvPr/>
        </p:nvSpPr>
        <p:spPr bwMode="auto">
          <a:xfrm>
            <a:off x="3185791" y="142557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客户</a:t>
            </a:r>
          </a:p>
        </p:txBody>
      </p:sp>
      <p:sp>
        <p:nvSpPr>
          <p:cNvPr id="31" name="Rectangle 29"/>
          <p:cNvSpPr>
            <a:spLocks noChangeArrowheads="1"/>
          </p:cNvSpPr>
          <p:nvPr/>
        </p:nvSpPr>
        <p:spPr bwMode="auto">
          <a:xfrm>
            <a:off x="8181653" y="142557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服务器</a:t>
            </a:r>
          </a:p>
        </p:txBody>
      </p:sp>
      <p:grpSp>
        <p:nvGrpSpPr>
          <p:cNvPr id="32" name="Group 30"/>
          <p:cNvGrpSpPr>
            <a:grpSpLocks/>
          </p:cNvGrpSpPr>
          <p:nvPr/>
        </p:nvGrpSpPr>
        <p:grpSpPr bwMode="auto">
          <a:xfrm>
            <a:off x="3963668" y="3881439"/>
            <a:ext cx="4157663" cy="801687"/>
            <a:chOff x="1491" y="2445"/>
            <a:chExt cx="2619" cy="505"/>
          </a:xfrm>
        </p:grpSpPr>
        <p:sp>
          <p:nvSpPr>
            <p:cNvPr id="33" name="Line 31"/>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4" name="Rectangle 32"/>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1600" b="1" kern="0" dirty="0">
                  <a:solidFill>
                    <a:srgbClr val="3333CC"/>
                  </a:solidFill>
                  <a:latin typeface="+mn-lt"/>
                  <a:ea typeface="黑体" pitchFamily="2" charset="-122"/>
                </a:rPr>
                <a:t>SYN = 1, ACK = 1, </a:t>
              </a:r>
              <a:r>
                <a:rPr lang="en-US" altLang="zh-CN" sz="1600" b="1" kern="0" dirty="0" err="1">
                  <a:solidFill>
                    <a:srgbClr val="3333CC"/>
                  </a:solidFill>
                  <a:latin typeface="+mn-lt"/>
                  <a:ea typeface="黑体" pitchFamily="2" charset="-122"/>
                </a:rPr>
                <a:t>seq</a:t>
              </a:r>
              <a:r>
                <a:rPr lang="en-US" altLang="zh-CN" sz="1600" b="1" kern="0" dirty="0">
                  <a:solidFill>
                    <a:srgbClr val="3333CC"/>
                  </a:solidFill>
                  <a:latin typeface="+mn-lt"/>
                  <a:ea typeface="黑体" pitchFamily="2" charset="-122"/>
                </a:rPr>
                <a:t> = y, </a:t>
              </a:r>
              <a:r>
                <a:rPr lang="en-US" altLang="zh-CN" sz="1600" b="1" kern="0" dirty="0" err="1">
                  <a:solidFill>
                    <a:srgbClr val="3333CC"/>
                  </a:solidFill>
                  <a:latin typeface="+mn-lt"/>
                  <a:ea typeface="黑体" pitchFamily="2" charset="-122"/>
                </a:rPr>
                <a:t>ack</a:t>
              </a:r>
              <a:r>
                <a:rPr lang="en-US" altLang="zh-CN" sz="1600" b="1" kern="0" dirty="0">
                  <a:solidFill>
                    <a:srgbClr val="3333CC"/>
                  </a:solidFill>
                  <a:latin typeface="+mn-lt"/>
                  <a:ea typeface="黑体" pitchFamily="2" charset="-122"/>
                </a:rPr>
                <a:t>= x </a:t>
              </a:r>
              <a:r>
                <a:rPr lang="en-US" altLang="zh-CN" sz="1600" b="1" kern="0" dirty="0">
                  <a:solidFill>
                    <a:srgbClr val="3333CC"/>
                  </a:solidFill>
                  <a:latin typeface="+mn-lt"/>
                  <a:ea typeface="黑体" pitchFamily="2" charset="-122"/>
                  <a:sym typeface="Symbol" pitchFamily="18" charset="2"/>
                </a:rPr>
                <a:t> 1</a:t>
              </a:r>
              <a:endParaRPr lang="en-US" altLang="zh-CN" sz="1600" b="1" kern="0" dirty="0">
                <a:solidFill>
                  <a:srgbClr val="3333CC"/>
                </a:solidFill>
                <a:latin typeface="+mn-lt"/>
                <a:ea typeface="黑体" pitchFamily="2" charset="-122"/>
              </a:endParaRPr>
            </a:p>
          </p:txBody>
        </p:sp>
      </p:grpSp>
      <p:sp>
        <p:nvSpPr>
          <p:cNvPr id="35" name="Text Box 33"/>
          <p:cNvSpPr txBox="1">
            <a:spLocks noChangeArrowheads="1"/>
          </p:cNvSpPr>
          <p:nvPr/>
        </p:nvSpPr>
        <p:spPr bwMode="auto">
          <a:xfrm>
            <a:off x="2122167" y="116632"/>
            <a:ext cx="8294687" cy="86995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just" eaLnBrk="1" fontAlgn="auto" hangingPunct="1">
              <a:lnSpc>
                <a:spcPct val="90000"/>
              </a:lnSpc>
              <a:spcBef>
                <a:spcPts val="0"/>
              </a:spcBef>
              <a:spcAft>
                <a:spcPts val="0"/>
              </a:spcAft>
              <a:buFontTx/>
              <a:buChar char="•"/>
              <a:defRPr/>
            </a:pPr>
            <a:r>
              <a:rPr kumimoji="0" lang="en-US" altLang="zh-CN" sz="2800" kern="0" dirty="0">
                <a:solidFill>
                  <a:srgbClr val="000099"/>
                </a:solidFill>
                <a:latin typeface="Arial" pitchFamily="34" charset="0"/>
                <a:ea typeface="黑体" pitchFamily="2" charset="-122"/>
              </a:rPr>
              <a:t>   B </a:t>
            </a:r>
            <a:r>
              <a:rPr kumimoji="0" lang="zh-CN" altLang="en-US" sz="2800" kern="0" dirty="0">
                <a:solidFill>
                  <a:srgbClr val="000099"/>
                </a:solidFill>
                <a:latin typeface="Arial" pitchFamily="34" charset="0"/>
                <a:ea typeface="黑体" pitchFamily="2" charset="-122"/>
              </a:rPr>
              <a:t>的 </a:t>
            </a:r>
            <a:r>
              <a:rPr kumimoji="0" lang="en-US" altLang="zh-CN" sz="2800" kern="0" dirty="0">
                <a:solidFill>
                  <a:srgbClr val="000099"/>
                </a:solidFill>
                <a:latin typeface="Arial" pitchFamily="34" charset="0"/>
                <a:ea typeface="黑体" pitchFamily="2" charset="-122"/>
              </a:rPr>
              <a:t>TCP </a:t>
            </a:r>
            <a:r>
              <a:rPr kumimoji="0" lang="zh-CN" altLang="en-US" sz="2800" kern="0" dirty="0">
                <a:solidFill>
                  <a:srgbClr val="000099"/>
                </a:solidFill>
                <a:latin typeface="Arial" pitchFamily="34" charset="0"/>
                <a:ea typeface="黑体" pitchFamily="2" charset="-122"/>
              </a:rPr>
              <a:t>收到主机 </a:t>
            </a:r>
            <a:r>
              <a:rPr kumimoji="0" lang="en-US" altLang="zh-CN" sz="2800" kern="0" dirty="0">
                <a:solidFill>
                  <a:srgbClr val="000099"/>
                </a:solidFill>
                <a:latin typeface="Arial" pitchFamily="34" charset="0"/>
                <a:ea typeface="黑体" pitchFamily="2" charset="-122"/>
              </a:rPr>
              <a:t>A </a:t>
            </a:r>
            <a:r>
              <a:rPr kumimoji="0" lang="zh-CN" altLang="en-US" sz="2800" kern="0" dirty="0">
                <a:solidFill>
                  <a:srgbClr val="000099"/>
                </a:solidFill>
                <a:latin typeface="Arial" pitchFamily="34" charset="0"/>
                <a:ea typeface="黑体" pitchFamily="2" charset="-122"/>
              </a:rPr>
              <a:t>的确认后，也通知其上层</a:t>
            </a:r>
          </a:p>
          <a:p>
            <a:pPr algn="just" eaLnBrk="1" fontAlgn="auto" hangingPunct="1">
              <a:lnSpc>
                <a:spcPct val="90000"/>
              </a:lnSpc>
              <a:spcBef>
                <a:spcPts val="0"/>
              </a:spcBef>
              <a:spcAft>
                <a:spcPts val="0"/>
              </a:spcAft>
              <a:defRPr/>
            </a:pPr>
            <a:r>
              <a:rPr kumimoji="0" lang="zh-CN" altLang="en-US" sz="2800" kern="0" dirty="0">
                <a:solidFill>
                  <a:srgbClr val="000099"/>
                </a:solidFill>
                <a:latin typeface="Arial" pitchFamily="34" charset="0"/>
                <a:ea typeface="黑体" pitchFamily="2" charset="-122"/>
              </a:rPr>
              <a:t>    应用进程：</a:t>
            </a:r>
            <a:r>
              <a:rPr kumimoji="0" lang="en-US" altLang="zh-CN" sz="2800" kern="0" dirty="0">
                <a:solidFill>
                  <a:srgbClr val="000099"/>
                </a:solidFill>
                <a:latin typeface="Arial" pitchFamily="34" charset="0"/>
                <a:ea typeface="黑体" pitchFamily="2" charset="-122"/>
              </a:rPr>
              <a:t>TCP </a:t>
            </a:r>
            <a:r>
              <a:rPr kumimoji="0" lang="zh-CN" altLang="en-US" sz="2800" kern="0" dirty="0">
                <a:solidFill>
                  <a:srgbClr val="000099"/>
                </a:solidFill>
                <a:latin typeface="Arial" pitchFamily="34" charset="0"/>
                <a:ea typeface="黑体" pitchFamily="2" charset="-122"/>
              </a:rPr>
              <a:t>连接已经建立。</a:t>
            </a:r>
          </a:p>
        </p:txBody>
      </p:sp>
    </p:spTree>
    <p:extLst>
      <p:ext uri="{BB962C8B-B14F-4D97-AF65-F5344CB8AC3E}">
        <p14:creationId xmlns:p14="http://schemas.microsoft.com/office/powerpoint/2010/main" val="25242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998663" y="3005138"/>
            <a:ext cx="6140450" cy="3765550"/>
            <a:chOff x="898" y="1893"/>
            <a:chExt cx="3868" cy="2372"/>
          </a:xfrm>
        </p:grpSpPr>
        <p:grpSp>
          <p:nvGrpSpPr>
            <p:cNvPr id="5" name="Group 3"/>
            <p:cNvGrpSpPr>
              <a:grpSpLocks/>
            </p:cNvGrpSpPr>
            <p:nvPr/>
          </p:nvGrpSpPr>
          <p:grpSpPr bwMode="auto">
            <a:xfrm>
              <a:off x="899" y="1916"/>
              <a:ext cx="622" cy="1048"/>
              <a:chOff x="899" y="1916"/>
              <a:chExt cx="622" cy="1048"/>
            </a:xfrm>
          </p:grpSpPr>
          <p:sp>
            <p:nvSpPr>
              <p:cNvPr id="18"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9" name="Rectangle 5"/>
              <p:cNvSpPr>
                <a:spLocks noChangeArrowheads="1"/>
              </p:cNvSpPr>
              <p:nvPr/>
            </p:nvSpPr>
            <p:spPr bwMode="auto">
              <a:xfrm>
                <a:off x="964" y="2169"/>
                <a:ext cx="503"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SYN-</a:t>
                </a:r>
              </a:p>
              <a:p>
                <a:pPr defTabSz="762000" fontAlgn="auto">
                  <a:spcBef>
                    <a:spcPts val="0"/>
                  </a:spcBef>
                  <a:spcAft>
                    <a:spcPts val="0"/>
                  </a:spcAft>
                  <a:defRPr/>
                </a:pPr>
                <a:r>
                  <a:rPr lang="en-US" altLang="zh-CN" b="1" kern="0">
                    <a:solidFill>
                      <a:srgbClr val="3333CC"/>
                    </a:solidFill>
                    <a:latin typeface="+mn-lt"/>
                    <a:ea typeface="黑体" pitchFamily="2" charset="-122"/>
                  </a:rPr>
                  <a:t>SENT</a:t>
                </a:r>
              </a:p>
            </p:txBody>
          </p:sp>
        </p:grpSp>
        <p:grpSp>
          <p:nvGrpSpPr>
            <p:cNvPr id="6" name="Group 6"/>
            <p:cNvGrpSpPr>
              <a:grpSpLocks/>
            </p:cNvGrpSpPr>
            <p:nvPr/>
          </p:nvGrpSpPr>
          <p:grpSpPr bwMode="auto">
            <a:xfrm>
              <a:off x="898" y="3013"/>
              <a:ext cx="656" cy="1252"/>
              <a:chOff x="898" y="3013"/>
              <a:chExt cx="656" cy="1252"/>
            </a:xfrm>
          </p:grpSpPr>
          <p:sp>
            <p:nvSpPr>
              <p:cNvPr id="16" name="Rectangle 7"/>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7" name="Rectangle 8"/>
              <p:cNvSpPr>
                <a:spLocks noChangeArrowheads="1"/>
              </p:cNvSpPr>
              <p:nvPr/>
            </p:nvSpPr>
            <p:spPr bwMode="auto">
              <a:xfrm>
                <a:off x="898" y="3383"/>
                <a:ext cx="65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grpSp>
        <p:grpSp>
          <p:nvGrpSpPr>
            <p:cNvPr id="7" name="Group 9"/>
            <p:cNvGrpSpPr>
              <a:grpSpLocks/>
            </p:cNvGrpSpPr>
            <p:nvPr/>
          </p:nvGrpSpPr>
          <p:grpSpPr bwMode="auto">
            <a:xfrm>
              <a:off x="4111" y="2445"/>
              <a:ext cx="621" cy="1064"/>
              <a:chOff x="4111" y="2445"/>
              <a:chExt cx="621" cy="1064"/>
            </a:xfrm>
          </p:grpSpPr>
          <p:sp>
            <p:nvSpPr>
              <p:cNvPr id="14" name="Rectangle 10"/>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5" name="Rectangle 11"/>
              <p:cNvSpPr>
                <a:spLocks noChangeArrowheads="1"/>
              </p:cNvSpPr>
              <p:nvPr/>
            </p:nvSpPr>
            <p:spPr bwMode="auto">
              <a:xfrm>
                <a:off x="4156" y="2721"/>
                <a:ext cx="52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SYN-</a:t>
                </a:r>
              </a:p>
              <a:p>
                <a:pPr defTabSz="762000" fontAlgn="auto">
                  <a:spcBef>
                    <a:spcPts val="0"/>
                  </a:spcBef>
                  <a:spcAft>
                    <a:spcPts val="0"/>
                  </a:spcAft>
                  <a:defRPr/>
                </a:pPr>
                <a:r>
                  <a:rPr lang="en-US" altLang="zh-CN" b="1" kern="0">
                    <a:solidFill>
                      <a:srgbClr val="3333CC"/>
                    </a:solidFill>
                    <a:latin typeface="+mn-lt"/>
                    <a:ea typeface="黑体" pitchFamily="2" charset="-122"/>
                  </a:rPr>
                  <a:t>RCVD</a:t>
                </a:r>
              </a:p>
            </p:txBody>
          </p:sp>
        </p:grpSp>
        <p:grpSp>
          <p:nvGrpSpPr>
            <p:cNvPr id="8" name="Group 12"/>
            <p:cNvGrpSpPr>
              <a:grpSpLocks/>
            </p:cNvGrpSpPr>
            <p:nvPr/>
          </p:nvGrpSpPr>
          <p:grpSpPr bwMode="auto">
            <a:xfrm>
              <a:off x="4111" y="1893"/>
              <a:ext cx="639" cy="519"/>
              <a:chOff x="4111" y="1893"/>
              <a:chExt cx="639" cy="519"/>
            </a:xfrm>
          </p:grpSpPr>
          <p:sp>
            <p:nvSpPr>
              <p:cNvPr id="12"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3" name="Rectangle 14"/>
              <p:cNvSpPr>
                <a:spLocks noChangeArrowheads="1"/>
              </p:cNvSpPr>
              <p:nvPr/>
            </p:nvSpPr>
            <p:spPr bwMode="auto">
              <a:xfrm>
                <a:off x="4118" y="2004"/>
                <a:ext cx="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LISTEN</a:t>
                </a:r>
              </a:p>
            </p:txBody>
          </p:sp>
        </p:grpSp>
        <p:grpSp>
          <p:nvGrpSpPr>
            <p:cNvPr id="9" name="Group 15"/>
            <p:cNvGrpSpPr>
              <a:grpSpLocks/>
            </p:cNvGrpSpPr>
            <p:nvPr/>
          </p:nvGrpSpPr>
          <p:grpSpPr bwMode="auto">
            <a:xfrm>
              <a:off x="4110" y="3564"/>
              <a:ext cx="656" cy="701"/>
              <a:chOff x="4110" y="3564"/>
              <a:chExt cx="656" cy="701"/>
            </a:xfrm>
          </p:grpSpPr>
          <p:sp>
            <p:nvSpPr>
              <p:cNvPr id="10" name="Rectangle 16"/>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1" name="Rectangle 17"/>
              <p:cNvSpPr>
                <a:spLocks noChangeArrowheads="1"/>
              </p:cNvSpPr>
              <p:nvPr/>
            </p:nvSpPr>
            <p:spPr bwMode="auto">
              <a:xfrm>
                <a:off x="4110" y="3708"/>
                <a:ext cx="65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grpSp>
      </p:grpSp>
      <p:sp>
        <p:nvSpPr>
          <p:cNvPr id="20" name="Rectangle 18"/>
          <p:cNvSpPr txBox="1">
            <a:spLocks noChangeArrowheads="1"/>
          </p:cNvSpPr>
          <p:nvPr/>
        </p:nvSpPr>
        <p:spPr bwMode="auto">
          <a:xfrm>
            <a:off x="2567608" y="692150"/>
            <a:ext cx="734536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algn="ctr" eaLnBrk="1" hangingPunct="1">
              <a:defRPr/>
            </a:pPr>
            <a:r>
              <a:rPr lang="zh-CN" altLang="en-US" sz="3200" kern="0" dirty="0">
                <a:solidFill>
                  <a:srgbClr val="000099"/>
                </a:solidFill>
                <a:latin typeface="Tahoma"/>
                <a:ea typeface="黑体"/>
              </a:rPr>
              <a:t>采用三报文握手建立 </a:t>
            </a:r>
            <a:r>
              <a:rPr lang="en-US" altLang="zh-CN" sz="3200" kern="0" dirty="0">
                <a:solidFill>
                  <a:srgbClr val="000099"/>
                </a:solidFill>
                <a:latin typeface="Tahoma"/>
                <a:ea typeface="黑体"/>
              </a:rPr>
              <a:t>TCP </a:t>
            </a:r>
            <a:r>
              <a:rPr lang="zh-CN" altLang="en-US" sz="3200" kern="0" dirty="0">
                <a:solidFill>
                  <a:srgbClr val="000099"/>
                </a:solidFill>
                <a:latin typeface="Tahoma"/>
                <a:ea typeface="黑体"/>
              </a:rPr>
              <a:t>连接的各状态</a:t>
            </a:r>
            <a:r>
              <a:rPr lang="zh-CN" altLang="en-US" sz="4000" kern="0" dirty="0">
                <a:solidFill>
                  <a:srgbClr val="000099"/>
                </a:solidFill>
                <a:latin typeface="Tahoma"/>
                <a:ea typeface="黑体"/>
              </a:rPr>
              <a:t> </a:t>
            </a:r>
          </a:p>
        </p:txBody>
      </p:sp>
      <p:grpSp>
        <p:nvGrpSpPr>
          <p:cNvPr id="21" name="Group 19"/>
          <p:cNvGrpSpPr>
            <a:grpSpLocks/>
          </p:cNvGrpSpPr>
          <p:nvPr/>
        </p:nvGrpSpPr>
        <p:grpSpPr bwMode="auto">
          <a:xfrm>
            <a:off x="3986089" y="3005139"/>
            <a:ext cx="4111625" cy="801687"/>
            <a:chOff x="1520" y="1893"/>
            <a:chExt cx="2590" cy="505"/>
          </a:xfrm>
        </p:grpSpPr>
        <p:sp>
          <p:nvSpPr>
            <p:cNvPr id="22" name="Rectangle 20"/>
            <p:cNvSpPr>
              <a:spLocks noChangeArrowheads="1"/>
            </p:cNvSpPr>
            <p:nvPr/>
          </p:nvSpPr>
          <p:spPr bwMode="auto">
            <a:xfrm rot="665985">
              <a:off x="2093" y="1914"/>
              <a:ext cx="17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fontAlgn="auto">
                <a:spcBef>
                  <a:spcPts val="0"/>
                </a:spcBef>
                <a:spcAft>
                  <a:spcPts val="0"/>
                </a:spcAft>
                <a:defRPr/>
              </a:pPr>
              <a:r>
                <a:rPr lang="en-US" altLang="zh-CN" sz="2000" b="1" kern="0" dirty="0">
                  <a:solidFill>
                    <a:srgbClr val="3333CC"/>
                  </a:solidFill>
                  <a:latin typeface="+mn-lt"/>
                  <a:ea typeface="黑体" pitchFamily="2" charset="-122"/>
                </a:rPr>
                <a:t>SYN = 1, </a:t>
              </a:r>
              <a:r>
                <a:rPr lang="en-US" altLang="zh-CN" sz="2000" b="1" kern="0" dirty="0" err="1">
                  <a:solidFill>
                    <a:srgbClr val="3333CC"/>
                  </a:solidFill>
                  <a:latin typeface="+mn-lt"/>
                  <a:ea typeface="黑体" pitchFamily="2" charset="-122"/>
                </a:rPr>
                <a:t>seq</a:t>
              </a:r>
              <a:r>
                <a:rPr lang="en-US" altLang="zh-CN" sz="2000" b="1" kern="0" dirty="0">
                  <a:solidFill>
                    <a:srgbClr val="3333CC"/>
                  </a:solidFill>
                  <a:latin typeface="+mn-lt"/>
                  <a:ea typeface="黑体" pitchFamily="2" charset="-122"/>
                </a:rPr>
                <a:t> = x</a:t>
              </a:r>
            </a:p>
          </p:txBody>
        </p:sp>
        <p:sp>
          <p:nvSpPr>
            <p:cNvPr id="23" name="Line 21"/>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24" name="Group 22"/>
          <p:cNvGrpSpPr>
            <a:grpSpLocks/>
          </p:cNvGrpSpPr>
          <p:nvPr/>
        </p:nvGrpSpPr>
        <p:grpSpPr bwMode="auto">
          <a:xfrm>
            <a:off x="3986089" y="4756150"/>
            <a:ext cx="4202113" cy="800100"/>
            <a:chOff x="1520" y="2996"/>
            <a:chExt cx="2647" cy="504"/>
          </a:xfrm>
        </p:grpSpPr>
        <p:sp>
          <p:nvSpPr>
            <p:cNvPr id="25" name="Rectangle 23"/>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ACK = 1, seq = x + 1, ack = y </a:t>
              </a:r>
              <a:r>
                <a:rPr lang="en-US" altLang="zh-CN" b="1" kern="0">
                  <a:solidFill>
                    <a:srgbClr val="3333CC"/>
                  </a:solidFill>
                  <a:latin typeface="+mn-lt"/>
                  <a:ea typeface="黑体" pitchFamily="2" charset="-122"/>
                  <a:sym typeface="Symbol" pitchFamily="18" charset="2"/>
                </a:rPr>
                <a:t> 1</a:t>
              </a:r>
            </a:p>
          </p:txBody>
        </p:sp>
        <p:sp>
          <p:nvSpPr>
            <p:cNvPr id="26" name="Line 24"/>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27" name="Rectangle 25"/>
          <p:cNvSpPr>
            <a:spLocks noChangeArrowheads="1"/>
          </p:cNvSpPr>
          <p:nvPr/>
        </p:nvSpPr>
        <p:spPr bwMode="auto">
          <a:xfrm>
            <a:off x="3009777" y="2393951"/>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8" name="Text Box 26"/>
          <p:cNvSpPr txBox="1">
            <a:spLocks noChangeArrowheads="1"/>
          </p:cNvSpPr>
          <p:nvPr/>
        </p:nvSpPr>
        <p:spPr bwMode="auto">
          <a:xfrm>
            <a:off x="296056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29" name="Rectangle 27"/>
          <p:cNvSpPr>
            <a:spLocks noChangeArrowheads="1"/>
          </p:cNvSpPr>
          <p:nvPr/>
        </p:nvSpPr>
        <p:spPr bwMode="auto">
          <a:xfrm>
            <a:off x="8099302" y="2393951"/>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0" name="Text Box 28"/>
          <p:cNvSpPr txBox="1">
            <a:spLocks noChangeArrowheads="1"/>
          </p:cNvSpPr>
          <p:nvPr/>
        </p:nvSpPr>
        <p:spPr bwMode="auto">
          <a:xfrm>
            <a:off x="805961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31" name="Group 29"/>
          <p:cNvGrpSpPr>
            <a:grpSpLocks/>
          </p:cNvGrpSpPr>
          <p:nvPr/>
        </p:nvGrpSpPr>
        <p:grpSpPr bwMode="auto">
          <a:xfrm>
            <a:off x="4887789" y="5840405"/>
            <a:ext cx="2371725" cy="396874"/>
            <a:chOff x="2088" y="3679"/>
            <a:chExt cx="1494" cy="250"/>
          </a:xfrm>
        </p:grpSpPr>
        <p:sp>
          <p:nvSpPr>
            <p:cNvPr id="32" name="AutoShape 30"/>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2000" b="1" kern="0">
                <a:solidFill>
                  <a:sysClr val="windowText" lastClr="000000"/>
                </a:solidFill>
                <a:latin typeface="+mn-lt"/>
                <a:ea typeface="黑体" pitchFamily="2" charset="-122"/>
              </a:endParaRPr>
            </a:p>
          </p:txBody>
        </p:sp>
        <p:sp>
          <p:nvSpPr>
            <p:cNvPr id="33" name="Rectangle 31"/>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dirty="0">
                  <a:solidFill>
                    <a:srgbClr val="3333CC"/>
                  </a:solidFill>
                  <a:latin typeface="+mn-lt"/>
                  <a:ea typeface="黑体" pitchFamily="2" charset="-122"/>
                </a:rPr>
                <a:t>数据传送</a:t>
              </a:r>
            </a:p>
          </p:txBody>
        </p:sp>
      </p:grpSp>
      <p:grpSp>
        <p:nvGrpSpPr>
          <p:cNvPr id="34" name="Group 32"/>
          <p:cNvGrpSpPr>
            <a:grpSpLocks/>
          </p:cNvGrpSpPr>
          <p:nvPr/>
        </p:nvGrpSpPr>
        <p:grpSpPr bwMode="auto">
          <a:xfrm>
            <a:off x="1968376" y="2057400"/>
            <a:ext cx="1320800" cy="947738"/>
            <a:chOff x="249" y="1296"/>
            <a:chExt cx="832" cy="597"/>
          </a:xfrm>
        </p:grpSpPr>
        <p:sp>
          <p:nvSpPr>
            <p:cNvPr id="35" name="Rectangle 33"/>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主动打开</a:t>
              </a:r>
            </a:p>
          </p:txBody>
        </p:sp>
        <p:sp>
          <p:nvSpPr>
            <p:cNvPr id="36" name="Freeform 34"/>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37" name="Group 35"/>
          <p:cNvGrpSpPr>
            <a:grpSpLocks/>
          </p:cNvGrpSpPr>
          <p:nvPr/>
        </p:nvGrpSpPr>
        <p:grpSpPr bwMode="auto">
          <a:xfrm>
            <a:off x="8796217" y="2065338"/>
            <a:ext cx="1401763" cy="939800"/>
            <a:chOff x="4550" y="1301"/>
            <a:chExt cx="883" cy="592"/>
          </a:xfrm>
        </p:grpSpPr>
        <p:sp>
          <p:nvSpPr>
            <p:cNvPr id="38" name="Rectangle 36"/>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被动打开</a:t>
              </a:r>
            </a:p>
          </p:txBody>
        </p:sp>
        <p:sp>
          <p:nvSpPr>
            <p:cNvPr id="39" name="Freeform 37"/>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pic>
        <p:nvPicPr>
          <p:cNvPr id="40"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3138" y="1779589"/>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2188" y="1779589"/>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0"/>
          <p:cNvSpPr>
            <a:spLocks noChangeArrowheads="1"/>
          </p:cNvSpPr>
          <p:nvPr/>
        </p:nvSpPr>
        <p:spPr bwMode="auto">
          <a:xfrm>
            <a:off x="3667001" y="1779589"/>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a:t>
            </a:r>
          </a:p>
        </p:txBody>
      </p:sp>
      <p:sp>
        <p:nvSpPr>
          <p:cNvPr id="43" name="Rectangle 41"/>
          <p:cNvSpPr>
            <a:spLocks noChangeArrowheads="1"/>
          </p:cNvSpPr>
          <p:nvPr/>
        </p:nvSpPr>
        <p:spPr bwMode="auto">
          <a:xfrm>
            <a:off x="8108826" y="1779589"/>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B</a:t>
            </a:r>
          </a:p>
        </p:txBody>
      </p:sp>
      <p:sp>
        <p:nvSpPr>
          <p:cNvPr id="44" name="Rectangle 42"/>
          <p:cNvSpPr>
            <a:spLocks noChangeArrowheads="1"/>
          </p:cNvSpPr>
          <p:nvPr/>
        </p:nvSpPr>
        <p:spPr bwMode="auto">
          <a:xfrm>
            <a:off x="3162176" y="142557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客户</a:t>
            </a:r>
          </a:p>
        </p:txBody>
      </p:sp>
      <p:sp>
        <p:nvSpPr>
          <p:cNvPr id="45" name="Rectangle 43"/>
          <p:cNvSpPr>
            <a:spLocks noChangeArrowheads="1"/>
          </p:cNvSpPr>
          <p:nvPr/>
        </p:nvSpPr>
        <p:spPr bwMode="auto">
          <a:xfrm>
            <a:off x="8158038" y="142557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服务器</a:t>
            </a:r>
          </a:p>
        </p:txBody>
      </p:sp>
      <p:grpSp>
        <p:nvGrpSpPr>
          <p:cNvPr id="46" name="Group 45"/>
          <p:cNvGrpSpPr>
            <a:grpSpLocks/>
          </p:cNvGrpSpPr>
          <p:nvPr/>
        </p:nvGrpSpPr>
        <p:grpSpPr bwMode="auto">
          <a:xfrm>
            <a:off x="3940053" y="3881439"/>
            <a:ext cx="4157663" cy="801687"/>
            <a:chOff x="1491" y="2445"/>
            <a:chExt cx="2619" cy="505"/>
          </a:xfrm>
        </p:grpSpPr>
        <p:sp>
          <p:nvSpPr>
            <p:cNvPr id="47" name="Line 46"/>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8" name="Rectangle 47"/>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1600" b="1" kern="0" dirty="0">
                  <a:solidFill>
                    <a:srgbClr val="3333CC"/>
                  </a:solidFill>
                  <a:latin typeface="+mn-lt"/>
                  <a:ea typeface="黑体" pitchFamily="2" charset="-122"/>
                </a:rPr>
                <a:t>SYN = 1, ACK = 1, </a:t>
              </a:r>
              <a:r>
                <a:rPr lang="en-US" altLang="zh-CN" sz="1600" b="1" kern="0" dirty="0" err="1">
                  <a:solidFill>
                    <a:srgbClr val="3333CC"/>
                  </a:solidFill>
                  <a:latin typeface="+mn-lt"/>
                  <a:ea typeface="黑体" pitchFamily="2" charset="-122"/>
                </a:rPr>
                <a:t>seq</a:t>
              </a:r>
              <a:r>
                <a:rPr lang="en-US" altLang="zh-CN" sz="1600" b="1" kern="0" dirty="0">
                  <a:solidFill>
                    <a:srgbClr val="3333CC"/>
                  </a:solidFill>
                  <a:latin typeface="+mn-lt"/>
                  <a:ea typeface="黑体" pitchFamily="2" charset="-122"/>
                </a:rPr>
                <a:t> = y, </a:t>
              </a:r>
              <a:r>
                <a:rPr lang="en-US" altLang="zh-CN" sz="1600" b="1" kern="0" dirty="0" err="1">
                  <a:solidFill>
                    <a:srgbClr val="3333CC"/>
                  </a:solidFill>
                  <a:latin typeface="+mn-lt"/>
                  <a:ea typeface="黑体" pitchFamily="2" charset="-122"/>
                </a:rPr>
                <a:t>ack</a:t>
              </a:r>
              <a:r>
                <a:rPr lang="en-US" altLang="zh-CN" sz="1600" b="1" kern="0" dirty="0">
                  <a:solidFill>
                    <a:srgbClr val="3333CC"/>
                  </a:solidFill>
                  <a:latin typeface="+mn-lt"/>
                  <a:ea typeface="黑体" pitchFamily="2" charset="-122"/>
                </a:rPr>
                <a:t>= x </a:t>
              </a:r>
              <a:r>
                <a:rPr lang="en-US" altLang="zh-CN" sz="1600" b="1" kern="0" dirty="0">
                  <a:solidFill>
                    <a:srgbClr val="3333CC"/>
                  </a:solidFill>
                  <a:latin typeface="+mn-lt"/>
                  <a:ea typeface="黑体" pitchFamily="2" charset="-122"/>
                  <a:sym typeface="Symbol" pitchFamily="18" charset="2"/>
                </a:rPr>
                <a:t> 1</a:t>
              </a:r>
              <a:endParaRPr lang="en-US" altLang="zh-CN" sz="1600" b="1" kern="0" dirty="0">
                <a:solidFill>
                  <a:srgbClr val="3333CC"/>
                </a:solidFill>
                <a:latin typeface="+mn-lt"/>
                <a:ea typeface="黑体" pitchFamily="2" charset="-122"/>
              </a:endParaRPr>
            </a:p>
          </p:txBody>
        </p:sp>
      </p:grpSp>
      <p:sp>
        <p:nvSpPr>
          <p:cNvPr id="49" name="Text Box 48"/>
          <p:cNvSpPr txBox="1">
            <a:spLocks noChangeArrowheads="1"/>
          </p:cNvSpPr>
          <p:nvPr/>
        </p:nvSpPr>
        <p:spPr bwMode="auto">
          <a:xfrm>
            <a:off x="2135560" y="116633"/>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fontAlgn="auto" hangingPunct="1">
              <a:spcBef>
                <a:spcPts val="0"/>
              </a:spcBef>
              <a:spcAft>
                <a:spcPts val="0"/>
              </a:spcAft>
              <a:defRPr/>
            </a:pPr>
            <a:r>
              <a:rPr kumimoji="0" lang="en-US" altLang="zh-CN" sz="3600" kern="0" dirty="0">
                <a:solidFill>
                  <a:srgbClr val="000099"/>
                </a:solidFill>
                <a:latin typeface="Arial" pitchFamily="34" charset="0"/>
                <a:ea typeface="黑体" pitchFamily="2" charset="-122"/>
              </a:rPr>
              <a:t>TCP </a:t>
            </a:r>
            <a:r>
              <a:rPr kumimoji="0" lang="zh-CN" altLang="en-US" sz="3600" kern="0" dirty="0">
                <a:solidFill>
                  <a:srgbClr val="000099"/>
                </a:solidFill>
                <a:latin typeface="Arial" pitchFamily="34" charset="0"/>
                <a:ea typeface="黑体" pitchFamily="2" charset="-122"/>
              </a:rPr>
              <a:t>的连接建立：采用</a:t>
            </a:r>
            <a:r>
              <a:rPr kumimoji="0" lang="zh-CN" altLang="zh-CN" sz="3600" kern="0" dirty="0">
                <a:solidFill>
                  <a:srgbClr val="FF0000"/>
                </a:solidFill>
                <a:latin typeface="Arial" pitchFamily="34" charset="0"/>
                <a:ea typeface="黑体" pitchFamily="2" charset="-122"/>
              </a:rPr>
              <a:t>三报文握手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426603389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5.9.2  TCP </a:t>
            </a:r>
            <a:r>
              <a:rPr lang="zh-CN" altLang="zh-CN" dirty="0"/>
              <a:t>的连接释放</a:t>
            </a:r>
            <a:endParaRPr lang="zh-CN" altLang="en-US" dirty="0"/>
          </a:p>
        </p:txBody>
      </p:sp>
      <p:sp>
        <p:nvSpPr>
          <p:cNvPr id="3" name="内容占位符 2"/>
          <p:cNvSpPr>
            <a:spLocks noGrp="1"/>
          </p:cNvSpPr>
          <p:nvPr>
            <p:ph idx="1"/>
          </p:nvPr>
        </p:nvSpPr>
        <p:spPr/>
        <p:txBody>
          <a:bodyPr/>
          <a:lstStyle/>
          <a:p>
            <a:r>
              <a:rPr lang="en-US" altLang="zh-CN" dirty="0"/>
              <a:t>TCP </a:t>
            </a:r>
            <a:r>
              <a:rPr lang="zh-CN" altLang="zh-CN" dirty="0"/>
              <a:t>连接释放过程比较复杂</a:t>
            </a:r>
            <a:r>
              <a:rPr lang="zh-CN" altLang="en-US" dirty="0"/>
              <a:t>。</a:t>
            </a:r>
            <a:endParaRPr lang="en-US" altLang="zh-CN" dirty="0"/>
          </a:p>
          <a:p>
            <a:r>
              <a:rPr lang="zh-CN" altLang="zh-CN" dirty="0"/>
              <a:t>数据传输结束后，通信的双方都可释放连接。</a:t>
            </a:r>
            <a:endParaRPr lang="en-US" altLang="zh-CN" dirty="0"/>
          </a:p>
          <a:p>
            <a:r>
              <a:rPr lang="en-US" altLang="zh-CN" dirty="0"/>
              <a:t>TCP </a:t>
            </a:r>
            <a:r>
              <a:rPr lang="zh-CN" altLang="zh-CN" dirty="0"/>
              <a:t>连接释放过程是</a:t>
            </a:r>
            <a:r>
              <a:rPr lang="zh-CN" altLang="zh-CN" dirty="0">
                <a:solidFill>
                  <a:srgbClr val="FF0000"/>
                </a:solidFill>
              </a:rPr>
              <a:t>四报文握手。</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220111677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4023494" y="2349501"/>
            <a:ext cx="4248150" cy="4062413"/>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9" name="AutoShape 5"/>
          <p:cNvSpPr>
            <a:spLocks noChangeArrowheads="1"/>
          </p:cNvSpPr>
          <p:nvPr/>
        </p:nvSpPr>
        <p:spPr bwMode="auto">
          <a:xfrm>
            <a:off x="5009332" y="1863726"/>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10" name="Group 6"/>
          <p:cNvGrpSpPr>
            <a:grpSpLocks/>
          </p:cNvGrpSpPr>
          <p:nvPr/>
        </p:nvGrpSpPr>
        <p:grpSpPr bwMode="auto">
          <a:xfrm>
            <a:off x="4075881" y="2355850"/>
            <a:ext cx="4133850" cy="768350"/>
            <a:chOff x="1614" y="1484"/>
            <a:chExt cx="2604" cy="484"/>
          </a:xfrm>
        </p:grpSpPr>
        <p:sp>
          <p:nvSpPr>
            <p:cNvPr id="11"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000" b="1" kern="0">
                  <a:solidFill>
                    <a:srgbClr val="3333CC"/>
                  </a:solidFill>
                  <a:latin typeface="+mn-lt"/>
                  <a:ea typeface="黑体" pitchFamily="2" charset="-122"/>
                </a:rPr>
                <a:t>FIN = 1, seq = u</a:t>
              </a:r>
            </a:p>
          </p:txBody>
        </p:sp>
        <p:sp>
          <p:nvSpPr>
            <p:cNvPr id="12" name="Line 8"/>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13" name="Rectangle 9"/>
          <p:cNvSpPr>
            <a:spLocks noChangeArrowheads="1"/>
          </p:cNvSpPr>
          <p:nvPr/>
        </p:nvSpPr>
        <p:spPr bwMode="auto">
          <a:xfrm>
            <a:off x="3120206"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4" name="Rectangle 10"/>
          <p:cNvSpPr>
            <a:spLocks noChangeArrowheads="1"/>
          </p:cNvSpPr>
          <p:nvPr/>
        </p:nvSpPr>
        <p:spPr bwMode="auto">
          <a:xfrm>
            <a:off x="8206557"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15" name="Group 11"/>
          <p:cNvGrpSpPr>
            <a:grpSpLocks/>
          </p:cNvGrpSpPr>
          <p:nvPr/>
        </p:nvGrpSpPr>
        <p:grpSpPr bwMode="auto">
          <a:xfrm>
            <a:off x="3021782" y="1528763"/>
            <a:ext cx="6278563" cy="82550"/>
            <a:chOff x="1020" y="481"/>
            <a:chExt cx="4037" cy="46"/>
          </a:xfrm>
        </p:grpSpPr>
        <p:sp>
          <p:nvSpPr>
            <p:cNvPr id="16" name="Line 12"/>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7" name="Line 13"/>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9" name="Group 15"/>
          <p:cNvGrpSpPr>
            <a:grpSpLocks/>
          </p:cNvGrpSpPr>
          <p:nvPr/>
        </p:nvGrpSpPr>
        <p:grpSpPr bwMode="auto">
          <a:xfrm>
            <a:off x="2012131" y="1257301"/>
            <a:ext cx="1403350" cy="1082675"/>
            <a:chOff x="314" y="792"/>
            <a:chExt cx="884" cy="682"/>
          </a:xfrm>
        </p:grpSpPr>
        <p:sp>
          <p:nvSpPr>
            <p:cNvPr id="20" name="Freeform 16"/>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1" name="Rectangle 17"/>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dirty="0">
                  <a:solidFill>
                    <a:srgbClr val="3333CC"/>
                  </a:solidFill>
                  <a:latin typeface="+mn-lt"/>
                  <a:ea typeface="黑体" pitchFamily="2" charset="-122"/>
                </a:rPr>
                <a:t>主动关闭</a:t>
              </a:r>
            </a:p>
          </p:txBody>
        </p:sp>
      </p:grpSp>
      <p:sp>
        <p:nvSpPr>
          <p:cNvPr id="22" name="Rectangle 18"/>
          <p:cNvSpPr>
            <a:spLocks noChangeArrowheads="1"/>
          </p:cNvSpPr>
          <p:nvPr/>
        </p:nvSpPr>
        <p:spPr bwMode="auto">
          <a:xfrm>
            <a:off x="5644332" y="1778001"/>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a:solidFill>
                  <a:srgbClr val="3333CC"/>
                </a:solidFill>
                <a:latin typeface="+mn-lt"/>
                <a:ea typeface="黑体" pitchFamily="2" charset="-122"/>
              </a:rPr>
              <a:t>数据传送</a:t>
            </a:r>
          </a:p>
        </p:txBody>
      </p:sp>
      <p:sp>
        <p:nvSpPr>
          <p:cNvPr id="23" name="Rectangle 19"/>
          <p:cNvSpPr>
            <a:spLocks noChangeArrowheads="1"/>
          </p:cNvSpPr>
          <p:nvPr/>
        </p:nvSpPr>
        <p:spPr bwMode="auto">
          <a:xfrm>
            <a:off x="3101157"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sp>
        <p:nvSpPr>
          <p:cNvPr id="24" name="Rectangle 20"/>
          <p:cNvSpPr>
            <a:spLocks noChangeArrowheads="1"/>
          </p:cNvSpPr>
          <p:nvPr/>
        </p:nvSpPr>
        <p:spPr bwMode="auto">
          <a:xfrm>
            <a:off x="8187507"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pic>
        <p:nvPicPr>
          <p:cNvPr id="25"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5632"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1982"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3"/>
          <p:cNvSpPr>
            <a:spLocks noChangeArrowheads="1"/>
          </p:cNvSpPr>
          <p:nvPr/>
        </p:nvSpPr>
        <p:spPr bwMode="auto">
          <a:xfrm>
            <a:off x="3736156"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a:t>
            </a:r>
          </a:p>
        </p:txBody>
      </p:sp>
      <p:sp>
        <p:nvSpPr>
          <p:cNvPr id="28" name="Rectangle 24"/>
          <p:cNvSpPr>
            <a:spLocks noChangeArrowheads="1"/>
          </p:cNvSpPr>
          <p:nvPr/>
        </p:nvSpPr>
        <p:spPr bwMode="auto">
          <a:xfrm>
            <a:off x="8236719"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B</a:t>
            </a:r>
          </a:p>
        </p:txBody>
      </p:sp>
      <p:sp>
        <p:nvSpPr>
          <p:cNvPr id="29" name="Rectangle 25"/>
          <p:cNvSpPr>
            <a:spLocks noChangeArrowheads="1"/>
          </p:cNvSpPr>
          <p:nvPr/>
        </p:nvSpPr>
        <p:spPr bwMode="auto">
          <a:xfrm>
            <a:off x="3280544" y="64770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客户</a:t>
            </a:r>
          </a:p>
        </p:txBody>
      </p:sp>
      <p:sp>
        <p:nvSpPr>
          <p:cNvPr id="30" name="Rectangle 26"/>
          <p:cNvSpPr>
            <a:spLocks noChangeArrowheads="1"/>
          </p:cNvSpPr>
          <p:nvPr/>
        </p:nvSpPr>
        <p:spPr bwMode="auto">
          <a:xfrm>
            <a:off x="8247831" y="64770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服务器</a:t>
            </a:r>
          </a:p>
        </p:txBody>
      </p:sp>
      <p:sp>
        <p:nvSpPr>
          <p:cNvPr id="32" name="Text Box 28"/>
          <p:cNvSpPr txBox="1">
            <a:spLocks noChangeArrowheads="1"/>
          </p:cNvSpPr>
          <p:nvPr/>
        </p:nvSpPr>
        <p:spPr bwMode="auto">
          <a:xfrm>
            <a:off x="3998094" y="66675"/>
            <a:ext cx="450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3200" kern="0">
                <a:solidFill>
                  <a:srgbClr val="3333CC"/>
                </a:solidFill>
                <a:latin typeface="Arial" pitchFamily="34" charset="0"/>
                <a:ea typeface="黑体" pitchFamily="2" charset="-122"/>
              </a:rPr>
              <a:t>5.9.2   TCP </a:t>
            </a:r>
            <a:r>
              <a:rPr kumimoji="0" lang="zh-CN" altLang="en-US" sz="3200" kern="0">
                <a:solidFill>
                  <a:srgbClr val="3333CC"/>
                </a:solidFill>
                <a:latin typeface="Arial" pitchFamily="34" charset="0"/>
                <a:ea typeface="黑体" pitchFamily="2" charset="-122"/>
              </a:rPr>
              <a:t>的连接释放 </a:t>
            </a:r>
          </a:p>
        </p:txBody>
      </p:sp>
      <p:sp>
        <p:nvSpPr>
          <p:cNvPr id="33" name="Text Box 29"/>
          <p:cNvSpPr txBox="1">
            <a:spLocks noChangeArrowheads="1"/>
          </p:cNvSpPr>
          <p:nvPr/>
        </p:nvSpPr>
        <p:spPr bwMode="auto">
          <a:xfrm>
            <a:off x="2406462" y="3727450"/>
            <a:ext cx="7721986" cy="2677656"/>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buFontTx/>
              <a:buChar char="•"/>
              <a:defRPr/>
            </a:pPr>
            <a:r>
              <a:rPr kumimoji="0" lang="en-US" altLang="zh-CN" sz="2800" kern="0" dirty="0">
                <a:solidFill>
                  <a:srgbClr val="000099"/>
                </a:solidFill>
                <a:latin typeface="Arial" pitchFamily="34" charset="0"/>
                <a:ea typeface="黑体" pitchFamily="2" charset="-122"/>
              </a:rPr>
              <a:t>  </a:t>
            </a:r>
            <a:r>
              <a:rPr kumimoji="0" lang="zh-CN" altLang="en-US" sz="2800" kern="0" dirty="0">
                <a:solidFill>
                  <a:srgbClr val="000099"/>
                </a:solidFill>
                <a:latin typeface="Arial" pitchFamily="34" charset="0"/>
                <a:ea typeface="黑体" pitchFamily="2" charset="-122"/>
              </a:rPr>
              <a:t>数据传输结束后，通信的双方都可释放连接。</a:t>
            </a:r>
            <a:endParaRPr kumimoji="0" lang="en-US" altLang="zh-CN" sz="2800" kern="0" dirty="0">
              <a:solidFill>
                <a:srgbClr val="000099"/>
              </a:solidFill>
              <a:latin typeface="Arial" pitchFamily="34" charset="0"/>
              <a:ea typeface="黑体" pitchFamily="2" charset="-122"/>
            </a:endParaRPr>
          </a:p>
          <a:p>
            <a:pPr eaLnBrk="1" fontAlgn="auto" hangingPunct="1">
              <a:spcBef>
                <a:spcPts val="0"/>
              </a:spcBef>
              <a:spcAft>
                <a:spcPts val="0"/>
              </a:spcAft>
              <a:buFontTx/>
              <a:buChar char="•"/>
              <a:defRPr/>
            </a:pPr>
            <a:r>
              <a:rPr kumimoji="0" lang="en-US" altLang="zh-CN" sz="2800" kern="0" dirty="0">
                <a:solidFill>
                  <a:srgbClr val="000099"/>
                </a:solidFill>
                <a:latin typeface="Arial" pitchFamily="34" charset="0"/>
                <a:ea typeface="黑体" pitchFamily="2" charset="-122"/>
              </a:rPr>
              <a:t>  </a:t>
            </a:r>
            <a:r>
              <a:rPr kumimoji="0" lang="zh-CN" altLang="en-US" sz="2800" kern="0" dirty="0">
                <a:solidFill>
                  <a:srgbClr val="000099"/>
                </a:solidFill>
                <a:latin typeface="Arial" pitchFamily="34" charset="0"/>
                <a:ea typeface="黑体" pitchFamily="2" charset="-122"/>
              </a:rPr>
              <a:t>现在 </a:t>
            </a:r>
            <a:r>
              <a:rPr kumimoji="0" lang="en-US" altLang="zh-CN" sz="2800" kern="0" dirty="0">
                <a:solidFill>
                  <a:srgbClr val="000099"/>
                </a:solidFill>
                <a:latin typeface="Arial" pitchFamily="34" charset="0"/>
                <a:ea typeface="黑体" pitchFamily="2" charset="-122"/>
              </a:rPr>
              <a:t>A </a:t>
            </a:r>
            <a:r>
              <a:rPr kumimoji="0" lang="zh-CN" altLang="en-US" sz="2800" kern="0" dirty="0">
                <a:solidFill>
                  <a:srgbClr val="000099"/>
                </a:solidFill>
                <a:latin typeface="Arial" pitchFamily="34" charset="0"/>
                <a:ea typeface="黑体" pitchFamily="2" charset="-122"/>
              </a:rPr>
              <a:t>的应用进程先向其 </a:t>
            </a:r>
            <a:r>
              <a:rPr kumimoji="0" lang="en-US" altLang="zh-CN" sz="2800" kern="0" dirty="0">
                <a:solidFill>
                  <a:srgbClr val="000099"/>
                </a:solidFill>
                <a:latin typeface="Arial" pitchFamily="34" charset="0"/>
                <a:ea typeface="黑体" pitchFamily="2" charset="-122"/>
              </a:rPr>
              <a:t>TCP </a:t>
            </a:r>
            <a:r>
              <a:rPr kumimoji="0" lang="zh-CN" altLang="en-US" sz="2800" kern="0" dirty="0">
                <a:solidFill>
                  <a:srgbClr val="000099"/>
                </a:solidFill>
                <a:latin typeface="Arial" pitchFamily="34" charset="0"/>
                <a:ea typeface="黑体" pitchFamily="2" charset="-122"/>
              </a:rPr>
              <a:t>发出连接释放</a:t>
            </a:r>
          </a:p>
          <a:p>
            <a:pP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   报文段，并停止再发送数据，主动关闭 </a:t>
            </a:r>
            <a:r>
              <a:rPr kumimoji="0" lang="en-US" altLang="zh-CN" sz="2800" kern="0" dirty="0">
                <a:solidFill>
                  <a:srgbClr val="000099"/>
                </a:solidFill>
                <a:latin typeface="Arial" pitchFamily="34" charset="0"/>
                <a:ea typeface="黑体" pitchFamily="2" charset="-122"/>
              </a:rPr>
              <a:t>TCP </a:t>
            </a:r>
          </a:p>
          <a:p>
            <a:pPr eaLnBrk="1" fontAlgn="auto" hangingPunct="1">
              <a:spcBef>
                <a:spcPts val="0"/>
              </a:spcBef>
              <a:spcAft>
                <a:spcPts val="0"/>
              </a:spcAft>
              <a:defRPr/>
            </a:pPr>
            <a:r>
              <a:rPr kumimoji="0" lang="en-US" altLang="zh-CN" sz="2800" kern="0" dirty="0">
                <a:solidFill>
                  <a:srgbClr val="000099"/>
                </a:solidFill>
                <a:latin typeface="Arial" pitchFamily="34" charset="0"/>
                <a:ea typeface="黑体" pitchFamily="2" charset="-122"/>
              </a:rPr>
              <a:t>   </a:t>
            </a:r>
            <a:r>
              <a:rPr kumimoji="0" lang="zh-CN" altLang="en-US" sz="2800" kern="0" dirty="0">
                <a:solidFill>
                  <a:srgbClr val="000099"/>
                </a:solidFill>
                <a:latin typeface="Arial" pitchFamily="34" charset="0"/>
                <a:ea typeface="黑体" pitchFamily="2" charset="-122"/>
              </a:rPr>
              <a:t>连接。</a:t>
            </a:r>
          </a:p>
          <a:p>
            <a:pPr eaLnBrk="1" fontAlgn="auto" hangingPunct="1">
              <a:spcBef>
                <a:spcPts val="0"/>
              </a:spcBef>
              <a:spcAft>
                <a:spcPts val="0"/>
              </a:spcAft>
              <a:buFontTx/>
              <a:buChar char="•"/>
              <a:defRPr/>
            </a:pPr>
            <a:r>
              <a:rPr kumimoji="0" lang="zh-CN" altLang="en-US" sz="2800" kern="0" dirty="0">
                <a:solidFill>
                  <a:srgbClr val="000099"/>
                </a:solidFill>
                <a:latin typeface="Arial" pitchFamily="34" charset="0"/>
                <a:ea typeface="黑体" pitchFamily="2" charset="-122"/>
              </a:rPr>
              <a:t>  </a:t>
            </a:r>
            <a:r>
              <a:rPr kumimoji="0" lang="en-US" altLang="zh-CN" sz="2800" kern="0" dirty="0">
                <a:solidFill>
                  <a:srgbClr val="000099"/>
                </a:solidFill>
                <a:latin typeface="Arial" pitchFamily="34" charset="0"/>
                <a:ea typeface="黑体" pitchFamily="2" charset="-122"/>
              </a:rPr>
              <a:t>A </a:t>
            </a:r>
            <a:r>
              <a:rPr kumimoji="0" lang="zh-CN" altLang="en-US" sz="2800" kern="0" dirty="0">
                <a:solidFill>
                  <a:srgbClr val="000099"/>
                </a:solidFill>
                <a:latin typeface="Arial" pitchFamily="34" charset="0"/>
                <a:ea typeface="黑体" pitchFamily="2" charset="-122"/>
              </a:rPr>
              <a:t>把连接释放报文段首部的 </a:t>
            </a:r>
            <a:r>
              <a:rPr kumimoji="0" lang="en-US" altLang="zh-CN" sz="2800" kern="0" dirty="0">
                <a:solidFill>
                  <a:srgbClr val="000099"/>
                </a:solidFill>
                <a:latin typeface="Arial" pitchFamily="34" charset="0"/>
                <a:ea typeface="黑体" pitchFamily="2" charset="-122"/>
              </a:rPr>
              <a:t>FIN = 1</a:t>
            </a:r>
            <a:r>
              <a:rPr kumimoji="0" lang="zh-CN" altLang="en-US" sz="2800" kern="0" dirty="0">
                <a:solidFill>
                  <a:srgbClr val="000099"/>
                </a:solidFill>
                <a:latin typeface="Arial" pitchFamily="34" charset="0"/>
                <a:ea typeface="黑体" pitchFamily="2" charset="-122"/>
              </a:rPr>
              <a:t>，其序号</a:t>
            </a:r>
          </a:p>
          <a:p>
            <a:pP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   </a:t>
            </a:r>
            <a:r>
              <a:rPr kumimoji="0" lang="en-US" altLang="zh-CN" sz="2800" kern="0" dirty="0" err="1">
                <a:solidFill>
                  <a:srgbClr val="000099"/>
                </a:solidFill>
                <a:latin typeface="Arial" pitchFamily="34" charset="0"/>
                <a:ea typeface="黑体" pitchFamily="2" charset="-122"/>
              </a:rPr>
              <a:t>seq</a:t>
            </a:r>
            <a:r>
              <a:rPr kumimoji="0" lang="en-US" altLang="zh-CN" sz="2800" kern="0" dirty="0">
                <a:solidFill>
                  <a:srgbClr val="000099"/>
                </a:solidFill>
                <a:latin typeface="Arial" pitchFamily="34" charset="0"/>
                <a:ea typeface="黑体" pitchFamily="2" charset="-122"/>
              </a:rPr>
              <a:t> = u</a:t>
            </a:r>
            <a:r>
              <a:rPr kumimoji="0" lang="zh-CN" altLang="en-US" sz="2800" kern="0" dirty="0">
                <a:solidFill>
                  <a:srgbClr val="000099"/>
                </a:solidFill>
                <a:latin typeface="Arial" pitchFamily="34" charset="0"/>
                <a:ea typeface="黑体" pitchFamily="2" charset="-122"/>
              </a:rPr>
              <a:t>，等待 </a:t>
            </a:r>
            <a:r>
              <a:rPr kumimoji="0" lang="en-US" altLang="zh-CN" sz="2800" kern="0" dirty="0">
                <a:solidFill>
                  <a:srgbClr val="000099"/>
                </a:solidFill>
                <a:latin typeface="Arial" pitchFamily="34" charset="0"/>
                <a:ea typeface="黑体" pitchFamily="2" charset="-122"/>
              </a:rPr>
              <a:t>B </a:t>
            </a:r>
            <a:r>
              <a:rPr kumimoji="0" lang="zh-CN" altLang="en-US" sz="2800" kern="0" dirty="0">
                <a:solidFill>
                  <a:srgbClr val="000099"/>
                </a:solidFill>
                <a:latin typeface="Arial" pitchFamily="34" charset="0"/>
                <a:ea typeface="黑体" pitchFamily="2" charset="-122"/>
              </a:rPr>
              <a:t>的确认。</a:t>
            </a:r>
          </a:p>
        </p:txBody>
      </p:sp>
      <p:sp>
        <p:nvSpPr>
          <p:cNvPr id="34" name="Text Box 30"/>
          <p:cNvSpPr txBox="1">
            <a:spLocks noChangeArrowheads="1"/>
          </p:cNvSpPr>
          <p:nvPr/>
        </p:nvSpPr>
        <p:spPr bwMode="auto">
          <a:xfrm>
            <a:off x="2275656" y="34926"/>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3600" kern="0" dirty="0">
                <a:solidFill>
                  <a:srgbClr val="333399"/>
                </a:solidFill>
                <a:latin typeface="Arial" pitchFamily="34" charset="0"/>
                <a:ea typeface="黑体" pitchFamily="2" charset="-122"/>
              </a:rPr>
              <a:t>TCP </a:t>
            </a:r>
            <a:r>
              <a:rPr kumimoji="0" lang="zh-CN" altLang="en-US" sz="3600" kern="0" dirty="0">
                <a:solidFill>
                  <a:srgbClr val="333399"/>
                </a:solidFill>
                <a:latin typeface="Arial" pitchFamily="34" charset="0"/>
                <a:ea typeface="黑体" pitchFamily="2" charset="-122"/>
              </a:rPr>
              <a:t>的连接释放：采用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236125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4034533" y="2349501"/>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7" name="AutoShape 5"/>
          <p:cNvSpPr>
            <a:spLocks noChangeArrowheads="1"/>
          </p:cNvSpPr>
          <p:nvPr/>
        </p:nvSpPr>
        <p:spPr bwMode="auto">
          <a:xfrm>
            <a:off x="5020371" y="1863726"/>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8" name="Group 6"/>
          <p:cNvGrpSpPr>
            <a:grpSpLocks/>
          </p:cNvGrpSpPr>
          <p:nvPr/>
        </p:nvGrpSpPr>
        <p:grpSpPr bwMode="auto">
          <a:xfrm>
            <a:off x="4086920" y="2355850"/>
            <a:ext cx="4133850" cy="768350"/>
            <a:chOff x="1614" y="1484"/>
            <a:chExt cx="2604" cy="484"/>
          </a:xfrm>
        </p:grpSpPr>
        <p:sp>
          <p:nvSpPr>
            <p:cNvPr id="9"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000" b="1" kern="0">
                  <a:solidFill>
                    <a:srgbClr val="3333CC"/>
                  </a:solidFill>
                  <a:latin typeface="+mn-lt"/>
                  <a:ea typeface="黑体" pitchFamily="2" charset="-122"/>
                </a:rPr>
                <a:t>FIN = 1, seq = u</a:t>
              </a:r>
            </a:p>
          </p:txBody>
        </p:sp>
        <p:sp>
          <p:nvSpPr>
            <p:cNvPr id="10" name="Line 8"/>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1" name="Group 9"/>
          <p:cNvGrpSpPr>
            <a:grpSpLocks/>
          </p:cNvGrpSpPr>
          <p:nvPr/>
        </p:nvGrpSpPr>
        <p:grpSpPr bwMode="auto">
          <a:xfrm>
            <a:off x="4101208" y="3167064"/>
            <a:ext cx="4133850" cy="769937"/>
            <a:chOff x="1623" y="1995"/>
            <a:chExt cx="2604" cy="485"/>
          </a:xfrm>
        </p:grpSpPr>
        <p:sp>
          <p:nvSpPr>
            <p:cNvPr id="12" name="Rectangle 10"/>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ACK = 1, seq = v, ack= u </a:t>
              </a:r>
              <a:r>
                <a:rPr lang="en-US" altLang="zh-CN" b="1" kern="0">
                  <a:solidFill>
                    <a:srgbClr val="3333CC"/>
                  </a:solidFill>
                  <a:latin typeface="+mn-lt"/>
                  <a:ea typeface="黑体" pitchFamily="2" charset="-122"/>
                  <a:sym typeface="Symbol" pitchFamily="18" charset="2"/>
                </a:rPr>
                <a:t> 1</a:t>
              </a:r>
              <a:endParaRPr lang="en-US" altLang="zh-CN" b="1" kern="0">
                <a:solidFill>
                  <a:srgbClr val="3333CC"/>
                </a:solidFill>
                <a:latin typeface="+mn-lt"/>
                <a:ea typeface="黑体" pitchFamily="2" charset="-122"/>
              </a:endParaRPr>
            </a:p>
          </p:txBody>
        </p:sp>
        <p:sp>
          <p:nvSpPr>
            <p:cNvPr id="13" name="Line 11"/>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14" name="Rectangle 12"/>
          <p:cNvSpPr>
            <a:spLocks noChangeArrowheads="1"/>
          </p:cNvSpPr>
          <p:nvPr/>
        </p:nvSpPr>
        <p:spPr bwMode="auto">
          <a:xfrm>
            <a:off x="3131245"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5" name="Rectangle 13"/>
          <p:cNvSpPr>
            <a:spLocks noChangeArrowheads="1"/>
          </p:cNvSpPr>
          <p:nvPr/>
        </p:nvSpPr>
        <p:spPr bwMode="auto">
          <a:xfrm>
            <a:off x="8217596"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16" name="Group 14"/>
          <p:cNvGrpSpPr>
            <a:grpSpLocks/>
          </p:cNvGrpSpPr>
          <p:nvPr/>
        </p:nvGrpSpPr>
        <p:grpSpPr bwMode="auto">
          <a:xfrm>
            <a:off x="3032821" y="1528763"/>
            <a:ext cx="6278563" cy="82550"/>
            <a:chOff x="1020" y="481"/>
            <a:chExt cx="4037" cy="46"/>
          </a:xfrm>
        </p:grpSpPr>
        <p:sp>
          <p:nvSpPr>
            <p:cNvPr id="17" name="Line 15"/>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8" name="Line 16"/>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9" name="Group 17"/>
          <p:cNvGrpSpPr>
            <a:grpSpLocks/>
          </p:cNvGrpSpPr>
          <p:nvPr/>
        </p:nvGrpSpPr>
        <p:grpSpPr bwMode="auto">
          <a:xfrm>
            <a:off x="2023170" y="1257301"/>
            <a:ext cx="1403350" cy="1082675"/>
            <a:chOff x="314" y="792"/>
            <a:chExt cx="884" cy="682"/>
          </a:xfrm>
        </p:grpSpPr>
        <p:sp>
          <p:nvSpPr>
            <p:cNvPr id="20" name="Freeform 1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1" name="Rectangle 1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主动关闭</a:t>
              </a:r>
            </a:p>
          </p:txBody>
        </p:sp>
      </p:grpSp>
      <p:sp>
        <p:nvSpPr>
          <p:cNvPr id="22" name="Rectangle 20"/>
          <p:cNvSpPr>
            <a:spLocks noChangeArrowheads="1"/>
          </p:cNvSpPr>
          <p:nvPr/>
        </p:nvSpPr>
        <p:spPr bwMode="auto">
          <a:xfrm>
            <a:off x="5655371" y="1778001"/>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a:solidFill>
                  <a:srgbClr val="3333CC"/>
                </a:solidFill>
                <a:latin typeface="+mn-lt"/>
                <a:ea typeface="黑体" pitchFamily="2" charset="-122"/>
              </a:rPr>
              <a:t>数据传送</a:t>
            </a:r>
          </a:p>
        </p:txBody>
      </p:sp>
      <p:sp>
        <p:nvSpPr>
          <p:cNvPr id="23" name="Freeform 21"/>
          <p:cNvSpPr>
            <a:spLocks/>
          </p:cNvSpPr>
          <p:nvPr/>
        </p:nvSpPr>
        <p:spPr bwMode="auto">
          <a:xfrm>
            <a:off x="8978009" y="1376363"/>
            <a:ext cx="573087" cy="1789112"/>
          </a:xfrm>
          <a:custGeom>
            <a:avLst/>
            <a:gdLst>
              <a:gd name="T0" fmla="*/ 127070 w 451"/>
              <a:gd name="T1" fmla="*/ 1789112 h 965"/>
              <a:gd name="T2" fmla="*/ 426956 w 451"/>
              <a:gd name="T3" fmla="*/ 1657478 h 965"/>
              <a:gd name="T4" fmla="*/ 541319 w 451"/>
              <a:gd name="T5" fmla="*/ 1312633 h 965"/>
              <a:gd name="T6" fmla="*/ 573087 w 451"/>
              <a:gd name="T7" fmla="*/ 773119 h 965"/>
              <a:gd name="T8" fmla="*/ 541319 w 451"/>
              <a:gd name="T9" fmla="*/ 383778 h 965"/>
              <a:gd name="T10" fmla="*/ 426956 w 451"/>
              <a:gd name="T11" fmla="*/ 133488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4" name="Rectangle 22"/>
          <p:cNvSpPr>
            <a:spLocks noChangeArrowheads="1"/>
          </p:cNvSpPr>
          <p:nvPr/>
        </p:nvSpPr>
        <p:spPr bwMode="auto">
          <a:xfrm>
            <a:off x="9536808" y="1778001"/>
            <a:ext cx="647614"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通知</a:t>
            </a:r>
          </a:p>
          <a:p>
            <a:pPr defTabSz="762000" fontAlgn="auto">
              <a:spcBef>
                <a:spcPts val="0"/>
              </a:spcBef>
              <a:spcAft>
                <a:spcPts val="0"/>
              </a:spcAft>
              <a:defRPr/>
            </a:pPr>
            <a:r>
              <a:rPr lang="zh-CN" altLang="en-US" b="1" kern="0">
                <a:solidFill>
                  <a:srgbClr val="3333CC"/>
                </a:solidFill>
                <a:latin typeface="+mn-lt"/>
                <a:ea typeface="黑体" pitchFamily="2" charset="-122"/>
              </a:rPr>
              <a:t>应用</a:t>
            </a:r>
          </a:p>
          <a:p>
            <a:pPr defTabSz="762000" fontAlgn="auto">
              <a:spcBef>
                <a:spcPts val="0"/>
              </a:spcBef>
              <a:spcAft>
                <a:spcPts val="0"/>
              </a:spcAft>
              <a:defRPr/>
            </a:pPr>
            <a:r>
              <a:rPr lang="zh-CN" altLang="en-US" b="1" kern="0">
                <a:solidFill>
                  <a:srgbClr val="3333CC"/>
                </a:solidFill>
                <a:latin typeface="+mn-lt"/>
                <a:ea typeface="黑体" pitchFamily="2" charset="-122"/>
              </a:rPr>
              <a:t>进程</a:t>
            </a:r>
          </a:p>
        </p:txBody>
      </p:sp>
      <p:sp>
        <p:nvSpPr>
          <p:cNvPr id="25" name="Rectangle 23"/>
          <p:cNvSpPr>
            <a:spLocks noChangeArrowheads="1"/>
          </p:cNvSpPr>
          <p:nvPr/>
        </p:nvSpPr>
        <p:spPr bwMode="auto">
          <a:xfrm>
            <a:off x="3112196"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sp>
        <p:nvSpPr>
          <p:cNvPr id="26" name="Rectangle 24"/>
          <p:cNvSpPr>
            <a:spLocks noChangeArrowheads="1"/>
          </p:cNvSpPr>
          <p:nvPr/>
        </p:nvSpPr>
        <p:spPr bwMode="auto">
          <a:xfrm>
            <a:off x="8198546"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pic>
        <p:nvPicPr>
          <p:cNvPr id="27"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671"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3021"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7"/>
          <p:cNvSpPr>
            <a:spLocks noChangeArrowheads="1"/>
          </p:cNvSpPr>
          <p:nvPr/>
        </p:nvSpPr>
        <p:spPr bwMode="auto">
          <a:xfrm>
            <a:off x="3747195"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a:t>
            </a:r>
          </a:p>
        </p:txBody>
      </p:sp>
      <p:sp>
        <p:nvSpPr>
          <p:cNvPr id="30" name="Rectangle 28"/>
          <p:cNvSpPr>
            <a:spLocks noChangeArrowheads="1"/>
          </p:cNvSpPr>
          <p:nvPr/>
        </p:nvSpPr>
        <p:spPr bwMode="auto">
          <a:xfrm>
            <a:off x="8247758"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B</a:t>
            </a:r>
          </a:p>
        </p:txBody>
      </p:sp>
      <p:sp>
        <p:nvSpPr>
          <p:cNvPr id="31" name="Rectangle 29"/>
          <p:cNvSpPr>
            <a:spLocks noChangeArrowheads="1"/>
          </p:cNvSpPr>
          <p:nvPr/>
        </p:nvSpPr>
        <p:spPr bwMode="auto">
          <a:xfrm>
            <a:off x="3291583" y="64770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客户</a:t>
            </a:r>
          </a:p>
        </p:txBody>
      </p:sp>
      <p:sp>
        <p:nvSpPr>
          <p:cNvPr id="32" name="Rectangle 30"/>
          <p:cNvSpPr>
            <a:spLocks noChangeArrowheads="1"/>
          </p:cNvSpPr>
          <p:nvPr/>
        </p:nvSpPr>
        <p:spPr bwMode="auto">
          <a:xfrm>
            <a:off x="8258870" y="64770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服务器</a:t>
            </a:r>
          </a:p>
        </p:txBody>
      </p:sp>
      <p:sp>
        <p:nvSpPr>
          <p:cNvPr id="33" name="Text Box 32"/>
          <p:cNvSpPr txBox="1">
            <a:spLocks noChangeArrowheads="1"/>
          </p:cNvSpPr>
          <p:nvPr/>
        </p:nvSpPr>
        <p:spPr bwMode="auto">
          <a:xfrm>
            <a:off x="2357760" y="4216400"/>
            <a:ext cx="7986713" cy="223678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buFontTx/>
              <a:buChar char="•"/>
              <a:defRPr/>
            </a:pPr>
            <a:r>
              <a:rPr kumimoji="0" lang="en-US" altLang="zh-CN" sz="2800" kern="0" dirty="0">
                <a:solidFill>
                  <a:srgbClr val="000099"/>
                </a:solidFill>
                <a:latin typeface="Arial" pitchFamily="34" charset="0"/>
                <a:ea typeface="黑体" pitchFamily="2" charset="-122"/>
              </a:rPr>
              <a:t>  B </a:t>
            </a:r>
            <a:r>
              <a:rPr kumimoji="0" lang="zh-CN" altLang="en-US" sz="2800" kern="0" dirty="0">
                <a:solidFill>
                  <a:srgbClr val="000099"/>
                </a:solidFill>
                <a:latin typeface="Arial" pitchFamily="34" charset="0"/>
                <a:ea typeface="黑体" pitchFamily="2" charset="-122"/>
              </a:rPr>
              <a:t>发出确认，确认号 </a:t>
            </a:r>
            <a:r>
              <a:rPr kumimoji="0" lang="en-US" altLang="zh-CN" sz="2800" kern="0" dirty="0" err="1">
                <a:solidFill>
                  <a:srgbClr val="000099"/>
                </a:solidFill>
                <a:latin typeface="Arial" pitchFamily="34" charset="0"/>
                <a:ea typeface="黑体" pitchFamily="2" charset="-122"/>
              </a:rPr>
              <a:t>ack</a:t>
            </a:r>
            <a:r>
              <a:rPr kumimoji="0" lang="en-US" altLang="zh-CN" sz="2800" kern="0" dirty="0">
                <a:solidFill>
                  <a:srgbClr val="000099"/>
                </a:solidFill>
                <a:latin typeface="Arial" pitchFamily="34" charset="0"/>
                <a:ea typeface="黑体" pitchFamily="2" charset="-122"/>
              </a:rPr>
              <a:t> = u </a:t>
            </a:r>
            <a:r>
              <a:rPr kumimoji="0" lang="en-US" altLang="zh-CN" sz="2800" kern="0" dirty="0">
                <a:solidFill>
                  <a:srgbClr val="000099"/>
                </a:solidFill>
                <a:latin typeface="Arial" pitchFamily="34" charset="0"/>
                <a:ea typeface="黑体" pitchFamily="2" charset="-122"/>
                <a:sym typeface="Symbol" pitchFamily="18" charset="2"/>
              </a:rPr>
              <a:t></a:t>
            </a:r>
            <a:r>
              <a:rPr kumimoji="0" lang="en-US" altLang="zh-CN" sz="2800" kern="0" dirty="0">
                <a:solidFill>
                  <a:srgbClr val="000099"/>
                </a:solidFill>
                <a:latin typeface="Arial" pitchFamily="34" charset="0"/>
                <a:ea typeface="黑体" pitchFamily="2" charset="-122"/>
              </a:rPr>
              <a:t> 1</a:t>
            </a:r>
            <a:r>
              <a:rPr kumimoji="0" lang="zh-CN" altLang="en-US" sz="2800" kern="0" dirty="0">
                <a:solidFill>
                  <a:srgbClr val="000099"/>
                </a:solidFill>
                <a:latin typeface="Arial" pitchFamily="34" charset="0"/>
                <a:ea typeface="黑体" pitchFamily="2" charset="-122"/>
              </a:rPr>
              <a:t>，</a:t>
            </a:r>
          </a:p>
          <a:p>
            <a:pP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   而这个报文段自己的序号 </a:t>
            </a:r>
            <a:r>
              <a:rPr kumimoji="0" lang="en-US" altLang="zh-CN" sz="2800" kern="0" dirty="0" err="1">
                <a:solidFill>
                  <a:srgbClr val="000099"/>
                </a:solidFill>
                <a:latin typeface="Arial" pitchFamily="34" charset="0"/>
                <a:ea typeface="黑体" pitchFamily="2" charset="-122"/>
              </a:rPr>
              <a:t>seq</a:t>
            </a:r>
            <a:r>
              <a:rPr kumimoji="0" lang="en-US" altLang="zh-CN" sz="2800" kern="0" dirty="0">
                <a:solidFill>
                  <a:srgbClr val="000099"/>
                </a:solidFill>
                <a:latin typeface="Arial" pitchFamily="34" charset="0"/>
                <a:ea typeface="黑体" pitchFamily="2" charset="-122"/>
              </a:rPr>
              <a:t> = v</a:t>
            </a:r>
            <a:r>
              <a:rPr kumimoji="0" lang="zh-CN" altLang="en-US" sz="2800" kern="0" dirty="0">
                <a:solidFill>
                  <a:srgbClr val="000099"/>
                </a:solidFill>
                <a:latin typeface="Arial" pitchFamily="34" charset="0"/>
                <a:ea typeface="黑体" pitchFamily="2" charset="-122"/>
              </a:rPr>
              <a:t>。</a:t>
            </a:r>
          </a:p>
          <a:p>
            <a:pPr eaLnBrk="1" fontAlgn="auto" hangingPunct="1">
              <a:spcBef>
                <a:spcPts val="0"/>
              </a:spcBef>
              <a:spcAft>
                <a:spcPts val="0"/>
              </a:spcAft>
              <a:buFontTx/>
              <a:buChar char="•"/>
              <a:defRPr/>
            </a:pPr>
            <a:r>
              <a:rPr kumimoji="0" lang="zh-CN" altLang="en-US" sz="2800" kern="0" dirty="0">
                <a:solidFill>
                  <a:srgbClr val="000099"/>
                </a:solidFill>
                <a:latin typeface="Arial" pitchFamily="34" charset="0"/>
                <a:ea typeface="黑体" pitchFamily="2" charset="-122"/>
              </a:rPr>
              <a:t>  </a:t>
            </a:r>
            <a:r>
              <a:rPr kumimoji="0" lang="en-US" altLang="zh-CN" sz="2800" kern="0" dirty="0">
                <a:solidFill>
                  <a:srgbClr val="000099"/>
                </a:solidFill>
                <a:latin typeface="Arial" pitchFamily="34" charset="0"/>
                <a:ea typeface="黑体" pitchFamily="2" charset="-122"/>
              </a:rPr>
              <a:t>TCP </a:t>
            </a:r>
            <a:r>
              <a:rPr kumimoji="0" lang="zh-CN" altLang="en-US" sz="2800" kern="0" dirty="0">
                <a:solidFill>
                  <a:srgbClr val="000099"/>
                </a:solidFill>
                <a:latin typeface="Arial" pitchFamily="34" charset="0"/>
                <a:ea typeface="黑体" pitchFamily="2" charset="-122"/>
              </a:rPr>
              <a:t>服务器进程通知高层应用进程。</a:t>
            </a:r>
          </a:p>
          <a:p>
            <a:pPr eaLnBrk="1" fontAlgn="auto" hangingPunct="1">
              <a:spcBef>
                <a:spcPts val="0"/>
              </a:spcBef>
              <a:spcAft>
                <a:spcPts val="0"/>
              </a:spcAft>
              <a:buFontTx/>
              <a:buChar char="•"/>
              <a:defRPr/>
            </a:pPr>
            <a:r>
              <a:rPr kumimoji="0" lang="zh-CN" altLang="en-US" sz="2800" kern="0" dirty="0">
                <a:solidFill>
                  <a:srgbClr val="000099"/>
                </a:solidFill>
                <a:latin typeface="Arial" pitchFamily="34" charset="0"/>
                <a:ea typeface="黑体" pitchFamily="2" charset="-122"/>
              </a:rPr>
              <a:t>  从 </a:t>
            </a:r>
            <a:r>
              <a:rPr kumimoji="0" lang="en-US" altLang="zh-CN" sz="2800" kern="0" dirty="0">
                <a:solidFill>
                  <a:srgbClr val="000099"/>
                </a:solidFill>
                <a:latin typeface="Arial" pitchFamily="34" charset="0"/>
                <a:ea typeface="黑体" pitchFamily="2" charset="-122"/>
              </a:rPr>
              <a:t>A </a:t>
            </a:r>
            <a:r>
              <a:rPr kumimoji="0" lang="zh-CN" altLang="en-US" sz="2800" kern="0" dirty="0">
                <a:solidFill>
                  <a:srgbClr val="000099"/>
                </a:solidFill>
                <a:latin typeface="Arial" pitchFamily="34" charset="0"/>
                <a:ea typeface="黑体" pitchFamily="2" charset="-122"/>
              </a:rPr>
              <a:t>到 </a:t>
            </a:r>
            <a:r>
              <a:rPr kumimoji="0" lang="en-US" altLang="zh-CN" sz="2800" kern="0" dirty="0">
                <a:solidFill>
                  <a:srgbClr val="000099"/>
                </a:solidFill>
                <a:latin typeface="Arial" pitchFamily="34" charset="0"/>
                <a:ea typeface="黑体" pitchFamily="2" charset="-122"/>
              </a:rPr>
              <a:t>B </a:t>
            </a:r>
            <a:r>
              <a:rPr kumimoji="0" lang="zh-CN" altLang="en-US" sz="2800" kern="0" dirty="0">
                <a:solidFill>
                  <a:srgbClr val="000099"/>
                </a:solidFill>
                <a:latin typeface="Arial" pitchFamily="34" charset="0"/>
                <a:ea typeface="黑体" pitchFamily="2" charset="-122"/>
              </a:rPr>
              <a:t>这个方向的连接就释放了，</a:t>
            </a:r>
            <a:r>
              <a:rPr kumimoji="0" lang="en-US" altLang="zh-CN" sz="2800" kern="0" dirty="0">
                <a:solidFill>
                  <a:srgbClr val="000099"/>
                </a:solidFill>
                <a:latin typeface="Arial" pitchFamily="34" charset="0"/>
                <a:ea typeface="黑体" pitchFamily="2" charset="-122"/>
              </a:rPr>
              <a:t>TCP </a:t>
            </a:r>
            <a:r>
              <a:rPr kumimoji="0" lang="zh-CN" altLang="en-US" sz="2800" kern="0" dirty="0">
                <a:solidFill>
                  <a:srgbClr val="000099"/>
                </a:solidFill>
                <a:latin typeface="Arial" pitchFamily="34" charset="0"/>
                <a:ea typeface="黑体" pitchFamily="2" charset="-122"/>
              </a:rPr>
              <a:t>连接</a:t>
            </a:r>
          </a:p>
          <a:p>
            <a:pPr eaLnBrk="1" fontAlgn="auto" hangingPunct="1">
              <a:spcBef>
                <a:spcPts val="0"/>
              </a:spcBef>
              <a:spcAft>
                <a:spcPts val="0"/>
              </a:spcAft>
              <a:defRPr/>
            </a:pPr>
            <a:r>
              <a:rPr kumimoji="0" lang="zh-CN" altLang="en-US" sz="2800" kern="0" dirty="0">
                <a:solidFill>
                  <a:srgbClr val="000099"/>
                </a:solidFill>
                <a:latin typeface="Arial" pitchFamily="34" charset="0"/>
                <a:ea typeface="黑体" pitchFamily="2" charset="-122"/>
              </a:rPr>
              <a:t>   处于</a:t>
            </a:r>
            <a:r>
              <a:rPr kumimoji="0" lang="zh-CN" altLang="en-US" sz="2800" kern="0" dirty="0">
                <a:solidFill>
                  <a:srgbClr val="FF0000"/>
                </a:solidFill>
                <a:latin typeface="Arial" pitchFamily="34" charset="0"/>
                <a:ea typeface="黑体" pitchFamily="2" charset="-122"/>
              </a:rPr>
              <a:t>半关闭</a:t>
            </a:r>
            <a:r>
              <a:rPr kumimoji="0" lang="zh-CN" altLang="en-US" sz="2800" kern="0" dirty="0">
                <a:solidFill>
                  <a:srgbClr val="000099"/>
                </a:solidFill>
                <a:latin typeface="Arial" pitchFamily="34" charset="0"/>
                <a:ea typeface="黑体" pitchFamily="2" charset="-122"/>
              </a:rPr>
              <a:t>状态。</a:t>
            </a:r>
            <a:r>
              <a:rPr kumimoji="0" lang="en-US" altLang="zh-CN" sz="2800" kern="0" dirty="0">
                <a:solidFill>
                  <a:srgbClr val="000099"/>
                </a:solidFill>
                <a:latin typeface="Arial" pitchFamily="34" charset="0"/>
                <a:ea typeface="黑体" pitchFamily="2" charset="-122"/>
              </a:rPr>
              <a:t>B </a:t>
            </a:r>
            <a:r>
              <a:rPr kumimoji="0" lang="zh-CN" altLang="en-US" sz="2800" kern="0" dirty="0">
                <a:solidFill>
                  <a:srgbClr val="000099"/>
                </a:solidFill>
                <a:latin typeface="Arial" pitchFamily="34" charset="0"/>
                <a:ea typeface="黑体" pitchFamily="2" charset="-122"/>
              </a:rPr>
              <a:t>若发送数据，</a:t>
            </a:r>
            <a:r>
              <a:rPr kumimoji="0" lang="en-US" altLang="zh-CN" sz="2800" kern="0" dirty="0">
                <a:solidFill>
                  <a:srgbClr val="000099"/>
                </a:solidFill>
                <a:latin typeface="Arial" pitchFamily="34" charset="0"/>
                <a:ea typeface="黑体" pitchFamily="2" charset="-122"/>
              </a:rPr>
              <a:t>A </a:t>
            </a:r>
            <a:r>
              <a:rPr kumimoji="0" lang="zh-CN" altLang="en-US" sz="2800" kern="0" dirty="0">
                <a:solidFill>
                  <a:srgbClr val="000099"/>
                </a:solidFill>
                <a:latin typeface="Arial" pitchFamily="34" charset="0"/>
                <a:ea typeface="黑体" pitchFamily="2" charset="-122"/>
              </a:rPr>
              <a:t>仍要接收。</a:t>
            </a:r>
          </a:p>
        </p:txBody>
      </p:sp>
      <p:sp>
        <p:nvSpPr>
          <p:cNvPr id="35" name="Text Box 30"/>
          <p:cNvSpPr txBox="1">
            <a:spLocks noChangeArrowheads="1"/>
          </p:cNvSpPr>
          <p:nvPr/>
        </p:nvSpPr>
        <p:spPr bwMode="auto">
          <a:xfrm>
            <a:off x="2275656" y="34926"/>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3600" kern="0" dirty="0">
                <a:solidFill>
                  <a:srgbClr val="333399"/>
                </a:solidFill>
                <a:latin typeface="Arial" pitchFamily="34" charset="0"/>
                <a:ea typeface="黑体" pitchFamily="2" charset="-122"/>
              </a:rPr>
              <a:t>TCP </a:t>
            </a:r>
            <a:r>
              <a:rPr kumimoji="0" lang="zh-CN" altLang="en-US" sz="3600" kern="0" dirty="0">
                <a:solidFill>
                  <a:srgbClr val="333399"/>
                </a:solidFill>
                <a:latin typeface="Arial" pitchFamily="34" charset="0"/>
                <a:ea typeface="黑体" pitchFamily="2" charset="-122"/>
              </a:rPr>
              <a:t>的连接释放：采用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300522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1000"/>
                                        <p:tgtEl>
                                          <p:spTgt spid="23"/>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4010918" y="2349501"/>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7" name="AutoShape 5"/>
          <p:cNvSpPr>
            <a:spLocks noChangeArrowheads="1"/>
          </p:cNvSpPr>
          <p:nvPr/>
        </p:nvSpPr>
        <p:spPr bwMode="auto">
          <a:xfrm rot="-651552">
            <a:off x="5287269"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8" name="AutoShape 6"/>
          <p:cNvSpPr>
            <a:spLocks noChangeArrowheads="1"/>
          </p:cNvSpPr>
          <p:nvPr/>
        </p:nvSpPr>
        <p:spPr bwMode="auto">
          <a:xfrm>
            <a:off x="4996756" y="1863726"/>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9" name="Group 7"/>
          <p:cNvGrpSpPr>
            <a:grpSpLocks/>
          </p:cNvGrpSpPr>
          <p:nvPr/>
        </p:nvGrpSpPr>
        <p:grpSpPr bwMode="auto">
          <a:xfrm>
            <a:off x="406330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000" b="1" kern="0">
                  <a:solidFill>
                    <a:srgbClr val="3333CC"/>
                  </a:solidFill>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2" name="Group 10"/>
          <p:cNvGrpSpPr>
            <a:grpSpLocks/>
          </p:cNvGrpSpPr>
          <p:nvPr/>
        </p:nvGrpSpPr>
        <p:grpSpPr bwMode="auto">
          <a:xfrm>
            <a:off x="4077593" y="3167064"/>
            <a:ext cx="4133850" cy="769937"/>
            <a:chOff x="1623" y="1995"/>
            <a:chExt cx="2604" cy="485"/>
          </a:xfrm>
        </p:grpSpPr>
        <p:sp>
          <p:nvSpPr>
            <p:cNvPr id="13" name="Rectangle 11"/>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ACK = 1, seq = v, ack= u </a:t>
              </a:r>
              <a:r>
                <a:rPr lang="en-US" altLang="zh-CN" b="1" kern="0">
                  <a:solidFill>
                    <a:srgbClr val="3333CC"/>
                  </a:solidFill>
                  <a:latin typeface="+mn-lt"/>
                  <a:ea typeface="黑体" pitchFamily="2" charset="-122"/>
                  <a:sym typeface="Symbol" pitchFamily="18" charset="2"/>
                </a:rPr>
                <a:t> 1</a:t>
              </a:r>
              <a:endParaRPr lang="en-US" altLang="zh-CN" b="1" kern="0">
                <a:solidFill>
                  <a:srgbClr val="3333CC"/>
                </a:solidFill>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5" name="Group 13"/>
          <p:cNvGrpSpPr>
            <a:grpSpLocks/>
          </p:cNvGrpSpPr>
          <p:nvPr/>
        </p:nvGrpSpPr>
        <p:grpSpPr bwMode="auto">
          <a:xfrm>
            <a:off x="4042669" y="4086224"/>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FIN = 1, ACK = 1, seq = w, ack= u </a:t>
              </a:r>
              <a:r>
                <a:rPr lang="en-US" altLang="zh-CN" b="1" kern="0">
                  <a:solidFill>
                    <a:srgbClr val="3333CC"/>
                  </a:solidFill>
                  <a:latin typeface="+mn-lt"/>
                  <a:ea typeface="黑体" pitchFamily="2" charset="-122"/>
                  <a:sym typeface="Symbol" pitchFamily="18" charset="2"/>
                </a:rPr>
                <a:t> 1</a:t>
              </a:r>
              <a:endParaRPr lang="en-US" altLang="zh-CN" b="1" kern="0">
                <a:solidFill>
                  <a:srgbClr val="3333CC"/>
                </a:solidFill>
                <a:latin typeface="+mn-lt"/>
                <a:ea typeface="黑体" pitchFamily="2" charset="-122"/>
              </a:endParaRPr>
            </a:p>
          </p:txBody>
        </p:sp>
      </p:grpSp>
      <p:sp>
        <p:nvSpPr>
          <p:cNvPr id="18" name="Rectangle 16"/>
          <p:cNvSpPr>
            <a:spLocks noChangeArrowheads="1"/>
          </p:cNvSpPr>
          <p:nvPr/>
        </p:nvSpPr>
        <p:spPr bwMode="auto">
          <a:xfrm>
            <a:off x="310763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9" name="Rectangle 17"/>
          <p:cNvSpPr>
            <a:spLocks noChangeArrowheads="1"/>
          </p:cNvSpPr>
          <p:nvPr/>
        </p:nvSpPr>
        <p:spPr bwMode="auto">
          <a:xfrm>
            <a:off x="8193981"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20" name="Group 18"/>
          <p:cNvGrpSpPr>
            <a:grpSpLocks/>
          </p:cNvGrpSpPr>
          <p:nvPr/>
        </p:nvGrpSpPr>
        <p:grpSpPr bwMode="auto">
          <a:xfrm>
            <a:off x="3009206"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23" name="Group 21"/>
          <p:cNvGrpSpPr>
            <a:grpSpLocks/>
          </p:cNvGrpSpPr>
          <p:nvPr/>
        </p:nvGrpSpPr>
        <p:grpSpPr bwMode="auto">
          <a:xfrm>
            <a:off x="1999555" y="1257301"/>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主动关闭</a:t>
              </a:r>
            </a:p>
          </p:txBody>
        </p:sp>
      </p:grpSp>
      <p:grpSp>
        <p:nvGrpSpPr>
          <p:cNvPr id="26" name="Group 24"/>
          <p:cNvGrpSpPr>
            <a:grpSpLocks/>
          </p:cNvGrpSpPr>
          <p:nvPr/>
        </p:nvGrpSpPr>
        <p:grpSpPr bwMode="auto">
          <a:xfrm>
            <a:off x="8913118" y="1190626"/>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被动关闭</a:t>
              </a:r>
            </a:p>
          </p:txBody>
        </p:sp>
      </p:grpSp>
      <p:sp>
        <p:nvSpPr>
          <p:cNvPr id="29" name="Rectangle 27"/>
          <p:cNvSpPr>
            <a:spLocks noChangeArrowheads="1"/>
          </p:cNvSpPr>
          <p:nvPr/>
        </p:nvSpPr>
        <p:spPr bwMode="auto">
          <a:xfrm>
            <a:off x="5631756" y="1778001"/>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a:solidFill>
                  <a:srgbClr val="3333CC"/>
                </a:solidFill>
                <a:latin typeface="+mn-lt"/>
                <a:ea typeface="黑体" pitchFamily="2" charset="-122"/>
              </a:rPr>
              <a:t>数据传送</a:t>
            </a:r>
          </a:p>
        </p:txBody>
      </p:sp>
      <p:grpSp>
        <p:nvGrpSpPr>
          <p:cNvPr id="30" name="Group 28"/>
          <p:cNvGrpSpPr>
            <a:grpSpLocks/>
          </p:cNvGrpSpPr>
          <p:nvPr/>
        </p:nvGrpSpPr>
        <p:grpSpPr bwMode="auto">
          <a:xfrm>
            <a:off x="8954393"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通知</a:t>
              </a:r>
            </a:p>
            <a:p>
              <a:pPr defTabSz="762000" fontAlgn="auto">
                <a:spcBef>
                  <a:spcPts val="0"/>
                </a:spcBef>
                <a:spcAft>
                  <a:spcPts val="0"/>
                </a:spcAft>
                <a:defRPr/>
              </a:pPr>
              <a:r>
                <a:rPr lang="zh-CN" altLang="en-US" b="1" kern="0">
                  <a:solidFill>
                    <a:srgbClr val="3333CC"/>
                  </a:solidFill>
                  <a:latin typeface="+mn-lt"/>
                  <a:ea typeface="黑体" pitchFamily="2" charset="-122"/>
                </a:rPr>
                <a:t>应用</a:t>
              </a:r>
            </a:p>
            <a:p>
              <a:pPr defTabSz="762000" fontAlgn="auto">
                <a:spcBef>
                  <a:spcPts val="0"/>
                </a:spcBef>
                <a:spcAft>
                  <a:spcPts val="0"/>
                </a:spcAft>
                <a:defRPr/>
              </a:pPr>
              <a:r>
                <a:rPr lang="zh-CN" altLang="en-US" b="1" kern="0">
                  <a:solidFill>
                    <a:srgbClr val="3333CC"/>
                  </a:solidFill>
                  <a:latin typeface="+mn-lt"/>
                  <a:ea typeface="黑体" pitchFamily="2" charset="-122"/>
                </a:rPr>
                <a:t>进程</a:t>
              </a:r>
            </a:p>
          </p:txBody>
        </p:sp>
      </p:grpSp>
      <p:sp>
        <p:nvSpPr>
          <p:cNvPr id="33" name="Rectangle 31"/>
          <p:cNvSpPr>
            <a:spLocks noChangeArrowheads="1"/>
          </p:cNvSpPr>
          <p:nvPr/>
        </p:nvSpPr>
        <p:spPr bwMode="auto">
          <a:xfrm>
            <a:off x="3088581"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sp>
        <p:nvSpPr>
          <p:cNvPr id="34" name="Rectangle 32"/>
          <p:cNvSpPr>
            <a:spLocks noChangeArrowheads="1"/>
          </p:cNvSpPr>
          <p:nvPr/>
        </p:nvSpPr>
        <p:spPr bwMode="auto">
          <a:xfrm>
            <a:off x="8174931"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3056"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9406"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3723580"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a:t>
            </a:r>
          </a:p>
        </p:txBody>
      </p:sp>
      <p:sp>
        <p:nvSpPr>
          <p:cNvPr id="38" name="Rectangle 36"/>
          <p:cNvSpPr>
            <a:spLocks noChangeArrowheads="1"/>
          </p:cNvSpPr>
          <p:nvPr/>
        </p:nvSpPr>
        <p:spPr bwMode="auto">
          <a:xfrm>
            <a:off x="8224143"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B</a:t>
            </a:r>
          </a:p>
        </p:txBody>
      </p:sp>
      <p:sp>
        <p:nvSpPr>
          <p:cNvPr id="39" name="Rectangle 37"/>
          <p:cNvSpPr>
            <a:spLocks noChangeArrowheads="1"/>
          </p:cNvSpPr>
          <p:nvPr/>
        </p:nvSpPr>
        <p:spPr bwMode="auto">
          <a:xfrm>
            <a:off x="3267968" y="64770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客户</a:t>
            </a:r>
          </a:p>
        </p:txBody>
      </p:sp>
      <p:sp>
        <p:nvSpPr>
          <p:cNvPr id="40" name="Rectangle 38"/>
          <p:cNvSpPr>
            <a:spLocks noChangeArrowheads="1"/>
          </p:cNvSpPr>
          <p:nvPr/>
        </p:nvSpPr>
        <p:spPr bwMode="auto">
          <a:xfrm>
            <a:off x="8235255" y="64770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服务器</a:t>
            </a:r>
          </a:p>
        </p:txBody>
      </p:sp>
      <p:sp>
        <p:nvSpPr>
          <p:cNvPr id="41" name="Rectangle 39"/>
          <p:cNvSpPr>
            <a:spLocks noChangeArrowheads="1"/>
          </p:cNvSpPr>
          <p:nvPr/>
        </p:nvSpPr>
        <p:spPr bwMode="auto">
          <a:xfrm rot="-628888">
            <a:off x="5803680" y="3629485"/>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a:solidFill>
                  <a:srgbClr val="3333CC"/>
                </a:solidFill>
                <a:latin typeface="+mn-lt"/>
                <a:ea typeface="黑体" pitchFamily="2" charset="-122"/>
              </a:rPr>
              <a:t>数据传送</a:t>
            </a:r>
          </a:p>
        </p:txBody>
      </p:sp>
      <p:sp>
        <p:nvSpPr>
          <p:cNvPr id="42" name="Text Box 41"/>
          <p:cNvSpPr txBox="1">
            <a:spLocks noChangeArrowheads="1"/>
          </p:cNvSpPr>
          <p:nvPr/>
        </p:nvSpPr>
        <p:spPr bwMode="auto">
          <a:xfrm>
            <a:off x="2996506" y="5373689"/>
            <a:ext cx="6167073" cy="95410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buFontTx/>
              <a:buChar char="•"/>
              <a:defRPr/>
            </a:pPr>
            <a:r>
              <a:rPr kumimoji="0" lang="en-US" altLang="zh-CN" sz="2800" kern="0">
                <a:solidFill>
                  <a:srgbClr val="000099"/>
                </a:solidFill>
                <a:latin typeface="+mn-lt"/>
                <a:ea typeface="黑体" pitchFamily="2" charset="-122"/>
              </a:rPr>
              <a:t>  </a:t>
            </a:r>
            <a:r>
              <a:rPr kumimoji="0" lang="zh-CN" altLang="en-US" sz="2800" kern="0">
                <a:solidFill>
                  <a:srgbClr val="000099"/>
                </a:solidFill>
                <a:latin typeface="+mn-lt"/>
                <a:ea typeface="黑体" pitchFamily="2" charset="-122"/>
              </a:rPr>
              <a:t>若 </a:t>
            </a:r>
            <a:r>
              <a:rPr kumimoji="0" lang="en-US" altLang="zh-CN" sz="2800" kern="0">
                <a:solidFill>
                  <a:srgbClr val="000099"/>
                </a:solidFill>
                <a:latin typeface="+mn-lt"/>
                <a:ea typeface="黑体" pitchFamily="2" charset="-122"/>
              </a:rPr>
              <a:t>B </a:t>
            </a:r>
            <a:r>
              <a:rPr kumimoji="0" lang="zh-CN" altLang="en-US" sz="2800" kern="0">
                <a:solidFill>
                  <a:srgbClr val="000099"/>
                </a:solidFill>
                <a:latin typeface="+mn-lt"/>
                <a:ea typeface="黑体" pitchFamily="2" charset="-122"/>
              </a:rPr>
              <a:t>已经没有要向 </a:t>
            </a:r>
            <a:r>
              <a:rPr kumimoji="0" lang="en-US" altLang="zh-CN" sz="2800" kern="0">
                <a:solidFill>
                  <a:srgbClr val="000099"/>
                </a:solidFill>
                <a:latin typeface="+mn-lt"/>
                <a:ea typeface="黑体" pitchFamily="2" charset="-122"/>
              </a:rPr>
              <a:t>A </a:t>
            </a:r>
            <a:r>
              <a:rPr kumimoji="0" lang="zh-CN" altLang="en-US" sz="2800" kern="0">
                <a:solidFill>
                  <a:srgbClr val="000099"/>
                </a:solidFill>
                <a:latin typeface="+mn-lt"/>
                <a:ea typeface="黑体" pitchFamily="2" charset="-122"/>
              </a:rPr>
              <a:t>发送的数据，</a:t>
            </a:r>
          </a:p>
          <a:p>
            <a:pPr eaLnBrk="1" fontAlgn="auto" hangingPunct="1">
              <a:spcBef>
                <a:spcPts val="0"/>
              </a:spcBef>
              <a:spcAft>
                <a:spcPts val="0"/>
              </a:spcAft>
              <a:defRPr/>
            </a:pPr>
            <a:r>
              <a:rPr kumimoji="0" lang="zh-CN" altLang="en-US" sz="2800" kern="0">
                <a:solidFill>
                  <a:srgbClr val="000099"/>
                </a:solidFill>
                <a:latin typeface="+mn-lt"/>
                <a:ea typeface="黑体" pitchFamily="2" charset="-122"/>
              </a:rPr>
              <a:t>   其应用进程就通知 </a:t>
            </a:r>
            <a:r>
              <a:rPr kumimoji="0" lang="en-US" altLang="zh-CN" sz="2800" kern="0">
                <a:solidFill>
                  <a:srgbClr val="000099"/>
                </a:solidFill>
                <a:latin typeface="+mn-lt"/>
                <a:ea typeface="黑体" pitchFamily="2" charset="-122"/>
              </a:rPr>
              <a:t>TCP </a:t>
            </a:r>
            <a:r>
              <a:rPr kumimoji="0" lang="zh-CN" altLang="en-US" sz="2800" kern="0">
                <a:solidFill>
                  <a:srgbClr val="000099"/>
                </a:solidFill>
                <a:latin typeface="+mn-lt"/>
                <a:ea typeface="黑体" pitchFamily="2" charset="-122"/>
              </a:rPr>
              <a:t>释放连接。 </a:t>
            </a:r>
          </a:p>
        </p:txBody>
      </p:sp>
      <p:sp>
        <p:nvSpPr>
          <p:cNvPr id="44" name="Text Box 30"/>
          <p:cNvSpPr txBox="1">
            <a:spLocks noChangeArrowheads="1"/>
          </p:cNvSpPr>
          <p:nvPr/>
        </p:nvSpPr>
        <p:spPr bwMode="auto">
          <a:xfrm>
            <a:off x="2275656" y="34926"/>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3600" kern="0" dirty="0">
                <a:solidFill>
                  <a:srgbClr val="333399"/>
                </a:solidFill>
                <a:latin typeface="Arial" pitchFamily="34" charset="0"/>
                <a:ea typeface="黑体" pitchFamily="2" charset="-122"/>
              </a:rPr>
              <a:t>TCP </a:t>
            </a:r>
            <a:r>
              <a:rPr kumimoji="0" lang="zh-CN" altLang="en-US" sz="3600" kern="0" dirty="0">
                <a:solidFill>
                  <a:srgbClr val="333399"/>
                </a:solidFill>
                <a:latin typeface="Arial" pitchFamily="34" charset="0"/>
                <a:ea typeface="黑体" pitchFamily="2" charset="-122"/>
              </a:rPr>
              <a:t>的连接释放：采用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22084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100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1000"/>
                                        <p:tgtEl>
                                          <p:spTgt spid="26"/>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right)">
                                      <p:cBhvr>
                                        <p:cTn id="1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4034160" y="2349501"/>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grpSp>
      <p:sp>
        <p:nvSpPr>
          <p:cNvPr id="7" name="AutoShape 5"/>
          <p:cNvSpPr>
            <a:spLocks noChangeArrowheads="1"/>
          </p:cNvSpPr>
          <p:nvPr/>
        </p:nvSpPr>
        <p:spPr bwMode="auto">
          <a:xfrm rot="-651552">
            <a:off x="5279258"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8" name="AutoShape 6"/>
          <p:cNvSpPr>
            <a:spLocks noChangeArrowheads="1"/>
          </p:cNvSpPr>
          <p:nvPr/>
        </p:nvSpPr>
        <p:spPr bwMode="auto">
          <a:xfrm>
            <a:off x="4988745" y="1863726"/>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9" name="Group 7"/>
          <p:cNvGrpSpPr>
            <a:grpSpLocks/>
          </p:cNvGrpSpPr>
          <p:nvPr/>
        </p:nvGrpSpPr>
        <p:grpSpPr bwMode="auto">
          <a:xfrm>
            <a:off x="4055294"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000" b="1" kern="0">
                  <a:solidFill>
                    <a:srgbClr val="3333CC"/>
                  </a:solidFill>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2" name="Group 10"/>
          <p:cNvGrpSpPr>
            <a:grpSpLocks/>
          </p:cNvGrpSpPr>
          <p:nvPr/>
        </p:nvGrpSpPr>
        <p:grpSpPr bwMode="auto">
          <a:xfrm>
            <a:off x="4069582" y="3167064"/>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ACK = 1, seq = v, ack= u </a:t>
              </a:r>
              <a:r>
                <a:rPr lang="en-US" altLang="zh-CN" b="1" kern="0">
                  <a:solidFill>
                    <a:srgbClr val="3333CC"/>
                  </a:solidFill>
                  <a:latin typeface="+mn-lt"/>
                  <a:ea typeface="黑体" pitchFamily="2" charset="-122"/>
                  <a:sym typeface="Symbol" pitchFamily="18" charset="2"/>
                </a:rPr>
                <a:t> 1</a:t>
              </a:r>
              <a:endParaRPr lang="en-US" altLang="zh-CN" b="1" kern="0">
                <a:solidFill>
                  <a:srgbClr val="3333CC"/>
                </a:solidFill>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5" name="Group 13"/>
          <p:cNvGrpSpPr>
            <a:grpSpLocks/>
          </p:cNvGrpSpPr>
          <p:nvPr/>
        </p:nvGrpSpPr>
        <p:grpSpPr bwMode="auto">
          <a:xfrm>
            <a:off x="4034657" y="4086224"/>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FIN = 1, ACK = 1, seq = w, ack= u </a:t>
              </a:r>
              <a:r>
                <a:rPr lang="en-US" altLang="zh-CN" b="1" kern="0">
                  <a:solidFill>
                    <a:srgbClr val="3333CC"/>
                  </a:solidFill>
                  <a:latin typeface="+mn-lt"/>
                  <a:ea typeface="黑体" pitchFamily="2" charset="-122"/>
                  <a:sym typeface="Symbol" pitchFamily="18" charset="2"/>
                </a:rPr>
                <a:t> 1</a:t>
              </a:r>
              <a:endParaRPr lang="en-US" altLang="zh-CN" b="1" kern="0">
                <a:solidFill>
                  <a:srgbClr val="3333CC"/>
                </a:solidFill>
                <a:latin typeface="+mn-lt"/>
                <a:ea typeface="黑体" pitchFamily="2" charset="-122"/>
              </a:endParaRPr>
            </a:p>
          </p:txBody>
        </p:sp>
      </p:grpSp>
      <p:sp>
        <p:nvSpPr>
          <p:cNvPr id="18" name="Rectangle 16"/>
          <p:cNvSpPr>
            <a:spLocks noChangeArrowheads="1"/>
          </p:cNvSpPr>
          <p:nvPr/>
        </p:nvSpPr>
        <p:spPr bwMode="auto">
          <a:xfrm>
            <a:off x="3099619"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9" name="Rectangle 17"/>
          <p:cNvSpPr>
            <a:spLocks noChangeArrowheads="1"/>
          </p:cNvSpPr>
          <p:nvPr/>
        </p:nvSpPr>
        <p:spPr bwMode="auto">
          <a:xfrm>
            <a:off x="818597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20" name="Group 18"/>
          <p:cNvGrpSpPr>
            <a:grpSpLocks/>
          </p:cNvGrpSpPr>
          <p:nvPr/>
        </p:nvGrpSpPr>
        <p:grpSpPr bwMode="auto">
          <a:xfrm>
            <a:off x="300119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23" name="Group 21"/>
          <p:cNvGrpSpPr>
            <a:grpSpLocks/>
          </p:cNvGrpSpPr>
          <p:nvPr/>
        </p:nvGrpSpPr>
        <p:grpSpPr bwMode="auto">
          <a:xfrm>
            <a:off x="1991544" y="1257301"/>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主动关闭</a:t>
              </a:r>
            </a:p>
          </p:txBody>
        </p:sp>
      </p:grpSp>
      <p:grpSp>
        <p:nvGrpSpPr>
          <p:cNvPr id="26" name="Group 24"/>
          <p:cNvGrpSpPr>
            <a:grpSpLocks/>
          </p:cNvGrpSpPr>
          <p:nvPr/>
        </p:nvGrpSpPr>
        <p:grpSpPr bwMode="auto">
          <a:xfrm>
            <a:off x="8905107" y="1190626"/>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被动关闭</a:t>
              </a:r>
            </a:p>
          </p:txBody>
        </p:sp>
      </p:grpSp>
      <p:sp>
        <p:nvSpPr>
          <p:cNvPr id="29" name="Rectangle 27"/>
          <p:cNvSpPr>
            <a:spLocks noChangeArrowheads="1"/>
          </p:cNvSpPr>
          <p:nvPr/>
        </p:nvSpPr>
        <p:spPr bwMode="auto">
          <a:xfrm>
            <a:off x="5623745" y="1778001"/>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a:solidFill>
                  <a:srgbClr val="3333CC"/>
                </a:solidFill>
                <a:latin typeface="+mn-lt"/>
                <a:ea typeface="黑体" pitchFamily="2" charset="-122"/>
              </a:rPr>
              <a:t>数据传送</a:t>
            </a:r>
          </a:p>
        </p:txBody>
      </p:sp>
      <p:grpSp>
        <p:nvGrpSpPr>
          <p:cNvPr id="30" name="Group 28"/>
          <p:cNvGrpSpPr>
            <a:grpSpLocks/>
          </p:cNvGrpSpPr>
          <p:nvPr/>
        </p:nvGrpSpPr>
        <p:grpSpPr bwMode="auto">
          <a:xfrm>
            <a:off x="8946382"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通知</a:t>
              </a:r>
            </a:p>
            <a:p>
              <a:pPr defTabSz="762000" fontAlgn="auto">
                <a:spcBef>
                  <a:spcPts val="0"/>
                </a:spcBef>
                <a:spcAft>
                  <a:spcPts val="0"/>
                </a:spcAft>
                <a:defRPr/>
              </a:pPr>
              <a:r>
                <a:rPr lang="zh-CN" altLang="en-US" b="1" kern="0">
                  <a:solidFill>
                    <a:srgbClr val="3333CC"/>
                  </a:solidFill>
                  <a:latin typeface="+mn-lt"/>
                  <a:ea typeface="黑体" pitchFamily="2" charset="-122"/>
                </a:rPr>
                <a:t>应用</a:t>
              </a:r>
            </a:p>
            <a:p>
              <a:pPr defTabSz="762000" fontAlgn="auto">
                <a:spcBef>
                  <a:spcPts val="0"/>
                </a:spcBef>
                <a:spcAft>
                  <a:spcPts val="0"/>
                </a:spcAft>
                <a:defRPr/>
              </a:pPr>
              <a:r>
                <a:rPr lang="zh-CN" altLang="en-US" b="1" kern="0">
                  <a:solidFill>
                    <a:srgbClr val="3333CC"/>
                  </a:solidFill>
                  <a:latin typeface="+mn-lt"/>
                  <a:ea typeface="黑体" pitchFamily="2" charset="-122"/>
                </a:rPr>
                <a:t>进程</a:t>
              </a:r>
            </a:p>
          </p:txBody>
        </p:sp>
      </p:grpSp>
      <p:sp>
        <p:nvSpPr>
          <p:cNvPr id="33" name="Rectangle 31"/>
          <p:cNvSpPr>
            <a:spLocks noChangeArrowheads="1"/>
          </p:cNvSpPr>
          <p:nvPr/>
        </p:nvSpPr>
        <p:spPr bwMode="auto">
          <a:xfrm>
            <a:off x="3080570"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sp>
        <p:nvSpPr>
          <p:cNvPr id="34" name="Rectangle 32"/>
          <p:cNvSpPr>
            <a:spLocks noChangeArrowheads="1"/>
          </p:cNvSpPr>
          <p:nvPr/>
        </p:nvSpPr>
        <p:spPr bwMode="auto">
          <a:xfrm>
            <a:off x="8166920"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5045"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1395"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3715569"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a:t>
            </a:r>
          </a:p>
        </p:txBody>
      </p:sp>
      <p:sp>
        <p:nvSpPr>
          <p:cNvPr id="38" name="Rectangle 36"/>
          <p:cNvSpPr>
            <a:spLocks noChangeArrowheads="1"/>
          </p:cNvSpPr>
          <p:nvPr/>
        </p:nvSpPr>
        <p:spPr bwMode="auto">
          <a:xfrm>
            <a:off x="8216132"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B</a:t>
            </a:r>
          </a:p>
        </p:txBody>
      </p:sp>
      <p:sp>
        <p:nvSpPr>
          <p:cNvPr id="39" name="Rectangle 37"/>
          <p:cNvSpPr>
            <a:spLocks noChangeArrowheads="1"/>
          </p:cNvSpPr>
          <p:nvPr/>
        </p:nvSpPr>
        <p:spPr bwMode="auto">
          <a:xfrm>
            <a:off x="3259957" y="64770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客户</a:t>
            </a:r>
          </a:p>
        </p:txBody>
      </p:sp>
      <p:sp>
        <p:nvSpPr>
          <p:cNvPr id="40" name="Rectangle 38"/>
          <p:cNvSpPr>
            <a:spLocks noChangeArrowheads="1"/>
          </p:cNvSpPr>
          <p:nvPr/>
        </p:nvSpPr>
        <p:spPr bwMode="auto">
          <a:xfrm>
            <a:off x="8227244" y="64770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服务器</a:t>
            </a:r>
          </a:p>
        </p:txBody>
      </p:sp>
      <p:sp>
        <p:nvSpPr>
          <p:cNvPr id="41" name="Rectangle 39"/>
          <p:cNvSpPr>
            <a:spLocks noChangeArrowheads="1"/>
          </p:cNvSpPr>
          <p:nvPr/>
        </p:nvSpPr>
        <p:spPr bwMode="auto">
          <a:xfrm rot="-628888">
            <a:off x="5795669" y="3629485"/>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a:solidFill>
                  <a:srgbClr val="3333CC"/>
                </a:solidFill>
                <a:latin typeface="+mn-lt"/>
                <a:ea typeface="黑体" pitchFamily="2" charset="-122"/>
              </a:rPr>
              <a:t>数据传送</a:t>
            </a:r>
          </a:p>
        </p:txBody>
      </p:sp>
      <p:sp>
        <p:nvSpPr>
          <p:cNvPr id="42" name="Text Box 41"/>
          <p:cNvSpPr txBox="1">
            <a:spLocks noChangeArrowheads="1"/>
          </p:cNvSpPr>
          <p:nvPr/>
        </p:nvSpPr>
        <p:spPr bwMode="auto">
          <a:xfrm>
            <a:off x="2514674" y="6021389"/>
            <a:ext cx="7397750" cy="52863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buFontTx/>
              <a:buChar char="•"/>
              <a:defRPr/>
            </a:pPr>
            <a:r>
              <a:rPr kumimoji="0" lang="en-US" altLang="zh-CN" sz="2800" kern="0">
                <a:solidFill>
                  <a:srgbClr val="000099"/>
                </a:solidFill>
                <a:latin typeface="Arial" pitchFamily="34" charset="0"/>
                <a:ea typeface="黑体" pitchFamily="2" charset="-122"/>
              </a:rPr>
              <a:t>  A </a:t>
            </a:r>
            <a:r>
              <a:rPr kumimoji="0" lang="zh-CN" altLang="en-US" sz="2800" kern="0">
                <a:solidFill>
                  <a:srgbClr val="000099"/>
                </a:solidFill>
                <a:latin typeface="Arial" pitchFamily="34" charset="0"/>
                <a:ea typeface="黑体" pitchFamily="2" charset="-122"/>
              </a:rPr>
              <a:t>收到连接释放报文段后，必须发出确认。 </a:t>
            </a:r>
          </a:p>
        </p:txBody>
      </p:sp>
      <p:grpSp>
        <p:nvGrpSpPr>
          <p:cNvPr id="43" name="Group 42"/>
          <p:cNvGrpSpPr>
            <a:grpSpLocks/>
          </p:cNvGrpSpPr>
          <p:nvPr/>
        </p:nvGrpSpPr>
        <p:grpSpPr bwMode="auto">
          <a:xfrm>
            <a:off x="4055295" y="4933340"/>
            <a:ext cx="4189413" cy="769937"/>
            <a:chOff x="1614" y="3081"/>
            <a:chExt cx="2639" cy="485"/>
          </a:xfrm>
        </p:grpSpPr>
        <p:sp>
          <p:nvSpPr>
            <p:cNvPr id="44" name="Rectangle 43"/>
            <p:cNvSpPr>
              <a:spLocks noChangeArrowheads="1"/>
            </p:cNvSpPr>
            <p:nvPr/>
          </p:nvSpPr>
          <p:spPr bwMode="auto">
            <a:xfrm rot="610931">
              <a:off x="1901" y="3121"/>
              <a:ext cx="23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dirty="0">
                  <a:solidFill>
                    <a:srgbClr val="3333CC"/>
                  </a:solidFill>
                  <a:latin typeface="+mn-lt"/>
                  <a:ea typeface="黑体" pitchFamily="2" charset="-122"/>
                </a:rPr>
                <a:t>ACK = 1, </a:t>
              </a:r>
              <a:r>
                <a:rPr lang="en-US" altLang="zh-CN" b="1" kern="0" dirty="0" err="1">
                  <a:solidFill>
                    <a:srgbClr val="3333CC"/>
                  </a:solidFill>
                  <a:latin typeface="+mn-lt"/>
                  <a:ea typeface="黑体" pitchFamily="2" charset="-122"/>
                </a:rPr>
                <a:t>seq</a:t>
              </a:r>
              <a:r>
                <a:rPr lang="en-US" altLang="zh-CN" b="1" kern="0" dirty="0">
                  <a:solidFill>
                    <a:srgbClr val="3333CC"/>
                  </a:solidFill>
                  <a:latin typeface="+mn-lt"/>
                  <a:ea typeface="黑体" pitchFamily="2" charset="-122"/>
                </a:rPr>
                <a:t> = u + 1, </a:t>
              </a:r>
              <a:r>
                <a:rPr lang="en-US" altLang="zh-CN" b="1" kern="0" dirty="0" err="1">
                  <a:solidFill>
                    <a:srgbClr val="3333CC"/>
                  </a:solidFill>
                  <a:latin typeface="+mn-lt"/>
                  <a:ea typeface="黑体" pitchFamily="2" charset="-122"/>
                </a:rPr>
                <a:t>ack</a:t>
              </a:r>
              <a:r>
                <a:rPr lang="en-US" altLang="zh-CN" b="1" kern="0" dirty="0">
                  <a:solidFill>
                    <a:srgbClr val="3333CC"/>
                  </a:solidFill>
                  <a:latin typeface="+mn-lt"/>
                  <a:ea typeface="黑体" pitchFamily="2" charset="-122"/>
                </a:rPr>
                <a:t> = w </a:t>
              </a:r>
              <a:r>
                <a:rPr lang="en-US" altLang="zh-CN" b="1" kern="0" dirty="0">
                  <a:solidFill>
                    <a:srgbClr val="3333CC"/>
                  </a:solidFill>
                  <a:latin typeface="+mn-lt"/>
                  <a:ea typeface="黑体" pitchFamily="2" charset="-122"/>
                  <a:sym typeface="Symbol" pitchFamily="18" charset="2"/>
                </a:rPr>
                <a:t> 1</a:t>
              </a:r>
            </a:p>
          </p:txBody>
        </p:sp>
        <p:sp>
          <p:nvSpPr>
            <p:cNvPr id="45" name="Line 44"/>
            <p:cNvSpPr>
              <a:spLocks noChangeShapeType="1"/>
            </p:cNvSpPr>
            <p:nvPr/>
          </p:nvSpPr>
          <p:spPr bwMode="auto">
            <a:xfrm>
              <a:off x="1614" y="3081"/>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47" name="Text Box 30"/>
          <p:cNvSpPr txBox="1">
            <a:spLocks noChangeArrowheads="1"/>
          </p:cNvSpPr>
          <p:nvPr/>
        </p:nvSpPr>
        <p:spPr bwMode="auto">
          <a:xfrm>
            <a:off x="2275656" y="34926"/>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3600" kern="0" dirty="0">
                <a:solidFill>
                  <a:srgbClr val="333399"/>
                </a:solidFill>
                <a:latin typeface="Arial" pitchFamily="34" charset="0"/>
                <a:ea typeface="黑体" pitchFamily="2" charset="-122"/>
              </a:rPr>
              <a:t>TCP </a:t>
            </a:r>
            <a:r>
              <a:rPr kumimoji="0" lang="zh-CN" altLang="en-US" sz="3600" kern="0" dirty="0">
                <a:solidFill>
                  <a:srgbClr val="333399"/>
                </a:solidFill>
                <a:latin typeface="Arial" pitchFamily="34" charset="0"/>
                <a:ea typeface="黑体" pitchFamily="2" charset="-122"/>
              </a:rPr>
              <a:t>的连接释放：采用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27567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4024188" y="2349501"/>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7" name="AutoShape 5"/>
          <p:cNvSpPr>
            <a:spLocks noChangeArrowheads="1"/>
          </p:cNvSpPr>
          <p:nvPr/>
        </p:nvSpPr>
        <p:spPr bwMode="auto">
          <a:xfrm rot="-651552">
            <a:off x="5300539"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8" name="AutoShape 6"/>
          <p:cNvSpPr>
            <a:spLocks noChangeArrowheads="1"/>
          </p:cNvSpPr>
          <p:nvPr/>
        </p:nvSpPr>
        <p:spPr bwMode="auto">
          <a:xfrm>
            <a:off x="5010026" y="1863726"/>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9" name="Group 7"/>
          <p:cNvGrpSpPr>
            <a:grpSpLocks/>
          </p:cNvGrpSpPr>
          <p:nvPr/>
        </p:nvGrpSpPr>
        <p:grpSpPr bwMode="auto">
          <a:xfrm>
            <a:off x="407657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000" b="1" kern="0">
                  <a:solidFill>
                    <a:srgbClr val="3333CC"/>
                  </a:solidFill>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2" name="Group 10"/>
          <p:cNvGrpSpPr>
            <a:grpSpLocks/>
          </p:cNvGrpSpPr>
          <p:nvPr/>
        </p:nvGrpSpPr>
        <p:grpSpPr bwMode="auto">
          <a:xfrm>
            <a:off x="4090863" y="3167064"/>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ACK = 1, seq = v, ack= u </a:t>
              </a:r>
              <a:r>
                <a:rPr lang="en-US" altLang="zh-CN" b="1" kern="0">
                  <a:solidFill>
                    <a:srgbClr val="3333CC"/>
                  </a:solidFill>
                  <a:latin typeface="+mn-lt"/>
                  <a:ea typeface="黑体" pitchFamily="2" charset="-122"/>
                  <a:sym typeface="Symbol" pitchFamily="18" charset="2"/>
                </a:rPr>
                <a:t> 1</a:t>
              </a:r>
              <a:endParaRPr lang="en-US" altLang="zh-CN" b="1" kern="0">
                <a:solidFill>
                  <a:srgbClr val="3333CC"/>
                </a:solidFill>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5" name="Group 13"/>
          <p:cNvGrpSpPr>
            <a:grpSpLocks/>
          </p:cNvGrpSpPr>
          <p:nvPr/>
        </p:nvGrpSpPr>
        <p:grpSpPr bwMode="auto">
          <a:xfrm>
            <a:off x="4055938" y="4086224"/>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FIN = 1, ACK = 1, seq = w, ack= u </a:t>
              </a:r>
              <a:r>
                <a:rPr lang="en-US" altLang="zh-CN" b="1" kern="0">
                  <a:solidFill>
                    <a:srgbClr val="3333CC"/>
                  </a:solidFill>
                  <a:latin typeface="+mn-lt"/>
                  <a:ea typeface="黑体" pitchFamily="2" charset="-122"/>
                  <a:sym typeface="Symbol" pitchFamily="18" charset="2"/>
                </a:rPr>
                <a:t> 1</a:t>
              </a:r>
              <a:endParaRPr lang="en-US" altLang="zh-CN" b="1" kern="0">
                <a:solidFill>
                  <a:srgbClr val="3333CC"/>
                </a:solidFill>
                <a:latin typeface="+mn-lt"/>
                <a:ea typeface="黑体" pitchFamily="2" charset="-122"/>
              </a:endParaRPr>
            </a:p>
          </p:txBody>
        </p:sp>
      </p:grpSp>
      <p:sp>
        <p:nvSpPr>
          <p:cNvPr id="18" name="Rectangle 16"/>
          <p:cNvSpPr>
            <a:spLocks noChangeArrowheads="1"/>
          </p:cNvSpPr>
          <p:nvPr/>
        </p:nvSpPr>
        <p:spPr bwMode="auto">
          <a:xfrm>
            <a:off x="312090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9" name="Rectangle 17"/>
          <p:cNvSpPr>
            <a:spLocks noChangeArrowheads="1"/>
          </p:cNvSpPr>
          <p:nvPr/>
        </p:nvSpPr>
        <p:spPr bwMode="auto">
          <a:xfrm>
            <a:off x="8207251"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20" name="Group 18"/>
          <p:cNvGrpSpPr>
            <a:grpSpLocks/>
          </p:cNvGrpSpPr>
          <p:nvPr/>
        </p:nvGrpSpPr>
        <p:grpSpPr bwMode="auto">
          <a:xfrm>
            <a:off x="3022476"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23" name="Group 21"/>
          <p:cNvGrpSpPr>
            <a:grpSpLocks/>
          </p:cNvGrpSpPr>
          <p:nvPr/>
        </p:nvGrpSpPr>
        <p:grpSpPr bwMode="auto">
          <a:xfrm>
            <a:off x="2012825" y="1257301"/>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主动关闭</a:t>
              </a:r>
            </a:p>
          </p:txBody>
        </p:sp>
      </p:grpSp>
      <p:grpSp>
        <p:nvGrpSpPr>
          <p:cNvPr id="26" name="Group 24"/>
          <p:cNvGrpSpPr>
            <a:grpSpLocks/>
          </p:cNvGrpSpPr>
          <p:nvPr/>
        </p:nvGrpSpPr>
        <p:grpSpPr bwMode="auto">
          <a:xfrm>
            <a:off x="8926388" y="1190626"/>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被动关闭</a:t>
              </a:r>
            </a:p>
          </p:txBody>
        </p:sp>
      </p:grpSp>
      <p:sp>
        <p:nvSpPr>
          <p:cNvPr id="29" name="Rectangle 27"/>
          <p:cNvSpPr>
            <a:spLocks noChangeArrowheads="1"/>
          </p:cNvSpPr>
          <p:nvPr/>
        </p:nvSpPr>
        <p:spPr bwMode="auto">
          <a:xfrm>
            <a:off x="5645026" y="1778001"/>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a:solidFill>
                  <a:srgbClr val="3333CC"/>
                </a:solidFill>
                <a:latin typeface="+mn-lt"/>
                <a:ea typeface="黑体" pitchFamily="2" charset="-122"/>
              </a:rPr>
              <a:t>数据传送</a:t>
            </a:r>
          </a:p>
        </p:txBody>
      </p:sp>
      <p:grpSp>
        <p:nvGrpSpPr>
          <p:cNvPr id="30" name="Group 28"/>
          <p:cNvGrpSpPr>
            <a:grpSpLocks/>
          </p:cNvGrpSpPr>
          <p:nvPr/>
        </p:nvGrpSpPr>
        <p:grpSpPr bwMode="auto">
          <a:xfrm>
            <a:off x="8967663"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通知</a:t>
              </a:r>
            </a:p>
            <a:p>
              <a:pPr defTabSz="762000" fontAlgn="auto">
                <a:spcBef>
                  <a:spcPts val="0"/>
                </a:spcBef>
                <a:spcAft>
                  <a:spcPts val="0"/>
                </a:spcAft>
                <a:defRPr/>
              </a:pPr>
              <a:r>
                <a:rPr lang="zh-CN" altLang="en-US" b="1" kern="0">
                  <a:solidFill>
                    <a:srgbClr val="3333CC"/>
                  </a:solidFill>
                  <a:latin typeface="+mn-lt"/>
                  <a:ea typeface="黑体" pitchFamily="2" charset="-122"/>
                </a:rPr>
                <a:t>应用</a:t>
              </a:r>
            </a:p>
            <a:p>
              <a:pPr defTabSz="762000" fontAlgn="auto">
                <a:spcBef>
                  <a:spcPts val="0"/>
                </a:spcBef>
                <a:spcAft>
                  <a:spcPts val="0"/>
                </a:spcAft>
                <a:defRPr/>
              </a:pPr>
              <a:r>
                <a:rPr lang="zh-CN" altLang="en-US" b="1" kern="0">
                  <a:solidFill>
                    <a:srgbClr val="3333CC"/>
                  </a:solidFill>
                  <a:latin typeface="+mn-lt"/>
                  <a:ea typeface="黑体" pitchFamily="2" charset="-122"/>
                </a:rPr>
                <a:t>进程</a:t>
              </a:r>
            </a:p>
          </p:txBody>
        </p:sp>
      </p:grpSp>
      <p:sp>
        <p:nvSpPr>
          <p:cNvPr id="33" name="Rectangle 31"/>
          <p:cNvSpPr>
            <a:spLocks noChangeArrowheads="1"/>
          </p:cNvSpPr>
          <p:nvPr/>
        </p:nvSpPr>
        <p:spPr bwMode="auto">
          <a:xfrm>
            <a:off x="3101851"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sp>
        <p:nvSpPr>
          <p:cNvPr id="34" name="Rectangle 32"/>
          <p:cNvSpPr>
            <a:spLocks noChangeArrowheads="1"/>
          </p:cNvSpPr>
          <p:nvPr/>
        </p:nvSpPr>
        <p:spPr bwMode="auto">
          <a:xfrm>
            <a:off x="8188201"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6326"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2676"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3736850"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a:t>
            </a:r>
          </a:p>
        </p:txBody>
      </p:sp>
      <p:sp>
        <p:nvSpPr>
          <p:cNvPr id="38" name="Rectangle 36"/>
          <p:cNvSpPr>
            <a:spLocks noChangeArrowheads="1"/>
          </p:cNvSpPr>
          <p:nvPr/>
        </p:nvSpPr>
        <p:spPr bwMode="auto">
          <a:xfrm>
            <a:off x="8237413"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B</a:t>
            </a:r>
          </a:p>
        </p:txBody>
      </p:sp>
      <p:sp>
        <p:nvSpPr>
          <p:cNvPr id="39" name="Rectangle 37"/>
          <p:cNvSpPr>
            <a:spLocks noChangeArrowheads="1"/>
          </p:cNvSpPr>
          <p:nvPr/>
        </p:nvSpPr>
        <p:spPr bwMode="auto">
          <a:xfrm>
            <a:off x="3281238" y="64770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客户</a:t>
            </a:r>
          </a:p>
        </p:txBody>
      </p:sp>
      <p:sp>
        <p:nvSpPr>
          <p:cNvPr id="40" name="Rectangle 38"/>
          <p:cNvSpPr>
            <a:spLocks noChangeArrowheads="1"/>
          </p:cNvSpPr>
          <p:nvPr/>
        </p:nvSpPr>
        <p:spPr bwMode="auto">
          <a:xfrm>
            <a:off x="8248525" y="64770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服务器</a:t>
            </a:r>
          </a:p>
        </p:txBody>
      </p:sp>
      <p:sp>
        <p:nvSpPr>
          <p:cNvPr id="41" name="Rectangle 39"/>
          <p:cNvSpPr>
            <a:spLocks noChangeArrowheads="1"/>
          </p:cNvSpPr>
          <p:nvPr/>
        </p:nvSpPr>
        <p:spPr bwMode="auto">
          <a:xfrm rot="-628888">
            <a:off x="5816950" y="3629485"/>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dirty="0">
                <a:solidFill>
                  <a:srgbClr val="3333CC"/>
                </a:solidFill>
                <a:latin typeface="+mn-lt"/>
                <a:ea typeface="黑体" pitchFamily="2" charset="-122"/>
              </a:rPr>
              <a:t>数据传送</a:t>
            </a:r>
          </a:p>
        </p:txBody>
      </p:sp>
      <p:sp>
        <p:nvSpPr>
          <p:cNvPr id="42" name="Text Box 41"/>
          <p:cNvSpPr txBox="1">
            <a:spLocks noChangeArrowheads="1"/>
          </p:cNvSpPr>
          <p:nvPr/>
        </p:nvSpPr>
        <p:spPr bwMode="auto">
          <a:xfrm>
            <a:off x="2279577" y="5786439"/>
            <a:ext cx="8226425" cy="9556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buFontTx/>
              <a:buChar char="•"/>
              <a:defRPr/>
            </a:pPr>
            <a:r>
              <a:rPr kumimoji="0" lang="en-US" altLang="zh-CN" sz="2800" kern="0">
                <a:solidFill>
                  <a:srgbClr val="000099"/>
                </a:solidFill>
                <a:latin typeface="Arial" pitchFamily="34" charset="0"/>
                <a:ea typeface="黑体" pitchFamily="2" charset="-122"/>
              </a:rPr>
              <a:t>  </a:t>
            </a:r>
            <a:r>
              <a:rPr kumimoji="0" lang="zh-CN" altLang="en-US" sz="2800" kern="0">
                <a:solidFill>
                  <a:srgbClr val="000099"/>
                </a:solidFill>
                <a:latin typeface="Arial" pitchFamily="34" charset="0"/>
                <a:ea typeface="黑体" pitchFamily="2" charset="-122"/>
              </a:rPr>
              <a:t>在确认报文段中 </a:t>
            </a:r>
            <a:r>
              <a:rPr kumimoji="0" lang="en-US" altLang="zh-CN" sz="2800" kern="0">
                <a:solidFill>
                  <a:srgbClr val="000099"/>
                </a:solidFill>
                <a:latin typeface="Arial" pitchFamily="34" charset="0"/>
                <a:ea typeface="黑体" pitchFamily="2" charset="-122"/>
              </a:rPr>
              <a:t>ACK = 1</a:t>
            </a:r>
            <a:r>
              <a:rPr kumimoji="0" lang="zh-CN" altLang="en-US" sz="2800" kern="0">
                <a:solidFill>
                  <a:srgbClr val="000099"/>
                </a:solidFill>
                <a:latin typeface="Arial" pitchFamily="34" charset="0"/>
                <a:ea typeface="黑体" pitchFamily="2" charset="-122"/>
              </a:rPr>
              <a:t>，确认号 </a:t>
            </a:r>
            <a:r>
              <a:rPr kumimoji="0" lang="en-US" altLang="zh-CN" sz="2800" kern="0">
                <a:solidFill>
                  <a:srgbClr val="000099"/>
                </a:solidFill>
                <a:latin typeface="Arial" pitchFamily="34" charset="0"/>
                <a:ea typeface="黑体" pitchFamily="2" charset="-122"/>
              </a:rPr>
              <a:t>ack </a:t>
            </a:r>
            <a:r>
              <a:rPr kumimoji="0" lang="en-US" altLang="zh-CN" sz="2800" kern="0">
                <a:solidFill>
                  <a:srgbClr val="000099"/>
                </a:solidFill>
                <a:latin typeface="Arial" pitchFamily="34" charset="0"/>
                <a:ea typeface="黑体" pitchFamily="2" charset="-122"/>
                <a:sym typeface="Symbol" pitchFamily="18" charset="2"/>
              </a:rPr>
              <a:t></a:t>
            </a:r>
            <a:r>
              <a:rPr kumimoji="0" lang="en-US" altLang="zh-CN" sz="2800" kern="0">
                <a:solidFill>
                  <a:srgbClr val="000099"/>
                </a:solidFill>
                <a:latin typeface="Arial" pitchFamily="34" charset="0"/>
                <a:ea typeface="黑体" pitchFamily="2" charset="-122"/>
              </a:rPr>
              <a:t> w </a:t>
            </a:r>
            <a:r>
              <a:rPr kumimoji="0" lang="en-US" altLang="zh-CN" sz="2800" kern="0">
                <a:solidFill>
                  <a:srgbClr val="000099"/>
                </a:solidFill>
                <a:latin typeface="Arial" pitchFamily="34" charset="0"/>
                <a:ea typeface="黑体" pitchFamily="2" charset="-122"/>
                <a:sym typeface="Symbol" pitchFamily="18" charset="2"/>
              </a:rPr>
              <a:t></a:t>
            </a:r>
            <a:r>
              <a:rPr kumimoji="0" lang="en-US" altLang="zh-CN" sz="2800" kern="0">
                <a:solidFill>
                  <a:srgbClr val="000099"/>
                </a:solidFill>
                <a:latin typeface="Arial" pitchFamily="34" charset="0"/>
                <a:ea typeface="黑体" pitchFamily="2" charset="-122"/>
              </a:rPr>
              <a:t> 1</a:t>
            </a:r>
            <a:r>
              <a:rPr kumimoji="0" lang="zh-CN" altLang="en-US" sz="2800" kern="0">
                <a:solidFill>
                  <a:srgbClr val="000099"/>
                </a:solidFill>
                <a:latin typeface="Arial" pitchFamily="34" charset="0"/>
                <a:ea typeface="黑体" pitchFamily="2" charset="-122"/>
              </a:rPr>
              <a:t>，</a:t>
            </a:r>
          </a:p>
          <a:p>
            <a:pPr eaLnBrk="1" fontAlgn="auto" hangingPunct="1">
              <a:spcBef>
                <a:spcPts val="0"/>
              </a:spcBef>
              <a:spcAft>
                <a:spcPts val="0"/>
              </a:spcAft>
              <a:defRPr/>
            </a:pPr>
            <a:r>
              <a:rPr kumimoji="0" lang="zh-CN" altLang="en-US" sz="2800" kern="0">
                <a:solidFill>
                  <a:srgbClr val="000099"/>
                </a:solidFill>
                <a:latin typeface="Arial" pitchFamily="34" charset="0"/>
                <a:ea typeface="黑体" pitchFamily="2" charset="-122"/>
              </a:rPr>
              <a:t>   自己的序号 </a:t>
            </a:r>
            <a:r>
              <a:rPr kumimoji="0" lang="en-US" altLang="zh-CN" sz="2800" kern="0">
                <a:solidFill>
                  <a:srgbClr val="000099"/>
                </a:solidFill>
                <a:latin typeface="Arial" pitchFamily="34" charset="0"/>
                <a:ea typeface="黑体" pitchFamily="2" charset="-122"/>
              </a:rPr>
              <a:t>seq = u + 1</a:t>
            </a:r>
            <a:r>
              <a:rPr kumimoji="0" lang="zh-CN" altLang="en-US" sz="2800" kern="0">
                <a:solidFill>
                  <a:srgbClr val="000099"/>
                </a:solidFill>
                <a:latin typeface="Arial" pitchFamily="34" charset="0"/>
                <a:ea typeface="黑体" pitchFamily="2" charset="-122"/>
              </a:rPr>
              <a:t>。 </a:t>
            </a:r>
          </a:p>
        </p:txBody>
      </p:sp>
      <p:sp>
        <p:nvSpPr>
          <p:cNvPr id="43" name="Rectangle 42"/>
          <p:cNvSpPr>
            <a:spLocks noChangeArrowheads="1"/>
          </p:cNvSpPr>
          <p:nvPr/>
        </p:nvSpPr>
        <p:spPr bwMode="auto">
          <a:xfrm rot="610931">
            <a:off x="4533185" y="4996813"/>
            <a:ext cx="37333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dirty="0">
                <a:solidFill>
                  <a:srgbClr val="3333CC"/>
                </a:solidFill>
                <a:latin typeface="+mn-lt"/>
                <a:ea typeface="黑体" pitchFamily="2" charset="-122"/>
              </a:rPr>
              <a:t>ACK = 1, </a:t>
            </a:r>
            <a:r>
              <a:rPr lang="en-US" altLang="zh-CN" b="1" kern="0" dirty="0" err="1">
                <a:solidFill>
                  <a:srgbClr val="3333CC"/>
                </a:solidFill>
                <a:latin typeface="+mn-lt"/>
                <a:ea typeface="黑体" pitchFamily="2" charset="-122"/>
              </a:rPr>
              <a:t>seq</a:t>
            </a:r>
            <a:r>
              <a:rPr lang="en-US" altLang="zh-CN" b="1" kern="0" dirty="0">
                <a:solidFill>
                  <a:srgbClr val="3333CC"/>
                </a:solidFill>
                <a:latin typeface="+mn-lt"/>
                <a:ea typeface="黑体" pitchFamily="2" charset="-122"/>
              </a:rPr>
              <a:t> = u + 1, </a:t>
            </a:r>
            <a:r>
              <a:rPr lang="en-US" altLang="zh-CN" b="1" kern="0" dirty="0" err="1">
                <a:solidFill>
                  <a:srgbClr val="3333CC"/>
                </a:solidFill>
                <a:latin typeface="+mn-lt"/>
                <a:ea typeface="黑体" pitchFamily="2" charset="-122"/>
              </a:rPr>
              <a:t>ack</a:t>
            </a:r>
            <a:r>
              <a:rPr lang="en-US" altLang="zh-CN" b="1" kern="0" dirty="0">
                <a:solidFill>
                  <a:srgbClr val="3333CC"/>
                </a:solidFill>
                <a:latin typeface="+mn-lt"/>
                <a:ea typeface="黑体" pitchFamily="2" charset="-122"/>
              </a:rPr>
              <a:t> = w </a:t>
            </a:r>
            <a:r>
              <a:rPr lang="en-US" altLang="zh-CN" b="1" kern="0" dirty="0">
                <a:solidFill>
                  <a:srgbClr val="3333CC"/>
                </a:solidFill>
                <a:latin typeface="+mn-lt"/>
                <a:ea typeface="黑体" pitchFamily="2" charset="-122"/>
                <a:sym typeface="Symbol" pitchFamily="18" charset="2"/>
              </a:rPr>
              <a:t> 1</a:t>
            </a:r>
          </a:p>
        </p:txBody>
      </p:sp>
      <p:sp>
        <p:nvSpPr>
          <p:cNvPr id="44" name="Line 43"/>
          <p:cNvSpPr>
            <a:spLocks noChangeShapeType="1"/>
          </p:cNvSpPr>
          <p:nvPr/>
        </p:nvSpPr>
        <p:spPr bwMode="auto">
          <a:xfrm>
            <a:off x="4076575" y="4933340"/>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6" name="Text Box 30"/>
          <p:cNvSpPr txBox="1">
            <a:spLocks noChangeArrowheads="1"/>
          </p:cNvSpPr>
          <p:nvPr/>
        </p:nvSpPr>
        <p:spPr bwMode="auto">
          <a:xfrm>
            <a:off x="2275656" y="34926"/>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3600" kern="0" dirty="0">
                <a:solidFill>
                  <a:srgbClr val="333399"/>
                </a:solidFill>
                <a:latin typeface="Arial" pitchFamily="34" charset="0"/>
                <a:ea typeface="黑体" pitchFamily="2" charset="-122"/>
              </a:rPr>
              <a:t>TCP </a:t>
            </a:r>
            <a:r>
              <a:rPr kumimoji="0" lang="zh-CN" altLang="en-US" sz="3600" kern="0" dirty="0">
                <a:solidFill>
                  <a:srgbClr val="333399"/>
                </a:solidFill>
                <a:latin typeface="Arial" pitchFamily="34" charset="0"/>
                <a:ea typeface="黑体" pitchFamily="2" charset="-122"/>
              </a:rPr>
              <a:t>的连接释放：采用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6579309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976886" y="6213475"/>
            <a:ext cx="1012825" cy="528638"/>
            <a:chOff x="975" y="3914"/>
            <a:chExt cx="638" cy="333"/>
          </a:xfrm>
        </p:grpSpPr>
        <p:sp>
          <p:nvSpPr>
            <p:cNvPr id="5" name="Rectangle 3"/>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6" name="Text Box 4"/>
            <p:cNvSpPr txBox="1">
              <a:spLocks noChangeArrowheads="1"/>
            </p:cNvSpPr>
            <p:nvPr/>
          </p:nvSpPr>
          <p:spPr bwMode="auto">
            <a:xfrm>
              <a:off x="975" y="3967"/>
              <a:ext cx="612" cy="212"/>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fontAlgn="auto">
                <a:spcBef>
                  <a:spcPts val="0"/>
                </a:spcBef>
                <a:spcAft>
                  <a:spcPts val="0"/>
                </a:spcAft>
                <a:defRPr/>
              </a:pPr>
              <a:r>
                <a:rPr lang="en-US" altLang="zh-CN" sz="1800" kern="0">
                  <a:solidFill>
                    <a:srgbClr val="FFFF99"/>
                  </a:solidFill>
                  <a:latin typeface="+mn-lt"/>
                  <a:ea typeface="黑体" pitchFamily="2" charset="-122"/>
                </a:rPr>
                <a:t>CLOSED</a:t>
              </a:r>
            </a:p>
          </p:txBody>
        </p:sp>
      </p:grpSp>
      <p:sp>
        <p:nvSpPr>
          <p:cNvPr id="7" name="AutoShape 5"/>
          <p:cNvSpPr>
            <a:spLocks noChangeArrowheads="1"/>
          </p:cNvSpPr>
          <p:nvPr/>
        </p:nvSpPr>
        <p:spPr bwMode="auto">
          <a:xfrm rot="-651552">
            <a:off x="5215261"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8" name="AutoShape 6"/>
          <p:cNvSpPr>
            <a:spLocks noChangeArrowheads="1"/>
          </p:cNvSpPr>
          <p:nvPr/>
        </p:nvSpPr>
        <p:spPr bwMode="auto">
          <a:xfrm>
            <a:off x="4924748" y="1863726"/>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9" name="Rectangle 7"/>
          <p:cNvSpPr>
            <a:spLocks noChangeArrowheads="1"/>
          </p:cNvSpPr>
          <p:nvPr/>
        </p:nvSpPr>
        <p:spPr bwMode="auto">
          <a:xfrm rot="610931">
            <a:off x="4447907" y="4996813"/>
            <a:ext cx="37333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dirty="0">
                <a:solidFill>
                  <a:srgbClr val="3333CC"/>
                </a:solidFill>
                <a:latin typeface="+mn-lt"/>
                <a:ea typeface="黑体" pitchFamily="2" charset="-122"/>
              </a:rPr>
              <a:t>ACK = 1, </a:t>
            </a:r>
            <a:r>
              <a:rPr lang="en-US" altLang="zh-CN" b="1" kern="0" dirty="0" err="1">
                <a:solidFill>
                  <a:srgbClr val="3333CC"/>
                </a:solidFill>
                <a:latin typeface="+mn-lt"/>
                <a:ea typeface="黑体" pitchFamily="2" charset="-122"/>
              </a:rPr>
              <a:t>seq</a:t>
            </a:r>
            <a:r>
              <a:rPr lang="en-US" altLang="zh-CN" b="1" kern="0" dirty="0">
                <a:solidFill>
                  <a:srgbClr val="3333CC"/>
                </a:solidFill>
                <a:latin typeface="+mn-lt"/>
                <a:ea typeface="黑体" pitchFamily="2" charset="-122"/>
              </a:rPr>
              <a:t> = u + 1, </a:t>
            </a:r>
            <a:r>
              <a:rPr lang="en-US" altLang="zh-CN" b="1" kern="0" dirty="0" err="1">
                <a:solidFill>
                  <a:srgbClr val="3333CC"/>
                </a:solidFill>
                <a:latin typeface="+mn-lt"/>
                <a:ea typeface="黑体" pitchFamily="2" charset="-122"/>
              </a:rPr>
              <a:t>ack</a:t>
            </a:r>
            <a:r>
              <a:rPr lang="en-US" altLang="zh-CN" b="1" kern="0" dirty="0">
                <a:solidFill>
                  <a:srgbClr val="3333CC"/>
                </a:solidFill>
                <a:latin typeface="+mn-lt"/>
                <a:ea typeface="黑体" pitchFamily="2" charset="-122"/>
              </a:rPr>
              <a:t> = w </a:t>
            </a:r>
            <a:r>
              <a:rPr lang="en-US" altLang="zh-CN" b="1" kern="0" dirty="0">
                <a:solidFill>
                  <a:srgbClr val="3333CC"/>
                </a:solidFill>
                <a:latin typeface="+mn-lt"/>
                <a:ea typeface="黑体" pitchFamily="2" charset="-122"/>
                <a:sym typeface="Symbol" pitchFamily="18" charset="2"/>
              </a:rPr>
              <a:t> 1</a:t>
            </a:r>
          </a:p>
        </p:txBody>
      </p:sp>
      <p:grpSp>
        <p:nvGrpSpPr>
          <p:cNvPr id="10" name="Group 8"/>
          <p:cNvGrpSpPr>
            <a:grpSpLocks/>
          </p:cNvGrpSpPr>
          <p:nvPr/>
        </p:nvGrpSpPr>
        <p:grpSpPr bwMode="auto">
          <a:xfrm>
            <a:off x="3991297" y="2355850"/>
            <a:ext cx="4133850" cy="768350"/>
            <a:chOff x="1614" y="1484"/>
            <a:chExt cx="2604" cy="484"/>
          </a:xfrm>
        </p:grpSpPr>
        <p:sp>
          <p:nvSpPr>
            <p:cNvPr id="11" name="Rectangle 9"/>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000" b="1" kern="0">
                  <a:solidFill>
                    <a:srgbClr val="3333CC"/>
                  </a:solidFill>
                  <a:latin typeface="+mn-lt"/>
                  <a:ea typeface="黑体" pitchFamily="2" charset="-122"/>
                </a:rPr>
                <a:t>FIN = 1, seq = u</a:t>
              </a:r>
            </a:p>
          </p:txBody>
        </p:sp>
        <p:sp>
          <p:nvSpPr>
            <p:cNvPr id="12" name="Line 10"/>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grpSp>
        <p:nvGrpSpPr>
          <p:cNvPr id="13" name="Group 11"/>
          <p:cNvGrpSpPr>
            <a:grpSpLocks/>
          </p:cNvGrpSpPr>
          <p:nvPr/>
        </p:nvGrpSpPr>
        <p:grpSpPr bwMode="auto">
          <a:xfrm>
            <a:off x="4005585" y="3167064"/>
            <a:ext cx="4133850" cy="769937"/>
            <a:chOff x="1623" y="1995"/>
            <a:chExt cx="2604" cy="485"/>
          </a:xfrm>
        </p:grpSpPr>
        <p:sp>
          <p:nvSpPr>
            <p:cNvPr id="14" name="Rectangle 12"/>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ACK = 1, seq = v, ack= u </a:t>
              </a:r>
              <a:r>
                <a:rPr lang="en-US" altLang="zh-CN" b="1" kern="0">
                  <a:solidFill>
                    <a:srgbClr val="3333CC"/>
                  </a:solidFill>
                  <a:latin typeface="+mn-lt"/>
                  <a:ea typeface="黑体" pitchFamily="2" charset="-122"/>
                  <a:sym typeface="Symbol" pitchFamily="18" charset="2"/>
                </a:rPr>
                <a:t> 1</a:t>
              </a:r>
              <a:endParaRPr lang="en-US" altLang="zh-CN" b="1" kern="0">
                <a:solidFill>
                  <a:srgbClr val="3333CC"/>
                </a:solidFill>
                <a:latin typeface="+mn-lt"/>
                <a:ea typeface="黑体" pitchFamily="2" charset="-122"/>
              </a:endParaRPr>
            </a:p>
          </p:txBody>
        </p:sp>
        <p:sp>
          <p:nvSpPr>
            <p:cNvPr id="15" name="Line 13"/>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16" name="Line 14"/>
          <p:cNvSpPr>
            <a:spLocks noChangeShapeType="1"/>
          </p:cNvSpPr>
          <p:nvPr/>
        </p:nvSpPr>
        <p:spPr bwMode="auto">
          <a:xfrm>
            <a:off x="3991297" y="4933340"/>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7" name="Line 15"/>
          <p:cNvSpPr>
            <a:spLocks noChangeShapeType="1"/>
          </p:cNvSpPr>
          <p:nvPr/>
        </p:nvSpPr>
        <p:spPr bwMode="auto">
          <a:xfrm flipH="1">
            <a:off x="3970660" y="4103689"/>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18" name="Rectangle 16"/>
          <p:cNvSpPr>
            <a:spLocks noChangeArrowheads="1"/>
          </p:cNvSpPr>
          <p:nvPr/>
        </p:nvSpPr>
        <p:spPr bwMode="auto">
          <a:xfrm rot="20943314" flipH="1">
            <a:off x="4101310" y="4086199"/>
            <a:ext cx="41694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FIN = 1, ACK = 1, seq = w, ack= u </a:t>
            </a:r>
            <a:r>
              <a:rPr lang="en-US" altLang="zh-CN" b="1" kern="0">
                <a:solidFill>
                  <a:srgbClr val="3333CC"/>
                </a:solidFill>
                <a:latin typeface="+mn-lt"/>
                <a:ea typeface="黑体" pitchFamily="2" charset="-122"/>
                <a:sym typeface="Symbol" pitchFamily="18" charset="2"/>
              </a:rPr>
              <a:t> 1</a:t>
            </a:r>
            <a:endParaRPr lang="en-US" altLang="zh-CN" b="1" kern="0">
              <a:solidFill>
                <a:srgbClr val="3333CC"/>
              </a:solidFill>
              <a:latin typeface="+mn-lt"/>
              <a:ea typeface="黑体" pitchFamily="2" charset="-122"/>
            </a:endParaRPr>
          </a:p>
        </p:txBody>
      </p:sp>
      <p:sp>
        <p:nvSpPr>
          <p:cNvPr id="19" name="Rectangle 17"/>
          <p:cNvSpPr>
            <a:spLocks noChangeArrowheads="1"/>
          </p:cNvSpPr>
          <p:nvPr/>
        </p:nvSpPr>
        <p:spPr bwMode="auto">
          <a:xfrm>
            <a:off x="3035622"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0" name="Rectangle 18"/>
          <p:cNvSpPr>
            <a:spLocks noChangeArrowheads="1"/>
          </p:cNvSpPr>
          <p:nvPr/>
        </p:nvSpPr>
        <p:spPr bwMode="auto">
          <a:xfrm>
            <a:off x="3035622" y="2368551"/>
            <a:ext cx="954088" cy="1554163"/>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1" name="Rectangle 19"/>
          <p:cNvSpPr>
            <a:spLocks noChangeArrowheads="1"/>
          </p:cNvSpPr>
          <p:nvPr/>
        </p:nvSpPr>
        <p:spPr bwMode="auto">
          <a:xfrm>
            <a:off x="8121973"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22" name="Group 20"/>
          <p:cNvGrpSpPr>
            <a:grpSpLocks/>
          </p:cNvGrpSpPr>
          <p:nvPr/>
        </p:nvGrpSpPr>
        <p:grpSpPr bwMode="auto">
          <a:xfrm>
            <a:off x="2937198" y="1528763"/>
            <a:ext cx="6278563" cy="82550"/>
            <a:chOff x="1020" y="481"/>
            <a:chExt cx="4037" cy="46"/>
          </a:xfrm>
        </p:grpSpPr>
        <p:sp>
          <p:nvSpPr>
            <p:cNvPr id="23"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4"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sp>
        <p:nvSpPr>
          <p:cNvPr id="25" name="Rectangle 23"/>
          <p:cNvSpPr>
            <a:spLocks noChangeArrowheads="1"/>
          </p:cNvSpPr>
          <p:nvPr/>
        </p:nvSpPr>
        <p:spPr bwMode="auto">
          <a:xfrm>
            <a:off x="3008636" y="27035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FIN-</a:t>
            </a:r>
          </a:p>
          <a:p>
            <a:pPr defTabSz="762000" fontAlgn="auto">
              <a:spcBef>
                <a:spcPts val="0"/>
              </a:spcBef>
              <a:spcAft>
                <a:spcPts val="0"/>
              </a:spcAft>
              <a:defRPr/>
            </a:pPr>
            <a:r>
              <a:rPr lang="en-US" altLang="zh-CN" b="1" kern="0">
                <a:solidFill>
                  <a:srgbClr val="3333CC"/>
                </a:solidFill>
                <a:latin typeface="+mn-lt"/>
                <a:ea typeface="黑体" pitchFamily="2" charset="-122"/>
              </a:rPr>
              <a:t>WAIT-1</a:t>
            </a:r>
          </a:p>
        </p:txBody>
      </p:sp>
      <p:sp>
        <p:nvSpPr>
          <p:cNvPr id="26" name="Rectangle 24"/>
          <p:cNvSpPr>
            <a:spLocks noChangeArrowheads="1"/>
          </p:cNvSpPr>
          <p:nvPr/>
        </p:nvSpPr>
        <p:spPr bwMode="auto">
          <a:xfrm>
            <a:off x="8121973" y="3178175"/>
            <a:ext cx="955675" cy="877888"/>
          </a:xfrm>
          <a:prstGeom prst="rect">
            <a:avLst/>
          </a:prstGeom>
          <a:solidFill>
            <a:srgbClr val="FF66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7" name="Rectangle 25"/>
          <p:cNvSpPr>
            <a:spLocks noChangeArrowheads="1"/>
          </p:cNvSpPr>
          <p:nvPr/>
        </p:nvSpPr>
        <p:spPr bwMode="auto">
          <a:xfrm>
            <a:off x="8063236" y="32908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CLOSE-</a:t>
            </a:r>
          </a:p>
          <a:p>
            <a:pPr defTabSz="762000" fontAlgn="auto">
              <a:spcBef>
                <a:spcPts val="0"/>
              </a:spcBef>
              <a:spcAft>
                <a:spcPts val="0"/>
              </a:spcAft>
              <a:defRPr/>
            </a:pPr>
            <a:r>
              <a:rPr lang="en-US" altLang="zh-CN" b="1" kern="0">
                <a:solidFill>
                  <a:srgbClr val="3333CC"/>
                </a:solidFill>
                <a:latin typeface="+mn-lt"/>
                <a:ea typeface="黑体" pitchFamily="2" charset="-122"/>
              </a:rPr>
              <a:t>WAIT</a:t>
            </a:r>
          </a:p>
        </p:txBody>
      </p:sp>
      <p:sp>
        <p:nvSpPr>
          <p:cNvPr id="28" name="Rectangle 26"/>
          <p:cNvSpPr>
            <a:spLocks noChangeArrowheads="1"/>
          </p:cNvSpPr>
          <p:nvPr/>
        </p:nvSpPr>
        <p:spPr bwMode="auto">
          <a:xfrm>
            <a:off x="3035622" y="3995739"/>
            <a:ext cx="954088" cy="871537"/>
          </a:xfrm>
          <a:prstGeom prst="rect">
            <a:avLst/>
          </a:prstGeom>
          <a:solidFill>
            <a:srgbClr val="CCCC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29" name="Rectangle 27"/>
          <p:cNvSpPr>
            <a:spLocks noChangeArrowheads="1"/>
          </p:cNvSpPr>
          <p:nvPr/>
        </p:nvSpPr>
        <p:spPr bwMode="auto">
          <a:xfrm>
            <a:off x="3008636" y="40497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FIN-</a:t>
            </a:r>
          </a:p>
          <a:p>
            <a:pPr defTabSz="762000" fontAlgn="auto">
              <a:spcBef>
                <a:spcPts val="0"/>
              </a:spcBef>
              <a:spcAft>
                <a:spcPts val="0"/>
              </a:spcAft>
              <a:defRPr/>
            </a:pPr>
            <a:r>
              <a:rPr lang="en-US" altLang="zh-CN" b="1" kern="0">
                <a:solidFill>
                  <a:srgbClr val="3333CC"/>
                </a:solidFill>
                <a:latin typeface="+mn-lt"/>
                <a:ea typeface="黑体" pitchFamily="2" charset="-122"/>
              </a:rPr>
              <a:t>WAIT-2</a:t>
            </a:r>
          </a:p>
        </p:txBody>
      </p:sp>
      <p:sp>
        <p:nvSpPr>
          <p:cNvPr id="30" name="Rectangle 28"/>
          <p:cNvSpPr>
            <a:spLocks noChangeArrowheads="1"/>
          </p:cNvSpPr>
          <p:nvPr/>
        </p:nvSpPr>
        <p:spPr bwMode="auto">
          <a:xfrm>
            <a:off x="8121973" y="4135439"/>
            <a:ext cx="955675" cy="1482725"/>
          </a:xfrm>
          <a:prstGeom prst="rect">
            <a:avLst/>
          </a:prstGeom>
          <a:solidFill>
            <a:srgbClr val="00FF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1" name="Rectangle 29"/>
          <p:cNvSpPr>
            <a:spLocks noChangeArrowheads="1"/>
          </p:cNvSpPr>
          <p:nvPr/>
        </p:nvSpPr>
        <p:spPr bwMode="auto">
          <a:xfrm>
            <a:off x="8150548" y="4556125"/>
            <a:ext cx="86241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LAST-</a:t>
            </a:r>
          </a:p>
          <a:p>
            <a:pPr defTabSz="762000" fontAlgn="auto">
              <a:spcBef>
                <a:spcPts val="0"/>
              </a:spcBef>
              <a:spcAft>
                <a:spcPts val="0"/>
              </a:spcAft>
              <a:defRPr/>
            </a:pPr>
            <a:r>
              <a:rPr lang="en-US" altLang="zh-CN" b="1" kern="0">
                <a:solidFill>
                  <a:srgbClr val="3333CC"/>
                </a:solidFill>
                <a:latin typeface="+mn-lt"/>
                <a:ea typeface="黑体" pitchFamily="2" charset="-122"/>
              </a:rPr>
              <a:t>ACK</a:t>
            </a:r>
          </a:p>
        </p:txBody>
      </p:sp>
      <p:grpSp>
        <p:nvGrpSpPr>
          <p:cNvPr id="32" name="Group 30"/>
          <p:cNvGrpSpPr>
            <a:grpSpLocks/>
          </p:cNvGrpSpPr>
          <p:nvPr/>
        </p:nvGrpSpPr>
        <p:grpSpPr bwMode="auto">
          <a:xfrm>
            <a:off x="1824360" y="4921068"/>
            <a:ext cx="2165350" cy="1268412"/>
            <a:chOff x="249" y="3081"/>
            <a:chExt cx="1364" cy="799"/>
          </a:xfrm>
        </p:grpSpPr>
        <p:sp>
          <p:nvSpPr>
            <p:cNvPr id="33" name="Rectangle 31"/>
            <p:cNvSpPr>
              <a:spLocks noChangeArrowheads="1"/>
            </p:cNvSpPr>
            <p:nvPr/>
          </p:nvSpPr>
          <p:spPr bwMode="auto">
            <a:xfrm>
              <a:off x="249" y="3081"/>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等待 </a:t>
              </a:r>
              <a:r>
                <a:rPr lang="en-US" altLang="zh-CN" b="1" kern="0">
                  <a:solidFill>
                    <a:srgbClr val="3333CC"/>
                  </a:solidFill>
                  <a:latin typeface="+mn-lt"/>
                  <a:ea typeface="黑体" pitchFamily="2" charset="-122"/>
                </a:rPr>
                <a:t>2MSL</a:t>
              </a:r>
            </a:p>
          </p:txBody>
        </p:sp>
        <p:sp>
          <p:nvSpPr>
            <p:cNvPr id="34" name="Rectangle 32"/>
            <p:cNvSpPr>
              <a:spLocks noChangeArrowheads="1"/>
            </p:cNvSpPr>
            <p:nvPr/>
          </p:nvSpPr>
          <p:spPr bwMode="auto">
            <a:xfrm>
              <a:off x="1012" y="3097"/>
              <a:ext cx="601" cy="77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5" name="Rectangle 33"/>
            <p:cNvSpPr>
              <a:spLocks noChangeArrowheads="1"/>
            </p:cNvSpPr>
            <p:nvPr/>
          </p:nvSpPr>
          <p:spPr bwMode="auto">
            <a:xfrm>
              <a:off x="1039" y="3292"/>
              <a:ext cx="51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TIME-</a:t>
              </a:r>
            </a:p>
            <a:p>
              <a:pPr defTabSz="762000" fontAlgn="auto">
                <a:spcBef>
                  <a:spcPts val="0"/>
                </a:spcBef>
                <a:spcAft>
                  <a:spcPts val="0"/>
                </a:spcAft>
                <a:defRPr/>
              </a:pPr>
              <a:r>
                <a:rPr lang="en-US" altLang="zh-CN" b="1" kern="0">
                  <a:solidFill>
                    <a:srgbClr val="3333CC"/>
                  </a:solidFill>
                  <a:latin typeface="+mn-lt"/>
                  <a:ea typeface="黑体" pitchFamily="2" charset="-122"/>
                </a:rPr>
                <a:t>WAIT</a:t>
              </a:r>
            </a:p>
          </p:txBody>
        </p:sp>
        <p:sp>
          <p:nvSpPr>
            <p:cNvPr id="36" name="Freeform 34"/>
            <p:cNvSpPr>
              <a:spLocks/>
            </p:cNvSpPr>
            <p:nvPr/>
          </p:nvSpPr>
          <p:spPr bwMode="auto">
            <a:xfrm>
              <a:off x="255" y="3081"/>
              <a:ext cx="74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37" name="Text Box 35"/>
            <p:cNvSpPr txBox="1">
              <a:spLocks noChangeArrowheads="1"/>
            </p:cNvSpPr>
            <p:nvPr/>
          </p:nvSpPr>
          <p:spPr bwMode="auto">
            <a:xfrm>
              <a:off x="476" y="3208"/>
              <a:ext cx="373"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3600" kern="0">
                  <a:solidFill>
                    <a:srgbClr val="3333CC"/>
                  </a:solidFill>
                  <a:latin typeface="+mn-lt"/>
                  <a:ea typeface="黑体" pitchFamily="2" charset="-122"/>
                  <a:sym typeface="Wingdings" pitchFamily="2" charset="2"/>
                </a:rPr>
                <a:t></a:t>
              </a:r>
            </a:p>
          </p:txBody>
        </p:sp>
      </p:grpSp>
      <p:sp>
        <p:nvSpPr>
          <p:cNvPr id="38" name="Rectangle 36"/>
          <p:cNvSpPr>
            <a:spLocks noChangeArrowheads="1"/>
          </p:cNvSpPr>
          <p:nvPr/>
        </p:nvSpPr>
        <p:spPr bwMode="auto">
          <a:xfrm>
            <a:off x="8121973" y="5708650"/>
            <a:ext cx="955675" cy="528638"/>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grpSp>
        <p:nvGrpSpPr>
          <p:cNvPr id="39" name="Group 37"/>
          <p:cNvGrpSpPr>
            <a:grpSpLocks/>
          </p:cNvGrpSpPr>
          <p:nvPr/>
        </p:nvGrpSpPr>
        <p:grpSpPr bwMode="auto">
          <a:xfrm>
            <a:off x="1927547" y="1257301"/>
            <a:ext cx="1403350" cy="1082675"/>
            <a:chOff x="314" y="792"/>
            <a:chExt cx="884" cy="682"/>
          </a:xfrm>
        </p:grpSpPr>
        <p:sp>
          <p:nvSpPr>
            <p:cNvPr id="40" name="Freeform 3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1" name="Rectangle 3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主动关闭</a:t>
              </a:r>
            </a:p>
          </p:txBody>
        </p:sp>
      </p:grpSp>
      <p:sp>
        <p:nvSpPr>
          <p:cNvPr id="42" name="Freeform 40"/>
          <p:cNvSpPr>
            <a:spLocks/>
          </p:cNvSpPr>
          <p:nvPr/>
        </p:nvSpPr>
        <p:spPr bwMode="auto">
          <a:xfrm>
            <a:off x="8841110" y="1190626"/>
            <a:ext cx="1408112"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3" name="Rectangle 41"/>
          <p:cNvSpPr>
            <a:spLocks noChangeArrowheads="1"/>
          </p:cNvSpPr>
          <p:nvPr/>
        </p:nvSpPr>
        <p:spPr bwMode="auto">
          <a:xfrm>
            <a:off x="9136386" y="366077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被动关闭</a:t>
            </a:r>
          </a:p>
        </p:txBody>
      </p:sp>
      <p:sp>
        <p:nvSpPr>
          <p:cNvPr id="44" name="Rectangle 42"/>
          <p:cNvSpPr>
            <a:spLocks noChangeArrowheads="1"/>
          </p:cNvSpPr>
          <p:nvPr/>
        </p:nvSpPr>
        <p:spPr bwMode="auto">
          <a:xfrm>
            <a:off x="5559748" y="1778001"/>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a:solidFill>
                  <a:srgbClr val="3333CC"/>
                </a:solidFill>
                <a:latin typeface="+mn-lt"/>
                <a:ea typeface="黑体" pitchFamily="2" charset="-122"/>
              </a:rPr>
              <a:t>数据传送</a:t>
            </a:r>
          </a:p>
        </p:txBody>
      </p:sp>
      <p:grpSp>
        <p:nvGrpSpPr>
          <p:cNvPr id="45" name="Group 43"/>
          <p:cNvGrpSpPr>
            <a:grpSpLocks/>
          </p:cNvGrpSpPr>
          <p:nvPr/>
        </p:nvGrpSpPr>
        <p:grpSpPr bwMode="auto">
          <a:xfrm>
            <a:off x="8882385" y="1376363"/>
            <a:ext cx="1206500" cy="1789112"/>
            <a:chOff x="4695" y="867"/>
            <a:chExt cx="760" cy="1127"/>
          </a:xfrm>
        </p:grpSpPr>
        <p:sp>
          <p:nvSpPr>
            <p:cNvPr id="4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b="1" kern="0">
                <a:solidFill>
                  <a:sysClr val="windowText" lastClr="000000"/>
                </a:solidFill>
                <a:latin typeface="+mn-lt"/>
                <a:ea typeface="黑体" pitchFamily="2" charset="-122"/>
              </a:endParaRPr>
            </a:p>
          </p:txBody>
        </p:sp>
        <p:sp>
          <p:nvSpPr>
            <p:cNvPr id="47" name="Rectangle 45"/>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通知</a:t>
              </a:r>
            </a:p>
            <a:p>
              <a:pPr defTabSz="762000" fontAlgn="auto">
                <a:spcBef>
                  <a:spcPts val="0"/>
                </a:spcBef>
                <a:spcAft>
                  <a:spcPts val="0"/>
                </a:spcAft>
                <a:defRPr/>
              </a:pPr>
              <a:r>
                <a:rPr lang="zh-CN" altLang="en-US" b="1" kern="0">
                  <a:solidFill>
                    <a:srgbClr val="3333CC"/>
                  </a:solidFill>
                  <a:latin typeface="+mn-lt"/>
                  <a:ea typeface="黑体" pitchFamily="2" charset="-122"/>
                </a:rPr>
                <a:t>应用</a:t>
              </a:r>
            </a:p>
            <a:p>
              <a:pPr defTabSz="762000" fontAlgn="auto">
                <a:spcBef>
                  <a:spcPts val="0"/>
                </a:spcBef>
                <a:spcAft>
                  <a:spcPts val="0"/>
                </a:spcAft>
                <a:defRPr/>
              </a:pPr>
              <a:r>
                <a:rPr lang="zh-CN" altLang="en-US" b="1" kern="0">
                  <a:solidFill>
                    <a:srgbClr val="3333CC"/>
                  </a:solidFill>
                  <a:latin typeface="+mn-lt"/>
                  <a:ea typeface="黑体" pitchFamily="2" charset="-122"/>
                </a:rPr>
                <a:t>进程</a:t>
              </a:r>
            </a:p>
          </p:txBody>
        </p:sp>
      </p:grpSp>
      <p:sp>
        <p:nvSpPr>
          <p:cNvPr id="48" name="Rectangle 46"/>
          <p:cNvSpPr>
            <a:spLocks noChangeArrowheads="1"/>
          </p:cNvSpPr>
          <p:nvPr/>
        </p:nvSpPr>
        <p:spPr bwMode="auto">
          <a:xfrm>
            <a:off x="3016573"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sp>
        <p:nvSpPr>
          <p:cNvPr id="49" name="Rectangle 47"/>
          <p:cNvSpPr>
            <a:spLocks noChangeArrowheads="1"/>
          </p:cNvSpPr>
          <p:nvPr/>
        </p:nvSpPr>
        <p:spPr bwMode="auto">
          <a:xfrm>
            <a:off x="8102923"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ESTAB-</a:t>
            </a:r>
          </a:p>
          <a:p>
            <a:pPr defTabSz="762000" fontAlgn="auto">
              <a:spcBef>
                <a:spcPts val="0"/>
              </a:spcBef>
              <a:spcAft>
                <a:spcPts val="0"/>
              </a:spcAft>
              <a:defRPr/>
            </a:pPr>
            <a:r>
              <a:rPr lang="en-US" altLang="zh-CN" b="1" kern="0">
                <a:solidFill>
                  <a:srgbClr val="3333CC"/>
                </a:solidFill>
                <a:latin typeface="+mn-lt"/>
                <a:ea typeface="黑体" pitchFamily="2" charset="-122"/>
              </a:rPr>
              <a:t>LISHED</a:t>
            </a:r>
          </a:p>
        </p:txBody>
      </p:sp>
      <p:pic>
        <p:nvPicPr>
          <p:cNvPr id="50"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1048"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7398" y="969964"/>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le 50"/>
          <p:cNvSpPr>
            <a:spLocks noChangeArrowheads="1"/>
          </p:cNvSpPr>
          <p:nvPr/>
        </p:nvSpPr>
        <p:spPr bwMode="auto">
          <a:xfrm>
            <a:off x="3651572"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A</a:t>
            </a:r>
          </a:p>
        </p:txBody>
      </p:sp>
      <p:sp>
        <p:nvSpPr>
          <p:cNvPr id="53" name="Rectangle 51"/>
          <p:cNvSpPr>
            <a:spLocks noChangeArrowheads="1"/>
          </p:cNvSpPr>
          <p:nvPr/>
        </p:nvSpPr>
        <p:spPr bwMode="auto">
          <a:xfrm>
            <a:off x="8152135"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b="1" kern="0">
                <a:solidFill>
                  <a:srgbClr val="3333CC"/>
                </a:solidFill>
                <a:latin typeface="+mn-lt"/>
                <a:ea typeface="黑体" pitchFamily="2" charset="-122"/>
              </a:rPr>
              <a:t>B</a:t>
            </a:r>
          </a:p>
        </p:txBody>
      </p:sp>
      <p:sp>
        <p:nvSpPr>
          <p:cNvPr id="54" name="Rectangle 52"/>
          <p:cNvSpPr>
            <a:spLocks noChangeArrowheads="1"/>
          </p:cNvSpPr>
          <p:nvPr/>
        </p:nvSpPr>
        <p:spPr bwMode="auto">
          <a:xfrm>
            <a:off x="3195960" y="64770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客户</a:t>
            </a:r>
          </a:p>
        </p:txBody>
      </p:sp>
      <p:sp>
        <p:nvSpPr>
          <p:cNvPr id="55" name="Rectangle 53"/>
          <p:cNvSpPr>
            <a:spLocks noChangeArrowheads="1"/>
          </p:cNvSpPr>
          <p:nvPr/>
        </p:nvSpPr>
        <p:spPr bwMode="auto">
          <a:xfrm>
            <a:off x="8163247" y="64770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b="1" kern="0">
                <a:solidFill>
                  <a:srgbClr val="3333CC"/>
                </a:solidFill>
                <a:latin typeface="+mn-lt"/>
                <a:ea typeface="黑体" pitchFamily="2" charset="-122"/>
              </a:rPr>
              <a:t>服务器</a:t>
            </a:r>
          </a:p>
        </p:txBody>
      </p:sp>
      <p:sp>
        <p:nvSpPr>
          <p:cNvPr id="56" name="Rectangle 54"/>
          <p:cNvSpPr>
            <a:spLocks noChangeArrowheads="1"/>
          </p:cNvSpPr>
          <p:nvPr/>
        </p:nvSpPr>
        <p:spPr bwMode="auto">
          <a:xfrm rot="-628888">
            <a:off x="5731672" y="3629485"/>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000" b="1" kern="0">
                <a:solidFill>
                  <a:srgbClr val="3333CC"/>
                </a:solidFill>
                <a:latin typeface="+mn-lt"/>
                <a:ea typeface="黑体" pitchFamily="2" charset="-122"/>
              </a:rPr>
              <a:t>数据传送</a:t>
            </a:r>
          </a:p>
        </p:txBody>
      </p:sp>
      <p:sp>
        <p:nvSpPr>
          <p:cNvPr id="57" name="Text Box 55"/>
          <p:cNvSpPr txBox="1">
            <a:spLocks noChangeArrowheads="1"/>
          </p:cNvSpPr>
          <p:nvPr/>
        </p:nvSpPr>
        <p:spPr bwMode="auto">
          <a:xfrm>
            <a:off x="8074347" y="5803900"/>
            <a:ext cx="971550" cy="336550"/>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58" name="Text Box 56"/>
          <p:cNvSpPr txBox="1">
            <a:spLocks noChangeArrowheads="1"/>
          </p:cNvSpPr>
          <p:nvPr/>
        </p:nvSpPr>
        <p:spPr bwMode="auto">
          <a:xfrm>
            <a:off x="4129411" y="115888"/>
            <a:ext cx="3965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800" kern="0">
                <a:solidFill>
                  <a:srgbClr val="3333CC"/>
                </a:solidFill>
                <a:latin typeface="Arial" pitchFamily="34" charset="0"/>
                <a:ea typeface="黑体" pitchFamily="2" charset="-122"/>
              </a:rPr>
              <a:t>5.9.2   TCP </a:t>
            </a:r>
            <a:r>
              <a:rPr kumimoji="0" lang="zh-CN" altLang="en-US" sz="2800" kern="0">
                <a:solidFill>
                  <a:srgbClr val="3333CC"/>
                </a:solidFill>
                <a:latin typeface="Arial" pitchFamily="34" charset="0"/>
                <a:ea typeface="黑体" pitchFamily="2" charset="-122"/>
              </a:rPr>
              <a:t>的连接释放 </a:t>
            </a:r>
          </a:p>
        </p:txBody>
      </p:sp>
      <p:sp>
        <p:nvSpPr>
          <p:cNvPr id="59" name="Text Box 57"/>
          <p:cNvSpPr txBox="1">
            <a:spLocks noChangeArrowheads="1"/>
          </p:cNvSpPr>
          <p:nvPr/>
        </p:nvSpPr>
        <p:spPr bwMode="auto">
          <a:xfrm>
            <a:off x="2113285" y="92075"/>
            <a:ext cx="7962900" cy="52863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fontAlgn="auto" hangingPunct="1">
              <a:spcBef>
                <a:spcPts val="0"/>
              </a:spcBef>
              <a:spcAft>
                <a:spcPts val="0"/>
              </a:spcAft>
              <a:defRPr/>
            </a:pPr>
            <a:r>
              <a:rPr kumimoji="0" lang="en-US" altLang="zh-CN" sz="2800" kern="0" dirty="0">
                <a:solidFill>
                  <a:srgbClr val="3333CC"/>
                </a:solidFill>
                <a:latin typeface="Arial" pitchFamily="34" charset="0"/>
                <a:ea typeface="黑体" pitchFamily="2" charset="-122"/>
              </a:rPr>
              <a:t>TCP </a:t>
            </a:r>
            <a:r>
              <a:rPr kumimoji="0" lang="zh-CN" altLang="en-US" sz="2800" kern="0" dirty="0">
                <a:solidFill>
                  <a:srgbClr val="3333CC"/>
                </a:solidFill>
                <a:latin typeface="Arial" pitchFamily="34" charset="0"/>
                <a:ea typeface="黑体" pitchFamily="2" charset="-122"/>
              </a:rPr>
              <a:t>连接必须经过时间 </a:t>
            </a:r>
            <a:r>
              <a:rPr kumimoji="0" lang="en-US" altLang="zh-CN" sz="2800" kern="0" dirty="0">
                <a:solidFill>
                  <a:srgbClr val="3333CC"/>
                </a:solidFill>
                <a:latin typeface="Arial" pitchFamily="34" charset="0"/>
                <a:ea typeface="黑体" pitchFamily="2" charset="-122"/>
              </a:rPr>
              <a:t>2MSL </a:t>
            </a:r>
            <a:r>
              <a:rPr kumimoji="0" lang="zh-CN" altLang="en-US" sz="2800" kern="0" dirty="0">
                <a:solidFill>
                  <a:srgbClr val="3333CC"/>
                </a:solidFill>
                <a:latin typeface="Arial" pitchFamily="34" charset="0"/>
                <a:ea typeface="黑体" pitchFamily="2" charset="-122"/>
              </a:rPr>
              <a:t>后才真正释放掉。 </a:t>
            </a:r>
          </a:p>
        </p:txBody>
      </p:sp>
    </p:spTree>
    <p:extLst>
      <p:ext uri="{BB962C8B-B14F-4D97-AF65-F5344CB8AC3E}">
        <p14:creationId xmlns:p14="http://schemas.microsoft.com/office/powerpoint/2010/main" val="414544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1000"/>
                                        <p:tgtEl>
                                          <p:spTgt spid="32"/>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ftr" sz="quarter" idx="4294967295"/>
          </p:nvPr>
        </p:nvSpPr>
        <p:spPr>
          <a:xfrm>
            <a:off x="10344472" y="6624784"/>
            <a:ext cx="230425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lvl="0" algn="l"/>
            <a:r>
              <a:rPr lang="en-US" sz="1200" b="0" i="0" u="none">
                <a:solidFill>
                  <a:srgbClr val="FF0000"/>
                </a:solidFill>
                <a:ea typeface="Arial"/>
              </a:rPr>
              <a:t>传输层</a:t>
            </a:r>
          </a:p>
        </p:txBody>
      </p:sp>
      <p:sp>
        <p:nvSpPr>
          <p:cNvPr id="35844" name="Rectangle 2"/>
          <p:cNvSpPr>
            <a:spLocks noGrp="1" noChangeArrowheads="1"/>
          </p:cNvSpPr>
          <p:nvPr>
            <p:ph type="title"/>
          </p:nvPr>
        </p:nvSpPr>
        <p:spPr>
          <a:xfrm>
            <a:off x="1979613" y="0"/>
            <a:ext cx="7772400" cy="1143000"/>
          </a:xfrm>
        </p:spPr>
        <p:txBody>
          <a:bodyPr/>
          <a:lstStyle/>
          <a:p>
            <a:pPr lvl="0" algn="l"/>
            <a:r>
              <a:rPr lang="en-US" sz="3200" b="1" i="0" u="none" dirty="0" err="1">
                <a:solidFill>
                  <a:srgbClr val="E45327"/>
                </a:solidFill>
              </a:rPr>
              <a:t>第三章</a:t>
            </a:r>
            <a:r>
              <a:rPr lang="en-US" sz="3200" b="1" i="0" u="none" dirty="0">
                <a:solidFill>
                  <a:srgbClr val="E45327"/>
                </a:solidFill>
              </a:rPr>
              <a:t> </a:t>
            </a:r>
            <a:r>
              <a:rPr lang="zh-CN" altLang="en-US" sz="3200" dirty="0">
                <a:solidFill>
                  <a:srgbClr val="E45327"/>
                </a:solidFill>
              </a:rPr>
              <a:t>运输</a:t>
            </a:r>
            <a:r>
              <a:rPr lang="zh-CN" altLang="en-US" sz="3200" b="1" i="0" u="none" dirty="0">
                <a:solidFill>
                  <a:srgbClr val="E45327"/>
                </a:solidFill>
              </a:rPr>
              <a:t>层</a:t>
            </a:r>
            <a:endParaRPr lang="en-US" sz="3200" b="1" i="0" u="none" dirty="0">
              <a:solidFill>
                <a:srgbClr val="E45327"/>
              </a:solidFill>
            </a:endParaRPr>
          </a:p>
        </p:txBody>
      </p:sp>
      <p:sp>
        <p:nvSpPr>
          <p:cNvPr id="35845" name="Rectangle 3"/>
          <p:cNvSpPr>
            <a:spLocks noGrp="1" noChangeArrowheads="1"/>
          </p:cNvSpPr>
          <p:nvPr>
            <p:ph type="body" sz="half" idx="1"/>
          </p:nvPr>
        </p:nvSpPr>
        <p:spPr>
          <a:xfrm>
            <a:off x="1055440" y="1179322"/>
            <a:ext cx="4608512" cy="4625942"/>
          </a:xfrm>
        </p:spPr>
        <p:txBody>
          <a:bodyPr>
            <a:normAutofit/>
          </a:bodyPr>
          <a:lstStyle/>
          <a:p>
            <a:pPr marL="0" lvl="0" indent="0" algn="l">
              <a:buNone/>
            </a:pPr>
            <a:r>
              <a:rPr lang="zh-CN" altLang="en-US" sz="2800" b="0" i="0" dirty="0">
                <a:solidFill>
                  <a:srgbClr val="CC0000"/>
                </a:solidFill>
                <a:latin typeface="+mn-ea"/>
                <a:ea typeface="+mn-ea"/>
              </a:rPr>
              <a:t>本章</a:t>
            </a:r>
            <a:r>
              <a:rPr lang="en-US" sz="2800" b="0" i="0" dirty="0" err="1">
                <a:solidFill>
                  <a:srgbClr val="CC0000"/>
                </a:solidFill>
                <a:latin typeface="+mn-ea"/>
                <a:ea typeface="+mn-ea"/>
              </a:rPr>
              <a:t>目标</a:t>
            </a:r>
            <a:r>
              <a:rPr lang="en-US" sz="2800" b="0" i="0" dirty="0">
                <a:solidFill>
                  <a:srgbClr val="CC0000"/>
                </a:solidFill>
                <a:latin typeface="+mn-ea"/>
                <a:ea typeface="+mn-ea"/>
              </a:rPr>
              <a:t>：</a:t>
            </a:r>
          </a:p>
          <a:p>
            <a:pPr marL="342900" lvl="0" indent="-342900" algn="l"/>
            <a:r>
              <a:rPr lang="en-US" sz="2400" b="0" i="0" u="none" dirty="0" err="1">
                <a:solidFill>
                  <a:srgbClr val="000099"/>
                </a:solidFill>
                <a:latin typeface="+mn-ea"/>
                <a:ea typeface="+mn-ea"/>
              </a:rPr>
              <a:t>了解</a:t>
            </a:r>
            <a:r>
              <a:rPr lang="zh-CN" altLang="en-US" sz="2400" b="0" i="0" u="none" dirty="0">
                <a:solidFill>
                  <a:srgbClr val="000099"/>
                </a:solidFill>
                <a:latin typeface="+mn-ea"/>
                <a:ea typeface="+mn-ea"/>
              </a:rPr>
              <a:t>运输</a:t>
            </a:r>
            <a:r>
              <a:rPr lang="en-US" sz="2400" b="0" i="0" u="none" dirty="0" err="1">
                <a:solidFill>
                  <a:srgbClr val="000099"/>
                </a:solidFill>
                <a:latin typeface="+mn-ea"/>
                <a:ea typeface="+mn-ea"/>
              </a:rPr>
              <a:t>层服务背后的</a:t>
            </a:r>
            <a:r>
              <a:rPr lang="zh-CN" altLang="en-US" sz="2400" b="0" i="0" u="none" dirty="0">
                <a:solidFill>
                  <a:srgbClr val="000099"/>
                </a:solidFill>
                <a:latin typeface="+mn-ea"/>
                <a:ea typeface="+mn-ea"/>
              </a:rPr>
              <a:t>原理</a:t>
            </a:r>
            <a:r>
              <a:rPr lang="en-US" sz="2400" b="0" i="0" u="none" dirty="0">
                <a:solidFill>
                  <a:srgbClr val="000099"/>
                </a:solidFill>
                <a:latin typeface="+mn-ea"/>
                <a:ea typeface="+mn-ea"/>
              </a:rPr>
              <a:t>：</a:t>
            </a:r>
          </a:p>
          <a:p>
            <a:pPr marL="742950" lvl="1" indent="-285750" algn="l"/>
            <a:r>
              <a:rPr lang="en-US" sz="2000" b="0" i="0" u="none" dirty="0" err="1">
                <a:solidFill>
                  <a:srgbClr val="000099"/>
                </a:solidFill>
                <a:latin typeface="+mn-ea"/>
                <a:ea typeface="+mn-ea"/>
              </a:rPr>
              <a:t>可靠的数据传输</a:t>
            </a:r>
            <a:endParaRPr lang="en-US" sz="2000" b="0" i="0" u="none" dirty="0">
              <a:solidFill>
                <a:srgbClr val="000099"/>
              </a:solidFill>
              <a:latin typeface="+mn-ea"/>
              <a:ea typeface="+mn-ea"/>
            </a:endParaRPr>
          </a:p>
          <a:p>
            <a:pPr marL="742950" lvl="1" indent="-285750" algn="l"/>
            <a:r>
              <a:rPr lang="en-US" sz="2000" b="0" i="0" u="none" dirty="0" err="1">
                <a:solidFill>
                  <a:srgbClr val="000099"/>
                </a:solidFill>
                <a:latin typeface="+mn-ea"/>
                <a:ea typeface="+mn-ea"/>
              </a:rPr>
              <a:t>流量控制</a:t>
            </a:r>
            <a:endParaRPr lang="en-US" sz="2000" b="0" i="0" u="none" dirty="0">
              <a:solidFill>
                <a:srgbClr val="000099"/>
              </a:solidFill>
              <a:latin typeface="+mn-ea"/>
              <a:ea typeface="+mn-ea"/>
            </a:endParaRPr>
          </a:p>
          <a:p>
            <a:pPr marL="742950" lvl="1" indent="-285750" algn="l"/>
            <a:r>
              <a:rPr lang="en-US" sz="2000" b="0" i="0" u="none" dirty="0" err="1">
                <a:solidFill>
                  <a:srgbClr val="000099"/>
                </a:solidFill>
                <a:latin typeface="+mn-ea"/>
                <a:ea typeface="+mn-ea"/>
              </a:rPr>
              <a:t>拥塞控制</a:t>
            </a:r>
            <a:endParaRPr lang="en-US" sz="2000" b="0" i="0" u="none" dirty="0">
              <a:solidFill>
                <a:srgbClr val="000099"/>
              </a:solidFill>
              <a:latin typeface="+mn-ea"/>
              <a:ea typeface="+mn-ea"/>
            </a:endParaRPr>
          </a:p>
        </p:txBody>
      </p:sp>
      <p:sp>
        <p:nvSpPr>
          <p:cNvPr id="35846" name="Rectangle 4"/>
          <p:cNvSpPr>
            <a:spLocks noGrp="1" noChangeArrowheads="1"/>
          </p:cNvSpPr>
          <p:nvPr>
            <p:ph type="body" sz="half" idx="2"/>
          </p:nvPr>
        </p:nvSpPr>
        <p:spPr>
          <a:xfrm>
            <a:off x="5839893" y="1664232"/>
            <a:ext cx="4752528" cy="4320480"/>
          </a:xfrm>
        </p:spPr>
        <p:txBody>
          <a:bodyPr/>
          <a:lstStyle/>
          <a:p>
            <a:pPr marL="342900" lvl="0" indent="-342900" algn="l"/>
            <a:r>
              <a:rPr lang="en-US" sz="2400" b="0" i="0" u="none" dirty="0" err="1">
                <a:solidFill>
                  <a:srgbClr val="000099"/>
                </a:solidFill>
              </a:rPr>
              <a:t>了解Internet</a:t>
            </a:r>
            <a:r>
              <a:rPr lang="zh-CN" altLang="en-US" sz="2400" b="0" i="0" u="none" dirty="0">
                <a:solidFill>
                  <a:srgbClr val="000099"/>
                </a:solidFill>
              </a:rPr>
              <a:t>运输层</a:t>
            </a:r>
            <a:r>
              <a:rPr lang="en-US" sz="2400" b="0" i="0" u="none" dirty="0" err="1">
                <a:solidFill>
                  <a:srgbClr val="000099"/>
                </a:solidFill>
              </a:rPr>
              <a:t>协议</a:t>
            </a:r>
            <a:r>
              <a:rPr lang="en-US" sz="2400" b="0" i="0" u="none" dirty="0">
                <a:solidFill>
                  <a:srgbClr val="000099"/>
                </a:solidFill>
              </a:rPr>
              <a:t>：</a:t>
            </a:r>
          </a:p>
          <a:p>
            <a:pPr marL="742950" lvl="1" indent="-285750" algn="l"/>
            <a:r>
              <a:rPr lang="en-US" sz="2000" b="0" i="0" u="none" dirty="0" err="1">
                <a:solidFill>
                  <a:srgbClr val="000099"/>
                </a:solidFill>
              </a:rPr>
              <a:t>UDP：无连接传输</a:t>
            </a:r>
            <a:endParaRPr lang="en-US" sz="2000" b="0" i="0" u="none" dirty="0">
              <a:solidFill>
                <a:srgbClr val="000099"/>
              </a:solidFill>
            </a:endParaRPr>
          </a:p>
          <a:p>
            <a:pPr marL="742950" lvl="1" indent="-285750" algn="l"/>
            <a:r>
              <a:rPr lang="en-US" sz="2000" b="0" i="0" u="none" dirty="0" err="1">
                <a:solidFill>
                  <a:srgbClr val="000099"/>
                </a:solidFill>
              </a:rPr>
              <a:t>TCP：面向连接的可靠传输</a:t>
            </a:r>
            <a:endParaRPr lang="en-US" sz="2000" b="0" i="0" u="none" dirty="0">
              <a:solidFill>
                <a:srgbClr val="000099"/>
              </a:solidFill>
            </a:endParaRPr>
          </a:p>
          <a:p>
            <a:pPr marL="742950" lvl="1" indent="-285750" algn="l"/>
            <a:r>
              <a:rPr lang="en-US" sz="2000" b="0" i="0" u="none" dirty="0" err="1">
                <a:solidFill>
                  <a:srgbClr val="000099"/>
                </a:solidFill>
              </a:rPr>
              <a:t>TCP拥塞控制</a:t>
            </a:r>
            <a:endParaRPr lang="en-US" sz="2000" b="0" i="0" u="none" dirty="0">
              <a:solidFill>
                <a:srgbClr val="000099"/>
              </a:solidFill>
            </a:endParaRPr>
          </a:p>
        </p:txBody>
      </p:sp>
      <p:sp>
        <p:nvSpPr>
          <p:cNvPr id="2" name="五角星 1"/>
          <p:cNvSpPr/>
          <p:nvPr/>
        </p:nvSpPr>
        <p:spPr bwMode="auto">
          <a:xfrm>
            <a:off x="3390017" y="2564904"/>
            <a:ext cx="216024" cy="216024"/>
          </a:xfrm>
          <a:prstGeom prst="star5">
            <a:avLst/>
          </a:prstGeom>
          <a:gradFill flip="none" rotWithShape="1">
            <a:gsLst>
              <a:gs pos="0">
                <a:srgbClr val="FF0000"/>
              </a:gs>
              <a:gs pos="46000">
                <a:schemeClr val="accent2">
                  <a:lumMod val="95000"/>
                  <a:lumOff val="5000"/>
                </a:schemeClr>
              </a:gs>
              <a:gs pos="100000">
                <a:schemeClr val="accent2">
                  <a:lumMod val="60000"/>
                </a:schemeClr>
              </a:gs>
            </a:gsLst>
            <a:path path="circle">
              <a:fillToRect l="50000" t="130000" r="50000" b="-30000"/>
            </a:path>
            <a:tileRect/>
          </a:gradFill>
          <a:ln w="9525" cap="flat" cmpd="sng" algn="ctr">
            <a:solidFill>
              <a:srgbClr val="FF0000"/>
            </a:solidFill>
            <a:prstDash val="solid"/>
            <a:round/>
            <a:headEnd type="none" w="med" len="med"/>
            <a:tailEnd type="none" w="med" len="med"/>
          </a:ln>
          <a:effectLst>
            <a:glow rad="101600">
              <a:schemeClr val="accent6">
                <a:satMod val="175000"/>
                <a:alpha val="40000"/>
              </a:schemeClr>
            </a:glow>
          </a:effectLst>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8" name="五角星 7"/>
          <p:cNvSpPr/>
          <p:nvPr/>
        </p:nvSpPr>
        <p:spPr bwMode="auto">
          <a:xfrm>
            <a:off x="3390017" y="2960948"/>
            <a:ext cx="216024" cy="216024"/>
          </a:xfrm>
          <a:prstGeom prst="star5">
            <a:avLst/>
          </a:prstGeom>
          <a:gradFill flip="none" rotWithShape="1">
            <a:gsLst>
              <a:gs pos="0">
                <a:srgbClr val="FF0000"/>
              </a:gs>
              <a:gs pos="46000">
                <a:schemeClr val="accent2">
                  <a:lumMod val="95000"/>
                  <a:lumOff val="5000"/>
                </a:schemeClr>
              </a:gs>
              <a:gs pos="100000">
                <a:schemeClr val="accent2">
                  <a:lumMod val="60000"/>
                </a:schemeClr>
              </a:gs>
            </a:gsLst>
            <a:path path="circle">
              <a:fillToRect l="50000" t="130000" r="50000" b="-30000"/>
            </a:path>
            <a:tileRect/>
          </a:gradFill>
          <a:ln w="9525" cap="flat" cmpd="sng" algn="ctr">
            <a:solidFill>
              <a:srgbClr val="FF0000"/>
            </a:solidFill>
            <a:prstDash val="solid"/>
            <a:round/>
            <a:headEnd type="none" w="med" len="med"/>
            <a:tailEnd type="none" w="med" len="med"/>
          </a:ln>
          <a:effectLst>
            <a:glow rad="101600">
              <a:schemeClr val="accent6">
                <a:satMod val="175000"/>
                <a:alpha val="40000"/>
              </a:schemeClr>
            </a:glow>
          </a:effectLst>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Tree>
    <p:extLst>
      <p:ext uri="{BB962C8B-B14F-4D97-AF65-F5344CB8AC3E}">
        <p14:creationId xmlns:p14="http://schemas.microsoft.com/office/powerpoint/2010/main" val="3265679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0BE071-8218-402C-8B63-C74683D94D73}"/>
              </a:ext>
            </a:extLst>
          </p:cNvPr>
          <p:cNvSpPr/>
          <p:nvPr/>
        </p:nvSpPr>
        <p:spPr bwMode="auto">
          <a:xfrm>
            <a:off x="609601" y="2533589"/>
            <a:ext cx="5918448"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CEF9D9E3-78C6-4D4B-A39C-AD0EA67B91AA}"/>
              </a:ext>
            </a:extLst>
          </p:cNvPr>
          <p:cNvSpPr/>
          <p:nvPr/>
        </p:nvSpPr>
        <p:spPr bwMode="auto">
          <a:xfrm>
            <a:off x="609600" y="2719533"/>
            <a:ext cx="5918448" cy="84040"/>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31842" name="Rectangle 2"/>
          <p:cNvSpPr>
            <a:spLocks noGrp="1" noChangeArrowheads="1"/>
          </p:cNvSpPr>
          <p:nvPr>
            <p:ph type="title"/>
          </p:nvPr>
        </p:nvSpPr>
        <p:spPr/>
        <p:txBody>
          <a:bodyPr/>
          <a:lstStyle/>
          <a:p>
            <a:r>
              <a:rPr lang="en-US" altLang="zh-CN" dirty="0"/>
              <a:t>5.1  </a:t>
            </a:r>
            <a:r>
              <a:rPr lang="zh-CN" altLang="zh-CN" dirty="0"/>
              <a:t>运输层协议概述</a:t>
            </a:r>
          </a:p>
        </p:txBody>
      </p:sp>
      <p:sp>
        <p:nvSpPr>
          <p:cNvPr id="931843" name="Rectangle 3"/>
          <p:cNvSpPr>
            <a:spLocks noGrp="1" noChangeArrowheads="1"/>
          </p:cNvSpPr>
          <p:nvPr>
            <p:ph idx="1"/>
          </p:nvPr>
        </p:nvSpPr>
        <p:spPr/>
        <p:txBody>
          <a:bodyPr/>
          <a:lstStyle/>
          <a:p>
            <a:r>
              <a:rPr lang="en-US" altLang="zh-CN" dirty="0"/>
              <a:t>5.1.1  </a:t>
            </a:r>
            <a:r>
              <a:rPr lang="zh-CN" altLang="zh-CN" dirty="0"/>
              <a:t>进程之间的通信</a:t>
            </a:r>
          </a:p>
          <a:p>
            <a:r>
              <a:rPr lang="en-US" altLang="zh-CN" dirty="0"/>
              <a:t>5.1.2  </a:t>
            </a:r>
            <a:r>
              <a:rPr lang="zh-CN" altLang="zh-CN" dirty="0"/>
              <a:t>运输层的两个主要协议</a:t>
            </a:r>
          </a:p>
          <a:p>
            <a:r>
              <a:rPr lang="en-US" altLang="zh-CN" dirty="0"/>
              <a:t>5.1.3  </a:t>
            </a:r>
            <a:r>
              <a:rPr lang="zh-CN" altLang="zh-CN" dirty="0"/>
              <a:t>运输层的端口</a:t>
            </a:r>
          </a:p>
        </p:txBody>
      </p:sp>
      <p:sp>
        <p:nvSpPr>
          <p:cNvPr id="6" name="矩形 5">
            <a:extLst>
              <a:ext uri="{FF2B5EF4-FFF2-40B4-BE49-F238E27FC236}">
                <a16:creationId xmlns:a16="http://schemas.microsoft.com/office/drawing/2014/main" id="{277163E7-0957-454F-B7E0-923E14467D45}"/>
              </a:ext>
            </a:extLst>
          </p:cNvPr>
          <p:cNvSpPr/>
          <p:nvPr/>
        </p:nvSpPr>
        <p:spPr bwMode="auto">
          <a:xfrm>
            <a:off x="609601" y="1891780"/>
            <a:ext cx="5918448" cy="432048"/>
          </a:xfrm>
          <a:prstGeom prst="rect">
            <a:avLst/>
          </a:prstGeom>
          <a:noFill/>
          <a:ln w="9525" cap="flat" cmpd="sng" algn="ctr">
            <a:solidFill>
              <a:schemeClr val="accent6">
                <a:lumMod val="60000"/>
                <a:lumOff val="40000"/>
              </a:schemeClr>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13018D00-2882-406C-AB1B-A77B015ADB36}"/>
              </a:ext>
            </a:extLst>
          </p:cNvPr>
          <p:cNvSpPr/>
          <p:nvPr/>
        </p:nvSpPr>
        <p:spPr bwMode="auto">
          <a:xfrm>
            <a:off x="609601" y="1268760"/>
            <a:ext cx="5918448" cy="432048"/>
          </a:xfrm>
          <a:prstGeom prst="rect">
            <a:avLst/>
          </a:prstGeom>
          <a:noFill/>
          <a:ln w="9525" cap="flat" cmpd="sng" algn="ctr">
            <a:solidFill>
              <a:schemeClr val="accent6">
                <a:lumMod val="60000"/>
                <a:lumOff val="40000"/>
              </a:schemeClr>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46149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pPr algn="ctr"/>
            <a:r>
              <a:rPr lang="en-US" altLang="zh-CN"/>
              <a:t>A </a:t>
            </a:r>
            <a:r>
              <a:rPr lang="zh-CN" altLang="en-US"/>
              <a:t>必须等待 </a:t>
            </a:r>
            <a:r>
              <a:rPr lang="en-US" altLang="zh-CN"/>
              <a:t>2MSL </a:t>
            </a:r>
            <a:r>
              <a:rPr lang="zh-CN" altLang="en-US"/>
              <a:t>的时间</a:t>
            </a:r>
          </a:p>
        </p:txBody>
      </p:sp>
      <p:sp>
        <p:nvSpPr>
          <p:cNvPr id="800771" name="Rectangle 3"/>
          <p:cNvSpPr>
            <a:spLocks noGrp="1" noChangeArrowheads="1"/>
          </p:cNvSpPr>
          <p:nvPr>
            <p:ph idx="1"/>
          </p:nvPr>
        </p:nvSpPr>
        <p:spPr/>
        <p:txBody>
          <a:bodyPr/>
          <a:lstStyle/>
          <a:p>
            <a:r>
              <a:rPr lang="zh-CN" altLang="en-US" dirty="0">
                <a:solidFill>
                  <a:srgbClr val="FF0000"/>
                </a:solidFill>
              </a:rPr>
              <a:t>第一，</a:t>
            </a:r>
            <a:r>
              <a:rPr lang="zh-CN" altLang="en-US" dirty="0"/>
              <a:t>为了保证 </a:t>
            </a:r>
            <a:r>
              <a:rPr lang="en-US" altLang="zh-CN" dirty="0"/>
              <a:t>A </a:t>
            </a:r>
            <a:r>
              <a:rPr lang="zh-CN" altLang="en-US" dirty="0"/>
              <a:t>发送的最后一个 </a:t>
            </a:r>
            <a:r>
              <a:rPr lang="en-US" altLang="zh-CN" dirty="0"/>
              <a:t>ACK </a:t>
            </a:r>
            <a:r>
              <a:rPr lang="zh-CN" altLang="en-US" dirty="0"/>
              <a:t>报文段能够到达 </a:t>
            </a:r>
            <a:r>
              <a:rPr lang="en-US" altLang="zh-CN" dirty="0"/>
              <a:t>B</a:t>
            </a:r>
            <a:r>
              <a:rPr lang="zh-CN" altLang="en-US" dirty="0"/>
              <a:t>。</a:t>
            </a:r>
          </a:p>
          <a:p>
            <a:r>
              <a:rPr lang="zh-CN" altLang="en-US" dirty="0">
                <a:solidFill>
                  <a:srgbClr val="FF0000"/>
                </a:solidFill>
              </a:rPr>
              <a:t>第二，</a:t>
            </a:r>
            <a:r>
              <a:rPr lang="zh-CN" altLang="en-US" dirty="0"/>
              <a:t>防止 “已失效的连接请求报文段”出现在本连接中。</a:t>
            </a:r>
            <a:r>
              <a:rPr lang="en-US" altLang="zh-CN" dirty="0"/>
              <a:t>A </a:t>
            </a:r>
            <a:r>
              <a:rPr lang="zh-CN" altLang="en-US" dirty="0"/>
              <a:t>在发送完最后一个 </a:t>
            </a:r>
            <a:r>
              <a:rPr lang="en-US" altLang="zh-CN" dirty="0"/>
              <a:t>ACK </a:t>
            </a:r>
            <a:r>
              <a:rPr lang="zh-CN" altLang="en-US" dirty="0"/>
              <a:t>报文段后，再经过时间 </a:t>
            </a:r>
            <a:r>
              <a:rPr lang="en-US" altLang="zh-CN" dirty="0"/>
              <a:t>2MSL</a:t>
            </a:r>
            <a:r>
              <a:rPr lang="zh-CN" altLang="en-US" dirty="0"/>
              <a:t>，就可以使本连接持续的时间内所产生的所有报文段，都从网络中消失。这样就可以使下一个新的连接中不会出现这种旧的连接请求报文段。</a:t>
            </a:r>
          </a:p>
        </p:txBody>
      </p:sp>
    </p:spTree>
    <p:extLst>
      <p:ext uri="{BB962C8B-B14F-4D97-AF65-F5344CB8AC3E}">
        <p14:creationId xmlns:p14="http://schemas.microsoft.com/office/powerpoint/2010/main" val="19124372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dirty="0"/>
              <a:t>5.9.3  TCP </a:t>
            </a:r>
            <a:r>
              <a:rPr lang="zh-CN" altLang="zh-CN" dirty="0"/>
              <a:t>的有限状态机</a:t>
            </a:r>
            <a:endParaRPr lang="zh-CN" altLang="en-US" dirty="0"/>
          </a:p>
        </p:txBody>
      </p:sp>
      <p:sp>
        <p:nvSpPr>
          <p:cNvPr id="564227" name="Rectangle 3"/>
          <p:cNvSpPr>
            <a:spLocks noGrp="1" noChangeArrowheads="1"/>
          </p:cNvSpPr>
          <p:nvPr>
            <p:ph idx="1"/>
          </p:nvPr>
        </p:nvSpPr>
        <p:spPr/>
        <p:txBody>
          <a:bodyPr/>
          <a:lstStyle/>
          <a:p>
            <a:r>
              <a:rPr lang="en-US" altLang="zh-CN" dirty="0"/>
              <a:t>TCP </a:t>
            </a:r>
            <a:r>
              <a:rPr lang="zh-CN" altLang="zh-CN" dirty="0"/>
              <a:t>的有限状态机</a:t>
            </a:r>
            <a:r>
              <a:rPr lang="zh-CN" altLang="en-US" dirty="0"/>
              <a:t>可以</a:t>
            </a:r>
            <a:r>
              <a:rPr lang="zh-CN" altLang="zh-CN" dirty="0"/>
              <a:t>更清晰地看出</a:t>
            </a:r>
            <a:r>
              <a:rPr lang="en-US" altLang="zh-CN" dirty="0"/>
              <a:t> TCP </a:t>
            </a:r>
            <a:r>
              <a:rPr lang="zh-CN" altLang="zh-CN" dirty="0"/>
              <a:t>连接的各种状态之间的关系</a:t>
            </a:r>
            <a:r>
              <a:rPr lang="zh-CN" altLang="en-US" dirty="0"/>
              <a:t>。</a:t>
            </a:r>
            <a:endParaRPr lang="en-US" altLang="zh-CN" dirty="0"/>
          </a:p>
          <a:p>
            <a:r>
              <a:rPr lang="en-US" altLang="zh-CN" dirty="0"/>
              <a:t>TCP </a:t>
            </a:r>
            <a:r>
              <a:rPr lang="zh-CN" altLang="en-US" dirty="0"/>
              <a:t>有限状态机的图中每一个方框都是 </a:t>
            </a:r>
            <a:r>
              <a:rPr lang="en-US" altLang="zh-CN" dirty="0"/>
              <a:t>TCP </a:t>
            </a:r>
            <a:r>
              <a:rPr lang="zh-CN" altLang="en-US" dirty="0"/>
              <a:t>可能具有的状态。</a:t>
            </a:r>
          </a:p>
          <a:p>
            <a:r>
              <a:rPr lang="zh-CN" altLang="en-US" dirty="0"/>
              <a:t>每个方框中的大写英文字符串是 </a:t>
            </a:r>
            <a:r>
              <a:rPr lang="en-US" altLang="zh-CN" dirty="0"/>
              <a:t>TCP </a:t>
            </a:r>
            <a:r>
              <a:rPr lang="zh-CN" altLang="en-US" dirty="0"/>
              <a:t>标准所使用的 </a:t>
            </a:r>
            <a:r>
              <a:rPr lang="en-US" altLang="zh-CN" dirty="0"/>
              <a:t>TCP </a:t>
            </a:r>
            <a:r>
              <a:rPr lang="zh-CN" altLang="en-US" dirty="0"/>
              <a:t>连接状态名。</a:t>
            </a:r>
            <a:endParaRPr lang="en-US" altLang="zh-CN" dirty="0"/>
          </a:p>
          <a:p>
            <a:r>
              <a:rPr lang="zh-CN" altLang="en-US" dirty="0"/>
              <a:t>状态之间的箭头表示可能发生的状态变迁。</a:t>
            </a:r>
          </a:p>
        </p:txBody>
      </p:sp>
    </p:spTree>
    <p:extLst>
      <p:ext uri="{BB962C8B-B14F-4D97-AF65-F5344CB8AC3E}">
        <p14:creationId xmlns:p14="http://schemas.microsoft.com/office/powerpoint/2010/main" val="22245415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dirty="0"/>
              <a:t>5.9.3  TCP </a:t>
            </a:r>
            <a:r>
              <a:rPr lang="zh-CN" altLang="zh-CN" dirty="0"/>
              <a:t>的有限状态机</a:t>
            </a:r>
            <a:endParaRPr lang="zh-CN" altLang="en-US" dirty="0"/>
          </a:p>
        </p:txBody>
      </p:sp>
      <p:sp>
        <p:nvSpPr>
          <p:cNvPr id="564227" name="Rectangle 3"/>
          <p:cNvSpPr>
            <a:spLocks noGrp="1" noChangeArrowheads="1"/>
          </p:cNvSpPr>
          <p:nvPr>
            <p:ph idx="1"/>
          </p:nvPr>
        </p:nvSpPr>
        <p:spPr/>
        <p:txBody>
          <a:bodyPr/>
          <a:lstStyle/>
          <a:p>
            <a:r>
              <a:rPr lang="zh-CN" altLang="en-US" dirty="0"/>
              <a:t>箭头旁边的字，表明引起这种变迁的原因，或表明发生状态变迁后又出现什么动作。</a:t>
            </a:r>
          </a:p>
          <a:p>
            <a:r>
              <a:rPr lang="zh-CN" altLang="en-US" dirty="0"/>
              <a:t>图中有三种不同的箭头。</a:t>
            </a:r>
          </a:p>
          <a:p>
            <a:pPr lvl="1"/>
            <a:r>
              <a:rPr lang="zh-CN" altLang="en-US" dirty="0">
                <a:solidFill>
                  <a:srgbClr val="FF0000"/>
                </a:solidFill>
                <a:latin typeface="黑体" pitchFamily="2" charset="-122"/>
              </a:rPr>
              <a:t>粗实线箭头</a:t>
            </a:r>
            <a:r>
              <a:rPr lang="zh-CN" altLang="en-US" dirty="0">
                <a:solidFill>
                  <a:srgbClr val="0000FF"/>
                </a:solidFill>
                <a:latin typeface="黑体" pitchFamily="2" charset="-122"/>
              </a:rPr>
              <a:t>表示对客户进程的正常变迁。</a:t>
            </a:r>
          </a:p>
          <a:p>
            <a:pPr lvl="1"/>
            <a:r>
              <a:rPr lang="zh-CN" altLang="en-US" dirty="0">
                <a:solidFill>
                  <a:srgbClr val="FF0000"/>
                </a:solidFill>
                <a:latin typeface="黑体" pitchFamily="2" charset="-122"/>
              </a:rPr>
              <a:t>粗虚线箭头</a:t>
            </a:r>
            <a:r>
              <a:rPr lang="zh-CN" altLang="en-US" dirty="0">
                <a:solidFill>
                  <a:srgbClr val="0000FF"/>
                </a:solidFill>
                <a:latin typeface="黑体" pitchFamily="2" charset="-122"/>
              </a:rPr>
              <a:t>表示对服务器进程的正常变迁。</a:t>
            </a:r>
          </a:p>
          <a:p>
            <a:pPr lvl="1"/>
            <a:r>
              <a:rPr lang="zh-CN" altLang="en-US" dirty="0">
                <a:solidFill>
                  <a:srgbClr val="FF0000"/>
                </a:solidFill>
                <a:latin typeface="黑体" pitchFamily="2" charset="-122"/>
              </a:rPr>
              <a:t>细线箭头</a:t>
            </a:r>
            <a:r>
              <a:rPr lang="zh-CN" altLang="en-US" dirty="0">
                <a:solidFill>
                  <a:srgbClr val="0000FF"/>
                </a:solidFill>
                <a:latin typeface="黑体" pitchFamily="2" charset="-122"/>
              </a:rPr>
              <a:t>表示异常变迁。 </a:t>
            </a:r>
          </a:p>
          <a:p>
            <a:endParaRPr lang="zh-CN" altLang="en-US" sz="2800" dirty="0">
              <a:solidFill>
                <a:schemeClr val="folHlink"/>
              </a:solidFill>
              <a:latin typeface="黑体" pitchFamily="2" charset="-122"/>
            </a:endParaRPr>
          </a:p>
        </p:txBody>
      </p:sp>
    </p:spTree>
    <p:extLst>
      <p:ext uri="{BB962C8B-B14F-4D97-AF65-F5344CB8AC3E}">
        <p14:creationId xmlns:p14="http://schemas.microsoft.com/office/powerpoint/2010/main" val="206493341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2" name="Rectangle 4"/>
          <p:cNvSpPr>
            <a:spLocks noGrp="1" noChangeArrowheads="1"/>
          </p:cNvSpPr>
          <p:nvPr>
            <p:ph type="title" idx="4294967295"/>
          </p:nvPr>
        </p:nvSpPr>
        <p:spPr>
          <a:xfrm>
            <a:off x="10983913" y="1365250"/>
            <a:ext cx="1208087" cy="3503613"/>
          </a:xfrm>
        </p:spPr>
        <p:txBody>
          <a:bodyPr>
            <a:normAutofit fontScale="90000"/>
          </a:bodyPr>
          <a:lstStyle/>
          <a:p>
            <a:pPr algn="ctr"/>
            <a:r>
              <a:rPr lang="en-US" altLang="zh-CN" sz="3200" dirty="0"/>
              <a:t>TCP</a:t>
            </a:r>
            <a:br>
              <a:rPr lang="en-US" altLang="zh-CN" sz="3200" dirty="0"/>
            </a:br>
            <a:r>
              <a:rPr lang="zh-CN" altLang="en-US" sz="3200" dirty="0"/>
              <a:t>的</a:t>
            </a:r>
            <a:br>
              <a:rPr lang="zh-CN" altLang="en-US" sz="3200" dirty="0"/>
            </a:br>
            <a:r>
              <a:rPr lang="zh-CN" altLang="en-US" sz="3200" dirty="0"/>
              <a:t>有</a:t>
            </a:r>
            <a:br>
              <a:rPr lang="zh-CN" altLang="en-US" sz="3200" dirty="0"/>
            </a:br>
            <a:r>
              <a:rPr lang="zh-CN" altLang="en-US" sz="3200" dirty="0"/>
              <a:t>限</a:t>
            </a:r>
            <a:br>
              <a:rPr lang="zh-CN" altLang="en-US" sz="3200" dirty="0"/>
            </a:br>
            <a:r>
              <a:rPr lang="zh-CN" altLang="en-US" sz="3200" dirty="0"/>
              <a:t>状</a:t>
            </a:r>
            <a:br>
              <a:rPr lang="zh-CN" altLang="en-US" sz="3200" dirty="0"/>
            </a:br>
            <a:r>
              <a:rPr lang="zh-CN" altLang="en-US" sz="3200" dirty="0"/>
              <a:t>态</a:t>
            </a:r>
            <a:br>
              <a:rPr lang="zh-CN" altLang="en-US" sz="3200" dirty="0"/>
            </a:br>
            <a:r>
              <a:rPr lang="zh-CN" altLang="en-US" sz="3200" dirty="0"/>
              <a:t>机 </a:t>
            </a:r>
          </a:p>
        </p:txBody>
      </p:sp>
      <p:sp>
        <p:nvSpPr>
          <p:cNvPr id="565253" name="Rectangle 5"/>
          <p:cNvSpPr>
            <a:spLocks noChangeArrowheads="1"/>
          </p:cNvSpPr>
          <p:nvPr/>
        </p:nvSpPr>
        <p:spPr bwMode="auto">
          <a:xfrm>
            <a:off x="2073233" y="4575177"/>
            <a:ext cx="4541970" cy="2263775"/>
          </a:xfrm>
          <a:prstGeom prst="rect">
            <a:avLst/>
          </a:prstGeom>
          <a:solidFill>
            <a:srgbClr val="66FFFF"/>
          </a:solidFill>
          <a:ln w="9525">
            <a:solidFill>
              <a:schemeClr val="tx1"/>
            </a:solidFill>
            <a:prstDash val="dash"/>
            <a:miter lim="800000"/>
            <a:headEnd/>
            <a:tailEnd/>
          </a:ln>
          <a:effectLst/>
        </p:spPr>
        <p:txBody>
          <a:bodyPr wrap="none" anchor="ctr"/>
          <a:lstStyle/>
          <a:p>
            <a:endParaRPr lang="zh-CN" altLang="en-US" b="1">
              <a:latin typeface="+mn-lt"/>
              <a:ea typeface="黑体" pitchFamily="2" charset="-122"/>
            </a:endParaRPr>
          </a:p>
        </p:txBody>
      </p:sp>
      <p:sp>
        <p:nvSpPr>
          <p:cNvPr id="565254" name="Rectangle 6"/>
          <p:cNvSpPr>
            <a:spLocks noChangeArrowheads="1"/>
          </p:cNvSpPr>
          <p:nvPr/>
        </p:nvSpPr>
        <p:spPr bwMode="auto">
          <a:xfrm>
            <a:off x="6869733" y="3632200"/>
            <a:ext cx="1575329" cy="2012950"/>
          </a:xfrm>
          <a:prstGeom prst="rect">
            <a:avLst/>
          </a:prstGeom>
          <a:solidFill>
            <a:srgbClr val="66FFFF"/>
          </a:solidFill>
          <a:ln w="9525">
            <a:solidFill>
              <a:schemeClr val="tx1"/>
            </a:solidFill>
            <a:prstDash val="dash"/>
            <a:miter lim="800000"/>
            <a:headEnd/>
            <a:tailEnd/>
          </a:ln>
          <a:effectLst/>
        </p:spPr>
        <p:txBody>
          <a:bodyPr wrap="none" anchor="ctr"/>
          <a:lstStyle/>
          <a:p>
            <a:endParaRPr lang="zh-CN" altLang="en-US" b="1">
              <a:latin typeface="+mn-lt"/>
              <a:ea typeface="黑体" pitchFamily="2" charset="-122"/>
            </a:endParaRPr>
          </a:p>
        </p:txBody>
      </p:sp>
      <p:sp>
        <p:nvSpPr>
          <p:cNvPr id="565255" name="Line 7"/>
          <p:cNvSpPr>
            <a:spLocks noChangeShapeType="1"/>
          </p:cNvSpPr>
          <p:nvPr/>
        </p:nvSpPr>
        <p:spPr bwMode="auto">
          <a:xfrm rot="5400000" flipV="1">
            <a:off x="6446663" y="3291285"/>
            <a:ext cx="0" cy="1186656"/>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56" name="Rectangle 8"/>
          <p:cNvSpPr>
            <a:spLocks noChangeArrowheads="1"/>
          </p:cNvSpPr>
          <p:nvPr/>
        </p:nvSpPr>
        <p:spPr bwMode="auto">
          <a:xfrm>
            <a:off x="4752668" y="236538"/>
            <a:ext cx="846138" cy="2524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CLOSED</a:t>
            </a:r>
          </a:p>
        </p:txBody>
      </p:sp>
      <p:sp>
        <p:nvSpPr>
          <p:cNvPr id="565257" name="Rectangle 9"/>
          <p:cNvSpPr>
            <a:spLocks noChangeArrowheads="1"/>
          </p:cNvSpPr>
          <p:nvPr/>
        </p:nvSpPr>
        <p:spPr bwMode="auto">
          <a:xfrm>
            <a:off x="4413871" y="3759202"/>
            <a:ext cx="1439465"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ESTABLISHED</a:t>
            </a:r>
          </a:p>
        </p:txBody>
      </p:sp>
      <p:sp>
        <p:nvSpPr>
          <p:cNvPr id="565258" name="Rectangle 10"/>
          <p:cNvSpPr>
            <a:spLocks noChangeArrowheads="1"/>
          </p:cNvSpPr>
          <p:nvPr/>
        </p:nvSpPr>
        <p:spPr bwMode="auto">
          <a:xfrm>
            <a:off x="4752668" y="1243013"/>
            <a:ext cx="846138" cy="2524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LISTEN</a:t>
            </a:r>
          </a:p>
        </p:txBody>
      </p:sp>
      <p:sp>
        <p:nvSpPr>
          <p:cNvPr id="565259" name="Rectangle 11"/>
          <p:cNvSpPr>
            <a:spLocks noChangeArrowheads="1"/>
          </p:cNvSpPr>
          <p:nvPr/>
        </p:nvSpPr>
        <p:spPr bwMode="auto">
          <a:xfrm>
            <a:off x="6996996" y="3759202"/>
            <a:ext cx="135519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CLOSE_WAIT</a:t>
            </a:r>
          </a:p>
        </p:txBody>
      </p:sp>
      <p:sp>
        <p:nvSpPr>
          <p:cNvPr id="565260" name="Rectangle 12"/>
          <p:cNvSpPr>
            <a:spLocks noChangeArrowheads="1"/>
          </p:cNvSpPr>
          <p:nvPr/>
        </p:nvSpPr>
        <p:spPr bwMode="auto">
          <a:xfrm>
            <a:off x="2126547" y="4891090"/>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FIN_WAIT_1</a:t>
            </a:r>
          </a:p>
        </p:txBody>
      </p:sp>
      <p:sp>
        <p:nvSpPr>
          <p:cNvPr id="565261" name="Rectangle 13"/>
          <p:cNvSpPr>
            <a:spLocks noChangeArrowheads="1"/>
          </p:cNvSpPr>
          <p:nvPr/>
        </p:nvSpPr>
        <p:spPr bwMode="auto">
          <a:xfrm>
            <a:off x="2126547" y="2312990"/>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SYN_RCVD</a:t>
            </a:r>
          </a:p>
        </p:txBody>
      </p:sp>
      <p:sp>
        <p:nvSpPr>
          <p:cNvPr id="565262" name="Rectangle 14"/>
          <p:cNvSpPr>
            <a:spLocks noChangeArrowheads="1"/>
          </p:cNvSpPr>
          <p:nvPr/>
        </p:nvSpPr>
        <p:spPr bwMode="auto">
          <a:xfrm>
            <a:off x="2126547" y="6337302"/>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FIN_WAIT_2</a:t>
            </a:r>
          </a:p>
        </p:txBody>
      </p:sp>
      <p:sp>
        <p:nvSpPr>
          <p:cNvPr id="565263" name="Rectangle 15"/>
          <p:cNvSpPr>
            <a:spLocks noChangeArrowheads="1"/>
          </p:cNvSpPr>
          <p:nvPr/>
        </p:nvSpPr>
        <p:spPr bwMode="auto">
          <a:xfrm>
            <a:off x="4709675" y="4891090"/>
            <a:ext cx="932127"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CLOSING</a:t>
            </a:r>
          </a:p>
        </p:txBody>
      </p:sp>
      <p:sp>
        <p:nvSpPr>
          <p:cNvPr id="565264" name="Rectangle 16"/>
          <p:cNvSpPr>
            <a:spLocks noChangeArrowheads="1"/>
          </p:cNvSpPr>
          <p:nvPr/>
        </p:nvSpPr>
        <p:spPr bwMode="auto">
          <a:xfrm>
            <a:off x="4582410" y="6337302"/>
            <a:ext cx="118665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TIME_WAIT</a:t>
            </a:r>
          </a:p>
        </p:txBody>
      </p:sp>
      <p:sp>
        <p:nvSpPr>
          <p:cNvPr id="565265" name="Rectangle 17"/>
          <p:cNvSpPr>
            <a:spLocks noChangeArrowheads="1"/>
          </p:cNvSpPr>
          <p:nvPr/>
        </p:nvSpPr>
        <p:spPr bwMode="auto">
          <a:xfrm>
            <a:off x="7124262" y="2312990"/>
            <a:ext cx="1100667"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SYN_SENT</a:t>
            </a:r>
          </a:p>
        </p:txBody>
      </p:sp>
      <p:sp>
        <p:nvSpPr>
          <p:cNvPr id="565266" name="Rectangle 18"/>
          <p:cNvSpPr>
            <a:spLocks noChangeArrowheads="1"/>
          </p:cNvSpPr>
          <p:nvPr/>
        </p:nvSpPr>
        <p:spPr bwMode="auto">
          <a:xfrm>
            <a:off x="7081266" y="5267327"/>
            <a:ext cx="1186656" cy="252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LAST_ACK</a:t>
            </a:r>
          </a:p>
        </p:txBody>
      </p:sp>
      <p:sp>
        <p:nvSpPr>
          <p:cNvPr id="565267" name="Line 19"/>
          <p:cNvSpPr>
            <a:spLocks noChangeShapeType="1"/>
          </p:cNvSpPr>
          <p:nvPr/>
        </p:nvSpPr>
        <p:spPr bwMode="auto">
          <a:xfrm>
            <a:off x="5430267" y="488950"/>
            <a:ext cx="2244329" cy="1824038"/>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68" name="Line 20"/>
          <p:cNvSpPr>
            <a:spLocks noChangeShapeType="1"/>
          </p:cNvSpPr>
          <p:nvPr/>
        </p:nvSpPr>
        <p:spPr bwMode="auto">
          <a:xfrm flipH="1">
            <a:off x="5514536" y="2563815"/>
            <a:ext cx="1736990" cy="1195387"/>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69" name="Line 21"/>
          <p:cNvSpPr>
            <a:spLocks noChangeShapeType="1"/>
          </p:cNvSpPr>
          <p:nvPr/>
        </p:nvSpPr>
        <p:spPr bwMode="auto">
          <a:xfrm flipH="1">
            <a:off x="3058674" y="4010027"/>
            <a:ext cx="1693994" cy="881063"/>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0" name="Line 22"/>
          <p:cNvSpPr>
            <a:spLocks noChangeShapeType="1"/>
          </p:cNvSpPr>
          <p:nvPr/>
        </p:nvSpPr>
        <p:spPr bwMode="auto">
          <a:xfrm flipH="1">
            <a:off x="2697517" y="5141915"/>
            <a:ext cx="0" cy="1195387"/>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1" name="Line 23"/>
          <p:cNvSpPr>
            <a:spLocks noChangeShapeType="1"/>
          </p:cNvSpPr>
          <p:nvPr/>
        </p:nvSpPr>
        <p:spPr bwMode="auto">
          <a:xfrm>
            <a:off x="3309764" y="6462713"/>
            <a:ext cx="1277805"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2" name="Line 24"/>
          <p:cNvSpPr>
            <a:spLocks noChangeShapeType="1"/>
          </p:cNvSpPr>
          <p:nvPr/>
        </p:nvSpPr>
        <p:spPr bwMode="auto">
          <a:xfrm>
            <a:off x="5000319" y="498475"/>
            <a:ext cx="6879" cy="736600"/>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3" name="Line 25"/>
          <p:cNvSpPr>
            <a:spLocks noChangeShapeType="1"/>
          </p:cNvSpPr>
          <p:nvPr/>
        </p:nvSpPr>
        <p:spPr bwMode="auto">
          <a:xfrm flipH="1">
            <a:off x="2506620" y="1306515"/>
            <a:ext cx="2246048" cy="1006475"/>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4" name="Line 26"/>
          <p:cNvSpPr>
            <a:spLocks noChangeShapeType="1"/>
          </p:cNvSpPr>
          <p:nvPr/>
        </p:nvSpPr>
        <p:spPr bwMode="auto">
          <a:xfrm>
            <a:off x="2972684" y="2563815"/>
            <a:ext cx="1864254" cy="1195387"/>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5" name="Line 27"/>
          <p:cNvSpPr>
            <a:spLocks noChangeShapeType="1"/>
          </p:cNvSpPr>
          <p:nvPr/>
        </p:nvSpPr>
        <p:spPr bwMode="auto">
          <a:xfrm>
            <a:off x="7801859" y="4010025"/>
            <a:ext cx="0" cy="1257300"/>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6" name="Freeform 28"/>
          <p:cNvSpPr>
            <a:spLocks/>
          </p:cNvSpPr>
          <p:nvPr/>
        </p:nvSpPr>
        <p:spPr bwMode="auto">
          <a:xfrm>
            <a:off x="8276522" y="5386388"/>
            <a:ext cx="1203854"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57150" cmpd="sng">
            <a:solidFill>
              <a:srgbClr val="C00000"/>
            </a:solidFill>
            <a:prstDash val="sysDot"/>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7" name="Line 29"/>
          <p:cNvSpPr>
            <a:spLocks noChangeShapeType="1"/>
          </p:cNvSpPr>
          <p:nvPr/>
        </p:nvSpPr>
        <p:spPr bwMode="auto">
          <a:xfrm>
            <a:off x="2697517" y="2563815"/>
            <a:ext cx="0" cy="232727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8" name="Line 30"/>
          <p:cNvSpPr>
            <a:spLocks noChangeShapeType="1"/>
          </p:cNvSpPr>
          <p:nvPr/>
        </p:nvSpPr>
        <p:spPr bwMode="auto">
          <a:xfrm>
            <a:off x="5175737" y="5141915"/>
            <a:ext cx="0"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9" name="Line 31"/>
          <p:cNvSpPr>
            <a:spLocks noChangeShapeType="1"/>
          </p:cNvSpPr>
          <p:nvPr/>
        </p:nvSpPr>
        <p:spPr bwMode="auto">
          <a:xfrm rot="-5400000">
            <a:off x="4007206" y="4319193"/>
            <a:ext cx="1587" cy="139303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1" name="Line 33"/>
          <p:cNvSpPr>
            <a:spLocks noChangeShapeType="1"/>
          </p:cNvSpPr>
          <p:nvPr/>
        </p:nvSpPr>
        <p:spPr bwMode="auto">
          <a:xfrm rot="5400000" flipH="1">
            <a:off x="5213572" y="529301"/>
            <a:ext cx="0" cy="382137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2" name="Line 34"/>
          <p:cNvSpPr>
            <a:spLocks noChangeShapeType="1"/>
          </p:cNvSpPr>
          <p:nvPr/>
        </p:nvSpPr>
        <p:spPr bwMode="auto">
          <a:xfrm rot="-5400000">
            <a:off x="3327357" y="882916"/>
            <a:ext cx="876300" cy="197432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3" name="Line 35"/>
          <p:cNvSpPr>
            <a:spLocks noChangeShapeType="1"/>
          </p:cNvSpPr>
          <p:nvPr/>
        </p:nvSpPr>
        <p:spPr bwMode="auto">
          <a:xfrm>
            <a:off x="3058674" y="5141915"/>
            <a:ext cx="1693994"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4" name="Freeform 36"/>
          <p:cNvSpPr>
            <a:spLocks/>
          </p:cNvSpPr>
          <p:nvPr/>
        </p:nvSpPr>
        <p:spPr bwMode="auto">
          <a:xfrm>
            <a:off x="5598806" y="1368425"/>
            <a:ext cx="1666479"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5" name="Text Box 37"/>
          <p:cNvSpPr txBox="1">
            <a:spLocks noChangeArrowheads="1"/>
          </p:cNvSpPr>
          <p:nvPr/>
        </p:nvSpPr>
        <p:spPr bwMode="auto">
          <a:xfrm>
            <a:off x="7229169" y="255429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主动打开</a:t>
            </a:r>
          </a:p>
        </p:txBody>
      </p:sp>
      <p:sp>
        <p:nvSpPr>
          <p:cNvPr id="565286" name="Text Box 38"/>
          <p:cNvSpPr txBox="1">
            <a:spLocks noChangeArrowheads="1"/>
          </p:cNvSpPr>
          <p:nvPr/>
        </p:nvSpPr>
        <p:spPr bwMode="auto">
          <a:xfrm>
            <a:off x="4711394" y="149542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被动打开</a:t>
            </a:r>
          </a:p>
        </p:txBody>
      </p:sp>
      <p:sp>
        <p:nvSpPr>
          <p:cNvPr id="565287" name="Text Box 39"/>
          <p:cNvSpPr txBox="1">
            <a:spLocks noChangeArrowheads="1"/>
          </p:cNvSpPr>
          <p:nvPr/>
        </p:nvSpPr>
        <p:spPr bwMode="auto">
          <a:xfrm>
            <a:off x="7124262" y="3359151"/>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被动关闭</a:t>
            </a:r>
          </a:p>
        </p:txBody>
      </p:sp>
      <p:sp>
        <p:nvSpPr>
          <p:cNvPr id="565288" name="Text Box 40"/>
          <p:cNvSpPr txBox="1">
            <a:spLocks noChangeArrowheads="1"/>
          </p:cNvSpPr>
          <p:nvPr/>
        </p:nvSpPr>
        <p:spPr bwMode="auto">
          <a:xfrm>
            <a:off x="4604767" y="4260851"/>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主动关闭</a:t>
            </a:r>
          </a:p>
        </p:txBody>
      </p:sp>
      <p:sp>
        <p:nvSpPr>
          <p:cNvPr id="565289" name="Text Box 41"/>
          <p:cNvSpPr txBox="1">
            <a:spLocks noChangeArrowheads="1"/>
          </p:cNvSpPr>
          <p:nvPr/>
        </p:nvSpPr>
        <p:spPr bwMode="auto">
          <a:xfrm>
            <a:off x="4910890" y="-269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起点</a:t>
            </a:r>
          </a:p>
        </p:txBody>
      </p:sp>
      <p:sp>
        <p:nvSpPr>
          <p:cNvPr id="565290" name="Text Box 42"/>
          <p:cNvSpPr txBox="1">
            <a:spLocks noChangeArrowheads="1"/>
          </p:cNvSpPr>
          <p:nvPr/>
        </p:nvSpPr>
        <p:spPr bwMode="auto">
          <a:xfrm>
            <a:off x="3987362" y="5921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被动打开</a:t>
            </a:r>
          </a:p>
        </p:txBody>
      </p:sp>
      <p:sp>
        <p:nvSpPr>
          <p:cNvPr id="565291" name="Text Box 43"/>
          <p:cNvSpPr txBox="1">
            <a:spLocks noChangeArrowheads="1"/>
          </p:cNvSpPr>
          <p:nvPr/>
        </p:nvSpPr>
        <p:spPr bwMode="auto">
          <a:xfrm>
            <a:off x="6186974" y="717550"/>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主动打开</a:t>
            </a:r>
          </a:p>
          <a:p>
            <a:r>
              <a:rPr kumimoji="1" lang="zh-CN" altLang="en-US" sz="1400" b="1">
                <a:latin typeface="+mn-lt"/>
                <a:ea typeface="黑体" pitchFamily="2" charset="-122"/>
              </a:rPr>
              <a:t>  发送 </a:t>
            </a:r>
            <a:r>
              <a:rPr kumimoji="1" lang="en-US" altLang="zh-CN" sz="1400" b="1">
                <a:latin typeface="+mn-lt"/>
                <a:ea typeface="黑体" pitchFamily="2" charset="-122"/>
              </a:rPr>
              <a:t>SYN</a:t>
            </a:r>
          </a:p>
        </p:txBody>
      </p:sp>
      <p:sp>
        <p:nvSpPr>
          <p:cNvPr id="565292" name="Text Box 44"/>
          <p:cNvSpPr txBox="1">
            <a:spLocks noChangeArrowheads="1"/>
          </p:cNvSpPr>
          <p:nvPr/>
        </p:nvSpPr>
        <p:spPr bwMode="auto">
          <a:xfrm>
            <a:off x="4752669" y="2438401"/>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同时打开</a:t>
            </a:r>
          </a:p>
        </p:txBody>
      </p:sp>
      <p:sp>
        <p:nvSpPr>
          <p:cNvPr id="565293" name="Text Box 45"/>
          <p:cNvSpPr txBox="1">
            <a:spLocks noChangeArrowheads="1"/>
          </p:cNvSpPr>
          <p:nvPr/>
        </p:nvSpPr>
        <p:spPr bwMode="auto">
          <a:xfrm>
            <a:off x="3978761" y="2200276"/>
            <a:ext cx="25344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mn-lt"/>
                <a:ea typeface="黑体" pitchFamily="2" charset="-122"/>
              </a:rPr>
              <a:t>收到 </a:t>
            </a:r>
            <a:r>
              <a:rPr kumimoji="1" lang="en-US" altLang="zh-CN" sz="1400" b="1" dirty="0">
                <a:latin typeface="+mn-lt"/>
                <a:ea typeface="黑体" pitchFamily="2" charset="-122"/>
              </a:rPr>
              <a:t>SYN</a:t>
            </a:r>
            <a:r>
              <a:rPr kumimoji="1" lang="zh-CN" altLang="en-US" sz="1400" b="1" dirty="0">
                <a:latin typeface="+mn-lt"/>
                <a:ea typeface="黑体" pitchFamily="2" charset="-122"/>
              </a:rPr>
              <a:t>，发送 </a:t>
            </a:r>
            <a:r>
              <a:rPr kumimoji="1" lang="en-US" altLang="zh-CN" sz="1400" b="1" dirty="0">
                <a:latin typeface="+mn-lt"/>
                <a:ea typeface="黑体" pitchFamily="2" charset="-122"/>
              </a:rPr>
              <a:t>SYN</a:t>
            </a:r>
            <a:r>
              <a:rPr kumimoji="1" lang="zh-CN" altLang="en-US" sz="1400" b="1" dirty="0">
                <a:latin typeface="+mn-lt"/>
                <a:ea typeface="黑体" pitchFamily="2" charset="-122"/>
              </a:rPr>
              <a:t>，</a:t>
            </a:r>
            <a:r>
              <a:rPr kumimoji="1" lang="en-US" altLang="zh-CN" sz="1400" b="1" dirty="0">
                <a:latin typeface="+mn-lt"/>
                <a:ea typeface="黑体" pitchFamily="2" charset="-122"/>
              </a:rPr>
              <a:t> ACK</a:t>
            </a:r>
          </a:p>
        </p:txBody>
      </p:sp>
      <p:sp>
        <p:nvSpPr>
          <p:cNvPr id="565294" name="Text Box 46"/>
          <p:cNvSpPr txBox="1">
            <a:spLocks noChangeArrowheads="1"/>
          </p:cNvSpPr>
          <p:nvPr/>
        </p:nvSpPr>
        <p:spPr bwMode="auto">
          <a:xfrm>
            <a:off x="3452506" y="2670176"/>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295" name="Text Box 47"/>
          <p:cNvSpPr txBox="1">
            <a:spLocks noChangeArrowheads="1"/>
          </p:cNvSpPr>
          <p:nvPr/>
        </p:nvSpPr>
        <p:spPr bwMode="auto">
          <a:xfrm>
            <a:off x="4627124" y="32849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FF0000"/>
                </a:solidFill>
                <a:latin typeface="+mn-lt"/>
                <a:ea typeface="黑体" pitchFamily="2" charset="-122"/>
              </a:rPr>
              <a:t>数据传送</a:t>
            </a:r>
          </a:p>
          <a:p>
            <a:r>
              <a:rPr kumimoji="1" lang="zh-CN" altLang="en-US" sz="1400" b="1" dirty="0">
                <a:solidFill>
                  <a:srgbClr val="FF0000"/>
                </a:solidFill>
                <a:latin typeface="+mn-lt"/>
                <a:ea typeface="黑体" pitchFamily="2" charset="-122"/>
              </a:rPr>
              <a:t>    阶段</a:t>
            </a:r>
          </a:p>
        </p:txBody>
      </p:sp>
      <p:sp>
        <p:nvSpPr>
          <p:cNvPr id="565296" name="Text Box 48"/>
          <p:cNvSpPr txBox="1">
            <a:spLocks noChangeArrowheads="1"/>
          </p:cNvSpPr>
          <p:nvPr/>
        </p:nvSpPr>
        <p:spPr bwMode="auto">
          <a:xfrm>
            <a:off x="6845656" y="4314826"/>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7" name="Text Box 49"/>
          <p:cNvSpPr txBox="1">
            <a:spLocks noChangeArrowheads="1"/>
          </p:cNvSpPr>
          <p:nvPr/>
        </p:nvSpPr>
        <p:spPr bwMode="auto">
          <a:xfrm>
            <a:off x="3106829" y="3933826"/>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8" name="Text Box 50"/>
          <p:cNvSpPr txBox="1">
            <a:spLocks noChangeArrowheads="1"/>
          </p:cNvSpPr>
          <p:nvPr/>
        </p:nvSpPr>
        <p:spPr bwMode="auto">
          <a:xfrm>
            <a:off x="2649364" y="3429001"/>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9" name="Text Box 51"/>
          <p:cNvSpPr txBox="1">
            <a:spLocks noChangeArrowheads="1"/>
          </p:cNvSpPr>
          <p:nvPr/>
        </p:nvSpPr>
        <p:spPr bwMode="auto">
          <a:xfrm>
            <a:off x="3734552" y="1787526"/>
            <a:ext cx="9525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RST</a:t>
            </a:r>
          </a:p>
        </p:txBody>
      </p:sp>
      <p:sp>
        <p:nvSpPr>
          <p:cNvPr id="565300" name="Text Box 52"/>
          <p:cNvSpPr txBox="1">
            <a:spLocks noChangeArrowheads="1"/>
          </p:cNvSpPr>
          <p:nvPr/>
        </p:nvSpPr>
        <p:spPr bwMode="auto">
          <a:xfrm>
            <a:off x="2415473" y="1243014"/>
            <a:ext cx="14459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收到 </a:t>
            </a:r>
            <a:r>
              <a:rPr kumimoji="1" lang="en-US" altLang="zh-CN" sz="1400" b="1">
                <a:latin typeface="+mn-lt"/>
                <a:ea typeface="黑体" pitchFamily="2" charset="-122"/>
              </a:rPr>
              <a:t>SYN</a:t>
            </a:r>
          </a:p>
          <a:p>
            <a:r>
              <a:rPr kumimoji="1" lang="zh-CN" altLang="en-US" sz="1400" b="1">
                <a:latin typeface="+mn-lt"/>
                <a:ea typeface="黑体" pitchFamily="2" charset="-122"/>
              </a:rPr>
              <a:t>发送 </a:t>
            </a:r>
            <a:r>
              <a:rPr kumimoji="1" lang="en-US" altLang="zh-CN" sz="1400" b="1">
                <a:latin typeface="+mn-lt"/>
                <a:ea typeface="黑体" pitchFamily="2" charset="-122"/>
              </a:rPr>
              <a:t>SYN, ACK</a:t>
            </a:r>
          </a:p>
        </p:txBody>
      </p:sp>
      <p:sp>
        <p:nvSpPr>
          <p:cNvPr id="565301" name="Text Box 53"/>
          <p:cNvSpPr txBox="1">
            <a:spLocks noChangeArrowheads="1"/>
          </p:cNvSpPr>
          <p:nvPr/>
        </p:nvSpPr>
        <p:spPr bwMode="auto">
          <a:xfrm>
            <a:off x="8365952" y="1916114"/>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或超时</a:t>
            </a:r>
          </a:p>
        </p:txBody>
      </p:sp>
      <p:sp>
        <p:nvSpPr>
          <p:cNvPr id="565302" name="Text Box 54"/>
          <p:cNvSpPr txBox="1">
            <a:spLocks noChangeArrowheads="1"/>
          </p:cNvSpPr>
          <p:nvPr/>
        </p:nvSpPr>
        <p:spPr bwMode="auto">
          <a:xfrm>
            <a:off x="8391748" y="5013326"/>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3" name="Text Box 55"/>
          <p:cNvSpPr txBox="1">
            <a:spLocks noChangeArrowheads="1"/>
          </p:cNvSpPr>
          <p:nvPr/>
        </p:nvSpPr>
        <p:spPr bwMode="auto">
          <a:xfrm>
            <a:off x="6487939" y="2846389"/>
            <a:ext cx="1694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收到 </a:t>
            </a:r>
            <a:r>
              <a:rPr kumimoji="1" lang="en-US" altLang="zh-CN" sz="1400" b="1">
                <a:latin typeface="+mn-lt"/>
                <a:ea typeface="黑体" pitchFamily="2" charset="-122"/>
              </a:rPr>
              <a:t>SYN, ACK</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4" name="Text Box 56"/>
          <p:cNvSpPr txBox="1">
            <a:spLocks noChangeArrowheads="1"/>
          </p:cNvSpPr>
          <p:nvPr/>
        </p:nvSpPr>
        <p:spPr bwMode="auto">
          <a:xfrm>
            <a:off x="5143063" y="5549901"/>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5" name="Text Box 57"/>
          <p:cNvSpPr txBox="1">
            <a:spLocks noChangeArrowheads="1"/>
          </p:cNvSpPr>
          <p:nvPr/>
        </p:nvSpPr>
        <p:spPr bwMode="auto">
          <a:xfrm>
            <a:off x="2668281" y="5624515"/>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6" name="Text Box 58"/>
          <p:cNvSpPr txBox="1">
            <a:spLocks noChangeArrowheads="1"/>
          </p:cNvSpPr>
          <p:nvPr/>
        </p:nvSpPr>
        <p:spPr bwMode="auto">
          <a:xfrm>
            <a:off x="3321802" y="5949951"/>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7" name="Text Box 59"/>
          <p:cNvSpPr txBox="1">
            <a:spLocks noChangeArrowheads="1"/>
          </p:cNvSpPr>
          <p:nvPr/>
        </p:nvSpPr>
        <p:spPr bwMode="auto">
          <a:xfrm>
            <a:off x="3509260" y="5310188"/>
            <a:ext cx="13770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 ACK</a:t>
            </a:r>
          </a:p>
          <a:p>
            <a:r>
              <a:rPr kumimoji="1" lang="en-US" altLang="zh-CN" sz="1400" b="1">
                <a:latin typeface="+mn-lt"/>
                <a:ea typeface="黑体" pitchFamily="2" charset="-122"/>
              </a:rPr>
              <a:t>     </a:t>
            </a:r>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8" name="Text Box 60"/>
          <p:cNvSpPr txBox="1">
            <a:spLocks noChangeArrowheads="1"/>
          </p:cNvSpPr>
          <p:nvPr/>
        </p:nvSpPr>
        <p:spPr bwMode="auto">
          <a:xfrm>
            <a:off x="3564294" y="4581526"/>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9" name="Text Box 61"/>
          <p:cNvSpPr txBox="1">
            <a:spLocks noChangeArrowheads="1"/>
          </p:cNvSpPr>
          <p:nvPr/>
        </p:nvSpPr>
        <p:spPr bwMode="auto">
          <a:xfrm>
            <a:off x="4676998" y="46307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同时关闭</a:t>
            </a:r>
          </a:p>
        </p:txBody>
      </p:sp>
      <p:sp>
        <p:nvSpPr>
          <p:cNvPr id="565310" name="Text Box 62"/>
          <p:cNvSpPr txBox="1">
            <a:spLocks noChangeArrowheads="1"/>
          </p:cNvSpPr>
          <p:nvPr/>
        </p:nvSpPr>
        <p:spPr bwMode="auto">
          <a:xfrm>
            <a:off x="5853335" y="3357563"/>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11" name="Text Box 63"/>
          <p:cNvSpPr txBox="1">
            <a:spLocks noChangeArrowheads="1"/>
          </p:cNvSpPr>
          <p:nvPr/>
        </p:nvSpPr>
        <p:spPr bwMode="auto">
          <a:xfrm>
            <a:off x="5430267" y="1808165"/>
            <a:ext cx="9637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发送 </a:t>
            </a:r>
            <a:r>
              <a:rPr kumimoji="1" lang="en-US" altLang="zh-CN" sz="1400" b="1">
                <a:latin typeface="+mn-lt"/>
                <a:ea typeface="黑体" pitchFamily="2" charset="-122"/>
              </a:rPr>
              <a:t>SYN</a:t>
            </a:r>
          </a:p>
        </p:txBody>
      </p:sp>
      <p:sp>
        <p:nvSpPr>
          <p:cNvPr id="565312" name="Text Box 64"/>
          <p:cNvSpPr txBox="1">
            <a:spLocks noChangeArrowheads="1"/>
          </p:cNvSpPr>
          <p:nvPr/>
        </p:nvSpPr>
        <p:spPr bwMode="auto">
          <a:xfrm>
            <a:off x="3987361" y="6551615"/>
            <a:ext cx="23391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定时经过两倍报文段寿命后</a:t>
            </a:r>
          </a:p>
        </p:txBody>
      </p:sp>
      <p:sp>
        <p:nvSpPr>
          <p:cNvPr id="565313" name="Line 65"/>
          <p:cNvSpPr>
            <a:spLocks noChangeShapeType="1"/>
          </p:cNvSpPr>
          <p:nvPr/>
        </p:nvSpPr>
        <p:spPr bwMode="auto">
          <a:xfrm flipV="1">
            <a:off x="5260007" y="488952"/>
            <a:ext cx="0" cy="75882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314" name="Text Box 66"/>
          <p:cNvSpPr txBox="1">
            <a:spLocks noChangeArrowheads="1"/>
          </p:cNvSpPr>
          <p:nvPr/>
        </p:nvSpPr>
        <p:spPr bwMode="auto">
          <a:xfrm>
            <a:off x="5246250" y="846140"/>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关闭</a:t>
            </a:r>
          </a:p>
        </p:txBody>
      </p:sp>
      <p:sp>
        <p:nvSpPr>
          <p:cNvPr id="565315" name="Freeform 67"/>
          <p:cNvSpPr>
            <a:spLocks/>
          </p:cNvSpPr>
          <p:nvPr/>
        </p:nvSpPr>
        <p:spPr bwMode="auto">
          <a:xfrm>
            <a:off x="5598806" y="363538"/>
            <a:ext cx="3876410" cy="6094412"/>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rgbClr val="0000FF"/>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66" name="Line 31"/>
          <p:cNvSpPr>
            <a:spLocks noChangeShapeType="1"/>
          </p:cNvSpPr>
          <p:nvPr/>
        </p:nvSpPr>
        <p:spPr bwMode="auto">
          <a:xfrm rot="-5400000">
            <a:off x="8865729" y="1828911"/>
            <a:ext cx="0" cy="1218976"/>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Tree>
    <p:extLst>
      <p:ext uri="{BB962C8B-B14F-4D97-AF65-F5344CB8AC3E}">
        <p14:creationId xmlns:p14="http://schemas.microsoft.com/office/powerpoint/2010/main" val="3249308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5.1.3  </a:t>
            </a:r>
            <a:r>
              <a:rPr lang="zh-CN" altLang="en-US" dirty="0"/>
              <a:t>运输层的端口 </a:t>
            </a:r>
          </a:p>
        </p:txBody>
      </p:sp>
      <p:sp>
        <p:nvSpPr>
          <p:cNvPr id="142339" name="Rectangle 3"/>
          <p:cNvSpPr>
            <a:spLocks noGrp="1" noChangeArrowheads="1"/>
          </p:cNvSpPr>
          <p:nvPr>
            <p:ph idx="1"/>
          </p:nvPr>
        </p:nvSpPr>
        <p:spPr/>
        <p:txBody>
          <a:bodyPr/>
          <a:lstStyle/>
          <a:p>
            <a:pPr>
              <a:spcBef>
                <a:spcPts val="1200"/>
              </a:spcBef>
            </a:pPr>
            <a:r>
              <a:rPr lang="zh-CN" altLang="en-US" sz="3000" dirty="0"/>
              <a:t>运行在计算机中的进程是用</a:t>
            </a:r>
            <a:r>
              <a:rPr lang="zh-CN" altLang="en-US" sz="3000" dirty="0">
                <a:solidFill>
                  <a:srgbClr val="FF0000"/>
                </a:solidFill>
              </a:rPr>
              <a:t>进程标识符</a:t>
            </a:r>
            <a:r>
              <a:rPr lang="zh-CN" altLang="en-US" sz="3000" dirty="0"/>
              <a:t>来标志的。</a:t>
            </a:r>
          </a:p>
          <a:p>
            <a:pPr>
              <a:spcBef>
                <a:spcPts val="1200"/>
              </a:spcBef>
            </a:pPr>
            <a:r>
              <a:rPr lang="zh-CN" altLang="en-US" sz="3000" dirty="0">
                <a:solidFill>
                  <a:srgbClr val="FF0000"/>
                </a:solidFill>
              </a:rPr>
              <a:t>但运行在应用层的各种应用进程却不应当让计算机操作系统指派它的进程标识符。</a:t>
            </a:r>
            <a:r>
              <a:rPr lang="zh-CN" altLang="en-US" sz="3000" dirty="0"/>
              <a:t>这是因为在互联网上使用的计算机的操作系统种类很多，而不同的操作系统又使用不同格式的进程标识符。</a:t>
            </a:r>
          </a:p>
          <a:p>
            <a:pPr>
              <a:spcBef>
                <a:spcPts val="1200"/>
              </a:spcBef>
            </a:pPr>
            <a:r>
              <a:rPr lang="zh-CN" altLang="en-US" sz="3000" dirty="0"/>
              <a:t>为了使运行不同操作系统的计算机的应用进程能够互相通信，就</a:t>
            </a:r>
            <a:r>
              <a:rPr lang="zh-CN" altLang="en-US" sz="3000" dirty="0">
                <a:solidFill>
                  <a:srgbClr val="FF0000"/>
                </a:solidFill>
              </a:rPr>
              <a:t>必须用统一的方法</a:t>
            </a:r>
            <a:r>
              <a:rPr lang="zh-CN" altLang="en-US" sz="3000" dirty="0"/>
              <a:t>对 </a:t>
            </a:r>
            <a:r>
              <a:rPr lang="en-US" altLang="zh-CN" sz="3000" dirty="0"/>
              <a:t>TCP/IP </a:t>
            </a:r>
            <a:r>
              <a:rPr lang="zh-CN" altLang="en-US" sz="3000" dirty="0"/>
              <a:t>体系的应用进程进行标志。 </a:t>
            </a:r>
          </a:p>
        </p:txBody>
      </p:sp>
    </p:spTree>
    <p:extLst>
      <p:ext uri="{BB962C8B-B14F-4D97-AF65-F5344CB8AC3E}">
        <p14:creationId xmlns:p14="http://schemas.microsoft.com/office/powerpoint/2010/main" val="9617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pPr algn="ctr"/>
            <a:r>
              <a:rPr lang="zh-CN" altLang="en-US"/>
              <a:t>需要解决的问题 </a:t>
            </a:r>
          </a:p>
        </p:txBody>
      </p:sp>
      <p:sp>
        <p:nvSpPr>
          <p:cNvPr id="670723" name="Rectangle 3"/>
          <p:cNvSpPr>
            <a:spLocks noGrp="1" noChangeArrowheads="1"/>
          </p:cNvSpPr>
          <p:nvPr>
            <p:ph idx="1"/>
          </p:nvPr>
        </p:nvSpPr>
        <p:spPr/>
        <p:txBody>
          <a:bodyPr/>
          <a:lstStyle/>
          <a:p>
            <a:r>
              <a:rPr lang="zh-CN" altLang="en-US" dirty="0"/>
              <a:t>由于进程的创建和撤销都是动态的，发送方几乎无法识别其他机器上的进程。</a:t>
            </a:r>
          </a:p>
          <a:p>
            <a:r>
              <a:rPr lang="zh-CN" altLang="en-US" dirty="0"/>
              <a:t>有时我们会改换接收报文的进程，但并不需要通知所有发送方。</a:t>
            </a:r>
          </a:p>
          <a:p>
            <a:r>
              <a:rPr lang="zh-CN" altLang="en-US" dirty="0"/>
              <a:t>我们往往需要利用目的主机提供的功能来识别终点，而不需要知道实现这个功能的进程。</a:t>
            </a:r>
          </a:p>
          <a:p>
            <a:endParaRPr lang="en-US" altLang="zh-CN" dirty="0"/>
          </a:p>
        </p:txBody>
      </p:sp>
      <p:sp>
        <p:nvSpPr>
          <p:cNvPr id="2" name="文本框 1">
            <a:extLst>
              <a:ext uri="{FF2B5EF4-FFF2-40B4-BE49-F238E27FC236}">
                <a16:creationId xmlns:a16="http://schemas.microsoft.com/office/drawing/2014/main" id="{8640B53F-0371-4417-A0BE-7099EEA0DC30}"/>
              </a:ext>
            </a:extLst>
          </p:cNvPr>
          <p:cNvSpPr txBox="1"/>
          <p:nvPr/>
        </p:nvSpPr>
        <p:spPr>
          <a:xfrm>
            <a:off x="4007768" y="4509120"/>
            <a:ext cx="5184576" cy="584775"/>
          </a:xfrm>
          <a:prstGeom prst="rect">
            <a:avLst/>
          </a:prstGeom>
          <a:noFill/>
        </p:spPr>
        <p:txBody>
          <a:bodyPr wrap="square" rtlCol="0">
            <a:spAutoFit/>
          </a:bodyPr>
          <a:lstStyle/>
          <a:p>
            <a:r>
              <a:rPr lang="zh-CN" altLang="en-US" sz="3200" dirty="0">
                <a:solidFill>
                  <a:srgbClr val="FF0000"/>
                </a:solidFill>
              </a:rPr>
              <a:t>如何投递应用消息给进程？</a:t>
            </a:r>
          </a:p>
        </p:txBody>
      </p:sp>
    </p:spTree>
    <p:extLst>
      <p:ext uri="{BB962C8B-B14F-4D97-AF65-F5344CB8AC3E}">
        <p14:creationId xmlns:p14="http://schemas.microsoft.com/office/powerpoint/2010/main" val="1776387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pPr algn="ctr"/>
            <a:r>
              <a:rPr lang="zh-CN" altLang="en-US" dirty="0"/>
              <a:t>端口号 </a:t>
            </a:r>
            <a:r>
              <a:rPr lang="en-US" altLang="zh-CN" dirty="0"/>
              <a:t>(protocol port number)</a:t>
            </a:r>
          </a:p>
        </p:txBody>
      </p:sp>
      <p:sp>
        <p:nvSpPr>
          <p:cNvPr id="671747" name="Rectangle 3"/>
          <p:cNvSpPr>
            <a:spLocks noGrp="1" noChangeArrowheads="1"/>
          </p:cNvSpPr>
          <p:nvPr>
            <p:ph idx="1"/>
          </p:nvPr>
        </p:nvSpPr>
        <p:spPr/>
        <p:txBody>
          <a:bodyPr/>
          <a:lstStyle/>
          <a:p>
            <a:r>
              <a:rPr lang="zh-CN" altLang="en-US" dirty="0"/>
              <a:t>解决这个问题的方法就是在运输层使用</a:t>
            </a:r>
            <a:r>
              <a:rPr lang="zh-CN" altLang="en-US" dirty="0">
                <a:solidFill>
                  <a:srgbClr val="FF0000"/>
                </a:solidFill>
              </a:rPr>
              <a:t>协议端口号 </a:t>
            </a:r>
            <a:r>
              <a:rPr lang="en-US" altLang="zh-CN" dirty="0"/>
              <a:t>(protocol port number)</a:t>
            </a:r>
            <a:r>
              <a:rPr lang="zh-CN" altLang="en-US" dirty="0"/>
              <a:t>，或通常简称为</a:t>
            </a:r>
            <a:r>
              <a:rPr lang="zh-CN" altLang="en-US" dirty="0">
                <a:solidFill>
                  <a:srgbClr val="FF0000"/>
                </a:solidFill>
              </a:rPr>
              <a:t>端口 </a:t>
            </a:r>
            <a:r>
              <a:rPr lang="en-US" altLang="zh-CN" dirty="0"/>
              <a:t>(port)</a:t>
            </a:r>
            <a:r>
              <a:rPr lang="zh-CN" altLang="en-US" dirty="0"/>
              <a:t>。</a:t>
            </a:r>
          </a:p>
          <a:p>
            <a:r>
              <a:rPr lang="zh-CN" altLang="en-US" dirty="0"/>
              <a:t>虽然通信的终点是应用进程，但我们可以把端口想象是通信的终点，因为我们只要把要传送的报文交到目的主机的某一个合适的目的端口，剩下的工作（即最后交付目的进程）就由 </a:t>
            </a:r>
            <a:r>
              <a:rPr lang="en-US" altLang="zh-CN" dirty="0"/>
              <a:t>TCP </a:t>
            </a:r>
            <a:r>
              <a:rPr lang="zh-CN" altLang="en-US" dirty="0"/>
              <a:t>来完成。</a:t>
            </a:r>
          </a:p>
        </p:txBody>
      </p:sp>
      <p:sp>
        <p:nvSpPr>
          <p:cNvPr id="4" name="文本框 3">
            <a:extLst>
              <a:ext uri="{FF2B5EF4-FFF2-40B4-BE49-F238E27FC236}">
                <a16:creationId xmlns:a16="http://schemas.microsoft.com/office/drawing/2014/main" id="{4BBE27DF-B232-4D81-933A-A31A3515F06F}"/>
              </a:ext>
            </a:extLst>
          </p:cNvPr>
          <p:cNvSpPr txBox="1"/>
          <p:nvPr/>
        </p:nvSpPr>
        <p:spPr>
          <a:xfrm>
            <a:off x="4007768" y="4509120"/>
            <a:ext cx="5184576" cy="1077218"/>
          </a:xfrm>
          <a:prstGeom prst="rect">
            <a:avLst/>
          </a:prstGeom>
          <a:noFill/>
        </p:spPr>
        <p:txBody>
          <a:bodyPr wrap="square" rtlCol="0">
            <a:spAutoFit/>
          </a:bodyPr>
          <a:lstStyle/>
          <a:p>
            <a:r>
              <a:rPr lang="zh-CN" altLang="en-US" sz="3200" dirty="0">
                <a:solidFill>
                  <a:srgbClr val="FF0000"/>
                </a:solidFill>
              </a:rPr>
              <a:t>如何投递应用消息给进程？</a:t>
            </a:r>
            <a:endParaRPr lang="en-US" altLang="zh-CN" sz="3200" dirty="0">
              <a:solidFill>
                <a:srgbClr val="FF0000"/>
              </a:solidFill>
            </a:endParaRPr>
          </a:p>
          <a:p>
            <a:r>
              <a:rPr lang="zh-CN" altLang="en-US" sz="3200" dirty="0">
                <a:solidFill>
                  <a:srgbClr val="FF0000"/>
                </a:solidFill>
              </a:rPr>
              <a:t>方法：投递到端口</a:t>
            </a:r>
          </a:p>
        </p:txBody>
      </p:sp>
    </p:spTree>
    <p:extLst>
      <p:ext uri="{BB962C8B-B14F-4D97-AF65-F5344CB8AC3E}">
        <p14:creationId xmlns:p14="http://schemas.microsoft.com/office/powerpoint/2010/main" val="1046406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pPr algn="ctr"/>
            <a:r>
              <a:rPr lang="zh-CN" altLang="en-US"/>
              <a:t>软件端口与硬件端口</a:t>
            </a:r>
          </a:p>
        </p:txBody>
      </p:sp>
      <p:sp>
        <p:nvSpPr>
          <p:cNvPr id="672771" name="Rectangle 3"/>
          <p:cNvSpPr>
            <a:spLocks noGrp="1" noChangeArrowheads="1"/>
          </p:cNvSpPr>
          <p:nvPr>
            <p:ph idx="1"/>
          </p:nvPr>
        </p:nvSpPr>
        <p:spPr/>
        <p:txBody>
          <a:bodyPr/>
          <a:lstStyle/>
          <a:p>
            <a:r>
              <a:rPr lang="zh-CN" altLang="en-US" dirty="0"/>
              <a:t>两个不同的概念。</a:t>
            </a:r>
            <a:endParaRPr lang="en-US" altLang="zh-CN" dirty="0"/>
          </a:p>
          <a:p>
            <a:r>
              <a:rPr lang="zh-CN" altLang="en-US" dirty="0"/>
              <a:t>在协议栈层间的抽象的协议端口是</a:t>
            </a:r>
            <a:r>
              <a:rPr lang="zh-CN" altLang="en-US" dirty="0">
                <a:solidFill>
                  <a:srgbClr val="FF0000"/>
                </a:solidFill>
              </a:rPr>
              <a:t>软件端口。</a:t>
            </a:r>
          </a:p>
          <a:p>
            <a:r>
              <a:rPr lang="zh-CN" altLang="en-US" dirty="0"/>
              <a:t>路由器或交换机上的端口是</a:t>
            </a:r>
            <a:r>
              <a:rPr lang="zh-CN" altLang="en-US" dirty="0">
                <a:solidFill>
                  <a:srgbClr val="FF0000"/>
                </a:solidFill>
              </a:rPr>
              <a:t>硬件端口。</a:t>
            </a:r>
          </a:p>
          <a:p>
            <a:r>
              <a:rPr lang="zh-CN" altLang="en-US" dirty="0"/>
              <a:t>硬件端口是不同硬件设备进行交互的接口，而软件端口是应用层的各种协议进程与运输实体进行层间交互的一种地址。 </a:t>
            </a:r>
          </a:p>
        </p:txBody>
      </p:sp>
    </p:spTree>
    <p:extLst>
      <p:ext uri="{BB962C8B-B14F-4D97-AF65-F5344CB8AC3E}">
        <p14:creationId xmlns:p14="http://schemas.microsoft.com/office/powerpoint/2010/main" val="3483815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TCP/IP </a:t>
            </a:r>
            <a:r>
              <a:rPr lang="zh-CN" altLang="en-US" dirty="0"/>
              <a:t>运输层端口 </a:t>
            </a:r>
          </a:p>
        </p:txBody>
      </p:sp>
      <p:sp>
        <p:nvSpPr>
          <p:cNvPr id="141315" name="Rectangle 3"/>
          <p:cNvSpPr>
            <a:spLocks noGrp="1" noChangeArrowheads="1"/>
          </p:cNvSpPr>
          <p:nvPr>
            <p:ph idx="1"/>
          </p:nvPr>
        </p:nvSpPr>
        <p:spPr/>
        <p:txBody>
          <a:bodyPr/>
          <a:lstStyle/>
          <a:p>
            <a:pPr algn="just"/>
            <a:r>
              <a:rPr lang="zh-CN" altLang="en-US" dirty="0"/>
              <a:t>端口用一个 </a:t>
            </a:r>
            <a:r>
              <a:rPr lang="en-US" altLang="zh-CN" dirty="0"/>
              <a:t>16 </a:t>
            </a:r>
            <a:r>
              <a:rPr lang="zh-CN" altLang="en-US" dirty="0"/>
              <a:t>位端口号进行标志。</a:t>
            </a:r>
          </a:p>
          <a:p>
            <a:pPr algn="just"/>
            <a:r>
              <a:rPr lang="zh-CN" altLang="en-US" dirty="0"/>
              <a:t>端口号只具有</a:t>
            </a:r>
            <a:r>
              <a:rPr lang="zh-CN" altLang="en-US" dirty="0">
                <a:solidFill>
                  <a:srgbClr val="FF0000"/>
                </a:solidFill>
              </a:rPr>
              <a:t>本地意义，</a:t>
            </a:r>
            <a:r>
              <a:rPr lang="zh-CN" altLang="en-US" dirty="0"/>
              <a:t>即端口号只是为了标志</a:t>
            </a:r>
            <a:r>
              <a:rPr lang="zh-CN" altLang="en-US" dirty="0">
                <a:solidFill>
                  <a:srgbClr val="FF0000"/>
                </a:solidFill>
              </a:rPr>
              <a:t>本计算机应用层中的各进程。</a:t>
            </a:r>
            <a:endParaRPr lang="en-US" altLang="zh-CN" dirty="0">
              <a:solidFill>
                <a:srgbClr val="FF0000"/>
              </a:solidFill>
            </a:endParaRPr>
          </a:p>
          <a:p>
            <a:pPr algn="just"/>
            <a:r>
              <a:rPr lang="zh-CN" altLang="en-US" dirty="0"/>
              <a:t>在互联网中，不同计算机的相同端口号是没有联系的。</a:t>
            </a:r>
            <a:endParaRPr lang="en-US" altLang="zh-CN" dirty="0"/>
          </a:p>
        </p:txBody>
      </p:sp>
      <p:sp>
        <p:nvSpPr>
          <p:cNvPr id="2" name="矩形 1"/>
          <p:cNvSpPr/>
          <p:nvPr/>
        </p:nvSpPr>
        <p:spPr>
          <a:xfrm>
            <a:off x="1559496" y="4293097"/>
            <a:ext cx="9417496" cy="1384995"/>
          </a:xfrm>
          <a:prstGeom prst="rect">
            <a:avLst/>
          </a:prstGeom>
          <a:solidFill>
            <a:schemeClr val="accent4">
              <a:lumMod val="20000"/>
              <a:lumOff val="80000"/>
            </a:schemeClr>
          </a:solidFill>
          <a:ln>
            <a:solidFill>
              <a:srgbClr val="002060"/>
            </a:solidFill>
          </a:ln>
        </p:spPr>
        <p:txBody>
          <a:bodyPr wrap="square">
            <a:spAutoFit/>
          </a:bodyPr>
          <a:lstStyle/>
          <a:p>
            <a:r>
              <a:rPr lang="zh-CN" altLang="zh-CN" sz="2800" dirty="0">
                <a:solidFill>
                  <a:srgbClr val="000099"/>
                </a:solidFill>
                <a:latin typeface="微软雅黑" panose="020B0503020204020204" pitchFamily="34" charset="-122"/>
                <a:ea typeface="微软雅黑" panose="020B0503020204020204" pitchFamily="34" charset="-122"/>
              </a:rPr>
              <a:t>由此可见，两个计算机中的进程要互相通信，不仅必须知道对方的</a:t>
            </a:r>
            <a:r>
              <a:rPr lang="en-US" altLang="zh-CN" sz="2800" dirty="0">
                <a:solidFill>
                  <a:srgbClr val="000099"/>
                </a:solidFill>
                <a:latin typeface="微软雅黑" panose="020B0503020204020204" pitchFamily="34" charset="-122"/>
                <a:ea typeface="微软雅黑" panose="020B0503020204020204" pitchFamily="34" charset="-122"/>
              </a:rPr>
              <a:t> IP </a:t>
            </a:r>
            <a:r>
              <a:rPr lang="zh-CN" altLang="zh-CN" sz="2800" dirty="0">
                <a:solidFill>
                  <a:srgbClr val="000099"/>
                </a:solidFill>
                <a:latin typeface="微软雅黑" panose="020B0503020204020204" pitchFamily="34" charset="-122"/>
                <a:ea typeface="微软雅黑" panose="020B0503020204020204" pitchFamily="34" charset="-122"/>
              </a:rPr>
              <a:t>地址（为了找到对方的计算机），而且还要知道对方的端口号（为了找到对方计算机中的应用进程）</a:t>
            </a:r>
            <a:r>
              <a:rPr lang="zh-CN" altLang="en-US" sz="28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46300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dirty="0"/>
              <a:t>两大类端口 </a:t>
            </a:r>
          </a:p>
        </p:txBody>
      </p:sp>
      <p:sp>
        <p:nvSpPr>
          <p:cNvPr id="143372" name="Rectangle 12"/>
          <p:cNvSpPr>
            <a:spLocks noGrp="1" noChangeArrowheads="1"/>
          </p:cNvSpPr>
          <p:nvPr>
            <p:ph idx="1"/>
          </p:nvPr>
        </p:nvSpPr>
        <p:spPr/>
        <p:txBody>
          <a:bodyPr/>
          <a:lstStyle/>
          <a:p>
            <a:pPr marL="360363" indent="-360363">
              <a:buNone/>
            </a:pPr>
            <a:r>
              <a:rPr lang="en-US" altLang="zh-CN" sz="2800" dirty="0">
                <a:solidFill>
                  <a:srgbClr val="0000FF"/>
                </a:solidFill>
              </a:rPr>
              <a:t>(1) </a:t>
            </a:r>
            <a:r>
              <a:rPr lang="zh-CN" altLang="zh-CN" sz="2800" dirty="0">
                <a:solidFill>
                  <a:srgbClr val="0000FF"/>
                </a:solidFill>
              </a:rPr>
              <a:t>服务器端使用的端口号</a:t>
            </a:r>
            <a:endParaRPr lang="en-US" altLang="zh-CN" sz="2800" dirty="0">
              <a:solidFill>
                <a:srgbClr val="0000FF"/>
              </a:solidFill>
            </a:endParaRPr>
          </a:p>
          <a:p>
            <a:pPr lvl="1"/>
            <a:r>
              <a:rPr lang="zh-CN" altLang="en-US" sz="2400" dirty="0">
                <a:solidFill>
                  <a:srgbClr val="FF0000"/>
                </a:solidFill>
              </a:rPr>
              <a:t>熟知端口，</a:t>
            </a:r>
            <a:r>
              <a:rPr lang="zh-CN" altLang="en-US" sz="2400" dirty="0"/>
              <a:t>数值一般为 </a:t>
            </a:r>
            <a:r>
              <a:rPr lang="en-US" altLang="zh-CN" sz="2400" dirty="0"/>
              <a:t>0~1023</a:t>
            </a:r>
            <a:r>
              <a:rPr lang="zh-CN" altLang="en-US" sz="2400" dirty="0"/>
              <a:t>。</a:t>
            </a:r>
          </a:p>
          <a:p>
            <a:pPr lvl="1"/>
            <a:r>
              <a:rPr lang="zh-CN" altLang="en-US" sz="2400" dirty="0">
                <a:solidFill>
                  <a:srgbClr val="FF0000"/>
                </a:solidFill>
              </a:rPr>
              <a:t>登记端口号，</a:t>
            </a:r>
            <a:r>
              <a:rPr lang="zh-CN" altLang="en-US" sz="2400" dirty="0"/>
              <a:t>数值为 </a:t>
            </a:r>
            <a:r>
              <a:rPr lang="en-US" altLang="zh-CN" sz="2400" dirty="0"/>
              <a:t>1024~49151</a:t>
            </a:r>
            <a:r>
              <a:rPr lang="zh-CN" altLang="en-US" sz="2400" dirty="0"/>
              <a:t>，为没有熟知端口号的应用程序使用的。使用这个范围的端口号必须在 </a:t>
            </a:r>
            <a:r>
              <a:rPr lang="en-US" altLang="zh-CN" sz="2400" dirty="0"/>
              <a:t>IANA </a:t>
            </a:r>
            <a:r>
              <a:rPr lang="zh-CN" altLang="en-US" sz="2400" dirty="0"/>
              <a:t>登记，以防止重复。</a:t>
            </a:r>
            <a:endParaRPr lang="en-US" altLang="zh-CN" sz="2400" dirty="0"/>
          </a:p>
          <a:p>
            <a:pPr marL="360363" indent="-360363">
              <a:buNone/>
            </a:pPr>
            <a:r>
              <a:rPr lang="en-US" altLang="zh-CN" sz="2800" dirty="0">
                <a:solidFill>
                  <a:srgbClr val="0000FF"/>
                </a:solidFill>
              </a:rPr>
              <a:t>(2) </a:t>
            </a:r>
            <a:r>
              <a:rPr lang="zh-CN" altLang="zh-CN" sz="2800" dirty="0">
                <a:solidFill>
                  <a:srgbClr val="0000FF"/>
                </a:solidFill>
              </a:rPr>
              <a:t>客户端使用的端口号</a:t>
            </a:r>
            <a:endParaRPr lang="zh-CN" altLang="en-US" sz="2800" dirty="0">
              <a:solidFill>
                <a:srgbClr val="0000FF"/>
              </a:solidFill>
            </a:endParaRPr>
          </a:p>
          <a:p>
            <a:pPr lvl="1"/>
            <a:r>
              <a:rPr lang="zh-CN" altLang="en-US" sz="2400" dirty="0">
                <a:solidFill>
                  <a:srgbClr val="FF0000"/>
                </a:solidFill>
              </a:rPr>
              <a:t>又称为短暂端口号，</a:t>
            </a:r>
            <a:r>
              <a:rPr lang="zh-CN" altLang="en-US" sz="2400" dirty="0"/>
              <a:t>数值为 </a:t>
            </a:r>
            <a:r>
              <a:rPr lang="en-US" altLang="zh-CN" sz="2400" dirty="0"/>
              <a:t>49152~65535</a:t>
            </a:r>
            <a:r>
              <a:rPr lang="zh-CN" altLang="en-US" sz="2400" dirty="0"/>
              <a:t>，留给客户进程选择暂时使用。</a:t>
            </a:r>
            <a:endParaRPr lang="en-US" altLang="zh-CN" sz="2400" dirty="0"/>
          </a:p>
          <a:p>
            <a:pPr lvl="1"/>
            <a:r>
              <a:rPr lang="zh-CN" altLang="en-US" sz="2400" dirty="0"/>
              <a:t>当服务器进程收到客户进程的报文时，就知道了客户进程所使用的动态端口号。通信结束后，这个端口号可供其他客户进程以后使用。 </a:t>
            </a:r>
          </a:p>
        </p:txBody>
      </p:sp>
      <p:sp>
        <p:nvSpPr>
          <p:cNvPr id="4" name="文本框 3">
            <a:extLst>
              <a:ext uri="{FF2B5EF4-FFF2-40B4-BE49-F238E27FC236}">
                <a16:creationId xmlns:a16="http://schemas.microsoft.com/office/drawing/2014/main" id="{F86AB67B-AD95-42C2-85E3-A11582471E59}"/>
              </a:ext>
            </a:extLst>
          </p:cNvPr>
          <p:cNvSpPr txBox="1"/>
          <p:nvPr/>
        </p:nvSpPr>
        <p:spPr>
          <a:xfrm>
            <a:off x="9264352" y="2564904"/>
            <a:ext cx="2808312" cy="369332"/>
          </a:xfrm>
          <a:prstGeom prst="rect">
            <a:avLst/>
          </a:prstGeom>
          <a:noFill/>
        </p:spPr>
        <p:txBody>
          <a:bodyPr wrap="square" rtlCol="0">
            <a:spAutoFit/>
          </a:bodyPr>
          <a:lstStyle/>
          <a:p>
            <a:r>
              <a:rPr lang="en-US" altLang="zh-CN" dirty="0">
                <a:solidFill>
                  <a:srgbClr val="0000FF"/>
                </a:solidFill>
              </a:rPr>
              <a:t>RFC1459: </a:t>
            </a:r>
            <a:r>
              <a:rPr lang="en-US" altLang="zh-CN" dirty="0" err="1">
                <a:solidFill>
                  <a:srgbClr val="0000FF"/>
                </a:solidFill>
              </a:rPr>
              <a:t>irc</a:t>
            </a:r>
            <a:r>
              <a:rPr lang="en-US" altLang="zh-CN" dirty="0">
                <a:solidFill>
                  <a:srgbClr val="0000FF"/>
                </a:solidFill>
              </a:rPr>
              <a:t> 6667, 6668</a:t>
            </a:r>
            <a:endParaRPr lang="zh-CN" altLang="en-US" dirty="0">
              <a:solidFill>
                <a:srgbClr val="0000FF"/>
              </a:solidFill>
            </a:endParaRPr>
          </a:p>
        </p:txBody>
      </p:sp>
      <p:sp>
        <p:nvSpPr>
          <p:cNvPr id="2" name="矩形 1">
            <a:extLst>
              <a:ext uri="{FF2B5EF4-FFF2-40B4-BE49-F238E27FC236}">
                <a16:creationId xmlns:a16="http://schemas.microsoft.com/office/drawing/2014/main" id="{C8829842-BA34-4AAB-A91D-31B968D29BCF}"/>
              </a:ext>
            </a:extLst>
          </p:cNvPr>
          <p:cNvSpPr/>
          <p:nvPr/>
        </p:nvSpPr>
        <p:spPr>
          <a:xfrm>
            <a:off x="4991200" y="2965247"/>
            <a:ext cx="7200800" cy="369332"/>
          </a:xfrm>
          <a:prstGeom prst="rect">
            <a:avLst/>
          </a:prstGeom>
        </p:spPr>
        <p:txBody>
          <a:bodyPr wrap="square">
            <a:spAutoFit/>
          </a:bodyPr>
          <a:lstStyle/>
          <a:p>
            <a:r>
              <a:rPr lang="en-US" altLang="zh-CN" dirty="0">
                <a:solidFill>
                  <a:srgbClr val="00B050"/>
                </a:solidFill>
              </a:rPr>
              <a:t>IANA</a:t>
            </a:r>
            <a:r>
              <a:rPr lang="zh-CN" altLang="en-US" dirty="0">
                <a:solidFill>
                  <a:srgbClr val="00B050"/>
                </a:solidFill>
              </a:rPr>
              <a:t>（</a:t>
            </a:r>
            <a:r>
              <a:rPr lang="en-US" altLang="zh-CN" dirty="0">
                <a:solidFill>
                  <a:srgbClr val="00B050"/>
                </a:solidFill>
              </a:rPr>
              <a:t>Internet Assigned Numbers Authority</a:t>
            </a:r>
            <a:r>
              <a:rPr lang="zh-CN" altLang="en-US" dirty="0">
                <a:solidFill>
                  <a:srgbClr val="00B050"/>
                </a:solidFill>
              </a:rPr>
              <a:t>，互联网数字分配机构）</a:t>
            </a:r>
          </a:p>
        </p:txBody>
      </p:sp>
    </p:spTree>
    <p:extLst>
      <p:ext uri="{BB962C8B-B14F-4D97-AF65-F5344CB8AC3E}">
        <p14:creationId xmlns:p14="http://schemas.microsoft.com/office/powerpoint/2010/main" val="38813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B967E356-45AF-4D3A-BAD2-E1B471D85E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228" y="425356"/>
            <a:ext cx="3072954" cy="1680906"/>
          </a:xfrm>
          <a:prstGeom prst="rect">
            <a:avLst/>
          </a:prstGeom>
          <a:noFill/>
        </p:spPr>
      </p:pic>
      <p:sp>
        <p:nvSpPr>
          <p:cNvPr id="21508" name="Rectangle 2"/>
          <p:cNvSpPr>
            <a:spLocks noGrp="1" noChangeArrowheads="1"/>
          </p:cNvSpPr>
          <p:nvPr>
            <p:ph type="title"/>
          </p:nvPr>
        </p:nvSpPr>
        <p:spPr/>
        <p:txBody>
          <a:bodyPr/>
          <a:lstStyle/>
          <a:p>
            <a:pPr algn="ctr" eaLnBrk="1" hangingPunct="1"/>
            <a:r>
              <a:rPr lang="zh-CN" altLang="en-US" dirty="0"/>
              <a:t>常用的熟知端口</a:t>
            </a:r>
          </a:p>
        </p:txBody>
      </p:sp>
      <p:sp>
        <p:nvSpPr>
          <p:cNvPr id="21509" name="Rectangle 3"/>
          <p:cNvSpPr>
            <a:spLocks noGrp="1" noChangeArrowheads="1"/>
          </p:cNvSpPr>
          <p:nvPr>
            <p:ph idx="1"/>
          </p:nvPr>
        </p:nvSpPr>
        <p:spPr>
          <a:xfrm>
            <a:off x="480830" y="1173099"/>
            <a:ext cx="11137899" cy="5111972"/>
          </a:xfrm>
        </p:spPr>
        <p:txBody>
          <a:bodyPr/>
          <a:lstStyle/>
          <a:p>
            <a:pPr eaLnBrk="1" hangingPunct="1">
              <a:buFont typeface="Wingdings" pitchFamily="2" charset="2"/>
              <a:buNone/>
            </a:pPr>
            <a:r>
              <a:rPr lang="en-US" altLang="zh-CN" dirty="0">
                <a:latin typeface="微软雅黑" panose="020B0503020204020204" pitchFamily="34" charset="-122"/>
                <a:ea typeface="微软雅黑" panose="020B0503020204020204" pitchFamily="34" charset="-122"/>
              </a:rPr>
              <a:t> </a:t>
            </a:r>
          </a:p>
        </p:txBody>
      </p:sp>
      <p:graphicFrame>
        <p:nvGraphicFramePr>
          <p:cNvPr id="2011188" name="Group 52"/>
          <p:cNvGraphicFramePr>
            <a:graphicFrameLocks noGrp="1"/>
          </p:cNvGraphicFramePr>
          <p:nvPr>
            <p:extLst>
              <p:ext uri="{D42A27DB-BD31-4B8C-83A1-F6EECF244321}">
                <p14:modId xmlns:p14="http://schemas.microsoft.com/office/powerpoint/2010/main" val="2979447403"/>
              </p:ext>
            </p:extLst>
          </p:nvPr>
        </p:nvGraphicFramePr>
        <p:xfrm>
          <a:off x="1688423" y="4397028"/>
          <a:ext cx="9030627" cy="1210955"/>
        </p:xfrm>
        <a:graphic>
          <a:graphicData uri="http://schemas.openxmlformats.org/drawingml/2006/table">
            <a:tbl>
              <a:tblPr>
                <a:effectLst/>
              </a:tblPr>
              <a:tblGrid>
                <a:gridCol w="4787900">
                  <a:extLst>
                    <a:ext uri="{9D8B030D-6E8A-4147-A177-3AD203B41FA5}">
                      <a16:colId xmlns:a16="http://schemas.microsoft.com/office/drawing/2014/main" val="20000"/>
                    </a:ext>
                  </a:extLst>
                </a:gridCol>
                <a:gridCol w="4242727">
                  <a:extLst>
                    <a:ext uri="{9D8B030D-6E8A-4147-A177-3AD203B41FA5}">
                      <a16:colId xmlns:a16="http://schemas.microsoft.com/office/drawing/2014/main" val="20001"/>
                    </a:ext>
                  </a:extLst>
                </a:gridCol>
              </a:tblGrid>
              <a:tr h="612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0" i="0" u="none" strike="noStrike" cap="none" normalizeH="0" baseline="0" dirty="0">
                          <a:ln>
                            <a:noFill/>
                          </a:ln>
                          <a:solidFill>
                            <a:srgbClr val="0000FF"/>
                          </a:solidFill>
                          <a:effectLst/>
                          <a:latin typeface="Arial" panose="020B0604020202020204" pitchFamily="34" charset="0"/>
                          <a:ea typeface="黑体" pitchFamily="2" charset="-122"/>
                          <a:cs typeface="Arial" panose="020B0604020202020204" pitchFamily="34" charset="0"/>
                        </a:rPr>
                        <a:t>UDP</a:t>
                      </a:r>
                    </a:p>
                  </a:txBody>
                  <a:tcPr marL="99060" marR="99060" marT="108000" marB="36000"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0" i="0" u="none" strike="noStrike" cap="none" normalizeH="0" baseline="0" dirty="0">
                          <a:ln>
                            <a:noFill/>
                          </a:ln>
                          <a:solidFill>
                            <a:srgbClr val="0000FF"/>
                          </a:solidFill>
                          <a:effectLst/>
                          <a:latin typeface="Arial" panose="020B0604020202020204" pitchFamily="34" charset="0"/>
                          <a:ea typeface="黑体" pitchFamily="2" charset="-122"/>
                          <a:cs typeface="Arial" panose="020B0604020202020204" pitchFamily="34" charset="0"/>
                        </a:rPr>
                        <a:t>TCP</a:t>
                      </a:r>
                    </a:p>
                  </a:txBody>
                  <a:tcPr marL="99060" marR="99060" marT="108000" marB="36000"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0"/>
                  </a:ext>
                </a:extLst>
              </a:tr>
              <a:tr h="579275">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0" i="0" u="none" strike="noStrike" cap="none" normalizeH="0" baseline="0" dirty="0">
                          <a:ln>
                            <a:noFill/>
                          </a:ln>
                          <a:solidFill>
                            <a:srgbClr val="0000FF"/>
                          </a:solidFill>
                          <a:effectLst/>
                          <a:latin typeface="Arial" panose="020B0604020202020204" pitchFamily="34" charset="0"/>
                          <a:ea typeface="黑体" pitchFamily="2" charset="-122"/>
                          <a:cs typeface="Arial" panose="020B0604020202020204" pitchFamily="34" charset="0"/>
                        </a:rPr>
                        <a:t>IP</a:t>
                      </a:r>
                    </a:p>
                  </a:txBody>
                  <a:tcPr marL="99060" marR="99060" marT="45732" marB="45732"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pSp>
        <p:nvGrpSpPr>
          <p:cNvPr id="2" name="组合 1"/>
          <p:cNvGrpSpPr/>
          <p:nvPr/>
        </p:nvGrpSpPr>
        <p:grpSpPr>
          <a:xfrm>
            <a:off x="1523270" y="1175047"/>
            <a:ext cx="9469274" cy="3369618"/>
            <a:chOff x="380270" y="1175047"/>
            <a:chExt cx="9469274" cy="3369618"/>
          </a:xfrm>
        </p:grpSpPr>
        <p:sp>
          <p:nvSpPr>
            <p:cNvPr id="21541" name="Text Box 35"/>
            <p:cNvSpPr txBox="1">
              <a:spLocks noChangeArrowheads="1"/>
            </p:cNvSpPr>
            <p:nvPr/>
          </p:nvSpPr>
          <p:spPr bwMode="auto">
            <a:xfrm>
              <a:off x="416496"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b="0" dirty="0">
                  <a:solidFill>
                    <a:srgbClr val="000099"/>
                  </a:solidFill>
                  <a:latin typeface="微软雅黑" panose="020B0503020204020204" pitchFamily="34" charset="-122"/>
                  <a:ea typeface="微软雅黑" panose="020B0503020204020204" pitchFamily="34" charset="-122"/>
                </a:rPr>
                <a:t>111</a:t>
              </a:r>
            </a:p>
          </p:txBody>
        </p:sp>
        <p:sp>
          <p:nvSpPr>
            <p:cNvPr id="21520" name="Text Box 14"/>
            <p:cNvSpPr txBox="1">
              <a:spLocks noChangeArrowheads="1"/>
            </p:cNvSpPr>
            <p:nvPr/>
          </p:nvSpPr>
          <p:spPr bwMode="auto">
            <a:xfrm>
              <a:off x="5183701" y="3296889"/>
              <a:ext cx="1429146"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b="0">
                  <a:solidFill>
                    <a:srgbClr val="000099"/>
                  </a:solidFill>
                  <a:latin typeface="微软雅黑" panose="020B0503020204020204" pitchFamily="34" charset="-122"/>
                  <a:ea typeface="微软雅黑" panose="020B0503020204020204" pitchFamily="34" charset="-122"/>
                </a:rPr>
                <a:t>SMTP</a:t>
              </a:r>
            </a:p>
          </p:txBody>
        </p:sp>
        <p:sp>
          <p:nvSpPr>
            <p:cNvPr id="21521" name="Text Box 15"/>
            <p:cNvSpPr txBox="1">
              <a:spLocks noChangeArrowheads="1"/>
            </p:cNvSpPr>
            <p:nvPr/>
          </p:nvSpPr>
          <p:spPr bwMode="auto">
            <a:xfrm>
              <a:off x="6228399" y="2831231"/>
              <a:ext cx="131908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b="0" dirty="0">
                  <a:solidFill>
                    <a:srgbClr val="000099"/>
                  </a:solidFill>
                  <a:latin typeface="微软雅黑" panose="020B0503020204020204" pitchFamily="34" charset="-122"/>
                  <a:ea typeface="微软雅黑" panose="020B0503020204020204" pitchFamily="34" charset="-122"/>
                </a:rPr>
                <a:t>FTP</a:t>
              </a:r>
            </a:p>
          </p:txBody>
        </p:sp>
        <p:sp>
          <p:nvSpPr>
            <p:cNvPr id="21522" name="Text Box 16"/>
            <p:cNvSpPr txBox="1">
              <a:spLocks noChangeArrowheads="1"/>
            </p:cNvSpPr>
            <p:nvPr/>
          </p:nvSpPr>
          <p:spPr bwMode="auto">
            <a:xfrm>
              <a:off x="6899407" y="2327175"/>
              <a:ext cx="1539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b="0" dirty="0">
                  <a:solidFill>
                    <a:srgbClr val="000099"/>
                  </a:solidFill>
                  <a:latin typeface="微软雅黑" panose="020B0503020204020204" pitchFamily="34" charset="-122"/>
                  <a:ea typeface="微软雅黑" panose="020B0503020204020204" pitchFamily="34" charset="-122"/>
                </a:rPr>
                <a:t>Telnet</a:t>
              </a:r>
            </a:p>
          </p:txBody>
        </p:sp>
        <p:sp>
          <p:nvSpPr>
            <p:cNvPr id="21523" name="Text Box 17"/>
            <p:cNvSpPr txBox="1">
              <a:spLocks noChangeArrowheads="1"/>
            </p:cNvSpPr>
            <p:nvPr/>
          </p:nvSpPr>
          <p:spPr bwMode="auto">
            <a:xfrm>
              <a:off x="380270" y="3429000"/>
              <a:ext cx="1404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000" b="0" dirty="0">
                  <a:solidFill>
                    <a:srgbClr val="00B050"/>
                  </a:solidFill>
                  <a:latin typeface="微软雅黑" panose="020B0503020204020204" pitchFamily="34" charset="-122"/>
                  <a:ea typeface="微软雅黑" panose="020B0503020204020204" pitchFamily="34" charset="-122"/>
                </a:rPr>
                <a:t>ONC</a:t>
              </a:r>
              <a:r>
                <a:rPr lang="en-US" altLang="zh-CN" sz="2000" b="0" dirty="0">
                  <a:solidFill>
                    <a:srgbClr val="000099"/>
                  </a:solidFill>
                  <a:latin typeface="微软雅黑" panose="020B0503020204020204" pitchFamily="34" charset="-122"/>
                  <a:ea typeface="微软雅黑" panose="020B0503020204020204" pitchFamily="34" charset="-122"/>
                </a:rPr>
                <a:t> RPC</a:t>
              </a:r>
            </a:p>
          </p:txBody>
        </p:sp>
        <p:sp>
          <p:nvSpPr>
            <p:cNvPr id="21524" name="Text Box 18"/>
            <p:cNvSpPr txBox="1">
              <a:spLocks noChangeArrowheads="1"/>
            </p:cNvSpPr>
            <p:nvPr/>
          </p:nvSpPr>
          <p:spPr bwMode="auto">
            <a:xfrm>
              <a:off x="1547878" y="2992089"/>
              <a:ext cx="131908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b="0">
                  <a:solidFill>
                    <a:srgbClr val="000099"/>
                  </a:solidFill>
                  <a:latin typeface="微软雅黑" panose="020B0503020204020204" pitchFamily="34" charset="-122"/>
                  <a:ea typeface="微软雅黑" panose="020B0503020204020204" pitchFamily="34" charset="-122"/>
                </a:rPr>
                <a:t>DNS</a:t>
              </a:r>
            </a:p>
          </p:txBody>
        </p:sp>
        <p:sp>
          <p:nvSpPr>
            <p:cNvPr id="21525" name="Text Box 19"/>
            <p:cNvSpPr txBox="1">
              <a:spLocks noChangeArrowheads="1"/>
            </p:cNvSpPr>
            <p:nvPr/>
          </p:nvSpPr>
          <p:spPr bwMode="auto">
            <a:xfrm>
              <a:off x="3186128" y="1967135"/>
              <a:ext cx="1539214"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b="0" dirty="0">
                  <a:solidFill>
                    <a:srgbClr val="000099"/>
                  </a:solidFill>
                  <a:latin typeface="微软雅黑" panose="020B0503020204020204" pitchFamily="34" charset="-122"/>
                  <a:ea typeface="微软雅黑" panose="020B0503020204020204" pitchFamily="34" charset="-122"/>
                </a:rPr>
                <a:t>SNMP</a:t>
              </a:r>
            </a:p>
          </p:txBody>
        </p:sp>
        <p:sp>
          <p:nvSpPr>
            <p:cNvPr id="21526" name="Text Box 20"/>
            <p:cNvSpPr txBox="1">
              <a:spLocks noChangeArrowheads="1"/>
            </p:cNvSpPr>
            <p:nvPr/>
          </p:nvSpPr>
          <p:spPr bwMode="auto">
            <a:xfrm>
              <a:off x="2349476" y="2471191"/>
              <a:ext cx="164928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b="0" dirty="0">
                  <a:solidFill>
                    <a:srgbClr val="000099"/>
                  </a:solidFill>
                  <a:latin typeface="微软雅黑" panose="020B0503020204020204" pitchFamily="34" charset="-122"/>
                  <a:ea typeface="微软雅黑" panose="020B0503020204020204" pitchFamily="34" charset="-122"/>
                </a:rPr>
                <a:t>TFTP</a:t>
              </a:r>
            </a:p>
          </p:txBody>
        </p:sp>
        <p:sp>
          <p:nvSpPr>
            <p:cNvPr id="21527" name="Oval 21"/>
            <p:cNvSpPr>
              <a:spLocks noChangeArrowheads="1"/>
            </p:cNvSpPr>
            <p:nvPr/>
          </p:nvSpPr>
          <p:spPr bwMode="auto">
            <a:xfrm>
              <a:off x="900112"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28" name="Oval 22"/>
            <p:cNvSpPr>
              <a:spLocks noChangeArrowheads="1"/>
            </p:cNvSpPr>
            <p:nvPr/>
          </p:nvSpPr>
          <p:spPr bwMode="auto">
            <a:xfrm>
              <a:off x="1824631"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29" name="Oval 23"/>
            <p:cNvSpPr>
              <a:spLocks noChangeArrowheads="1"/>
            </p:cNvSpPr>
            <p:nvPr/>
          </p:nvSpPr>
          <p:spPr bwMode="auto">
            <a:xfrm>
              <a:off x="3516327"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30" name="Oval 24"/>
            <p:cNvSpPr>
              <a:spLocks noChangeArrowheads="1"/>
            </p:cNvSpPr>
            <p:nvPr/>
          </p:nvSpPr>
          <p:spPr bwMode="auto">
            <a:xfrm>
              <a:off x="2700006"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31" name="Oval 25"/>
            <p:cNvSpPr>
              <a:spLocks noChangeArrowheads="1"/>
            </p:cNvSpPr>
            <p:nvPr/>
          </p:nvSpPr>
          <p:spPr bwMode="auto">
            <a:xfrm>
              <a:off x="5596451"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32" name="Oval 26"/>
            <p:cNvSpPr>
              <a:spLocks noChangeArrowheads="1"/>
            </p:cNvSpPr>
            <p:nvPr/>
          </p:nvSpPr>
          <p:spPr bwMode="auto">
            <a:xfrm>
              <a:off x="6411433"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33" name="Oval 27"/>
            <p:cNvSpPr>
              <a:spLocks noChangeArrowheads="1"/>
            </p:cNvSpPr>
            <p:nvPr/>
          </p:nvSpPr>
          <p:spPr bwMode="auto">
            <a:xfrm>
              <a:off x="7219289"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34" name="Line 28"/>
            <p:cNvSpPr>
              <a:spLocks noChangeShapeType="1"/>
            </p:cNvSpPr>
            <p:nvPr/>
          </p:nvSpPr>
          <p:spPr bwMode="auto">
            <a:xfrm>
              <a:off x="1090099" y="3825526"/>
              <a:ext cx="0" cy="381000"/>
            </a:xfrm>
            <a:prstGeom prst="line">
              <a:avLst/>
            </a:prstGeom>
            <a:noFill/>
            <a:ln w="28575">
              <a:solidFill>
                <a:schemeClr val="accent3">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35" name="Line 29"/>
            <p:cNvSpPr>
              <a:spLocks noChangeShapeType="1"/>
            </p:cNvSpPr>
            <p:nvPr/>
          </p:nvSpPr>
          <p:spPr bwMode="auto">
            <a:xfrm>
              <a:off x="1989731" y="3444526"/>
              <a:ext cx="0" cy="762000"/>
            </a:xfrm>
            <a:prstGeom prst="line">
              <a:avLst/>
            </a:prstGeom>
            <a:noFill/>
            <a:ln w="28575">
              <a:solidFill>
                <a:schemeClr val="accent3">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36" name="Line 30"/>
            <p:cNvSpPr>
              <a:spLocks noChangeShapeType="1"/>
            </p:cNvSpPr>
            <p:nvPr/>
          </p:nvSpPr>
          <p:spPr bwMode="auto">
            <a:xfrm>
              <a:off x="3681427" y="2471191"/>
              <a:ext cx="0" cy="1735335"/>
            </a:xfrm>
            <a:prstGeom prst="line">
              <a:avLst/>
            </a:prstGeom>
            <a:noFill/>
            <a:ln w="28575">
              <a:solidFill>
                <a:schemeClr val="accent3">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37" name="Line 31"/>
            <p:cNvSpPr>
              <a:spLocks noChangeShapeType="1"/>
            </p:cNvSpPr>
            <p:nvPr/>
          </p:nvSpPr>
          <p:spPr bwMode="auto">
            <a:xfrm>
              <a:off x="2865106" y="2941289"/>
              <a:ext cx="0" cy="1265237"/>
            </a:xfrm>
            <a:prstGeom prst="line">
              <a:avLst/>
            </a:prstGeom>
            <a:noFill/>
            <a:ln w="28575">
              <a:solidFill>
                <a:schemeClr val="accent3">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38" name="Line 32"/>
            <p:cNvSpPr>
              <a:spLocks noChangeShapeType="1"/>
            </p:cNvSpPr>
            <p:nvPr/>
          </p:nvSpPr>
          <p:spPr bwMode="auto">
            <a:xfrm>
              <a:off x="5761551" y="3749326"/>
              <a:ext cx="0" cy="457200"/>
            </a:xfrm>
            <a:prstGeom prst="line">
              <a:avLst/>
            </a:prstGeom>
            <a:noFill/>
            <a:ln w="28575">
              <a:solidFill>
                <a:schemeClr val="accent3">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39" name="Line 33"/>
            <p:cNvSpPr>
              <a:spLocks noChangeShapeType="1"/>
            </p:cNvSpPr>
            <p:nvPr/>
          </p:nvSpPr>
          <p:spPr bwMode="auto">
            <a:xfrm>
              <a:off x="6611375" y="3251645"/>
              <a:ext cx="0" cy="954881"/>
            </a:xfrm>
            <a:prstGeom prst="line">
              <a:avLst/>
            </a:prstGeom>
            <a:noFill/>
            <a:ln w="28575">
              <a:solidFill>
                <a:schemeClr val="accent3">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40" name="Line 34"/>
            <p:cNvSpPr>
              <a:spLocks noChangeShapeType="1"/>
            </p:cNvSpPr>
            <p:nvPr/>
          </p:nvSpPr>
          <p:spPr bwMode="auto">
            <a:xfrm>
              <a:off x="7394707" y="2730747"/>
              <a:ext cx="0" cy="1475779"/>
            </a:xfrm>
            <a:prstGeom prst="line">
              <a:avLst/>
            </a:prstGeom>
            <a:noFill/>
            <a:ln w="28575">
              <a:solidFill>
                <a:schemeClr val="accent3">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42" name="Text Box 36"/>
            <p:cNvSpPr txBox="1">
              <a:spLocks noChangeArrowheads="1"/>
            </p:cNvSpPr>
            <p:nvPr/>
          </p:nvSpPr>
          <p:spPr bwMode="auto">
            <a:xfrm>
              <a:off x="1494431" y="3825526"/>
              <a:ext cx="112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b="0">
                  <a:solidFill>
                    <a:srgbClr val="000099"/>
                  </a:solidFill>
                  <a:latin typeface="微软雅黑" panose="020B0503020204020204" pitchFamily="34" charset="-122"/>
                  <a:ea typeface="微软雅黑" panose="020B0503020204020204" pitchFamily="34" charset="-122"/>
                </a:rPr>
                <a:t>53</a:t>
              </a:r>
            </a:p>
          </p:txBody>
        </p:sp>
        <p:sp>
          <p:nvSpPr>
            <p:cNvPr id="21543" name="Text Box 37"/>
            <p:cNvSpPr txBox="1">
              <a:spLocks noChangeArrowheads="1"/>
            </p:cNvSpPr>
            <p:nvPr/>
          </p:nvSpPr>
          <p:spPr bwMode="auto">
            <a:xfrm>
              <a:off x="3681427"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b="0">
                  <a:solidFill>
                    <a:srgbClr val="000099"/>
                  </a:solidFill>
                  <a:latin typeface="微软雅黑" panose="020B0503020204020204" pitchFamily="34" charset="-122"/>
                  <a:ea typeface="微软雅黑" panose="020B0503020204020204" pitchFamily="34" charset="-122"/>
                </a:rPr>
                <a:t>161</a:t>
              </a:r>
            </a:p>
          </p:txBody>
        </p:sp>
        <p:sp>
          <p:nvSpPr>
            <p:cNvPr id="21544" name="Text Box 38"/>
            <p:cNvSpPr txBox="1">
              <a:spLocks noChangeArrowheads="1"/>
            </p:cNvSpPr>
            <p:nvPr/>
          </p:nvSpPr>
          <p:spPr bwMode="auto">
            <a:xfrm>
              <a:off x="2947656"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b="0">
                  <a:solidFill>
                    <a:srgbClr val="000099"/>
                  </a:solidFill>
                  <a:latin typeface="微软雅黑" panose="020B0503020204020204" pitchFamily="34" charset="-122"/>
                  <a:ea typeface="微软雅黑" panose="020B0503020204020204" pitchFamily="34" charset="-122"/>
                </a:rPr>
                <a:t>69</a:t>
              </a:r>
            </a:p>
          </p:txBody>
        </p:sp>
        <p:sp>
          <p:nvSpPr>
            <p:cNvPr id="21545" name="Text Box 39"/>
            <p:cNvSpPr txBox="1">
              <a:spLocks noChangeArrowheads="1"/>
            </p:cNvSpPr>
            <p:nvPr/>
          </p:nvSpPr>
          <p:spPr bwMode="auto">
            <a:xfrm>
              <a:off x="5260958"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b="0" dirty="0">
                  <a:solidFill>
                    <a:srgbClr val="000099"/>
                  </a:solidFill>
                  <a:latin typeface="微软雅黑" panose="020B0503020204020204" pitchFamily="34" charset="-122"/>
                  <a:ea typeface="微软雅黑" panose="020B0503020204020204" pitchFamily="34" charset="-122"/>
                </a:rPr>
                <a:t>25</a:t>
              </a:r>
            </a:p>
          </p:txBody>
        </p:sp>
        <p:sp>
          <p:nvSpPr>
            <p:cNvPr id="21546" name="Text Box 40"/>
            <p:cNvSpPr txBox="1">
              <a:spLocks noChangeArrowheads="1"/>
            </p:cNvSpPr>
            <p:nvPr/>
          </p:nvSpPr>
          <p:spPr bwMode="auto">
            <a:xfrm>
              <a:off x="6125212" y="3825526"/>
              <a:ext cx="11419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b="0">
                  <a:solidFill>
                    <a:srgbClr val="000099"/>
                  </a:solidFill>
                  <a:latin typeface="微软雅黑" panose="020B0503020204020204" pitchFamily="34" charset="-122"/>
                  <a:ea typeface="微软雅黑" panose="020B0503020204020204" pitchFamily="34" charset="-122"/>
                </a:rPr>
                <a:t>21  20</a:t>
              </a:r>
            </a:p>
          </p:txBody>
        </p:sp>
        <p:sp>
          <p:nvSpPr>
            <p:cNvPr id="21547" name="Text Box 41"/>
            <p:cNvSpPr txBox="1">
              <a:spLocks noChangeArrowheads="1"/>
            </p:cNvSpPr>
            <p:nvPr/>
          </p:nvSpPr>
          <p:spPr bwMode="auto">
            <a:xfrm>
              <a:off x="7466939"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b="0">
                  <a:solidFill>
                    <a:srgbClr val="000099"/>
                  </a:solidFill>
                  <a:latin typeface="微软雅黑" panose="020B0503020204020204" pitchFamily="34" charset="-122"/>
                  <a:ea typeface="微软雅黑" panose="020B0503020204020204" pitchFamily="34" charset="-122"/>
                </a:rPr>
                <a:t>23</a:t>
              </a:r>
            </a:p>
          </p:txBody>
        </p:sp>
        <p:sp>
          <p:nvSpPr>
            <p:cNvPr id="21548" name="Text Box 42"/>
            <p:cNvSpPr txBox="1">
              <a:spLocks noChangeArrowheads="1"/>
            </p:cNvSpPr>
            <p:nvPr/>
          </p:nvSpPr>
          <p:spPr bwMode="auto">
            <a:xfrm>
              <a:off x="7619487" y="1736054"/>
              <a:ext cx="15392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b="0" dirty="0">
                  <a:solidFill>
                    <a:srgbClr val="000099"/>
                  </a:solidFill>
                  <a:latin typeface="微软雅黑" panose="020B0503020204020204" pitchFamily="34" charset="-122"/>
                  <a:ea typeface="微软雅黑" panose="020B0503020204020204" pitchFamily="34" charset="-122"/>
                </a:rPr>
                <a:t>HTTP</a:t>
              </a:r>
            </a:p>
          </p:txBody>
        </p:sp>
        <p:sp>
          <p:nvSpPr>
            <p:cNvPr id="21549" name="Oval 43"/>
            <p:cNvSpPr>
              <a:spLocks noChangeArrowheads="1"/>
            </p:cNvSpPr>
            <p:nvPr/>
          </p:nvSpPr>
          <p:spPr bwMode="auto">
            <a:xfrm>
              <a:off x="7979527"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50" name="Line 44"/>
            <p:cNvSpPr>
              <a:spLocks noChangeShapeType="1"/>
            </p:cNvSpPr>
            <p:nvPr/>
          </p:nvSpPr>
          <p:spPr bwMode="auto">
            <a:xfrm>
              <a:off x="8154945" y="2195164"/>
              <a:ext cx="0" cy="2011361"/>
            </a:xfrm>
            <a:prstGeom prst="line">
              <a:avLst/>
            </a:prstGeom>
            <a:noFill/>
            <a:ln w="28575">
              <a:solidFill>
                <a:schemeClr val="accent3">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551" name="Text Box 45"/>
            <p:cNvSpPr txBox="1">
              <a:spLocks noChangeArrowheads="1"/>
            </p:cNvSpPr>
            <p:nvPr/>
          </p:nvSpPr>
          <p:spPr bwMode="auto">
            <a:xfrm>
              <a:off x="8227177"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b="0">
                  <a:solidFill>
                    <a:srgbClr val="000099"/>
                  </a:solidFill>
                  <a:latin typeface="微软雅黑" panose="020B0503020204020204" pitchFamily="34" charset="-122"/>
                  <a:ea typeface="微软雅黑" panose="020B0503020204020204" pitchFamily="34" charset="-122"/>
                </a:rPr>
                <a:t>80</a:t>
              </a:r>
            </a:p>
          </p:txBody>
        </p:sp>
        <p:sp>
          <p:nvSpPr>
            <p:cNvPr id="40" name="Text Box 42"/>
            <p:cNvSpPr txBox="1">
              <a:spLocks noChangeArrowheads="1"/>
            </p:cNvSpPr>
            <p:nvPr/>
          </p:nvSpPr>
          <p:spPr bwMode="auto">
            <a:xfrm>
              <a:off x="8195551" y="1175047"/>
              <a:ext cx="15392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b="0" dirty="0">
                  <a:solidFill>
                    <a:srgbClr val="000099"/>
                  </a:solidFill>
                  <a:latin typeface="微软雅黑" panose="020B0503020204020204" pitchFamily="34" charset="-122"/>
                  <a:ea typeface="微软雅黑" panose="020B0503020204020204" pitchFamily="34" charset="-122"/>
                </a:rPr>
                <a:t>HTTPS</a:t>
              </a:r>
            </a:p>
          </p:txBody>
        </p:sp>
        <p:sp>
          <p:nvSpPr>
            <p:cNvPr id="41" name="Oval 43"/>
            <p:cNvSpPr>
              <a:spLocks noChangeArrowheads="1"/>
            </p:cNvSpPr>
            <p:nvPr/>
          </p:nvSpPr>
          <p:spPr bwMode="auto">
            <a:xfrm>
              <a:off x="8683525"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2" name="Line 44"/>
            <p:cNvSpPr>
              <a:spLocks noChangeShapeType="1"/>
            </p:cNvSpPr>
            <p:nvPr/>
          </p:nvSpPr>
          <p:spPr bwMode="auto">
            <a:xfrm>
              <a:off x="8858943" y="1676052"/>
              <a:ext cx="0" cy="2530474"/>
            </a:xfrm>
            <a:prstGeom prst="line">
              <a:avLst/>
            </a:prstGeom>
            <a:noFill/>
            <a:ln w="28575">
              <a:solidFill>
                <a:schemeClr val="accent3">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 name="Text Box 45"/>
            <p:cNvSpPr txBox="1">
              <a:spLocks noChangeArrowheads="1"/>
            </p:cNvSpPr>
            <p:nvPr/>
          </p:nvSpPr>
          <p:spPr bwMode="auto">
            <a:xfrm>
              <a:off x="8931175"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b="0" dirty="0">
                  <a:solidFill>
                    <a:srgbClr val="000099"/>
                  </a:solidFill>
                  <a:latin typeface="微软雅黑" panose="020B0503020204020204" pitchFamily="34" charset="-122"/>
                  <a:ea typeface="微软雅黑" panose="020B0503020204020204" pitchFamily="34" charset="-122"/>
                </a:rPr>
                <a:t>443</a:t>
              </a:r>
            </a:p>
          </p:txBody>
        </p:sp>
        <p:sp>
          <p:nvSpPr>
            <p:cNvPr id="44" name="Text Box 19"/>
            <p:cNvSpPr txBox="1">
              <a:spLocks noChangeArrowheads="1"/>
            </p:cNvSpPr>
            <p:nvPr/>
          </p:nvSpPr>
          <p:spPr bwMode="auto">
            <a:xfrm>
              <a:off x="3659047" y="1299365"/>
              <a:ext cx="2167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b="0" dirty="0">
                  <a:solidFill>
                    <a:srgbClr val="000099"/>
                  </a:solidFill>
                  <a:latin typeface="微软雅黑" panose="020B0503020204020204" pitchFamily="34" charset="-122"/>
                  <a:ea typeface="微软雅黑" panose="020B0503020204020204" pitchFamily="34" charset="-122"/>
                </a:rPr>
                <a:t>SNMP(trap)</a:t>
              </a:r>
            </a:p>
          </p:txBody>
        </p:sp>
        <p:sp>
          <p:nvSpPr>
            <p:cNvPr id="45" name="Oval 23"/>
            <p:cNvSpPr>
              <a:spLocks noChangeArrowheads="1"/>
            </p:cNvSpPr>
            <p:nvPr/>
          </p:nvSpPr>
          <p:spPr bwMode="auto">
            <a:xfrm>
              <a:off x="4333229"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6" name="Line 30"/>
            <p:cNvSpPr>
              <a:spLocks noChangeShapeType="1"/>
            </p:cNvSpPr>
            <p:nvPr/>
          </p:nvSpPr>
          <p:spPr bwMode="auto">
            <a:xfrm>
              <a:off x="4498329" y="1818477"/>
              <a:ext cx="0" cy="2388049"/>
            </a:xfrm>
            <a:prstGeom prst="line">
              <a:avLst/>
            </a:prstGeom>
            <a:noFill/>
            <a:ln w="28575">
              <a:solidFill>
                <a:schemeClr val="accent3">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7" name="Text Box 37"/>
            <p:cNvSpPr txBox="1">
              <a:spLocks noChangeArrowheads="1"/>
            </p:cNvSpPr>
            <p:nvPr/>
          </p:nvSpPr>
          <p:spPr bwMode="auto">
            <a:xfrm>
              <a:off x="4498329"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b="0" dirty="0">
                  <a:solidFill>
                    <a:srgbClr val="000099"/>
                  </a:solidFill>
                  <a:latin typeface="微软雅黑" panose="020B0503020204020204" pitchFamily="34" charset="-122"/>
                  <a:ea typeface="微软雅黑" panose="020B0503020204020204" pitchFamily="34" charset="-122"/>
                </a:rPr>
                <a:t>162</a:t>
              </a:r>
            </a:p>
          </p:txBody>
        </p:sp>
      </p:grpSp>
      <p:sp>
        <p:nvSpPr>
          <p:cNvPr id="3" name="矩形 2">
            <a:extLst>
              <a:ext uri="{FF2B5EF4-FFF2-40B4-BE49-F238E27FC236}">
                <a16:creationId xmlns:a16="http://schemas.microsoft.com/office/drawing/2014/main" id="{80AC4EF1-24E3-4847-82F1-955EF9AC9FC1}"/>
              </a:ext>
            </a:extLst>
          </p:cNvPr>
          <p:cNvSpPr/>
          <p:nvPr/>
        </p:nvSpPr>
        <p:spPr>
          <a:xfrm>
            <a:off x="4009499" y="5939988"/>
            <a:ext cx="4173002" cy="646331"/>
          </a:xfrm>
          <a:prstGeom prst="rect">
            <a:avLst/>
          </a:prstGeom>
        </p:spPr>
        <p:txBody>
          <a:bodyPr wrap="none">
            <a:spAutoFit/>
          </a:bodyPr>
          <a:lstStyle/>
          <a:p>
            <a:r>
              <a:rPr lang="en-US" altLang="zh-CN" dirty="0">
                <a:solidFill>
                  <a:srgbClr val="00B050"/>
                </a:solidFill>
              </a:rPr>
              <a:t>The story of getting SSH port 22</a:t>
            </a:r>
          </a:p>
          <a:p>
            <a:r>
              <a:rPr lang="en-US" altLang="zh-CN" dirty="0">
                <a:solidFill>
                  <a:srgbClr val="00B050"/>
                </a:solidFill>
              </a:rPr>
              <a:t>https://www.ssh.com/academy/ssh/port</a:t>
            </a:r>
            <a:endParaRPr lang="zh-CN" altLang="en-US" dirty="0">
              <a:solidFill>
                <a:srgbClr val="00B050"/>
              </a:solidFill>
            </a:endParaRPr>
          </a:p>
        </p:txBody>
      </p:sp>
      <p:sp>
        <p:nvSpPr>
          <p:cNvPr id="4" name="矩形 3">
            <a:extLst>
              <a:ext uri="{FF2B5EF4-FFF2-40B4-BE49-F238E27FC236}">
                <a16:creationId xmlns:a16="http://schemas.microsoft.com/office/drawing/2014/main" id="{A578DA06-EB1F-4E44-B170-63F513B96F43}"/>
              </a:ext>
            </a:extLst>
          </p:cNvPr>
          <p:cNvSpPr/>
          <p:nvPr/>
        </p:nvSpPr>
        <p:spPr>
          <a:xfrm>
            <a:off x="9538282" y="4712235"/>
            <a:ext cx="1069524" cy="369332"/>
          </a:xfrm>
          <a:prstGeom prst="rect">
            <a:avLst/>
          </a:prstGeom>
        </p:spPr>
        <p:txBody>
          <a:bodyPr wrap="none">
            <a:spAutoFit/>
          </a:bodyPr>
          <a:lstStyle/>
          <a:p>
            <a:r>
              <a:rPr lang="en-US" altLang="zh-CN" dirty="0">
                <a:solidFill>
                  <a:srgbClr val="00B050"/>
                </a:solidFill>
              </a:rPr>
              <a:t>TLS</a:t>
            </a:r>
            <a:r>
              <a:rPr lang="zh-CN" altLang="en-US" dirty="0">
                <a:solidFill>
                  <a:srgbClr val="00B050"/>
                </a:solidFill>
              </a:rPr>
              <a:t>协议</a:t>
            </a:r>
          </a:p>
        </p:txBody>
      </p:sp>
      <p:sp>
        <p:nvSpPr>
          <p:cNvPr id="5" name="箭头: 上 4">
            <a:extLst>
              <a:ext uri="{FF2B5EF4-FFF2-40B4-BE49-F238E27FC236}">
                <a16:creationId xmlns:a16="http://schemas.microsoft.com/office/drawing/2014/main" id="{A04170E5-A182-49C5-988F-CB0426796D85}"/>
              </a:ext>
            </a:extLst>
          </p:cNvPr>
          <p:cNvSpPr/>
          <p:nvPr/>
        </p:nvSpPr>
        <p:spPr bwMode="auto">
          <a:xfrm>
            <a:off x="10001943" y="4563770"/>
            <a:ext cx="58160" cy="233382"/>
          </a:xfrm>
          <a:prstGeom prst="upArrow">
            <a:avLst/>
          </a:prstGeom>
          <a:solidFill>
            <a:schemeClr val="bg1"/>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337508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8B6EC06-E98D-4C67-8D19-E77C5F124B1D}"/>
              </a:ext>
            </a:extLst>
          </p:cNvPr>
          <p:cNvSpPr/>
          <p:nvPr/>
        </p:nvSpPr>
        <p:spPr bwMode="auto">
          <a:xfrm>
            <a:off x="609601" y="1244696"/>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D9961CCD-B7B0-4048-B2B0-900BBAA1193D}"/>
              </a:ext>
            </a:extLst>
          </p:cNvPr>
          <p:cNvSpPr/>
          <p:nvPr/>
        </p:nvSpPr>
        <p:spPr bwMode="auto">
          <a:xfrm>
            <a:off x="609601" y="1760784"/>
            <a:ext cx="5702423"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a:extLst>
              <a:ext uri="{FF2B5EF4-FFF2-40B4-BE49-F238E27FC236}">
                <a16:creationId xmlns:a16="http://schemas.microsoft.com/office/drawing/2014/main" id="{97B74443-6E60-47A3-8111-7D92659D00CF}"/>
              </a:ext>
            </a:extLst>
          </p:cNvPr>
          <p:cNvSpPr/>
          <p:nvPr/>
        </p:nvSpPr>
        <p:spPr bwMode="auto">
          <a:xfrm>
            <a:off x="609600" y="1760784"/>
            <a:ext cx="5702423" cy="432048"/>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p:txBody>
          <a:bodyPr/>
          <a:lstStyle/>
          <a:p>
            <a:r>
              <a:rPr lang="zh-CN" altLang="zh-CN" dirty="0"/>
              <a:t>第</a:t>
            </a:r>
            <a:r>
              <a:rPr lang="en-US" altLang="zh-CN" dirty="0"/>
              <a:t> 5 </a:t>
            </a:r>
            <a:r>
              <a:rPr lang="zh-CN" altLang="zh-CN" dirty="0"/>
              <a:t>章</a:t>
            </a:r>
            <a:r>
              <a:rPr lang="en-US" altLang="zh-CN" dirty="0"/>
              <a:t>  </a:t>
            </a:r>
            <a:r>
              <a:rPr lang="zh-CN" altLang="en-US" dirty="0"/>
              <a:t>运输</a:t>
            </a:r>
            <a:r>
              <a:rPr lang="zh-CN" altLang="zh-CN" dirty="0"/>
              <a:t>层</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5.1  </a:t>
            </a:r>
            <a:r>
              <a:rPr lang="zh-CN" altLang="zh-CN" sz="2800" dirty="0"/>
              <a:t>运输层协议概述</a:t>
            </a:r>
          </a:p>
          <a:p>
            <a:r>
              <a:rPr lang="en-US" altLang="zh-CN" sz="2800" dirty="0"/>
              <a:t>5.2  </a:t>
            </a:r>
            <a:r>
              <a:rPr lang="zh-CN" altLang="zh-CN" sz="2800" dirty="0"/>
              <a:t>用户数据报协议</a:t>
            </a:r>
            <a:r>
              <a:rPr lang="en-US" altLang="zh-CN" sz="2800" dirty="0"/>
              <a:t> UDP </a:t>
            </a:r>
            <a:endParaRPr lang="zh-CN" altLang="zh-CN" sz="2800" dirty="0"/>
          </a:p>
          <a:p>
            <a:r>
              <a:rPr lang="en-US" altLang="zh-CN" sz="2800" dirty="0"/>
              <a:t>5.3  </a:t>
            </a:r>
            <a:r>
              <a:rPr lang="zh-CN" altLang="zh-CN" sz="2800" dirty="0"/>
              <a:t>传输控制协议</a:t>
            </a:r>
            <a:r>
              <a:rPr lang="en-US" altLang="zh-CN" sz="2800" dirty="0"/>
              <a:t> TCP </a:t>
            </a:r>
            <a:r>
              <a:rPr lang="zh-CN" altLang="zh-CN" sz="2800" dirty="0"/>
              <a:t>概述</a:t>
            </a:r>
          </a:p>
          <a:p>
            <a:r>
              <a:rPr lang="en-US" altLang="zh-CN" sz="2800" dirty="0"/>
              <a:t>5.4  </a:t>
            </a:r>
            <a:r>
              <a:rPr lang="zh-CN" altLang="zh-CN" sz="2800" dirty="0"/>
              <a:t>可靠传输的工作原理</a:t>
            </a:r>
          </a:p>
          <a:p>
            <a:r>
              <a:rPr lang="en-US" altLang="zh-CN" sz="2800" dirty="0"/>
              <a:t>5.5  TCP </a:t>
            </a:r>
            <a:r>
              <a:rPr lang="zh-CN" altLang="zh-CN" sz="2800" dirty="0"/>
              <a:t>报文段的首部格式</a:t>
            </a:r>
          </a:p>
          <a:p>
            <a:r>
              <a:rPr lang="en-US" altLang="zh-CN" sz="2800" dirty="0"/>
              <a:t>5.6  TCP </a:t>
            </a:r>
            <a:r>
              <a:rPr lang="zh-CN" altLang="zh-CN" sz="2800" dirty="0"/>
              <a:t>可靠传输的实现</a:t>
            </a:r>
          </a:p>
          <a:p>
            <a:r>
              <a:rPr lang="en-US" altLang="zh-CN" sz="2800" dirty="0"/>
              <a:t>5.7  TCP </a:t>
            </a:r>
            <a:r>
              <a:rPr lang="zh-CN" altLang="zh-CN" sz="2800" dirty="0"/>
              <a:t>的流量控制</a:t>
            </a:r>
          </a:p>
          <a:p>
            <a:r>
              <a:rPr lang="en-US" altLang="zh-CN" sz="2800" dirty="0"/>
              <a:t>5.8  TCP </a:t>
            </a:r>
            <a:r>
              <a:rPr lang="zh-CN" altLang="zh-CN" sz="2800" dirty="0"/>
              <a:t>的拥塞控制</a:t>
            </a:r>
          </a:p>
          <a:p>
            <a:r>
              <a:rPr lang="en-US" altLang="zh-CN" sz="2800" dirty="0"/>
              <a:t>5.9  TCP </a:t>
            </a:r>
            <a:r>
              <a:rPr lang="zh-CN" altLang="zh-CN" sz="2800" dirty="0"/>
              <a:t>的运输连接管理</a:t>
            </a:r>
          </a:p>
        </p:txBody>
      </p:sp>
    </p:spTree>
    <p:extLst>
      <p:ext uri="{BB962C8B-B14F-4D97-AF65-F5344CB8AC3E}">
        <p14:creationId xmlns:p14="http://schemas.microsoft.com/office/powerpoint/2010/main" val="41941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F494EAF-A591-4A33-9931-AD55AFCEC04D}"/>
              </a:ext>
            </a:extLst>
          </p:cNvPr>
          <p:cNvSpPr/>
          <p:nvPr/>
        </p:nvSpPr>
        <p:spPr bwMode="auto">
          <a:xfrm>
            <a:off x="609601" y="1228067"/>
            <a:ext cx="5918448"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9151314F-992B-4282-81EB-59F47BC7A6F4}"/>
              </a:ext>
            </a:extLst>
          </p:cNvPr>
          <p:cNvSpPr/>
          <p:nvPr/>
        </p:nvSpPr>
        <p:spPr bwMode="auto">
          <a:xfrm>
            <a:off x="609600" y="1414011"/>
            <a:ext cx="5918448" cy="84040"/>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31842" name="Rectangle 2"/>
          <p:cNvSpPr>
            <a:spLocks noGrp="1" noChangeArrowheads="1"/>
          </p:cNvSpPr>
          <p:nvPr>
            <p:ph type="title"/>
          </p:nvPr>
        </p:nvSpPr>
        <p:spPr/>
        <p:txBody>
          <a:bodyPr/>
          <a:lstStyle/>
          <a:p>
            <a:r>
              <a:rPr lang="en-US" altLang="zh-CN" dirty="0"/>
              <a:t>5.2  </a:t>
            </a:r>
            <a:r>
              <a:rPr lang="zh-CN" altLang="zh-CN" dirty="0"/>
              <a:t>用户数据报协议</a:t>
            </a:r>
            <a:r>
              <a:rPr lang="en-US" altLang="zh-CN" dirty="0"/>
              <a:t> UDP</a:t>
            </a:r>
            <a:endParaRPr lang="zh-CN" altLang="zh-CN" dirty="0"/>
          </a:p>
        </p:txBody>
      </p:sp>
      <p:sp>
        <p:nvSpPr>
          <p:cNvPr id="931843" name="Rectangle 3"/>
          <p:cNvSpPr>
            <a:spLocks noGrp="1" noChangeArrowheads="1"/>
          </p:cNvSpPr>
          <p:nvPr>
            <p:ph idx="1"/>
          </p:nvPr>
        </p:nvSpPr>
        <p:spPr/>
        <p:txBody>
          <a:bodyPr/>
          <a:lstStyle/>
          <a:p>
            <a:r>
              <a:rPr lang="en-US" altLang="zh-CN" dirty="0"/>
              <a:t>5.2.1  UDP </a:t>
            </a:r>
            <a:r>
              <a:rPr lang="zh-CN" altLang="zh-CN" dirty="0"/>
              <a:t>概述</a:t>
            </a:r>
          </a:p>
          <a:p>
            <a:r>
              <a:rPr lang="en-US" altLang="zh-CN" dirty="0"/>
              <a:t>5.2.2  UDP </a:t>
            </a:r>
            <a:r>
              <a:rPr lang="zh-CN" altLang="zh-CN" dirty="0"/>
              <a:t>的首部格式</a:t>
            </a:r>
          </a:p>
        </p:txBody>
      </p:sp>
    </p:spTree>
    <p:extLst>
      <p:ext uri="{BB962C8B-B14F-4D97-AF65-F5344CB8AC3E}">
        <p14:creationId xmlns:p14="http://schemas.microsoft.com/office/powerpoint/2010/main" val="150945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9961CCD-B7B0-4048-B2B0-900BBAA1193D}"/>
              </a:ext>
            </a:extLst>
          </p:cNvPr>
          <p:cNvSpPr/>
          <p:nvPr/>
        </p:nvSpPr>
        <p:spPr bwMode="auto">
          <a:xfrm>
            <a:off x="609601" y="1244696"/>
            <a:ext cx="5702423"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a:extLst>
              <a:ext uri="{FF2B5EF4-FFF2-40B4-BE49-F238E27FC236}">
                <a16:creationId xmlns:a16="http://schemas.microsoft.com/office/drawing/2014/main" id="{97B74443-6E60-47A3-8111-7D92659D00CF}"/>
              </a:ext>
            </a:extLst>
          </p:cNvPr>
          <p:cNvSpPr/>
          <p:nvPr/>
        </p:nvSpPr>
        <p:spPr bwMode="auto">
          <a:xfrm>
            <a:off x="609600" y="1244696"/>
            <a:ext cx="5702423" cy="432048"/>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p:txBody>
          <a:bodyPr/>
          <a:lstStyle/>
          <a:p>
            <a:r>
              <a:rPr lang="zh-CN" altLang="zh-CN" dirty="0"/>
              <a:t>第</a:t>
            </a:r>
            <a:r>
              <a:rPr lang="en-US" altLang="zh-CN" dirty="0"/>
              <a:t> 5 </a:t>
            </a:r>
            <a:r>
              <a:rPr lang="zh-CN" altLang="zh-CN" dirty="0"/>
              <a:t>章</a:t>
            </a:r>
            <a:r>
              <a:rPr lang="en-US" altLang="zh-CN" dirty="0"/>
              <a:t>  </a:t>
            </a:r>
            <a:r>
              <a:rPr lang="zh-CN" altLang="en-US" dirty="0"/>
              <a:t>运输</a:t>
            </a:r>
            <a:r>
              <a:rPr lang="zh-CN" altLang="zh-CN" dirty="0"/>
              <a:t>层</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5.1  </a:t>
            </a:r>
            <a:r>
              <a:rPr lang="zh-CN" altLang="zh-CN" sz="2800" dirty="0"/>
              <a:t>运输层协议概述</a:t>
            </a:r>
          </a:p>
          <a:p>
            <a:r>
              <a:rPr lang="en-US" altLang="zh-CN" sz="2800" dirty="0"/>
              <a:t>5.2  </a:t>
            </a:r>
            <a:r>
              <a:rPr lang="zh-CN" altLang="zh-CN" sz="2800" dirty="0"/>
              <a:t>用户数据报协议</a:t>
            </a:r>
            <a:r>
              <a:rPr lang="en-US" altLang="zh-CN" sz="2800" dirty="0"/>
              <a:t> UDP </a:t>
            </a:r>
            <a:endParaRPr lang="zh-CN" altLang="zh-CN" sz="2800" dirty="0"/>
          </a:p>
          <a:p>
            <a:r>
              <a:rPr lang="en-US" altLang="zh-CN" sz="2800" dirty="0"/>
              <a:t>5.3  </a:t>
            </a:r>
            <a:r>
              <a:rPr lang="zh-CN" altLang="zh-CN" sz="2800" dirty="0"/>
              <a:t>传输控制协议</a:t>
            </a:r>
            <a:r>
              <a:rPr lang="en-US" altLang="zh-CN" sz="2800" dirty="0"/>
              <a:t> TCP </a:t>
            </a:r>
            <a:r>
              <a:rPr lang="zh-CN" altLang="zh-CN" sz="2800" dirty="0"/>
              <a:t>概述</a:t>
            </a:r>
          </a:p>
          <a:p>
            <a:r>
              <a:rPr lang="en-US" altLang="zh-CN" sz="2800" dirty="0"/>
              <a:t>5.4  </a:t>
            </a:r>
            <a:r>
              <a:rPr lang="zh-CN" altLang="zh-CN" sz="2800" dirty="0"/>
              <a:t>可靠传输的工作原理</a:t>
            </a:r>
          </a:p>
          <a:p>
            <a:r>
              <a:rPr lang="en-US" altLang="zh-CN" sz="2800" dirty="0"/>
              <a:t>5.5  TCP </a:t>
            </a:r>
            <a:r>
              <a:rPr lang="zh-CN" altLang="zh-CN" sz="2800" dirty="0"/>
              <a:t>报文段的首部格式</a:t>
            </a:r>
          </a:p>
          <a:p>
            <a:r>
              <a:rPr lang="en-US" altLang="zh-CN" sz="2800" dirty="0"/>
              <a:t>5.6  TCP </a:t>
            </a:r>
            <a:r>
              <a:rPr lang="zh-CN" altLang="zh-CN" sz="2800" dirty="0"/>
              <a:t>可靠传输的实现</a:t>
            </a:r>
          </a:p>
          <a:p>
            <a:r>
              <a:rPr lang="en-US" altLang="zh-CN" sz="2800" dirty="0"/>
              <a:t>5.7  TCP </a:t>
            </a:r>
            <a:r>
              <a:rPr lang="zh-CN" altLang="zh-CN" sz="2800" dirty="0"/>
              <a:t>的流量控制</a:t>
            </a:r>
          </a:p>
          <a:p>
            <a:r>
              <a:rPr lang="en-US" altLang="zh-CN" sz="2800" dirty="0"/>
              <a:t>5.8  TCP </a:t>
            </a:r>
            <a:r>
              <a:rPr lang="zh-CN" altLang="zh-CN" sz="2800" dirty="0"/>
              <a:t>的拥塞控制</a:t>
            </a:r>
          </a:p>
          <a:p>
            <a:r>
              <a:rPr lang="en-US" altLang="zh-CN" sz="2800" dirty="0"/>
              <a:t>5.9  TCP </a:t>
            </a:r>
            <a:r>
              <a:rPr lang="zh-CN" altLang="zh-CN" sz="2800" dirty="0"/>
              <a:t>的运输连接管理</a:t>
            </a:r>
          </a:p>
        </p:txBody>
      </p:sp>
    </p:spTree>
    <p:extLst>
      <p:ext uri="{BB962C8B-B14F-4D97-AF65-F5344CB8AC3E}">
        <p14:creationId xmlns:p14="http://schemas.microsoft.com/office/powerpoint/2010/main" val="260517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5.2.1  UDP</a:t>
            </a:r>
            <a:r>
              <a:rPr lang="zh-CN" altLang="zh-CN" dirty="0"/>
              <a:t>概述</a:t>
            </a:r>
          </a:p>
        </p:txBody>
      </p:sp>
      <p:sp>
        <p:nvSpPr>
          <p:cNvPr id="9318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en-US" altLang="zh-CN" dirty="0"/>
              <a:t>UDP </a:t>
            </a:r>
            <a:r>
              <a:rPr lang="zh-CN" altLang="en-US" dirty="0"/>
              <a:t>只在 </a:t>
            </a:r>
            <a:r>
              <a:rPr lang="en-US" altLang="zh-CN" dirty="0"/>
              <a:t>IP </a:t>
            </a:r>
            <a:r>
              <a:rPr lang="zh-CN" altLang="en-US" dirty="0"/>
              <a:t>的数据报服务之上增加了很少一点的功能：</a:t>
            </a:r>
            <a:endParaRPr lang="en-US" altLang="zh-CN" dirty="0"/>
          </a:p>
          <a:p>
            <a:pPr lvl="1">
              <a:spcBef>
                <a:spcPts val="1200"/>
              </a:spcBef>
            </a:pPr>
            <a:r>
              <a:rPr lang="zh-CN" altLang="zh-CN" dirty="0"/>
              <a:t>复用和分用的功能</a:t>
            </a:r>
            <a:endParaRPr lang="en-US" altLang="zh-CN" dirty="0"/>
          </a:p>
          <a:p>
            <a:pPr lvl="1">
              <a:spcBef>
                <a:spcPts val="1200"/>
              </a:spcBef>
            </a:pPr>
            <a:r>
              <a:rPr lang="zh-CN" altLang="zh-CN" dirty="0"/>
              <a:t>差错检测的功能</a:t>
            </a:r>
            <a:endParaRPr lang="en-US" altLang="zh-CN" dirty="0"/>
          </a:p>
          <a:p>
            <a:pPr>
              <a:spcBef>
                <a:spcPts val="1200"/>
              </a:spcBef>
            </a:pPr>
            <a:r>
              <a:rPr lang="zh-CN" altLang="en-US" dirty="0"/>
              <a:t>虽然 </a:t>
            </a:r>
            <a:r>
              <a:rPr lang="en-US" altLang="zh-CN" dirty="0"/>
              <a:t>UDP </a:t>
            </a:r>
            <a:r>
              <a:rPr lang="zh-CN" altLang="en-US" dirty="0"/>
              <a:t>用户数据报只能提供不可靠的交付，但 </a:t>
            </a:r>
            <a:r>
              <a:rPr lang="en-US" altLang="zh-CN" dirty="0"/>
              <a:t>UDP </a:t>
            </a:r>
            <a:r>
              <a:rPr lang="zh-CN" altLang="en-US" dirty="0"/>
              <a:t>在某些方面有其特殊的优点。</a:t>
            </a:r>
          </a:p>
        </p:txBody>
      </p:sp>
    </p:spTree>
    <p:extLst>
      <p:ext uri="{BB962C8B-B14F-4D97-AF65-F5344CB8AC3E}">
        <p14:creationId xmlns:p14="http://schemas.microsoft.com/office/powerpoint/2010/main" val="830280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solidFill>
                  <a:srgbClr val="FF0000"/>
                </a:solidFill>
              </a:rPr>
              <a:t>(1) UDP </a:t>
            </a:r>
            <a:r>
              <a:rPr lang="zh-CN" altLang="en-US" sz="2800" dirty="0">
                <a:solidFill>
                  <a:srgbClr val="FF0000"/>
                </a:solidFill>
              </a:rPr>
              <a:t>是无连接的</a:t>
            </a:r>
            <a:r>
              <a:rPr lang="zh-CN" altLang="en-US" sz="2800" dirty="0"/>
              <a:t>，发送数据之前不需要建立连接</a:t>
            </a:r>
            <a:r>
              <a:rPr lang="zh-CN" altLang="zh-CN" sz="2800" dirty="0"/>
              <a:t>，因此减少了开销和发送数据之前的时延。</a:t>
            </a:r>
            <a:endParaRPr lang="zh-CN" altLang="en-US" sz="2800" dirty="0"/>
          </a:p>
          <a:p>
            <a:r>
              <a:rPr lang="en-US" altLang="zh-CN" sz="2800" dirty="0">
                <a:solidFill>
                  <a:srgbClr val="FF0000"/>
                </a:solidFill>
              </a:rPr>
              <a:t>(2) UDP </a:t>
            </a:r>
            <a:r>
              <a:rPr lang="zh-CN" altLang="en-US" sz="2800" dirty="0">
                <a:solidFill>
                  <a:srgbClr val="FF0000"/>
                </a:solidFill>
              </a:rPr>
              <a:t>使用尽最大努力交付，</a:t>
            </a:r>
            <a:r>
              <a:rPr lang="zh-CN" altLang="en-US" sz="2800" dirty="0"/>
              <a:t>即不保证可靠交付，</a:t>
            </a:r>
            <a:r>
              <a:rPr lang="zh-CN" altLang="zh-CN" sz="2800" dirty="0"/>
              <a:t>因此主机不需要维持复杂的连接状态表。</a:t>
            </a:r>
            <a:endParaRPr lang="zh-CN" altLang="en-US" sz="2800" dirty="0"/>
          </a:p>
          <a:p>
            <a:r>
              <a:rPr lang="en-US" altLang="zh-CN" sz="2800" dirty="0">
                <a:solidFill>
                  <a:srgbClr val="FF0000"/>
                </a:solidFill>
              </a:rPr>
              <a:t>(3) UDP </a:t>
            </a:r>
            <a:r>
              <a:rPr lang="zh-CN" altLang="en-US" sz="2800" dirty="0">
                <a:solidFill>
                  <a:srgbClr val="FF0000"/>
                </a:solidFill>
              </a:rPr>
              <a:t>是面向报文的。</a:t>
            </a:r>
            <a:r>
              <a:rPr lang="en-US" altLang="zh-CN" sz="2800" dirty="0"/>
              <a:t>UDP </a:t>
            </a:r>
            <a:r>
              <a:rPr lang="zh-CN" altLang="zh-CN" sz="2800" dirty="0"/>
              <a:t>对应用层交下来的报文，既不合并，也不拆分，而是保留这些报文的边界。</a:t>
            </a:r>
            <a:r>
              <a:rPr lang="en-US" altLang="zh-CN" sz="2800" dirty="0"/>
              <a:t>UDP </a:t>
            </a:r>
            <a:r>
              <a:rPr lang="zh-CN" altLang="zh-CN" sz="2800" dirty="0"/>
              <a:t>一次交付一个完整的报文。</a:t>
            </a:r>
            <a:endParaRPr lang="en-US" altLang="zh-CN" sz="2800" dirty="0"/>
          </a:p>
          <a:p>
            <a:r>
              <a:rPr lang="en-US" altLang="zh-CN" sz="2800" dirty="0">
                <a:solidFill>
                  <a:srgbClr val="FF0000"/>
                </a:solidFill>
              </a:rPr>
              <a:t>(4) UDP </a:t>
            </a:r>
            <a:r>
              <a:rPr lang="zh-CN" altLang="zh-CN" sz="2800" dirty="0">
                <a:solidFill>
                  <a:srgbClr val="FF0000"/>
                </a:solidFill>
              </a:rPr>
              <a:t>没有拥塞控制，</a:t>
            </a:r>
            <a:r>
              <a:rPr lang="zh-CN" altLang="zh-CN" sz="2800" dirty="0"/>
              <a:t>因此网络出现的拥塞不会使源主机的发送速率降低。这对某些实时应用是很重要的。</a:t>
            </a:r>
            <a:r>
              <a:rPr lang="zh-CN" altLang="en-US" sz="2800" dirty="0"/>
              <a:t>很适合多媒体通信的要求。 </a:t>
            </a:r>
          </a:p>
        </p:txBody>
      </p:sp>
    </p:spTree>
    <p:extLst>
      <p:ext uri="{BB962C8B-B14F-4D97-AF65-F5344CB8AC3E}">
        <p14:creationId xmlns:p14="http://schemas.microsoft.com/office/powerpoint/2010/main" val="2950551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solidFill>
                  <a:srgbClr val="FF0000"/>
                </a:solidFill>
              </a:rPr>
              <a:t>(5) UDP </a:t>
            </a:r>
            <a:r>
              <a:rPr lang="zh-CN" altLang="zh-CN" dirty="0">
                <a:solidFill>
                  <a:srgbClr val="FF0000"/>
                </a:solidFill>
              </a:rPr>
              <a:t>支持一对一、一对多、多对一和多对多的交互通信。</a:t>
            </a:r>
          </a:p>
          <a:p>
            <a:pPr lvl="0"/>
            <a:r>
              <a:rPr lang="en-US" altLang="zh-CN" dirty="0">
                <a:solidFill>
                  <a:srgbClr val="FF0000"/>
                </a:solidFill>
              </a:rPr>
              <a:t>(6) UDP </a:t>
            </a:r>
            <a:r>
              <a:rPr lang="zh-CN" altLang="zh-CN" dirty="0">
                <a:solidFill>
                  <a:srgbClr val="FF0000"/>
                </a:solidFill>
              </a:rPr>
              <a:t>的首部开销小，</a:t>
            </a:r>
            <a:r>
              <a:rPr lang="zh-CN" altLang="zh-CN" dirty="0"/>
              <a:t>只有</a:t>
            </a:r>
            <a:r>
              <a:rPr lang="en-US" altLang="zh-CN" dirty="0"/>
              <a:t> 8 </a:t>
            </a:r>
            <a:r>
              <a:rPr lang="zh-CN" altLang="zh-CN" dirty="0"/>
              <a:t>个字节，比</a:t>
            </a:r>
            <a:r>
              <a:rPr lang="en-US" altLang="zh-CN" dirty="0"/>
              <a:t> TCP </a:t>
            </a:r>
            <a:r>
              <a:rPr lang="zh-CN" altLang="zh-CN" dirty="0"/>
              <a:t>的</a:t>
            </a:r>
            <a:r>
              <a:rPr lang="en-US" altLang="zh-CN" dirty="0"/>
              <a:t> 20 </a:t>
            </a:r>
            <a:r>
              <a:rPr lang="zh-CN" altLang="zh-CN" dirty="0"/>
              <a:t>个字节的首部要短。</a:t>
            </a:r>
          </a:p>
        </p:txBody>
      </p:sp>
    </p:spTree>
    <p:extLst>
      <p:ext uri="{BB962C8B-B14F-4D97-AF65-F5344CB8AC3E}">
        <p14:creationId xmlns:p14="http://schemas.microsoft.com/office/powerpoint/2010/main" val="1728061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p>
        </p:txBody>
      </p:sp>
      <p:sp>
        <p:nvSpPr>
          <p:cNvPr id="681987" name="Rectangle 3"/>
          <p:cNvSpPr>
            <a:spLocks noGrp="1" noChangeArrowheads="1"/>
          </p:cNvSpPr>
          <p:nvPr>
            <p:ph idx="1"/>
          </p:nvPr>
        </p:nvSpPr>
        <p:spPr/>
        <p:txBody>
          <a:bodyPr/>
          <a:lstStyle/>
          <a:p>
            <a:r>
              <a:rPr lang="zh-CN" altLang="en-US" dirty="0"/>
              <a:t>发送方 </a:t>
            </a:r>
            <a:r>
              <a:rPr lang="en-US" altLang="zh-CN" dirty="0"/>
              <a:t>UDP </a:t>
            </a:r>
            <a:r>
              <a:rPr lang="zh-CN" altLang="en-US" dirty="0"/>
              <a:t>对应用程序交下来的报文，在添加首部后就向下交付 </a:t>
            </a:r>
            <a:r>
              <a:rPr lang="en-US" altLang="zh-CN" dirty="0"/>
              <a:t>IP </a:t>
            </a:r>
            <a:r>
              <a:rPr lang="zh-CN" altLang="en-US" dirty="0"/>
              <a:t>层。</a:t>
            </a:r>
            <a:r>
              <a:rPr lang="en-US" altLang="zh-CN" dirty="0"/>
              <a:t>UDP </a:t>
            </a:r>
            <a:r>
              <a:rPr lang="zh-CN" altLang="en-US" dirty="0"/>
              <a:t>对应用层交下来的报文，</a:t>
            </a:r>
            <a:r>
              <a:rPr lang="zh-CN" altLang="en-US" dirty="0">
                <a:solidFill>
                  <a:srgbClr val="FF0000"/>
                </a:solidFill>
              </a:rPr>
              <a:t>既不合并，也不拆分，</a:t>
            </a:r>
            <a:r>
              <a:rPr lang="zh-CN" altLang="en-US" dirty="0"/>
              <a:t>而是保留这些报文的边界。</a:t>
            </a:r>
          </a:p>
          <a:p>
            <a:r>
              <a:rPr lang="zh-CN" altLang="en-US" dirty="0"/>
              <a:t>应用层交给 </a:t>
            </a:r>
            <a:r>
              <a:rPr lang="en-US" altLang="zh-CN" dirty="0"/>
              <a:t>UDP </a:t>
            </a:r>
            <a:r>
              <a:rPr lang="zh-CN" altLang="en-US" dirty="0"/>
              <a:t>多长的报文，</a:t>
            </a:r>
            <a:r>
              <a:rPr lang="en-US" altLang="zh-CN" dirty="0"/>
              <a:t>UDP </a:t>
            </a:r>
            <a:r>
              <a:rPr lang="zh-CN" altLang="en-US" dirty="0"/>
              <a:t>就照样发送，即</a:t>
            </a:r>
            <a:r>
              <a:rPr lang="zh-CN" altLang="en-US" dirty="0">
                <a:solidFill>
                  <a:srgbClr val="FF0000"/>
                </a:solidFill>
              </a:rPr>
              <a:t>一次发送一个报文。</a:t>
            </a:r>
          </a:p>
        </p:txBody>
      </p:sp>
    </p:spTree>
    <p:extLst>
      <p:ext uri="{BB962C8B-B14F-4D97-AF65-F5344CB8AC3E}">
        <p14:creationId xmlns:p14="http://schemas.microsoft.com/office/powerpoint/2010/main" val="2420170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p>
        </p:txBody>
      </p:sp>
      <p:sp>
        <p:nvSpPr>
          <p:cNvPr id="681987" name="Rectangle 3"/>
          <p:cNvSpPr>
            <a:spLocks noGrp="1" noChangeArrowheads="1"/>
          </p:cNvSpPr>
          <p:nvPr>
            <p:ph idx="1"/>
          </p:nvPr>
        </p:nvSpPr>
        <p:spPr/>
        <p:txBody>
          <a:bodyPr/>
          <a:lstStyle/>
          <a:p>
            <a:r>
              <a:rPr lang="zh-CN" altLang="en-US" dirty="0"/>
              <a:t>接收方 </a:t>
            </a:r>
            <a:r>
              <a:rPr lang="en-US" altLang="zh-CN" dirty="0"/>
              <a:t>UDP </a:t>
            </a:r>
            <a:r>
              <a:rPr lang="zh-CN" altLang="en-US" dirty="0"/>
              <a:t>对 </a:t>
            </a:r>
            <a:r>
              <a:rPr lang="en-US" altLang="zh-CN" dirty="0"/>
              <a:t>IP </a:t>
            </a:r>
            <a:r>
              <a:rPr lang="zh-CN" altLang="en-US" dirty="0"/>
              <a:t>层交上来的 </a:t>
            </a:r>
            <a:r>
              <a:rPr lang="en-US" altLang="zh-CN" dirty="0"/>
              <a:t>UDP </a:t>
            </a:r>
            <a:r>
              <a:rPr lang="zh-CN" altLang="en-US" dirty="0"/>
              <a:t>用户数据报，在去除首部后就原封不动地交付上层的应用进程，</a:t>
            </a:r>
            <a:r>
              <a:rPr lang="zh-CN" altLang="en-US" dirty="0">
                <a:solidFill>
                  <a:srgbClr val="FF0000"/>
                </a:solidFill>
              </a:rPr>
              <a:t>一次交付一个完整的报文。</a:t>
            </a:r>
          </a:p>
          <a:p>
            <a:r>
              <a:rPr lang="zh-CN" altLang="en-US" dirty="0"/>
              <a:t>应用程序必须</a:t>
            </a:r>
            <a:r>
              <a:rPr lang="zh-CN" altLang="en-US" dirty="0">
                <a:solidFill>
                  <a:srgbClr val="FF0000"/>
                </a:solidFill>
              </a:rPr>
              <a:t>选择合适大小的报文。</a:t>
            </a:r>
            <a:endParaRPr lang="en-US" altLang="zh-CN" dirty="0">
              <a:solidFill>
                <a:srgbClr val="FF0000"/>
              </a:solidFill>
            </a:endParaRPr>
          </a:p>
          <a:p>
            <a:pPr lvl="1"/>
            <a:r>
              <a:rPr lang="zh-CN" altLang="zh-CN" dirty="0">
                <a:solidFill>
                  <a:srgbClr val="0000FF"/>
                </a:solidFill>
              </a:rPr>
              <a:t>若报文太长，</a:t>
            </a:r>
            <a:r>
              <a:rPr lang="en-US" altLang="zh-CN" dirty="0"/>
              <a:t>UDP </a:t>
            </a:r>
            <a:r>
              <a:rPr lang="zh-CN" altLang="zh-CN" dirty="0"/>
              <a:t>把它交给</a:t>
            </a:r>
            <a:r>
              <a:rPr lang="en-US" altLang="zh-CN" dirty="0"/>
              <a:t> IP </a:t>
            </a:r>
            <a:r>
              <a:rPr lang="zh-CN" altLang="zh-CN" dirty="0"/>
              <a:t>层后，</a:t>
            </a:r>
            <a:r>
              <a:rPr lang="en-US" altLang="zh-CN" dirty="0"/>
              <a:t>IP </a:t>
            </a:r>
            <a:r>
              <a:rPr lang="zh-CN" altLang="zh-CN" dirty="0"/>
              <a:t>层在传送时可能要进行分片，这会降低</a:t>
            </a:r>
            <a:r>
              <a:rPr lang="en-US" altLang="zh-CN" dirty="0"/>
              <a:t> IP </a:t>
            </a:r>
            <a:r>
              <a:rPr lang="zh-CN" altLang="zh-CN" dirty="0"/>
              <a:t>层的效率。</a:t>
            </a:r>
            <a:endParaRPr lang="en-US" altLang="zh-CN" dirty="0"/>
          </a:p>
          <a:p>
            <a:pPr lvl="1"/>
            <a:r>
              <a:rPr lang="zh-CN" altLang="zh-CN" dirty="0">
                <a:solidFill>
                  <a:srgbClr val="0000FF"/>
                </a:solidFill>
              </a:rPr>
              <a:t>若报文太短，</a:t>
            </a:r>
            <a:r>
              <a:rPr lang="en-US" altLang="zh-CN" dirty="0"/>
              <a:t>UDP </a:t>
            </a:r>
            <a:r>
              <a:rPr lang="zh-CN" altLang="zh-CN" dirty="0"/>
              <a:t>把它交给</a:t>
            </a:r>
            <a:r>
              <a:rPr lang="en-US" altLang="zh-CN" dirty="0"/>
              <a:t> IP </a:t>
            </a:r>
            <a:r>
              <a:rPr lang="zh-CN" altLang="zh-CN" dirty="0"/>
              <a:t>层后，会使</a:t>
            </a:r>
            <a:r>
              <a:rPr lang="en-US" altLang="zh-CN" dirty="0"/>
              <a:t> IP </a:t>
            </a:r>
            <a:r>
              <a:rPr lang="zh-CN" altLang="zh-CN" dirty="0"/>
              <a:t>数据报的首部的相对长度太大，这也降低了</a:t>
            </a:r>
            <a:r>
              <a:rPr lang="en-US" altLang="zh-CN" dirty="0"/>
              <a:t> IP </a:t>
            </a:r>
            <a:r>
              <a:rPr lang="zh-CN" altLang="zh-CN" dirty="0"/>
              <a:t>层的效率。</a:t>
            </a:r>
            <a:endParaRPr lang="zh-CN" altLang="en-US" dirty="0"/>
          </a:p>
        </p:txBody>
      </p:sp>
    </p:spTree>
    <p:extLst>
      <p:ext uri="{BB962C8B-B14F-4D97-AF65-F5344CB8AC3E}">
        <p14:creationId xmlns:p14="http://schemas.microsoft.com/office/powerpoint/2010/main" val="1975854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lgn="ctr"/>
            <a:r>
              <a:rPr lang="en-US" altLang="zh-CN" sz="4000"/>
              <a:t>UDP </a:t>
            </a:r>
            <a:r>
              <a:rPr lang="zh-CN" altLang="en-US" sz="4000"/>
              <a:t>是面向报文的 </a:t>
            </a:r>
          </a:p>
        </p:txBody>
      </p:sp>
      <p:sp>
        <p:nvSpPr>
          <p:cNvPr id="23" name="AutoShape 3"/>
          <p:cNvSpPr>
            <a:spLocks noChangeArrowheads="1"/>
          </p:cNvSpPr>
          <p:nvPr/>
        </p:nvSpPr>
        <p:spPr bwMode="auto">
          <a:xfrm flipH="1">
            <a:off x="1565071" y="4565675"/>
            <a:ext cx="863600" cy="363538"/>
          </a:xfrm>
          <a:prstGeom prst="rightArrow">
            <a:avLst>
              <a:gd name="adj1" fmla="val 50000"/>
              <a:gd name="adj2" fmla="val 118788"/>
            </a:avLst>
          </a:prstGeom>
          <a:solidFill>
            <a:srgbClr val="C00000"/>
          </a:solidFill>
          <a:ln w="12700">
            <a:solidFill>
              <a:srgbClr val="000000"/>
            </a:solidFill>
            <a:miter lim="800000"/>
            <a:headEnd/>
            <a:tailEnd/>
          </a:ln>
          <a:effectLs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24" name="Rectangle 4"/>
          <p:cNvSpPr>
            <a:spLocks noChangeArrowheads="1"/>
          </p:cNvSpPr>
          <p:nvPr/>
        </p:nvSpPr>
        <p:spPr bwMode="auto">
          <a:xfrm>
            <a:off x="3503410" y="3678263"/>
            <a:ext cx="5915025" cy="690562"/>
          </a:xfrm>
          <a:prstGeom prst="rect">
            <a:avLst/>
          </a:prstGeom>
          <a:gradFill rotWithShape="1">
            <a:gsLst>
              <a:gs pos="0">
                <a:srgbClr val="66FF99"/>
              </a:gs>
              <a:gs pos="100000">
                <a:srgbClr val="47B26B"/>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25" name="Rectangle 5"/>
          <p:cNvSpPr>
            <a:spLocks noChangeArrowheads="1"/>
          </p:cNvSpPr>
          <p:nvPr/>
        </p:nvSpPr>
        <p:spPr bwMode="auto">
          <a:xfrm>
            <a:off x="4967084" y="2268564"/>
            <a:ext cx="4451351" cy="682625"/>
          </a:xfrm>
          <a:prstGeom prst="rect">
            <a:avLst/>
          </a:prstGeom>
          <a:gradFill rotWithShape="1">
            <a:gsLst>
              <a:gs pos="0">
                <a:srgbClr val="B2B28E"/>
              </a:gs>
              <a:gs pos="100000">
                <a:srgbClr val="FFFFCC"/>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26" name="Rectangle 6"/>
          <p:cNvSpPr>
            <a:spLocks noChangeArrowheads="1"/>
          </p:cNvSpPr>
          <p:nvPr/>
        </p:nvSpPr>
        <p:spPr bwMode="auto">
          <a:xfrm>
            <a:off x="3503410" y="2952776"/>
            <a:ext cx="5915025" cy="722313"/>
          </a:xfrm>
          <a:prstGeom prst="rect">
            <a:avLst/>
          </a:prstGeom>
          <a:solidFill>
            <a:srgbClr val="FFFFFF"/>
          </a:solidFill>
          <a:ln w="28575">
            <a:solidFill>
              <a:schemeClr val="accent6">
                <a:lumMod val="60000"/>
                <a:lumOff val="40000"/>
              </a:schemeClr>
            </a:solidFill>
            <a:miter lim="800000"/>
            <a:headEnd/>
            <a:tailEnd/>
          </a:ln>
          <a:effectLst>
            <a:outerShdw dist="35921" dir="2700000" algn="ctr" rotWithShape="0">
              <a:schemeClr val="accent6">
                <a:lumMod val="75000"/>
              </a:schemeClr>
            </a:outerShdw>
          </a:effec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27" name="Rectangle 7"/>
          <p:cNvSpPr>
            <a:spLocks noChangeArrowheads="1"/>
          </p:cNvSpPr>
          <p:nvPr/>
        </p:nvSpPr>
        <p:spPr bwMode="auto">
          <a:xfrm>
            <a:off x="2381046" y="4408513"/>
            <a:ext cx="7037388" cy="749300"/>
          </a:xfrm>
          <a:prstGeom prst="rect">
            <a:avLst/>
          </a:prstGeom>
          <a:solidFill>
            <a:srgbClr val="FFFFFF"/>
          </a:solidFill>
          <a:ln w="28575">
            <a:solidFill>
              <a:schemeClr val="accent3">
                <a:lumMod val="40000"/>
                <a:lumOff val="6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28" name="Rectangle 8"/>
          <p:cNvSpPr>
            <a:spLocks noChangeArrowheads="1"/>
          </p:cNvSpPr>
          <p:nvPr/>
        </p:nvSpPr>
        <p:spPr bwMode="auto">
          <a:xfrm>
            <a:off x="3544685" y="4437088"/>
            <a:ext cx="5849937" cy="69056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29" name="Rectangle 9"/>
          <p:cNvSpPr>
            <a:spLocks noChangeArrowheads="1"/>
          </p:cNvSpPr>
          <p:nvPr/>
        </p:nvSpPr>
        <p:spPr bwMode="auto">
          <a:xfrm>
            <a:off x="4890885" y="4573613"/>
            <a:ext cx="3032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400" kern="0">
                <a:solidFill>
                  <a:srgbClr val="000099"/>
                </a:solidFill>
                <a:latin typeface="微软雅黑" panose="020B0503020204020204" pitchFamily="34" charset="-122"/>
                <a:ea typeface="微软雅黑" panose="020B0503020204020204" pitchFamily="34" charset="-122"/>
              </a:rPr>
              <a:t>IP </a:t>
            </a:r>
            <a:r>
              <a:rPr lang="zh-CN" altLang="en-US" sz="2400" kern="0">
                <a:solidFill>
                  <a:srgbClr val="000099"/>
                </a:solidFill>
                <a:latin typeface="微软雅黑" panose="020B0503020204020204" pitchFamily="34" charset="-122"/>
                <a:ea typeface="微软雅黑" panose="020B0503020204020204" pitchFamily="34" charset="-122"/>
              </a:rPr>
              <a:t>数据报的数据部分</a:t>
            </a:r>
          </a:p>
        </p:txBody>
      </p:sp>
      <p:sp>
        <p:nvSpPr>
          <p:cNvPr id="30" name="Rectangle 10"/>
          <p:cNvSpPr>
            <a:spLocks noChangeArrowheads="1"/>
          </p:cNvSpPr>
          <p:nvPr/>
        </p:nvSpPr>
        <p:spPr bwMode="auto">
          <a:xfrm>
            <a:off x="2342947" y="4543450"/>
            <a:ext cx="119423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400" kern="0">
                <a:solidFill>
                  <a:srgbClr val="000099"/>
                </a:solidFill>
                <a:latin typeface="微软雅黑" panose="020B0503020204020204" pitchFamily="34" charset="-122"/>
                <a:ea typeface="微软雅黑" panose="020B0503020204020204" pitchFamily="34" charset="-122"/>
              </a:rPr>
              <a:t>IP </a:t>
            </a:r>
            <a:r>
              <a:rPr lang="zh-CN" altLang="en-US" sz="2400" kern="0">
                <a:solidFill>
                  <a:srgbClr val="000099"/>
                </a:solidFill>
                <a:latin typeface="微软雅黑" panose="020B0503020204020204" pitchFamily="34" charset="-122"/>
                <a:ea typeface="微软雅黑" panose="020B0503020204020204" pitchFamily="34" charset="-122"/>
              </a:rPr>
              <a:t>首部</a:t>
            </a:r>
          </a:p>
        </p:txBody>
      </p:sp>
      <p:sp>
        <p:nvSpPr>
          <p:cNvPr id="31" name="Rectangle 11"/>
          <p:cNvSpPr>
            <a:spLocks noChangeArrowheads="1"/>
          </p:cNvSpPr>
          <p:nvPr/>
        </p:nvSpPr>
        <p:spPr bwMode="auto">
          <a:xfrm>
            <a:off x="9623221" y="4540275"/>
            <a:ext cx="8864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400" kern="0">
                <a:solidFill>
                  <a:srgbClr val="000099"/>
                </a:solidFill>
                <a:latin typeface="微软雅黑" panose="020B0503020204020204" pitchFamily="34" charset="-122"/>
                <a:ea typeface="微软雅黑" panose="020B0503020204020204" pitchFamily="34" charset="-122"/>
              </a:rPr>
              <a:t>IP </a:t>
            </a:r>
            <a:r>
              <a:rPr lang="zh-CN" altLang="en-US" sz="2400" kern="0">
                <a:solidFill>
                  <a:srgbClr val="000099"/>
                </a:solidFill>
                <a:latin typeface="微软雅黑" panose="020B0503020204020204" pitchFamily="34" charset="-122"/>
                <a:ea typeface="微软雅黑" panose="020B0503020204020204" pitchFamily="34" charset="-122"/>
              </a:rPr>
              <a:t>层</a:t>
            </a:r>
          </a:p>
        </p:txBody>
      </p:sp>
      <p:sp>
        <p:nvSpPr>
          <p:cNvPr id="32" name="Line 12"/>
          <p:cNvSpPr>
            <a:spLocks noChangeShapeType="1"/>
          </p:cNvSpPr>
          <p:nvPr/>
        </p:nvSpPr>
        <p:spPr bwMode="auto">
          <a:xfrm>
            <a:off x="4968924" y="2952776"/>
            <a:ext cx="0" cy="722313"/>
          </a:xfrm>
          <a:prstGeom prst="line">
            <a:avLst/>
          </a:prstGeom>
          <a:noFill/>
          <a:ln w="12700">
            <a:solidFill>
              <a:schemeClr val="accent6">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33" name="AutoShape 13"/>
          <p:cNvSpPr>
            <a:spLocks noChangeArrowheads="1"/>
          </p:cNvSpPr>
          <p:nvPr/>
        </p:nvSpPr>
        <p:spPr bwMode="auto">
          <a:xfrm rot="16200000" flipH="1">
            <a:off x="6033884" y="3994175"/>
            <a:ext cx="963612" cy="325438"/>
          </a:xfrm>
          <a:prstGeom prst="rightArrow">
            <a:avLst>
              <a:gd name="adj1" fmla="val 50000"/>
              <a:gd name="adj2" fmla="val 148062"/>
            </a:avLst>
          </a:prstGeom>
          <a:solidFill>
            <a:srgbClr val="33CC33"/>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34" name="Rectangle 14"/>
          <p:cNvSpPr>
            <a:spLocks noChangeArrowheads="1"/>
          </p:cNvSpPr>
          <p:nvPr/>
        </p:nvSpPr>
        <p:spPr bwMode="auto">
          <a:xfrm>
            <a:off x="3503410" y="3060725"/>
            <a:ext cx="15741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400" kern="0">
                <a:solidFill>
                  <a:srgbClr val="000099"/>
                </a:solidFill>
                <a:latin typeface="微软雅黑" panose="020B0503020204020204" pitchFamily="34" charset="-122"/>
                <a:ea typeface="微软雅黑" panose="020B0503020204020204" pitchFamily="34" charset="-122"/>
              </a:rPr>
              <a:t>UDP </a:t>
            </a:r>
            <a:r>
              <a:rPr lang="zh-CN" altLang="en-US" sz="2400" kern="0">
                <a:solidFill>
                  <a:srgbClr val="000099"/>
                </a:solidFill>
                <a:latin typeface="微软雅黑" panose="020B0503020204020204" pitchFamily="34" charset="-122"/>
                <a:ea typeface="微软雅黑" panose="020B0503020204020204" pitchFamily="34" charset="-122"/>
              </a:rPr>
              <a:t>首部</a:t>
            </a:r>
          </a:p>
        </p:txBody>
      </p:sp>
      <p:sp>
        <p:nvSpPr>
          <p:cNvPr id="35" name="Rectangle 15"/>
          <p:cNvSpPr>
            <a:spLocks noChangeArrowheads="1"/>
          </p:cNvSpPr>
          <p:nvPr/>
        </p:nvSpPr>
        <p:spPr bwMode="auto">
          <a:xfrm>
            <a:off x="5332209" y="3065488"/>
            <a:ext cx="401231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en-US" altLang="zh-CN" sz="2400" kern="0" dirty="0">
                <a:solidFill>
                  <a:srgbClr val="000099"/>
                </a:solidFill>
                <a:latin typeface="微软雅黑" panose="020B0503020204020204" pitchFamily="34" charset="-122"/>
                <a:ea typeface="微软雅黑" panose="020B0503020204020204" pitchFamily="34" charset="-122"/>
              </a:rPr>
              <a:t>UDP </a:t>
            </a:r>
            <a:r>
              <a:rPr lang="zh-CN" altLang="en-US" sz="2400" kern="0" dirty="0">
                <a:solidFill>
                  <a:srgbClr val="000099"/>
                </a:solidFill>
                <a:latin typeface="微软雅黑" panose="020B0503020204020204" pitchFamily="34" charset="-122"/>
                <a:ea typeface="微软雅黑" panose="020B0503020204020204" pitchFamily="34" charset="-122"/>
              </a:rPr>
              <a:t>用户数据报的数据部分</a:t>
            </a:r>
          </a:p>
        </p:txBody>
      </p:sp>
      <p:sp>
        <p:nvSpPr>
          <p:cNvPr id="36" name="Rectangle 16"/>
          <p:cNvSpPr>
            <a:spLocks noChangeArrowheads="1"/>
          </p:cNvSpPr>
          <p:nvPr/>
        </p:nvSpPr>
        <p:spPr bwMode="auto">
          <a:xfrm>
            <a:off x="9521622" y="3073425"/>
            <a:ext cx="1110883" cy="4591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400" kern="0">
                <a:solidFill>
                  <a:srgbClr val="000099"/>
                </a:solidFill>
                <a:latin typeface="微软雅黑" panose="020B0503020204020204" pitchFamily="34" charset="-122"/>
                <a:ea typeface="微软雅黑" panose="020B0503020204020204" pitchFamily="34" charset="-122"/>
              </a:rPr>
              <a:t>运输层</a:t>
            </a:r>
          </a:p>
        </p:txBody>
      </p:sp>
      <p:sp>
        <p:nvSpPr>
          <p:cNvPr id="37" name="Line 17"/>
          <p:cNvSpPr>
            <a:spLocks noChangeShapeType="1"/>
          </p:cNvSpPr>
          <p:nvPr/>
        </p:nvSpPr>
        <p:spPr bwMode="auto">
          <a:xfrm>
            <a:off x="3503409" y="4408513"/>
            <a:ext cx="0" cy="749300"/>
          </a:xfrm>
          <a:prstGeom prst="line">
            <a:avLst/>
          </a:prstGeom>
          <a:noFill/>
          <a:ln w="12700">
            <a:solidFill>
              <a:schemeClr val="accent3">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38" name="AutoShape 18"/>
          <p:cNvSpPr>
            <a:spLocks noChangeArrowheads="1"/>
          </p:cNvSpPr>
          <p:nvPr/>
        </p:nvSpPr>
        <p:spPr bwMode="auto">
          <a:xfrm rot="16200000" flipH="1">
            <a:off x="6699841" y="2548757"/>
            <a:ext cx="963612" cy="327025"/>
          </a:xfrm>
          <a:prstGeom prst="rightArrow">
            <a:avLst>
              <a:gd name="adj1" fmla="val 50000"/>
              <a:gd name="adj2" fmla="val 147344"/>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39" name="Rectangle 19"/>
          <p:cNvSpPr>
            <a:spLocks noChangeArrowheads="1"/>
          </p:cNvSpPr>
          <p:nvPr/>
        </p:nvSpPr>
        <p:spPr bwMode="auto">
          <a:xfrm>
            <a:off x="4967084" y="1628801"/>
            <a:ext cx="4425950" cy="601663"/>
          </a:xfrm>
          <a:prstGeom prst="rect">
            <a:avLst/>
          </a:prstGeom>
          <a:solidFill>
            <a:srgbClr val="FFFFCC"/>
          </a:solidFill>
          <a:ln w="28575">
            <a:solidFill>
              <a:schemeClr val="accent4">
                <a:lumMod val="60000"/>
                <a:lumOff val="40000"/>
              </a:schemeClr>
            </a:solidFill>
            <a:miter lim="800000"/>
            <a:headEnd/>
            <a:tailEnd/>
          </a:ln>
          <a:effectLst>
            <a:outerShdw dist="35921" dir="2700000" algn="ctr" rotWithShape="0">
              <a:schemeClr val="accent4">
                <a:lumMod val="50000"/>
              </a:schemeClr>
            </a:outerShdw>
          </a:effectLst>
        </p:spPr>
        <p:txBody>
          <a:bodyPr wrap="none" anchor="ctr"/>
          <a:lstStyle/>
          <a:p>
            <a:pPr algn="ctr" defTabSz="762000" fontAlgn="auto">
              <a:spcBef>
                <a:spcPts val="0"/>
              </a:spcBef>
              <a:spcAft>
                <a:spcPts val="0"/>
              </a:spcAft>
              <a:defRPr/>
            </a:pPr>
            <a:r>
              <a:rPr lang="zh-CN" altLang="en-US" sz="2400" kern="0" dirty="0">
                <a:solidFill>
                  <a:srgbClr val="000099"/>
                </a:solidFill>
                <a:latin typeface="微软雅黑" panose="020B0503020204020204" pitchFamily="34" charset="-122"/>
                <a:ea typeface="微软雅黑" panose="020B0503020204020204" pitchFamily="34" charset="-122"/>
              </a:rPr>
              <a:t>应用层报文</a:t>
            </a:r>
          </a:p>
        </p:txBody>
      </p:sp>
      <p:sp>
        <p:nvSpPr>
          <p:cNvPr id="40" name="Rectangle 20"/>
          <p:cNvSpPr>
            <a:spLocks noChangeArrowheads="1"/>
          </p:cNvSpPr>
          <p:nvPr/>
        </p:nvSpPr>
        <p:spPr bwMode="auto">
          <a:xfrm>
            <a:off x="9521622" y="1628800"/>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fontAlgn="auto">
              <a:spcBef>
                <a:spcPts val="0"/>
              </a:spcBef>
              <a:spcAft>
                <a:spcPts val="0"/>
              </a:spcAft>
              <a:defRPr/>
            </a:pPr>
            <a:r>
              <a:rPr lang="zh-CN" altLang="en-US" sz="2400" kern="0">
                <a:solidFill>
                  <a:srgbClr val="000099"/>
                </a:solidFill>
                <a:latin typeface="微软雅黑" panose="020B0503020204020204" pitchFamily="34" charset="-122"/>
                <a:ea typeface="微软雅黑" panose="020B0503020204020204" pitchFamily="34" charset="-122"/>
              </a:rPr>
              <a:t>应用层</a:t>
            </a:r>
          </a:p>
        </p:txBody>
      </p:sp>
    </p:spTree>
    <p:extLst>
      <p:ext uri="{BB962C8B-B14F-4D97-AF65-F5344CB8AC3E}">
        <p14:creationId xmlns:p14="http://schemas.microsoft.com/office/powerpoint/2010/main" val="3383561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F494EAF-A591-4A33-9931-AD55AFCEC04D}"/>
              </a:ext>
            </a:extLst>
          </p:cNvPr>
          <p:cNvSpPr/>
          <p:nvPr/>
        </p:nvSpPr>
        <p:spPr bwMode="auto">
          <a:xfrm>
            <a:off x="609601" y="1747764"/>
            <a:ext cx="5918448"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9151314F-992B-4282-81EB-59F47BC7A6F4}"/>
              </a:ext>
            </a:extLst>
          </p:cNvPr>
          <p:cNvSpPr/>
          <p:nvPr/>
        </p:nvSpPr>
        <p:spPr bwMode="auto">
          <a:xfrm>
            <a:off x="609600" y="1933708"/>
            <a:ext cx="5918448" cy="84040"/>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31842" name="Rectangle 2"/>
          <p:cNvSpPr>
            <a:spLocks noGrp="1" noChangeArrowheads="1"/>
          </p:cNvSpPr>
          <p:nvPr>
            <p:ph type="title"/>
          </p:nvPr>
        </p:nvSpPr>
        <p:spPr/>
        <p:txBody>
          <a:bodyPr/>
          <a:lstStyle/>
          <a:p>
            <a:r>
              <a:rPr lang="en-US" altLang="zh-CN" dirty="0"/>
              <a:t>5.2  </a:t>
            </a:r>
            <a:r>
              <a:rPr lang="zh-CN" altLang="zh-CN" dirty="0"/>
              <a:t>用户数据报协议</a:t>
            </a:r>
            <a:r>
              <a:rPr lang="en-US" altLang="zh-CN" dirty="0"/>
              <a:t> UDP</a:t>
            </a:r>
            <a:endParaRPr lang="zh-CN" altLang="zh-CN" dirty="0"/>
          </a:p>
        </p:txBody>
      </p:sp>
      <p:sp>
        <p:nvSpPr>
          <p:cNvPr id="931843" name="Rectangle 3"/>
          <p:cNvSpPr>
            <a:spLocks noGrp="1" noChangeArrowheads="1"/>
          </p:cNvSpPr>
          <p:nvPr>
            <p:ph idx="1"/>
          </p:nvPr>
        </p:nvSpPr>
        <p:spPr/>
        <p:txBody>
          <a:bodyPr/>
          <a:lstStyle/>
          <a:p>
            <a:r>
              <a:rPr lang="en-US" altLang="zh-CN" dirty="0"/>
              <a:t>5.2.1  UDP </a:t>
            </a:r>
            <a:r>
              <a:rPr lang="zh-CN" altLang="zh-CN" dirty="0"/>
              <a:t>概述</a:t>
            </a:r>
          </a:p>
          <a:p>
            <a:r>
              <a:rPr lang="en-US" altLang="zh-CN" dirty="0"/>
              <a:t>5.2.2  UDP </a:t>
            </a:r>
            <a:r>
              <a:rPr lang="zh-CN" altLang="zh-CN" dirty="0"/>
              <a:t>的首部格式</a:t>
            </a:r>
          </a:p>
        </p:txBody>
      </p:sp>
      <p:sp>
        <p:nvSpPr>
          <p:cNvPr id="6" name="矩形 5">
            <a:extLst>
              <a:ext uri="{FF2B5EF4-FFF2-40B4-BE49-F238E27FC236}">
                <a16:creationId xmlns:a16="http://schemas.microsoft.com/office/drawing/2014/main" id="{234E8ABB-92BE-473E-B08A-ABFA15D52913}"/>
              </a:ext>
            </a:extLst>
          </p:cNvPr>
          <p:cNvSpPr/>
          <p:nvPr/>
        </p:nvSpPr>
        <p:spPr bwMode="auto">
          <a:xfrm>
            <a:off x="609601" y="1240593"/>
            <a:ext cx="5918448" cy="432048"/>
          </a:xfrm>
          <a:prstGeom prst="rect">
            <a:avLst/>
          </a:prstGeom>
          <a:noFill/>
          <a:ln w="9525" cap="flat" cmpd="sng" algn="ctr">
            <a:solidFill>
              <a:schemeClr val="accent6">
                <a:lumMod val="60000"/>
                <a:lumOff val="40000"/>
              </a:schemeClr>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8476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5"/>
          <p:cNvSpPr>
            <a:spLocks noGrp="1" noChangeArrowheads="1"/>
          </p:cNvSpPr>
          <p:nvPr>
            <p:ph type="title"/>
          </p:nvPr>
        </p:nvSpPr>
        <p:spPr/>
        <p:txBody>
          <a:bodyPr/>
          <a:lstStyle/>
          <a:p>
            <a:r>
              <a:rPr lang="en-US" altLang="zh-CN" dirty="0"/>
              <a:t>5.2.2  UDP </a:t>
            </a:r>
            <a:r>
              <a:rPr lang="zh-CN" altLang="en-US" dirty="0"/>
              <a:t>的首部格式 </a:t>
            </a:r>
          </a:p>
        </p:txBody>
      </p:sp>
      <p:sp>
        <p:nvSpPr>
          <p:cNvPr id="3" name="矩形 2"/>
          <p:cNvSpPr/>
          <p:nvPr/>
        </p:nvSpPr>
        <p:spPr>
          <a:xfrm>
            <a:off x="2279577" y="1124745"/>
            <a:ext cx="7488832" cy="830997"/>
          </a:xfrm>
          <a:prstGeom prst="rect">
            <a:avLst/>
          </a:prstGeom>
          <a:solidFill>
            <a:schemeClr val="accent6">
              <a:lumMod val="20000"/>
              <a:lumOff val="80000"/>
            </a:schemeClr>
          </a:solidFill>
          <a:ln>
            <a:solidFill>
              <a:srgbClr val="000066"/>
            </a:solidFill>
          </a:ln>
        </p:spPr>
        <p:txBody>
          <a:bodyPr wrap="square">
            <a:spAutoFit/>
          </a:bodyPr>
          <a:lstStyle/>
          <a:p>
            <a:r>
              <a:rPr lang="zh-CN" altLang="zh-CN" sz="2400" dirty="0">
                <a:solidFill>
                  <a:srgbClr val="000099"/>
                </a:solidFill>
                <a:latin typeface="微软雅黑" panose="020B0503020204020204" pitchFamily="34" charset="-122"/>
                <a:ea typeface="微软雅黑" panose="020B0503020204020204" pitchFamily="34" charset="-122"/>
              </a:rPr>
              <a:t>用户数据报</a:t>
            </a:r>
            <a:r>
              <a:rPr lang="en-US" altLang="zh-CN" sz="2400" dirty="0">
                <a:solidFill>
                  <a:srgbClr val="000099"/>
                </a:solidFill>
                <a:latin typeface="微软雅黑" panose="020B0503020204020204" pitchFamily="34" charset="-122"/>
                <a:ea typeface="微软雅黑" panose="020B0503020204020204" pitchFamily="34" charset="-122"/>
              </a:rPr>
              <a:t> UDP </a:t>
            </a:r>
            <a:r>
              <a:rPr lang="zh-CN" altLang="zh-CN" sz="2400" dirty="0">
                <a:solidFill>
                  <a:srgbClr val="000099"/>
                </a:solidFill>
                <a:latin typeface="微软雅黑" panose="020B0503020204020204" pitchFamily="34" charset="-122"/>
                <a:ea typeface="微软雅黑" panose="020B0503020204020204" pitchFamily="34" charset="-122"/>
              </a:rPr>
              <a:t>有</a:t>
            </a:r>
            <a:r>
              <a:rPr lang="zh-CN" altLang="zh-CN" sz="2400" dirty="0">
                <a:solidFill>
                  <a:srgbClr val="FF0000"/>
                </a:solidFill>
                <a:latin typeface="微软雅黑" panose="020B0503020204020204" pitchFamily="34" charset="-122"/>
                <a:ea typeface="微软雅黑" panose="020B0503020204020204" pitchFamily="34" charset="-122"/>
              </a:rPr>
              <a:t>两个字段</a:t>
            </a:r>
            <a:r>
              <a:rPr lang="zh-CN" altLang="zh-CN" sz="2400" dirty="0">
                <a:solidFill>
                  <a:srgbClr val="000099"/>
                </a:solidFill>
                <a:latin typeface="微软雅黑" panose="020B0503020204020204" pitchFamily="34" charset="-122"/>
                <a:ea typeface="微软雅黑" panose="020B0503020204020204" pitchFamily="34" charset="-122"/>
              </a:rPr>
              <a:t>：数据字段和首部字段。首部字段很简单，</a:t>
            </a:r>
            <a:r>
              <a:rPr lang="zh-CN" altLang="zh-CN" sz="2400" dirty="0">
                <a:solidFill>
                  <a:srgbClr val="FF0000"/>
                </a:solidFill>
                <a:latin typeface="微软雅黑" panose="020B0503020204020204" pitchFamily="34" charset="-122"/>
                <a:ea typeface="微软雅黑" panose="020B0503020204020204" pitchFamily="34" charset="-122"/>
              </a:rPr>
              <a:t>只有</a:t>
            </a:r>
            <a:r>
              <a:rPr lang="en-US" altLang="zh-CN" sz="2400" dirty="0">
                <a:solidFill>
                  <a:srgbClr val="FF0000"/>
                </a:solidFill>
                <a:latin typeface="微软雅黑" panose="020B0503020204020204" pitchFamily="34" charset="-122"/>
                <a:ea typeface="微软雅黑" panose="020B0503020204020204" pitchFamily="34" charset="-122"/>
              </a:rPr>
              <a:t> 8 </a:t>
            </a:r>
            <a:r>
              <a:rPr lang="zh-CN" altLang="zh-CN" sz="2400" dirty="0">
                <a:solidFill>
                  <a:srgbClr val="FF0000"/>
                </a:solidFill>
                <a:latin typeface="微软雅黑" panose="020B0503020204020204" pitchFamily="34" charset="-122"/>
                <a:ea typeface="微软雅黑" panose="020B0503020204020204" pitchFamily="34" charset="-122"/>
              </a:rPr>
              <a:t>个字节</a:t>
            </a:r>
            <a:r>
              <a:rPr lang="zh-CN" altLang="en-US" sz="2400" dirty="0">
                <a:solidFill>
                  <a:srgbClr val="FF0000"/>
                </a:solidFill>
                <a:latin typeface="微软雅黑" panose="020B0503020204020204" pitchFamily="34" charset="-122"/>
                <a:ea typeface="微软雅黑" panose="020B0503020204020204" pitchFamily="34" charset="-122"/>
              </a:rPr>
              <a:t>。</a:t>
            </a:r>
          </a:p>
        </p:txBody>
      </p:sp>
      <p:grpSp>
        <p:nvGrpSpPr>
          <p:cNvPr id="5" name="组合 4"/>
          <p:cNvGrpSpPr/>
          <p:nvPr/>
        </p:nvGrpSpPr>
        <p:grpSpPr>
          <a:xfrm>
            <a:off x="1532640" y="2060848"/>
            <a:ext cx="9243880" cy="4150380"/>
            <a:chOff x="389640" y="2060848"/>
            <a:chExt cx="9243880" cy="4150380"/>
          </a:xfrm>
        </p:grpSpPr>
        <p:sp>
          <p:nvSpPr>
            <p:cNvPr id="500738"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39"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40"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42"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43"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44"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45"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46"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47"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48"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49"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50"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51"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52"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伪首部</a:t>
              </a:r>
            </a:p>
          </p:txBody>
        </p:sp>
        <p:sp>
          <p:nvSpPr>
            <p:cNvPr id="500753"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源端口</a:t>
              </a:r>
            </a:p>
          </p:txBody>
        </p:sp>
        <p:sp>
          <p:nvSpPr>
            <p:cNvPr id="500754"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目的端口</a:t>
              </a:r>
            </a:p>
          </p:txBody>
        </p:sp>
        <p:sp>
          <p:nvSpPr>
            <p:cNvPr id="500755" name="Text Box 19"/>
            <p:cNvSpPr txBox="1">
              <a:spLocks noChangeArrowheads="1"/>
            </p:cNvSpPr>
            <p:nvPr/>
          </p:nvSpPr>
          <p:spPr bwMode="auto">
            <a:xfrm>
              <a:off x="5803544" y="3479020"/>
              <a:ext cx="8515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长  度</a:t>
              </a:r>
            </a:p>
          </p:txBody>
        </p:sp>
        <p:sp>
          <p:nvSpPr>
            <p:cNvPr id="500756"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检验和</a:t>
              </a:r>
            </a:p>
          </p:txBody>
        </p:sp>
        <p:sp>
          <p:nvSpPr>
            <p:cNvPr id="500757" name="Text Box 21"/>
            <p:cNvSpPr txBox="1">
              <a:spLocks noChangeArrowheads="1"/>
            </p:cNvSpPr>
            <p:nvPr/>
          </p:nvSpPr>
          <p:spPr bwMode="auto">
            <a:xfrm>
              <a:off x="5960044" y="5199880"/>
              <a:ext cx="13901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数         据</a:t>
              </a:r>
            </a:p>
          </p:txBody>
        </p:sp>
        <p:sp>
          <p:nvSpPr>
            <p:cNvPr id="500758" name="Text Box 22"/>
            <p:cNvSpPr txBox="1">
              <a:spLocks noChangeArrowheads="1"/>
            </p:cNvSpPr>
            <p:nvPr/>
          </p:nvSpPr>
          <p:spPr bwMode="auto">
            <a:xfrm>
              <a:off x="2649446" y="5199880"/>
              <a:ext cx="8515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首  部</a:t>
              </a:r>
            </a:p>
          </p:txBody>
        </p:sp>
        <p:sp>
          <p:nvSpPr>
            <p:cNvPr id="500759"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60"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61"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62" name="Text Box 26"/>
            <p:cNvSpPr txBox="1">
              <a:spLocks noChangeArrowheads="1"/>
            </p:cNvSpPr>
            <p:nvPr/>
          </p:nvSpPr>
          <p:spPr bwMode="auto">
            <a:xfrm>
              <a:off x="6986761" y="2462485"/>
              <a:ext cx="1268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UDP</a:t>
              </a:r>
              <a:r>
                <a:rPr kumimoji="1" lang="zh-CN" altLang="en-US" sz="2000">
                  <a:solidFill>
                    <a:srgbClr val="000099"/>
                  </a:solidFill>
                  <a:latin typeface="微软雅黑" panose="020B0503020204020204" pitchFamily="34" charset="-122"/>
                  <a:ea typeface="微软雅黑" panose="020B0503020204020204" pitchFamily="34" charset="-122"/>
                </a:rPr>
                <a:t>长度</a:t>
              </a:r>
            </a:p>
          </p:txBody>
        </p:sp>
        <p:sp>
          <p:nvSpPr>
            <p:cNvPr id="500763" name="Text Box 27"/>
            <p:cNvSpPr txBox="1">
              <a:spLocks noChangeArrowheads="1"/>
            </p:cNvSpPr>
            <p:nvPr/>
          </p:nvSpPr>
          <p:spPr bwMode="auto">
            <a:xfrm>
              <a:off x="1467949" y="2462485"/>
              <a:ext cx="1362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源 </a:t>
              </a:r>
              <a:r>
                <a:rPr kumimoji="1" lang="en-US" altLang="zh-CN" sz="2000">
                  <a:solidFill>
                    <a:srgbClr val="000099"/>
                  </a:solidFill>
                  <a:latin typeface="微软雅黑" panose="020B0503020204020204" pitchFamily="34" charset="-122"/>
                  <a:ea typeface="微软雅黑" panose="020B0503020204020204" pitchFamily="34" charset="-122"/>
                </a:rPr>
                <a:t>IP </a:t>
              </a:r>
              <a:r>
                <a:rPr kumimoji="1" lang="zh-CN" altLang="en-US" sz="2000">
                  <a:solidFill>
                    <a:srgbClr val="000099"/>
                  </a:solidFill>
                  <a:latin typeface="微软雅黑" panose="020B0503020204020204" pitchFamily="34" charset="-122"/>
                  <a:ea typeface="微软雅黑" panose="020B0503020204020204" pitchFamily="34" charset="-122"/>
                </a:rPr>
                <a:t>地址</a:t>
              </a:r>
            </a:p>
          </p:txBody>
        </p:sp>
        <p:sp>
          <p:nvSpPr>
            <p:cNvPr id="500764" name="Text Box 28"/>
            <p:cNvSpPr txBox="1">
              <a:spLocks noChangeArrowheads="1"/>
            </p:cNvSpPr>
            <p:nvPr/>
          </p:nvSpPr>
          <p:spPr bwMode="auto">
            <a:xfrm>
              <a:off x="3784509" y="2462485"/>
              <a:ext cx="16193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目的 </a:t>
              </a:r>
              <a:r>
                <a:rPr kumimoji="1" lang="en-US" altLang="zh-CN" sz="2000">
                  <a:solidFill>
                    <a:srgbClr val="000099"/>
                  </a:solidFill>
                  <a:latin typeface="微软雅黑" panose="020B0503020204020204" pitchFamily="34" charset="-122"/>
                  <a:ea typeface="微软雅黑" panose="020B0503020204020204" pitchFamily="34" charset="-122"/>
                </a:rPr>
                <a:t>IP </a:t>
              </a:r>
              <a:r>
                <a:rPr kumimoji="1" lang="zh-CN" altLang="en-US" sz="2000">
                  <a:solidFill>
                    <a:srgbClr val="000099"/>
                  </a:solidFill>
                  <a:latin typeface="微软雅黑" panose="020B0503020204020204" pitchFamily="34" charset="-122"/>
                  <a:ea typeface="微软雅黑" panose="020B0503020204020204" pitchFamily="34" charset="-122"/>
                </a:rPr>
                <a:t>地址</a:t>
              </a:r>
            </a:p>
          </p:txBody>
        </p:sp>
        <p:sp>
          <p:nvSpPr>
            <p:cNvPr id="500765" name="Text Box 29"/>
            <p:cNvSpPr txBox="1">
              <a:spLocks noChangeArrowheads="1"/>
            </p:cNvSpPr>
            <p:nvPr/>
          </p:nvSpPr>
          <p:spPr bwMode="auto">
            <a:xfrm>
              <a:off x="5987561" y="2462485"/>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0</a:t>
              </a:r>
            </a:p>
          </p:txBody>
        </p:sp>
        <p:sp>
          <p:nvSpPr>
            <p:cNvPr id="500766" name="Text Box 30"/>
            <p:cNvSpPr txBox="1">
              <a:spLocks noChangeArrowheads="1"/>
            </p:cNvSpPr>
            <p:nvPr/>
          </p:nvSpPr>
          <p:spPr bwMode="auto">
            <a:xfrm>
              <a:off x="6457065" y="2462485"/>
              <a:ext cx="5020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17</a:t>
              </a:r>
            </a:p>
          </p:txBody>
        </p:sp>
        <p:sp>
          <p:nvSpPr>
            <p:cNvPr id="500767"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68"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69" name="Text Box 33"/>
            <p:cNvSpPr txBox="1">
              <a:spLocks noChangeArrowheads="1"/>
            </p:cNvSpPr>
            <p:nvPr/>
          </p:nvSpPr>
          <p:spPr bwMode="auto">
            <a:xfrm>
              <a:off x="5239453" y="5811118"/>
              <a:ext cx="1285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IP </a:t>
              </a:r>
              <a:r>
                <a:rPr kumimoji="1" lang="zh-CN" altLang="en-US" sz="2000">
                  <a:solidFill>
                    <a:srgbClr val="000099"/>
                  </a:solidFill>
                  <a:latin typeface="微软雅黑" panose="020B0503020204020204" pitchFamily="34" charset="-122"/>
                  <a:ea typeface="微软雅黑" panose="020B0503020204020204" pitchFamily="34" charset="-122"/>
                </a:rPr>
                <a:t>数据报</a:t>
              </a:r>
            </a:p>
          </p:txBody>
        </p:sp>
        <p:sp>
          <p:nvSpPr>
            <p:cNvPr id="500770"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字节</a:t>
              </a:r>
            </a:p>
          </p:txBody>
        </p:sp>
        <p:sp>
          <p:nvSpPr>
            <p:cNvPr id="500771" name="Text Box 35"/>
            <p:cNvSpPr txBox="1">
              <a:spLocks noChangeArrowheads="1"/>
            </p:cNvSpPr>
            <p:nvPr/>
          </p:nvSpPr>
          <p:spPr bwMode="auto">
            <a:xfrm>
              <a:off x="2062997"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4</a:t>
              </a:r>
            </a:p>
          </p:txBody>
        </p:sp>
        <p:sp>
          <p:nvSpPr>
            <p:cNvPr id="500772" name="Text Box 36"/>
            <p:cNvSpPr txBox="1">
              <a:spLocks noChangeArrowheads="1"/>
            </p:cNvSpPr>
            <p:nvPr/>
          </p:nvSpPr>
          <p:spPr bwMode="auto">
            <a:xfrm>
              <a:off x="4475865"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4</a:t>
              </a:r>
            </a:p>
          </p:txBody>
        </p:sp>
        <p:sp>
          <p:nvSpPr>
            <p:cNvPr id="500773" name="Text Box 37"/>
            <p:cNvSpPr txBox="1">
              <a:spLocks noChangeArrowheads="1"/>
            </p:cNvSpPr>
            <p:nvPr/>
          </p:nvSpPr>
          <p:spPr bwMode="auto">
            <a:xfrm>
              <a:off x="5987561"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500774" name="Text Box 38"/>
            <p:cNvSpPr txBox="1">
              <a:spLocks noChangeArrowheads="1"/>
            </p:cNvSpPr>
            <p:nvPr/>
          </p:nvSpPr>
          <p:spPr bwMode="auto">
            <a:xfrm>
              <a:off x="6551653"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500775" name="Text Box 39"/>
            <p:cNvSpPr txBox="1">
              <a:spLocks noChangeArrowheads="1"/>
            </p:cNvSpPr>
            <p:nvPr/>
          </p:nvSpPr>
          <p:spPr bwMode="auto">
            <a:xfrm>
              <a:off x="7404669"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500776" name="Text Box 40"/>
            <p:cNvSpPr txBox="1">
              <a:spLocks noChangeArrowheads="1"/>
            </p:cNvSpPr>
            <p:nvPr/>
          </p:nvSpPr>
          <p:spPr bwMode="auto">
            <a:xfrm>
              <a:off x="2198861" y="3105956"/>
              <a:ext cx="5020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12</a:t>
              </a:r>
            </a:p>
          </p:txBody>
        </p:sp>
        <p:sp>
          <p:nvSpPr>
            <p:cNvPr id="500777" name="Text Box 41"/>
            <p:cNvSpPr txBox="1">
              <a:spLocks noChangeArrowheads="1"/>
            </p:cNvSpPr>
            <p:nvPr/>
          </p:nvSpPr>
          <p:spPr bwMode="auto">
            <a:xfrm>
              <a:off x="3574695"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500778" name="Text Box 42"/>
            <p:cNvSpPr txBox="1">
              <a:spLocks noChangeArrowheads="1"/>
            </p:cNvSpPr>
            <p:nvPr/>
          </p:nvSpPr>
          <p:spPr bwMode="auto">
            <a:xfrm>
              <a:off x="4902374"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500779" name="Text Box 43"/>
            <p:cNvSpPr txBox="1">
              <a:spLocks noChangeArrowheads="1"/>
            </p:cNvSpPr>
            <p:nvPr/>
          </p:nvSpPr>
          <p:spPr bwMode="auto">
            <a:xfrm>
              <a:off x="6061513"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500780" name="Text Box 44"/>
            <p:cNvSpPr txBox="1">
              <a:spLocks noChangeArrowheads="1"/>
            </p:cNvSpPr>
            <p:nvPr/>
          </p:nvSpPr>
          <p:spPr bwMode="auto">
            <a:xfrm>
              <a:off x="7380592"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500781"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字节</a:t>
              </a:r>
            </a:p>
          </p:txBody>
        </p:sp>
        <p:sp>
          <p:nvSpPr>
            <p:cNvPr id="500782"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发送在前</a:t>
              </a:r>
            </a:p>
          </p:txBody>
        </p:sp>
        <p:sp>
          <p:nvSpPr>
            <p:cNvPr id="500784"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0785" name="Text Box 49"/>
            <p:cNvSpPr txBox="1">
              <a:spLocks noChangeArrowheads="1"/>
            </p:cNvSpPr>
            <p:nvPr/>
          </p:nvSpPr>
          <p:spPr bwMode="auto">
            <a:xfrm>
              <a:off x="6560252" y="4333874"/>
              <a:ext cx="13901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数         据</a:t>
              </a:r>
            </a:p>
          </p:txBody>
        </p:sp>
        <p:sp>
          <p:nvSpPr>
            <p:cNvPr id="500786" name="Text Box 50"/>
            <p:cNvSpPr txBox="1">
              <a:spLocks noChangeArrowheads="1"/>
            </p:cNvSpPr>
            <p:nvPr/>
          </p:nvSpPr>
          <p:spPr bwMode="auto">
            <a:xfrm>
              <a:off x="3856740" y="4333874"/>
              <a:ext cx="8515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首  部</a:t>
              </a:r>
            </a:p>
          </p:txBody>
        </p:sp>
        <p:sp>
          <p:nvSpPr>
            <p:cNvPr id="500788" name="Text Box 52"/>
            <p:cNvSpPr txBox="1">
              <a:spLocks noChangeArrowheads="1"/>
            </p:cNvSpPr>
            <p:nvPr/>
          </p:nvSpPr>
          <p:spPr bwMode="auto">
            <a:xfrm>
              <a:off x="1442152" y="4291012"/>
              <a:ext cx="21146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UDP </a:t>
              </a:r>
              <a:r>
                <a:rPr kumimoji="1" lang="zh-CN" altLang="en-US" sz="2000">
                  <a:solidFill>
                    <a:srgbClr val="000099"/>
                  </a:solidFill>
                  <a:latin typeface="微软雅黑" panose="020B0503020204020204" pitchFamily="34" charset="-122"/>
                  <a:ea typeface="微软雅黑" panose="020B0503020204020204" pitchFamily="34" charset="-122"/>
                </a:rPr>
                <a:t>用户数据报</a:t>
              </a:r>
            </a:p>
          </p:txBody>
        </p:sp>
        <p:sp>
          <p:nvSpPr>
            <p:cNvPr id="56"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3341862" y="6247668"/>
            <a:ext cx="6426547" cy="461665"/>
          </a:xfrm>
          <a:prstGeom prst="rect">
            <a:avLst/>
          </a:prstGeom>
        </p:spPr>
        <p:txBody>
          <a:bodyPr wrap="square">
            <a:spAutoFit/>
          </a:bodyPr>
          <a:lstStyle/>
          <a:p>
            <a:pPr algn="ctr"/>
            <a:r>
              <a:rPr lang="en-US" altLang="zh-CN" sz="2400" dirty="0">
                <a:solidFill>
                  <a:srgbClr val="000099"/>
                </a:solidFill>
                <a:latin typeface="微软雅黑" panose="020B0503020204020204" pitchFamily="34" charset="-122"/>
                <a:ea typeface="微软雅黑" panose="020B0503020204020204" pitchFamily="34" charset="-122"/>
              </a:rPr>
              <a:t>UDP</a:t>
            </a:r>
            <a:r>
              <a:rPr lang="zh-CN" altLang="zh-CN" sz="2400" dirty="0">
                <a:solidFill>
                  <a:srgbClr val="000099"/>
                </a:solidFill>
                <a:latin typeface="微软雅黑" panose="020B0503020204020204" pitchFamily="34" charset="-122"/>
                <a:ea typeface="微软雅黑" panose="020B0503020204020204" pitchFamily="34" charset="-122"/>
              </a:rPr>
              <a:t>用户数据报的首部和伪首部</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8405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algn="ctr"/>
            <a:r>
              <a:rPr lang="en-US" altLang="zh-CN"/>
              <a:t>UDP </a:t>
            </a:r>
            <a:r>
              <a:rPr lang="zh-CN" altLang="en-US"/>
              <a:t>基于端口的分用 </a:t>
            </a:r>
          </a:p>
        </p:txBody>
      </p:sp>
      <p:grpSp>
        <p:nvGrpSpPr>
          <p:cNvPr id="687118" name="Group 14"/>
          <p:cNvGrpSpPr>
            <a:grpSpLocks/>
          </p:cNvGrpSpPr>
          <p:nvPr/>
        </p:nvGrpSpPr>
        <p:grpSpPr bwMode="auto">
          <a:xfrm>
            <a:off x="1847528" y="2721929"/>
            <a:ext cx="7020190" cy="3039828"/>
            <a:chOff x="1655" y="663"/>
            <a:chExt cx="1951" cy="1316"/>
          </a:xfrm>
        </p:grpSpPr>
        <p:sp>
          <p:nvSpPr>
            <p:cNvPr id="687108" name="Rectangle 4"/>
            <p:cNvSpPr>
              <a:spLocks noChangeArrowheads="1"/>
            </p:cNvSpPr>
            <p:nvPr/>
          </p:nvSpPr>
          <p:spPr bwMode="auto">
            <a:xfrm>
              <a:off x="2290" y="1752"/>
              <a:ext cx="681" cy="227"/>
            </a:xfrm>
            <a:prstGeom prst="rect">
              <a:avLst/>
            </a:prstGeom>
            <a:solidFill>
              <a:schemeClr val="accent2"/>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400">
                  <a:solidFill>
                    <a:srgbClr val="000099"/>
                  </a:solidFill>
                  <a:latin typeface="微软雅黑" panose="020B0503020204020204" pitchFamily="34" charset="-122"/>
                  <a:ea typeface="微软雅黑" panose="020B0503020204020204" pitchFamily="34" charset="-122"/>
                </a:rPr>
                <a:t>IP </a:t>
              </a:r>
              <a:r>
                <a:rPr lang="zh-CN" altLang="en-US" sz="2400">
                  <a:solidFill>
                    <a:srgbClr val="000099"/>
                  </a:solidFill>
                  <a:latin typeface="微软雅黑" panose="020B0503020204020204" pitchFamily="34" charset="-122"/>
                  <a:ea typeface="微软雅黑" panose="020B0503020204020204" pitchFamily="34" charset="-122"/>
                </a:rPr>
                <a:t>层</a:t>
              </a:r>
            </a:p>
          </p:txBody>
        </p:sp>
        <p:sp>
          <p:nvSpPr>
            <p:cNvPr id="687109" name="Text Box 5"/>
            <p:cNvSpPr txBox="1">
              <a:spLocks noChangeArrowheads="1"/>
            </p:cNvSpPr>
            <p:nvPr/>
          </p:nvSpPr>
          <p:spPr bwMode="auto">
            <a:xfrm>
              <a:off x="1941" y="1505"/>
              <a:ext cx="695"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UDP </a:t>
              </a:r>
              <a:r>
                <a:rPr lang="zh-CN" altLang="en-US" sz="2400" dirty="0">
                  <a:solidFill>
                    <a:srgbClr val="000099"/>
                  </a:solidFill>
                  <a:latin typeface="微软雅黑" panose="020B0503020204020204" pitchFamily="34" charset="-122"/>
                  <a:ea typeface="微软雅黑" panose="020B0503020204020204" pitchFamily="34" charset="-122"/>
                </a:rPr>
                <a:t>数据报到达</a:t>
              </a:r>
            </a:p>
          </p:txBody>
        </p:sp>
        <p:sp>
          <p:nvSpPr>
            <p:cNvPr id="687110" name="Rectangle 6"/>
            <p:cNvSpPr>
              <a:spLocks noChangeArrowheads="1"/>
            </p:cNvSpPr>
            <p:nvPr/>
          </p:nvSpPr>
          <p:spPr bwMode="auto">
            <a:xfrm>
              <a:off x="2381" y="663"/>
              <a:ext cx="499" cy="227"/>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端口 </a:t>
              </a:r>
              <a:r>
                <a:rPr lang="en-US" altLang="zh-CN" sz="2400">
                  <a:solidFill>
                    <a:srgbClr val="000099"/>
                  </a:solidFill>
                  <a:latin typeface="微软雅黑" panose="020B0503020204020204" pitchFamily="34" charset="-122"/>
                  <a:ea typeface="微软雅黑" panose="020B0503020204020204" pitchFamily="34" charset="-122"/>
                </a:rPr>
                <a:t>2</a:t>
              </a:r>
            </a:p>
          </p:txBody>
        </p:sp>
        <p:sp>
          <p:nvSpPr>
            <p:cNvPr id="687111" name="Line 7"/>
            <p:cNvSpPr>
              <a:spLocks noChangeShapeType="1"/>
            </p:cNvSpPr>
            <p:nvPr/>
          </p:nvSpPr>
          <p:spPr bwMode="auto">
            <a:xfrm flipV="1">
              <a:off x="2630" y="1434"/>
              <a:ext cx="0" cy="31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687112" name="Line 8"/>
            <p:cNvSpPr>
              <a:spLocks noChangeShapeType="1"/>
            </p:cNvSpPr>
            <p:nvPr/>
          </p:nvSpPr>
          <p:spPr bwMode="auto">
            <a:xfrm flipV="1">
              <a:off x="2630" y="890"/>
              <a:ext cx="0"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687113" name="Line 9"/>
            <p:cNvSpPr>
              <a:spLocks noChangeShapeType="1"/>
            </p:cNvSpPr>
            <p:nvPr/>
          </p:nvSpPr>
          <p:spPr bwMode="auto">
            <a:xfrm flipV="1">
              <a:off x="2766" y="890"/>
              <a:ext cx="477"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687114" name="Line 10"/>
            <p:cNvSpPr>
              <a:spLocks noChangeShapeType="1"/>
            </p:cNvSpPr>
            <p:nvPr/>
          </p:nvSpPr>
          <p:spPr bwMode="auto">
            <a:xfrm flipH="1" flipV="1">
              <a:off x="2018" y="890"/>
              <a:ext cx="477"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687115" name="Rectangle 11"/>
            <p:cNvSpPr>
              <a:spLocks noChangeArrowheads="1"/>
            </p:cNvSpPr>
            <p:nvPr/>
          </p:nvSpPr>
          <p:spPr bwMode="auto">
            <a:xfrm>
              <a:off x="3107" y="663"/>
              <a:ext cx="499" cy="227"/>
            </a:xfrm>
            <a:prstGeom prst="rect">
              <a:avLst/>
            </a:prstGeom>
            <a:solidFill>
              <a:srgbClr val="00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端口 </a:t>
              </a:r>
              <a:r>
                <a:rPr lang="en-US" altLang="zh-CN" sz="2400">
                  <a:solidFill>
                    <a:srgbClr val="000099"/>
                  </a:solidFill>
                  <a:latin typeface="微软雅黑" panose="020B0503020204020204" pitchFamily="34" charset="-122"/>
                  <a:ea typeface="微软雅黑" panose="020B0503020204020204" pitchFamily="34" charset="-122"/>
                </a:rPr>
                <a:t>3</a:t>
              </a:r>
            </a:p>
          </p:txBody>
        </p:sp>
        <p:sp>
          <p:nvSpPr>
            <p:cNvPr id="687116" name="Rectangle 12"/>
            <p:cNvSpPr>
              <a:spLocks noChangeArrowheads="1"/>
            </p:cNvSpPr>
            <p:nvPr/>
          </p:nvSpPr>
          <p:spPr bwMode="auto">
            <a:xfrm>
              <a:off x="1655" y="663"/>
              <a:ext cx="499" cy="227"/>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端口 </a:t>
              </a:r>
              <a:r>
                <a:rPr lang="en-US" altLang="zh-CN" sz="2400">
                  <a:solidFill>
                    <a:srgbClr val="000099"/>
                  </a:solidFill>
                  <a:latin typeface="微软雅黑" panose="020B0503020204020204" pitchFamily="34" charset="-122"/>
                  <a:ea typeface="微软雅黑" panose="020B0503020204020204" pitchFamily="34" charset="-122"/>
                </a:rPr>
                <a:t>1</a:t>
              </a:r>
            </a:p>
          </p:txBody>
        </p:sp>
        <p:sp>
          <p:nvSpPr>
            <p:cNvPr id="687117" name="Rectangle 13"/>
            <p:cNvSpPr>
              <a:spLocks noChangeArrowheads="1"/>
            </p:cNvSpPr>
            <p:nvPr/>
          </p:nvSpPr>
          <p:spPr bwMode="auto">
            <a:xfrm>
              <a:off x="2290" y="1207"/>
              <a:ext cx="681" cy="227"/>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400">
                  <a:solidFill>
                    <a:srgbClr val="000099"/>
                  </a:solidFill>
                  <a:latin typeface="微软雅黑" panose="020B0503020204020204" pitchFamily="34" charset="-122"/>
                  <a:ea typeface="微软雅黑" panose="020B0503020204020204" pitchFamily="34" charset="-122"/>
                </a:rPr>
                <a:t>UDP </a:t>
              </a:r>
              <a:r>
                <a:rPr lang="zh-CN" altLang="en-US" sz="2400">
                  <a:solidFill>
                    <a:srgbClr val="000099"/>
                  </a:solidFill>
                  <a:latin typeface="微软雅黑" panose="020B0503020204020204" pitchFamily="34" charset="-122"/>
                  <a:ea typeface="微软雅黑" panose="020B0503020204020204" pitchFamily="34" charset="-122"/>
                </a:rPr>
                <a:t>分用</a:t>
              </a:r>
            </a:p>
          </p:txBody>
        </p:sp>
      </p:grpSp>
      <p:sp>
        <p:nvSpPr>
          <p:cNvPr id="3" name="矩形 2"/>
          <p:cNvSpPr/>
          <p:nvPr/>
        </p:nvSpPr>
        <p:spPr>
          <a:xfrm>
            <a:off x="2279576" y="1282836"/>
            <a:ext cx="7848872" cy="1200329"/>
          </a:xfrm>
          <a:prstGeom prst="rect">
            <a:avLst/>
          </a:prstGeom>
          <a:solidFill>
            <a:srgbClr val="66FFFF"/>
          </a:solidFill>
          <a:ln>
            <a:solidFill>
              <a:srgbClr val="000066"/>
            </a:solidFill>
          </a:ln>
        </p:spPr>
        <p:txBody>
          <a:bodyPr wrap="square">
            <a:spAutoFit/>
          </a:bodyPr>
          <a:lstStyle/>
          <a:p>
            <a:r>
              <a:rPr lang="zh-CN" altLang="zh-CN" sz="2400" dirty="0">
                <a:solidFill>
                  <a:srgbClr val="000066"/>
                </a:solidFill>
                <a:latin typeface="微软雅黑" panose="020B0503020204020204" pitchFamily="34" charset="-122"/>
                <a:ea typeface="微软雅黑" panose="020B0503020204020204" pitchFamily="34" charset="-122"/>
              </a:rPr>
              <a:t>当运输层从</a:t>
            </a:r>
            <a:r>
              <a:rPr lang="en-US" altLang="zh-CN" sz="2400" dirty="0">
                <a:solidFill>
                  <a:srgbClr val="000066"/>
                </a:solidFill>
                <a:latin typeface="微软雅黑" panose="020B0503020204020204" pitchFamily="34" charset="-122"/>
                <a:ea typeface="微软雅黑" panose="020B0503020204020204" pitchFamily="34" charset="-122"/>
              </a:rPr>
              <a:t> IP </a:t>
            </a:r>
            <a:r>
              <a:rPr lang="zh-CN" altLang="zh-CN" sz="2400" dirty="0">
                <a:solidFill>
                  <a:srgbClr val="000066"/>
                </a:solidFill>
                <a:latin typeface="微软雅黑" panose="020B0503020204020204" pitchFamily="34" charset="-122"/>
                <a:ea typeface="微软雅黑" panose="020B0503020204020204" pitchFamily="34" charset="-122"/>
              </a:rPr>
              <a:t>层收到</a:t>
            </a:r>
            <a:r>
              <a:rPr lang="en-US" altLang="zh-CN" sz="2400" dirty="0">
                <a:solidFill>
                  <a:srgbClr val="000066"/>
                </a:solidFill>
                <a:latin typeface="微软雅黑" panose="020B0503020204020204" pitchFamily="34" charset="-122"/>
                <a:ea typeface="微软雅黑" panose="020B0503020204020204" pitchFamily="34" charset="-122"/>
              </a:rPr>
              <a:t> UDP </a:t>
            </a:r>
            <a:r>
              <a:rPr lang="zh-CN" altLang="zh-CN" sz="2400" dirty="0">
                <a:solidFill>
                  <a:srgbClr val="000066"/>
                </a:solidFill>
                <a:latin typeface="微软雅黑" panose="020B0503020204020204" pitchFamily="34" charset="-122"/>
                <a:ea typeface="微软雅黑" panose="020B0503020204020204" pitchFamily="34" charset="-122"/>
              </a:rPr>
              <a:t>数据报时，就根据首部中的目的端口，把</a:t>
            </a:r>
            <a:r>
              <a:rPr lang="en-US" altLang="zh-CN" sz="2400" dirty="0">
                <a:solidFill>
                  <a:srgbClr val="000066"/>
                </a:solidFill>
                <a:latin typeface="微软雅黑" panose="020B0503020204020204" pitchFamily="34" charset="-122"/>
                <a:ea typeface="微软雅黑" panose="020B0503020204020204" pitchFamily="34" charset="-122"/>
              </a:rPr>
              <a:t> UDP </a:t>
            </a:r>
            <a:r>
              <a:rPr lang="zh-CN" altLang="zh-CN" sz="2400" dirty="0">
                <a:solidFill>
                  <a:srgbClr val="000066"/>
                </a:solidFill>
                <a:latin typeface="微软雅黑" panose="020B0503020204020204" pitchFamily="34" charset="-122"/>
                <a:ea typeface="微软雅黑" panose="020B0503020204020204" pitchFamily="34" charset="-122"/>
              </a:rPr>
              <a:t>数据报通过相应的端口，上交最后的终点——应用进程。</a:t>
            </a:r>
            <a:endParaRPr lang="zh-CN" altLang="en-US" sz="2400" dirty="0">
              <a:solidFill>
                <a:srgbClr val="000066"/>
              </a:solidFill>
              <a:latin typeface="微软雅黑" panose="020B0503020204020204" pitchFamily="34" charset="-122"/>
              <a:ea typeface="微软雅黑" panose="020B0503020204020204" pitchFamily="34" charset="-122"/>
            </a:endParaRPr>
          </a:p>
        </p:txBody>
      </p:sp>
      <p:sp>
        <p:nvSpPr>
          <p:cNvPr id="5" name="矩形 4"/>
          <p:cNvSpPr/>
          <p:nvPr/>
        </p:nvSpPr>
        <p:spPr>
          <a:xfrm>
            <a:off x="7320136" y="3640956"/>
            <a:ext cx="3326934" cy="2308324"/>
          </a:xfrm>
          <a:prstGeom prst="rect">
            <a:avLst/>
          </a:prstGeom>
          <a:solidFill>
            <a:srgbClr val="000099"/>
          </a:solidFill>
        </p:spPr>
        <p:txBody>
          <a:bodyPr wrap="square">
            <a:spAutoFit/>
          </a:bodyPr>
          <a:lstStyle/>
          <a:p>
            <a:r>
              <a:rPr lang="zh-CN" altLang="zh-CN" sz="2400" dirty="0">
                <a:solidFill>
                  <a:schemeClr val="bg1"/>
                </a:solidFill>
                <a:latin typeface="微软雅黑" panose="020B0503020204020204" pitchFamily="34" charset="-122"/>
                <a:ea typeface="微软雅黑" panose="020B0503020204020204" pitchFamily="34" charset="-122"/>
              </a:rPr>
              <a:t>请注意，虽然在</a:t>
            </a:r>
            <a:r>
              <a:rPr lang="en-US" altLang="zh-CN" sz="2400" dirty="0">
                <a:solidFill>
                  <a:schemeClr val="bg1"/>
                </a:solidFill>
                <a:latin typeface="微软雅黑" panose="020B0503020204020204" pitchFamily="34" charset="-122"/>
                <a:ea typeface="微软雅黑" panose="020B0503020204020204" pitchFamily="34" charset="-122"/>
              </a:rPr>
              <a:t> UDP </a:t>
            </a:r>
            <a:r>
              <a:rPr lang="zh-CN" altLang="zh-CN" sz="2400" dirty="0">
                <a:solidFill>
                  <a:schemeClr val="bg1"/>
                </a:solidFill>
                <a:latin typeface="微软雅黑" panose="020B0503020204020204" pitchFamily="34" charset="-122"/>
                <a:ea typeface="微软雅黑" panose="020B0503020204020204" pitchFamily="34" charset="-122"/>
              </a:rPr>
              <a:t>之间的通信要用到其端口号，但由于</a:t>
            </a:r>
            <a:r>
              <a:rPr lang="en-US" altLang="zh-CN" sz="2400" dirty="0">
                <a:solidFill>
                  <a:schemeClr val="bg1"/>
                </a:solidFill>
                <a:latin typeface="微软雅黑" panose="020B0503020204020204" pitchFamily="34" charset="-122"/>
                <a:ea typeface="微软雅黑" panose="020B0503020204020204" pitchFamily="34" charset="-122"/>
              </a:rPr>
              <a:t> UDP </a:t>
            </a:r>
            <a:r>
              <a:rPr lang="zh-CN" altLang="zh-CN" sz="2400" dirty="0">
                <a:solidFill>
                  <a:schemeClr val="bg1"/>
                </a:solidFill>
                <a:latin typeface="微软雅黑" panose="020B0503020204020204" pitchFamily="34" charset="-122"/>
                <a:ea typeface="微软雅黑" panose="020B0503020204020204" pitchFamily="34" charset="-122"/>
              </a:rPr>
              <a:t>的通信是无连接的，因此</a:t>
            </a:r>
            <a:r>
              <a:rPr lang="zh-CN" altLang="zh-CN" sz="2400" dirty="0">
                <a:solidFill>
                  <a:srgbClr val="FFC000"/>
                </a:solidFill>
                <a:latin typeface="微软雅黑" panose="020B0503020204020204" pitchFamily="34" charset="-122"/>
                <a:ea typeface="微软雅黑" panose="020B0503020204020204" pitchFamily="34" charset="-122"/>
              </a:rPr>
              <a:t>不需要使用套接字</a:t>
            </a:r>
            <a:r>
              <a:rPr lang="zh-CN" altLang="en-US" sz="2400" dirty="0">
                <a:solidFill>
                  <a:srgbClr val="00B050"/>
                </a:solidFill>
                <a:latin typeface="微软雅黑" panose="020B0503020204020204" pitchFamily="34" charset="-122"/>
                <a:ea typeface="微软雅黑" panose="020B0503020204020204" pitchFamily="34" charset="-122"/>
              </a:rPr>
              <a:t>建立连接</a:t>
            </a:r>
            <a:r>
              <a:rPr lang="zh-CN" altLang="en-US" sz="2400" dirty="0">
                <a:solidFill>
                  <a:srgbClr val="FFC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03217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500" name="Text Box 60"/>
          <p:cNvSpPr txBox="1">
            <a:spLocks noChangeArrowheads="1"/>
          </p:cNvSpPr>
          <p:nvPr/>
        </p:nvSpPr>
        <p:spPr bwMode="auto">
          <a:xfrm>
            <a:off x="1805120" y="333376"/>
            <a:ext cx="8179312" cy="1384995"/>
          </a:xfrm>
          <a:prstGeom prst="rect">
            <a:avLst/>
          </a:prstGeom>
          <a:solidFill>
            <a:srgbClr val="66FFFF"/>
          </a:solidFill>
          <a:ln>
            <a:solidFill>
              <a:srgbClr val="000066"/>
            </a:solidFill>
          </a:ln>
          <a:extLst/>
        </p:spPr>
        <p:txBody>
          <a:bodyPr wrap="square">
            <a:spAutoFit/>
          </a:bodyPr>
          <a:lstStyle>
            <a:defPPr>
              <a:defRPr lang="en-US"/>
            </a:defPPr>
            <a:lvl1pPr>
              <a:defRPr sz="2400" b="1">
                <a:solidFill>
                  <a:srgbClr val="000066"/>
                </a:solidFill>
                <a:latin typeface="+mn-lt"/>
                <a:ea typeface="黑体" pitchFamily="2" charset="-122"/>
              </a:defRPr>
            </a:lvl1pPr>
          </a:lstStyle>
          <a:p>
            <a:r>
              <a:rPr lang="zh-CN" altLang="en-US" sz="2800" b="0" dirty="0">
                <a:solidFill>
                  <a:srgbClr val="000099"/>
                </a:solidFill>
                <a:latin typeface="微软雅黑" panose="020B0503020204020204" pitchFamily="34" charset="-122"/>
                <a:ea typeface="微软雅黑" panose="020B0503020204020204" pitchFamily="34" charset="-122"/>
              </a:rPr>
              <a:t>用户数据报 </a:t>
            </a:r>
            <a:r>
              <a:rPr lang="en-US" altLang="zh-CN" sz="2800" b="0" dirty="0">
                <a:solidFill>
                  <a:srgbClr val="000099"/>
                </a:solidFill>
                <a:latin typeface="微软雅黑" panose="020B0503020204020204" pitchFamily="34" charset="-122"/>
                <a:ea typeface="微软雅黑" panose="020B0503020204020204" pitchFamily="34" charset="-122"/>
              </a:rPr>
              <a:t>UDP </a:t>
            </a:r>
            <a:r>
              <a:rPr lang="zh-CN" altLang="en-US" sz="2800" b="0" dirty="0">
                <a:solidFill>
                  <a:srgbClr val="000099"/>
                </a:solidFill>
                <a:latin typeface="微软雅黑" panose="020B0503020204020204" pitchFamily="34" charset="-122"/>
                <a:ea typeface="微软雅黑" panose="020B0503020204020204" pitchFamily="34" charset="-122"/>
              </a:rPr>
              <a:t>有两个字段：数据字段和首部字段。首部字段有 </a:t>
            </a:r>
            <a:r>
              <a:rPr lang="en-US" altLang="zh-CN" sz="2800" b="0" dirty="0">
                <a:solidFill>
                  <a:srgbClr val="000099"/>
                </a:solidFill>
                <a:latin typeface="微软雅黑" panose="020B0503020204020204" pitchFamily="34" charset="-122"/>
                <a:ea typeface="微软雅黑" panose="020B0503020204020204" pitchFamily="34" charset="-122"/>
              </a:rPr>
              <a:t>8 </a:t>
            </a:r>
            <a:r>
              <a:rPr lang="zh-CN" altLang="en-US" sz="2800" b="0" dirty="0">
                <a:solidFill>
                  <a:srgbClr val="000099"/>
                </a:solidFill>
                <a:latin typeface="微软雅黑" panose="020B0503020204020204" pitchFamily="34" charset="-122"/>
                <a:ea typeface="微软雅黑" panose="020B0503020204020204" pitchFamily="34" charset="-122"/>
              </a:rPr>
              <a:t>个字节，由 </a:t>
            </a:r>
            <a:r>
              <a:rPr lang="en-US" altLang="zh-CN" sz="2800" b="0" dirty="0">
                <a:solidFill>
                  <a:srgbClr val="000099"/>
                </a:solidFill>
                <a:latin typeface="微软雅黑" panose="020B0503020204020204" pitchFamily="34" charset="-122"/>
                <a:ea typeface="微软雅黑" panose="020B0503020204020204" pitchFamily="34" charset="-122"/>
              </a:rPr>
              <a:t>4 </a:t>
            </a:r>
            <a:r>
              <a:rPr lang="zh-CN" altLang="en-US" sz="2800" b="0" dirty="0">
                <a:solidFill>
                  <a:srgbClr val="000099"/>
                </a:solidFill>
                <a:latin typeface="微软雅黑" panose="020B0503020204020204" pitchFamily="34" charset="-122"/>
                <a:ea typeface="微软雅黑" panose="020B0503020204020204" pitchFamily="34" charset="-122"/>
              </a:rPr>
              <a:t>个字段组成，每个字段都是 </a:t>
            </a:r>
            <a:r>
              <a:rPr lang="en-US" altLang="zh-CN" sz="2800" b="0" dirty="0">
                <a:solidFill>
                  <a:srgbClr val="000099"/>
                </a:solidFill>
                <a:latin typeface="微软雅黑" panose="020B0503020204020204" pitchFamily="34" charset="-122"/>
                <a:ea typeface="微软雅黑" panose="020B0503020204020204" pitchFamily="34" charset="-122"/>
              </a:rPr>
              <a:t>2 </a:t>
            </a:r>
            <a:r>
              <a:rPr lang="zh-CN" altLang="en-US" sz="2800" b="0" dirty="0">
                <a:solidFill>
                  <a:srgbClr val="000099"/>
                </a:solidFill>
                <a:latin typeface="微软雅黑" panose="020B0503020204020204" pitchFamily="34" charset="-122"/>
                <a:ea typeface="微软雅黑" panose="020B0503020204020204" pitchFamily="34" charset="-122"/>
              </a:rPr>
              <a:t>个字节。 </a:t>
            </a:r>
          </a:p>
        </p:txBody>
      </p:sp>
      <p:sp>
        <p:nvSpPr>
          <p:cNvPr id="55" name="Rectangle 2"/>
          <p:cNvSpPr>
            <a:spLocks noChangeArrowheads="1"/>
          </p:cNvSpPr>
          <p:nvPr/>
        </p:nvSpPr>
        <p:spPr bwMode="auto">
          <a:xfrm>
            <a:off x="3678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6" name="Freeform 3"/>
          <p:cNvSpPr>
            <a:spLocks/>
          </p:cNvSpPr>
          <p:nvPr/>
        </p:nvSpPr>
        <p:spPr bwMode="auto">
          <a:xfrm>
            <a:off x="4308385"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7" name="Rectangle 4"/>
          <p:cNvSpPr>
            <a:spLocks noChangeArrowheads="1"/>
          </p:cNvSpPr>
          <p:nvPr/>
        </p:nvSpPr>
        <p:spPr bwMode="auto">
          <a:xfrm>
            <a:off x="4846679"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8" name="AutoShape 6"/>
          <p:cNvSpPr>
            <a:spLocks noChangeArrowheads="1"/>
          </p:cNvSpPr>
          <p:nvPr/>
        </p:nvSpPr>
        <p:spPr bwMode="auto">
          <a:xfrm>
            <a:off x="2813885" y="5245918"/>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9" name="Freeform 7"/>
          <p:cNvSpPr>
            <a:spLocks/>
          </p:cNvSpPr>
          <p:nvPr/>
        </p:nvSpPr>
        <p:spPr bwMode="auto">
          <a:xfrm>
            <a:off x="2186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0" name="Rectangle 8"/>
          <p:cNvSpPr>
            <a:spLocks noChangeArrowheads="1"/>
          </p:cNvSpPr>
          <p:nvPr/>
        </p:nvSpPr>
        <p:spPr bwMode="auto">
          <a:xfrm>
            <a:off x="4308385"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1" name="Rectangle 9"/>
          <p:cNvSpPr>
            <a:spLocks noChangeArrowheads="1"/>
          </p:cNvSpPr>
          <p:nvPr/>
        </p:nvSpPr>
        <p:spPr bwMode="auto">
          <a:xfrm>
            <a:off x="4848399"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2" name="Line 10"/>
          <p:cNvSpPr>
            <a:spLocks noChangeShapeType="1"/>
          </p:cNvSpPr>
          <p:nvPr/>
        </p:nvSpPr>
        <p:spPr bwMode="auto">
          <a:xfrm>
            <a:off x="5563833"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 name="Rectangle 11"/>
          <p:cNvSpPr>
            <a:spLocks noChangeArrowheads="1"/>
          </p:cNvSpPr>
          <p:nvPr/>
        </p:nvSpPr>
        <p:spPr bwMode="auto">
          <a:xfrm>
            <a:off x="2191321"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4" name="Line 12"/>
          <p:cNvSpPr>
            <a:spLocks noChangeShapeType="1"/>
          </p:cNvSpPr>
          <p:nvPr/>
        </p:nvSpPr>
        <p:spPr bwMode="auto">
          <a:xfrm>
            <a:off x="4602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5" name="Line 13"/>
          <p:cNvSpPr>
            <a:spLocks noChangeShapeType="1"/>
          </p:cNvSpPr>
          <p:nvPr/>
        </p:nvSpPr>
        <p:spPr bwMode="auto">
          <a:xfrm>
            <a:off x="6817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6" name="Line 14"/>
          <p:cNvSpPr>
            <a:spLocks noChangeShapeType="1"/>
          </p:cNvSpPr>
          <p:nvPr/>
        </p:nvSpPr>
        <p:spPr bwMode="auto">
          <a:xfrm>
            <a:off x="8073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7" name="Freeform 15"/>
          <p:cNvSpPr>
            <a:spLocks/>
          </p:cNvSpPr>
          <p:nvPr/>
        </p:nvSpPr>
        <p:spPr bwMode="auto">
          <a:xfrm>
            <a:off x="2954908"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8" name="Text Box 16"/>
          <p:cNvSpPr txBox="1">
            <a:spLocks noChangeArrowheads="1"/>
          </p:cNvSpPr>
          <p:nvPr/>
        </p:nvSpPr>
        <p:spPr bwMode="auto">
          <a:xfrm>
            <a:off x="308217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伪首部</a:t>
            </a:r>
          </a:p>
        </p:txBody>
      </p:sp>
      <p:sp>
        <p:nvSpPr>
          <p:cNvPr id="69" name="Text Box 17"/>
          <p:cNvSpPr txBox="1">
            <a:spLocks noChangeArrowheads="1"/>
          </p:cNvSpPr>
          <p:nvPr/>
        </p:nvSpPr>
        <p:spPr bwMode="auto">
          <a:xfrm>
            <a:off x="432042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源端口</a:t>
            </a:r>
          </a:p>
        </p:txBody>
      </p:sp>
      <p:sp>
        <p:nvSpPr>
          <p:cNvPr id="70" name="Text Box 18"/>
          <p:cNvSpPr txBox="1">
            <a:spLocks noChangeArrowheads="1"/>
          </p:cNvSpPr>
          <p:nvPr/>
        </p:nvSpPr>
        <p:spPr bwMode="auto">
          <a:xfrm>
            <a:off x="5500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目的端口</a:t>
            </a:r>
          </a:p>
        </p:txBody>
      </p:sp>
      <p:sp>
        <p:nvSpPr>
          <p:cNvPr id="71" name="Text Box 19"/>
          <p:cNvSpPr txBox="1">
            <a:spLocks noChangeArrowheads="1"/>
          </p:cNvSpPr>
          <p:nvPr/>
        </p:nvSpPr>
        <p:spPr bwMode="auto">
          <a:xfrm>
            <a:off x="6946545" y="3479020"/>
            <a:ext cx="8515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长  度</a:t>
            </a:r>
          </a:p>
        </p:txBody>
      </p:sp>
      <p:sp>
        <p:nvSpPr>
          <p:cNvPr id="72" name="Text Box 20"/>
          <p:cNvSpPr txBox="1">
            <a:spLocks noChangeArrowheads="1"/>
          </p:cNvSpPr>
          <p:nvPr/>
        </p:nvSpPr>
        <p:spPr bwMode="auto">
          <a:xfrm>
            <a:off x="8186514"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检验和</a:t>
            </a:r>
          </a:p>
        </p:txBody>
      </p:sp>
      <p:sp>
        <p:nvSpPr>
          <p:cNvPr id="73" name="Text Box 21"/>
          <p:cNvSpPr txBox="1">
            <a:spLocks noChangeArrowheads="1"/>
          </p:cNvSpPr>
          <p:nvPr/>
        </p:nvSpPr>
        <p:spPr bwMode="auto">
          <a:xfrm>
            <a:off x="7103044" y="5199880"/>
            <a:ext cx="13901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数         据</a:t>
            </a:r>
          </a:p>
        </p:txBody>
      </p:sp>
      <p:sp>
        <p:nvSpPr>
          <p:cNvPr id="74" name="Text Box 22"/>
          <p:cNvSpPr txBox="1">
            <a:spLocks noChangeArrowheads="1"/>
          </p:cNvSpPr>
          <p:nvPr/>
        </p:nvSpPr>
        <p:spPr bwMode="auto">
          <a:xfrm>
            <a:off x="3792447" y="5199880"/>
            <a:ext cx="8515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首  部</a:t>
            </a:r>
          </a:p>
        </p:txBody>
      </p:sp>
      <p:sp>
        <p:nvSpPr>
          <p:cNvPr id="75" name="Line 23"/>
          <p:cNvSpPr>
            <a:spLocks noChangeShapeType="1"/>
          </p:cNvSpPr>
          <p:nvPr/>
        </p:nvSpPr>
        <p:spPr bwMode="auto">
          <a:xfrm>
            <a:off x="7020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6" name="Line 24"/>
          <p:cNvSpPr>
            <a:spLocks noChangeShapeType="1"/>
          </p:cNvSpPr>
          <p:nvPr/>
        </p:nvSpPr>
        <p:spPr bwMode="auto">
          <a:xfrm>
            <a:off x="7598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7" name="Line 25"/>
          <p:cNvSpPr>
            <a:spLocks noChangeShapeType="1"/>
          </p:cNvSpPr>
          <p:nvPr/>
        </p:nvSpPr>
        <p:spPr bwMode="auto">
          <a:xfrm>
            <a:off x="8176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8" name="Text Box 26"/>
          <p:cNvSpPr txBox="1">
            <a:spLocks noChangeArrowheads="1"/>
          </p:cNvSpPr>
          <p:nvPr/>
        </p:nvSpPr>
        <p:spPr bwMode="auto">
          <a:xfrm>
            <a:off x="8129762" y="2462485"/>
            <a:ext cx="1268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UDP</a:t>
            </a:r>
            <a:r>
              <a:rPr kumimoji="1" lang="zh-CN" altLang="en-US" sz="2000">
                <a:solidFill>
                  <a:srgbClr val="000099"/>
                </a:solidFill>
                <a:latin typeface="微软雅黑" panose="020B0503020204020204" pitchFamily="34" charset="-122"/>
                <a:ea typeface="微软雅黑" panose="020B0503020204020204" pitchFamily="34" charset="-122"/>
              </a:rPr>
              <a:t>长度</a:t>
            </a:r>
          </a:p>
        </p:txBody>
      </p:sp>
      <p:sp>
        <p:nvSpPr>
          <p:cNvPr id="79" name="Text Box 27"/>
          <p:cNvSpPr txBox="1">
            <a:spLocks noChangeArrowheads="1"/>
          </p:cNvSpPr>
          <p:nvPr/>
        </p:nvSpPr>
        <p:spPr bwMode="auto">
          <a:xfrm>
            <a:off x="2610950" y="2462485"/>
            <a:ext cx="1362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源 </a:t>
            </a:r>
            <a:r>
              <a:rPr kumimoji="1" lang="en-US" altLang="zh-CN" sz="2000" dirty="0">
                <a:solidFill>
                  <a:srgbClr val="000099"/>
                </a:solidFill>
                <a:latin typeface="微软雅黑" panose="020B0503020204020204" pitchFamily="34" charset="-122"/>
                <a:ea typeface="微软雅黑" panose="020B0503020204020204" pitchFamily="34" charset="-122"/>
              </a:rPr>
              <a:t>IP </a:t>
            </a:r>
            <a:r>
              <a:rPr kumimoji="1" lang="zh-CN" altLang="en-US" sz="2000" dirty="0">
                <a:solidFill>
                  <a:srgbClr val="000099"/>
                </a:solidFill>
                <a:latin typeface="微软雅黑" panose="020B0503020204020204" pitchFamily="34" charset="-122"/>
                <a:ea typeface="微软雅黑" panose="020B0503020204020204" pitchFamily="34" charset="-122"/>
              </a:rPr>
              <a:t>地址</a:t>
            </a:r>
          </a:p>
        </p:txBody>
      </p:sp>
      <p:sp>
        <p:nvSpPr>
          <p:cNvPr id="80" name="Text Box 28"/>
          <p:cNvSpPr txBox="1">
            <a:spLocks noChangeArrowheads="1"/>
          </p:cNvSpPr>
          <p:nvPr/>
        </p:nvSpPr>
        <p:spPr bwMode="auto">
          <a:xfrm>
            <a:off x="4927510" y="2462485"/>
            <a:ext cx="16193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目的 </a:t>
            </a:r>
            <a:r>
              <a:rPr kumimoji="1" lang="en-US" altLang="zh-CN" sz="2000">
                <a:solidFill>
                  <a:srgbClr val="000099"/>
                </a:solidFill>
                <a:latin typeface="微软雅黑" panose="020B0503020204020204" pitchFamily="34" charset="-122"/>
                <a:ea typeface="微软雅黑" panose="020B0503020204020204" pitchFamily="34" charset="-122"/>
              </a:rPr>
              <a:t>IP </a:t>
            </a:r>
            <a:r>
              <a:rPr kumimoji="1" lang="zh-CN" altLang="en-US" sz="2000">
                <a:solidFill>
                  <a:srgbClr val="000099"/>
                </a:solidFill>
                <a:latin typeface="微软雅黑" panose="020B0503020204020204" pitchFamily="34" charset="-122"/>
                <a:ea typeface="微软雅黑" panose="020B0503020204020204" pitchFamily="34" charset="-122"/>
              </a:rPr>
              <a:t>地址</a:t>
            </a:r>
          </a:p>
        </p:txBody>
      </p:sp>
      <p:sp>
        <p:nvSpPr>
          <p:cNvPr id="81" name="Text Box 29"/>
          <p:cNvSpPr txBox="1">
            <a:spLocks noChangeArrowheads="1"/>
          </p:cNvSpPr>
          <p:nvPr/>
        </p:nvSpPr>
        <p:spPr bwMode="auto">
          <a:xfrm>
            <a:off x="7130561" y="2462485"/>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0</a:t>
            </a:r>
          </a:p>
        </p:txBody>
      </p:sp>
      <p:sp>
        <p:nvSpPr>
          <p:cNvPr id="82" name="Text Box 30"/>
          <p:cNvSpPr txBox="1">
            <a:spLocks noChangeArrowheads="1"/>
          </p:cNvSpPr>
          <p:nvPr/>
        </p:nvSpPr>
        <p:spPr bwMode="auto">
          <a:xfrm>
            <a:off x="7600065" y="2462485"/>
            <a:ext cx="5020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17</a:t>
            </a:r>
          </a:p>
        </p:txBody>
      </p:sp>
      <p:sp>
        <p:nvSpPr>
          <p:cNvPr id="83" name="Line 31"/>
          <p:cNvSpPr>
            <a:spLocks noChangeShapeType="1"/>
          </p:cNvSpPr>
          <p:nvPr/>
        </p:nvSpPr>
        <p:spPr bwMode="auto">
          <a:xfrm>
            <a:off x="3632506"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4" name="Rectangle 32"/>
          <p:cNvSpPr>
            <a:spLocks noChangeArrowheads="1"/>
          </p:cNvSpPr>
          <p:nvPr/>
        </p:nvSpPr>
        <p:spPr bwMode="auto">
          <a:xfrm>
            <a:off x="6432327"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5" name="Text Box 33"/>
          <p:cNvSpPr txBox="1">
            <a:spLocks noChangeArrowheads="1"/>
          </p:cNvSpPr>
          <p:nvPr/>
        </p:nvSpPr>
        <p:spPr bwMode="auto">
          <a:xfrm>
            <a:off x="6382454" y="5811118"/>
            <a:ext cx="1285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微软雅黑" panose="020B0503020204020204" pitchFamily="34" charset="-122"/>
                <a:ea typeface="微软雅黑" panose="020B0503020204020204" pitchFamily="34" charset="-122"/>
              </a:rPr>
              <a:t>IP </a:t>
            </a:r>
            <a:r>
              <a:rPr kumimoji="1" lang="zh-CN" altLang="en-US" sz="2000" dirty="0">
                <a:solidFill>
                  <a:srgbClr val="000099"/>
                </a:solidFill>
                <a:latin typeface="微软雅黑" panose="020B0503020204020204" pitchFamily="34" charset="-122"/>
                <a:ea typeface="微软雅黑" panose="020B0503020204020204" pitchFamily="34" charset="-122"/>
              </a:rPr>
              <a:t>数据报</a:t>
            </a:r>
          </a:p>
        </p:txBody>
      </p:sp>
      <p:sp>
        <p:nvSpPr>
          <p:cNvPr id="86" name="Text Box 34"/>
          <p:cNvSpPr txBox="1">
            <a:spLocks noChangeArrowheads="1"/>
          </p:cNvSpPr>
          <p:nvPr/>
        </p:nvSpPr>
        <p:spPr bwMode="auto">
          <a:xfrm>
            <a:off x="1532641"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字节</a:t>
            </a:r>
          </a:p>
        </p:txBody>
      </p:sp>
      <p:sp>
        <p:nvSpPr>
          <p:cNvPr id="87" name="Text Box 35"/>
          <p:cNvSpPr txBox="1">
            <a:spLocks noChangeArrowheads="1"/>
          </p:cNvSpPr>
          <p:nvPr/>
        </p:nvSpPr>
        <p:spPr bwMode="auto">
          <a:xfrm>
            <a:off x="3205997"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4</a:t>
            </a:r>
          </a:p>
        </p:txBody>
      </p:sp>
      <p:sp>
        <p:nvSpPr>
          <p:cNvPr id="88" name="Text Box 36"/>
          <p:cNvSpPr txBox="1">
            <a:spLocks noChangeArrowheads="1"/>
          </p:cNvSpPr>
          <p:nvPr/>
        </p:nvSpPr>
        <p:spPr bwMode="auto">
          <a:xfrm>
            <a:off x="5618865"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4</a:t>
            </a:r>
          </a:p>
        </p:txBody>
      </p:sp>
      <p:sp>
        <p:nvSpPr>
          <p:cNvPr id="89" name="Text Box 37"/>
          <p:cNvSpPr txBox="1">
            <a:spLocks noChangeArrowheads="1"/>
          </p:cNvSpPr>
          <p:nvPr/>
        </p:nvSpPr>
        <p:spPr bwMode="auto">
          <a:xfrm>
            <a:off x="7130561"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90" name="Text Box 38"/>
          <p:cNvSpPr txBox="1">
            <a:spLocks noChangeArrowheads="1"/>
          </p:cNvSpPr>
          <p:nvPr/>
        </p:nvSpPr>
        <p:spPr bwMode="auto">
          <a:xfrm>
            <a:off x="7694653"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91" name="Text Box 39"/>
          <p:cNvSpPr txBox="1">
            <a:spLocks noChangeArrowheads="1"/>
          </p:cNvSpPr>
          <p:nvPr/>
        </p:nvSpPr>
        <p:spPr bwMode="auto">
          <a:xfrm>
            <a:off x="8547669"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92" name="Text Box 40"/>
          <p:cNvSpPr txBox="1">
            <a:spLocks noChangeArrowheads="1"/>
          </p:cNvSpPr>
          <p:nvPr/>
        </p:nvSpPr>
        <p:spPr bwMode="auto">
          <a:xfrm>
            <a:off x="3341861" y="3105956"/>
            <a:ext cx="5020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12</a:t>
            </a:r>
          </a:p>
        </p:txBody>
      </p:sp>
      <p:sp>
        <p:nvSpPr>
          <p:cNvPr id="93" name="Text Box 41"/>
          <p:cNvSpPr txBox="1">
            <a:spLocks noChangeArrowheads="1"/>
          </p:cNvSpPr>
          <p:nvPr/>
        </p:nvSpPr>
        <p:spPr bwMode="auto">
          <a:xfrm>
            <a:off x="4717695"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94" name="Text Box 42"/>
          <p:cNvSpPr txBox="1">
            <a:spLocks noChangeArrowheads="1"/>
          </p:cNvSpPr>
          <p:nvPr/>
        </p:nvSpPr>
        <p:spPr bwMode="auto">
          <a:xfrm>
            <a:off x="6045374"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95" name="Text Box 43"/>
          <p:cNvSpPr txBox="1">
            <a:spLocks noChangeArrowheads="1"/>
          </p:cNvSpPr>
          <p:nvPr/>
        </p:nvSpPr>
        <p:spPr bwMode="auto">
          <a:xfrm>
            <a:off x="7204513"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96" name="Text Box 44"/>
          <p:cNvSpPr txBox="1">
            <a:spLocks noChangeArrowheads="1"/>
          </p:cNvSpPr>
          <p:nvPr/>
        </p:nvSpPr>
        <p:spPr bwMode="auto">
          <a:xfrm>
            <a:off x="8523592"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97" name="Text Box 45"/>
          <p:cNvSpPr txBox="1">
            <a:spLocks noChangeArrowheads="1"/>
          </p:cNvSpPr>
          <p:nvPr/>
        </p:nvSpPr>
        <p:spPr bwMode="auto">
          <a:xfrm>
            <a:off x="2088133"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字节</a:t>
            </a:r>
          </a:p>
        </p:txBody>
      </p:sp>
      <p:sp>
        <p:nvSpPr>
          <p:cNvPr id="98" name="Text Box 46"/>
          <p:cNvSpPr txBox="1">
            <a:spLocks noChangeArrowheads="1"/>
          </p:cNvSpPr>
          <p:nvPr/>
        </p:nvSpPr>
        <p:spPr bwMode="auto">
          <a:xfrm>
            <a:off x="2207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发送在前</a:t>
            </a:r>
          </a:p>
        </p:txBody>
      </p:sp>
      <p:sp>
        <p:nvSpPr>
          <p:cNvPr id="99" name="Rectangle 48"/>
          <p:cNvSpPr>
            <a:spLocks noChangeArrowheads="1"/>
          </p:cNvSpPr>
          <p:nvPr/>
        </p:nvSpPr>
        <p:spPr bwMode="auto">
          <a:xfrm>
            <a:off x="6017858"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0" name="Text Box 49"/>
          <p:cNvSpPr txBox="1">
            <a:spLocks noChangeArrowheads="1"/>
          </p:cNvSpPr>
          <p:nvPr/>
        </p:nvSpPr>
        <p:spPr bwMode="auto">
          <a:xfrm>
            <a:off x="7703252" y="4333874"/>
            <a:ext cx="13901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数         据</a:t>
            </a:r>
          </a:p>
        </p:txBody>
      </p:sp>
      <p:sp>
        <p:nvSpPr>
          <p:cNvPr id="101" name="Text Box 50"/>
          <p:cNvSpPr txBox="1">
            <a:spLocks noChangeArrowheads="1"/>
          </p:cNvSpPr>
          <p:nvPr/>
        </p:nvSpPr>
        <p:spPr bwMode="auto">
          <a:xfrm>
            <a:off x="4999741" y="4333874"/>
            <a:ext cx="8515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首  部</a:t>
            </a:r>
          </a:p>
        </p:txBody>
      </p:sp>
      <p:sp>
        <p:nvSpPr>
          <p:cNvPr id="102" name="Text Box 52"/>
          <p:cNvSpPr txBox="1">
            <a:spLocks noChangeArrowheads="1"/>
          </p:cNvSpPr>
          <p:nvPr/>
        </p:nvSpPr>
        <p:spPr bwMode="auto">
          <a:xfrm>
            <a:off x="2585153" y="4291012"/>
            <a:ext cx="21146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UDP </a:t>
            </a:r>
            <a:r>
              <a:rPr kumimoji="1" lang="zh-CN" altLang="en-US" sz="2000">
                <a:solidFill>
                  <a:srgbClr val="000099"/>
                </a:solidFill>
                <a:latin typeface="微软雅黑" panose="020B0503020204020204" pitchFamily="34" charset="-122"/>
                <a:ea typeface="微软雅黑" panose="020B0503020204020204" pitchFamily="34" charset="-122"/>
              </a:rPr>
              <a:t>用户数据报</a:t>
            </a:r>
          </a:p>
        </p:txBody>
      </p:sp>
      <p:sp>
        <p:nvSpPr>
          <p:cNvPr id="103" name="Rectangle 4"/>
          <p:cNvSpPr>
            <a:spLocks noChangeArrowheads="1"/>
          </p:cNvSpPr>
          <p:nvPr/>
        </p:nvSpPr>
        <p:spPr bwMode="auto">
          <a:xfrm>
            <a:off x="4852940"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445499" name="Rectangle 59"/>
          <p:cNvSpPr>
            <a:spLocks noChangeArrowheads="1"/>
          </p:cNvSpPr>
          <p:nvPr/>
        </p:nvSpPr>
        <p:spPr bwMode="auto">
          <a:xfrm>
            <a:off x="4312850" y="3443991"/>
            <a:ext cx="5023511" cy="461963"/>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9787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iterate type="lt">
                                    <p:tmPct val="0"/>
                                  </p:iterate>
                                  <p:childTnLst>
                                    <p:anim calcmode="discrete" valueType="str">
                                      <p:cBhvr>
                                        <p:cTn id="6" dur="1000" fill="hold"/>
                                        <p:tgtEl>
                                          <p:spTgt spid="101"/>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1" presetClass="entr" presetSubtype="0" fill="hold" grpId="0" nodeType="afterEffect">
                                  <p:stCondLst>
                                    <p:cond delay="0"/>
                                  </p:stCondLst>
                                  <p:childTnLst>
                                    <p:set>
                                      <p:cBhvr>
                                        <p:cTn id="9" dur="1" fill="hold">
                                          <p:stCondLst>
                                            <p:cond delay="0"/>
                                          </p:stCondLst>
                                        </p:cTn>
                                        <p:tgtEl>
                                          <p:spTgt spid="445499"/>
                                        </p:tgtEl>
                                        <p:attrNameLst>
                                          <p:attrName>style.visibility</p:attrName>
                                        </p:attrNameLst>
                                      </p:cBhvr>
                                      <p:to>
                                        <p:strVal val="visible"/>
                                      </p:to>
                                    </p:set>
                                  </p:childTnLst>
                                </p:cTn>
                              </p:par>
                            </p:childTnLst>
                          </p:cTn>
                        </p:par>
                        <p:par>
                          <p:cTn id="10" fill="hold" nodeType="afterGroup">
                            <p:stCondLst>
                              <p:cond delay="4000"/>
                            </p:stCondLst>
                            <p:childTnLst>
                              <p:par>
                                <p:cTn id="11" presetID="35" presetClass="emph" presetSubtype="0" repeatCount="3000" fill="hold" grpId="1" nodeType="afterEffect">
                                  <p:stCondLst>
                                    <p:cond delay="500"/>
                                  </p:stCondLst>
                                  <p:childTnLst>
                                    <p:anim calcmode="discrete" valueType="str">
                                      <p:cBhvr>
                                        <p:cTn id="12" dur="1000" fill="hold"/>
                                        <p:tgtEl>
                                          <p:spTgt spid="4454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445499" grpId="0" animBg="1"/>
      <p:bldP spid="44549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0BE071-8218-402C-8B63-C74683D94D73}"/>
              </a:ext>
            </a:extLst>
          </p:cNvPr>
          <p:cNvSpPr/>
          <p:nvPr/>
        </p:nvSpPr>
        <p:spPr bwMode="auto">
          <a:xfrm>
            <a:off x="609601" y="1268760"/>
            <a:ext cx="5918448"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CEF9D9E3-78C6-4D4B-A39C-AD0EA67B91AA}"/>
              </a:ext>
            </a:extLst>
          </p:cNvPr>
          <p:cNvSpPr/>
          <p:nvPr/>
        </p:nvSpPr>
        <p:spPr bwMode="auto">
          <a:xfrm>
            <a:off x="609600" y="1454704"/>
            <a:ext cx="5918448" cy="84040"/>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31842" name="Rectangle 2"/>
          <p:cNvSpPr>
            <a:spLocks noGrp="1" noChangeArrowheads="1"/>
          </p:cNvSpPr>
          <p:nvPr>
            <p:ph type="title"/>
          </p:nvPr>
        </p:nvSpPr>
        <p:spPr/>
        <p:txBody>
          <a:bodyPr/>
          <a:lstStyle/>
          <a:p>
            <a:r>
              <a:rPr lang="en-US" altLang="zh-CN" dirty="0"/>
              <a:t>5.1  </a:t>
            </a:r>
            <a:r>
              <a:rPr lang="zh-CN" altLang="zh-CN" dirty="0"/>
              <a:t>运输层协议概述</a:t>
            </a:r>
          </a:p>
        </p:txBody>
      </p:sp>
      <p:sp>
        <p:nvSpPr>
          <p:cNvPr id="931843" name="Rectangle 3"/>
          <p:cNvSpPr>
            <a:spLocks noGrp="1" noChangeArrowheads="1"/>
          </p:cNvSpPr>
          <p:nvPr>
            <p:ph idx="1"/>
          </p:nvPr>
        </p:nvSpPr>
        <p:spPr/>
        <p:txBody>
          <a:bodyPr/>
          <a:lstStyle/>
          <a:p>
            <a:r>
              <a:rPr lang="en-US" altLang="zh-CN" dirty="0"/>
              <a:t>5.1.1  </a:t>
            </a:r>
            <a:r>
              <a:rPr lang="zh-CN" altLang="zh-CN" dirty="0"/>
              <a:t>进程之间的通信</a:t>
            </a:r>
          </a:p>
          <a:p>
            <a:r>
              <a:rPr lang="en-US" altLang="zh-CN" dirty="0"/>
              <a:t>5.1.2  </a:t>
            </a:r>
            <a:r>
              <a:rPr lang="zh-CN" altLang="zh-CN" dirty="0"/>
              <a:t>运输层的两个主要协议</a:t>
            </a:r>
          </a:p>
          <a:p>
            <a:r>
              <a:rPr lang="en-US" altLang="zh-CN" dirty="0"/>
              <a:t>5.1.3  </a:t>
            </a:r>
            <a:r>
              <a:rPr lang="zh-CN" altLang="zh-CN" dirty="0"/>
              <a:t>运输层的端口</a:t>
            </a:r>
          </a:p>
        </p:txBody>
      </p:sp>
    </p:spTree>
    <p:extLst>
      <p:ext uri="{BB962C8B-B14F-4D97-AF65-F5344CB8AC3E}">
        <p14:creationId xmlns:p14="http://schemas.microsoft.com/office/powerpoint/2010/main" val="374402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3" name="Text Box 53"/>
          <p:cNvSpPr txBox="1">
            <a:spLocks noChangeArrowheads="1"/>
          </p:cNvSpPr>
          <p:nvPr/>
        </p:nvSpPr>
        <p:spPr bwMode="auto">
          <a:xfrm>
            <a:off x="1775520" y="332657"/>
            <a:ext cx="8352928" cy="954107"/>
          </a:xfrm>
          <a:prstGeom prst="rect">
            <a:avLst/>
          </a:prstGeom>
          <a:solidFill>
            <a:srgbClr val="66FFFF"/>
          </a:solidFill>
          <a:ln>
            <a:solidFill>
              <a:srgbClr val="000066"/>
            </a:solidFill>
          </a:ln>
          <a:extLst/>
        </p:spPr>
        <p:txBody>
          <a:bodyPr wrap="square">
            <a:spAutoFit/>
          </a:bodyPr>
          <a:lstStyle>
            <a:defPPr>
              <a:defRPr lang="en-US"/>
            </a:defPPr>
            <a:lvl1pPr>
              <a:defRPr sz="2800" b="1">
                <a:solidFill>
                  <a:srgbClr val="000066"/>
                </a:solidFill>
                <a:latin typeface="+mn-lt"/>
                <a:ea typeface="黑体" pitchFamily="2" charset="-122"/>
              </a:defRPr>
            </a:lvl1pPr>
          </a:lstStyle>
          <a:p>
            <a:r>
              <a:rPr lang="zh-CN" altLang="en-US" b="0" dirty="0">
                <a:latin typeface="微软雅黑" panose="020B0503020204020204" pitchFamily="34" charset="-122"/>
                <a:ea typeface="微软雅黑" panose="020B0503020204020204" pitchFamily="34" charset="-122"/>
              </a:rPr>
              <a:t>在计算检验和时，临时把“伪首部”和 </a:t>
            </a:r>
            <a:r>
              <a:rPr lang="en-US" altLang="zh-CN" b="0" dirty="0">
                <a:latin typeface="微软雅黑" panose="020B0503020204020204" pitchFamily="34" charset="-122"/>
                <a:ea typeface="微软雅黑" panose="020B0503020204020204" pitchFamily="34" charset="-122"/>
              </a:rPr>
              <a:t>UDP </a:t>
            </a:r>
            <a:r>
              <a:rPr lang="zh-CN" altLang="en-US" b="0" dirty="0">
                <a:latin typeface="微软雅黑" panose="020B0503020204020204" pitchFamily="34" charset="-122"/>
                <a:ea typeface="微软雅黑" panose="020B0503020204020204" pitchFamily="34" charset="-122"/>
              </a:rPr>
              <a:t>用户数据报连接在一起。伪首部仅仅是为了计算检验和。</a:t>
            </a:r>
          </a:p>
        </p:txBody>
      </p:sp>
      <p:sp>
        <p:nvSpPr>
          <p:cNvPr id="54" name="Rectangle 2"/>
          <p:cNvSpPr>
            <a:spLocks noChangeArrowheads="1"/>
          </p:cNvSpPr>
          <p:nvPr/>
        </p:nvSpPr>
        <p:spPr bwMode="auto">
          <a:xfrm>
            <a:off x="3678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5" name="Freeform 3"/>
          <p:cNvSpPr>
            <a:spLocks/>
          </p:cNvSpPr>
          <p:nvPr/>
        </p:nvSpPr>
        <p:spPr bwMode="auto">
          <a:xfrm>
            <a:off x="4308385"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6" name="Rectangle 4"/>
          <p:cNvSpPr>
            <a:spLocks noChangeArrowheads="1"/>
          </p:cNvSpPr>
          <p:nvPr/>
        </p:nvSpPr>
        <p:spPr bwMode="auto">
          <a:xfrm>
            <a:off x="4846679"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7" name="AutoShape 6"/>
          <p:cNvSpPr>
            <a:spLocks noChangeArrowheads="1"/>
          </p:cNvSpPr>
          <p:nvPr/>
        </p:nvSpPr>
        <p:spPr bwMode="auto">
          <a:xfrm>
            <a:off x="2813885" y="5245918"/>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8" name="Freeform 7"/>
          <p:cNvSpPr>
            <a:spLocks/>
          </p:cNvSpPr>
          <p:nvPr/>
        </p:nvSpPr>
        <p:spPr bwMode="auto">
          <a:xfrm>
            <a:off x="2186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9" name="Rectangle 8"/>
          <p:cNvSpPr>
            <a:spLocks noChangeArrowheads="1"/>
          </p:cNvSpPr>
          <p:nvPr/>
        </p:nvSpPr>
        <p:spPr bwMode="auto">
          <a:xfrm>
            <a:off x="4308385"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0" name="Rectangle 9"/>
          <p:cNvSpPr>
            <a:spLocks noChangeArrowheads="1"/>
          </p:cNvSpPr>
          <p:nvPr/>
        </p:nvSpPr>
        <p:spPr bwMode="auto">
          <a:xfrm>
            <a:off x="4848399"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1" name="Line 10"/>
          <p:cNvSpPr>
            <a:spLocks noChangeShapeType="1"/>
          </p:cNvSpPr>
          <p:nvPr/>
        </p:nvSpPr>
        <p:spPr bwMode="auto">
          <a:xfrm>
            <a:off x="5563833"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2" name="Rectangle 11"/>
          <p:cNvSpPr>
            <a:spLocks noChangeArrowheads="1"/>
          </p:cNvSpPr>
          <p:nvPr/>
        </p:nvSpPr>
        <p:spPr bwMode="auto">
          <a:xfrm>
            <a:off x="2191321"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 name="Line 12"/>
          <p:cNvSpPr>
            <a:spLocks noChangeShapeType="1"/>
          </p:cNvSpPr>
          <p:nvPr/>
        </p:nvSpPr>
        <p:spPr bwMode="auto">
          <a:xfrm>
            <a:off x="4602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4" name="Line 13"/>
          <p:cNvSpPr>
            <a:spLocks noChangeShapeType="1"/>
          </p:cNvSpPr>
          <p:nvPr/>
        </p:nvSpPr>
        <p:spPr bwMode="auto">
          <a:xfrm>
            <a:off x="6817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5" name="Line 14"/>
          <p:cNvSpPr>
            <a:spLocks noChangeShapeType="1"/>
          </p:cNvSpPr>
          <p:nvPr/>
        </p:nvSpPr>
        <p:spPr bwMode="auto">
          <a:xfrm>
            <a:off x="8073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6" name="Freeform 15"/>
          <p:cNvSpPr>
            <a:spLocks/>
          </p:cNvSpPr>
          <p:nvPr/>
        </p:nvSpPr>
        <p:spPr bwMode="auto">
          <a:xfrm>
            <a:off x="2954908"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7" name="Text Box 16"/>
          <p:cNvSpPr txBox="1">
            <a:spLocks noChangeArrowheads="1"/>
          </p:cNvSpPr>
          <p:nvPr/>
        </p:nvSpPr>
        <p:spPr bwMode="auto">
          <a:xfrm>
            <a:off x="308217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伪首部</a:t>
            </a:r>
          </a:p>
        </p:txBody>
      </p:sp>
      <p:sp>
        <p:nvSpPr>
          <p:cNvPr id="68" name="Text Box 17"/>
          <p:cNvSpPr txBox="1">
            <a:spLocks noChangeArrowheads="1"/>
          </p:cNvSpPr>
          <p:nvPr/>
        </p:nvSpPr>
        <p:spPr bwMode="auto">
          <a:xfrm>
            <a:off x="432042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源端口</a:t>
            </a:r>
          </a:p>
        </p:txBody>
      </p:sp>
      <p:sp>
        <p:nvSpPr>
          <p:cNvPr id="69" name="Text Box 18"/>
          <p:cNvSpPr txBox="1">
            <a:spLocks noChangeArrowheads="1"/>
          </p:cNvSpPr>
          <p:nvPr/>
        </p:nvSpPr>
        <p:spPr bwMode="auto">
          <a:xfrm>
            <a:off x="5500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目的端口</a:t>
            </a:r>
          </a:p>
        </p:txBody>
      </p:sp>
      <p:sp>
        <p:nvSpPr>
          <p:cNvPr id="70" name="Text Box 19"/>
          <p:cNvSpPr txBox="1">
            <a:spLocks noChangeArrowheads="1"/>
          </p:cNvSpPr>
          <p:nvPr/>
        </p:nvSpPr>
        <p:spPr bwMode="auto">
          <a:xfrm>
            <a:off x="6946545" y="3479020"/>
            <a:ext cx="8515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长  度</a:t>
            </a:r>
          </a:p>
        </p:txBody>
      </p:sp>
      <p:sp>
        <p:nvSpPr>
          <p:cNvPr id="71" name="Text Box 20"/>
          <p:cNvSpPr txBox="1">
            <a:spLocks noChangeArrowheads="1"/>
          </p:cNvSpPr>
          <p:nvPr/>
        </p:nvSpPr>
        <p:spPr bwMode="auto">
          <a:xfrm>
            <a:off x="8186514"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检验和</a:t>
            </a:r>
          </a:p>
        </p:txBody>
      </p:sp>
      <p:sp>
        <p:nvSpPr>
          <p:cNvPr id="72" name="Text Box 21"/>
          <p:cNvSpPr txBox="1">
            <a:spLocks noChangeArrowheads="1"/>
          </p:cNvSpPr>
          <p:nvPr/>
        </p:nvSpPr>
        <p:spPr bwMode="auto">
          <a:xfrm>
            <a:off x="7103044" y="5199880"/>
            <a:ext cx="13901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数         据</a:t>
            </a:r>
          </a:p>
        </p:txBody>
      </p:sp>
      <p:sp>
        <p:nvSpPr>
          <p:cNvPr id="73" name="Text Box 22"/>
          <p:cNvSpPr txBox="1">
            <a:spLocks noChangeArrowheads="1"/>
          </p:cNvSpPr>
          <p:nvPr/>
        </p:nvSpPr>
        <p:spPr bwMode="auto">
          <a:xfrm>
            <a:off x="3792447" y="5199880"/>
            <a:ext cx="8515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首  部</a:t>
            </a:r>
          </a:p>
        </p:txBody>
      </p:sp>
      <p:sp>
        <p:nvSpPr>
          <p:cNvPr id="74" name="Line 23"/>
          <p:cNvSpPr>
            <a:spLocks noChangeShapeType="1"/>
          </p:cNvSpPr>
          <p:nvPr/>
        </p:nvSpPr>
        <p:spPr bwMode="auto">
          <a:xfrm>
            <a:off x="7020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5" name="Line 24"/>
          <p:cNvSpPr>
            <a:spLocks noChangeShapeType="1"/>
          </p:cNvSpPr>
          <p:nvPr/>
        </p:nvSpPr>
        <p:spPr bwMode="auto">
          <a:xfrm>
            <a:off x="7598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6" name="Line 25"/>
          <p:cNvSpPr>
            <a:spLocks noChangeShapeType="1"/>
          </p:cNvSpPr>
          <p:nvPr/>
        </p:nvSpPr>
        <p:spPr bwMode="auto">
          <a:xfrm>
            <a:off x="8176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7" name="Text Box 26"/>
          <p:cNvSpPr txBox="1">
            <a:spLocks noChangeArrowheads="1"/>
          </p:cNvSpPr>
          <p:nvPr/>
        </p:nvSpPr>
        <p:spPr bwMode="auto">
          <a:xfrm>
            <a:off x="8129762" y="2462485"/>
            <a:ext cx="1268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UDP</a:t>
            </a:r>
            <a:r>
              <a:rPr kumimoji="1" lang="zh-CN" altLang="en-US" sz="2000">
                <a:solidFill>
                  <a:srgbClr val="000099"/>
                </a:solidFill>
                <a:latin typeface="微软雅黑" panose="020B0503020204020204" pitchFamily="34" charset="-122"/>
                <a:ea typeface="微软雅黑" panose="020B0503020204020204" pitchFamily="34" charset="-122"/>
              </a:rPr>
              <a:t>长度</a:t>
            </a:r>
          </a:p>
        </p:txBody>
      </p:sp>
      <p:sp>
        <p:nvSpPr>
          <p:cNvPr id="78" name="Text Box 27"/>
          <p:cNvSpPr txBox="1">
            <a:spLocks noChangeArrowheads="1"/>
          </p:cNvSpPr>
          <p:nvPr/>
        </p:nvSpPr>
        <p:spPr bwMode="auto">
          <a:xfrm>
            <a:off x="2610950" y="2462485"/>
            <a:ext cx="1362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源 </a:t>
            </a:r>
            <a:r>
              <a:rPr kumimoji="1" lang="en-US" altLang="zh-CN" sz="2000" dirty="0">
                <a:solidFill>
                  <a:srgbClr val="000099"/>
                </a:solidFill>
                <a:latin typeface="微软雅黑" panose="020B0503020204020204" pitchFamily="34" charset="-122"/>
                <a:ea typeface="微软雅黑" panose="020B0503020204020204" pitchFamily="34" charset="-122"/>
              </a:rPr>
              <a:t>IP </a:t>
            </a:r>
            <a:r>
              <a:rPr kumimoji="1" lang="zh-CN" altLang="en-US" sz="2000" dirty="0">
                <a:solidFill>
                  <a:srgbClr val="000099"/>
                </a:solidFill>
                <a:latin typeface="微软雅黑" panose="020B0503020204020204" pitchFamily="34" charset="-122"/>
                <a:ea typeface="微软雅黑" panose="020B0503020204020204" pitchFamily="34" charset="-122"/>
              </a:rPr>
              <a:t>地址</a:t>
            </a:r>
          </a:p>
        </p:txBody>
      </p:sp>
      <p:sp>
        <p:nvSpPr>
          <p:cNvPr id="79" name="Text Box 28"/>
          <p:cNvSpPr txBox="1">
            <a:spLocks noChangeArrowheads="1"/>
          </p:cNvSpPr>
          <p:nvPr/>
        </p:nvSpPr>
        <p:spPr bwMode="auto">
          <a:xfrm>
            <a:off x="4927510" y="2462485"/>
            <a:ext cx="16193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目的 </a:t>
            </a:r>
            <a:r>
              <a:rPr kumimoji="1" lang="en-US" altLang="zh-CN" sz="2000">
                <a:solidFill>
                  <a:srgbClr val="000099"/>
                </a:solidFill>
                <a:latin typeface="微软雅黑" panose="020B0503020204020204" pitchFamily="34" charset="-122"/>
                <a:ea typeface="微软雅黑" panose="020B0503020204020204" pitchFamily="34" charset="-122"/>
              </a:rPr>
              <a:t>IP </a:t>
            </a:r>
            <a:r>
              <a:rPr kumimoji="1" lang="zh-CN" altLang="en-US" sz="2000">
                <a:solidFill>
                  <a:srgbClr val="000099"/>
                </a:solidFill>
                <a:latin typeface="微软雅黑" panose="020B0503020204020204" pitchFamily="34" charset="-122"/>
                <a:ea typeface="微软雅黑" panose="020B0503020204020204" pitchFamily="34" charset="-122"/>
              </a:rPr>
              <a:t>地址</a:t>
            </a:r>
          </a:p>
        </p:txBody>
      </p:sp>
      <p:sp>
        <p:nvSpPr>
          <p:cNvPr id="80" name="Text Box 29"/>
          <p:cNvSpPr txBox="1">
            <a:spLocks noChangeArrowheads="1"/>
          </p:cNvSpPr>
          <p:nvPr/>
        </p:nvSpPr>
        <p:spPr bwMode="auto">
          <a:xfrm>
            <a:off x="7130561" y="2462485"/>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0</a:t>
            </a:r>
          </a:p>
        </p:txBody>
      </p:sp>
      <p:sp>
        <p:nvSpPr>
          <p:cNvPr id="81" name="Text Box 30"/>
          <p:cNvSpPr txBox="1">
            <a:spLocks noChangeArrowheads="1"/>
          </p:cNvSpPr>
          <p:nvPr/>
        </p:nvSpPr>
        <p:spPr bwMode="auto">
          <a:xfrm>
            <a:off x="7600065" y="2462485"/>
            <a:ext cx="5020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17</a:t>
            </a:r>
          </a:p>
        </p:txBody>
      </p:sp>
      <p:sp>
        <p:nvSpPr>
          <p:cNvPr id="82" name="Line 31"/>
          <p:cNvSpPr>
            <a:spLocks noChangeShapeType="1"/>
          </p:cNvSpPr>
          <p:nvPr/>
        </p:nvSpPr>
        <p:spPr bwMode="auto">
          <a:xfrm>
            <a:off x="3632506"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3" name="Rectangle 32"/>
          <p:cNvSpPr>
            <a:spLocks noChangeArrowheads="1"/>
          </p:cNvSpPr>
          <p:nvPr/>
        </p:nvSpPr>
        <p:spPr bwMode="auto">
          <a:xfrm>
            <a:off x="6432327"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4" name="Text Box 33"/>
          <p:cNvSpPr txBox="1">
            <a:spLocks noChangeArrowheads="1"/>
          </p:cNvSpPr>
          <p:nvPr/>
        </p:nvSpPr>
        <p:spPr bwMode="auto">
          <a:xfrm>
            <a:off x="6382454" y="5811118"/>
            <a:ext cx="1285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IP </a:t>
            </a:r>
            <a:r>
              <a:rPr kumimoji="1" lang="zh-CN" altLang="en-US" sz="2000">
                <a:solidFill>
                  <a:srgbClr val="000099"/>
                </a:solidFill>
                <a:latin typeface="微软雅黑" panose="020B0503020204020204" pitchFamily="34" charset="-122"/>
                <a:ea typeface="微软雅黑" panose="020B0503020204020204" pitchFamily="34" charset="-122"/>
              </a:rPr>
              <a:t>数据报</a:t>
            </a:r>
          </a:p>
        </p:txBody>
      </p:sp>
      <p:sp>
        <p:nvSpPr>
          <p:cNvPr id="85" name="Text Box 34"/>
          <p:cNvSpPr txBox="1">
            <a:spLocks noChangeArrowheads="1"/>
          </p:cNvSpPr>
          <p:nvPr/>
        </p:nvSpPr>
        <p:spPr bwMode="auto">
          <a:xfrm>
            <a:off x="1532641"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字节</a:t>
            </a:r>
          </a:p>
        </p:txBody>
      </p:sp>
      <p:sp>
        <p:nvSpPr>
          <p:cNvPr id="86" name="Text Box 35"/>
          <p:cNvSpPr txBox="1">
            <a:spLocks noChangeArrowheads="1"/>
          </p:cNvSpPr>
          <p:nvPr/>
        </p:nvSpPr>
        <p:spPr bwMode="auto">
          <a:xfrm>
            <a:off x="3205997"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4</a:t>
            </a:r>
          </a:p>
        </p:txBody>
      </p:sp>
      <p:sp>
        <p:nvSpPr>
          <p:cNvPr id="87" name="Text Box 36"/>
          <p:cNvSpPr txBox="1">
            <a:spLocks noChangeArrowheads="1"/>
          </p:cNvSpPr>
          <p:nvPr/>
        </p:nvSpPr>
        <p:spPr bwMode="auto">
          <a:xfrm>
            <a:off x="5618865"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4</a:t>
            </a:r>
          </a:p>
        </p:txBody>
      </p:sp>
      <p:sp>
        <p:nvSpPr>
          <p:cNvPr id="88" name="Text Box 37"/>
          <p:cNvSpPr txBox="1">
            <a:spLocks noChangeArrowheads="1"/>
          </p:cNvSpPr>
          <p:nvPr/>
        </p:nvSpPr>
        <p:spPr bwMode="auto">
          <a:xfrm>
            <a:off x="7130561"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89" name="Text Box 38"/>
          <p:cNvSpPr txBox="1">
            <a:spLocks noChangeArrowheads="1"/>
          </p:cNvSpPr>
          <p:nvPr/>
        </p:nvSpPr>
        <p:spPr bwMode="auto">
          <a:xfrm>
            <a:off x="7694653"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90" name="Text Box 39"/>
          <p:cNvSpPr txBox="1">
            <a:spLocks noChangeArrowheads="1"/>
          </p:cNvSpPr>
          <p:nvPr/>
        </p:nvSpPr>
        <p:spPr bwMode="auto">
          <a:xfrm>
            <a:off x="8547669" y="2060848"/>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91" name="Text Box 40"/>
          <p:cNvSpPr txBox="1">
            <a:spLocks noChangeArrowheads="1"/>
          </p:cNvSpPr>
          <p:nvPr/>
        </p:nvSpPr>
        <p:spPr bwMode="auto">
          <a:xfrm>
            <a:off x="3341861" y="3105956"/>
            <a:ext cx="5020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12</a:t>
            </a:r>
          </a:p>
        </p:txBody>
      </p:sp>
      <p:sp>
        <p:nvSpPr>
          <p:cNvPr id="92" name="Text Box 41"/>
          <p:cNvSpPr txBox="1">
            <a:spLocks noChangeArrowheads="1"/>
          </p:cNvSpPr>
          <p:nvPr/>
        </p:nvSpPr>
        <p:spPr bwMode="auto">
          <a:xfrm>
            <a:off x="4717695"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93" name="Text Box 42"/>
          <p:cNvSpPr txBox="1">
            <a:spLocks noChangeArrowheads="1"/>
          </p:cNvSpPr>
          <p:nvPr/>
        </p:nvSpPr>
        <p:spPr bwMode="auto">
          <a:xfrm>
            <a:off x="6045374"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94" name="Text Box 43"/>
          <p:cNvSpPr txBox="1">
            <a:spLocks noChangeArrowheads="1"/>
          </p:cNvSpPr>
          <p:nvPr/>
        </p:nvSpPr>
        <p:spPr bwMode="auto">
          <a:xfrm>
            <a:off x="7204513"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95" name="Text Box 44"/>
          <p:cNvSpPr txBox="1">
            <a:spLocks noChangeArrowheads="1"/>
          </p:cNvSpPr>
          <p:nvPr/>
        </p:nvSpPr>
        <p:spPr bwMode="auto">
          <a:xfrm>
            <a:off x="8523592" y="3110720"/>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96" name="Text Box 45"/>
          <p:cNvSpPr txBox="1">
            <a:spLocks noChangeArrowheads="1"/>
          </p:cNvSpPr>
          <p:nvPr/>
        </p:nvSpPr>
        <p:spPr bwMode="auto">
          <a:xfrm>
            <a:off x="2088133"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字节</a:t>
            </a:r>
          </a:p>
        </p:txBody>
      </p:sp>
      <p:sp>
        <p:nvSpPr>
          <p:cNvPr id="97" name="Text Box 46"/>
          <p:cNvSpPr txBox="1">
            <a:spLocks noChangeArrowheads="1"/>
          </p:cNvSpPr>
          <p:nvPr/>
        </p:nvSpPr>
        <p:spPr bwMode="auto">
          <a:xfrm>
            <a:off x="2207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发送在前</a:t>
            </a:r>
          </a:p>
        </p:txBody>
      </p:sp>
      <p:sp>
        <p:nvSpPr>
          <p:cNvPr id="98" name="Rectangle 48"/>
          <p:cNvSpPr>
            <a:spLocks noChangeArrowheads="1"/>
          </p:cNvSpPr>
          <p:nvPr/>
        </p:nvSpPr>
        <p:spPr bwMode="auto">
          <a:xfrm>
            <a:off x="6017858"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9" name="Text Box 49"/>
          <p:cNvSpPr txBox="1">
            <a:spLocks noChangeArrowheads="1"/>
          </p:cNvSpPr>
          <p:nvPr/>
        </p:nvSpPr>
        <p:spPr bwMode="auto">
          <a:xfrm>
            <a:off x="7703252" y="4333874"/>
            <a:ext cx="13901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数         据</a:t>
            </a:r>
          </a:p>
        </p:txBody>
      </p:sp>
      <p:sp>
        <p:nvSpPr>
          <p:cNvPr id="100" name="Text Box 50"/>
          <p:cNvSpPr txBox="1">
            <a:spLocks noChangeArrowheads="1"/>
          </p:cNvSpPr>
          <p:nvPr/>
        </p:nvSpPr>
        <p:spPr bwMode="auto">
          <a:xfrm>
            <a:off x="4999741" y="4333874"/>
            <a:ext cx="8515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首  部</a:t>
            </a:r>
          </a:p>
        </p:txBody>
      </p:sp>
      <p:sp>
        <p:nvSpPr>
          <p:cNvPr id="101" name="Text Box 52"/>
          <p:cNvSpPr txBox="1">
            <a:spLocks noChangeArrowheads="1"/>
          </p:cNvSpPr>
          <p:nvPr/>
        </p:nvSpPr>
        <p:spPr bwMode="auto">
          <a:xfrm>
            <a:off x="2585153" y="4291012"/>
            <a:ext cx="21146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UDP </a:t>
            </a:r>
            <a:r>
              <a:rPr kumimoji="1" lang="zh-CN" altLang="en-US" sz="2000">
                <a:solidFill>
                  <a:srgbClr val="000099"/>
                </a:solidFill>
                <a:latin typeface="微软雅黑" panose="020B0503020204020204" pitchFamily="34" charset="-122"/>
                <a:ea typeface="微软雅黑" panose="020B0503020204020204" pitchFamily="34" charset="-122"/>
              </a:rPr>
              <a:t>用户数据报</a:t>
            </a:r>
          </a:p>
        </p:txBody>
      </p:sp>
      <p:sp>
        <p:nvSpPr>
          <p:cNvPr id="102" name="Rectangle 4"/>
          <p:cNvSpPr>
            <a:spLocks noChangeArrowheads="1"/>
          </p:cNvSpPr>
          <p:nvPr/>
        </p:nvSpPr>
        <p:spPr bwMode="auto">
          <a:xfrm>
            <a:off x="4852940"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eaLnBrk="1" fontAlgn="auto" hangingPunct="1">
              <a:spcBef>
                <a:spcPts val="0"/>
              </a:spcBef>
              <a:spcAft>
                <a:spcPts val="0"/>
              </a:spcAft>
              <a:defRPr/>
            </a:pPr>
            <a:endParaRPr lang="zh-CN" altLang="en-US" sz="2400" kern="0">
              <a:solidFill>
                <a:srgbClr val="000099"/>
              </a:solidFill>
              <a:latin typeface="微软雅黑" panose="020B0503020204020204" pitchFamily="34" charset="-122"/>
              <a:ea typeface="微软雅黑" panose="020B0503020204020204" pitchFamily="34" charset="-122"/>
            </a:endParaRPr>
          </a:p>
        </p:txBody>
      </p:sp>
      <p:sp>
        <p:nvSpPr>
          <p:cNvPr id="501812" name="Rectangle 52"/>
          <p:cNvSpPr>
            <a:spLocks noChangeArrowheads="1"/>
          </p:cNvSpPr>
          <p:nvPr/>
        </p:nvSpPr>
        <p:spPr bwMode="auto">
          <a:xfrm>
            <a:off x="2927648" y="3501008"/>
            <a:ext cx="1356916" cy="461962"/>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1999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grpId="1" nodeType="afterEffect">
                                  <p:stCondLst>
                                    <p:cond delay="500"/>
                                  </p:stCondLst>
                                  <p:childTnLst>
                                    <p:anim calcmode="discrete" valueType="str">
                                      <p:cBhvr>
                                        <p:cTn id="9" dur="1000" fill="hold"/>
                                        <p:tgtEl>
                                          <p:spTgt spid="5018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2" grpId="0" animBg="1"/>
      <p:bldP spid="501812"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92" name="Rectangle 36"/>
          <p:cNvSpPr>
            <a:spLocks noChangeArrowheads="1"/>
          </p:cNvSpPr>
          <p:nvPr/>
        </p:nvSpPr>
        <p:spPr bwMode="auto">
          <a:xfrm>
            <a:off x="5022850" y="3434238"/>
            <a:ext cx="660400" cy="361950"/>
          </a:xfrm>
          <a:prstGeom prst="rect">
            <a:avLst/>
          </a:prstGeom>
          <a:solidFill>
            <a:srgbClr val="FF66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91" name="Rectangle 35"/>
          <p:cNvSpPr>
            <a:spLocks noChangeArrowheads="1"/>
          </p:cNvSpPr>
          <p:nvPr/>
        </p:nvSpPr>
        <p:spPr bwMode="auto">
          <a:xfrm>
            <a:off x="2897188" y="2420888"/>
            <a:ext cx="2786063" cy="671512"/>
          </a:xfrm>
          <a:prstGeom prst="rect">
            <a:avLst/>
          </a:prstGeom>
          <a:solidFill>
            <a:srgbClr val="FFFF66"/>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58" name="Rectangle 2"/>
          <p:cNvSpPr>
            <a:spLocks noGrp="1" noChangeArrowheads="1"/>
          </p:cNvSpPr>
          <p:nvPr>
            <p:ph type="title"/>
          </p:nvPr>
        </p:nvSpPr>
        <p:spPr/>
        <p:txBody>
          <a:bodyPr/>
          <a:lstStyle/>
          <a:p>
            <a:pPr algn="ctr"/>
            <a:r>
              <a:rPr lang="zh-CN" altLang="en-US" dirty="0"/>
              <a:t>计算 </a:t>
            </a:r>
            <a:r>
              <a:rPr lang="en-US" altLang="zh-CN" dirty="0"/>
              <a:t>UDP </a:t>
            </a:r>
            <a:r>
              <a:rPr lang="zh-CN" altLang="en-US" dirty="0"/>
              <a:t>检验和的例子 </a:t>
            </a:r>
          </a:p>
        </p:txBody>
      </p:sp>
      <p:sp>
        <p:nvSpPr>
          <p:cNvPr id="377863" name="Text Box 7"/>
          <p:cNvSpPr txBox="1">
            <a:spLocks noChangeArrowheads="1"/>
          </p:cNvSpPr>
          <p:nvPr/>
        </p:nvSpPr>
        <p:spPr bwMode="auto">
          <a:xfrm>
            <a:off x="6105500" y="1094263"/>
            <a:ext cx="5247084" cy="5223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a:solidFill>
                  <a:srgbClr val="000099"/>
                </a:solidFill>
                <a:latin typeface="Consolas" panose="020B0609020204030204" pitchFamily="49" charset="0"/>
                <a:ea typeface="微软雅黑" panose="020B0503020204020204" pitchFamily="34" charset="-122"/>
              </a:rPr>
              <a:t>10011001 00010011  </a:t>
            </a:r>
            <a:r>
              <a:rPr kumimoji="1" lang="en-US" altLang="zh-CN" sz="2000" dirty="0">
                <a:solidFill>
                  <a:srgbClr val="000099"/>
                </a:solidFill>
                <a:latin typeface="微软雅黑" panose="020B0503020204020204" pitchFamily="34" charset="-122"/>
                <a:ea typeface="微软雅黑" panose="020B0503020204020204" pitchFamily="34" charset="-122"/>
              </a:rPr>
              <a:t>→  153.19</a:t>
            </a:r>
          </a:p>
          <a:p>
            <a:r>
              <a:rPr kumimoji="1" lang="en-US" altLang="zh-CN" sz="2000" dirty="0">
                <a:solidFill>
                  <a:srgbClr val="000099"/>
                </a:solidFill>
                <a:latin typeface="Consolas" panose="020B0609020204030204" pitchFamily="49" charset="0"/>
                <a:ea typeface="微软雅黑" panose="020B0503020204020204" pitchFamily="34" charset="-122"/>
              </a:rPr>
              <a:t>00001000 01101000  </a:t>
            </a:r>
            <a:r>
              <a:rPr kumimoji="1" lang="en-US" altLang="zh-CN" sz="2000" dirty="0">
                <a:solidFill>
                  <a:srgbClr val="000099"/>
                </a:solidFill>
                <a:latin typeface="微软雅黑" panose="020B0503020204020204" pitchFamily="34" charset="-122"/>
                <a:ea typeface="微软雅黑" panose="020B0503020204020204" pitchFamily="34" charset="-122"/>
              </a:rPr>
              <a:t>→  8.104</a:t>
            </a:r>
          </a:p>
          <a:p>
            <a:r>
              <a:rPr kumimoji="1" lang="en-US" altLang="zh-CN" sz="2000" dirty="0">
                <a:solidFill>
                  <a:srgbClr val="000099"/>
                </a:solidFill>
                <a:latin typeface="Consolas" panose="020B0609020204030204" pitchFamily="49" charset="0"/>
                <a:ea typeface="微软雅黑" panose="020B0503020204020204" pitchFamily="34" charset="-122"/>
              </a:rPr>
              <a:t>10101011 00000011  </a:t>
            </a:r>
            <a:r>
              <a:rPr kumimoji="1" lang="en-US" altLang="zh-CN" sz="2000" dirty="0">
                <a:solidFill>
                  <a:srgbClr val="000099"/>
                </a:solidFill>
                <a:latin typeface="微软雅黑" panose="020B0503020204020204" pitchFamily="34" charset="-122"/>
                <a:ea typeface="微软雅黑" panose="020B0503020204020204" pitchFamily="34" charset="-122"/>
              </a:rPr>
              <a:t>→  171.3</a:t>
            </a:r>
          </a:p>
          <a:p>
            <a:r>
              <a:rPr kumimoji="1" lang="en-US" altLang="zh-CN" sz="2000" dirty="0">
                <a:solidFill>
                  <a:srgbClr val="000099"/>
                </a:solidFill>
                <a:latin typeface="Consolas" panose="020B0609020204030204" pitchFamily="49" charset="0"/>
                <a:ea typeface="微软雅黑" panose="020B0503020204020204" pitchFamily="34" charset="-122"/>
              </a:rPr>
              <a:t>00001110 00001011  </a:t>
            </a:r>
            <a:r>
              <a:rPr kumimoji="1" lang="en-US" altLang="zh-CN" sz="2000" dirty="0">
                <a:solidFill>
                  <a:srgbClr val="000099"/>
                </a:solidFill>
                <a:latin typeface="微软雅黑" panose="020B0503020204020204" pitchFamily="34" charset="-122"/>
                <a:ea typeface="微软雅黑" panose="020B0503020204020204" pitchFamily="34" charset="-122"/>
              </a:rPr>
              <a:t>→  14.11</a:t>
            </a:r>
          </a:p>
          <a:p>
            <a:r>
              <a:rPr kumimoji="1" lang="en-US" altLang="zh-CN" sz="2000" dirty="0">
                <a:solidFill>
                  <a:srgbClr val="000099"/>
                </a:solidFill>
                <a:latin typeface="Consolas" panose="020B0609020204030204" pitchFamily="49" charset="0"/>
                <a:ea typeface="微软雅黑" panose="020B0503020204020204" pitchFamily="34" charset="-122"/>
              </a:rPr>
              <a:t>00000000 00010001  </a:t>
            </a:r>
            <a:r>
              <a:rPr kumimoji="1" lang="en-US" altLang="zh-CN" sz="2000" dirty="0">
                <a:solidFill>
                  <a:srgbClr val="000099"/>
                </a:solidFill>
                <a:latin typeface="微软雅黑" panose="020B0503020204020204" pitchFamily="34" charset="-122"/>
                <a:ea typeface="微软雅黑" panose="020B0503020204020204" pitchFamily="34" charset="-122"/>
              </a:rPr>
              <a:t>→  0 </a:t>
            </a:r>
            <a:r>
              <a:rPr kumimoji="1" lang="zh-CN" altLang="en-US" sz="2000" dirty="0">
                <a:solidFill>
                  <a:srgbClr val="000099"/>
                </a:solidFill>
                <a:latin typeface="微软雅黑" panose="020B0503020204020204" pitchFamily="34" charset="-122"/>
                <a:ea typeface="微软雅黑" panose="020B0503020204020204" pitchFamily="34" charset="-122"/>
              </a:rPr>
              <a:t>和 </a:t>
            </a:r>
            <a:r>
              <a:rPr kumimoji="1" lang="en-US" altLang="zh-CN" sz="2000" dirty="0">
                <a:solidFill>
                  <a:srgbClr val="000099"/>
                </a:solidFill>
                <a:latin typeface="微软雅黑" panose="020B0503020204020204" pitchFamily="34" charset="-122"/>
                <a:ea typeface="微软雅黑" panose="020B0503020204020204" pitchFamily="34" charset="-122"/>
              </a:rPr>
              <a:t>17</a:t>
            </a:r>
          </a:p>
          <a:p>
            <a:r>
              <a:rPr kumimoji="1" lang="en-US" altLang="zh-CN" sz="2000" dirty="0">
                <a:solidFill>
                  <a:srgbClr val="000099"/>
                </a:solidFill>
                <a:latin typeface="Consolas" panose="020B0609020204030204" pitchFamily="49" charset="0"/>
                <a:ea typeface="微软雅黑" panose="020B0503020204020204" pitchFamily="34" charset="-122"/>
              </a:rPr>
              <a:t>00000000 00001111  </a:t>
            </a:r>
            <a:r>
              <a:rPr kumimoji="1" lang="en-US" altLang="zh-CN" sz="2000" dirty="0">
                <a:solidFill>
                  <a:srgbClr val="000099"/>
                </a:solidFill>
                <a:latin typeface="微软雅黑" panose="020B0503020204020204" pitchFamily="34" charset="-122"/>
                <a:ea typeface="微软雅黑" panose="020B0503020204020204" pitchFamily="34" charset="-122"/>
              </a:rPr>
              <a:t>→  15</a:t>
            </a:r>
          </a:p>
          <a:p>
            <a:r>
              <a:rPr kumimoji="1" lang="en-US" altLang="zh-CN" sz="2000" dirty="0">
                <a:solidFill>
                  <a:srgbClr val="000099"/>
                </a:solidFill>
                <a:latin typeface="Consolas" panose="020B0609020204030204" pitchFamily="49" charset="0"/>
                <a:ea typeface="微软雅黑" panose="020B0503020204020204" pitchFamily="34" charset="-122"/>
              </a:rPr>
              <a:t>00000100 00111111  </a:t>
            </a:r>
            <a:r>
              <a:rPr kumimoji="1" lang="en-US" altLang="zh-CN" sz="2000" dirty="0">
                <a:solidFill>
                  <a:srgbClr val="000099"/>
                </a:solidFill>
                <a:latin typeface="微软雅黑" panose="020B0503020204020204" pitchFamily="34" charset="-122"/>
                <a:ea typeface="微软雅黑" panose="020B0503020204020204" pitchFamily="34" charset="-122"/>
              </a:rPr>
              <a:t>→  1087</a:t>
            </a:r>
          </a:p>
          <a:p>
            <a:r>
              <a:rPr kumimoji="1" lang="en-US" altLang="zh-CN" sz="2000" dirty="0">
                <a:solidFill>
                  <a:srgbClr val="000099"/>
                </a:solidFill>
                <a:latin typeface="Consolas" panose="020B0609020204030204" pitchFamily="49" charset="0"/>
                <a:ea typeface="微软雅黑" panose="020B0503020204020204" pitchFamily="34" charset="-122"/>
              </a:rPr>
              <a:t>00000000 00001101  </a:t>
            </a:r>
            <a:r>
              <a:rPr kumimoji="1" lang="en-US" altLang="zh-CN" sz="2000" dirty="0">
                <a:solidFill>
                  <a:srgbClr val="000099"/>
                </a:solidFill>
                <a:latin typeface="微软雅黑" panose="020B0503020204020204" pitchFamily="34" charset="-122"/>
                <a:ea typeface="微软雅黑" panose="020B0503020204020204" pitchFamily="34" charset="-122"/>
              </a:rPr>
              <a:t>→  13</a:t>
            </a:r>
          </a:p>
          <a:p>
            <a:r>
              <a:rPr kumimoji="1" lang="en-US" altLang="zh-CN" sz="2000" dirty="0">
                <a:solidFill>
                  <a:srgbClr val="000099"/>
                </a:solidFill>
                <a:latin typeface="Consolas" panose="020B0609020204030204" pitchFamily="49" charset="0"/>
                <a:ea typeface="微软雅黑" panose="020B0503020204020204" pitchFamily="34" charset="-122"/>
              </a:rPr>
              <a:t>00000000 00001111  </a:t>
            </a:r>
            <a:r>
              <a:rPr kumimoji="1" lang="en-US" altLang="zh-CN" sz="2000" dirty="0">
                <a:solidFill>
                  <a:srgbClr val="000099"/>
                </a:solidFill>
                <a:latin typeface="微软雅黑" panose="020B0503020204020204" pitchFamily="34" charset="-122"/>
                <a:ea typeface="微软雅黑" panose="020B0503020204020204" pitchFamily="34" charset="-122"/>
              </a:rPr>
              <a:t>→  15</a:t>
            </a:r>
          </a:p>
          <a:p>
            <a:r>
              <a:rPr kumimoji="1" lang="en-US" altLang="zh-CN" sz="2000" dirty="0">
                <a:solidFill>
                  <a:srgbClr val="000099"/>
                </a:solidFill>
                <a:latin typeface="Consolas" panose="020B0609020204030204" pitchFamily="49" charset="0"/>
                <a:ea typeface="微软雅黑" panose="020B0503020204020204" pitchFamily="34" charset="-122"/>
              </a:rPr>
              <a:t>00000000 00000000  </a:t>
            </a:r>
            <a:r>
              <a:rPr kumimoji="1" lang="en-US" altLang="zh-CN" sz="2000" dirty="0">
                <a:solidFill>
                  <a:srgbClr val="000099"/>
                </a:solidFill>
                <a:latin typeface="微软雅黑" panose="020B0503020204020204" pitchFamily="34" charset="-122"/>
                <a:ea typeface="微软雅黑" panose="020B0503020204020204" pitchFamily="34" charset="-122"/>
              </a:rPr>
              <a:t>→  0</a:t>
            </a:r>
            <a:r>
              <a:rPr kumimoji="1" lang="zh-CN" altLang="en-US" sz="2000" dirty="0">
                <a:solidFill>
                  <a:srgbClr val="000099"/>
                </a:solidFill>
                <a:latin typeface="微软雅黑" panose="020B0503020204020204" pitchFamily="34" charset="-122"/>
                <a:ea typeface="微软雅黑" panose="020B0503020204020204" pitchFamily="34" charset="-122"/>
              </a:rPr>
              <a:t>（检验和）</a:t>
            </a:r>
          </a:p>
          <a:p>
            <a:r>
              <a:rPr kumimoji="1" lang="en-US" altLang="zh-CN" sz="2000" dirty="0">
                <a:solidFill>
                  <a:srgbClr val="000099"/>
                </a:solidFill>
                <a:latin typeface="Consolas" panose="020B0609020204030204" pitchFamily="49" charset="0"/>
                <a:ea typeface="微软雅黑" panose="020B0503020204020204" pitchFamily="34" charset="-122"/>
              </a:rPr>
              <a:t>01010100 01000101  </a:t>
            </a:r>
            <a:r>
              <a:rPr kumimoji="1" lang="en-US" altLang="zh-CN" sz="2000" dirty="0">
                <a:solidFill>
                  <a:srgbClr val="000099"/>
                </a:solidFill>
                <a:latin typeface="微软雅黑" panose="020B0503020204020204" pitchFamily="34" charset="-122"/>
                <a:ea typeface="微软雅黑" panose="020B0503020204020204" pitchFamily="34" charset="-122"/>
              </a:rPr>
              <a:t>→  </a:t>
            </a:r>
            <a:r>
              <a:rPr kumimoji="1" lang="zh-CN" altLang="en-US" sz="2000" dirty="0">
                <a:solidFill>
                  <a:srgbClr val="000099"/>
                </a:solidFill>
                <a:latin typeface="微软雅黑" panose="020B0503020204020204" pitchFamily="34" charset="-122"/>
                <a:ea typeface="微软雅黑" panose="020B0503020204020204" pitchFamily="34" charset="-122"/>
              </a:rPr>
              <a:t>数据</a:t>
            </a:r>
          </a:p>
          <a:p>
            <a:r>
              <a:rPr kumimoji="1" lang="en-US" altLang="zh-CN" sz="2000" dirty="0">
                <a:solidFill>
                  <a:srgbClr val="000099"/>
                </a:solidFill>
                <a:latin typeface="Consolas" panose="020B0609020204030204" pitchFamily="49" charset="0"/>
                <a:ea typeface="微软雅黑" panose="020B0503020204020204" pitchFamily="34" charset="-122"/>
              </a:rPr>
              <a:t>01010011 01010100  </a:t>
            </a:r>
            <a:r>
              <a:rPr kumimoji="1" lang="en-US" altLang="zh-CN" sz="2000" dirty="0">
                <a:solidFill>
                  <a:srgbClr val="000099"/>
                </a:solidFill>
                <a:latin typeface="微软雅黑" panose="020B0503020204020204" pitchFamily="34" charset="-122"/>
                <a:ea typeface="微软雅黑" panose="020B0503020204020204" pitchFamily="34" charset="-122"/>
              </a:rPr>
              <a:t>→  </a:t>
            </a:r>
            <a:r>
              <a:rPr kumimoji="1" lang="zh-CN" altLang="en-US" sz="2000" dirty="0">
                <a:solidFill>
                  <a:srgbClr val="000099"/>
                </a:solidFill>
                <a:latin typeface="微软雅黑" panose="020B0503020204020204" pitchFamily="34" charset="-122"/>
                <a:ea typeface="微软雅黑" panose="020B0503020204020204" pitchFamily="34" charset="-122"/>
              </a:rPr>
              <a:t>数据</a:t>
            </a:r>
          </a:p>
          <a:p>
            <a:r>
              <a:rPr kumimoji="1" lang="en-US" altLang="zh-CN" sz="2000" dirty="0">
                <a:solidFill>
                  <a:srgbClr val="000099"/>
                </a:solidFill>
                <a:latin typeface="Consolas" panose="020B0609020204030204" pitchFamily="49" charset="0"/>
                <a:ea typeface="微软雅黑" panose="020B0503020204020204" pitchFamily="34" charset="-122"/>
              </a:rPr>
              <a:t>01001001 01001110  </a:t>
            </a:r>
            <a:r>
              <a:rPr kumimoji="1" lang="en-US" altLang="zh-CN" sz="2000" dirty="0">
                <a:solidFill>
                  <a:srgbClr val="000099"/>
                </a:solidFill>
                <a:latin typeface="微软雅黑" panose="020B0503020204020204" pitchFamily="34" charset="-122"/>
                <a:ea typeface="微软雅黑" panose="020B0503020204020204" pitchFamily="34" charset="-122"/>
              </a:rPr>
              <a:t>→  </a:t>
            </a:r>
            <a:r>
              <a:rPr kumimoji="1" lang="zh-CN" altLang="en-US" sz="2000" dirty="0">
                <a:solidFill>
                  <a:srgbClr val="000099"/>
                </a:solidFill>
                <a:latin typeface="微软雅黑" panose="020B0503020204020204" pitchFamily="34" charset="-122"/>
                <a:ea typeface="微软雅黑" panose="020B0503020204020204" pitchFamily="34" charset="-122"/>
              </a:rPr>
              <a:t>数据</a:t>
            </a:r>
          </a:p>
          <a:p>
            <a:r>
              <a:rPr kumimoji="1" lang="en-US" altLang="zh-CN" sz="2000" dirty="0">
                <a:solidFill>
                  <a:srgbClr val="000099"/>
                </a:solidFill>
                <a:latin typeface="Consolas" panose="020B0609020204030204" pitchFamily="49" charset="0"/>
                <a:ea typeface="微软雅黑" panose="020B0503020204020204" pitchFamily="34" charset="-122"/>
              </a:rPr>
              <a:t>01000111 00000000  </a:t>
            </a:r>
            <a:r>
              <a:rPr kumimoji="1" lang="en-US" altLang="zh-CN" sz="2000" dirty="0">
                <a:solidFill>
                  <a:srgbClr val="000099"/>
                </a:solidFill>
                <a:latin typeface="微软雅黑" panose="020B0503020204020204" pitchFamily="34" charset="-122"/>
                <a:ea typeface="微软雅黑" panose="020B0503020204020204" pitchFamily="34" charset="-122"/>
              </a:rPr>
              <a:t>→  </a:t>
            </a:r>
            <a:r>
              <a:rPr kumimoji="1" lang="zh-CN" altLang="en-US" sz="2000" dirty="0">
                <a:solidFill>
                  <a:srgbClr val="000099"/>
                </a:solidFill>
                <a:latin typeface="微软雅黑" panose="020B0503020204020204" pitchFamily="34" charset="-122"/>
                <a:ea typeface="微软雅黑" panose="020B0503020204020204" pitchFamily="34" charset="-122"/>
              </a:rPr>
              <a:t>数据和 </a:t>
            </a:r>
            <a:r>
              <a:rPr kumimoji="1" lang="en-US" altLang="zh-CN" sz="2000" dirty="0">
                <a:solidFill>
                  <a:srgbClr val="000099"/>
                </a:solidFill>
                <a:latin typeface="微软雅黑" panose="020B0503020204020204" pitchFamily="34" charset="-122"/>
                <a:ea typeface="微软雅黑" panose="020B0503020204020204" pitchFamily="34" charset="-122"/>
              </a:rPr>
              <a:t>0</a:t>
            </a:r>
            <a:r>
              <a:rPr kumimoji="1" lang="zh-CN" altLang="en-US" sz="2000" dirty="0">
                <a:solidFill>
                  <a:srgbClr val="000099"/>
                </a:solidFill>
                <a:latin typeface="微软雅黑" panose="020B0503020204020204" pitchFamily="34" charset="-122"/>
                <a:ea typeface="微软雅黑" panose="020B0503020204020204" pitchFamily="34" charset="-122"/>
              </a:rPr>
              <a:t>（填充）</a:t>
            </a:r>
          </a:p>
          <a:p>
            <a:endParaRPr kumimoji="1" lang="zh-CN" altLang="en-US" sz="1000" dirty="0">
              <a:solidFill>
                <a:srgbClr val="000099"/>
              </a:solidFill>
              <a:latin typeface="微软雅黑" panose="020B0503020204020204" pitchFamily="34" charset="-122"/>
              <a:ea typeface="微软雅黑" panose="020B0503020204020204" pitchFamily="34" charset="-122"/>
            </a:endParaRPr>
          </a:p>
          <a:p>
            <a:r>
              <a:rPr kumimoji="1" lang="en-US" altLang="zh-CN" sz="2000" dirty="0">
                <a:solidFill>
                  <a:srgbClr val="000099"/>
                </a:solidFill>
                <a:latin typeface="Consolas" panose="020B0609020204030204" pitchFamily="49" charset="0"/>
                <a:ea typeface="微软雅黑" panose="020B0503020204020204" pitchFamily="34" charset="-122"/>
              </a:rPr>
              <a:t>10010110 11101101  </a:t>
            </a:r>
            <a:r>
              <a:rPr kumimoji="1" lang="en-US" altLang="zh-CN" sz="2000" dirty="0">
                <a:solidFill>
                  <a:srgbClr val="000099"/>
                </a:solidFill>
                <a:latin typeface="微软雅黑" panose="020B0503020204020204" pitchFamily="34" charset="-122"/>
                <a:ea typeface="微软雅黑" panose="020B0503020204020204" pitchFamily="34" charset="-122"/>
              </a:rPr>
              <a:t>→  </a:t>
            </a:r>
            <a:r>
              <a:rPr kumimoji="1" lang="zh-CN" altLang="en-US" sz="2000" dirty="0">
                <a:solidFill>
                  <a:srgbClr val="000099"/>
                </a:solidFill>
                <a:latin typeface="微软雅黑" panose="020B0503020204020204" pitchFamily="34" charset="-122"/>
                <a:ea typeface="微软雅黑" panose="020B0503020204020204" pitchFamily="34" charset="-122"/>
              </a:rPr>
              <a:t>求和得出的结果</a:t>
            </a:r>
          </a:p>
          <a:p>
            <a:pPr>
              <a:lnSpc>
                <a:spcPct val="130000"/>
              </a:lnSpc>
            </a:pPr>
            <a:r>
              <a:rPr kumimoji="1" lang="en-US" altLang="zh-CN" sz="2000" dirty="0">
                <a:solidFill>
                  <a:srgbClr val="000099"/>
                </a:solidFill>
                <a:latin typeface="Consolas" panose="020B0609020204030204" pitchFamily="49" charset="0"/>
                <a:ea typeface="微软雅黑" panose="020B0503020204020204" pitchFamily="34" charset="-122"/>
              </a:rPr>
              <a:t>01101001 00010010  </a:t>
            </a:r>
            <a:r>
              <a:rPr kumimoji="1" lang="en-US" altLang="zh-CN" sz="2000" dirty="0">
                <a:solidFill>
                  <a:srgbClr val="000099"/>
                </a:solidFill>
                <a:latin typeface="微软雅黑" panose="020B0503020204020204" pitchFamily="34" charset="-122"/>
                <a:ea typeface="微软雅黑" panose="020B0503020204020204" pitchFamily="34" charset="-122"/>
              </a:rPr>
              <a:t>→  </a:t>
            </a:r>
            <a:r>
              <a:rPr kumimoji="1" lang="zh-CN" altLang="en-US" sz="2000" dirty="0">
                <a:solidFill>
                  <a:srgbClr val="000099"/>
                </a:solidFill>
                <a:latin typeface="微软雅黑" panose="020B0503020204020204" pitchFamily="34" charset="-122"/>
                <a:ea typeface="微软雅黑" panose="020B0503020204020204" pitchFamily="34" charset="-122"/>
              </a:rPr>
              <a:t>检验和 </a:t>
            </a:r>
          </a:p>
        </p:txBody>
      </p:sp>
      <p:sp>
        <p:nvSpPr>
          <p:cNvPr id="377861" name="Freeform 5"/>
          <p:cNvSpPr>
            <a:spLocks/>
          </p:cNvSpPr>
          <p:nvPr/>
        </p:nvSpPr>
        <p:spPr bwMode="auto">
          <a:xfrm>
            <a:off x="2897189" y="3115151"/>
            <a:ext cx="2813579" cy="673100"/>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62" name="Rectangle 6"/>
          <p:cNvSpPr>
            <a:spLocks noChangeArrowheads="1"/>
          </p:cNvSpPr>
          <p:nvPr/>
        </p:nvSpPr>
        <p:spPr bwMode="auto">
          <a:xfrm>
            <a:off x="2897189" y="1430813"/>
            <a:ext cx="2813579" cy="1009650"/>
          </a:xfrm>
          <a:prstGeom prst="rect">
            <a:avLst/>
          </a:prstGeom>
          <a:solidFill>
            <a:srgbClr val="66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64" name="Rectangle 8"/>
          <p:cNvSpPr>
            <a:spLocks noChangeArrowheads="1"/>
          </p:cNvSpPr>
          <p:nvPr/>
        </p:nvSpPr>
        <p:spPr bwMode="auto">
          <a:xfrm>
            <a:off x="2898910" y="1405413"/>
            <a:ext cx="2808419" cy="237648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65" name="Line 9"/>
          <p:cNvSpPr>
            <a:spLocks noChangeShapeType="1"/>
          </p:cNvSpPr>
          <p:nvPr/>
        </p:nvSpPr>
        <p:spPr bwMode="auto">
          <a:xfrm>
            <a:off x="2897189" y="1767363"/>
            <a:ext cx="2813579"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66" name="Line 10"/>
          <p:cNvSpPr>
            <a:spLocks noChangeShapeType="1"/>
          </p:cNvSpPr>
          <p:nvPr/>
        </p:nvSpPr>
        <p:spPr bwMode="auto">
          <a:xfrm>
            <a:off x="2897189" y="2103913"/>
            <a:ext cx="2813579"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67" name="Line 11"/>
          <p:cNvSpPr>
            <a:spLocks noChangeShapeType="1"/>
          </p:cNvSpPr>
          <p:nvPr/>
        </p:nvSpPr>
        <p:spPr bwMode="auto">
          <a:xfrm>
            <a:off x="2897189" y="2440463"/>
            <a:ext cx="2813579"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68" name="Line 12"/>
          <p:cNvSpPr>
            <a:spLocks noChangeShapeType="1"/>
          </p:cNvSpPr>
          <p:nvPr/>
        </p:nvSpPr>
        <p:spPr bwMode="auto">
          <a:xfrm>
            <a:off x="2897189" y="2778603"/>
            <a:ext cx="2813579"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69" name="Line 13"/>
          <p:cNvSpPr>
            <a:spLocks noChangeShapeType="1"/>
          </p:cNvSpPr>
          <p:nvPr/>
        </p:nvSpPr>
        <p:spPr bwMode="auto">
          <a:xfrm>
            <a:off x="2897189" y="3115153"/>
            <a:ext cx="2813579"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70" name="Line 14"/>
          <p:cNvSpPr>
            <a:spLocks noChangeShapeType="1"/>
          </p:cNvSpPr>
          <p:nvPr/>
        </p:nvSpPr>
        <p:spPr bwMode="auto">
          <a:xfrm>
            <a:off x="2897189" y="3451703"/>
            <a:ext cx="2813579"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71" name="Line 15"/>
          <p:cNvSpPr>
            <a:spLocks noChangeShapeType="1"/>
          </p:cNvSpPr>
          <p:nvPr/>
        </p:nvSpPr>
        <p:spPr bwMode="auto">
          <a:xfrm>
            <a:off x="4303977" y="2103913"/>
            <a:ext cx="0" cy="1684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72" name="Line 16"/>
          <p:cNvSpPr>
            <a:spLocks noChangeShapeType="1"/>
          </p:cNvSpPr>
          <p:nvPr/>
        </p:nvSpPr>
        <p:spPr bwMode="auto">
          <a:xfrm>
            <a:off x="5005652" y="3115151"/>
            <a:ext cx="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73" name="Line 17"/>
          <p:cNvSpPr>
            <a:spLocks noChangeShapeType="1"/>
          </p:cNvSpPr>
          <p:nvPr/>
        </p:nvSpPr>
        <p:spPr bwMode="auto">
          <a:xfrm>
            <a:off x="3588544" y="3096101"/>
            <a:ext cx="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74" name="Line 18"/>
          <p:cNvSpPr>
            <a:spLocks noChangeShapeType="1"/>
          </p:cNvSpPr>
          <p:nvPr/>
        </p:nvSpPr>
        <p:spPr bwMode="auto">
          <a:xfrm>
            <a:off x="3600583" y="2124551"/>
            <a:ext cx="0" cy="336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75" name="Text Box 19"/>
          <p:cNvSpPr txBox="1">
            <a:spLocks noChangeArrowheads="1"/>
          </p:cNvSpPr>
          <p:nvPr/>
        </p:nvSpPr>
        <p:spPr bwMode="auto">
          <a:xfrm>
            <a:off x="3444082" y="1411764"/>
            <a:ext cx="1728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153.19.8.104</a:t>
            </a:r>
          </a:p>
        </p:txBody>
      </p:sp>
      <p:sp>
        <p:nvSpPr>
          <p:cNvPr id="377876" name="Text Box 20"/>
          <p:cNvSpPr txBox="1">
            <a:spLocks noChangeArrowheads="1"/>
          </p:cNvSpPr>
          <p:nvPr/>
        </p:nvSpPr>
        <p:spPr bwMode="auto">
          <a:xfrm>
            <a:off x="3480197" y="1753077"/>
            <a:ext cx="15776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微软雅黑" panose="020B0503020204020204" pitchFamily="34" charset="-122"/>
                <a:ea typeface="微软雅黑" panose="020B0503020204020204" pitchFamily="34" charset="-122"/>
              </a:rPr>
              <a:t>171.3.14.11</a:t>
            </a:r>
          </a:p>
        </p:txBody>
      </p:sp>
      <p:sp>
        <p:nvSpPr>
          <p:cNvPr id="377878" name="AutoShape 22"/>
          <p:cNvSpPr>
            <a:spLocks/>
          </p:cNvSpPr>
          <p:nvPr/>
        </p:nvSpPr>
        <p:spPr bwMode="auto">
          <a:xfrm>
            <a:off x="2744128" y="1392715"/>
            <a:ext cx="75671" cy="1039813"/>
          </a:xfrm>
          <a:prstGeom prst="leftBrace">
            <a:avLst>
              <a:gd name="adj1" fmla="val 1240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79" name="AutoShape 23"/>
          <p:cNvSpPr>
            <a:spLocks/>
          </p:cNvSpPr>
          <p:nvPr/>
        </p:nvSpPr>
        <p:spPr bwMode="auto">
          <a:xfrm>
            <a:off x="2735527" y="2491263"/>
            <a:ext cx="84270" cy="604838"/>
          </a:xfrm>
          <a:prstGeom prst="leftBrace">
            <a:avLst>
              <a:gd name="adj1" fmla="val 647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80" name="AutoShape 24"/>
          <p:cNvSpPr>
            <a:spLocks/>
          </p:cNvSpPr>
          <p:nvPr/>
        </p:nvSpPr>
        <p:spPr bwMode="auto">
          <a:xfrm>
            <a:off x="2742406" y="3132613"/>
            <a:ext cx="84270" cy="635000"/>
          </a:xfrm>
          <a:prstGeom prst="leftBrace">
            <a:avLst>
              <a:gd name="adj1" fmla="val 6802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77881" name="Text Box 25"/>
          <p:cNvSpPr txBox="1">
            <a:spLocks noChangeArrowheads="1"/>
          </p:cNvSpPr>
          <p:nvPr/>
        </p:nvSpPr>
        <p:spPr bwMode="auto">
          <a:xfrm>
            <a:off x="1689894" y="1549878"/>
            <a:ext cx="1129904"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a:solidFill>
                  <a:srgbClr val="000099"/>
                </a:solidFill>
                <a:latin typeface="微软雅黑" panose="020B0503020204020204" pitchFamily="34" charset="-122"/>
                <a:ea typeface="微软雅黑" panose="020B0503020204020204" pitchFamily="34" charset="-122"/>
              </a:rPr>
              <a:t>12 </a:t>
            </a:r>
            <a:r>
              <a:rPr kumimoji="1" lang="zh-CN" altLang="en-US" sz="2000">
                <a:solidFill>
                  <a:srgbClr val="000099"/>
                </a:solidFill>
                <a:latin typeface="微软雅黑" panose="020B0503020204020204" pitchFamily="34" charset="-122"/>
                <a:ea typeface="微软雅黑" panose="020B0503020204020204" pitchFamily="34" charset="-122"/>
              </a:rPr>
              <a:t>字节</a:t>
            </a:r>
          </a:p>
          <a:p>
            <a:pPr algn="ctr"/>
            <a:r>
              <a:rPr kumimoji="1" lang="zh-CN" altLang="en-US" sz="2000">
                <a:solidFill>
                  <a:srgbClr val="000099"/>
                </a:solidFill>
                <a:latin typeface="微软雅黑" panose="020B0503020204020204" pitchFamily="34" charset="-122"/>
                <a:ea typeface="微软雅黑" panose="020B0503020204020204" pitchFamily="34" charset="-122"/>
              </a:rPr>
              <a:t>伪首部</a:t>
            </a:r>
          </a:p>
        </p:txBody>
      </p:sp>
      <p:sp>
        <p:nvSpPr>
          <p:cNvPr id="377882" name="Text Box 26"/>
          <p:cNvSpPr txBox="1">
            <a:spLocks noChangeArrowheads="1"/>
          </p:cNvSpPr>
          <p:nvPr/>
        </p:nvSpPr>
        <p:spPr bwMode="auto">
          <a:xfrm>
            <a:off x="1465281" y="2376964"/>
            <a:ext cx="134524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a:solidFill>
                  <a:srgbClr val="000099"/>
                </a:solidFill>
                <a:latin typeface="微软雅黑" panose="020B0503020204020204" pitchFamily="34" charset="-122"/>
                <a:ea typeface="微软雅黑" panose="020B0503020204020204" pitchFamily="34" charset="-122"/>
              </a:rPr>
              <a:t>8 </a:t>
            </a:r>
            <a:r>
              <a:rPr kumimoji="1" lang="zh-CN" altLang="en-US" sz="2000">
                <a:solidFill>
                  <a:srgbClr val="000099"/>
                </a:solidFill>
                <a:latin typeface="微软雅黑" panose="020B0503020204020204" pitchFamily="34" charset="-122"/>
                <a:ea typeface="微软雅黑" panose="020B0503020204020204" pitchFamily="34" charset="-122"/>
              </a:rPr>
              <a:t>字节</a:t>
            </a:r>
          </a:p>
          <a:p>
            <a:pPr algn="ctr"/>
            <a:r>
              <a:rPr kumimoji="1" lang="en-US" altLang="zh-CN" sz="2000">
                <a:solidFill>
                  <a:srgbClr val="000099"/>
                </a:solidFill>
                <a:latin typeface="微软雅黑" panose="020B0503020204020204" pitchFamily="34" charset="-122"/>
                <a:ea typeface="微软雅黑" panose="020B0503020204020204" pitchFamily="34" charset="-122"/>
              </a:rPr>
              <a:t>UDP </a:t>
            </a:r>
            <a:r>
              <a:rPr kumimoji="1" lang="zh-CN" altLang="en-US" sz="2000">
                <a:solidFill>
                  <a:srgbClr val="000099"/>
                </a:solidFill>
                <a:latin typeface="微软雅黑" panose="020B0503020204020204" pitchFamily="34" charset="-122"/>
                <a:ea typeface="微软雅黑" panose="020B0503020204020204" pitchFamily="34" charset="-122"/>
              </a:rPr>
              <a:t>首部</a:t>
            </a:r>
          </a:p>
        </p:txBody>
      </p:sp>
      <p:sp>
        <p:nvSpPr>
          <p:cNvPr id="377883" name="Text Box 27"/>
          <p:cNvSpPr txBox="1">
            <a:spLocks noChangeArrowheads="1"/>
          </p:cNvSpPr>
          <p:nvPr/>
        </p:nvSpPr>
        <p:spPr bwMode="auto">
          <a:xfrm>
            <a:off x="1758116" y="3080227"/>
            <a:ext cx="9332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a:solidFill>
                  <a:srgbClr val="000099"/>
                </a:solidFill>
                <a:latin typeface="微软雅黑" panose="020B0503020204020204" pitchFamily="34" charset="-122"/>
                <a:ea typeface="微软雅黑" panose="020B0503020204020204" pitchFamily="34" charset="-122"/>
              </a:rPr>
              <a:t>7 </a:t>
            </a:r>
            <a:r>
              <a:rPr kumimoji="1" lang="zh-CN" altLang="en-US" sz="2000">
                <a:solidFill>
                  <a:srgbClr val="000099"/>
                </a:solidFill>
                <a:latin typeface="微软雅黑" panose="020B0503020204020204" pitchFamily="34" charset="-122"/>
                <a:ea typeface="微软雅黑" panose="020B0503020204020204" pitchFamily="34" charset="-122"/>
              </a:rPr>
              <a:t>字节</a:t>
            </a:r>
          </a:p>
          <a:p>
            <a:pPr algn="ctr"/>
            <a:r>
              <a:rPr kumimoji="1" lang="zh-CN" altLang="en-US" sz="2000">
                <a:solidFill>
                  <a:srgbClr val="000099"/>
                </a:solidFill>
                <a:latin typeface="微软雅黑" panose="020B0503020204020204" pitchFamily="34" charset="-122"/>
                <a:ea typeface="微软雅黑" panose="020B0503020204020204" pitchFamily="34" charset="-122"/>
              </a:rPr>
              <a:t>数据</a:t>
            </a:r>
          </a:p>
        </p:txBody>
      </p:sp>
      <p:grpSp>
        <p:nvGrpSpPr>
          <p:cNvPr id="377890" name="Group 34"/>
          <p:cNvGrpSpPr>
            <a:grpSpLocks/>
          </p:cNvGrpSpPr>
          <p:nvPr/>
        </p:nvGrpSpPr>
        <p:grpSpPr bwMode="auto">
          <a:xfrm>
            <a:off x="4721887" y="3708877"/>
            <a:ext cx="698235" cy="630237"/>
            <a:chOff x="1651" y="2763"/>
            <a:chExt cx="406" cy="397"/>
          </a:xfrm>
        </p:grpSpPr>
        <p:sp>
          <p:nvSpPr>
            <p:cNvPr id="377884" name="Text Box 28"/>
            <p:cNvSpPr txBox="1">
              <a:spLocks noChangeArrowheads="1"/>
            </p:cNvSpPr>
            <p:nvPr/>
          </p:nvSpPr>
          <p:spPr bwMode="auto">
            <a:xfrm>
              <a:off x="1651" y="2908"/>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填充</a:t>
              </a:r>
            </a:p>
          </p:txBody>
        </p:sp>
        <p:sp>
          <p:nvSpPr>
            <p:cNvPr id="377885" name="Line 29"/>
            <p:cNvSpPr>
              <a:spLocks noChangeShapeType="1"/>
            </p:cNvSpPr>
            <p:nvPr/>
          </p:nvSpPr>
          <p:spPr bwMode="auto">
            <a:xfrm flipV="1">
              <a:off x="1890" y="2763"/>
              <a:ext cx="134" cy="20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377886" name="Line 30"/>
          <p:cNvSpPr>
            <a:spLocks noChangeShapeType="1"/>
          </p:cNvSpPr>
          <p:nvPr/>
        </p:nvSpPr>
        <p:spPr bwMode="auto">
          <a:xfrm flipV="1">
            <a:off x="6023992" y="5482115"/>
            <a:ext cx="5219567" cy="95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87" name="Text Box 31"/>
          <p:cNvSpPr txBox="1">
            <a:spLocks noChangeArrowheads="1"/>
          </p:cNvSpPr>
          <p:nvPr/>
        </p:nvSpPr>
        <p:spPr bwMode="auto">
          <a:xfrm>
            <a:off x="3096609" y="5509101"/>
            <a:ext cx="2765501" cy="755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2000" dirty="0">
                <a:solidFill>
                  <a:srgbClr val="FF0000"/>
                </a:solidFill>
                <a:latin typeface="微软雅黑" panose="020B0503020204020204" pitchFamily="34" charset="-122"/>
                <a:ea typeface="微软雅黑" panose="020B0503020204020204" pitchFamily="34" charset="-122"/>
              </a:rPr>
              <a:t>按二进制反码运算求和</a:t>
            </a:r>
          </a:p>
          <a:p>
            <a:pPr algn="r">
              <a:lnSpc>
                <a:spcPct val="130000"/>
              </a:lnSpc>
            </a:pPr>
            <a:r>
              <a:rPr kumimoji="1" lang="zh-CN" altLang="en-US" sz="2000" dirty="0">
                <a:solidFill>
                  <a:srgbClr val="FF0000"/>
                </a:solidFill>
                <a:latin typeface="微软雅黑" panose="020B0503020204020204" pitchFamily="34" charset="-122"/>
                <a:ea typeface="微软雅黑" panose="020B0503020204020204" pitchFamily="34" charset="-122"/>
              </a:rPr>
              <a:t>将得出的结果求反码</a:t>
            </a:r>
          </a:p>
        </p:txBody>
      </p:sp>
      <p:sp>
        <p:nvSpPr>
          <p:cNvPr id="377877" name="Text Box 21"/>
          <p:cNvSpPr txBox="1">
            <a:spLocks noChangeArrowheads="1"/>
          </p:cNvSpPr>
          <p:nvPr/>
        </p:nvSpPr>
        <p:spPr bwMode="auto">
          <a:xfrm>
            <a:off x="2944598" y="2060848"/>
            <a:ext cx="3121422" cy="1785104"/>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000" dirty="0">
                <a:solidFill>
                  <a:srgbClr val="000099"/>
                </a:solidFill>
                <a:latin typeface="微软雅黑" panose="020B0503020204020204" pitchFamily="34" charset="-122"/>
                <a:ea typeface="微软雅黑" panose="020B0503020204020204" pitchFamily="34" charset="-122"/>
              </a:rPr>
              <a:t>全 </a:t>
            </a:r>
            <a:r>
              <a:rPr kumimoji="1" lang="en-US" altLang="zh-CN" sz="2000" dirty="0">
                <a:solidFill>
                  <a:srgbClr val="000099"/>
                </a:solidFill>
                <a:latin typeface="微软雅黑" panose="020B0503020204020204" pitchFamily="34" charset="-122"/>
                <a:ea typeface="微软雅黑" panose="020B0503020204020204" pitchFamily="34" charset="-122"/>
              </a:rPr>
              <a:t>0   17          15</a:t>
            </a:r>
          </a:p>
          <a:p>
            <a:pPr>
              <a:lnSpc>
                <a:spcPct val="110000"/>
              </a:lnSpc>
            </a:pPr>
            <a:r>
              <a:rPr kumimoji="1" lang="en-US" altLang="zh-CN" sz="2000" dirty="0">
                <a:solidFill>
                  <a:srgbClr val="000099"/>
                </a:solidFill>
                <a:latin typeface="微软雅黑" panose="020B0503020204020204" pitchFamily="34" charset="-122"/>
                <a:ea typeface="微软雅黑" panose="020B0503020204020204" pitchFamily="34" charset="-122"/>
              </a:rPr>
              <a:t>    1087            13</a:t>
            </a:r>
          </a:p>
          <a:p>
            <a:pPr>
              <a:lnSpc>
                <a:spcPct val="110000"/>
              </a:lnSpc>
            </a:pPr>
            <a:r>
              <a:rPr kumimoji="1" lang="en-US" altLang="zh-CN" sz="2000" dirty="0">
                <a:solidFill>
                  <a:srgbClr val="000099"/>
                </a:solidFill>
                <a:latin typeface="微软雅黑" panose="020B0503020204020204" pitchFamily="34" charset="-122"/>
                <a:ea typeface="微软雅黑" panose="020B0503020204020204" pitchFamily="34" charset="-122"/>
              </a:rPr>
              <a:t>      15             </a:t>
            </a:r>
            <a:r>
              <a:rPr kumimoji="1" lang="zh-CN" altLang="en-US" sz="2000" dirty="0">
                <a:solidFill>
                  <a:srgbClr val="000099"/>
                </a:solidFill>
                <a:latin typeface="微软雅黑" panose="020B0503020204020204" pitchFamily="34" charset="-122"/>
                <a:ea typeface="微软雅黑" panose="020B0503020204020204" pitchFamily="34" charset="-122"/>
              </a:rPr>
              <a:t>全 </a:t>
            </a:r>
            <a:r>
              <a:rPr kumimoji="1" lang="en-US" altLang="zh-CN" sz="2000" dirty="0">
                <a:solidFill>
                  <a:srgbClr val="000099"/>
                </a:solidFill>
                <a:latin typeface="微软雅黑" panose="020B0503020204020204" pitchFamily="34" charset="-122"/>
                <a:ea typeface="微软雅黑" panose="020B0503020204020204" pitchFamily="34" charset="-122"/>
              </a:rPr>
              <a:t>0</a:t>
            </a:r>
          </a:p>
          <a:p>
            <a:pPr>
              <a:lnSpc>
                <a:spcPct val="110000"/>
              </a:lnSpc>
            </a:pPr>
            <a:r>
              <a:rPr kumimoji="1" lang="zh-CN" altLang="en-US" sz="2000" dirty="0">
                <a:solidFill>
                  <a:srgbClr val="000099"/>
                </a:solidFill>
                <a:latin typeface="微软雅黑" panose="020B0503020204020204" pitchFamily="34" charset="-122"/>
                <a:ea typeface="微软雅黑" panose="020B0503020204020204" pitchFamily="34" charset="-122"/>
              </a:rPr>
              <a:t>数据  数据   数据  数据</a:t>
            </a:r>
          </a:p>
          <a:p>
            <a:pPr>
              <a:lnSpc>
                <a:spcPct val="110000"/>
              </a:lnSpc>
            </a:pPr>
            <a:r>
              <a:rPr kumimoji="1" lang="zh-CN" altLang="en-US" sz="2000" dirty="0">
                <a:solidFill>
                  <a:srgbClr val="000099"/>
                </a:solidFill>
                <a:latin typeface="微软雅黑" panose="020B0503020204020204" pitchFamily="34" charset="-122"/>
                <a:ea typeface="微软雅黑" panose="020B0503020204020204" pitchFamily="34" charset="-122"/>
              </a:rPr>
              <a:t>数据  数据   数据  全 </a:t>
            </a:r>
            <a:r>
              <a:rPr kumimoji="1" lang="en-US" altLang="zh-CN" sz="2000" dirty="0">
                <a:solidFill>
                  <a:srgbClr val="000099"/>
                </a:solidFill>
                <a:latin typeface="微软雅黑" panose="020B0503020204020204" pitchFamily="34" charset="-122"/>
                <a:ea typeface="微软雅黑" panose="020B0503020204020204" pitchFamily="34" charset="-122"/>
              </a:rPr>
              <a:t>0</a:t>
            </a:r>
          </a:p>
        </p:txBody>
      </p:sp>
      <p:sp>
        <p:nvSpPr>
          <p:cNvPr id="3" name="矩形 2"/>
          <p:cNvSpPr/>
          <p:nvPr/>
        </p:nvSpPr>
        <p:spPr>
          <a:xfrm>
            <a:off x="1658937" y="4161035"/>
            <a:ext cx="2656536" cy="1015663"/>
          </a:xfrm>
          <a:prstGeom prst="rect">
            <a:avLst/>
          </a:prstGeom>
          <a:solidFill>
            <a:srgbClr val="000099"/>
          </a:solidFill>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UDP</a:t>
            </a:r>
            <a:r>
              <a:rPr lang="zh-CN" altLang="zh-CN" sz="2000" dirty="0">
                <a:solidFill>
                  <a:schemeClr val="bg1"/>
                </a:solidFill>
                <a:latin typeface="微软雅黑" panose="020B0503020204020204" pitchFamily="34" charset="-122"/>
                <a:ea typeface="微软雅黑" panose="020B0503020204020204" pitchFamily="34" charset="-122"/>
              </a:rPr>
              <a:t>的检验和是把首部和数据部分一起都检验。</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15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78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7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3" grpId="0"/>
      <p:bldP spid="377886" grpId="0" animBg="1"/>
      <p:bldP spid="37788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ABB8C3E-C28B-4E54-82DA-6A489FA6A830}"/>
              </a:ext>
            </a:extLst>
          </p:cNvPr>
          <p:cNvSpPr/>
          <p:nvPr/>
        </p:nvSpPr>
        <p:spPr bwMode="auto">
          <a:xfrm>
            <a:off x="609601" y="1244696"/>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08B6EC06-E98D-4C67-8D19-E77C5F124B1D}"/>
              </a:ext>
            </a:extLst>
          </p:cNvPr>
          <p:cNvSpPr/>
          <p:nvPr/>
        </p:nvSpPr>
        <p:spPr bwMode="auto">
          <a:xfrm>
            <a:off x="609601" y="1748510"/>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D9961CCD-B7B0-4048-B2B0-900BBAA1193D}"/>
              </a:ext>
            </a:extLst>
          </p:cNvPr>
          <p:cNvSpPr/>
          <p:nvPr/>
        </p:nvSpPr>
        <p:spPr bwMode="auto">
          <a:xfrm>
            <a:off x="609601" y="2264598"/>
            <a:ext cx="5702423"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a:extLst>
              <a:ext uri="{FF2B5EF4-FFF2-40B4-BE49-F238E27FC236}">
                <a16:creationId xmlns:a16="http://schemas.microsoft.com/office/drawing/2014/main" id="{97B74443-6E60-47A3-8111-7D92659D00CF}"/>
              </a:ext>
            </a:extLst>
          </p:cNvPr>
          <p:cNvSpPr/>
          <p:nvPr/>
        </p:nvSpPr>
        <p:spPr bwMode="auto">
          <a:xfrm>
            <a:off x="609600" y="2264598"/>
            <a:ext cx="5702423" cy="432048"/>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p:txBody>
          <a:bodyPr/>
          <a:lstStyle/>
          <a:p>
            <a:r>
              <a:rPr lang="zh-CN" altLang="zh-CN" dirty="0"/>
              <a:t>第</a:t>
            </a:r>
            <a:r>
              <a:rPr lang="en-US" altLang="zh-CN" dirty="0"/>
              <a:t> 5 </a:t>
            </a:r>
            <a:r>
              <a:rPr lang="zh-CN" altLang="zh-CN" dirty="0"/>
              <a:t>章</a:t>
            </a:r>
            <a:r>
              <a:rPr lang="en-US" altLang="zh-CN" dirty="0"/>
              <a:t>  </a:t>
            </a:r>
            <a:r>
              <a:rPr lang="zh-CN" altLang="en-US" dirty="0"/>
              <a:t>运输</a:t>
            </a:r>
            <a:r>
              <a:rPr lang="zh-CN" altLang="zh-CN" dirty="0"/>
              <a:t>层</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5.1  </a:t>
            </a:r>
            <a:r>
              <a:rPr lang="zh-CN" altLang="zh-CN" sz="2800" dirty="0"/>
              <a:t>运输层协议概述</a:t>
            </a:r>
          </a:p>
          <a:p>
            <a:r>
              <a:rPr lang="en-US" altLang="zh-CN" sz="2800" dirty="0"/>
              <a:t>5.2  </a:t>
            </a:r>
            <a:r>
              <a:rPr lang="zh-CN" altLang="zh-CN" sz="2800" dirty="0"/>
              <a:t>用户数据报协议</a:t>
            </a:r>
            <a:r>
              <a:rPr lang="en-US" altLang="zh-CN" sz="2800" dirty="0"/>
              <a:t> UDP </a:t>
            </a:r>
            <a:endParaRPr lang="zh-CN" altLang="zh-CN" sz="2800" dirty="0"/>
          </a:p>
          <a:p>
            <a:r>
              <a:rPr lang="en-US" altLang="zh-CN" sz="2800" dirty="0"/>
              <a:t>5.3  </a:t>
            </a:r>
            <a:r>
              <a:rPr lang="zh-CN" altLang="zh-CN" sz="2800" dirty="0"/>
              <a:t>传输控制协议</a:t>
            </a:r>
            <a:r>
              <a:rPr lang="en-US" altLang="zh-CN" sz="2800" dirty="0"/>
              <a:t> TCP </a:t>
            </a:r>
            <a:r>
              <a:rPr lang="zh-CN" altLang="zh-CN" sz="2800" dirty="0"/>
              <a:t>概述</a:t>
            </a:r>
          </a:p>
          <a:p>
            <a:r>
              <a:rPr lang="en-US" altLang="zh-CN" sz="2800" dirty="0"/>
              <a:t>5.4  </a:t>
            </a:r>
            <a:r>
              <a:rPr lang="zh-CN" altLang="zh-CN" sz="2800" dirty="0"/>
              <a:t>可靠传输的工作原理</a:t>
            </a:r>
          </a:p>
          <a:p>
            <a:r>
              <a:rPr lang="en-US" altLang="zh-CN" sz="2800" dirty="0"/>
              <a:t>5.5  TCP </a:t>
            </a:r>
            <a:r>
              <a:rPr lang="zh-CN" altLang="zh-CN" sz="2800" dirty="0"/>
              <a:t>报文段的首部格式</a:t>
            </a:r>
          </a:p>
          <a:p>
            <a:r>
              <a:rPr lang="en-US" altLang="zh-CN" sz="2800" dirty="0"/>
              <a:t>5.6  TCP </a:t>
            </a:r>
            <a:r>
              <a:rPr lang="zh-CN" altLang="zh-CN" sz="2800" dirty="0"/>
              <a:t>可靠传输的实现</a:t>
            </a:r>
          </a:p>
          <a:p>
            <a:r>
              <a:rPr lang="en-US" altLang="zh-CN" sz="2800" dirty="0"/>
              <a:t>5.7  TCP </a:t>
            </a:r>
            <a:r>
              <a:rPr lang="zh-CN" altLang="zh-CN" sz="2800" dirty="0"/>
              <a:t>的流量控制</a:t>
            </a:r>
          </a:p>
          <a:p>
            <a:r>
              <a:rPr lang="en-US" altLang="zh-CN" sz="2800" dirty="0"/>
              <a:t>5.8  TCP </a:t>
            </a:r>
            <a:r>
              <a:rPr lang="zh-CN" altLang="zh-CN" sz="2800" dirty="0"/>
              <a:t>的拥塞控制</a:t>
            </a:r>
          </a:p>
          <a:p>
            <a:r>
              <a:rPr lang="en-US" altLang="zh-CN" sz="2800" dirty="0"/>
              <a:t>5.9  TCP </a:t>
            </a:r>
            <a:r>
              <a:rPr lang="zh-CN" altLang="zh-CN" sz="2800" dirty="0"/>
              <a:t>的运输连接管理</a:t>
            </a:r>
          </a:p>
        </p:txBody>
      </p:sp>
    </p:spTree>
    <p:extLst>
      <p:ext uri="{BB962C8B-B14F-4D97-AF65-F5344CB8AC3E}">
        <p14:creationId xmlns:p14="http://schemas.microsoft.com/office/powerpoint/2010/main" val="252041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63E503-D606-4BAF-B7B5-7414C70D458C}"/>
              </a:ext>
            </a:extLst>
          </p:cNvPr>
          <p:cNvSpPr/>
          <p:nvPr/>
        </p:nvSpPr>
        <p:spPr bwMode="auto">
          <a:xfrm>
            <a:off x="609601" y="1234330"/>
            <a:ext cx="5918448"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1C555C61-BA2F-4A26-8D5D-3C2D2FFAC047}"/>
              </a:ext>
            </a:extLst>
          </p:cNvPr>
          <p:cNvSpPr/>
          <p:nvPr/>
        </p:nvSpPr>
        <p:spPr bwMode="auto">
          <a:xfrm>
            <a:off x="609600" y="1420274"/>
            <a:ext cx="5918448" cy="84040"/>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31842" name="Rectangle 2"/>
          <p:cNvSpPr>
            <a:spLocks noGrp="1" noChangeArrowheads="1"/>
          </p:cNvSpPr>
          <p:nvPr>
            <p:ph type="title"/>
          </p:nvPr>
        </p:nvSpPr>
        <p:spPr/>
        <p:txBody>
          <a:bodyPr/>
          <a:lstStyle/>
          <a:p>
            <a:r>
              <a:rPr lang="en-US" altLang="zh-CN" dirty="0"/>
              <a:t>5.3  </a:t>
            </a:r>
            <a:r>
              <a:rPr lang="zh-CN" altLang="zh-CN" dirty="0"/>
              <a:t>传输控制协议</a:t>
            </a:r>
            <a:r>
              <a:rPr lang="en-US" altLang="zh-CN" dirty="0"/>
              <a:t> TCP </a:t>
            </a:r>
            <a:r>
              <a:rPr lang="zh-CN" altLang="zh-CN" dirty="0"/>
              <a:t>概述</a:t>
            </a:r>
          </a:p>
        </p:txBody>
      </p:sp>
      <p:sp>
        <p:nvSpPr>
          <p:cNvPr id="931843" name="Rectangle 3"/>
          <p:cNvSpPr>
            <a:spLocks noGrp="1" noChangeArrowheads="1"/>
          </p:cNvSpPr>
          <p:nvPr>
            <p:ph idx="1"/>
          </p:nvPr>
        </p:nvSpPr>
        <p:spPr/>
        <p:txBody>
          <a:bodyPr/>
          <a:lstStyle/>
          <a:p>
            <a:r>
              <a:rPr lang="en-US" altLang="zh-CN" dirty="0"/>
              <a:t>5.3.1  TCP </a:t>
            </a:r>
            <a:r>
              <a:rPr lang="zh-CN" altLang="zh-CN" dirty="0"/>
              <a:t>最主要的特点</a:t>
            </a:r>
          </a:p>
          <a:p>
            <a:r>
              <a:rPr lang="en-US" altLang="zh-CN" dirty="0"/>
              <a:t>5.3.2  TCP </a:t>
            </a:r>
            <a:r>
              <a:rPr lang="zh-CN" altLang="zh-CN" dirty="0"/>
              <a:t>的连接</a:t>
            </a:r>
          </a:p>
        </p:txBody>
      </p:sp>
    </p:spTree>
    <p:extLst>
      <p:ext uri="{BB962C8B-B14F-4D97-AF65-F5344CB8AC3E}">
        <p14:creationId xmlns:p14="http://schemas.microsoft.com/office/powerpoint/2010/main" val="226326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dirty="0"/>
              <a:t>5.3.1  TCP </a:t>
            </a:r>
            <a:r>
              <a:rPr lang="zh-CN" altLang="en-US" dirty="0"/>
              <a:t>最主要的特点 </a:t>
            </a:r>
          </a:p>
        </p:txBody>
      </p:sp>
      <p:sp>
        <p:nvSpPr>
          <p:cNvPr id="689192" name="Rectangle 40"/>
          <p:cNvSpPr>
            <a:spLocks noGrp="1" noChangeArrowheads="1"/>
          </p:cNvSpPr>
          <p:nvPr>
            <p:ph idx="1"/>
          </p:nvPr>
        </p:nvSpPr>
        <p:spPr/>
        <p:txBody>
          <a:bodyPr/>
          <a:lstStyle/>
          <a:p>
            <a:r>
              <a:rPr lang="en-US" altLang="zh-CN" sz="2800" dirty="0"/>
              <a:t>TCP </a:t>
            </a:r>
            <a:r>
              <a:rPr lang="zh-CN" altLang="en-US" sz="2800" dirty="0"/>
              <a:t>是</a:t>
            </a:r>
            <a:r>
              <a:rPr lang="zh-CN" altLang="en-US" sz="2800" dirty="0">
                <a:solidFill>
                  <a:srgbClr val="FF0000"/>
                </a:solidFill>
              </a:rPr>
              <a:t>面向连接</a:t>
            </a:r>
            <a:r>
              <a:rPr lang="zh-CN" altLang="en-US" sz="2800" dirty="0"/>
              <a:t>的运输层协议。</a:t>
            </a:r>
          </a:p>
          <a:p>
            <a:r>
              <a:rPr lang="zh-CN" altLang="en-US" sz="2800" dirty="0"/>
              <a:t>每一条 </a:t>
            </a:r>
            <a:r>
              <a:rPr lang="en-US" altLang="zh-CN" sz="2800" dirty="0"/>
              <a:t>TCP </a:t>
            </a:r>
            <a:r>
              <a:rPr lang="zh-CN" altLang="en-US" sz="2800" dirty="0"/>
              <a:t>连接</a:t>
            </a:r>
            <a:r>
              <a:rPr lang="zh-CN" altLang="en-US" sz="2800" dirty="0">
                <a:solidFill>
                  <a:srgbClr val="FF0000"/>
                </a:solidFill>
              </a:rPr>
              <a:t>只能有两个端点 </a:t>
            </a:r>
            <a:r>
              <a:rPr lang="en-US" altLang="zh-CN" sz="2800" dirty="0"/>
              <a:t>(endpoint)</a:t>
            </a:r>
            <a:r>
              <a:rPr lang="zh-CN" altLang="en-US" sz="2800" dirty="0"/>
              <a:t>，每一条 </a:t>
            </a:r>
            <a:r>
              <a:rPr lang="en-US" altLang="zh-CN" sz="2800" dirty="0"/>
              <a:t>TCP </a:t>
            </a:r>
            <a:r>
              <a:rPr lang="zh-CN" altLang="en-US" sz="2800" dirty="0"/>
              <a:t>连接</a:t>
            </a:r>
            <a:r>
              <a:rPr lang="zh-CN" altLang="en-US" sz="2800" dirty="0">
                <a:solidFill>
                  <a:srgbClr val="FF0000"/>
                </a:solidFill>
              </a:rPr>
              <a:t>只能是点对点</a:t>
            </a:r>
            <a:r>
              <a:rPr lang="zh-CN" altLang="en-US" sz="2800" dirty="0"/>
              <a:t>的（一对一）。 </a:t>
            </a:r>
          </a:p>
          <a:p>
            <a:r>
              <a:rPr lang="en-US" altLang="zh-CN" sz="2800" dirty="0"/>
              <a:t>TCP </a:t>
            </a:r>
            <a:r>
              <a:rPr lang="zh-CN" altLang="en-US" sz="2800" dirty="0"/>
              <a:t>提供</a:t>
            </a:r>
            <a:r>
              <a:rPr lang="zh-CN" altLang="en-US" sz="2800" dirty="0">
                <a:solidFill>
                  <a:srgbClr val="FF0000"/>
                </a:solidFill>
              </a:rPr>
              <a:t>可靠交付</a:t>
            </a:r>
            <a:r>
              <a:rPr lang="zh-CN" altLang="en-US" sz="2800" dirty="0"/>
              <a:t>的服务。</a:t>
            </a:r>
          </a:p>
          <a:p>
            <a:r>
              <a:rPr lang="en-US" altLang="zh-CN" sz="2800" dirty="0"/>
              <a:t>TCP </a:t>
            </a:r>
            <a:r>
              <a:rPr lang="zh-CN" altLang="en-US" sz="2800" dirty="0"/>
              <a:t>提供</a:t>
            </a:r>
            <a:r>
              <a:rPr lang="zh-CN" altLang="en-US" sz="2800" dirty="0">
                <a:solidFill>
                  <a:srgbClr val="FF0000"/>
                </a:solidFill>
              </a:rPr>
              <a:t>全双工</a:t>
            </a:r>
            <a:r>
              <a:rPr lang="zh-CN" altLang="en-US" sz="2800" dirty="0"/>
              <a:t>通信。</a:t>
            </a:r>
          </a:p>
          <a:p>
            <a:r>
              <a:rPr lang="zh-CN" altLang="en-US" sz="2800" dirty="0">
                <a:solidFill>
                  <a:srgbClr val="FF0000"/>
                </a:solidFill>
              </a:rPr>
              <a:t>面向字节流</a:t>
            </a:r>
            <a:endParaRPr lang="en-US" altLang="zh-CN" sz="2800" dirty="0"/>
          </a:p>
          <a:p>
            <a:pPr lvl="1"/>
            <a:r>
              <a:rPr lang="en-US" altLang="zh-CN" sz="2400" dirty="0"/>
              <a:t>TCP </a:t>
            </a:r>
            <a:r>
              <a:rPr lang="zh-CN" altLang="zh-CN" sz="2400" dirty="0"/>
              <a:t>中的</a:t>
            </a:r>
            <a:r>
              <a:rPr lang="zh-CN" altLang="zh-CN" sz="2400" dirty="0">
                <a:solidFill>
                  <a:srgbClr val="0000FF"/>
                </a:solidFill>
              </a:rPr>
              <a:t>“流”</a:t>
            </a:r>
            <a:r>
              <a:rPr lang="en-US" altLang="zh-CN" sz="2400" dirty="0">
                <a:solidFill>
                  <a:srgbClr val="0000FF"/>
                </a:solidFill>
              </a:rPr>
              <a:t>(stream)</a:t>
            </a:r>
            <a:r>
              <a:rPr lang="zh-CN" altLang="zh-CN" sz="2400" dirty="0"/>
              <a:t>指的是流入</a:t>
            </a:r>
            <a:r>
              <a:rPr lang="zh-CN" altLang="en-US" sz="2400" dirty="0"/>
              <a:t>或流出</a:t>
            </a:r>
            <a:r>
              <a:rPr lang="zh-CN" altLang="zh-CN" sz="2400" dirty="0"/>
              <a:t>进程的字节序列。</a:t>
            </a:r>
            <a:endParaRPr lang="en-US" altLang="zh-CN" sz="2400" dirty="0"/>
          </a:p>
          <a:p>
            <a:pPr lvl="1"/>
            <a:r>
              <a:rPr lang="zh-CN" altLang="zh-CN" sz="2400" dirty="0">
                <a:solidFill>
                  <a:srgbClr val="0000FF"/>
                </a:solidFill>
              </a:rPr>
              <a:t>“面向字节流”的含义是：</a:t>
            </a:r>
            <a:r>
              <a:rPr lang="zh-CN" altLang="zh-CN" sz="2400" dirty="0"/>
              <a:t>虽然应用程序和</a:t>
            </a:r>
            <a:r>
              <a:rPr lang="en-US" altLang="zh-CN" sz="2400" dirty="0"/>
              <a:t> TCP </a:t>
            </a:r>
            <a:r>
              <a:rPr lang="zh-CN" altLang="zh-CN" sz="2400" dirty="0"/>
              <a:t>的交互是一次一个数据块，但</a:t>
            </a:r>
            <a:r>
              <a:rPr lang="en-US" altLang="zh-CN" sz="2400" dirty="0"/>
              <a:t> TCP </a:t>
            </a:r>
            <a:r>
              <a:rPr lang="zh-CN" altLang="zh-CN" sz="2400" dirty="0"/>
              <a:t>把应用程序交下来的数据看成仅仅是一连串无结构的字节流。</a:t>
            </a:r>
            <a:endParaRPr lang="zh-CN" altLang="en-US" sz="2400" dirty="0"/>
          </a:p>
          <a:p>
            <a:pPr lvl="1"/>
            <a:endParaRPr lang="zh-CN" altLang="en-US" sz="2400" dirty="0"/>
          </a:p>
        </p:txBody>
      </p:sp>
    </p:spTree>
    <p:extLst>
      <p:ext uri="{BB962C8B-B14F-4D97-AF65-F5344CB8AC3E}">
        <p14:creationId xmlns:p14="http://schemas.microsoft.com/office/powerpoint/2010/main" val="2908121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sp>
        <p:nvSpPr>
          <p:cNvPr id="2" name="内容占位符 1"/>
          <p:cNvSpPr>
            <a:spLocks noGrp="1"/>
          </p:cNvSpPr>
          <p:nvPr>
            <p:ph idx="1"/>
          </p:nvPr>
        </p:nvSpPr>
        <p:spPr/>
        <p:txBody>
          <a:bodyPr/>
          <a:lstStyle/>
          <a:p>
            <a:r>
              <a:rPr lang="en-US" altLang="zh-CN" dirty="0"/>
              <a:t>TCP </a:t>
            </a:r>
            <a:r>
              <a:rPr lang="zh-CN" altLang="zh-CN" dirty="0">
                <a:solidFill>
                  <a:srgbClr val="FF0000"/>
                </a:solidFill>
              </a:rPr>
              <a:t>不保证</a:t>
            </a:r>
            <a:r>
              <a:rPr lang="zh-CN" altLang="zh-CN" dirty="0"/>
              <a:t>接收方应用程序所收到的数据块和发送方应用程序所发出的</a:t>
            </a:r>
            <a:r>
              <a:rPr lang="zh-CN" altLang="zh-CN" dirty="0">
                <a:solidFill>
                  <a:srgbClr val="FF0000"/>
                </a:solidFill>
              </a:rPr>
              <a:t>数据块具有对应大小的关系</a:t>
            </a:r>
            <a:r>
              <a:rPr lang="zh-CN" altLang="en-US" dirty="0">
                <a:solidFill>
                  <a:srgbClr val="FF0000"/>
                </a:solidFill>
              </a:rPr>
              <a:t>。</a:t>
            </a:r>
            <a:endParaRPr lang="en-US" altLang="zh-CN" dirty="0">
              <a:solidFill>
                <a:srgbClr val="FF0000"/>
              </a:solidFill>
            </a:endParaRPr>
          </a:p>
          <a:p>
            <a:r>
              <a:rPr lang="zh-CN" altLang="zh-CN" dirty="0"/>
              <a:t>但接收方应用程序收到的字节流必须和发送方应用程序发出的</a:t>
            </a:r>
            <a:r>
              <a:rPr lang="zh-CN" altLang="zh-CN" dirty="0">
                <a:solidFill>
                  <a:srgbClr val="FF0000"/>
                </a:solidFill>
              </a:rPr>
              <a:t>字节流完全一样。</a:t>
            </a:r>
            <a:endParaRPr lang="zh-CN" altLang="en-US" dirty="0">
              <a:solidFill>
                <a:srgbClr val="FF0000"/>
              </a:solidFill>
            </a:endParaRPr>
          </a:p>
        </p:txBody>
      </p:sp>
    </p:spTree>
    <p:extLst>
      <p:ext uri="{BB962C8B-B14F-4D97-AF65-F5344CB8AC3E}">
        <p14:creationId xmlns:p14="http://schemas.microsoft.com/office/powerpoint/2010/main" val="2339082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sp>
        <p:nvSpPr>
          <p:cNvPr id="221231" name="AutoShape 47"/>
          <p:cNvSpPr>
            <a:spLocks noChangeArrowheads="1"/>
          </p:cNvSpPr>
          <p:nvPr/>
        </p:nvSpPr>
        <p:spPr bwMode="auto">
          <a:xfrm>
            <a:off x="8230264" y="5034883"/>
            <a:ext cx="283765" cy="130175"/>
          </a:xfrm>
          <a:prstGeom prst="rightArrow">
            <a:avLst>
              <a:gd name="adj1" fmla="val 50000"/>
              <a:gd name="adj2" fmla="val 50305"/>
            </a:avLst>
          </a:prstGeom>
          <a:solidFill>
            <a:srgbClr val="C00000"/>
          </a:solidFill>
          <a:ln w="9525">
            <a:solidFill>
              <a:srgbClr val="C00000"/>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1291" name="Rectangle 107"/>
          <p:cNvSpPr>
            <a:spLocks noChangeArrowheads="1"/>
          </p:cNvSpPr>
          <p:nvPr/>
        </p:nvSpPr>
        <p:spPr bwMode="auto">
          <a:xfrm>
            <a:off x="4583833" y="1623118"/>
            <a:ext cx="3679495" cy="869778"/>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221264" name="Group 80"/>
          <p:cNvGrpSpPr>
            <a:grpSpLocks/>
          </p:cNvGrpSpPr>
          <p:nvPr/>
        </p:nvGrpSpPr>
        <p:grpSpPr bwMode="auto">
          <a:xfrm>
            <a:off x="7344570" y="4945983"/>
            <a:ext cx="937287" cy="287337"/>
            <a:chOff x="2925" y="1570"/>
            <a:chExt cx="545" cy="181"/>
          </a:xfrm>
        </p:grpSpPr>
        <p:grpSp>
          <p:nvGrpSpPr>
            <p:cNvPr id="221265" name="Group 81"/>
            <p:cNvGrpSpPr>
              <a:grpSpLocks/>
            </p:cNvGrpSpPr>
            <p:nvPr/>
          </p:nvGrpSpPr>
          <p:grpSpPr bwMode="auto">
            <a:xfrm>
              <a:off x="3061" y="1570"/>
              <a:ext cx="272" cy="181"/>
              <a:chOff x="3061" y="1842"/>
              <a:chExt cx="272" cy="181"/>
            </a:xfrm>
          </p:grpSpPr>
          <p:sp>
            <p:nvSpPr>
              <p:cNvPr id="221266"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7</a:t>
                </a:r>
              </a:p>
            </p:txBody>
          </p:sp>
          <p:sp>
            <p:nvSpPr>
              <p:cNvPr id="221267"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6</a:t>
                </a:r>
              </a:p>
            </p:txBody>
          </p:sp>
        </p:grpSp>
        <p:sp>
          <p:nvSpPr>
            <p:cNvPr id="221268"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8</a:t>
              </a:r>
            </a:p>
          </p:txBody>
        </p:sp>
        <p:sp>
          <p:nvSpPr>
            <p:cNvPr id="221269"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H</a:t>
              </a:r>
            </a:p>
          </p:txBody>
        </p:sp>
      </p:grpSp>
      <p:sp>
        <p:nvSpPr>
          <p:cNvPr id="221246" name="Text Box 62"/>
          <p:cNvSpPr txBox="1">
            <a:spLocks noChangeArrowheads="1"/>
          </p:cNvSpPr>
          <p:nvPr/>
        </p:nvSpPr>
        <p:spPr bwMode="auto">
          <a:xfrm>
            <a:off x="9012767" y="1559843"/>
            <a:ext cx="77617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a:solidFill>
                  <a:srgbClr val="000099"/>
                </a:solidFill>
                <a:latin typeface="微软雅黑" panose="020B0503020204020204" pitchFamily="34" charset="-122"/>
                <a:ea typeface="微软雅黑" panose="020B0503020204020204" pitchFamily="34" charset="-122"/>
                <a:sym typeface="Wingdings" pitchFamily="2" charset="2"/>
              </a:rPr>
              <a:t></a:t>
            </a:r>
            <a:endParaRPr kumimoji="1" lang="en-US" altLang="zh-CN" sz="6600">
              <a:solidFill>
                <a:srgbClr val="000099"/>
              </a:solidFill>
              <a:latin typeface="微软雅黑" panose="020B0503020204020204" pitchFamily="34" charset="-122"/>
              <a:ea typeface="微软雅黑" panose="020B0503020204020204" pitchFamily="34" charset="-122"/>
            </a:endParaRPr>
          </a:p>
        </p:txBody>
      </p:sp>
      <p:sp>
        <p:nvSpPr>
          <p:cNvPr id="221228" name="Freeform 44"/>
          <p:cNvSpPr>
            <a:spLocks/>
          </p:cNvSpPr>
          <p:nvPr/>
        </p:nvSpPr>
        <p:spPr bwMode="auto">
          <a:xfrm>
            <a:off x="8985250" y="4585618"/>
            <a:ext cx="386954"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1229" name="Text Box 45"/>
          <p:cNvSpPr txBox="1">
            <a:spLocks noChangeArrowheads="1"/>
          </p:cNvSpPr>
          <p:nvPr/>
        </p:nvSpPr>
        <p:spPr bwMode="auto">
          <a:xfrm>
            <a:off x="2224751" y="1559843"/>
            <a:ext cx="77617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a:solidFill>
                  <a:srgbClr val="000099"/>
                </a:solidFill>
                <a:latin typeface="微软雅黑" panose="020B0503020204020204" pitchFamily="34" charset="-122"/>
                <a:ea typeface="微软雅黑" panose="020B0503020204020204" pitchFamily="34" charset="-122"/>
                <a:sym typeface="Wingdings" pitchFamily="2" charset="2"/>
              </a:rPr>
              <a:t></a:t>
            </a:r>
            <a:endParaRPr kumimoji="1" lang="en-US" altLang="zh-CN" sz="6600">
              <a:solidFill>
                <a:srgbClr val="000099"/>
              </a:solidFill>
              <a:latin typeface="微软雅黑" panose="020B0503020204020204" pitchFamily="34" charset="-122"/>
              <a:ea typeface="微软雅黑" panose="020B0503020204020204" pitchFamily="34" charset="-122"/>
            </a:endParaRPr>
          </a:p>
        </p:txBody>
      </p:sp>
      <p:sp>
        <p:nvSpPr>
          <p:cNvPr id="221230" name="AutoShape 46"/>
          <p:cNvSpPr>
            <a:spLocks noChangeArrowheads="1"/>
          </p:cNvSpPr>
          <p:nvPr/>
        </p:nvSpPr>
        <p:spPr bwMode="auto">
          <a:xfrm>
            <a:off x="6056447" y="5036470"/>
            <a:ext cx="285485" cy="130175"/>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1232" name="AutoShape 48"/>
          <p:cNvSpPr>
            <a:spLocks noChangeArrowheads="1"/>
          </p:cNvSpPr>
          <p:nvPr/>
        </p:nvSpPr>
        <p:spPr bwMode="auto">
          <a:xfrm>
            <a:off x="4094164" y="5034883"/>
            <a:ext cx="285485" cy="130175"/>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1233" name="Line 49"/>
          <p:cNvSpPr>
            <a:spLocks noChangeShapeType="1"/>
          </p:cNvSpPr>
          <p:nvPr/>
        </p:nvSpPr>
        <p:spPr bwMode="auto">
          <a:xfrm>
            <a:off x="2585906" y="2426618"/>
            <a:ext cx="3440" cy="1487488"/>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1234" name="Text Box 50"/>
          <p:cNvSpPr txBox="1">
            <a:spLocks noChangeArrowheads="1"/>
          </p:cNvSpPr>
          <p:nvPr/>
        </p:nvSpPr>
        <p:spPr bwMode="auto">
          <a:xfrm>
            <a:off x="6655488" y="4561806"/>
            <a:ext cx="19319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微软雅黑" panose="020B0503020204020204" pitchFamily="34" charset="-122"/>
                <a:ea typeface="微软雅黑" panose="020B0503020204020204" pitchFamily="34" charset="-122"/>
              </a:rPr>
              <a:t>发送 </a:t>
            </a:r>
            <a:r>
              <a:rPr kumimoji="1" lang="en-US" altLang="zh-CN">
                <a:solidFill>
                  <a:srgbClr val="000099"/>
                </a:solidFill>
                <a:latin typeface="微软雅黑" panose="020B0503020204020204" pitchFamily="34" charset="-122"/>
                <a:ea typeface="微软雅黑" panose="020B0503020204020204" pitchFamily="34" charset="-122"/>
              </a:rPr>
              <a:t>TCP </a:t>
            </a:r>
            <a:r>
              <a:rPr kumimoji="1" lang="zh-CN" altLang="en-US">
                <a:solidFill>
                  <a:srgbClr val="000099"/>
                </a:solidFill>
                <a:latin typeface="微软雅黑" panose="020B0503020204020204" pitchFamily="34" charset="-122"/>
                <a:ea typeface="微软雅黑" panose="020B0503020204020204" pitchFamily="34" charset="-122"/>
              </a:rPr>
              <a:t>报文段</a:t>
            </a:r>
          </a:p>
        </p:txBody>
      </p:sp>
      <p:sp>
        <p:nvSpPr>
          <p:cNvPr id="221235" name="Rectangle 51"/>
          <p:cNvSpPr>
            <a:spLocks noChangeArrowheads="1"/>
          </p:cNvSpPr>
          <p:nvPr/>
        </p:nvSpPr>
        <p:spPr bwMode="auto">
          <a:xfrm>
            <a:off x="1693333" y="3902995"/>
            <a:ext cx="1802342"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a:solidFill>
                <a:srgbClr val="000099"/>
              </a:solidFill>
              <a:latin typeface="微软雅黑" panose="020B0503020204020204" pitchFamily="34" charset="-122"/>
              <a:ea typeface="微软雅黑" panose="020B0503020204020204" pitchFamily="34" charset="-122"/>
            </a:endParaRPr>
          </a:p>
          <a:p>
            <a:pPr algn="ctr"/>
            <a:endParaRPr kumimoji="1" lang="en-US" altLang="zh-CN" sz="900">
              <a:solidFill>
                <a:srgbClr val="000099"/>
              </a:solidFill>
              <a:latin typeface="微软雅黑" panose="020B0503020204020204" pitchFamily="34" charset="-122"/>
              <a:ea typeface="微软雅黑" panose="020B0503020204020204" pitchFamily="34" charset="-122"/>
            </a:endParaRPr>
          </a:p>
          <a:p>
            <a:pPr algn="ctr"/>
            <a:endParaRPr kumimoji="1" lang="en-US" altLang="zh-CN">
              <a:solidFill>
                <a:srgbClr val="000099"/>
              </a:solidFill>
              <a:latin typeface="微软雅黑" panose="020B0503020204020204" pitchFamily="34" charset="-122"/>
              <a:ea typeface="微软雅黑" panose="020B0503020204020204" pitchFamily="34" charset="-122"/>
            </a:endParaRPr>
          </a:p>
        </p:txBody>
      </p:sp>
      <p:sp>
        <p:nvSpPr>
          <p:cNvPr id="221236" name="Line 52"/>
          <p:cNvSpPr>
            <a:spLocks noChangeShapeType="1"/>
          </p:cNvSpPr>
          <p:nvPr/>
        </p:nvSpPr>
        <p:spPr bwMode="auto">
          <a:xfrm flipV="1">
            <a:off x="9401440" y="2426620"/>
            <a:ext cx="0" cy="14763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1237" name="Rectangle 53"/>
          <p:cNvSpPr>
            <a:spLocks noChangeArrowheads="1"/>
          </p:cNvSpPr>
          <p:nvPr/>
        </p:nvSpPr>
        <p:spPr bwMode="auto">
          <a:xfrm>
            <a:off x="8500270" y="3902995"/>
            <a:ext cx="1800622"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a:solidFill>
                <a:srgbClr val="000099"/>
              </a:solidFill>
              <a:latin typeface="微软雅黑" panose="020B0503020204020204" pitchFamily="34" charset="-122"/>
              <a:ea typeface="微软雅黑" panose="020B0503020204020204" pitchFamily="34" charset="-122"/>
            </a:endParaRPr>
          </a:p>
          <a:p>
            <a:pPr algn="ctr"/>
            <a:endParaRPr kumimoji="1" lang="en-US" altLang="zh-CN" sz="900">
              <a:solidFill>
                <a:srgbClr val="000099"/>
              </a:solidFill>
              <a:latin typeface="微软雅黑" panose="020B0503020204020204" pitchFamily="34" charset="-122"/>
              <a:ea typeface="微软雅黑" panose="020B0503020204020204" pitchFamily="34" charset="-122"/>
            </a:endParaRPr>
          </a:p>
          <a:p>
            <a:pPr algn="ctr"/>
            <a:endParaRPr kumimoji="1" lang="en-US" altLang="zh-CN">
              <a:solidFill>
                <a:srgbClr val="000099"/>
              </a:solidFill>
              <a:latin typeface="微软雅黑" panose="020B0503020204020204" pitchFamily="34" charset="-122"/>
              <a:ea typeface="微软雅黑" panose="020B0503020204020204" pitchFamily="34" charset="-122"/>
            </a:endParaRPr>
          </a:p>
        </p:txBody>
      </p:sp>
      <p:sp>
        <p:nvSpPr>
          <p:cNvPr id="221238" name="Text Box 54"/>
          <p:cNvSpPr txBox="1">
            <a:spLocks noChangeArrowheads="1"/>
          </p:cNvSpPr>
          <p:nvPr/>
        </p:nvSpPr>
        <p:spPr bwMode="auto">
          <a:xfrm>
            <a:off x="2030187" y="134076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发送方</a:t>
            </a:r>
          </a:p>
        </p:txBody>
      </p:sp>
      <p:sp>
        <p:nvSpPr>
          <p:cNvPr id="221239" name="Text Box 55"/>
          <p:cNvSpPr txBox="1">
            <a:spLocks noChangeArrowheads="1"/>
          </p:cNvSpPr>
          <p:nvPr/>
        </p:nvSpPr>
        <p:spPr bwMode="auto">
          <a:xfrm>
            <a:off x="8830244" y="134076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接收方</a:t>
            </a:r>
          </a:p>
        </p:txBody>
      </p:sp>
      <p:sp>
        <p:nvSpPr>
          <p:cNvPr id="221240" name="AutoShape 56"/>
          <p:cNvSpPr>
            <a:spLocks noChangeArrowheads="1"/>
          </p:cNvSpPr>
          <p:nvPr/>
        </p:nvSpPr>
        <p:spPr bwMode="auto">
          <a:xfrm>
            <a:off x="3364971" y="3145756"/>
            <a:ext cx="1307042" cy="609600"/>
          </a:xfrm>
          <a:prstGeom prst="wedgeRoundRectCallout">
            <a:avLst>
              <a:gd name="adj1" fmla="val -85792"/>
              <a:gd name="adj2" fmla="val 120833"/>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221241" name="Text Box 57"/>
          <p:cNvSpPr txBox="1">
            <a:spLocks noChangeArrowheads="1"/>
          </p:cNvSpPr>
          <p:nvPr/>
        </p:nvSpPr>
        <p:spPr bwMode="auto">
          <a:xfrm>
            <a:off x="3371436" y="3128294"/>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dirty="0">
                <a:solidFill>
                  <a:srgbClr val="000099"/>
                </a:solidFill>
                <a:latin typeface="微软雅黑" panose="020B0503020204020204" pitchFamily="34" charset="-122"/>
                <a:ea typeface="微软雅黑" panose="020B0503020204020204" pitchFamily="34" charset="-122"/>
              </a:rPr>
              <a:t>把字节写入</a:t>
            </a:r>
          </a:p>
          <a:p>
            <a:pPr algn="ctr"/>
            <a:r>
              <a:rPr kumimoji="1" lang="zh-CN" altLang="en-US" dirty="0">
                <a:solidFill>
                  <a:srgbClr val="C00000"/>
                </a:solidFill>
                <a:latin typeface="微软雅黑" panose="020B0503020204020204" pitchFamily="34" charset="-122"/>
                <a:ea typeface="微软雅黑" panose="020B0503020204020204" pitchFamily="34" charset="-122"/>
              </a:rPr>
              <a:t>发送缓存</a:t>
            </a:r>
          </a:p>
        </p:txBody>
      </p:sp>
      <p:sp>
        <p:nvSpPr>
          <p:cNvPr id="221242" name="AutoShape 58"/>
          <p:cNvSpPr>
            <a:spLocks noChangeArrowheads="1"/>
          </p:cNvSpPr>
          <p:nvPr/>
        </p:nvSpPr>
        <p:spPr bwMode="auto">
          <a:xfrm>
            <a:off x="7812353" y="2858418"/>
            <a:ext cx="1279525" cy="609600"/>
          </a:xfrm>
          <a:prstGeom prst="wedgeRoundRectCallout">
            <a:avLst>
              <a:gd name="adj1" fmla="val 80912"/>
              <a:gd name="adj2" fmla="val 178384"/>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221243" name="Text Box 59"/>
          <p:cNvSpPr txBox="1">
            <a:spLocks noChangeArrowheads="1"/>
          </p:cNvSpPr>
          <p:nvPr/>
        </p:nvSpPr>
        <p:spPr bwMode="auto">
          <a:xfrm>
            <a:off x="7784421" y="2858419"/>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dirty="0">
                <a:solidFill>
                  <a:srgbClr val="000099"/>
                </a:solidFill>
                <a:latin typeface="微软雅黑" panose="020B0503020204020204" pitchFamily="34" charset="-122"/>
                <a:ea typeface="微软雅黑" panose="020B0503020204020204" pitchFamily="34" charset="-122"/>
              </a:rPr>
              <a:t>从</a:t>
            </a:r>
            <a:r>
              <a:rPr kumimoji="1" lang="zh-CN" altLang="en-US" dirty="0">
                <a:solidFill>
                  <a:srgbClr val="C00000"/>
                </a:solidFill>
                <a:latin typeface="微软雅黑" panose="020B0503020204020204" pitchFamily="34" charset="-122"/>
                <a:ea typeface="微软雅黑" panose="020B0503020204020204" pitchFamily="34" charset="-122"/>
              </a:rPr>
              <a:t>接收缓存</a:t>
            </a:r>
          </a:p>
          <a:p>
            <a:pPr algn="ctr"/>
            <a:r>
              <a:rPr kumimoji="1" lang="zh-CN" altLang="en-US" dirty="0">
                <a:solidFill>
                  <a:srgbClr val="000099"/>
                </a:solidFill>
                <a:latin typeface="微软雅黑" panose="020B0503020204020204" pitchFamily="34" charset="-122"/>
                <a:ea typeface="微软雅黑" panose="020B0503020204020204" pitchFamily="34" charset="-122"/>
              </a:rPr>
              <a:t>读取字节</a:t>
            </a:r>
          </a:p>
        </p:txBody>
      </p:sp>
      <p:sp>
        <p:nvSpPr>
          <p:cNvPr id="221244" name="Text Box 60"/>
          <p:cNvSpPr txBox="1">
            <a:spLocks noChangeArrowheads="1"/>
          </p:cNvSpPr>
          <p:nvPr/>
        </p:nvSpPr>
        <p:spPr bwMode="auto">
          <a:xfrm>
            <a:off x="2819797" y="194084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应用进程</a:t>
            </a:r>
          </a:p>
        </p:txBody>
      </p:sp>
      <p:sp>
        <p:nvSpPr>
          <p:cNvPr id="221245" name="Text Box 61"/>
          <p:cNvSpPr txBox="1">
            <a:spLocks noChangeArrowheads="1"/>
          </p:cNvSpPr>
          <p:nvPr/>
        </p:nvSpPr>
        <p:spPr bwMode="auto">
          <a:xfrm>
            <a:off x="9631891" y="188528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应用进程</a:t>
            </a:r>
          </a:p>
        </p:txBody>
      </p:sp>
      <p:grpSp>
        <p:nvGrpSpPr>
          <p:cNvPr id="221247" name="Group 63"/>
          <p:cNvGrpSpPr>
            <a:grpSpLocks/>
          </p:cNvGrpSpPr>
          <p:nvPr/>
        </p:nvGrpSpPr>
        <p:grpSpPr bwMode="auto">
          <a:xfrm>
            <a:off x="9557941" y="2571082"/>
            <a:ext cx="233892" cy="1150937"/>
            <a:chOff x="3107" y="210"/>
            <a:chExt cx="136" cy="725"/>
          </a:xfrm>
        </p:grpSpPr>
        <p:sp>
          <p:nvSpPr>
            <p:cNvPr id="221248" name="Rectangle 64"/>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1</a:t>
              </a:r>
            </a:p>
          </p:txBody>
        </p:sp>
        <p:sp>
          <p:nvSpPr>
            <p:cNvPr id="221249" name="Rectangle 65"/>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2</a:t>
              </a:r>
            </a:p>
          </p:txBody>
        </p:sp>
        <p:sp>
          <p:nvSpPr>
            <p:cNvPr id="221250" name="Rectangle 66"/>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3</a:t>
              </a:r>
            </a:p>
          </p:txBody>
        </p:sp>
        <p:sp>
          <p:nvSpPr>
            <p:cNvPr id="221251" name="Rectangle 67"/>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0</a:t>
              </a:r>
            </a:p>
          </p:txBody>
        </p:sp>
      </p:grpSp>
      <p:sp>
        <p:nvSpPr>
          <p:cNvPr id="221252" name="Rectangle 68"/>
          <p:cNvSpPr>
            <a:spLocks noChangeArrowheads="1"/>
          </p:cNvSpPr>
          <p:nvPr/>
        </p:nvSpPr>
        <p:spPr bwMode="auto">
          <a:xfrm>
            <a:off x="1961621"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18</a:t>
            </a:r>
          </a:p>
        </p:txBody>
      </p:sp>
      <p:sp>
        <p:nvSpPr>
          <p:cNvPr id="221253" name="Rectangle 69"/>
          <p:cNvSpPr>
            <a:spLocks noChangeArrowheads="1"/>
          </p:cNvSpPr>
          <p:nvPr/>
        </p:nvSpPr>
        <p:spPr bwMode="auto">
          <a:xfrm>
            <a:off x="2195512"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17</a:t>
            </a:r>
          </a:p>
        </p:txBody>
      </p:sp>
      <p:sp>
        <p:nvSpPr>
          <p:cNvPr id="221254" name="Rectangle 70"/>
          <p:cNvSpPr>
            <a:spLocks noChangeArrowheads="1"/>
          </p:cNvSpPr>
          <p:nvPr/>
        </p:nvSpPr>
        <p:spPr bwMode="auto">
          <a:xfrm>
            <a:off x="2429404"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16</a:t>
            </a:r>
          </a:p>
        </p:txBody>
      </p:sp>
      <p:sp>
        <p:nvSpPr>
          <p:cNvPr id="221255" name="Rectangle 71"/>
          <p:cNvSpPr>
            <a:spLocks noChangeArrowheads="1"/>
          </p:cNvSpPr>
          <p:nvPr/>
        </p:nvSpPr>
        <p:spPr bwMode="auto">
          <a:xfrm>
            <a:off x="2663296"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15</a:t>
            </a:r>
          </a:p>
        </p:txBody>
      </p:sp>
      <p:sp>
        <p:nvSpPr>
          <p:cNvPr id="221256" name="Rectangle 72"/>
          <p:cNvSpPr>
            <a:spLocks noChangeArrowheads="1"/>
          </p:cNvSpPr>
          <p:nvPr/>
        </p:nvSpPr>
        <p:spPr bwMode="auto">
          <a:xfrm>
            <a:off x="2897187" y="4226843"/>
            <a:ext cx="233892" cy="28733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14</a:t>
            </a:r>
          </a:p>
        </p:txBody>
      </p:sp>
      <p:grpSp>
        <p:nvGrpSpPr>
          <p:cNvPr id="221257" name="Group 73"/>
          <p:cNvGrpSpPr>
            <a:grpSpLocks/>
          </p:cNvGrpSpPr>
          <p:nvPr/>
        </p:nvGrpSpPr>
        <p:grpSpPr bwMode="auto">
          <a:xfrm>
            <a:off x="2740687" y="2642518"/>
            <a:ext cx="233892" cy="863600"/>
            <a:chOff x="1429" y="164"/>
            <a:chExt cx="136" cy="544"/>
          </a:xfrm>
        </p:grpSpPr>
        <p:sp>
          <p:nvSpPr>
            <p:cNvPr id="221258" name="Rectangle 74"/>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19</a:t>
              </a:r>
            </a:p>
          </p:txBody>
        </p:sp>
        <p:sp>
          <p:nvSpPr>
            <p:cNvPr id="221259" name="Rectangle 75"/>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20</a:t>
              </a:r>
            </a:p>
          </p:txBody>
        </p:sp>
        <p:sp>
          <p:nvSpPr>
            <p:cNvPr id="221260" name="Rectangle 76"/>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21</a:t>
              </a:r>
            </a:p>
          </p:txBody>
        </p:sp>
      </p:grpSp>
      <p:grpSp>
        <p:nvGrpSpPr>
          <p:cNvPr id="221261" name="Group 77"/>
          <p:cNvGrpSpPr>
            <a:grpSpLocks/>
          </p:cNvGrpSpPr>
          <p:nvPr/>
        </p:nvGrpSpPr>
        <p:grpSpPr bwMode="auto">
          <a:xfrm>
            <a:off x="9169269" y="4225258"/>
            <a:ext cx="467783" cy="287337"/>
            <a:chOff x="2789" y="1842"/>
            <a:chExt cx="272" cy="181"/>
          </a:xfrm>
        </p:grpSpPr>
        <p:sp>
          <p:nvSpPr>
            <p:cNvPr id="221262" name="Rectangle 78"/>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4</a:t>
              </a:r>
            </a:p>
          </p:txBody>
        </p:sp>
        <p:sp>
          <p:nvSpPr>
            <p:cNvPr id="221263" name="Rectangle 79"/>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5</a:t>
              </a:r>
            </a:p>
          </p:txBody>
        </p:sp>
      </p:grpSp>
      <p:grpSp>
        <p:nvGrpSpPr>
          <p:cNvPr id="221270" name="Group 86"/>
          <p:cNvGrpSpPr>
            <a:grpSpLocks/>
          </p:cNvGrpSpPr>
          <p:nvPr/>
        </p:nvGrpSpPr>
        <p:grpSpPr bwMode="auto">
          <a:xfrm>
            <a:off x="3210190" y="4945983"/>
            <a:ext cx="935567" cy="287337"/>
            <a:chOff x="2200" y="1298"/>
            <a:chExt cx="544" cy="181"/>
          </a:xfrm>
        </p:grpSpPr>
        <p:sp>
          <p:nvSpPr>
            <p:cNvPr id="221271"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13</a:t>
              </a:r>
            </a:p>
          </p:txBody>
        </p:sp>
        <p:sp>
          <p:nvSpPr>
            <p:cNvPr id="221272"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12</a:t>
              </a:r>
            </a:p>
          </p:txBody>
        </p:sp>
        <p:sp>
          <p:nvSpPr>
            <p:cNvPr id="221273"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11</a:t>
              </a:r>
            </a:p>
          </p:txBody>
        </p:sp>
        <p:sp>
          <p:nvSpPr>
            <p:cNvPr id="221274"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H</a:t>
              </a:r>
            </a:p>
          </p:txBody>
        </p:sp>
      </p:grpSp>
      <p:grpSp>
        <p:nvGrpSpPr>
          <p:cNvPr id="221275" name="Group 91"/>
          <p:cNvGrpSpPr>
            <a:grpSpLocks/>
          </p:cNvGrpSpPr>
          <p:nvPr/>
        </p:nvGrpSpPr>
        <p:grpSpPr bwMode="auto">
          <a:xfrm>
            <a:off x="5394326" y="4947568"/>
            <a:ext cx="467783" cy="287338"/>
            <a:chOff x="2290" y="482"/>
            <a:chExt cx="272" cy="181"/>
          </a:xfrm>
        </p:grpSpPr>
        <p:sp>
          <p:nvSpPr>
            <p:cNvPr id="221276"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10</a:t>
              </a:r>
            </a:p>
          </p:txBody>
        </p:sp>
        <p:sp>
          <p:nvSpPr>
            <p:cNvPr id="221277"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9</a:t>
              </a:r>
            </a:p>
          </p:txBody>
        </p:sp>
      </p:grpSp>
      <p:sp>
        <p:nvSpPr>
          <p:cNvPr id="221278" name="Rectangle 94"/>
          <p:cNvSpPr>
            <a:spLocks noChangeArrowheads="1"/>
          </p:cNvSpPr>
          <p:nvPr/>
        </p:nvSpPr>
        <p:spPr bwMode="auto">
          <a:xfrm>
            <a:off x="5862108" y="4947568"/>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H</a:t>
            </a:r>
          </a:p>
        </p:txBody>
      </p:sp>
      <p:sp>
        <p:nvSpPr>
          <p:cNvPr id="221279" name="AutoShape 95"/>
          <p:cNvSpPr>
            <a:spLocks noChangeArrowheads="1"/>
          </p:cNvSpPr>
          <p:nvPr/>
        </p:nvSpPr>
        <p:spPr bwMode="auto">
          <a:xfrm>
            <a:off x="4613540" y="3866481"/>
            <a:ext cx="2029354" cy="609600"/>
          </a:xfrm>
          <a:prstGeom prst="wedgeRoundRectCallout">
            <a:avLst>
              <a:gd name="adj1" fmla="val -73306"/>
              <a:gd name="adj2" fmla="val 126301"/>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221280" name="Text Box 96"/>
          <p:cNvSpPr txBox="1">
            <a:spLocks noChangeArrowheads="1"/>
          </p:cNvSpPr>
          <p:nvPr/>
        </p:nvSpPr>
        <p:spPr bwMode="auto">
          <a:xfrm>
            <a:off x="4614095" y="3847432"/>
            <a:ext cx="19319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dirty="0">
                <a:solidFill>
                  <a:srgbClr val="000099"/>
                </a:solidFill>
                <a:latin typeface="微软雅黑" panose="020B0503020204020204" pitchFamily="34" charset="-122"/>
                <a:ea typeface="微软雅黑" panose="020B0503020204020204" pitchFamily="34" charset="-122"/>
              </a:rPr>
              <a:t>加上 </a:t>
            </a:r>
            <a:r>
              <a:rPr kumimoji="1" lang="en-US" altLang="zh-CN" dirty="0">
                <a:solidFill>
                  <a:srgbClr val="000099"/>
                </a:solidFill>
                <a:latin typeface="微软雅黑" panose="020B0503020204020204" pitchFamily="34" charset="-122"/>
                <a:ea typeface="微软雅黑" panose="020B0503020204020204" pitchFamily="34" charset="-122"/>
              </a:rPr>
              <a:t>TCP </a:t>
            </a:r>
            <a:r>
              <a:rPr kumimoji="1" lang="zh-CN" altLang="en-US" dirty="0">
                <a:solidFill>
                  <a:srgbClr val="000099"/>
                </a:solidFill>
                <a:latin typeface="微软雅黑" panose="020B0503020204020204" pitchFamily="34" charset="-122"/>
                <a:ea typeface="微软雅黑" panose="020B0503020204020204" pitchFamily="34" charset="-122"/>
              </a:rPr>
              <a:t>首部</a:t>
            </a:r>
          </a:p>
          <a:p>
            <a:pPr algn="ctr"/>
            <a:r>
              <a:rPr kumimoji="1" lang="zh-CN" altLang="en-US" dirty="0">
                <a:solidFill>
                  <a:srgbClr val="000099"/>
                </a:solidFill>
                <a:latin typeface="微软雅黑" panose="020B0503020204020204" pitchFamily="34" charset="-122"/>
                <a:ea typeface="微软雅黑" panose="020B0503020204020204" pitchFamily="34" charset="-122"/>
              </a:rPr>
              <a:t>构成 </a:t>
            </a:r>
            <a:r>
              <a:rPr kumimoji="1" lang="en-US" altLang="zh-CN" dirty="0">
                <a:solidFill>
                  <a:srgbClr val="C00000"/>
                </a:solidFill>
                <a:latin typeface="微软雅黑" panose="020B0503020204020204" pitchFamily="34" charset="-122"/>
                <a:ea typeface="微软雅黑" panose="020B0503020204020204" pitchFamily="34" charset="-122"/>
              </a:rPr>
              <a:t>TCP </a:t>
            </a:r>
            <a:r>
              <a:rPr kumimoji="1" lang="zh-CN" altLang="en-US" dirty="0">
                <a:solidFill>
                  <a:srgbClr val="C00000"/>
                </a:solidFill>
                <a:latin typeface="微软雅黑" panose="020B0503020204020204" pitchFamily="34" charset="-122"/>
                <a:ea typeface="微软雅黑" panose="020B0503020204020204" pitchFamily="34" charset="-122"/>
              </a:rPr>
              <a:t>报文段</a:t>
            </a:r>
          </a:p>
        </p:txBody>
      </p:sp>
      <p:sp>
        <p:nvSpPr>
          <p:cNvPr id="221281" name="Line 97"/>
          <p:cNvSpPr>
            <a:spLocks noChangeShapeType="1"/>
          </p:cNvSpPr>
          <p:nvPr/>
        </p:nvSpPr>
        <p:spPr bwMode="auto">
          <a:xfrm>
            <a:off x="3122687" y="2798094"/>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1282" name="Line 98"/>
          <p:cNvSpPr>
            <a:spLocks noChangeShapeType="1"/>
          </p:cNvSpPr>
          <p:nvPr/>
        </p:nvSpPr>
        <p:spPr bwMode="auto">
          <a:xfrm flipV="1">
            <a:off x="9912424" y="2858419"/>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1283" name="Text Box 99"/>
          <p:cNvSpPr txBox="1">
            <a:spLocks noChangeArrowheads="1"/>
          </p:cNvSpPr>
          <p:nvPr/>
        </p:nvSpPr>
        <p:spPr bwMode="auto">
          <a:xfrm>
            <a:off x="1683223" y="3833144"/>
            <a:ext cx="601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a:solidFill>
                  <a:srgbClr val="000099"/>
                </a:solidFill>
                <a:latin typeface="微软雅黑" panose="020B0503020204020204" pitchFamily="34" charset="-122"/>
                <a:ea typeface="微软雅黑" panose="020B0503020204020204" pitchFamily="34" charset="-122"/>
              </a:rPr>
              <a:t>TCP</a:t>
            </a:r>
          </a:p>
        </p:txBody>
      </p:sp>
      <p:sp>
        <p:nvSpPr>
          <p:cNvPr id="221284" name="Text Box 100"/>
          <p:cNvSpPr txBox="1">
            <a:spLocks noChangeArrowheads="1"/>
          </p:cNvSpPr>
          <p:nvPr/>
        </p:nvSpPr>
        <p:spPr bwMode="auto">
          <a:xfrm>
            <a:off x="8488438" y="3842669"/>
            <a:ext cx="601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a:solidFill>
                  <a:srgbClr val="000099"/>
                </a:solidFill>
                <a:latin typeface="微软雅黑" panose="020B0503020204020204" pitchFamily="34" charset="-122"/>
                <a:ea typeface="微软雅黑" panose="020B0503020204020204" pitchFamily="34" charset="-122"/>
              </a:rPr>
              <a:t>TCP</a:t>
            </a:r>
          </a:p>
        </p:txBody>
      </p:sp>
      <p:sp>
        <p:nvSpPr>
          <p:cNvPr id="221285" name="Text Box 101"/>
          <p:cNvSpPr txBox="1">
            <a:spLocks noChangeArrowheads="1"/>
          </p:cNvSpPr>
          <p:nvPr/>
        </p:nvSpPr>
        <p:spPr bwMode="auto">
          <a:xfrm>
            <a:off x="3053690" y="254250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微软雅黑" panose="020B0503020204020204" pitchFamily="34" charset="-122"/>
                <a:ea typeface="微软雅黑" panose="020B0503020204020204" pitchFamily="34" charset="-122"/>
              </a:rPr>
              <a:t>字节流</a:t>
            </a:r>
          </a:p>
        </p:txBody>
      </p:sp>
      <p:sp>
        <p:nvSpPr>
          <p:cNvPr id="221286" name="Text Box 102"/>
          <p:cNvSpPr txBox="1">
            <a:spLocks noChangeArrowheads="1"/>
          </p:cNvSpPr>
          <p:nvPr/>
        </p:nvSpPr>
        <p:spPr bwMode="auto">
          <a:xfrm>
            <a:off x="9790113" y="254250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微软雅黑" panose="020B0503020204020204" pitchFamily="34" charset="-122"/>
                <a:ea typeface="微软雅黑" panose="020B0503020204020204" pitchFamily="34" charset="-122"/>
              </a:rPr>
              <a:t>字节流</a:t>
            </a:r>
          </a:p>
        </p:txBody>
      </p:sp>
      <p:sp>
        <p:nvSpPr>
          <p:cNvPr id="221287" name="Rectangle 103"/>
          <p:cNvSpPr>
            <a:spLocks noChangeArrowheads="1"/>
          </p:cNvSpPr>
          <p:nvPr/>
        </p:nvSpPr>
        <p:spPr bwMode="auto">
          <a:xfrm>
            <a:off x="4738613" y="1701305"/>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H</a:t>
            </a:r>
          </a:p>
        </p:txBody>
      </p:sp>
      <p:sp>
        <p:nvSpPr>
          <p:cNvPr id="221288" name="Text Box 104"/>
          <p:cNvSpPr txBox="1">
            <a:spLocks noChangeArrowheads="1"/>
          </p:cNvSpPr>
          <p:nvPr/>
        </p:nvSpPr>
        <p:spPr bwMode="auto">
          <a:xfrm>
            <a:off x="5051615" y="1677491"/>
            <a:ext cx="2900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表示 </a:t>
            </a:r>
            <a:r>
              <a:rPr kumimoji="1" lang="en-US" altLang="zh-CN" sz="2000">
                <a:solidFill>
                  <a:srgbClr val="000099"/>
                </a:solidFill>
                <a:latin typeface="微软雅黑" panose="020B0503020204020204" pitchFamily="34" charset="-122"/>
                <a:ea typeface="微软雅黑" panose="020B0503020204020204" pitchFamily="34" charset="-122"/>
              </a:rPr>
              <a:t>TCP </a:t>
            </a:r>
            <a:r>
              <a:rPr kumimoji="1" lang="zh-CN" altLang="en-US" sz="2000">
                <a:solidFill>
                  <a:srgbClr val="000099"/>
                </a:solidFill>
                <a:latin typeface="微软雅黑" panose="020B0503020204020204" pitchFamily="34" charset="-122"/>
                <a:ea typeface="微软雅黑" panose="020B0503020204020204" pitchFamily="34" charset="-122"/>
              </a:rPr>
              <a:t>报文段的首部</a:t>
            </a:r>
          </a:p>
        </p:txBody>
      </p:sp>
      <p:sp>
        <p:nvSpPr>
          <p:cNvPr id="221289" name="Rectangle 105"/>
          <p:cNvSpPr>
            <a:spLocks noChangeArrowheads="1"/>
          </p:cNvSpPr>
          <p:nvPr/>
        </p:nvSpPr>
        <p:spPr bwMode="auto">
          <a:xfrm>
            <a:off x="4738613" y="2044592"/>
            <a:ext cx="233892"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dirty="0">
                <a:solidFill>
                  <a:srgbClr val="000099"/>
                </a:solidFill>
                <a:latin typeface="微软雅黑" panose="020B0503020204020204" pitchFamily="34" charset="-122"/>
                <a:ea typeface="微软雅黑" panose="020B0503020204020204" pitchFamily="34" charset="-122"/>
              </a:rPr>
              <a:t>x</a:t>
            </a:r>
          </a:p>
        </p:txBody>
      </p:sp>
      <p:sp>
        <p:nvSpPr>
          <p:cNvPr id="221290" name="Text Box 106"/>
          <p:cNvSpPr txBox="1">
            <a:spLocks noChangeArrowheads="1"/>
          </p:cNvSpPr>
          <p:nvPr/>
        </p:nvSpPr>
        <p:spPr bwMode="auto">
          <a:xfrm>
            <a:off x="5051616" y="2020778"/>
            <a:ext cx="30492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表示序号为 </a:t>
            </a:r>
            <a:r>
              <a:rPr kumimoji="1" lang="en-US" altLang="zh-CN" sz="2000">
                <a:solidFill>
                  <a:srgbClr val="000099"/>
                </a:solidFill>
                <a:latin typeface="微软雅黑" panose="020B0503020204020204" pitchFamily="34" charset="-122"/>
                <a:ea typeface="微软雅黑" panose="020B0503020204020204" pitchFamily="34" charset="-122"/>
              </a:rPr>
              <a:t>x </a:t>
            </a:r>
            <a:r>
              <a:rPr kumimoji="1" lang="zh-CN" altLang="en-US" sz="2000">
                <a:solidFill>
                  <a:srgbClr val="000099"/>
                </a:solidFill>
                <a:latin typeface="微软雅黑" panose="020B0503020204020204" pitchFamily="34" charset="-122"/>
                <a:ea typeface="微软雅黑" panose="020B0503020204020204" pitchFamily="34" charset="-122"/>
              </a:rPr>
              <a:t>的数据字节</a:t>
            </a:r>
          </a:p>
        </p:txBody>
      </p:sp>
      <p:sp>
        <p:nvSpPr>
          <p:cNvPr id="221292" name="AutoShape 108"/>
          <p:cNvSpPr>
            <a:spLocks noChangeArrowheads="1"/>
          </p:cNvSpPr>
          <p:nvPr/>
        </p:nvSpPr>
        <p:spPr bwMode="auto">
          <a:xfrm rot="-5400000">
            <a:off x="5837569" y="2209462"/>
            <a:ext cx="360363" cy="6554126"/>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1293" name="Text Box 109"/>
          <p:cNvSpPr txBox="1">
            <a:spLocks noChangeArrowheads="1"/>
          </p:cNvSpPr>
          <p:nvPr/>
        </p:nvSpPr>
        <p:spPr bwMode="auto">
          <a:xfrm>
            <a:off x="5252604" y="5282531"/>
            <a:ext cx="12224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dirty="0">
                <a:solidFill>
                  <a:srgbClr val="000099"/>
                </a:solidFill>
                <a:latin typeface="微软雅黑" panose="020B0503020204020204" pitchFamily="34" charset="-122"/>
                <a:ea typeface="微软雅黑" panose="020B0503020204020204" pitchFamily="34" charset="-122"/>
              </a:rPr>
              <a:t>TCP </a:t>
            </a:r>
            <a:r>
              <a:rPr kumimoji="1" lang="zh-CN" altLang="en-US" sz="2000" dirty="0">
                <a:solidFill>
                  <a:srgbClr val="000099"/>
                </a:solidFill>
                <a:latin typeface="微软雅黑" panose="020B0503020204020204" pitchFamily="34" charset="-122"/>
                <a:ea typeface="微软雅黑" panose="020B0503020204020204" pitchFamily="34" charset="-122"/>
              </a:rPr>
              <a:t>连接</a:t>
            </a:r>
            <a:endParaRPr kumimoji="1" lang="zh-CN" altLang="en-US" dirty="0">
              <a:solidFill>
                <a:srgbClr val="000099"/>
              </a:solidFill>
              <a:latin typeface="微软雅黑" panose="020B0503020204020204" pitchFamily="34" charset="-122"/>
              <a:ea typeface="微软雅黑" panose="020B0503020204020204" pitchFamily="34" charset="-122"/>
            </a:endParaRPr>
          </a:p>
        </p:txBody>
      </p:sp>
      <p:sp>
        <p:nvSpPr>
          <p:cNvPr id="221294" name="Freeform 110"/>
          <p:cNvSpPr>
            <a:spLocks/>
          </p:cNvSpPr>
          <p:nvPr/>
        </p:nvSpPr>
        <p:spPr bwMode="auto">
          <a:xfrm>
            <a:off x="2594505" y="4585620"/>
            <a:ext cx="216694"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9491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grpSp>
        <p:nvGrpSpPr>
          <p:cNvPr id="71" name="Group 3"/>
          <p:cNvGrpSpPr>
            <a:grpSpLocks/>
          </p:cNvGrpSpPr>
          <p:nvPr/>
        </p:nvGrpSpPr>
        <p:grpSpPr bwMode="auto">
          <a:xfrm>
            <a:off x="1816546" y="1086531"/>
            <a:ext cx="8743950" cy="4268128"/>
            <a:chOff x="139" y="1169"/>
            <a:chExt cx="5508" cy="2665"/>
          </a:xfrm>
        </p:grpSpPr>
        <p:sp>
          <p:nvSpPr>
            <p:cNvPr id="72" name="Text Box 4"/>
            <p:cNvSpPr txBox="1">
              <a:spLocks noChangeArrowheads="1"/>
            </p:cNvSpPr>
            <p:nvPr/>
          </p:nvSpPr>
          <p:spPr bwMode="auto">
            <a:xfrm>
              <a:off x="503" y="1309"/>
              <a:ext cx="523"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b="0">
                  <a:latin typeface="微软雅黑" panose="020B0503020204020204" pitchFamily="34" charset="-122"/>
                  <a:ea typeface="微软雅黑" panose="020B0503020204020204" pitchFamily="34" charset="-122"/>
                  <a:sym typeface="Wingdings" pitchFamily="2" charset="2"/>
                </a:rPr>
                <a:t></a:t>
              </a:r>
              <a:endParaRPr lang="en-US" altLang="zh-CN" sz="7200" b="0">
                <a:latin typeface="微软雅黑" panose="020B0503020204020204" pitchFamily="34" charset="-122"/>
                <a:ea typeface="微软雅黑" panose="020B0503020204020204" pitchFamily="34" charset="-122"/>
              </a:endParaRPr>
            </a:p>
          </p:txBody>
        </p:sp>
        <p:sp>
          <p:nvSpPr>
            <p:cNvPr id="73" name="AutoShape 5"/>
            <p:cNvSpPr>
              <a:spLocks noChangeArrowheads="1"/>
            </p:cNvSpPr>
            <p:nvPr/>
          </p:nvSpPr>
          <p:spPr bwMode="auto">
            <a:xfrm>
              <a:off x="1900"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4" name="AutoShape 6"/>
            <p:cNvSpPr>
              <a:spLocks noChangeArrowheads="1"/>
            </p:cNvSpPr>
            <p:nvPr/>
          </p:nvSpPr>
          <p:spPr bwMode="auto">
            <a:xfrm>
              <a:off x="4673" y="3539"/>
              <a:ext cx="194" cy="155"/>
            </a:xfrm>
            <a:prstGeom prst="rightArrow">
              <a:avLst>
                <a:gd name="adj1" fmla="val 50000"/>
                <a:gd name="adj2" fmla="val 31290"/>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5" name="AutoShape 7"/>
            <p:cNvSpPr>
              <a:spLocks noChangeArrowheads="1"/>
            </p:cNvSpPr>
            <p:nvPr/>
          </p:nvSpPr>
          <p:spPr bwMode="auto">
            <a:xfrm>
              <a:off x="3116"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6" name="Text Box 8"/>
            <p:cNvSpPr txBox="1">
              <a:spLocks noChangeArrowheads="1"/>
            </p:cNvSpPr>
            <p:nvPr/>
          </p:nvSpPr>
          <p:spPr bwMode="auto">
            <a:xfrm>
              <a:off x="255" y="2338"/>
              <a:ext cx="5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dirty="0">
                  <a:solidFill>
                    <a:srgbClr val="C00000"/>
                  </a:solidFill>
                  <a:latin typeface="微软雅黑" panose="020B0503020204020204" pitchFamily="34" charset="-122"/>
                  <a:ea typeface="微软雅黑" panose="020B0503020204020204" pitchFamily="34" charset="-122"/>
                </a:rPr>
                <a:t>端口</a:t>
              </a:r>
            </a:p>
          </p:txBody>
        </p:sp>
        <p:sp>
          <p:nvSpPr>
            <p:cNvPr id="77" name="Line 9"/>
            <p:cNvSpPr>
              <a:spLocks noChangeShapeType="1"/>
            </p:cNvSpPr>
            <p:nvPr/>
          </p:nvSpPr>
          <p:spPr bwMode="auto">
            <a:xfrm>
              <a:off x="757" y="1883"/>
              <a:ext cx="5" cy="74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8" name="Text Box 10"/>
            <p:cNvSpPr txBox="1">
              <a:spLocks noChangeArrowheads="1"/>
            </p:cNvSpPr>
            <p:nvPr/>
          </p:nvSpPr>
          <p:spPr bwMode="auto">
            <a:xfrm rot="5400000">
              <a:off x="841" y="2251"/>
              <a:ext cx="2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b="0">
                  <a:latin typeface="微软雅黑" panose="020B0503020204020204" pitchFamily="34" charset="-122"/>
                  <a:ea typeface="微软雅黑" panose="020B0503020204020204" pitchFamily="34" charset="-122"/>
                </a:rPr>
                <a:t>…</a:t>
              </a:r>
            </a:p>
          </p:txBody>
        </p:sp>
        <p:sp>
          <p:nvSpPr>
            <p:cNvPr id="80" name="Rectangle 12"/>
            <p:cNvSpPr>
              <a:spLocks noChangeArrowheads="1"/>
            </p:cNvSpPr>
            <p:nvPr/>
          </p:nvSpPr>
          <p:spPr bwMode="auto">
            <a:xfrm>
              <a:off x="860" y="1993"/>
              <a:ext cx="411" cy="107"/>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1" name="Rectangle 13"/>
            <p:cNvSpPr>
              <a:spLocks noChangeArrowheads="1"/>
            </p:cNvSpPr>
            <p:nvPr/>
          </p:nvSpPr>
          <p:spPr bwMode="auto">
            <a:xfrm>
              <a:off x="860" y="2154"/>
              <a:ext cx="102"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2" name="Rectangle 14"/>
            <p:cNvSpPr>
              <a:spLocks noChangeArrowheads="1"/>
            </p:cNvSpPr>
            <p:nvPr/>
          </p:nvSpPr>
          <p:spPr bwMode="auto">
            <a:xfrm>
              <a:off x="860" y="2479"/>
              <a:ext cx="257"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3" name="Rectangle 15"/>
            <p:cNvSpPr>
              <a:spLocks noChangeArrowheads="1"/>
            </p:cNvSpPr>
            <p:nvPr/>
          </p:nvSpPr>
          <p:spPr bwMode="auto">
            <a:xfrm>
              <a:off x="139" y="2696"/>
              <a:ext cx="1236"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800">
                  <a:solidFill>
                    <a:srgbClr val="000099"/>
                  </a:solidFill>
                  <a:latin typeface="微软雅黑" panose="020B0503020204020204" pitchFamily="34" charset="-122"/>
                  <a:ea typeface="微软雅黑" panose="020B0503020204020204" pitchFamily="34" charset="-122"/>
                </a:rPr>
                <a:t>TCP</a:t>
              </a:r>
            </a:p>
            <a:p>
              <a:endParaRPr lang="en-US" altLang="zh-CN" sz="1200">
                <a:solidFill>
                  <a:srgbClr val="000099"/>
                </a:solidFill>
                <a:latin typeface="微软雅黑" panose="020B0503020204020204" pitchFamily="34" charset="-122"/>
                <a:ea typeface="微软雅黑" panose="020B0503020204020204" pitchFamily="34" charset="-122"/>
              </a:endParaRPr>
            </a:p>
            <a:p>
              <a:endParaRPr lang="en-US" altLang="zh-CN">
                <a:solidFill>
                  <a:srgbClr val="000099"/>
                </a:solidFill>
                <a:latin typeface="微软雅黑" panose="020B0503020204020204" pitchFamily="34" charset="-122"/>
                <a:ea typeface="微软雅黑" panose="020B0503020204020204" pitchFamily="34" charset="-122"/>
              </a:endParaRPr>
            </a:p>
          </p:txBody>
        </p:sp>
        <p:sp>
          <p:nvSpPr>
            <p:cNvPr id="84" name="Line 16"/>
            <p:cNvSpPr>
              <a:spLocks noChangeShapeType="1"/>
            </p:cNvSpPr>
            <p:nvPr/>
          </p:nvSpPr>
          <p:spPr bwMode="auto">
            <a:xfrm flipV="1">
              <a:off x="5030" y="1883"/>
              <a:ext cx="0" cy="81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5" name="Text Box 17"/>
            <p:cNvSpPr txBox="1">
              <a:spLocks noChangeArrowheads="1"/>
            </p:cNvSpPr>
            <p:nvPr/>
          </p:nvSpPr>
          <p:spPr bwMode="auto">
            <a:xfrm rot="5400000">
              <a:off x="5113" y="2254"/>
              <a:ext cx="2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b="0">
                  <a:latin typeface="微软雅黑" panose="020B0503020204020204" pitchFamily="34" charset="-122"/>
                  <a:ea typeface="微软雅黑" panose="020B0503020204020204" pitchFamily="34" charset="-122"/>
                </a:rPr>
                <a:t>…</a:t>
              </a:r>
            </a:p>
          </p:txBody>
        </p:sp>
        <p:sp>
          <p:nvSpPr>
            <p:cNvPr id="86" name="Rectangle 18"/>
            <p:cNvSpPr>
              <a:spLocks noChangeArrowheads="1"/>
            </p:cNvSpPr>
            <p:nvPr/>
          </p:nvSpPr>
          <p:spPr bwMode="auto">
            <a:xfrm>
              <a:off x="5133" y="2479"/>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7" name="Rectangle 19"/>
            <p:cNvSpPr>
              <a:spLocks noChangeArrowheads="1"/>
            </p:cNvSpPr>
            <p:nvPr/>
          </p:nvSpPr>
          <p:spPr bwMode="auto">
            <a:xfrm>
              <a:off x="4412" y="2696"/>
              <a:ext cx="1235"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800">
                  <a:solidFill>
                    <a:srgbClr val="000099"/>
                  </a:solidFill>
                  <a:latin typeface="微软雅黑" panose="020B0503020204020204" pitchFamily="34" charset="-122"/>
                  <a:ea typeface="微软雅黑" panose="020B0503020204020204" pitchFamily="34" charset="-122"/>
                </a:rPr>
                <a:t>TCP</a:t>
              </a:r>
            </a:p>
            <a:p>
              <a:endParaRPr lang="en-US" altLang="zh-CN" sz="1200">
                <a:solidFill>
                  <a:srgbClr val="000099"/>
                </a:solidFill>
                <a:latin typeface="微软雅黑" panose="020B0503020204020204" pitchFamily="34" charset="-122"/>
                <a:ea typeface="微软雅黑" panose="020B0503020204020204" pitchFamily="34" charset="-122"/>
              </a:endParaRPr>
            </a:p>
            <a:p>
              <a:endParaRPr lang="en-US" altLang="zh-CN">
                <a:solidFill>
                  <a:srgbClr val="000099"/>
                </a:solidFill>
                <a:latin typeface="微软雅黑" panose="020B0503020204020204" pitchFamily="34" charset="-122"/>
                <a:ea typeface="微软雅黑" panose="020B0503020204020204" pitchFamily="34" charset="-122"/>
              </a:endParaRPr>
            </a:p>
          </p:txBody>
        </p:sp>
        <p:sp>
          <p:nvSpPr>
            <p:cNvPr id="88" name="Rectangle 20"/>
            <p:cNvSpPr>
              <a:spLocks noChangeArrowheads="1"/>
            </p:cNvSpPr>
            <p:nvPr/>
          </p:nvSpPr>
          <p:spPr bwMode="auto">
            <a:xfrm>
              <a:off x="4547" y="3042"/>
              <a:ext cx="979"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solidFill>
                    <a:srgbClr val="000099"/>
                  </a:solidFill>
                  <a:latin typeface="微软雅黑" panose="020B0503020204020204" pitchFamily="34" charset="-122"/>
                  <a:ea typeface="微软雅黑" panose="020B0503020204020204" pitchFamily="34" charset="-122"/>
                </a:rPr>
                <a:t>接收缓存</a:t>
              </a:r>
            </a:p>
          </p:txBody>
        </p:sp>
        <p:sp>
          <p:nvSpPr>
            <p:cNvPr id="89" name="Freeform 21"/>
            <p:cNvSpPr>
              <a:spLocks/>
            </p:cNvSpPr>
            <p:nvPr/>
          </p:nvSpPr>
          <p:spPr bwMode="auto">
            <a:xfrm>
              <a:off x="757" y="3402"/>
              <a:ext cx="4273" cy="432"/>
            </a:xfrm>
            <a:custGeom>
              <a:avLst/>
              <a:gdLst>
                <a:gd name="T0" fmla="*/ 0 w 3264"/>
                <a:gd name="T1" fmla="*/ 0 h 384"/>
                <a:gd name="T2" fmla="*/ 0 w 3264"/>
                <a:gd name="T3" fmla="*/ 432 h 384"/>
                <a:gd name="T4" fmla="*/ 4273 w 3264"/>
                <a:gd name="T5" fmla="*/ 432 h 384"/>
                <a:gd name="T6" fmla="*/ 4273 w 326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 h="384">
                  <a:moveTo>
                    <a:pt x="0" y="0"/>
                  </a:moveTo>
                  <a:lnTo>
                    <a:pt x="0" y="384"/>
                  </a:lnTo>
                  <a:lnTo>
                    <a:pt x="3264" y="384"/>
                  </a:lnTo>
                  <a:lnTo>
                    <a:pt x="3264" y="0"/>
                  </a:lnTo>
                </a:path>
              </a:pathLst>
            </a:custGeom>
            <a:noFill/>
            <a:ln w="762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0" name="Rectangle 22"/>
            <p:cNvSpPr>
              <a:spLocks noChangeArrowheads="1"/>
            </p:cNvSpPr>
            <p:nvPr/>
          </p:nvSpPr>
          <p:spPr bwMode="auto">
            <a:xfrm>
              <a:off x="275" y="3042"/>
              <a:ext cx="977"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solidFill>
                    <a:srgbClr val="000099"/>
                  </a:solidFill>
                  <a:latin typeface="微软雅黑" panose="020B0503020204020204" pitchFamily="34" charset="-122"/>
                  <a:ea typeface="微软雅黑" panose="020B0503020204020204" pitchFamily="34" charset="-122"/>
                </a:rPr>
                <a:t>发送缓存</a:t>
              </a:r>
            </a:p>
          </p:txBody>
        </p:sp>
        <p:sp>
          <p:nvSpPr>
            <p:cNvPr id="91" name="Rectangle 23"/>
            <p:cNvSpPr>
              <a:spLocks noChangeArrowheads="1"/>
            </p:cNvSpPr>
            <p:nvPr/>
          </p:nvSpPr>
          <p:spPr bwMode="auto">
            <a:xfrm>
              <a:off x="98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dirty="0">
                  <a:solidFill>
                    <a:srgbClr val="000099"/>
                  </a:solidFill>
                  <a:latin typeface="微软雅黑" panose="020B0503020204020204" pitchFamily="34" charset="-122"/>
                  <a:ea typeface="微软雅黑" panose="020B0503020204020204" pitchFamily="34" charset="-122"/>
                </a:rPr>
                <a:t>报文段</a:t>
              </a:r>
            </a:p>
          </p:txBody>
        </p:sp>
        <p:sp>
          <p:nvSpPr>
            <p:cNvPr id="92" name="Text Box 24"/>
            <p:cNvSpPr txBox="1">
              <a:spLocks noChangeArrowheads="1"/>
            </p:cNvSpPr>
            <p:nvPr/>
          </p:nvSpPr>
          <p:spPr bwMode="auto">
            <a:xfrm>
              <a:off x="3382" y="343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b="0">
                  <a:latin typeface="微软雅黑" panose="020B0503020204020204" pitchFamily="34" charset="-122"/>
                  <a:ea typeface="微软雅黑" panose="020B0503020204020204" pitchFamily="34" charset="-122"/>
                </a:rPr>
                <a:t>…</a:t>
              </a:r>
            </a:p>
          </p:txBody>
        </p:sp>
        <p:sp>
          <p:nvSpPr>
            <p:cNvPr id="93" name="Rectangle 25"/>
            <p:cNvSpPr>
              <a:spLocks noChangeArrowheads="1"/>
            </p:cNvSpPr>
            <p:nvPr/>
          </p:nvSpPr>
          <p:spPr bwMode="auto">
            <a:xfrm>
              <a:off x="2216"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a:solidFill>
                    <a:srgbClr val="000099"/>
                  </a:solidFill>
                  <a:latin typeface="微软雅黑" panose="020B0503020204020204" pitchFamily="34" charset="-122"/>
                  <a:ea typeface="微软雅黑" panose="020B0503020204020204" pitchFamily="34" charset="-122"/>
                </a:rPr>
                <a:t>报文段</a:t>
              </a:r>
            </a:p>
          </p:txBody>
        </p:sp>
        <p:sp>
          <p:nvSpPr>
            <p:cNvPr id="94" name="Rectangle 26"/>
            <p:cNvSpPr>
              <a:spLocks noChangeArrowheads="1"/>
            </p:cNvSpPr>
            <p:nvPr/>
          </p:nvSpPr>
          <p:spPr bwMode="auto">
            <a:xfrm>
              <a:off x="376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a:solidFill>
                    <a:srgbClr val="000099"/>
                  </a:solidFill>
                  <a:latin typeface="微软雅黑" panose="020B0503020204020204" pitchFamily="34" charset="-122"/>
                  <a:ea typeface="微软雅黑" panose="020B0503020204020204" pitchFamily="34" charset="-122"/>
                </a:rPr>
                <a:t>报文段</a:t>
              </a:r>
            </a:p>
          </p:txBody>
        </p:sp>
        <p:sp>
          <p:nvSpPr>
            <p:cNvPr id="95" name="Rectangle 27"/>
            <p:cNvSpPr>
              <a:spLocks noChangeArrowheads="1"/>
            </p:cNvSpPr>
            <p:nvPr/>
          </p:nvSpPr>
          <p:spPr bwMode="auto">
            <a:xfrm>
              <a:off x="5133" y="2154"/>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6" name="Rectangle 28"/>
            <p:cNvSpPr>
              <a:spLocks noChangeArrowheads="1"/>
            </p:cNvSpPr>
            <p:nvPr/>
          </p:nvSpPr>
          <p:spPr bwMode="auto">
            <a:xfrm>
              <a:off x="5133" y="1993"/>
              <a:ext cx="309" cy="10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7" name="Text Box 29"/>
            <p:cNvSpPr txBox="1">
              <a:spLocks noChangeArrowheads="1"/>
            </p:cNvSpPr>
            <p:nvPr/>
          </p:nvSpPr>
          <p:spPr bwMode="auto">
            <a:xfrm>
              <a:off x="4510" y="2354"/>
              <a:ext cx="5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dirty="0">
                  <a:solidFill>
                    <a:srgbClr val="C00000"/>
                  </a:solidFill>
                  <a:latin typeface="微软雅黑" panose="020B0503020204020204" pitchFamily="34" charset="-122"/>
                  <a:ea typeface="微软雅黑" panose="020B0503020204020204" pitchFamily="34" charset="-122"/>
                </a:rPr>
                <a:t>端口</a:t>
              </a:r>
            </a:p>
          </p:txBody>
        </p:sp>
        <p:sp>
          <p:nvSpPr>
            <p:cNvPr id="98" name="Text Box 30"/>
            <p:cNvSpPr txBox="1">
              <a:spLocks noChangeArrowheads="1"/>
            </p:cNvSpPr>
            <p:nvPr/>
          </p:nvSpPr>
          <p:spPr bwMode="auto">
            <a:xfrm>
              <a:off x="401" y="1169"/>
              <a:ext cx="7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b="0" dirty="0">
                  <a:solidFill>
                    <a:srgbClr val="000099"/>
                  </a:solidFill>
                  <a:latin typeface="微软雅黑" panose="020B0503020204020204" pitchFamily="34" charset="-122"/>
                  <a:ea typeface="微软雅黑" panose="020B0503020204020204" pitchFamily="34" charset="-122"/>
                </a:rPr>
                <a:t>发送端</a:t>
              </a:r>
            </a:p>
          </p:txBody>
        </p:sp>
        <p:sp>
          <p:nvSpPr>
            <p:cNvPr id="99" name="Text Box 31"/>
            <p:cNvSpPr txBox="1">
              <a:spLocks noChangeArrowheads="1"/>
            </p:cNvSpPr>
            <p:nvPr/>
          </p:nvSpPr>
          <p:spPr bwMode="auto">
            <a:xfrm>
              <a:off x="4671" y="1170"/>
              <a:ext cx="7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b="0">
                  <a:solidFill>
                    <a:srgbClr val="000099"/>
                  </a:solidFill>
                  <a:latin typeface="微软雅黑" panose="020B0503020204020204" pitchFamily="34" charset="-122"/>
                  <a:ea typeface="微软雅黑" panose="020B0503020204020204" pitchFamily="34" charset="-122"/>
                </a:rPr>
                <a:t>接收端</a:t>
              </a:r>
            </a:p>
          </p:txBody>
        </p:sp>
        <p:sp>
          <p:nvSpPr>
            <p:cNvPr id="100" name="AutoShape 32"/>
            <p:cNvSpPr>
              <a:spLocks noChangeArrowheads="1"/>
            </p:cNvSpPr>
            <p:nvPr/>
          </p:nvSpPr>
          <p:spPr bwMode="auto">
            <a:xfrm>
              <a:off x="1375" y="1945"/>
              <a:ext cx="1141" cy="622"/>
            </a:xfrm>
            <a:prstGeom prst="wedgeRoundRectCallout">
              <a:avLst>
                <a:gd name="adj1" fmla="val -74366"/>
                <a:gd name="adj2" fmla="val 137620"/>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3200">
                <a:latin typeface="微软雅黑" panose="020B0503020204020204" pitchFamily="34" charset="-122"/>
                <a:ea typeface="微软雅黑" panose="020B0503020204020204" pitchFamily="34" charset="-122"/>
              </a:endParaRPr>
            </a:p>
          </p:txBody>
        </p:sp>
        <p:sp>
          <p:nvSpPr>
            <p:cNvPr id="101" name="Text Box 33"/>
            <p:cNvSpPr txBox="1">
              <a:spLocks noChangeArrowheads="1"/>
            </p:cNvSpPr>
            <p:nvPr/>
          </p:nvSpPr>
          <p:spPr bwMode="auto">
            <a:xfrm>
              <a:off x="1394" y="2001"/>
              <a:ext cx="109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b="0">
                  <a:solidFill>
                    <a:srgbClr val="000099"/>
                  </a:solidFill>
                  <a:latin typeface="微软雅黑" panose="020B0503020204020204" pitchFamily="34" charset="-122"/>
                  <a:ea typeface="微软雅黑" panose="020B0503020204020204" pitchFamily="34" charset="-122"/>
                </a:rPr>
                <a:t>向发送缓存</a:t>
              </a:r>
            </a:p>
            <a:p>
              <a:pPr eaLnBrk="1" hangingPunct="1"/>
              <a:r>
                <a:rPr lang="zh-CN" altLang="en-US" b="0">
                  <a:solidFill>
                    <a:srgbClr val="000099"/>
                  </a:solidFill>
                  <a:latin typeface="微软雅黑" panose="020B0503020204020204" pitchFamily="34" charset="-122"/>
                  <a:ea typeface="微软雅黑" panose="020B0503020204020204" pitchFamily="34" charset="-122"/>
                </a:rPr>
                <a:t>写入数据块</a:t>
              </a:r>
            </a:p>
          </p:txBody>
        </p:sp>
        <p:sp>
          <p:nvSpPr>
            <p:cNvPr id="102" name="AutoShape 34"/>
            <p:cNvSpPr>
              <a:spLocks noChangeArrowheads="1"/>
            </p:cNvSpPr>
            <p:nvPr/>
          </p:nvSpPr>
          <p:spPr bwMode="auto">
            <a:xfrm>
              <a:off x="2988" y="1965"/>
              <a:ext cx="1104" cy="622"/>
            </a:xfrm>
            <a:prstGeom prst="wedgeRoundRectCallout">
              <a:avLst>
                <a:gd name="adj1" fmla="val 97102"/>
                <a:gd name="adj2" fmla="val 139389"/>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3200">
                <a:latin typeface="微软雅黑" panose="020B0503020204020204" pitchFamily="34" charset="-122"/>
                <a:ea typeface="微软雅黑" panose="020B0503020204020204" pitchFamily="34" charset="-122"/>
              </a:endParaRPr>
            </a:p>
          </p:txBody>
        </p:sp>
        <p:sp>
          <p:nvSpPr>
            <p:cNvPr id="103" name="Text Box 35"/>
            <p:cNvSpPr txBox="1">
              <a:spLocks noChangeArrowheads="1"/>
            </p:cNvSpPr>
            <p:nvPr/>
          </p:nvSpPr>
          <p:spPr bwMode="auto">
            <a:xfrm>
              <a:off x="3007" y="2012"/>
              <a:ext cx="109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b="0">
                  <a:solidFill>
                    <a:srgbClr val="000099"/>
                  </a:solidFill>
                  <a:latin typeface="微软雅黑" panose="020B0503020204020204" pitchFamily="34" charset="-122"/>
                  <a:ea typeface="微软雅黑" panose="020B0503020204020204" pitchFamily="34" charset="-122"/>
                </a:rPr>
                <a:t>从接收缓存</a:t>
              </a:r>
            </a:p>
            <a:p>
              <a:pPr eaLnBrk="1" hangingPunct="1"/>
              <a:r>
                <a:rPr lang="zh-CN" altLang="en-US" b="0">
                  <a:solidFill>
                    <a:srgbClr val="000099"/>
                  </a:solidFill>
                  <a:latin typeface="微软雅黑" panose="020B0503020204020204" pitchFamily="34" charset="-122"/>
                  <a:ea typeface="微软雅黑" panose="020B0503020204020204" pitchFamily="34" charset="-122"/>
                </a:rPr>
                <a:t>读取数据块</a:t>
              </a:r>
            </a:p>
          </p:txBody>
        </p:sp>
        <p:sp>
          <p:nvSpPr>
            <p:cNvPr id="104" name="Text Box 36"/>
            <p:cNvSpPr txBox="1">
              <a:spLocks noChangeArrowheads="1"/>
            </p:cNvSpPr>
            <p:nvPr/>
          </p:nvSpPr>
          <p:spPr bwMode="auto">
            <a:xfrm>
              <a:off x="910" y="1474"/>
              <a:ext cx="8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a:solidFill>
                    <a:srgbClr val="000099"/>
                  </a:solidFill>
                  <a:latin typeface="微软雅黑" panose="020B0503020204020204" pitchFamily="34" charset="-122"/>
                  <a:ea typeface="微软雅黑" panose="020B0503020204020204" pitchFamily="34" charset="-122"/>
                </a:rPr>
                <a:t>应用进程</a:t>
              </a:r>
            </a:p>
          </p:txBody>
        </p:sp>
        <p:sp>
          <p:nvSpPr>
            <p:cNvPr id="105" name="Text Box 37"/>
            <p:cNvSpPr txBox="1">
              <a:spLocks noChangeArrowheads="1"/>
            </p:cNvSpPr>
            <p:nvPr/>
          </p:nvSpPr>
          <p:spPr bwMode="auto">
            <a:xfrm>
              <a:off x="4001" y="1475"/>
              <a:ext cx="8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a:solidFill>
                    <a:srgbClr val="000099"/>
                  </a:solidFill>
                  <a:latin typeface="微软雅黑" panose="020B0503020204020204" pitchFamily="34" charset="-122"/>
                  <a:ea typeface="微软雅黑" panose="020B0503020204020204" pitchFamily="34" charset="-122"/>
                </a:rPr>
                <a:t>应用进程</a:t>
              </a:r>
            </a:p>
          </p:txBody>
        </p:sp>
        <p:sp>
          <p:nvSpPr>
            <p:cNvPr id="106" name="Text Box 38"/>
            <p:cNvSpPr txBox="1">
              <a:spLocks noChangeArrowheads="1"/>
            </p:cNvSpPr>
            <p:nvPr/>
          </p:nvSpPr>
          <p:spPr bwMode="auto">
            <a:xfrm>
              <a:off x="4772" y="1339"/>
              <a:ext cx="519" cy="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b="0">
                  <a:latin typeface="微软雅黑" panose="020B0503020204020204" pitchFamily="34" charset="-122"/>
                  <a:ea typeface="微软雅黑" panose="020B0503020204020204" pitchFamily="34" charset="-122"/>
                  <a:sym typeface="Wingdings" pitchFamily="2" charset="2"/>
                </a:rPr>
                <a:t></a:t>
              </a:r>
              <a:endParaRPr lang="en-US" altLang="zh-CN" sz="7200" b="0">
                <a:latin typeface="微软雅黑" panose="020B0503020204020204" pitchFamily="34" charset="-122"/>
                <a:ea typeface="微软雅黑" panose="020B0503020204020204" pitchFamily="34" charset="-122"/>
              </a:endParaRPr>
            </a:p>
          </p:txBody>
        </p:sp>
        <p:sp>
          <p:nvSpPr>
            <p:cNvPr id="107" name="Rectangle 39"/>
            <p:cNvSpPr>
              <a:spLocks noChangeArrowheads="1"/>
            </p:cNvSpPr>
            <p:nvPr/>
          </p:nvSpPr>
          <p:spPr bwMode="auto">
            <a:xfrm>
              <a:off x="688"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8" name="Rectangle 40"/>
            <p:cNvSpPr>
              <a:spLocks noChangeArrowheads="1"/>
            </p:cNvSpPr>
            <p:nvPr/>
          </p:nvSpPr>
          <p:spPr bwMode="auto">
            <a:xfrm>
              <a:off x="4953"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109" name="Rectangle 41"/>
          <p:cNvSpPr>
            <a:spLocks noChangeArrowheads="1"/>
          </p:cNvSpPr>
          <p:nvPr/>
        </p:nvSpPr>
        <p:spPr bwMode="auto">
          <a:xfrm>
            <a:off x="1867918" y="5548473"/>
            <a:ext cx="8692580" cy="870046"/>
          </a:xfrm>
          <a:prstGeom prst="rect">
            <a:avLst/>
          </a:prstGeom>
          <a:solidFill>
            <a:srgbClr val="66FF66"/>
          </a:solidFill>
          <a:ln w="12700">
            <a:solidFill>
              <a:srgbClr val="000066"/>
            </a:solidFill>
          </a:ln>
          <a:effectLst/>
          <a:extLst/>
        </p:spPr>
        <p:txBody>
          <a:bodyPr wrap="square">
            <a:spAutoFit/>
          </a:bodyPr>
          <a:lstStyle/>
          <a:p>
            <a:pPr marL="176213" indent="-176213">
              <a:lnSpc>
                <a:spcPct val="110000"/>
              </a:lnSpc>
              <a:buFontTx/>
              <a:buChar char="•"/>
            </a:pPr>
            <a:r>
              <a:rPr lang="en-US" altLang="zh-CN" sz="2400" dirty="0">
                <a:solidFill>
                  <a:srgbClr val="000099"/>
                </a:solidFill>
                <a:latin typeface="微软雅黑" panose="020B0503020204020204" pitchFamily="34" charset="-122"/>
                <a:ea typeface="微软雅黑" panose="020B0503020204020204" pitchFamily="34" charset="-122"/>
              </a:rPr>
              <a:t>TCP </a:t>
            </a:r>
            <a:r>
              <a:rPr lang="zh-CN" altLang="en-US" sz="2400" dirty="0">
                <a:solidFill>
                  <a:srgbClr val="FF0000"/>
                </a:solidFill>
                <a:latin typeface="微软雅黑" panose="020B0503020204020204" pitchFamily="34" charset="-122"/>
                <a:ea typeface="微软雅黑" panose="020B0503020204020204" pitchFamily="34" charset="-122"/>
              </a:rPr>
              <a:t>不关心</a:t>
            </a:r>
            <a:r>
              <a:rPr lang="zh-CN" altLang="en-US" sz="2400" dirty="0">
                <a:solidFill>
                  <a:srgbClr val="000099"/>
                </a:solidFill>
                <a:latin typeface="微软雅黑" panose="020B0503020204020204" pitchFamily="34" charset="-122"/>
                <a:ea typeface="微软雅黑" panose="020B0503020204020204" pitchFamily="34" charset="-122"/>
              </a:rPr>
              <a:t>应用进程一次把多长的报文发送到 </a:t>
            </a:r>
            <a:r>
              <a:rPr lang="en-US" altLang="zh-CN" sz="2400" dirty="0">
                <a:solidFill>
                  <a:srgbClr val="000099"/>
                </a:solidFill>
                <a:latin typeface="微软雅黑" panose="020B0503020204020204" pitchFamily="34" charset="-122"/>
                <a:ea typeface="微软雅黑" panose="020B0503020204020204" pitchFamily="34" charset="-122"/>
              </a:rPr>
              <a:t>TCP </a:t>
            </a:r>
            <a:r>
              <a:rPr lang="zh-CN" altLang="en-US" sz="2400" dirty="0">
                <a:solidFill>
                  <a:srgbClr val="000099"/>
                </a:solidFill>
                <a:latin typeface="微软雅黑" panose="020B0503020204020204" pitchFamily="34" charset="-122"/>
                <a:ea typeface="微软雅黑" panose="020B0503020204020204" pitchFamily="34" charset="-122"/>
              </a:rPr>
              <a:t>缓存。</a:t>
            </a:r>
          </a:p>
          <a:p>
            <a:pPr marL="176213" indent="-176213">
              <a:lnSpc>
                <a:spcPct val="110000"/>
              </a:lnSpc>
              <a:buFontTx/>
              <a:buChar char="•"/>
            </a:pPr>
            <a:r>
              <a:rPr lang="en-US" altLang="zh-CN" sz="2400" dirty="0">
                <a:solidFill>
                  <a:srgbClr val="FF0000"/>
                </a:solidFill>
                <a:latin typeface="微软雅黑" panose="020B0503020204020204" pitchFamily="34" charset="-122"/>
                <a:ea typeface="微软雅黑" panose="020B0503020204020204" pitchFamily="34" charset="-122"/>
              </a:rPr>
              <a:t>TCP </a:t>
            </a:r>
            <a:r>
              <a:rPr lang="zh-CN" altLang="en-US" sz="2400" dirty="0">
                <a:solidFill>
                  <a:srgbClr val="FF0000"/>
                </a:solidFill>
                <a:latin typeface="微软雅黑" panose="020B0503020204020204" pitchFamily="34" charset="-122"/>
                <a:ea typeface="微软雅黑" panose="020B0503020204020204" pitchFamily="34" charset="-122"/>
              </a:rPr>
              <a:t>对连续的字节流进行分段，形成 </a:t>
            </a:r>
            <a:r>
              <a:rPr lang="en-US" altLang="zh-CN" sz="2400" dirty="0">
                <a:solidFill>
                  <a:srgbClr val="FF0000"/>
                </a:solidFill>
                <a:latin typeface="微软雅黑" panose="020B0503020204020204" pitchFamily="34" charset="-122"/>
                <a:ea typeface="微软雅黑" panose="020B0503020204020204" pitchFamily="34" charset="-122"/>
              </a:rPr>
              <a:t>TCP </a:t>
            </a:r>
            <a:r>
              <a:rPr lang="zh-CN" altLang="en-US" sz="2400" dirty="0">
                <a:solidFill>
                  <a:srgbClr val="FF0000"/>
                </a:solidFill>
                <a:latin typeface="微软雅黑" panose="020B0503020204020204" pitchFamily="34" charset="-122"/>
                <a:ea typeface="微软雅黑" panose="020B0503020204020204" pitchFamily="34" charset="-122"/>
              </a:rPr>
              <a:t>报文段。</a:t>
            </a:r>
          </a:p>
        </p:txBody>
      </p:sp>
    </p:spTree>
    <p:extLst>
      <p:ext uri="{BB962C8B-B14F-4D97-AF65-F5344CB8AC3E}">
        <p14:creationId xmlns:p14="http://schemas.microsoft.com/office/powerpoint/2010/main" val="2345631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pPr algn="ctr"/>
            <a:r>
              <a:rPr lang="zh-CN" altLang="en-US" dirty="0"/>
              <a:t>注 意</a:t>
            </a:r>
          </a:p>
        </p:txBody>
      </p:sp>
      <p:sp>
        <p:nvSpPr>
          <p:cNvPr id="691203" name="Rectangle 3"/>
          <p:cNvSpPr>
            <a:spLocks noGrp="1" noChangeArrowheads="1"/>
          </p:cNvSpPr>
          <p:nvPr>
            <p:ph idx="1"/>
          </p:nvPr>
        </p:nvSpPr>
        <p:spPr/>
        <p:txBody>
          <a:bodyPr/>
          <a:lstStyle/>
          <a:p>
            <a:r>
              <a:rPr lang="en-US" altLang="zh-CN" sz="3000" dirty="0"/>
              <a:t>TCP </a:t>
            </a:r>
            <a:r>
              <a:rPr lang="zh-CN" altLang="en-US" sz="3000" dirty="0"/>
              <a:t>连接是一条</a:t>
            </a:r>
            <a:r>
              <a:rPr lang="zh-CN" altLang="en-US" sz="3000" dirty="0">
                <a:solidFill>
                  <a:srgbClr val="FF0000"/>
                </a:solidFill>
              </a:rPr>
              <a:t>虚连接</a:t>
            </a:r>
            <a:r>
              <a:rPr lang="zh-CN" altLang="en-US" sz="3000" dirty="0"/>
              <a:t>而不是一条真正的物理连接。</a:t>
            </a:r>
          </a:p>
          <a:p>
            <a:r>
              <a:rPr lang="en-US" altLang="zh-CN" sz="3000" dirty="0"/>
              <a:t>TCP </a:t>
            </a:r>
            <a:r>
              <a:rPr lang="zh-CN" altLang="en-US" sz="3000" dirty="0"/>
              <a:t>对应用进程一次把多长的报文发送到</a:t>
            </a:r>
            <a:r>
              <a:rPr lang="en-US" altLang="zh-CN" sz="3000" dirty="0"/>
              <a:t>TCP </a:t>
            </a:r>
            <a:r>
              <a:rPr lang="zh-CN" altLang="en-US" sz="3000" dirty="0"/>
              <a:t>的缓存中是不关心的。</a:t>
            </a:r>
          </a:p>
          <a:p>
            <a:r>
              <a:rPr lang="en-US" altLang="zh-CN" sz="3000" dirty="0"/>
              <a:t>TCP </a:t>
            </a:r>
            <a:r>
              <a:rPr lang="zh-CN" altLang="en-US" sz="3000" dirty="0"/>
              <a:t>根据对方给出的</a:t>
            </a:r>
            <a:r>
              <a:rPr lang="zh-CN" altLang="en-US" sz="3000" dirty="0">
                <a:solidFill>
                  <a:srgbClr val="FF0000"/>
                </a:solidFill>
              </a:rPr>
              <a:t>窗口值</a:t>
            </a:r>
            <a:r>
              <a:rPr lang="zh-CN" altLang="en-US" sz="3000" dirty="0"/>
              <a:t>和</a:t>
            </a:r>
            <a:r>
              <a:rPr lang="zh-CN" altLang="en-US" sz="3000" dirty="0">
                <a:solidFill>
                  <a:srgbClr val="FF0000"/>
                </a:solidFill>
              </a:rPr>
              <a:t>当前网络拥塞</a:t>
            </a:r>
            <a:r>
              <a:rPr lang="zh-CN" altLang="en-US" sz="3000" dirty="0"/>
              <a:t>的程度来决定一个报文段应包含多少个字节（</a:t>
            </a:r>
            <a:r>
              <a:rPr lang="en-US" altLang="zh-CN" sz="3000" dirty="0"/>
              <a:t>UDP </a:t>
            </a:r>
            <a:r>
              <a:rPr lang="zh-CN" altLang="en-US" sz="3000" dirty="0"/>
              <a:t>发送的报文长度是应用进程给出的）。</a:t>
            </a:r>
          </a:p>
          <a:p>
            <a:r>
              <a:rPr lang="en-US" altLang="zh-CN" sz="3000" dirty="0"/>
              <a:t>TCP </a:t>
            </a:r>
            <a:r>
              <a:rPr lang="zh-CN" altLang="en-US" sz="3000" dirty="0"/>
              <a:t>可把太长的数据块划分短一些再传送。</a:t>
            </a:r>
            <a:endParaRPr lang="en-US" altLang="zh-CN" sz="3000" dirty="0"/>
          </a:p>
          <a:p>
            <a:r>
              <a:rPr lang="en-US" altLang="zh-CN" sz="3000" dirty="0"/>
              <a:t>TCP </a:t>
            </a:r>
            <a:r>
              <a:rPr lang="zh-CN" altLang="en-US" sz="3000" dirty="0"/>
              <a:t>也可等待积累有足够多的字节后再构成报文段发送出去。 </a:t>
            </a:r>
          </a:p>
        </p:txBody>
      </p:sp>
    </p:spTree>
    <p:extLst>
      <p:ext uri="{BB962C8B-B14F-4D97-AF65-F5344CB8AC3E}">
        <p14:creationId xmlns:p14="http://schemas.microsoft.com/office/powerpoint/2010/main" val="2066610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63E503-D606-4BAF-B7B5-7414C70D458C}"/>
              </a:ext>
            </a:extLst>
          </p:cNvPr>
          <p:cNvSpPr/>
          <p:nvPr/>
        </p:nvSpPr>
        <p:spPr bwMode="auto">
          <a:xfrm>
            <a:off x="609601" y="1747764"/>
            <a:ext cx="5918448"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1C555C61-BA2F-4A26-8D5D-3C2D2FFAC047}"/>
              </a:ext>
            </a:extLst>
          </p:cNvPr>
          <p:cNvSpPr/>
          <p:nvPr/>
        </p:nvSpPr>
        <p:spPr bwMode="auto">
          <a:xfrm>
            <a:off x="609600" y="1933708"/>
            <a:ext cx="5918448" cy="84040"/>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1FD70E84-82B6-4DA1-9AA1-BBC5E2367783}"/>
              </a:ext>
            </a:extLst>
          </p:cNvPr>
          <p:cNvSpPr/>
          <p:nvPr/>
        </p:nvSpPr>
        <p:spPr bwMode="auto">
          <a:xfrm>
            <a:off x="609601" y="1240593"/>
            <a:ext cx="5918448" cy="432048"/>
          </a:xfrm>
          <a:prstGeom prst="rect">
            <a:avLst/>
          </a:prstGeom>
          <a:noFill/>
          <a:ln w="9525" cap="flat" cmpd="sng" algn="ctr">
            <a:solidFill>
              <a:schemeClr val="accent6">
                <a:lumMod val="60000"/>
                <a:lumOff val="40000"/>
              </a:schemeClr>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31842" name="Rectangle 2"/>
          <p:cNvSpPr>
            <a:spLocks noGrp="1" noChangeArrowheads="1"/>
          </p:cNvSpPr>
          <p:nvPr>
            <p:ph type="title"/>
          </p:nvPr>
        </p:nvSpPr>
        <p:spPr/>
        <p:txBody>
          <a:bodyPr/>
          <a:lstStyle/>
          <a:p>
            <a:r>
              <a:rPr lang="en-US" altLang="zh-CN" dirty="0"/>
              <a:t>5.3  </a:t>
            </a:r>
            <a:r>
              <a:rPr lang="zh-CN" altLang="zh-CN" dirty="0"/>
              <a:t>传输控制协议</a:t>
            </a:r>
            <a:r>
              <a:rPr lang="en-US" altLang="zh-CN" dirty="0"/>
              <a:t> TCP </a:t>
            </a:r>
            <a:r>
              <a:rPr lang="zh-CN" altLang="zh-CN" dirty="0"/>
              <a:t>概述</a:t>
            </a:r>
          </a:p>
        </p:txBody>
      </p:sp>
      <p:sp>
        <p:nvSpPr>
          <p:cNvPr id="931843" name="Rectangle 3"/>
          <p:cNvSpPr>
            <a:spLocks noGrp="1" noChangeArrowheads="1"/>
          </p:cNvSpPr>
          <p:nvPr>
            <p:ph idx="1"/>
          </p:nvPr>
        </p:nvSpPr>
        <p:spPr/>
        <p:txBody>
          <a:bodyPr/>
          <a:lstStyle/>
          <a:p>
            <a:r>
              <a:rPr lang="en-US" altLang="zh-CN" dirty="0"/>
              <a:t>5.3.1  TCP </a:t>
            </a:r>
            <a:r>
              <a:rPr lang="zh-CN" altLang="zh-CN" dirty="0"/>
              <a:t>最主要的特点</a:t>
            </a:r>
          </a:p>
          <a:p>
            <a:r>
              <a:rPr lang="en-US" altLang="zh-CN" dirty="0"/>
              <a:t>5.3.2  TCP </a:t>
            </a:r>
            <a:r>
              <a:rPr lang="zh-CN" altLang="zh-CN" dirty="0"/>
              <a:t>的连接</a:t>
            </a:r>
          </a:p>
        </p:txBody>
      </p:sp>
    </p:spTree>
    <p:extLst>
      <p:ext uri="{BB962C8B-B14F-4D97-AF65-F5344CB8AC3E}">
        <p14:creationId xmlns:p14="http://schemas.microsoft.com/office/powerpoint/2010/main" val="160509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3"/>
          <p:cNvSpPr>
            <a:spLocks noGrp="1" noChangeArrowheads="1"/>
          </p:cNvSpPr>
          <p:nvPr>
            <p:ph type="body" sz="half" idx="1"/>
          </p:nvPr>
        </p:nvSpPr>
        <p:spPr>
          <a:xfrm>
            <a:off x="1240856" y="1511301"/>
            <a:ext cx="5223113" cy="5114925"/>
          </a:xfrm>
        </p:spPr>
        <p:txBody>
          <a:bodyPr>
            <a:normAutofit/>
          </a:bodyPr>
          <a:lstStyle/>
          <a:p>
            <a:pPr marL="342900" lvl="0" indent="-342900" algn="l"/>
            <a:r>
              <a:rPr lang="en-US" b="0" i="0" u="none" dirty="0" err="1">
                <a:solidFill>
                  <a:srgbClr val="000099"/>
                </a:solidFill>
              </a:rPr>
              <a:t>提供在不同主机上运行的应用程序进程之间的逻辑通信</a:t>
            </a:r>
            <a:endParaRPr lang="en-US" b="0" i="0" u="none" dirty="0">
              <a:solidFill>
                <a:srgbClr val="000099"/>
              </a:solidFill>
            </a:endParaRPr>
          </a:p>
          <a:p>
            <a:pPr lvl="1"/>
            <a:endParaRPr lang="en-US" dirty="0"/>
          </a:p>
          <a:p>
            <a:pPr marL="342900" lvl="0" indent="-342900" algn="l"/>
            <a:r>
              <a:rPr lang="en-US" b="0" i="0" u="none" dirty="0" err="1">
                <a:solidFill>
                  <a:srgbClr val="000099"/>
                </a:solidFill>
              </a:rPr>
              <a:t>在终端系统</a:t>
            </a:r>
            <a:r>
              <a:rPr lang="zh-CN" altLang="en-US" b="0" i="0" u="none" dirty="0">
                <a:solidFill>
                  <a:srgbClr val="000099"/>
                </a:solidFill>
              </a:rPr>
              <a:t>上</a:t>
            </a:r>
            <a:r>
              <a:rPr lang="en-US" b="0" i="0" u="none" dirty="0" err="1">
                <a:solidFill>
                  <a:srgbClr val="000099"/>
                </a:solidFill>
              </a:rPr>
              <a:t>运行传输协议</a:t>
            </a:r>
            <a:endParaRPr lang="en-US" b="0" i="0" u="none" dirty="0">
              <a:solidFill>
                <a:srgbClr val="000099"/>
              </a:solidFill>
            </a:endParaRPr>
          </a:p>
          <a:p>
            <a:pPr marL="742950" lvl="1" indent="-285750" algn="l"/>
            <a:r>
              <a:rPr lang="en-US" b="0" i="0" u="none" dirty="0" err="1">
                <a:solidFill>
                  <a:srgbClr val="000099"/>
                </a:solidFill>
              </a:rPr>
              <a:t>发送端：将应用程序消息</a:t>
            </a:r>
            <a:r>
              <a:rPr lang="zh-CN" altLang="en-US" b="0" i="0" u="none" dirty="0">
                <a:solidFill>
                  <a:srgbClr val="000099"/>
                </a:solidFill>
              </a:rPr>
              <a:t>分解为报文</a:t>
            </a:r>
            <a:r>
              <a:rPr lang="en-US" b="0" i="0" u="none" dirty="0" err="1">
                <a:solidFill>
                  <a:srgbClr val="000099"/>
                </a:solidFill>
              </a:rPr>
              <a:t>段，传递到网络层</a:t>
            </a:r>
            <a:endParaRPr lang="en-US" b="0" i="0" u="none" dirty="0">
              <a:solidFill>
                <a:srgbClr val="000099"/>
              </a:solidFill>
            </a:endParaRPr>
          </a:p>
          <a:p>
            <a:pPr marL="742950" lvl="1" indent="-285750" algn="l"/>
            <a:r>
              <a:rPr lang="zh-CN" altLang="en-US" b="0" i="0" u="none" dirty="0">
                <a:solidFill>
                  <a:srgbClr val="000099"/>
                </a:solidFill>
              </a:rPr>
              <a:t>接收</a:t>
            </a:r>
            <a:r>
              <a:rPr lang="en-US" b="0" i="0" u="none" dirty="0" err="1">
                <a:solidFill>
                  <a:srgbClr val="000099"/>
                </a:solidFill>
              </a:rPr>
              <a:t>端：将</a:t>
            </a:r>
            <a:r>
              <a:rPr lang="zh-CN" altLang="en-US" b="0" i="0" u="none" dirty="0">
                <a:solidFill>
                  <a:srgbClr val="000099"/>
                </a:solidFill>
              </a:rPr>
              <a:t>报文</a:t>
            </a:r>
            <a:r>
              <a:rPr lang="en-US" b="0" i="0" u="none" dirty="0" err="1">
                <a:solidFill>
                  <a:srgbClr val="000099"/>
                </a:solidFill>
              </a:rPr>
              <a:t>段重组成消息</a:t>
            </a:r>
            <a:r>
              <a:rPr lang="en-US" b="0" i="0" u="none" dirty="0">
                <a:solidFill>
                  <a:srgbClr val="000099"/>
                </a:solidFill>
              </a:rPr>
              <a:t>，</a:t>
            </a:r>
            <a:r>
              <a:rPr lang="zh-CN" altLang="en-US" b="0" i="0" u="none" dirty="0">
                <a:solidFill>
                  <a:srgbClr val="000099"/>
                </a:solidFill>
              </a:rPr>
              <a:t>投递给</a:t>
            </a:r>
            <a:r>
              <a:rPr lang="en-US" b="0" i="0" u="none" dirty="0" err="1">
                <a:solidFill>
                  <a:srgbClr val="000099"/>
                </a:solidFill>
              </a:rPr>
              <a:t>应用层</a:t>
            </a:r>
            <a:endParaRPr lang="en-US" b="0" i="0" u="none" dirty="0">
              <a:solidFill>
                <a:srgbClr val="000099"/>
              </a:solidFill>
            </a:endParaRPr>
          </a:p>
          <a:p>
            <a:pPr marL="742950" lvl="1" indent="-285750" algn="l"/>
            <a:endParaRPr lang="en-US" b="0" i="0" u="none" dirty="0">
              <a:solidFill>
                <a:srgbClr val="000099"/>
              </a:solidFill>
            </a:endParaRPr>
          </a:p>
          <a:p>
            <a:pPr marL="342900" lvl="0" indent="-342900" algn="l"/>
            <a:r>
              <a:rPr lang="en-US" b="0" i="0" u="none" dirty="0" err="1">
                <a:solidFill>
                  <a:srgbClr val="000099"/>
                </a:solidFill>
              </a:rPr>
              <a:t>应用程序可使用多</a:t>
            </a:r>
            <a:r>
              <a:rPr lang="zh-CN" altLang="en-US" b="0" i="0" u="none" dirty="0">
                <a:solidFill>
                  <a:srgbClr val="000099"/>
                </a:solidFill>
              </a:rPr>
              <a:t>种</a:t>
            </a:r>
            <a:r>
              <a:rPr lang="en-US" b="0" i="0" u="none" dirty="0" err="1">
                <a:solidFill>
                  <a:srgbClr val="000099"/>
                </a:solidFill>
              </a:rPr>
              <a:t>传输协议</a:t>
            </a:r>
            <a:endParaRPr lang="en-US" b="0" i="0" u="none" dirty="0">
              <a:solidFill>
                <a:srgbClr val="000099"/>
              </a:solidFill>
            </a:endParaRPr>
          </a:p>
          <a:p>
            <a:pPr marL="742950" lvl="1" indent="-285750" algn="l"/>
            <a:r>
              <a:rPr lang="en-US" b="0" i="0" u="none" dirty="0">
                <a:solidFill>
                  <a:srgbClr val="000099"/>
                </a:solidFill>
              </a:rPr>
              <a:t>Internet: </a:t>
            </a:r>
            <a:r>
              <a:rPr lang="en-US" b="0" i="0" u="none" dirty="0" err="1">
                <a:solidFill>
                  <a:srgbClr val="000099"/>
                </a:solidFill>
              </a:rPr>
              <a:t>TCP和UDP</a:t>
            </a:r>
            <a:endParaRPr lang="en-US" b="0" i="0" u="none" dirty="0">
              <a:solidFill>
                <a:srgbClr val="000099"/>
              </a:solidFill>
            </a:endParaRPr>
          </a:p>
        </p:txBody>
      </p:sp>
      <p:sp>
        <p:nvSpPr>
          <p:cNvPr id="415" name="Freeform 9">
            <a:extLst>
              <a:ext uri="{FF2B5EF4-FFF2-40B4-BE49-F238E27FC236}">
                <a16:creationId xmlns:a16="http://schemas.microsoft.com/office/drawing/2014/main" id="{806B0690-FC88-4303-9B6B-46672E520F62}"/>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6" name="Freeform 417">
            <a:extLst>
              <a:ext uri="{FF2B5EF4-FFF2-40B4-BE49-F238E27FC236}">
                <a16:creationId xmlns:a16="http://schemas.microsoft.com/office/drawing/2014/main" id="{E75F5617-4423-4CE9-BBCE-E85666DA354C}"/>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endParaRPr lang="en-US" dirty="0"/>
          </a:p>
        </p:txBody>
      </p:sp>
      <p:grpSp>
        <p:nvGrpSpPr>
          <p:cNvPr id="417" name="Group 418">
            <a:extLst>
              <a:ext uri="{FF2B5EF4-FFF2-40B4-BE49-F238E27FC236}">
                <a16:creationId xmlns:a16="http://schemas.microsoft.com/office/drawing/2014/main" id="{48CC61D8-30BA-4812-8D2E-393E5F6E2918}"/>
              </a:ext>
            </a:extLst>
          </p:cNvPr>
          <p:cNvGrpSpPr>
            <a:grpSpLocks/>
          </p:cNvGrpSpPr>
          <p:nvPr/>
        </p:nvGrpSpPr>
        <p:grpSpPr bwMode="auto">
          <a:xfrm>
            <a:off x="7205350" y="3289251"/>
            <a:ext cx="1458912" cy="933450"/>
            <a:chOff x="2889" y="1631"/>
            <a:chExt cx="980" cy="743"/>
          </a:xfrm>
        </p:grpSpPr>
        <p:sp>
          <p:nvSpPr>
            <p:cNvPr id="418" name="Rectangle 419">
              <a:extLst>
                <a:ext uri="{FF2B5EF4-FFF2-40B4-BE49-F238E27FC236}">
                  <a16:creationId xmlns:a16="http://schemas.microsoft.com/office/drawing/2014/main" id="{397A60CE-ED4E-4AB0-B40B-EE68038A693D}"/>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419" name="AutoShape 420">
              <a:extLst>
                <a:ext uri="{FF2B5EF4-FFF2-40B4-BE49-F238E27FC236}">
                  <a16:creationId xmlns:a16="http://schemas.microsoft.com/office/drawing/2014/main" id="{CCD7ECB8-BC09-4244-B001-949002BE3CF2}"/>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a:lnSpc>
                  <a:spcPct val="100000"/>
                </a:lnSpc>
                <a:spcBef>
                  <a:spcPct val="0"/>
                </a:spcBef>
                <a:buClrTx/>
                <a:buSzTx/>
                <a:buFontTx/>
                <a:buNone/>
              </a:pPr>
              <a:endParaRPr lang="en-US" altLang="en-US" sz="2400">
                <a:solidFill>
                  <a:srgbClr val="00CCFF"/>
                </a:solidFill>
                <a:latin typeface="Arial" panose="020B0604020202020204" pitchFamily="34" charset="0"/>
              </a:endParaRPr>
            </a:p>
          </p:txBody>
        </p:sp>
      </p:grpSp>
      <p:sp>
        <p:nvSpPr>
          <p:cNvPr id="420" name="Freeform 427">
            <a:extLst>
              <a:ext uri="{FF2B5EF4-FFF2-40B4-BE49-F238E27FC236}">
                <a16:creationId xmlns:a16="http://schemas.microsoft.com/office/drawing/2014/main" id="{7BFF547A-54D3-4C63-BFF6-66EB1EF477BB}"/>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endParaRPr lang="en-US"/>
          </a:p>
        </p:txBody>
      </p:sp>
      <p:sp>
        <p:nvSpPr>
          <p:cNvPr id="421" name="Text Box 580">
            <a:extLst>
              <a:ext uri="{FF2B5EF4-FFF2-40B4-BE49-F238E27FC236}">
                <a16:creationId xmlns:a16="http://schemas.microsoft.com/office/drawing/2014/main" id="{970D00FD-75BE-48EC-9879-897924D258E7}"/>
              </a:ext>
            </a:extLst>
          </p:cNvPr>
          <p:cNvSpPr txBox="1">
            <a:spLocks noChangeArrowheads="1"/>
          </p:cNvSpPr>
          <p:nvPr/>
        </p:nvSpPr>
        <p:spPr bwMode="auto">
          <a:xfrm>
            <a:off x="7679274" y="1488461"/>
            <a:ext cx="902811" cy="27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lvl="0" algn="l">
              <a:buNone/>
            </a:pPr>
            <a:r>
              <a:rPr lang="en-US" sz="1400" b="0" i="0" u="none" dirty="0" err="1">
                <a:solidFill>
                  <a:srgbClr val="4C4C4C"/>
                </a:solidFill>
                <a:ea typeface="Arial"/>
              </a:rPr>
              <a:t>移动网络</a:t>
            </a:r>
            <a:endParaRPr lang="en-US" sz="1400" b="0" i="0" u="none" dirty="0">
              <a:solidFill>
                <a:srgbClr val="4C4C4C"/>
              </a:solidFill>
              <a:ea typeface="Arial"/>
            </a:endParaRPr>
          </a:p>
        </p:txBody>
      </p:sp>
      <p:sp>
        <p:nvSpPr>
          <p:cNvPr id="422" name="Text Box 580">
            <a:extLst>
              <a:ext uri="{FF2B5EF4-FFF2-40B4-BE49-F238E27FC236}">
                <a16:creationId xmlns:a16="http://schemas.microsoft.com/office/drawing/2014/main" id="{77B3E899-71B8-4BFE-9814-472BA948AE6D}"/>
              </a:ext>
            </a:extLst>
          </p:cNvPr>
          <p:cNvSpPr txBox="1">
            <a:spLocks noChangeArrowheads="1"/>
          </p:cNvSpPr>
          <p:nvPr/>
        </p:nvSpPr>
        <p:spPr bwMode="auto">
          <a:xfrm>
            <a:off x="7330835" y="4191922"/>
            <a:ext cx="1955646" cy="27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lvl="0" algn="l">
              <a:buNone/>
            </a:pPr>
            <a:r>
              <a:rPr lang="en-US" sz="1400" b="0" i="0" u="none">
                <a:solidFill>
                  <a:srgbClr val="4C4C4C"/>
                </a:solidFill>
                <a:ea typeface="Arial"/>
              </a:rPr>
              <a:t>家庭网络</a:t>
            </a:r>
          </a:p>
        </p:txBody>
      </p:sp>
      <p:sp>
        <p:nvSpPr>
          <p:cNvPr id="423" name="Text Box 580">
            <a:extLst>
              <a:ext uri="{FF2B5EF4-FFF2-40B4-BE49-F238E27FC236}">
                <a16:creationId xmlns:a16="http://schemas.microsoft.com/office/drawing/2014/main" id="{F5043A2C-5C8E-4F59-8B2F-048E265519BB}"/>
              </a:ext>
            </a:extLst>
          </p:cNvPr>
          <p:cNvSpPr txBox="1">
            <a:spLocks noChangeArrowheads="1"/>
          </p:cNvSpPr>
          <p:nvPr/>
        </p:nvSpPr>
        <p:spPr bwMode="auto">
          <a:xfrm>
            <a:off x="7306908" y="5779775"/>
            <a:ext cx="543739" cy="67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lvl="0" algn="l">
              <a:buNone/>
            </a:pPr>
            <a:r>
              <a:rPr lang="en-US" sz="1400" b="0" i="0" u="none">
                <a:solidFill>
                  <a:srgbClr val="4C4C4C"/>
                </a:solidFill>
                <a:ea typeface="Arial"/>
              </a:rPr>
              <a:t>企业</a:t>
            </a:r>
          </a:p>
          <a:p>
            <a:pPr marL="0" lvl="0" algn="l">
              <a:buNone/>
            </a:pPr>
            <a:r>
              <a:rPr lang="en-US" sz="1400" b="0" i="0" u="none">
                <a:solidFill>
                  <a:srgbClr val="4C4C4C"/>
                </a:solidFill>
                <a:ea typeface="Arial"/>
              </a:rPr>
              <a:t>网络</a:t>
            </a:r>
          </a:p>
        </p:txBody>
      </p:sp>
      <p:sp>
        <p:nvSpPr>
          <p:cNvPr id="424" name="Freeform 19">
            <a:extLst>
              <a:ext uri="{FF2B5EF4-FFF2-40B4-BE49-F238E27FC236}">
                <a16:creationId xmlns:a16="http://schemas.microsoft.com/office/drawing/2014/main" id="{93E774A5-7707-42E5-9118-F140395C99EF}"/>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5" name="Group 20">
            <a:extLst>
              <a:ext uri="{FF2B5EF4-FFF2-40B4-BE49-F238E27FC236}">
                <a16:creationId xmlns:a16="http://schemas.microsoft.com/office/drawing/2014/main" id="{B7AB746B-F6C8-4838-98A8-ADE8CAE79C95}"/>
              </a:ext>
            </a:extLst>
          </p:cNvPr>
          <p:cNvGrpSpPr/>
          <p:nvPr/>
        </p:nvGrpSpPr>
        <p:grpSpPr>
          <a:xfrm>
            <a:off x="10837700" y="3928050"/>
            <a:ext cx="687393" cy="721548"/>
            <a:chOff x="5203089" y="1751190"/>
            <a:chExt cx="858331" cy="662414"/>
          </a:xfrm>
        </p:grpSpPr>
        <p:sp>
          <p:nvSpPr>
            <p:cNvPr id="426" name="Freeform 21">
              <a:extLst>
                <a:ext uri="{FF2B5EF4-FFF2-40B4-BE49-F238E27FC236}">
                  <a16:creationId xmlns:a16="http://schemas.microsoft.com/office/drawing/2014/main" id="{8C5FE306-2F6D-4E16-89D8-008785C00948}"/>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7" name="Freeform 22">
              <a:extLst>
                <a:ext uri="{FF2B5EF4-FFF2-40B4-BE49-F238E27FC236}">
                  <a16:creationId xmlns:a16="http://schemas.microsoft.com/office/drawing/2014/main" id="{BCABD4CF-D34C-4490-A0B4-D86D11D08165}"/>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28" name="Straight Connector 23">
              <a:extLst>
                <a:ext uri="{FF2B5EF4-FFF2-40B4-BE49-F238E27FC236}">
                  <a16:creationId xmlns:a16="http://schemas.microsoft.com/office/drawing/2014/main" id="{113615D5-6E3F-4298-9A4B-822E8DFD8FF2}"/>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24">
              <a:extLst>
                <a:ext uri="{FF2B5EF4-FFF2-40B4-BE49-F238E27FC236}">
                  <a16:creationId xmlns:a16="http://schemas.microsoft.com/office/drawing/2014/main" id="{61DA0DE9-12E7-416E-98C4-CF407C4A8C88}"/>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25">
              <a:extLst>
                <a:ext uri="{FF2B5EF4-FFF2-40B4-BE49-F238E27FC236}">
                  <a16:creationId xmlns:a16="http://schemas.microsoft.com/office/drawing/2014/main" id="{CE7E0A12-75DF-4032-8E3A-67A4051765D6}"/>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26">
              <a:extLst>
                <a:ext uri="{FF2B5EF4-FFF2-40B4-BE49-F238E27FC236}">
                  <a16:creationId xmlns:a16="http://schemas.microsoft.com/office/drawing/2014/main" id="{0805569D-680F-47D4-8C69-9B95D437D947}"/>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27">
              <a:extLst>
                <a:ext uri="{FF2B5EF4-FFF2-40B4-BE49-F238E27FC236}">
                  <a16:creationId xmlns:a16="http://schemas.microsoft.com/office/drawing/2014/main" id="{DBAC5BC1-5913-4E75-8A6D-2DCEE9EF5D46}"/>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3" name="Straight Connector 28">
              <a:extLst>
                <a:ext uri="{FF2B5EF4-FFF2-40B4-BE49-F238E27FC236}">
                  <a16:creationId xmlns:a16="http://schemas.microsoft.com/office/drawing/2014/main" id="{D4EA37E3-DABF-4F8F-9109-193E31EBD93B}"/>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434" name="Group 29">
            <a:extLst>
              <a:ext uri="{FF2B5EF4-FFF2-40B4-BE49-F238E27FC236}">
                <a16:creationId xmlns:a16="http://schemas.microsoft.com/office/drawing/2014/main" id="{45E2D357-53D7-4FDA-9F33-2E98E00EE633}"/>
              </a:ext>
            </a:extLst>
          </p:cNvPr>
          <p:cNvGrpSpPr/>
          <p:nvPr/>
        </p:nvGrpSpPr>
        <p:grpSpPr>
          <a:xfrm>
            <a:off x="10771171" y="3194171"/>
            <a:ext cx="594613" cy="648336"/>
            <a:chOff x="5203089" y="1751190"/>
            <a:chExt cx="858331" cy="662414"/>
          </a:xfrm>
        </p:grpSpPr>
        <p:sp>
          <p:nvSpPr>
            <p:cNvPr id="435" name="Freeform 30">
              <a:extLst>
                <a:ext uri="{FF2B5EF4-FFF2-40B4-BE49-F238E27FC236}">
                  <a16:creationId xmlns:a16="http://schemas.microsoft.com/office/drawing/2014/main" id="{F4B8BAD5-2211-4DBA-BD53-1426A5A8419D}"/>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6" name="Freeform 31">
              <a:extLst>
                <a:ext uri="{FF2B5EF4-FFF2-40B4-BE49-F238E27FC236}">
                  <a16:creationId xmlns:a16="http://schemas.microsoft.com/office/drawing/2014/main" id="{367EE033-DB65-4202-B5F6-3F528D87BA43}"/>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37" name="Straight Connector 32">
              <a:extLst>
                <a:ext uri="{FF2B5EF4-FFF2-40B4-BE49-F238E27FC236}">
                  <a16:creationId xmlns:a16="http://schemas.microsoft.com/office/drawing/2014/main" id="{F352D8A8-B3DA-4D6F-B5D4-90E55914999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33">
              <a:extLst>
                <a:ext uri="{FF2B5EF4-FFF2-40B4-BE49-F238E27FC236}">
                  <a16:creationId xmlns:a16="http://schemas.microsoft.com/office/drawing/2014/main" id="{48E520A9-F989-47AD-8090-4864CEBF7DA0}"/>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34">
              <a:extLst>
                <a:ext uri="{FF2B5EF4-FFF2-40B4-BE49-F238E27FC236}">
                  <a16:creationId xmlns:a16="http://schemas.microsoft.com/office/drawing/2014/main" id="{556A78E0-A83D-4F3B-9C78-1CD73F6727B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35">
              <a:extLst>
                <a:ext uri="{FF2B5EF4-FFF2-40B4-BE49-F238E27FC236}">
                  <a16:creationId xmlns:a16="http://schemas.microsoft.com/office/drawing/2014/main" id="{52D9A4D0-3F99-4905-822E-CB49FE324E3C}"/>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36">
              <a:extLst>
                <a:ext uri="{FF2B5EF4-FFF2-40B4-BE49-F238E27FC236}">
                  <a16:creationId xmlns:a16="http://schemas.microsoft.com/office/drawing/2014/main" id="{13F29056-DF19-43A1-842E-E8082ECED10A}"/>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42" name="Straight Connector 37">
              <a:extLst>
                <a:ext uri="{FF2B5EF4-FFF2-40B4-BE49-F238E27FC236}">
                  <a16:creationId xmlns:a16="http://schemas.microsoft.com/office/drawing/2014/main" id="{E089204A-13C2-44AE-BBFA-DDFAC0FFF9F6}"/>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443" name="Freeform 38">
            <a:extLst>
              <a:ext uri="{FF2B5EF4-FFF2-40B4-BE49-F238E27FC236}">
                <a16:creationId xmlns:a16="http://schemas.microsoft.com/office/drawing/2014/main" id="{DE4963C9-545A-4FFB-8D7C-7DA7146FB954}"/>
              </a:ext>
            </a:extLst>
          </p:cNvPr>
          <p:cNvSpPr/>
          <p:nvPr/>
        </p:nvSpPr>
        <p:spPr>
          <a:xfrm>
            <a:off x="8693131" y="1756854"/>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4" name="TextBox 39">
            <a:extLst>
              <a:ext uri="{FF2B5EF4-FFF2-40B4-BE49-F238E27FC236}">
                <a16:creationId xmlns:a16="http://schemas.microsoft.com/office/drawing/2014/main" id="{82C47868-0E6F-4F7B-B163-8F8EEB99F2EA}"/>
              </a:ext>
            </a:extLst>
          </p:cNvPr>
          <p:cNvSpPr txBox="1"/>
          <p:nvPr/>
        </p:nvSpPr>
        <p:spPr>
          <a:xfrm>
            <a:off x="9427201" y="1851195"/>
            <a:ext cx="1725088" cy="286232"/>
          </a:xfrm>
          <a:prstGeom prst="rect">
            <a:avLst/>
          </a:prstGeom>
          <a:noFill/>
        </p:spPr>
        <p:txBody>
          <a:bodyPr wrap="none" rtlCol="0">
            <a:spAutoFit/>
          </a:bodyPr>
          <a:lstStyle/>
          <a:p>
            <a:pPr marL="0" lvl="0" algn="l"/>
            <a:r>
              <a:rPr lang="en-US" sz="1400" b="0" i="0" u="none">
                <a:solidFill>
                  <a:srgbClr val="4C4C4C"/>
                </a:solidFill>
                <a:ea typeface="Arial"/>
              </a:rPr>
              <a:t>国内或全球ISP</a:t>
            </a:r>
          </a:p>
        </p:txBody>
      </p:sp>
      <p:sp>
        <p:nvSpPr>
          <p:cNvPr id="445" name="Rectangle 40">
            <a:extLst>
              <a:ext uri="{FF2B5EF4-FFF2-40B4-BE49-F238E27FC236}">
                <a16:creationId xmlns:a16="http://schemas.microsoft.com/office/drawing/2014/main" id="{EA290144-7D04-4CAB-8ADE-31E8711974DB}"/>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TextBox 41">
            <a:extLst>
              <a:ext uri="{FF2B5EF4-FFF2-40B4-BE49-F238E27FC236}">
                <a16:creationId xmlns:a16="http://schemas.microsoft.com/office/drawing/2014/main" id="{F5C325B3-3D15-4405-8D23-B3C7FC3F558C}"/>
              </a:ext>
            </a:extLst>
          </p:cNvPr>
          <p:cNvSpPr txBox="1"/>
          <p:nvPr/>
        </p:nvSpPr>
        <p:spPr>
          <a:xfrm>
            <a:off x="8766162" y="3447919"/>
            <a:ext cx="1040639" cy="480131"/>
          </a:xfrm>
          <a:prstGeom prst="rect">
            <a:avLst/>
          </a:prstGeom>
          <a:noFill/>
        </p:spPr>
        <p:txBody>
          <a:bodyPr wrap="square" rtlCol="0">
            <a:spAutoFit/>
          </a:bodyPr>
          <a:lstStyle/>
          <a:p>
            <a:pPr marL="0" lvl="0" algn="l"/>
            <a:r>
              <a:rPr lang="en-US" sz="1400" b="0" i="0" u="none">
                <a:solidFill>
                  <a:srgbClr val="4C4C4C"/>
                </a:solidFill>
                <a:ea typeface="Arial"/>
              </a:rPr>
              <a:t>本地或区域ISP</a:t>
            </a:r>
          </a:p>
        </p:txBody>
      </p:sp>
      <p:sp>
        <p:nvSpPr>
          <p:cNvPr id="447" name="TextBox 42">
            <a:extLst>
              <a:ext uri="{FF2B5EF4-FFF2-40B4-BE49-F238E27FC236}">
                <a16:creationId xmlns:a16="http://schemas.microsoft.com/office/drawing/2014/main" id="{8A8358C2-460C-4750-B5E4-A2982EC82AA1}"/>
              </a:ext>
            </a:extLst>
          </p:cNvPr>
          <p:cNvSpPr txBox="1"/>
          <p:nvPr/>
        </p:nvSpPr>
        <p:spPr>
          <a:xfrm>
            <a:off x="10917767" y="4677937"/>
            <a:ext cx="813043" cy="383182"/>
          </a:xfrm>
          <a:prstGeom prst="rect">
            <a:avLst/>
          </a:prstGeom>
          <a:noFill/>
        </p:spPr>
        <p:txBody>
          <a:bodyPr wrap="none" rtlCol="0">
            <a:spAutoFit/>
          </a:bodyPr>
          <a:lstStyle/>
          <a:p>
            <a:pPr marL="0" lvl="0" algn="l"/>
            <a:r>
              <a:rPr lang="en-US" sz="1050" b="0" i="0" u="none">
                <a:solidFill>
                  <a:srgbClr val="4C4C4C"/>
                </a:solidFill>
                <a:ea typeface="Arial"/>
              </a:rPr>
              <a:t>数据中心</a:t>
            </a:r>
          </a:p>
          <a:p>
            <a:pPr marL="0" lvl="0" algn="l"/>
            <a:r>
              <a:rPr lang="en-US" sz="1050" b="0" i="0" u="none">
                <a:solidFill>
                  <a:srgbClr val="4C4C4C"/>
                </a:solidFill>
                <a:ea typeface="Arial"/>
              </a:rPr>
              <a:t>网络</a:t>
            </a:r>
          </a:p>
        </p:txBody>
      </p:sp>
      <p:sp>
        <p:nvSpPr>
          <p:cNvPr id="448" name="TextBox 43">
            <a:extLst>
              <a:ext uri="{FF2B5EF4-FFF2-40B4-BE49-F238E27FC236}">
                <a16:creationId xmlns:a16="http://schemas.microsoft.com/office/drawing/2014/main" id="{D0BA7FF1-DB8F-4285-B786-F9C7A43D5303}"/>
              </a:ext>
            </a:extLst>
          </p:cNvPr>
          <p:cNvSpPr txBox="1"/>
          <p:nvPr/>
        </p:nvSpPr>
        <p:spPr>
          <a:xfrm>
            <a:off x="10063018" y="4228248"/>
            <a:ext cx="843051" cy="674031"/>
          </a:xfrm>
          <a:prstGeom prst="rect">
            <a:avLst/>
          </a:prstGeom>
          <a:noFill/>
        </p:spPr>
        <p:txBody>
          <a:bodyPr wrap="none" rtlCol="0">
            <a:spAutoFit/>
          </a:bodyPr>
          <a:lstStyle/>
          <a:p>
            <a:pPr marL="0" lvl="0" algn="l"/>
            <a:r>
              <a:rPr lang="en-US" sz="1400" b="0" i="0" u="none">
                <a:solidFill>
                  <a:srgbClr val="4C4C4C"/>
                </a:solidFill>
                <a:ea typeface="Arial"/>
              </a:rPr>
              <a:t>内容</a:t>
            </a:r>
          </a:p>
          <a:p>
            <a:pPr marL="0" lvl="0" algn="l"/>
            <a:r>
              <a:rPr lang="en-US" sz="1400" b="0" i="0" u="none">
                <a:solidFill>
                  <a:srgbClr val="4C4C4C"/>
                </a:solidFill>
                <a:ea typeface="Arial"/>
              </a:rPr>
              <a:t>供应商</a:t>
            </a:r>
          </a:p>
          <a:p>
            <a:pPr marL="0" lvl="0" algn="l"/>
            <a:r>
              <a:rPr lang="en-US" sz="1400" b="0" i="0" u="none">
                <a:solidFill>
                  <a:srgbClr val="4C4C4C"/>
                </a:solidFill>
                <a:ea typeface="Arial"/>
              </a:rPr>
              <a:t>网络</a:t>
            </a:r>
          </a:p>
        </p:txBody>
      </p:sp>
      <p:cxnSp>
        <p:nvCxnSpPr>
          <p:cNvPr id="449" name="Straight Connector 44">
            <a:extLst>
              <a:ext uri="{FF2B5EF4-FFF2-40B4-BE49-F238E27FC236}">
                <a16:creationId xmlns:a16="http://schemas.microsoft.com/office/drawing/2014/main" id="{ADA19554-66CB-40A1-9D8A-8C3C78C54FD0}"/>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5">
            <a:extLst>
              <a:ext uri="{FF2B5EF4-FFF2-40B4-BE49-F238E27FC236}">
                <a16:creationId xmlns:a16="http://schemas.microsoft.com/office/drawing/2014/main" id="{B0381E2C-162B-4229-BE32-96BA2D0DE7D2}"/>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6">
            <a:extLst>
              <a:ext uri="{FF2B5EF4-FFF2-40B4-BE49-F238E27FC236}">
                <a16:creationId xmlns:a16="http://schemas.microsoft.com/office/drawing/2014/main" id="{385DE19C-8C55-4364-8600-749990E0BBA1}"/>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7">
            <a:extLst>
              <a:ext uri="{FF2B5EF4-FFF2-40B4-BE49-F238E27FC236}">
                <a16:creationId xmlns:a16="http://schemas.microsoft.com/office/drawing/2014/main" id="{B150F32B-3DB1-42DD-9293-80E84890A2B0}"/>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8">
            <a:extLst>
              <a:ext uri="{FF2B5EF4-FFF2-40B4-BE49-F238E27FC236}">
                <a16:creationId xmlns:a16="http://schemas.microsoft.com/office/drawing/2014/main" id="{1E21C036-EC88-456C-98E2-EAFD2DB209F4}"/>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9">
            <a:extLst>
              <a:ext uri="{FF2B5EF4-FFF2-40B4-BE49-F238E27FC236}">
                <a16:creationId xmlns:a16="http://schemas.microsoft.com/office/drawing/2014/main" id="{A1AACE47-A6F9-495E-89E3-9005249F13B0}"/>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50">
            <a:extLst>
              <a:ext uri="{FF2B5EF4-FFF2-40B4-BE49-F238E27FC236}">
                <a16:creationId xmlns:a16="http://schemas.microsoft.com/office/drawing/2014/main" id="{157216A4-52AE-45DB-AF70-EE8F32573098}"/>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51">
            <a:extLst>
              <a:ext uri="{FF2B5EF4-FFF2-40B4-BE49-F238E27FC236}">
                <a16:creationId xmlns:a16="http://schemas.microsoft.com/office/drawing/2014/main" id="{531FE8CE-2301-4095-B15C-F1E969058E41}"/>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52">
            <a:extLst>
              <a:ext uri="{FF2B5EF4-FFF2-40B4-BE49-F238E27FC236}">
                <a16:creationId xmlns:a16="http://schemas.microsoft.com/office/drawing/2014/main" id="{862954A9-BA8D-4371-BB20-7EAFAB053BEE}"/>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53">
            <a:extLst>
              <a:ext uri="{FF2B5EF4-FFF2-40B4-BE49-F238E27FC236}">
                <a16:creationId xmlns:a16="http://schemas.microsoft.com/office/drawing/2014/main" id="{F6A0ACEF-B35B-4C17-8B82-2373BB684108}"/>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54">
            <a:extLst>
              <a:ext uri="{FF2B5EF4-FFF2-40B4-BE49-F238E27FC236}">
                <a16:creationId xmlns:a16="http://schemas.microsoft.com/office/drawing/2014/main" id="{C55B5338-3DB3-4E3C-BA87-6125BE3AB00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60" name="Group 55">
            <a:extLst>
              <a:ext uri="{FF2B5EF4-FFF2-40B4-BE49-F238E27FC236}">
                <a16:creationId xmlns:a16="http://schemas.microsoft.com/office/drawing/2014/main" id="{1D202C02-E7B9-4EEA-BDA6-D61C467D8674}"/>
              </a:ext>
            </a:extLst>
          </p:cNvPr>
          <p:cNvGrpSpPr/>
          <p:nvPr/>
        </p:nvGrpSpPr>
        <p:grpSpPr>
          <a:xfrm>
            <a:off x="7562238" y="2127325"/>
            <a:ext cx="3578867" cy="3640283"/>
            <a:chOff x="7562238" y="2127325"/>
            <a:chExt cx="3578867" cy="3640283"/>
          </a:xfrm>
        </p:grpSpPr>
        <p:grpSp>
          <p:nvGrpSpPr>
            <p:cNvPr id="461" name="Group 56">
              <a:extLst>
                <a:ext uri="{FF2B5EF4-FFF2-40B4-BE49-F238E27FC236}">
                  <a16:creationId xmlns:a16="http://schemas.microsoft.com/office/drawing/2014/main" id="{EA89C807-3032-4330-BE2A-1479A4766DA9}"/>
                </a:ext>
              </a:extLst>
            </p:cNvPr>
            <p:cNvGrpSpPr/>
            <p:nvPr/>
          </p:nvGrpSpPr>
          <p:grpSpPr>
            <a:xfrm>
              <a:off x="7857253" y="2127325"/>
              <a:ext cx="3283852" cy="3640283"/>
              <a:chOff x="7881336" y="2104198"/>
              <a:chExt cx="3283852" cy="3640283"/>
            </a:xfrm>
          </p:grpSpPr>
          <p:sp>
            <p:nvSpPr>
              <p:cNvPr id="466" name="Line 428">
                <a:extLst>
                  <a:ext uri="{FF2B5EF4-FFF2-40B4-BE49-F238E27FC236}">
                    <a16:creationId xmlns:a16="http://schemas.microsoft.com/office/drawing/2014/main" id="{CE7311AF-BC8E-42CA-8582-641C3EE000EA}"/>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7" name="Line 430">
                <a:extLst>
                  <a:ext uri="{FF2B5EF4-FFF2-40B4-BE49-F238E27FC236}">
                    <a16:creationId xmlns:a16="http://schemas.microsoft.com/office/drawing/2014/main" id="{20C12068-ABC2-49B7-A00C-5232C22CFA15}"/>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8" name="Line 431">
                <a:extLst>
                  <a:ext uri="{FF2B5EF4-FFF2-40B4-BE49-F238E27FC236}">
                    <a16:creationId xmlns:a16="http://schemas.microsoft.com/office/drawing/2014/main" id="{828348E1-2A16-4447-886A-87DC338DCFA0}"/>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 name="Line 432">
                <a:extLst>
                  <a:ext uri="{FF2B5EF4-FFF2-40B4-BE49-F238E27FC236}">
                    <a16:creationId xmlns:a16="http://schemas.microsoft.com/office/drawing/2014/main" id="{32C6BEAE-20CF-449B-8C5F-2ED97D901D59}"/>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0" name="Line 433">
                <a:extLst>
                  <a:ext uri="{FF2B5EF4-FFF2-40B4-BE49-F238E27FC236}">
                    <a16:creationId xmlns:a16="http://schemas.microsoft.com/office/drawing/2014/main" id="{04CC2743-350E-41B1-B1A3-C5045F3736F1}"/>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 name="Line 435">
                <a:extLst>
                  <a:ext uri="{FF2B5EF4-FFF2-40B4-BE49-F238E27FC236}">
                    <a16:creationId xmlns:a16="http://schemas.microsoft.com/office/drawing/2014/main" id="{9C6326A9-DF38-44C7-9FC2-2BA84C95A2A5}"/>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72" name="Line 436">
                <a:extLst>
                  <a:ext uri="{FF2B5EF4-FFF2-40B4-BE49-F238E27FC236}">
                    <a16:creationId xmlns:a16="http://schemas.microsoft.com/office/drawing/2014/main" id="{46E67449-39EF-41B0-B419-45EF4F639B5B}"/>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 name="Line 439">
                <a:extLst>
                  <a:ext uri="{FF2B5EF4-FFF2-40B4-BE49-F238E27FC236}">
                    <a16:creationId xmlns:a16="http://schemas.microsoft.com/office/drawing/2014/main" id="{44223BC6-B3DA-4C49-A0E2-EBA6C8D12031}"/>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 name="Line 440">
                <a:extLst>
                  <a:ext uri="{FF2B5EF4-FFF2-40B4-BE49-F238E27FC236}">
                    <a16:creationId xmlns:a16="http://schemas.microsoft.com/office/drawing/2014/main" id="{335AAA40-CAB8-44C4-8DA5-9C315C2A4C00}"/>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5" name="Line 441">
                <a:extLst>
                  <a:ext uri="{FF2B5EF4-FFF2-40B4-BE49-F238E27FC236}">
                    <a16:creationId xmlns:a16="http://schemas.microsoft.com/office/drawing/2014/main" id="{59E05BA1-289C-468F-9DC2-8E080593A7F7}"/>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6" name="Line 443">
                <a:extLst>
                  <a:ext uri="{FF2B5EF4-FFF2-40B4-BE49-F238E27FC236}">
                    <a16:creationId xmlns:a16="http://schemas.microsoft.com/office/drawing/2014/main" id="{5631804A-E0F4-4D7B-8917-0190E44E0086}"/>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7" name="Line 449">
                <a:extLst>
                  <a:ext uri="{FF2B5EF4-FFF2-40B4-BE49-F238E27FC236}">
                    <a16:creationId xmlns:a16="http://schemas.microsoft.com/office/drawing/2014/main" id="{A080B4C4-0533-42F1-9E2D-B043ABC29EA2}"/>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8" name="Line 428">
                <a:extLst>
                  <a:ext uri="{FF2B5EF4-FFF2-40B4-BE49-F238E27FC236}">
                    <a16:creationId xmlns:a16="http://schemas.microsoft.com/office/drawing/2014/main" id="{878E6E60-41AD-4552-ACDD-AFAE568B8A93}"/>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9" name="Line 440">
                <a:extLst>
                  <a:ext uri="{FF2B5EF4-FFF2-40B4-BE49-F238E27FC236}">
                    <a16:creationId xmlns:a16="http://schemas.microsoft.com/office/drawing/2014/main" id="{618EAB99-1E38-4BB7-84BA-0FD605F09A96}"/>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480" name="Straight Connector 75">
                <a:extLst>
                  <a:ext uri="{FF2B5EF4-FFF2-40B4-BE49-F238E27FC236}">
                    <a16:creationId xmlns:a16="http://schemas.microsoft.com/office/drawing/2014/main" id="{00594A4E-DF3F-47C9-834D-EDD4B61C4426}"/>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1" name="Straight Connector 76">
                <a:extLst>
                  <a:ext uri="{FF2B5EF4-FFF2-40B4-BE49-F238E27FC236}">
                    <a16:creationId xmlns:a16="http://schemas.microsoft.com/office/drawing/2014/main" id="{38711021-151A-48AE-8EFB-BD5ED104B03D}"/>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2" name="Straight Connector 77">
                <a:extLst>
                  <a:ext uri="{FF2B5EF4-FFF2-40B4-BE49-F238E27FC236}">
                    <a16:creationId xmlns:a16="http://schemas.microsoft.com/office/drawing/2014/main" id="{1629C30A-9BA5-4C8B-BA0B-600F6497ADEF}"/>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3" name="Straight Connector 78">
                <a:extLst>
                  <a:ext uri="{FF2B5EF4-FFF2-40B4-BE49-F238E27FC236}">
                    <a16:creationId xmlns:a16="http://schemas.microsoft.com/office/drawing/2014/main" id="{0A85003E-B9EF-472B-A9DF-5431EF54DC92}"/>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79">
                <a:extLst>
                  <a:ext uri="{FF2B5EF4-FFF2-40B4-BE49-F238E27FC236}">
                    <a16:creationId xmlns:a16="http://schemas.microsoft.com/office/drawing/2014/main" id="{8080A657-55A7-4B7D-A5DF-6BC56E39C05F}"/>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80">
                <a:extLst>
                  <a:ext uri="{FF2B5EF4-FFF2-40B4-BE49-F238E27FC236}">
                    <a16:creationId xmlns:a16="http://schemas.microsoft.com/office/drawing/2014/main" id="{FCE49C96-E757-4573-8445-329703FC1670}"/>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81">
                <a:extLst>
                  <a:ext uri="{FF2B5EF4-FFF2-40B4-BE49-F238E27FC236}">
                    <a16:creationId xmlns:a16="http://schemas.microsoft.com/office/drawing/2014/main" id="{DC45276D-F665-4F64-AB7A-F4A09B945BF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82">
                <a:extLst>
                  <a:ext uri="{FF2B5EF4-FFF2-40B4-BE49-F238E27FC236}">
                    <a16:creationId xmlns:a16="http://schemas.microsoft.com/office/drawing/2014/main" id="{95BC38F2-08EF-4223-9099-8A7CC39DF94C}"/>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8" name="Line 541">
                <a:extLst>
                  <a:ext uri="{FF2B5EF4-FFF2-40B4-BE49-F238E27FC236}">
                    <a16:creationId xmlns:a16="http://schemas.microsoft.com/office/drawing/2014/main" id="{FA60E433-34AF-4408-9E20-E2F8464443E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 name="Line 424">
                <a:extLst>
                  <a:ext uri="{FF2B5EF4-FFF2-40B4-BE49-F238E27FC236}">
                    <a16:creationId xmlns:a16="http://schemas.microsoft.com/office/drawing/2014/main" id="{F2904AEA-7604-4552-A399-B99911F7E2DC}"/>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462" name="Picture 778" descr="antenna_radiation_stylized">
              <a:extLst>
                <a:ext uri="{FF2B5EF4-FFF2-40B4-BE49-F238E27FC236}">
                  <a16:creationId xmlns:a16="http://schemas.microsoft.com/office/drawing/2014/main" id="{E8AC8E36-3F88-4C30-801B-1506BD0D68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Picture 781" descr="antenna_radiation_stylized">
              <a:extLst>
                <a:ext uri="{FF2B5EF4-FFF2-40B4-BE49-F238E27FC236}">
                  <a16:creationId xmlns:a16="http://schemas.microsoft.com/office/drawing/2014/main" id="{058C21E1-BA33-4426-87B5-71BF5017C5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799" descr="cell_tower_radiation copy">
              <a:extLst>
                <a:ext uri="{FF2B5EF4-FFF2-40B4-BE49-F238E27FC236}">
                  <a16:creationId xmlns:a16="http://schemas.microsoft.com/office/drawing/2014/main" id="{09646D66-F386-48E8-82BA-E05A2B7E5C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5" name="Oval 800">
              <a:extLst>
                <a:ext uri="{FF2B5EF4-FFF2-40B4-BE49-F238E27FC236}">
                  <a16:creationId xmlns:a16="http://schemas.microsoft.com/office/drawing/2014/main" id="{75F22CC2-6D3D-4E8C-93B0-CC6A58BC9298}"/>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sp>
        <p:nvSpPr>
          <p:cNvPr id="490" name="Line 426">
            <a:extLst>
              <a:ext uri="{FF2B5EF4-FFF2-40B4-BE49-F238E27FC236}">
                <a16:creationId xmlns:a16="http://schemas.microsoft.com/office/drawing/2014/main" id="{E439BA86-DDEB-4D76-B2E1-16AB8085FA8E}"/>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91" name="Group 783">
            <a:extLst>
              <a:ext uri="{FF2B5EF4-FFF2-40B4-BE49-F238E27FC236}">
                <a16:creationId xmlns:a16="http://schemas.microsoft.com/office/drawing/2014/main" id="{DEB65C4A-34E5-4DB8-A29A-38244BDB9FA7}"/>
              </a:ext>
            </a:extLst>
          </p:cNvPr>
          <p:cNvGrpSpPr>
            <a:grpSpLocks/>
          </p:cNvGrpSpPr>
          <p:nvPr/>
        </p:nvGrpSpPr>
        <p:grpSpPr bwMode="auto">
          <a:xfrm>
            <a:off x="8050698" y="2309376"/>
            <a:ext cx="298450" cy="464008"/>
            <a:chOff x="3130" y="3288"/>
            <a:chExt cx="410" cy="742"/>
          </a:xfrm>
        </p:grpSpPr>
        <p:sp>
          <p:nvSpPr>
            <p:cNvPr id="492" name="Line 270">
              <a:extLst>
                <a:ext uri="{FF2B5EF4-FFF2-40B4-BE49-F238E27FC236}">
                  <a16:creationId xmlns:a16="http://schemas.microsoft.com/office/drawing/2014/main" id="{E8993348-1DC6-45FC-8792-22A1DDE53F5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3" name="Line 271">
              <a:extLst>
                <a:ext uri="{FF2B5EF4-FFF2-40B4-BE49-F238E27FC236}">
                  <a16:creationId xmlns:a16="http://schemas.microsoft.com/office/drawing/2014/main" id="{9E2D702C-ECC4-46D2-989F-40F4E41C2DA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4" name="Line 272">
              <a:extLst>
                <a:ext uri="{FF2B5EF4-FFF2-40B4-BE49-F238E27FC236}">
                  <a16:creationId xmlns:a16="http://schemas.microsoft.com/office/drawing/2014/main" id="{DD02A324-7CB6-4576-A38A-7C4528B340F9}"/>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5" name="Line 273">
              <a:extLst>
                <a:ext uri="{FF2B5EF4-FFF2-40B4-BE49-F238E27FC236}">
                  <a16:creationId xmlns:a16="http://schemas.microsoft.com/office/drawing/2014/main" id="{2FB9D6C0-AC01-4EC2-8D4B-54DFFC0A453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6" name="Line 274">
              <a:extLst>
                <a:ext uri="{FF2B5EF4-FFF2-40B4-BE49-F238E27FC236}">
                  <a16:creationId xmlns:a16="http://schemas.microsoft.com/office/drawing/2014/main" id="{2662A8CE-3162-4727-AAAE-14F58B9E392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7" name="Line 275">
              <a:extLst>
                <a:ext uri="{FF2B5EF4-FFF2-40B4-BE49-F238E27FC236}">
                  <a16:creationId xmlns:a16="http://schemas.microsoft.com/office/drawing/2014/main" id="{958D2E11-2E34-4A4C-A5A2-8E3E09A9F7FC}"/>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8" name="Line 276">
              <a:extLst>
                <a:ext uri="{FF2B5EF4-FFF2-40B4-BE49-F238E27FC236}">
                  <a16:creationId xmlns:a16="http://schemas.microsoft.com/office/drawing/2014/main" id="{83115ECA-53D5-4D9C-B2FE-127C2A18235E}"/>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9" name="Line 277">
              <a:extLst>
                <a:ext uri="{FF2B5EF4-FFF2-40B4-BE49-F238E27FC236}">
                  <a16:creationId xmlns:a16="http://schemas.microsoft.com/office/drawing/2014/main" id="{2711473B-790B-41B9-9A91-4993B1A230B8}"/>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00" name="Line 278">
              <a:extLst>
                <a:ext uri="{FF2B5EF4-FFF2-40B4-BE49-F238E27FC236}">
                  <a16:creationId xmlns:a16="http://schemas.microsoft.com/office/drawing/2014/main" id="{DDC8F2B4-3190-427D-AE70-20F34E510E9E}"/>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01" name="Line 279">
              <a:extLst>
                <a:ext uri="{FF2B5EF4-FFF2-40B4-BE49-F238E27FC236}">
                  <a16:creationId xmlns:a16="http://schemas.microsoft.com/office/drawing/2014/main" id="{7D57A972-AE8A-43C6-BD54-BB3FDF10941A}"/>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02" name="Line 280">
              <a:extLst>
                <a:ext uri="{FF2B5EF4-FFF2-40B4-BE49-F238E27FC236}">
                  <a16:creationId xmlns:a16="http://schemas.microsoft.com/office/drawing/2014/main" id="{1DCA261F-28AA-4727-9C7F-B00383EF77D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03" name="Line 281">
              <a:extLst>
                <a:ext uri="{FF2B5EF4-FFF2-40B4-BE49-F238E27FC236}">
                  <a16:creationId xmlns:a16="http://schemas.microsoft.com/office/drawing/2014/main" id="{3757081D-6CF1-4795-ABCD-9509932BE17E}"/>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04" name="Line 282">
              <a:extLst>
                <a:ext uri="{FF2B5EF4-FFF2-40B4-BE49-F238E27FC236}">
                  <a16:creationId xmlns:a16="http://schemas.microsoft.com/office/drawing/2014/main" id="{69829B8F-4AA8-48D3-BA3A-C6156F8DFD80}"/>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05" name="Line 283">
              <a:extLst>
                <a:ext uri="{FF2B5EF4-FFF2-40B4-BE49-F238E27FC236}">
                  <a16:creationId xmlns:a16="http://schemas.microsoft.com/office/drawing/2014/main" id="{E72FCFFC-1A0C-4677-9E4C-4B0C232E694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06" name="Line 284">
              <a:extLst>
                <a:ext uri="{FF2B5EF4-FFF2-40B4-BE49-F238E27FC236}">
                  <a16:creationId xmlns:a16="http://schemas.microsoft.com/office/drawing/2014/main" id="{79F331EC-1804-47D6-A9F0-1A95DDEA218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507" name="Picture 777" descr="access_point_stylized_small">
            <a:extLst>
              <a:ext uri="{FF2B5EF4-FFF2-40B4-BE49-F238E27FC236}">
                <a16:creationId xmlns:a16="http://schemas.microsoft.com/office/drawing/2014/main" id="{950A94F6-202C-45FB-8485-2597593B07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 name="Picture 780" descr="access_point_stylized_small">
            <a:extLst>
              <a:ext uri="{FF2B5EF4-FFF2-40B4-BE49-F238E27FC236}">
                <a16:creationId xmlns:a16="http://schemas.microsoft.com/office/drawing/2014/main" id="{CDFDB642-2B1F-40EC-9540-783B22278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9" name="Group 104">
            <a:extLst>
              <a:ext uri="{FF2B5EF4-FFF2-40B4-BE49-F238E27FC236}">
                <a16:creationId xmlns:a16="http://schemas.microsoft.com/office/drawing/2014/main" id="{96BB89B6-D9A2-40A4-9C17-5A838429FCE9}"/>
              </a:ext>
            </a:extLst>
          </p:cNvPr>
          <p:cNvGrpSpPr/>
          <p:nvPr/>
        </p:nvGrpSpPr>
        <p:grpSpPr>
          <a:xfrm>
            <a:off x="9783558" y="4989983"/>
            <a:ext cx="393760" cy="218578"/>
            <a:chOff x="7493876" y="2774731"/>
            <a:chExt cx="1481958" cy="894622"/>
          </a:xfrm>
        </p:grpSpPr>
        <p:sp>
          <p:nvSpPr>
            <p:cNvPr id="510" name="Freeform 105">
              <a:extLst>
                <a:ext uri="{FF2B5EF4-FFF2-40B4-BE49-F238E27FC236}">
                  <a16:creationId xmlns:a16="http://schemas.microsoft.com/office/drawing/2014/main" id="{A1DDC4DA-A33C-4833-9EAB-20131DFB606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11" name="Oval 106">
              <a:extLst>
                <a:ext uri="{FF2B5EF4-FFF2-40B4-BE49-F238E27FC236}">
                  <a16:creationId xmlns:a16="http://schemas.microsoft.com/office/drawing/2014/main" id="{D1E4FEC9-440E-49AC-8943-815F21AC98C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12" name="Group 107">
              <a:extLst>
                <a:ext uri="{FF2B5EF4-FFF2-40B4-BE49-F238E27FC236}">
                  <a16:creationId xmlns:a16="http://schemas.microsoft.com/office/drawing/2014/main" id="{56A80734-E1AE-4490-BD80-1F2541CD8A48}"/>
                </a:ext>
              </a:extLst>
            </p:cNvPr>
            <p:cNvGrpSpPr/>
            <p:nvPr/>
          </p:nvGrpSpPr>
          <p:grpSpPr>
            <a:xfrm>
              <a:off x="7713663" y="2848339"/>
              <a:ext cx="1042107" cy="425543"/>
              <a:chOff x="7786941" y="2884917"/>
              <a:chExt cx="897649" cy="353919"/>
            </a:xfrm>
          </p:grpSpPr>
          <p:sp>
            <p:nvSpPr>
              <p:cNvPr id="513" name="Freeform 108">
                <a:extLst>
                  <a:ext uri="{FF2B5EF4-FFF2-40B4-BE49-F238E27FC236}">
                    <a16:creationId xmlns:a16="http://schemas.microsoft.com/office/drawing/2014/main" id="{4E61958D-4C87-459C-9B56-A105CF1919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Freeform 109">
                <a:extLst>
                  <a:ext uri="{FF2B5EF4-FFF2-40B4-BE49-F238E27FC236}">
                    <a16:creationId xmlns:a16="http://schemas.microsoft.com/office/drawing/2014/main" id="{A3C0B40D-3958-488D-AF9E-B26517D25C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Freeform 110">
                <a:extLst>
                  <a:ext uri="{FF2B5EF4-FFF2-40B4-BE49-F238E27FC236}">
                    <a16:creationId xmlns:a16="http://schemas.microsoft.com/office/drawing/2014/main" id="{1BECAF78-94BB-4742-BE81-589CDA1684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Freeform 111">
                <a:extLst>
                  <a:ext uri="{FF2B5EF4-FFF2-40B4-BE49-F238E27FC236}">
                    <a16:creationId xmlns:a16="http://schemas.microsoft.com/office/drawing/2014/main" id="{6883881C-EBDE-4EB9-8211-15C95E1D7A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7" name="Group 112">
            <a:extLst>
              <a:ext uri="{FF2B5EF4-FFF2-40B4-BE49-F238E27FC236}">
                <a16:creationId xmlns:a16="http://schemas.microsoft.com/office/drawing/2014/main" id="{6FEFDD09-5157-46E8-B8BE-8456C446D012}"/>
              </a:ext>
            </a:extLst>
          </p:cNvPr>
          <p:cNvGrpSpPr/>
          <p:nvPr/>
        </p:nvGrpSpPr>
        <p:grpSpPr>
          <a:xfrm>
            <a:off x="9849365" y="5339037"/>
            <a:ext cx="309740" cy="190838"/>
            <a:chOff x="3668110" y="2448910"/>
            <a:chExt cx="3794234" cy="2165130"/>
          </a:xfrm>
        </p:grpSpPr>
        <p:sp>
          <p:nvSpPr>
            <p:cNvPr id="518" name="Rectangle 113">
              <a:extLst>
                <a:ext uri="{FF2B5EF4-FFF2-40B4-BE49-F238E27FC236}">
                  <a16:creationId xmlns:a16="http://schemas.microsoft.com/office/drawing/2014/main" id="{B3AE5040-0394-40B0-AABE-6CB19C337264}"/>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Freeform 114">
              <a:extLst>
                <a:ext uri="{FF2B5EF4-FFF2-40B4-BE49-F238E27FC236}">
                  <a16:creationId xmlns:a16="http://schemas.microsoft.com/office/drawing/2014/main" id="{E9331E48-76BA-464C-B40A-811A15D18B4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0" name="Group 115">
              <a:extLst>
                <a:ext uri="{FF2B5EF4-FFF2-40B4-BE49-F238E27FC236}">
                  <a16:creationId xmlns:a16="http://schemas.microsoft.com/office/drawing/2014/main" id="{2559F324-EF87-4174-9D7B-6DAE1B0DE557}"/>
                </a:ext>
              </a:extLst>
            </p:cNvPr>
            <p:cNvGrpSpPr/>
            <p:nvPr/>
          </p:nvGrpSpPr>
          <p:grpSpPr>
            <a:xfrm>
              <a:off x="3941378" y="2603243"/>
              <a:ext cx="3202061" cy="1066110"/>
              <a:chOff x="7939341" y="3037317"/>
              <a:chExt cx="897649" cy="353919"/>
            </a:xfrm>
          </p:grpSpPr>
          <p:sp>
            <p:nvSpPr>
              <p:cNvPr id="521" name="Freeform 116">
                <a:extLst>
                  <a:ext uri="{FF2B5EF4-FFF2-40B4-BE49-F238E27FC236}">
                    <a16:creationId xmlns:a16="http://schemas.microsoft.com/office/drawing/2014/main" id="{35FB36E0-16A5-4D68-994C-C9DD5AAE28F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Freeform 117">
                <a:extLst>
                  <a:ext uri="{FF2B5EF4-FFF2-40B4-BE49-F238E27FC236}">
                    <a16:creationId xmlns:a16="http://schemas.microsoft.com/office/drawing/2014/main" id="{CCF1EC60-E1E2-42F4-8C18-8B91BA98F2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Freeform 118">
                <a:extLst>
                  <a:ext uri="{FF2B5EF4-FFF2-40B4-BE49-F238E27FC236}">
                    <a16:creationId xmlns:a16="http://schemas.microsoft.com/office/drawing/2014/main" id="{A0E50774-22EC-446C-9F96-5870B2B7C42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Freeform 119">
                <a:extLst>
                  <a:ext uri="{FF2B5EF4-FFF2-40B4-BE49-F238E27FC236}">
                    <a16:creationId xmlns:a16="http://schemas.microsoft.com/office/drawing/2014/main" id="{7B2C16BD-6334-411F-AA27-F9AA84872AC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5" name="Group 120">
            <a:extLst>
              <a:ext uri="{FF2B5EF4-FFF2-40B4-BE49-F238E27FC236}">
                <a16:creationId xmlns:a16="http://schemas.microsoft.com/office/drawing/2014/main" id="{0146852C-393D-4151-B1C3-5561BAB93EC9}"/>
              </a:ext>
            </a:extLst>
          </p:cNvPr>
          <p:cNvGrpSpPr/>
          <p:nvPr/>
        </p:nvGrpSpPr>
        <p:grpSpPr>
          <a:xfrm>
            <a:off x="8676619" y="4967420"/>
            <a:ext cx="393760" cy="218578"/>
            <a:chOff x="7493876" y="2774731"/>
            <a:chExt cx="1481958" cy="894622"/>
          </a:xfrm>
        </p:grpSpPr>
        <p:sp>
          <p:nvSpPr>
            <p:cNvPr id="526" name="Freeform 121">
              <a:extLst>
                <a:ext uri="{FF2B5EF4-FFF2-40B4-BE49-F238E27FC236}">
                  <a16:creationId xmlns:a16="http://schemas.microsoft.com/office/drawing/2014/main" id="{53FBBE8A-C61B-48DE-A64A-97257817219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27" name="Oval 122">
              <a:extLst>
                <a:ext uri="{FF2B5EF4-FFF2-40B4-BE49-F238E27FC236}">
                  <a16:creationId xmlns:a16="http://schemas.microsoft.com/office/drawing/2014/main" id="{A72E8742-2A79-46A7-8A31-2008C95900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28" name="Group 123">
              <a:extLst>
                <a:ext uri="{FF2B5EF4-FFF2-40B4-BE49-F238E27FC236}">
                  <a16:creationId xmlns:a16="http://schemas.microsoft.com/office/drawing/2014/main" id="{68876F22-D93C-494E-86E8-7B6EC76EDD20}"/>
                </a:ext>
              </a:extLst>
            </p:cNvPr>
            <p:cNvGrpSpPr/>
            <p:nvPr/>
          </p:nvGrpSpPr>
          <p:grpSpPr>
            <a:xfrm>
              <a:off x="7713663" y="2848339"/>
              <a:ext cx="1042107" cy="425543"/>
              <a:chOff x="7786941" y="2884917"/>
              <a:chExt cx="897649" cy="353919"/>
            </a:xfrm>
          </p:grpSpPr>
          <p:sp>
            <p:nvSpPr>
              <p:cNvPr id="529" name="Freeform 124">
                <a:extLst>
                  <a:ext uri="{FF2B5EF4-FFF2-40B4-BE49-F238E27FC236}">
                    <a16:creationId xmlns:a16="http://schemas.microsoft.com/office/drawing/2014/main" id="{EBE01457-CBFB-4530-9EAE-A4BD12BC107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Freeform 125">
                <a:extLst>
                  <a:ext uri="{FF2B5EF4-FFF2-40B4-BE49-F238E27FC236}">
                    <a16:creationId xmlns:a16="http://schemas.microsoft.com/office/drawing/2014/main" id="{EE82C6E1-C65A-46C4-8031-6F0BFFB278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Freeform 126">
                <a:extLst>
                  <a:ext uri="{FF2B5EF4-FFF2-40B4-BE49-F238E27FC236}">
                    <a16:creationId xmlns:a16="http://schemas.microsoft.com/office/drawing/2014/main" id="{97C58AC3-0C25-4CD6-8484-90417F9E8E2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Freeform 127">
                <a:extLst>
                  <a:ext uri="{FF2B5EF4-FFF2-40B4-BE49-F238E27FC236}">
                    <a16:creationId xmlns:a16="http://schemas.microsoft.com/office/drawing/2014/main" id="{2F45FF90-0220-4584-BDA1-F326FB7287A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3" name="Group 128">
            <a:extLst>
              <a:ext uri="{FF2B5EF4-FFF2-40B4-BE49-F238E27FC236}">
                <a16:creationId xmlns:a16="http://schemas.microsoft.com/office/drawing/2014/main" id="{BB3369BA-E1BC-4CD0-B61D-1493768572D4}"/>
              </a:ext>
            </a:extLst>
          </p:cNvPr>
          <p:cNvGrpSpPr/>
          <p:nvPr/>
        </p:nvGrpSpPr>
        <p:grpSpPr>
          <a:xfrm>
            <a:off x="8311520" y="5194433"/>
            <a:ext cx="309740" cy="190838"/>
            <a:chOff x="3668110" y="2448910"/>
            <a:chExt cx="3794234" cy="2165130"/>
          </a:xfrm>
        </p:grpSpPr>
        <p:sp>
          <p:nvSpPr>
            <p:cNvPr id="534" name="Rectangle 129">
              <a:extLst>
                <a:ext uri="{FF2B5EF4-FFF2-40B4-BE49-F238E27FC236}">
                  <a16:creationId xmlns:a16="http://schemas.microsoft.com/office/drawing/2014/main" id="{1A219F12-4D12-45C9-BE04-8ACB8FFB6F2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Freeform 130">
              <a:extLst>
                <a:ext uri="{FF2B5EF4-FFF2-40B4-BE49-F238E27FC236}">
                  <a16:creationId xmlns:a16="http://schemas.microsoft.com/office/drawing/2014/main" id="{A10C824A-5049-4FB0-8318-D2BEEBDC31D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6" name="Group 131">
              <a:extLst>
                <a:ext uri="{FF2B5EF4-FFF2-40B4-BE49-F238E27FC236}">
                  <a16:creationId xmlns:a16="http://schemas.microsoft.com/office/drawing/2014/main" id="{EFE76913-FF38-49D1-AFE2-40978FEB9C56}"/>
                </a:ext>
              </a:extLst>
            </p:cNvPr>
            <p:cNvGrpSpPr/>
            <p:nvPr/>
          </p:nvGrpSpPr>
          <p:grpSpPr>
            <a:xfrm>
              <a:off x="3941378" y="2603243"/>
              <a:ext cx="3202061" cy="1066110"/>
              <a:chOff x="7939341" y="3037317"/>
              <a:chExt cx="897649" cy="353919"/>
            </a:xfrm>
          </p:grpSpPr>
          <p:sp>
            <p:nvSpPr>
              <p:cNvPr id="537" name="Freeform 132">
                <a:extLst>
                  <a:ext uri="{FF2B5EF4-FFF2-40B4-BE49-F238E27FC236}">
                    <a16:creationId xmlns:a16="http://schemas.microsoft.com/office/drawing/2014/main" id="{D0F7CDCA-DC2B-4B0C-BA33-3A0CCA7AE7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Freeform 133">
                <a:extLst>
                  <a:ext uri="{FF2B5EF4-FFF2-40B4-BE49-F238E27FC236}">
                    <a16:creationId xmlns:a16="http://schemas.microsoft.com/office/drawing/2014/main" id="{DEE3233A-2361-47A0-AB32-CDE31C23BDC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Freeform 134">
                <a:extLst>
                  <a:ext uri="{FF2B5EF4-FFF2-40B4-BE49-F238E27FC236}">
                    <a16:creationId xmlns:a16="http://schemas.microsoft.com/office/drawing/2014/main" id="{A5A55FE7-3207-42A7-93B0-EF08A47954C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Freeform 135">
                <a:extLst>
                  <a:ext uri="{FF2B5EF4-FFF2-40B4-BE49-F238E27FC236}">
                    <a16:creationId xmlns:a16="http://schemas.microsoft.com/office/drawing/2014/main" id="{79A9C481-B1C2-47B6-8438-39CB837000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1" name="Group 136">
            <a:extLst>
              <a:ext uri="{FF2B5EF4-FFF2-40B4-BE49-F238E27FC236}">
                <a16:creationId xmlns:a16="http://schemas.microsoft.com/office/drawing/2014/main" id="{F61C8170-802A-4414-ACE5-DFD953475B85}"/>
              </a:ext>
            </a:extLst>
          </p:cNvPr>
          <p:cNvGrpSpPr/>
          <p:nvPr/>
        </p:nvGrpSpPr>
        <p:grpSpPr>
          <a:xfrm>
            <a:off x="8439827" y="2812309"/>
            <a:ext cx="353678" cy="168275"/>
            <a:chOff x="7493876" y="2774731"/>
            <a:chExt cx="1481958" cy="894622"/>
          </a:xfrm>
        </p:grpSpPr>
        <p:sp>
          <p:nvSpPr>
            <p:cNvPr id="542" name="Freeform 137">
              <a:extLst>
                <a:ext uri="{FF2B5EF4-FFF2-40B4-BE49-F238E27FC236}">
                  <a16:creationId xmlns:a16="http://schemas.microsoft.com/office/drawing/2014/main" id="{6C49ACD1-33EA-49FE-ACA8-B5B97F378EB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3" name="Oval 138">
              <a:extLst>
                <a:ext uri="{FF2B5EF4-FFF2-40B4-BE49-F238E27FC236}">
                  <a16:creationId xmlns:a16="http://schemas.microsoft.com/office/drawing/2014/main" id="{56E3560B-C8DF-43B2-AE76-0DEAA4ED83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4" name="Group 139">
              <a:extLst>
                <a:ext uri="{FF2B5EF4-FFF2-40B4-BE49-F238E27FC236}">
                  <a16:creationId xmlns:a16="http://schemas.microsoft.com/office/drawing/2014/main" id="{F43D4AA7-BC86-458D-965C-21E1A3B8B6D6}"/>
                </a:ext>
              </a:extLst>
            </p:cNvPr>
            <p:cNvGrpSpPr/>
            <p:nvPr/>
          </p:nvGrpSpPr>
          <p:grpSpPr>
            <a:xfrm>
              <a:off x="7713663" y="2848339"/>
              <a:ext cx="1042107" cy="425543"/>
              <a:chOff x="7786941" y="2884917"/>
              <a:chExt cx="897649" cy="353919"/>
            </a:xfrm>
          </p:grpSpPr>
          <p:sp>
            <p:nvSpPr>
              <p:cNvPr id="545" name="Freeform 140">
                <a:extLst>
                  <a:ext uri="{FF2B5EF4-FFF2-40B4-BE49-F238E27FC236}">
                    <a16:creationId xmlns:a16="http://schemas.microsoft.com/office/drawing/2014/main" id="{9C404BBA-0200-49D8-B631-5620E5FDBF3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Freeform 141">
                <a:extLst>
                  <a:ext uri="{FF2B5EF4-FFF2-40B4-BE49-F238E27FC236}">
                    <a16:creationId xmlns:a16="http://schemas.microsoft.com/office/drawing/2014/main" id="{0453E849-419D-49FF-B540-5BACEA42E67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Freeform 142">
                <a:extLst>
                  <a:ext uri="{FF2B5EF4-FFF2-40B4-BE49-F238E27FC236}">
                    <a16:creationId xmlns:a16="http://schemas.microsoft.com/office/drawing/2014/main" id="{EF51F472-142A-4E90-8453-49D8F5FB1FD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Freeform 143">
                <a:extLst>
                  <a:ext uri="{FF2B5EF4-FFF2-40B4-BE49-F238E27FC236}">
                    <a16:creationId xmlns:a16="http://schemas.microsoft.com/office/drawing/2014/main" id="{55D1BDC3-8164-4B25-9132-AACF4D10D99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9" name="Group 144">
            <a:extLst>
              <a:ext uri="{FF2B5EF4-FFF2-40B4-BE49-F238E27FC236}">
                <a16:creationId xmlns:a16="http://schemas.microsoft.com/office/drawing/2014/main" id="{0BD4163A-C071-4B41-A380-833ABAB2ECF3}"/>
              </a:ext>
            </a:extLst>
          </p:cNvPr>
          <p:cNvGrpSpPr/>
          <p:nvPr/>
        </p:nvGrpSpPr>
        <p:grpSpPr>
          <a:xfrm>
            <a:off x="8050070" y="3965994"/>
            <a:ext cx="354986" cy="175668"/>
            <a:chOff x="7493876" y="2774731"/>
            <a:chExt cx="1481958" cy="894622"/>
          </a:xfrm>
        </p:grpSpPr>
        <p:sp>
          <p:nvSpPr>
            <p:cNvPr id="550" name="Freeform 145">
              <a:extLst>
                <a:ext uri="{FF2B5EF4-FFF2-40B4-BE49-F238E27FC236}">
                  <a16:creationId xmlns:a16="http://schemas.microsoft.com/office/drawing/2014/main" id="{5AD5F90C-C3C4-40FB-AED9-4BD34615D59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51" name="Oval 146">
              <a:extLst>
                <a:ext uri="{FF2B5EF4-FFF2-40B4-BE49-F238E27FC236}">
                  <a16:creationId xmlns:a16="http://schemas.microsoft.com/office/drawing/2014/main" id="{9D476198-AA62-4C75-AC65-49E173BB6E1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52" name="Group 147">
              <a:extLst>
                <a:ext uri="{FF2B5EF4-FFF2-40B4-BE49-F238E27FC236}">
                  <a16:creationId xmlns:a16="http://schemas.microsoft.com/office/drawing/2014/main" id="{43ED5730-5A4A-475D-9712-5998B44D91A4}"/>
                </a:ext>
              </a:extLst>
            </p:cNvPr>
            <p:cNvGrpSpPr/>
            <p:nvPr/>
          </p:nvGrpSpPr>
          <p:grpSpPr>
            <a:xfrm>
              <a:off x="7713663" y="2848339"/>
              <a:ext cx="1042107" cy="425543"/>
              <a:chOff x="7786941" y="2884917"/>
              <a:chExt cx="897649" cy="353919"/>
            </a:xfrm>
          </p:grpSpPr>
          <p:sp>
            <p:nvSpPr>
              <p:cNvPr id="553" name="Freeform 148">
                <a:extLst>
                  <a:ext uri="{FF2B5EF4-FFF2-40B4-BE49-F238E27FC236}">
                    <a16:creationId xmlns:a16="http://schemas.microsoft.com/office/drawing/2014/main" id="{D993F553-F5CE-42E9-A8D6-4DF8583267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Freeform 149">
                <a:extLst>
                  <a:ext uri="{FF2B5EF4-FFF2-40B4-BE49-F238E27FC236}">
                    <a16:creationId xmlns:a16="http://schemas.microsoft.com/office/drawing/2014/main" id="{52B180E3-596C-4F32-95D9-5C8717583F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Freeform 150">
                <a:extLst>
                  <a:ext uri="{FF2B5EF4-FFF2-40B4-BE49-F238E27FC236}">
                    <a16:creationId xmlns:a16="http://schemas.microsoft.com/office/drawing/2014/main" id="{5ACECFD5-DCF2-467B-B8E0-989F702290F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Freeform 151">
                <a:extLst>
                  <a:ext uri="{FF2B5EF4-FFF2-40B4-BE49-F238E27FC236}">
                    <a16:creationId xmlns:a16="http://schemas.microsoft.com/office/drawing/2014/main" id="{122A787F-670B-4642-ACA6-29D9EFD9B03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57" name="Group 152">
            <a:extLst>
              <a:ext uri="{FF2B5EF4-FFF2-40B4-BE49-F238E27FC236}">
                <a16:creationId xmlns:a16="http://schemas.microsoft.com/office/drawing/2014/main" id="{52DCE418-24EA-44EC-B930-33905511CE2B}"/>
              </a:ext>
            </a:extLst>
          </p:cNvPr>
          <p:cNvGrpSpPr/>
          <p:nvPr/>
        </p:nvGrpSpPr>
        <p:grpSpPr>
          <a:xfrm>
            <a:off x="10884085" y="3601365"/>
            <a:ext cx="170989" cy="97052"/>
            <a:chOff x="7493876" y="2774731"/>
            <a:chExt cx="1481958" cy="894622"/>
          </a:xfrm>
        </p:grpSpPr>
        <p:sp>
          <p:nvSpPr>
            <p:cNvPr id="558" name="Freeform 153">
              <a:extLst>
                <a:ext uri="{FF2B5EF4-FFF2-40B4-BE49-F238E27FC236}">
                  <a16:creationId xmlns:a16="http://schemas.microsoft.com/office/drawing/2014/main" id="{D487B11A-158E-4BAA-BC83-E60156F9010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59" name="Oval 154">
              <a:extLst>
                <a:ext uri="{FF2B5EF4-FFF2-40B4-BE49-F238E27FC236}">
                  <a16:creationId xmlns:a16="http://schemas.microsoft.com/office/drawing/2014/main" id="{899C8F8E-E55E-4A0D-A3D1-C411224F8910}"/>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60" name="Group 155">
              <a:extLst>
                <a:ext uri="{FF2B5EF4-FFF2-40B4-BE49-F238E27FC236}">
                  <a16:creationId xmlns:a16="http://schemas.microsoft.com/office/drawing/2014/main" id="{071F2AAD-1FFE-40AF-9CDB-D0947B6CD26C}"/>
                </a:ext>
              </a:extLst>
            </p:cNvPr>
            <p:cNvGrpSpPr/>
            <p:nvPr/>
          </p:nvGrpSpPr>
          <p:grpSpPr>
            <a:xfrm>
              <a:off x="7713663" y="2848339"/>
              <a:ext cx="1042107" cy="425543"/>
              <a:chOff x="7786941" y="2884917"/>
              <a:chExt cx="897649" cy="353919"/>
            </a:xfrm>
          </p:grpSpPr>
          <p:sp>
            <p:nvSpPr>
              <p:cNvPr id="561" name="Freeform 156">
                <a:extLst>
                  <a:ext uri="{FF2B5EF4-FFF2-40B4-BE49-F238E27FC236}">
                    <a16:creationId xmlns:a16="http://schemas.microsoft.com/office/drawing/2014/main" id="{233BB0F0-D3C8-43CF-ACC0-F75C7434A5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Freeform 157">
                <a:extLst>
                  <a:ext uri="{FF2B5EF4-FFF2-40B4-BE49-F238E27FC236}">
                    <a16:creationId xmlns:a16="http://schemas.microsoft.com/office/drawing/2014/main" id="{3AD46124-6033-4C14-9931-28EA6DA882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Freeform 158">
                <a:extLst>
                  <a:ext uri="{FF2B5EF4-FFF2-40B4-BE49-F238E27FC236}">
                    <a16:creationId xmlns:a16="http://schemas.microsoft.com/office/drawing/2014/main" id="{8865A333-CD32-4D2E-A25A-5A18D6BEE68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Freeform 159">
                <a:extLst>
                  <a:ext uri="{FF2B5EF4-FFF2-40B4-BE49-F238E27FC236}">
                    <a16:creationId xmlns:a16="http://schemas.microsoft.com/office/drawing/2014/main" id="{2308450C-7831-418B-BAFE-0C9F625DF4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5" name="Group 160">
            <a:extLst>
              <a:ext uri="{FF2B5EF4-FFF2-40B4-BE49-F238E27FC236}">
                <a16:creationId xmlns:a16="http://schemas.microsoft.com/office/drawing/2014/main" id="{F4B37DA7-E365-4D99-AB32-D473E7B21612}"/>
              </a:ext>
            </a:extLst>
          </p:cNvPr>
          <p:cNvGrpSpPr/>
          <p:nvPr/>
        </p:nvGrpSpPr>
        <p:grpSpPr>
          <a:xfrm>
            <a:off x="10410609" y="3496138"/>
            <a:ext cx="353678" cy="198344"/>
            <a:chOff x="7493876" y="2774731"/>
            <a:chExt cx="1481958" cy="894622"/>
          </a:xfrm>
        </p:grpSpPr>
        <p:sp>
          <p:nvSpPr>
            <p:cNvPr id="566" name="Freeform 161">
              <a:extLst>
                <a:ext uri="{FF2B5EF4-FFF2-40B4-BE49-F238E27FC236}">
                  <a16:creationId xmlns:a16="http://schemas.microsoft.com/office/drawing/2014/main" id="{31F3F050-B26C-4F3D-A9D7-D43F03F2188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67" name="Oval 162">
              <a:extLst>
                <a:ext uri="{FF2B5EF4-FFF2-40B4-BE49-F238E27FC236}">
                  <a16:creationId xmlns:a16="http://schemas.microsoft.com/office/drawing/2014/main" id="{5431E9CE-C8E9-4180-97D8-B1222748C7F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68" name="Group 163">
              <a:extLst>
                <a:ext uri="{FF2B5EF4-FFF2-40B4-BE49-F238E27FC236}">
                  <a16:creationId xmlns:a16="http://schemas.microsoft.com/office/drawing/2014/main" id="{08A816E4-05A7-47B0-8F43-9EAE161B7861}"/>
                </a:ext>
              </a:extLst>
            </p:cNvPr>
            <p:cNvGrpSpPr/>
            <p:nvPr/>
          </p:nvGrpSpPr>
          <p:grpSpPr>
            <a:xfrm>
              <a:off x="7713663" y="2848339"/>
              <a:ext cx="1042107" cy="425543"/>
              <a:chOff x="7786941" y="2884917"/>
              <a:chExt cx="897649" cy="353919"/>
            </a:xfrm>
          </p:grpSpPr>
          <p:sp>
            <p:nvSpPr>
              <p:cNvPr id="569" name="Freeform 164">
                <a:extLst>
                  <a:ext uri="{FF2B5EF4-FFF2-40B4-BE49-F238E27FC236}">
                    <a16:creationId xmlns:a16="http://schemas.microsoft.com/office/drawing/2014/main" id="{CD602102-587B-4685-BC6F-33F9CACBE7A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Freeform 165">
                <a:extLst>
                  <a:ext uri="{FF2B5EF4-FFF2-40B4-BE49-F238E27FC236}">
                    <a16:creationId xmlns:a16="http://schemas.microsoft.com/office/drawing/2014/main" id="{5329689E-C25A-444C-B967-ACB3DBDA501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Freeform 166">
                <a:extLst>
                  <a:ext uri="{FF2B5EF4-FFF2-40B4-BE49-F238E27FC236}">
                    <a16:creationId xmlns:a16="http://schemas.microsoft.com/office/drawing/2014/main" id="{E32B3314-9985-4A0E-9E32-535ADFB759E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Freeform 167">
                <a:extLst>
                  <a:ext uri="{FF2B5EF4-FFF2-40B4-BE49-F238E27FC236}">
                    <a16:creationId xmlns:a16="http://schemas.microsoft.com/office/drawing/2014/main" id="{CB706A09-3FAD-491D-BCD8-A1F95B5A49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3" name="Group 168">
            <a:extLst>
              <a:ext uri="{FF2B5EF4-FFF2-40B4-BE49-F238E27FC236}">
                <a16:creationId xmlns:a16="http://schemas.microsoft.com/office/drawing/2014/main" id="{77EFDB06-5789-43CA-A8F7-40AEA2FD0178}"/>
              </a:ext>
            </a:extLst>
          </p:cNvPr>
          <p:cNvGrpSpPr/>
          <p:nvPr/>
        </p:nvGrpSpPr>
        <p:grpSpPr>
          <a:xfrm>
            <a:off x="9948724" y="2202292"/>
            <a:ext cx="353678" cy="198344"/>
            <a:chOff x="7493876" y="2774731"/>
            <a:chExt cx="1481958" cy="894622"/>
          </a:xfrm>
        </p:grpSpPr>
        <p:sp>
          <p:nvSpPr>
            <p:cNvPr id="574" name="Freeform 169">
              <a:extLst>
                <a:ext uri="{FF2B5EF4-FFF2-40B4-BE49-F238E27FC236}">
                  <a16:creationId xmlns:a16="http://schemas.microsoft.com/office/drawing/2014/main" id="{F4CDD792-8561-4631-A8A7-FA5B8A6D6E5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75" name="Oval 170">
              <a:extLst>
                <a:ext uri="{FF2B5EF4-FFF2-40B4-BE49-F238E27FC236}">
                  <a16:creationId xmlns:a16="http://schemas.microsoft.com/office/drawing/2014/main" id="{57C419A4-9ABA-4AAD-A24C-76D5D6176D9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76" name="Group 171">
              <a:extLst>
                <a:ext uri="{FF2B5EF4-FFF2-40B4-BE49-F238E27FC236}">
                  <a16:creationId xmlns:a16="http://schemas.microsoft.com/office/drawing/2014/main" id="{EFA56E69-6F56-4B40-A427-D0603D11BCAE}"/>
                </a:ext>
              </a:extLst>
            </p:cNvPr>
            <p:cNvGrpSpPr/>
            <p:nvPr/>
          </p:nvGrpSpPr>
          <p:grpSpPr>
            <a:xfrm>
              <a:off x="7713663" y="2848339"/>
              <a:ext cx="1042107" cy="425543"/>
              <a:chOff x="7786941" y="2884917"/>
              <a:chExt cx="897649" cy="353919"/>
            </a:xfrm>
          </p:grpSpPr>
          <p:sp>
            <p:nvSpPr>
              <p:cNvPr id="577" name="Freeform 172">
                <a:extLst>
                  <a:ext uri="{FF2B5EF4-FFF2-40B4-BE49-F238E27FC236}">
                    <a16:creationId xmlns:a16="http://schemas.microsoft.com/office/drawing/2014/main" id="{6D8E6A8A-CF8F-494C-90BA-6D481BFFAF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Freeform 173">
                <a:extLst>
                  <a:ext uri="{FF2B5EF4-FFF2-40B4-BE49-F238E27FC236}">
                    <a16:creationId xmlns:a16="http://schemas.microsoft.com/office/drawing/2014/main" id="{018675D0-071B-4381-A63C-F7CB7F9B25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Freeform 174">
                <a:extLst>
                  <a:ext uri="{FF2B5EF4-FFF2-40B4-BE49-F238E27FC236}">
                    <a16:creationId xmlns:a16="http://schemas.microsoft.com/office/drawing/2014/main" id="{13337703-C3C7-4341-87E3-2719296999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Freeform 175">
                <a:extLst>
                  <a:ext uri="{FF2B5EF4-FFF2-40B4-BE49-F238E27FC236}">
                    <a16:creationId xmlns:a16="http://schemas.microsoft.com/office/drawing/2014/main" id="{B4A3CCA6-81B6-4052-8972-A62FF1019EF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81" name="Group 176">
            <a:extLst>
              <a:ext uri="{FF2B5EF4-FFF2-40B4-BE49-F238E27FC236}">
                <a16:creationId xmlns:a16="http://schemas.microsoft.com/office/drawing/2014/main" id="{3E83800D-CC51-4302-BAC4-7DB59B33E420}"/>
              </a:ext>
            </a:extLst>
          </p:cNvPr>
          <p:cNvGrpSpPr/>
          <p:nvPr/>
        </p:nvGrpSpPr>
        <p:grpSpPr>
          <a:xfrm>
            <a:off x="10527214" y="2613367"/>
            <a:ext cx="353678" cy="198344"/>
            <a:chOff x="7493876" y="2774731"/>
            <a:chExt cx="1481958" cy="894622"/>
          </a:xfrm>
        </p:grpSpPr>
        <p:sp>
          <p:nvSpPr>
            <p:cNvPr id="582" name="Freeform 177">
              <a:extLst>
                <a:ext uri="{FF2B5EF4-FFF2-40B4-BE49-F238E27FC236}">
                  <a16:creationId xmlns:a16="http://schemas.microsoft.com/office/drawing/2014/main" id="{375D8B48-B1B1-4B69-8ADD-1ED2F5766F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83" name="Oval 178">
              <a:extLst>
                <a:ext uri="{FF2B5EF4-FFF2-40B4-BE49-F238E27FC236}">
                  <a16:creationId xmlns:a16="http://schemas.microsoft.com/office/drawing/2014/main" id="{DD76FD20-E6CF-49EE-BB9F-7167A628C46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84" name="Group 179">
              <a:extLst>
                <a:ext uri="{FF2B5EF4-FFF2-40B4-BE49-F238E27FC236}">
                  <a16:creationId xmlns:a16="http://schemas.microsoft.com/office/drawing/2014/main" id="{8B6B2DF2-1160-41E3-9104-87EC1C215478}"/>
                </a:ext>
              </a:extLst>
            </p:cNvPr>
            <p:cNvGrpSpPr/>
            <p:nvPr/>
          </p:nvGrpSpPr>
          <p:grpSpPr>
            <a:xfrm>
              <a:off x="7713663" y="2848339"/>
              <a:ext cx="1042107" cy="425543"/>
              <a:chOff x="7786941" y="2884917"/>
              <a:chExt cx="897649" cy="353919"/>
            </a:xfrm>
          </p:grpSpPr>
          <p:sp>
            <p:nvSpPr>
              <p:cNvPr id="585" name="Freeform 180">
                <a:extLst>
                  <a:ext uri="{FF2B5EF4-FFF2-40B4-BE49-F238E27FC236}">
                    <a16:creationId xmlns:a16="http://schemas.microsoft.com/office/drawing/2014/main" id="{C3F68814-4C88-4C7B-81AF-E39D868B21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Freeform 181">
                <a:extLst>
                  <a:ext uri="{FF2B5EF4-FFF2-40B4-BE49-F238E27FC236}">
                    <a16:creationId xmlns:a16="http://schemas.microsoft.com/office/drawing/2014/main" id="{4A4DF3B9-7579-495F-B5AA-54C326E3695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Freeform 182">
                <a:extLst>
                  <a:ext uri="{FF2B5EF4-FFF2-40B4-BE49-F238E27FC236}">
                    <a16:creationId xmlns:a16="http://schemas.microsoft.com/office/drawing/2014/main" id="{9C181132-2229-46A2-A0AB-B13EE0E3DB5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Freeform 183">
                <a:extLst>
                  <a:ext uri="{FF2B5EF4-FFF2-40B4-BE49-F238E27FC236}">
                    <a16:creationId xmlns:a16="http://schemas.microsoft.com/office/drawing/2014/main" id="{3A680DC9-8672-4625-B402-AA346FE8ED5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89" name="Group 184">
            <a:extLst>
              <a:ext uri="{FF2B5EF4-FFF2-40B4-BE49-F238E27FC236}">
                <a16:creationId xmlns:a16="http://schemas.microsoft.com/office/drawing/2014/main" id="{B5E4EF66-64BC-48BB-96B7-7DB4FC533FBA}"/>
              </a:ext>
            </a:extLst>
          </p:cNvPr>
          <p:cNvGrpSpPr/>
          <p:nvPr/>
        </p:nvGrpSpPr>
        <p:grpSpPr>
          <a:xfrm>
            <a:off x="10643825" y="2107963"/>
            <a:ext cx="353678" cy="198344"/>
            <a:chOff x="7493876" y="2774731"/>
            <a:chExt cx="1481958" cy="894622"/>
          </a:xfrm>
        </p:grpSpPr>
        <p:sp>
          <p:nvSpPr>
            <p:cNvPr id="590" name="Freeform 185">
              <a:extLst>
                <a:ext uri="{FF2B5EF4-FFF2-40B4-BE49-F238E27FC236}">
                  <a16:creationId xmlns:a16="http://schemas.microsoft.com/office/drawing/2014/main" id="{4005F594-0B61-49EB-BD87-74F65F42528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91" name="Oval 186">
              <a:extLst>
                <a:ext uri="{FF2B5EF4-FFF2-40B4-BE49-F238E27FC236}">
                  <a16:creationId xmlns:a16="http://schemas.microsoft.com/office/drawing/2014/main" id="{A720B35B-4122-4A5B-91F9-E77A183EFD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92" name="Group 187">
              <a:extLst>
                <a:ext uri="{FF2B5EF4-FFF2-40B4-BE49-F238E27FC236}">
                  <a16:creationId xmlns:a16="http://schemas.microsoft.com/office/drawing/2014/main" id="{9C1BE4F1-C9B3-41D4-8199-DBED74B8736C}"/>
                </a:ext>
              </a:extLst>
            </p:cNvPr>
            <p:cNvGrpSpPr/>
            <p:nvPr/>
          </p:nvGrpSpPr>
          <p:grpSpPr>
            <a:xfrm>
              <a:off x="7713663" y="2848339"/>
              <a:ext cx="1042107" cy="425543"/>
              <a:chOff x="7786941" y="2884917"/>
              <a:chExt cx="897649" cy="353919"/>
            </a:xfrm>
          </p:grpSpPr>
          <p:sp>
            <p:nvSpPr>
              <p:cNvPr id="593" name="Freeform 188">
                <a:extLst>
                  <a:ext uri="{FF2B5EF4-FFF2-40B4-BE49-F238E27FC236}">
                    <a16:creationId xmlns:a16="http://schemas.microsoft.com/office/drawing/2014/main" id="{CA321DB8-B336-4106-865F-4F089F9CDF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Freeform 189">
                <a:extLst>
                  <a:ext uri="{FF2B5EF4-FFF2-40B4-BE49-F238E27FC236}">
                    <a16:creationId xmlns:a16="http://schemas.microsoft.com/office/drawing/2014/main" id="{258F6064-C1DB-49B4-A2C4-FC06FC59A04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Freeform 190">
                <a:extLst>
                  <a:ext uri="{FF2B5EF4-FFF2-40B4-BE49-F238E27FC236}">
                    <a16:creationId xmlns:a16="http://schemas.microsoft.com/office/drawing/2014/main" id="{7010DE1F-90CF-4E10-AB0E-84C0285151C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Freeform 191">
                <a:extLst>
                  <a:ext uri="{FF2B5EF4-FFF2-40B4-BE49-F238E27FC236}">
                    <a16:creationId xmlns:a16="http://schemas.microsoft.com/office/drawing/2014/main" id="{E8F33FAD-70BD-40C4-B89F-FFD39B63B8C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7" name="Group 192">
            <a:extLst>
              <a:ext uri="{FF2B5EF4-FFF2-40B4-BE49-F238E27FC236}">
                <a16:creationId xmlns:a16="http://schemas.microsoft.com/office/drawing/2014/main" id="{2D449D6F-F355-4B82-BF00-55348E19EB03}"/>
              </a:ext>
            </a:extLst>
          </p:cNvPr>
          <p:cNvGrpSpPr/>
          <p:nvPr/>
        </p:nvGrpSpPr>
        <p:grpSpPr>
          <a:xfrm>
            <a:off x="9098788" y="3956624"/>
            <a:ext cx="367224" cy="240304"/>
            <a:chOff x="7493876" y="2774731"/>
            <a:chExt cx="1481958" cy="894622"/>
          </a:xfrm>
        </p:grpSpPr>
        <p:sp>
          <p:nvSpPr>
            <p:cNvPr id="598" name="Freeform 193">
              <a:extLst>
                <a:ext uri="{FF2B5EF4-FFF2-40B4-BE49-F238E27FC236}">
                  <a16:creationId xmlns:a16="http://schemas.microsoft.com/office/drawing/2014/main" id="{2611C714-43F0-45B6-A0D0-CE0BBAADEF6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99" name="Oval 194">
              <a:extLst>
                <a:ext uri="{FF2B5EF4-FFF2-40B4-BE49-F238E27FC236}">
                  <a16:creationId xmlns:a16="http://schemas.microsoft.com/office/drawing/2014/main" id="{AB0FBC30-3D27-4317-BF06-85D82FB1D3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600" name="Group 195">
              <a:extLst>
                <a:ext uri="{FF2B5EF4-FFF2-40B4-BE49-F238E27FC236}">
                  <a16:creationId xmlns:a16="http://schemas.microsoft.com/office/drawing/2014/main" id="{0874C253-B160-4F0E-8B1D-3D69114C5CD0}"/>
                </a:ext>
              </a:extLst>
            </p:cNvPr>
            <p:cNvGrpSpPr/>
            <p:nvPr/>
          </p:nvGrpSpPr>
          <p:grpSpPr>
            <a:xfrm>
              <a:off x="7713663" y="2848339"/>
              <a:ext cx="1042107" cy="425543"/>
              <a:chOff x="7786941" y="2884917"/>
              <a:chExt cx="897649" cy="353919"/>
            </a:xfrm>
          </p:grpSpPr>
          <p:sp>
            <p:nvSpPr>
              <p:cNvPr id="601" name="Freeform 196">
                <a:extLst>
                  <a:ext uri="{FF2B5EF4-FFF2-40B4-BE49-F238E27FC236}">
                    <a16:creationId xmlns:a16="http://schemas.microsoft.com/office/drawing/2014/main" id="{F15608A9-6E6C-465D-B984-7E87C31681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Freeform 197">
                <a:extLst>
                  <a:ext uri="{FF2B5EF4-FFF2-40B4-BE49-F238E27FC236}">
                    <a16:creationId xmlns:a16="http://schemas.microsoft.com/office/drawing/2014/main" id="{B4D933DE-9679-49B4-A815-6A5547F4D9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Freeform 198">
                <a:extLst>
                  <a:ext uri="{FF2B5EF4-FFF2-40B4-BE49-F238E27FC236}">
                    <a16:creationId xmlns:a16="http://schemas.microsoft.com/office/drawing/2014/main" id="{200F6C10-E2DE-4AD8-A503-F27E58A5CCF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Freeform 199">
                <a:extLst>
                  <a:ext uri="{FF2B5EF4-FFF2-40B4-BE49-F238E27FC236}">
                    <a16:creationId xmlns:a16="http://schemas.microsoft.com/office/drawing/2014/main" id="{40E24719-8C38-4DCC-A859-305816DD17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05" name="Group 200">
            <a:extLst>
              <a:ext uri="{FF2B5EF4-FFF2-40B4-BE49-F238E27FC236}">
                <a16:creationId xmlns:a16="http://schemas.microsoft.com/office/drawing/2014/main" id="{E77790D8-426A-42BC-A4AD-285889602C8F}"/>
              </a:ext>
            </a:extLst>
          </p:cNvPr>
          <p:cNvGrpSpPr/>
          <p:nvPr/>
        </p:nvGrpSpPr>
        <p:grpSpPr>
          <a:xfrm>
            <a:off x="9980126" y="2661565"/>
            <a:ext cx="353678" cy="198344"/>
            <a:chOff x="7493876" y="2774731"/>
            <a:chExt cx="1481958" cy="894622"/>
          </a:xfrm>
        </p:grpSpPr>
        <p:sp>
          <p:nvSpPr>
            <p:cNvPr id="606" name="Freeform 201">
              <a:extLst>
                <a:ext uri="{FF2B5EF4-FFF2-40B4-BE49-F238E27FC236}">
                  <a16:creationId xmlns:a16="http://schemas.microsoft.com/office/drawing/2014/main" id="{D84C7679-141D-4914-84E7-30D4B33434E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7" name="Oval 202">
              <a:extLst>
                <a:ext uri="{FF2B5EF4-FFF2-40B4-BE49-F238E27FC236}">
                  <a16:creationId xmlns:a16="http://schemas.microsoft.com/office/drawing/2014/main" id="{F3734631-8BAE-4635-BB21-307F59BDB7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608" name="Group 203">
              <a:extLst>
                <a:ext uri="{FF2B5EF4-FFF2-40B4-BE49-F238E27FC236}">
                  <a16:creationId xmlns:a16="http://schemas.microsoft.com/office/drawing/2014/main" id="{547B0C3B-C1F3-476C-BC4A-CCFD4DCE8B79}"/>
                </a:ext>
              </a:extLst>
            </p:cNvPr>
            <p:cNvGrpSpPr/>
            <p:nvPr/>
          </p:nvGrpSpPr>
          <p:grpSpPr>
            <a:xfrm>
              <a:off x="7713663" y="2848339"/>
              <a:ext cx="1042107" cy="425543"/>
              <a:chOff x="7786941" y="2884917"/>
              <a:chExt cx="897649" cy="353919"/>
            </a:xfrm>
          </p:grpSpPr>
          <p:sp>
            <p:nvSpPr>
              <p:cNvPr id="609" name="Freeform 204">
                <a:extLst>
                  <a:ext uri="{FF2B5EF4-FFF2-40B4-BE49-F238E27FC236}">
                    <a16:creationId xmlns:a16="http://schemas.microsoft.com/office/drawing/2014/main" id="{4D738493-6322-404B-B2C8-574DE55ECCE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Freeform 205">
                <a:extLst>
                  <a:ext uri="{FF2B5EF4-FFF2-40B4-BE49-F238E27FC236}">
                    <a16:creationId xmlns:a16="http://schemas.microsoft.com/office/drawing/2014/main" id="{C520B894-AA3B-4EDE-946E-87014B09FEE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Freeform 206">
                <a:extLst>
                  <a:ext uri="{FF2B5EF4-FFF2-40B4-BE49-F238E27FC236}">
                    <a16:creationId xmlns:a16="http://schemas.microsoft.com/office/drawing/2014/main" id="{4E6744B4-2DEC-480F-97F0-5B65BDA0A21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Freeform 207">
                <a:extLst>
                  <a:ext uri="{FF2B5EF4-FFF2-40B4-BE49-F238E27FC236}">
                    <a16:creationId xmlns:a16="http://schemas.microsoft.com/office/drawing/2014/main" id="{566F4DA7-AFE3-47B8-8EEB-AECF69916E0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3" name="Group 208">
            <a:extLst>
              <a:ext uri="{FF2B5EF4-FFF2-40B4-BE49-F238E27FC236}">
                <a16:creationId xmlns:a16="http://schemas.microsoft.com/office/drawing/2014/main" id="{310E4B20-EF9C-4249-829D-00892AAF4291}"/>
              </a:ext>
            </a:extLst>
          </p:cNvPr>
          <p:cNvGrpSpPr/>
          <p:nvPr/>
        </p:nvGrpSpPr>
        <p:grpSpPr>
          <a:xfrm>
            <a:off x="9497138" y="3394032"/>
            <a:ext cx="367224" cy="240304"/>
            <a:chOff x="7493876" y="2774731"/>
            <a:chExt cx="1481958" cy="894622"/>
          </a:xfrm>
        </p:grpSpPr>
        <p:sp>
          <p:nvSpPr>
            <p:cNvPr id="614" name="Freeform 209">
              <a:extLst>
                <a:ext uri="{FF2B5EF4-FFF2-40B4-BE49-F238E27FC236}">
                  <a16:creationId xmlns:a16="http://schemas.microsoft.com/office/drawing/2014/main" id="{C0215B11-4A37-4601-89D5-312A1A69FF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15" name="Oval 210">
              <a:extLst>
                <a:ext uri="{FF2B5EF4-FFF2-40B4-BE49-F238E27FC236}">
                  <a16:creationId xmlns:a16="http://schemas.microsoft.com/office/drawing/2014/main" id="{D39F4E47-0C6B-4E99-AE94-30F52008F2F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616" name="Group 211">
              <a:extLst>
                <a:ext uri="{FF2B5EF4-FFF2-40B4-BE49-F238E27FC236}">
                  <a16:creationId xmlns:a16="http://schemas.microsoft.com/office/drawing/2014/main" id="{0999AFC8-12DD-4F18-ADF9-0460F3B3EA32}"/>
                </a:ext>
              </a:extLst>
            </p:cNvPr>
            <p:cNvGrpSpPr/>
            <p:nvPr/>
          </p:nvGrpSpPr>
          <p:grpSpPr>
            <a:xfrm>
              <a:off x="7713663" y="2848339"/>
              <a:ext cx="1042107" cy="425543"/>
              <a:chOff x="7786941" y="2884917"/>
              <a:chExt cx="897649" cy="353919"/>
            </a:xfrm>
          </p:grpSpPr>
          <p:sp>
            <p:nvSpPr>
              <p:cNvPr id="617" name="Freeform 212">
                <a:extLst>
                  <a:ext uri="{FF2B5EF4-FFF2-40B4-BE49-F238E27FC236}">
                    <a16:creationId xmlns:a16="http://schemas.microsoft.com/office/drawing/2014/main" id="{12450890-6329-4297-B20F-14406C9D25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Freeform 213">
                <a:extLst>
                  <a:ext uri="{FF2B5EF4-FFF2-40B4-BE49-F238E27FC236}">
                    <a16:creationId xmlns:a16="http://schemas.microsoft.com/office/drawing/2014/main" id="{63518F75-EE84-447C-847C-A4FB2A561A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Freeform 214">
                <a:extLst>
                  <a:ext uri="{FF2B5EF4-FFF2-40B4-BE49-F238E27FC236}">
                    <a16:creationId xmlns:a16="http://schemas.microsoft.com/office/drawing/2014/main" id="{946C0529-2459-4FF7-BD4C-CA0219B7460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Freeform 215">
                <a:extLst>
                  <a:ext uri="{FF2B5EF4-FFF2-40B4-BE49-F238E27FC236}">
                    <a16:creationId xmlns:a16="http://schemas.microsoft.com/office/drawing/2014/main" id="{F50F0F48-781D-4268-BD75-968399AF6E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21" name="Group 216">
            <a:extLst>
              <a:ext uri="{FF2B5EF4-FFF2-40B4-BE49-F238E27FC236}">
                <a16:creationId xmlns:a16="http://schemas.microsoft.com/office/drawing/2014/main" id="{849D0D87-47CB-4E38-8147-4C7FAAF50F8C}"/>
              </a:ext>
            </a:extLst>
          </p:cNvPr>
          <p:cNvGrpSpPr/>
          <p:nvPr/>
        </p:nvGrpSpPr>
        <p:grpSpPr>
          <a:xfrm>
            <a:off x="9601554" y="3999763"/>
            <a:ext cx="367224" cy="240304"/>
            <a:chOff x="7493876" y="2774731"/>
            <a:chExt cx="1481958" cy="894622"/>
          </a:xfrm>
        </p:grpSpPr>
        <p:sp>
          <p:nvSpPr>
            <p:cNvPr id="622" name="Freeform 217">
              <a:extLst>
                <a:ext uri="{FF2B5EF4-FFF2-40B4-BE49-F238E27FC236}">
                  <a16:creationId xmlns:a16="http://schemas.microsoft.com/office/drawing/2014/main" id="{E4FF4542-98FC-4F65-ABBB-F57EF35EEDF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23" name="Oval 218">
              <a:extLst>
                <a:ext uri="{FF2B5EF4-FFF2-40B4-BE49-F238E27FC236}">
                  <a16:creationId xmlns:a16="http://schemas.microsoft.com/office/drawing/2014/main" id="{37BCD6DA-2CF6-40C3-8B12-5FE4DFD09FA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624" name="Group 219">
              <a:extLst>
                <a:ext uri="{FF2B5EF4-FFF2-40B4-BE49-F238E27FC236}">
                  <a16:creationId xmlns:a16="http://schemas.microsoft.com/office/drawing/2014/main" id="{644F589E-9D86-47BE-9399-C2E9EF6A9419}"/>
                </a:ext>
              </a:extLst>
            </p:cNvPr>
            <p:cNvGrpSpPr/>
            <p:nvPr/>
          </p:nvGrpSpPr>
          <p:grpSpPr>
            <a:xfrm>
              <a:off x="7713663" y="2848339"/>
              <a:ext cx="1042107" cy="425543"/>
              <a:chOff x="7786941" y="2884917"/>
              <a:chExt cx="897649" cy="353919"/>
            </a:xfrm>
          </p:grpSpPr>
          <p:sp>
            <p:nvSpPr>
              <p:cNvPr id="625" name="Freeform 220">
                <a:extLst>
                  <a:ext uri="{FF2B5EF4-FFF2-40B4-BE49-F238E27FC236}">
                    <a16:creationId xmlns:a16="http://schemas.microsoft.com/office/drawing/2014/main" id="{EDE921A9-F4E9-468C-A8AF-98D8CBC9BC7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Freeform 221">
                <a:extLst>
                  <a:ext uri="{FF2B5EF4-FFF2-40B4-BE49-F238E27FC236}">
                    <a16:creationId xmlns:a16="http://schemas.microsoft.com/office/drawing/2014/main" id="{F539B9C6-2E24-4A13-A16F-5F7621C8C2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Freeform 222">
                <a:extLst>
                  <a:ext uri="{FF2B5EF4-FFF2-40B4-BE49-F238E27FC236}">
                    <a16:creationId xmlns:a16="http://schemas.microsoft.com/office/drawing/2014/main" id="{6C242EDA-28D5-4BF4-814E-D18604E7AE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Freeform 223">
                <a:extLst>
                  <a:ext uri="{FF2B5EF4-FFF2-40B4-BE49-F238E27FC236}">
                    <a16:creationId xmlns:a16="http://schemas.microsoft.com/office/drawing/2014/main" id="{BC37D805-177F-47B2-BE51-A0DA2AFD9C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29" name="Group 224">
            <a:extLst>
              <a:ext uri="{FF2B5EF4-FFF2-40B4-BE49-F238E27FC236}">
                <a16:creationId xmlns:a16="http://schemas.microsoft.com/office/drawing/2014/main" id="{A928F4F3-EB24-423C-A7F5-7808E7A2B4D1}"/>
              </a:ext>
            </a:extLst>
          </p:cNvPr>
          <p:cNvGrpSpPr/>
          <p:nvPr/>
        </p:nvGrpSpPr>
        <p:grpSpPr>
          <a:xfrm>
            <a:off x="10375259" y="3992325"/>
            <a:ext cx="353678" cy="198344"/>
            <a:chOff x="7493876" y="2774731"/>
            <a:chExt cx="1481958" cy="894622"/>
          </a:xfrm>
        </p:grpSpPr>
        <p:sp>
          <p:nvSpPr>
            <p:cNvPr id="630" name="Freeform 225">
              <a:extLst>
                <a:ext uri="{FF2B5EF4-FFF2-40B4-BE49-F238E27FC236}">
                  <a16:creationId xmlns:a16="http://schemas.microsoft.com/office/drawing/2014/main" id="{BC0FC8A3-7E72-44C1-89F4-476FF569574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31" name="Oval 226">
              <a:extLst>
                <a:ext uri="{FF2B5EF4-FFF2-40B4-BE49-F238E27FC236}">
                  <a16:creationId xmlns:a16="http://schemas.microsoft.com/office/drawing/2014/main" id="{549DE86D-726F-459A-913B-12D3218BBA8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632" name="Group 227">
              <a:extLst>
                <a:ext uri="{FF2B5EF4-FFF2-40B4-BE49-F238E27FC236}">
                  <a16:creationId xmlns:a16="http://schemas.microsoft.com/office/drawing/2014/main" id="{E4678D0B-E53B-481B-BFD9-2E09F45A0419}"/>
                </a:ext>
              </a:extLst>
            </p:cNvPr>
            <p:cNvGrpSpPr/>
            <p:nvPr/>
          </p:nvGrpSpPr>
          <p:grpSpPr>
            <a:xfrm>
              <a:off x="7713663" y="2848339"/>
              <a:ext cx="1042107" cy="425543"/>
              <a:chOff x="7786941" y="2884917"/>
              <a:chExt cx="897649" cy="353919"/>
            </a:xfrm>
          </p:grpSpPr>
          <p:sp>
            <p:nvSpPr>
              <p:cNvPr id="633" name="Freeform 228">
                <a:extLst>
                  <a:ext uri="{FF2B5EF4-FFF2-40B4-BE49-F238E27FC236}">
                    <a16:creationId xmlns:a16="http://schemas.microsoft.com/office/drawing/2014/main" id="{5546F118-E32F-4DDF-97AD-E116C9E6046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Freeform 229">
                <a:extLst>
                  <a:ext uri="{FF2B5EF4-FFF2-40B4-BE49-F238E27FC236}">
                    <a16:creationId xmlns:a16="http://schemas.microsoft.com/office/drawing/2014/main" id="{A5611F3A-AC48-414F-A989-C1558E618F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Freeform 230">
                <a:extLst>
                  <a:ext uri="{FF2B5EF4-FFF2-40B4-BE49-F238E27FC236}">
                    <a16:creationId xmlns:a16="http://schemas.microsoft.com/office/drawing/2014/main" id="{E6539FA8-8706-49F3-8A5B-A332078C2C3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Freeform 231">
                <a:extLst>
                  <a:ext uri="{FF2B5EF4-FFF2-40B4-BE49-F238E27FC236}">
                    <a16:creationId xmlns:a16="http://schemas.microsoft.com/office/drawing/2014/main" id="{296BFA42-B773-4199-BF8C-AFCBF568A5B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7" name="Group 232">
            <a:extLst>
              <a:ext uri="{FF2B5EF4-FFF2-40B4-BE49-F238E27FC236}">
                <a16:creationId xmlns:a16="http://schemas.microsoft.com/office/drawing/2014/main" id="{D659C805-48F3-418B-8AD1-70B9C5D78EA3}"/>
              </a:ext>
            </a:extLst>
          </p:cNvPr>
          <p:cNvGrpSpPr/>
          <p:nvPr/>
        </p:nvGrpSpPr>
        <p:grpSpPr>
          <a:xfrm>
            <a:off x="9247893" y="4775686"/>
            <a:ext cx="393760" cy="218578"/>
            <a:chOff x="7493876" y="2774731"/>
            <a:chExt cx="1481958" cy="894622"/>
          </a:xfrm>
        </p:grpSpPr>
        <p:sp>
          <p:nvSpPr>
            <p:cNvPr id="638" name="Freeform 233">
              <a:extLst>
                <a:ext uri="{FF2B5EF4-FFF2-40B4-BE49-F238E27FC236}">
                  <a16:creationId xmlns:a16="http://schemas.microsoft.com/office/drawing/2014/main" id="{F3BFC1FA-B69A-4AEC-ACB3-47E1BDFDA0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39" name="Oval 234">
              <a:extLst>
                <a:ext uri="{FF2B5EF4-FFF2-40B4-BE49-F238E27FC236}">
                  <a16:creationId xmlns:a16="http://schemas.microsoft.com/office/drawing/2014/main" id="{69112B93-34C2-4FB2-9D5F-4EF3C3F5727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640" name="Group 235">
              <a:extLst>
                <a:ext uri="{FF2B5EF4-FFF2-40B4-BE49-F238E27FC236}">
                  <a16:creationId xmlns:a16="http://schemas.microsoft.com/office/drawing/2014/main" id="{8CF20749-0BFC-49B7-8AB4-7AD85C9DBB07}"/>
                </a:ext>
              </a:extLst>
            </p:cNvPr>
            <p:cNvGrpSpPr/>
            <p:nvPr/>
          </p:nvGrpSpPr>
          <p:grpSpPr>
            <a:xfrm>
              <a:off x="7713663" y="2848339"/>
              <a:ext cx="1042107" cy="425543"/>
              <a:chOff x="7786941" y="2884917"/>
              <a:chExt cx="897649" cy="353919"/>
            </a:xfrm>
          </p:grpSpPr>
          <p:sp>
            <p:nvSpPr>
              <p:cNvPr id="641" name="Freeform 236">
                <a:extLst>
                  <a:ext uri="{FF2B5EF4-FFF2-40B4-BE49-F238E27FC236}">
                    <a16:creationId xmlns:a16="http://schemas.microsoft.com/office/drawing/2014/main" id="{9DAF8000-E4ED-4AE3-9FD2-07DBE51F885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Freeform 237">
                <a:extLst>
                  <a:ext uri="{FF2B5EF4-FFF2-40B4-BE49-F238E27FC236}">
                    <a16:creationId xmlns:a16="http://schemas.microsoft.com/office/drawing/2014/main" id="{74D3027D-8145-45E7-8058-60CFA3667B7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Freeform 238">
                <a:extLst>
                  <a:ext uri="{FF2B5EF4-FFF2-40B4-BE49-F238E27FC236}">
                    <a16:creationId xmlns:a16="http://schemas.microsoft.com/office/drawing/2014/main" id="{6D71C933-F937-4AD9-B850-FDE8D128E61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Freeform 239">
                <a:extLst>
                  <a:ext uri="{FF2B5EF4-FFF2-40B4-BE49-F238E27FC236}">
                    <a16:creationId xmlns:a16="http://schemas.microsoft.com/office/drawing/2014/main" id="{86193119-07BE-4DEE-8B05-6C59CA6E9BE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5" name="Group 240">
            <a:extLst>
              <a:ext uri="{FF2B5EF4-FFF2-40B4-BE49-F238E27FC236}">
                <a16:creationId xmlns:a16="http://schemas.microsoft.com/office/drawing/2014/main" id="{2B0E6FAA-8BE4-4F58-8001-BEFA0319E874}"/>
              </a:ext>
            </a:extLst>
          </p:cNvPr>
          <p:cNvGrpSpPr/>
          <p:nvPr/>
        </p:nvGrpSpPr>
        <p:grpSpPr>
          <a:xfrm>
            <a:off x="10925982" y="4369125"/>
            <a:ext cx="228295" cy="120400"/>
            <a:chOff x="7493876" y="2774731"/>
            <a:chExt cx="1481958" cy="894622"/>
          </a:xfrm>
        </p:grpSpPr>
        <p:sp>
          <p:nvSpPr>
            <p:cNvPr id="646" name="Freeform 241">
              <a:extLst>
                <a:ext uri="{FF2B5EF4-FFF2-40B4-BE49-F238E27FC236}">
                  <a16:creationId xmlns:a16="http://schemas.microsoft.com/office/drawing/2014/main" id="{C55E92FD-FE44-48A0-84A9-E361FE130A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47" name="Oval 242">
              <a:extLst>
                <a:ext uri="{FF2B5EF4-FFF2-40B4-BE49-F238E27FC236}">
                  <a16:creationId xmlns:a16="http://schemas.microsoft.com/office/drawing/2014/main" id="{6BB1A707-1BCB-4722-8D61-64E3618ADD48}"/>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648" name="Group 243">
              <a:extLst>
                <a:ext uri="{FF2B5EF4-FFF2-40B4-BE49-F238E27FC236}">
                  <a16:creationId xmlns:a16="http://schemas.microsoft.com/office/drawing/2014/main" id="{BFD42EB7-CA12-4179-9713-241C13DFB338}"/>
                </a:ext>
              </a:extLst>
            </p:cNvPr>
            <p:cNvGrpSpPr/>
            <p:nvPr/>
          </p:nvGrpSpPr>
          <p:grpSpPr>
            <a:xfrm>
              <a:off x="7713663" y="2848339"/>
              <a:ext cx="1042107" cy="425543"/>
              <a:chOff x="7786941" y="2884917"/>
              <a:chExt cx="897649" cy="353919"/>
            </a:xfrm>
          </p:grpSpPr>
          <p:sp>
            <p:nvSpPr>
              <p:cNvPr id="649" name="Freeform 244">
                <a:extLst>
                  <a:ext uri="{FF2B5EF4-FFF2-40B4-BE49-F238E27FC236}">
                    <a16:creationId xmlns:a16="http://schemas.microsoft.com/office/drawing/2014/main" id="{671A7C7A-803F-4800-BDF9-D8D85DBB74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Freeform 245">
                <a:extLst>
                  <a:ext uri="{FF2B5EF4-FFF2-40B4-BE49-F238E27FC236}">
                    <a16:creationId xmlns:a16="http://schemas.microsoft.com/office/drawing/2014/main" id="{29BDE289-9A56-459C-9B8E-F9FE2F2A41C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Freeform 246">
                <a:extLst>
                  <a:ext uri="{FF2B5EF4-FFF2-40B4-BE49-F238E27FC236}">
                    <a16:creationId xmlns:a16="http://schemas.microsoft.com/office/drawing/2014/main" id="{E66EC21B-D10F-4F3F-8BA8-978A84EFF3C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Freeform 247">
                <a:extLst>
                  <a:ext uri="{FF2B5EF4-FFF2-40B4-BE49-F238E27FC236}">
                    <a16:creationId xmlns:a16="http://schemas.microsoft.com/office/drawing/2014/main" id="{2211DC6B-74E6-4E5F-AD1B-18F2AECE8D2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53" name="Group 248">
            <a:extLst>
              <a:ext uri="{FF2B5EF4-FFF2-40B4-BE49-F238E27FC236}">
                <a16:creationId xmlns:a16="http://schemas.microsoft.com/office/drawing/2014/main" id="{C039F341-32D7-402B-9458-3E4A31C66C59}"/>
              </a:ext>
            </a:extLst>
          </p:cNvPr>
          <p:cNvGrpSpPr/>
          <p:nvPr/>
        </p:nvGrpSpPr>
        <p:grpSpPr>
          <a:xfrm>
            <a:off x="7439074" y="2356613"/>
            <a:ext cx="534987" cy="407988"/>
            <a:chOff x="7432700" y="2327293"/>
            <a:chExt cx="534987" cy="407988"/>
          </a:xfrm>
        </p:grpSpPr>
        <p:pic>
          <p:nvPicPr>
            <p:cNvPr id="654" name="Picture 1017" descr="antenna_stylized">
              <a:extLst>
                <a:ext uri="{FF2B5EF4-FFF2-40B4-BE49-F238E27FC236}">
                  <a16:creationId xmlns:a16="http://schemas.microsoft.com/office/drawing/2014/main" id="{BF6435CF-30CC-4BDA-BAC1-71D9FD0365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 name="Picture 1018" descr="laptop_keyboard">
              <a:extLst>
                <a:ext uri="{FF2B5EF4-FFF2-40B4-BE49-F238E27FC236}">
                  <a16:creationId xmlns:a16="http://schemas.microsoft.com/office/drawing/2014/main" id="{2FF9B94C-C7C1-4D84-9309-72ED0D6C4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 name="Freeform 1019">
              <a:extLst>
                <a:ext uri="{FF2B5EF4-FFF2-40B4-BE49-F238E27FC236}">
                  <a16:creationId xmlns:a16="http://schemas.microsoft.com/office/drawing/2014/main" id="{EAECBD59-CCDB-4E78-BDF5-54A3814AF91C}"/>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657" name="Picture 1020" descr="screen">
              <a:extLst>
                <a:ext uri="{FF2B5EF4-FFF2-40B4-BE49-F238E27FC236}">
                  <a16:creationId xmlns:a16="http://schemas.microsoft.com/office/drawing/2014/main" id="{565D3E53-889F-4467-8A1E-657F6B829C9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 name="Freeform 1021">
              <a:extLst>
                <a:ext uri="{FF2B5EF4-FFF2-40B4-BE49-F238E27FC236}">
                  <a16:creationId xmlns:a16="http://schemas.microsoft.com/office/drawing/2014/main" id="{7A1C6FAE-1AEC-4E43-B5AF-FE2338A266E3}"/>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9" name="Freeform 1022">
              <a:extLst>
                <a:ext uri="{FF2B5EF4-FFF2-40B4-BE49-F238E27FC236}">
                  <a16:creationId xmlns:a16="http://schemas.microsoft.com/office/drawing/2014/main" id="{2E229931-6623-451D-A508-3480F66561A0}"/>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0" name="Freeform 1023">
              <a:extLst>
                <a:ext uri="{FF2B5EF4-FFF2-40B4-BE49-F238E27FC236}">
                  <a16:creationId xmlns:a16="http://schemas.microsoft.com/office/drawing/2014/main" id="{44D479FE-9488-475D-9FD5-7FF3F955DB56}"/>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1" name="Freeform 1024">
              <a:extLst>
                <a:ext uri="{FF2B5EF4-FFF2-40B4-BE49-F238E27FC236}">
                  <a16:creationId xmlns:a16="http://schemas.microsoft.com/office/drawing/2014/main" id="{7DF844E5-570F-4012-BA25-6784CF639DE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2" name="Freeform 1025">
              <a:extLst>
                <a:ext uri="{FF2B5EF4-FFF2-40B4-BE49-F238E27FC236}">
                  <a16:creationId xmlns:a16="http://schemas.microsoft.com/office/drawing/2014/main" id="{6F0C8758-24EC-4F4A-A6E6-3102EBE278EC}"/>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3" name="Freeform 1026">
              <a:extLst>
                <a:ext uri="{FF2B5EF4-FFF2-40B4-BE49-F238E27FC236}">
                  <a16:creationId xmlns:a16="http://schemas.microsoft.com/office/drawing/2014/main" id="{9B12E0CC-11A1-4ECC-818F-E41AAEDCFEEF}"/>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64" name="Group 1027">
              <a:extLst>
                <a:ext uri="{FF2B5EF4-FFF2-40B4-BE49-F238E27FC236}">
                  <a16:creationId xmlns:a16="http://schemas.microsoft.com/office/drawing/2014/main" id="{76A03740-8E27-4CD9-AE87-21B4EBAE611A}"/>
                </a:ext>
              </a:extLst>
            </p:cNvPr>
            <p:cNvGrpSpPr>
              <a:grpSpLocks/>
            </p:cNvGrpSpPr>
            <p:nvPr/>
          </p:nvGrpSpPr>
          <p:grpSpPr bwMode="auto">
            <a:xfrm>
              <a:off x="7594735" y="2642220"/>
              <a:ext cx="98740" cy="36846"/>
              <a:chOff x="1740" y="2642"/>
              <a:chExt cx="752" cy="327"/>
            </a:xfrm>
          </p:grpSpPr>
          <p:sp>
            <p:nvSpPr>
              <p:cNvPr id="671" name="Freeform 1028">
                <a:extLst>
                  <a:ext uri="{FF2B5EF4-FFF2-40B4-BE49-F238E27FC236}">
                    <a16:creationId xmlns:a16="http://schemas.microsoft.com/office/drawing/2014/main" id="{06E117E6-41EF-45FB-8834-7B00A643514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2" name="Freeform 1029">
                <a:extLst>
                  <a:ext uri="{FF2B5EF4-FFF2-40B4-BE49-F238E27FC236}">
                    <a16:creationId xmlns:a16="http://schemas.microsoft.com/office/drawing/2014/main" id="{5A9C0506-A6DA-47EA-9A08-A4D4A7B5937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3" name="Freeform 1030">
                <a:extLst>
                  <a:ext uri="{FF2B5EF4-FFF2-40B4-BE49-F238E27FC236}">
                    <a16:creationId xmlns:a16="http://schemas.microsoft.com/office/drawing/2014/main" id="{CEA57DCB-5E99-4FF4-8D81-FF60A803350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4" name="Freeform 1031">
                <a:extLst>
                  <a:ext uri="{FF2B5EF4-FFF2-40B4-BE49-F238E27FC236}">
                    <a16:creationId xmlns:a16="http://schemas.microsoft.com/office/drawing/2014/main" id="{1AF4E6C0-C385-4BEC-B1EA-320F6BDEE1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 name="Freeform 1032">
                <a:extLst>
                  <a:ext uri="{FF2B5EF4-FFF2-40B4-BE49-F238E27FC236}">
                    <a16:creationId xmlns:a16="http://schemas.microsoft.com/office/drawing/2014/main" id="{B83F538C-20E8-4DAA-9C19-EAD003B3BBC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 name="Freeform 1033">
                <a:extLst>
                  <a:ext uri="{FF2B5EF4-FFF2-40B4-BE49-F238E27FC236}">
                    <a16:creationId xmlns:a16="http://schemas.microsoft.com/office/drawing/2014/main" id="{EB96D35B-6CC4-46ED-8ADB-3B57FC7458C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65" name="Freeform 1034">
              <a:extLst>
                <a:ext uri="{FF2B5EF4-FFF2-40B4-BE49-F238E27FC236}">
                  <a16:creationId xmlns:a16="http://schemas.microsoft.com/office/drawing/2014/main" id="{253223A8-0966-4667-868F-4E3275D7AAF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6" name="Freeform 1035">
              <a:extLst>
                <a:ext uri="{FF2B5EF4-FFF2-40B4-BE49-F238E27FC236}">
                  <a16:creationId xmlns:a16="http://schemas.microsoft.com/office/drawing/2014/main" id="{CDED2CE0-0BF2-4822-9B81-BD4AB6738DA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7" name="Freeform 1036">
              <a:extLst>
                <a:ext uri="{FF2B5EF4-FFF2-40B4-BE49-F238E27FC236}">
                  <a16:creationId xmlns:a16="http://schemas.microsoft.com/office/drawing/2014/main" id="{32F7EE11-963B-4CFC-8F35-829079E0727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8" name="Freeform 1037">
              <a:extLst>
                <a:ext uri="{FF2B5EF4-FFF2-40B4-BE49-F238E27FC236}">
                  <a16:creationId xmlns:a16="http://schemas.microsoft.com/office/drawing/2014/main" id="{6E9AC0FE-6ECC-4C34-96A2-8DE2E3BE4E6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9" name="Freeform 1038">
              <a:extLst>
                <a:ext uri="{FF2B5EF4-FFF2-40B4-BE49-F238E27FC236}">
                  <a16:creationId xmlns:a16="http://schemas.microsoft.com/office/drawing/2014/main" id="{B0B56FE5-7088-4562-B359-B6BA3536A66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0" name="Freeform 1039">
              <a:extLst>
                <a:ext uri="{FF2B5EF4-FFF2-40B4-BE49-F238E27FC236}">
                  <a16:creationId xmlns:a16="http://schemas.microsoft.com/office/drawing/2014/main" id="{47B9B99A-D51F-4D4E-94DA-BEA284D50EB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77" name="Group 272">
            <a:extLst>
              <a:ext uri="{FF2B5EF4-FFF2-40B4-BE49-F238E27FC236}">
                <a16:creationId xmlns:a16="http://schemas.microsoft.com/office/drawing/2014/main" id="{9260B160-2148-4EC9-838B-CBC02CCD471F}"/>
              </a:ext>
            </a:extLst>
          </p:cNvPr>
          <p:cNvGrpSpPr/>
          <p:nvPr/>
        </p:nvGrpSpPr>
        <p:grpSpPr>
          <a:xfrm>
            <a:off x="8637781" y="2319727"/>
            <a:ext cx="530702" cy="478009"/>
            <a:chOff x="8631407" y="2290407"/>
            <a:chExt cx="530702" cy="478009"/>
          </a:xfrm>
        </p:grpSpPr>
        <p:pic>
          <p:nvPicPr>
            <p:cNvPr id="678" name="Picture 568" descr="light2.png">
              <a:extLst>
                <a:ext uri="{FF2B5EF4-FFF2-40B4-BE49-F238E27FC236}">
                  <a16:creationId xmlns:a16="http://schemas.microsoft.com/office/drawing/2014/main" id="{9BA795B0-6EAB-4C80-AF6C-3FB2C2D2100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9" name="Picture 1017" descr="antenna_stylized">
              <a:extLst>
                <a:ext uri="{FF2B5EF4-FFF2-40B4-BE49-F238E27FC236}">
                  <a16:creationId xmlns:a16="http://schemas.microsoft.com/office/drawing/2014/main" id="{33754880-7D2A-4C10-BE91-67F5E163EF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0" name="Group 275">
            <a:extLst>
              <a:ext uri="{FF2B5EF4-FFF2-40B4-BE49-F238E27FC236}">
                <a16:creationId xmlns:a16="http://schemas.microsoft.com/office/drawing/2014/main" id="{0210ED14-6CC5-4D4B-BB16-3FD709B470C4}"/>
              </a:ext>
            </a:extLst>
          </p:cNvPr>
          <p:cNvGrpSpPr/>
          <p:nvPr/>
        </p:nvGrpSpPr>
        <p:grpSpPr>
          <a:xfrm>
            <a:off x="8499539" y="2059124"/>
            <a:ext cx="849312" cy="226109"/>
            <a:chOff x="8493165" y="2029804"/>
            <a:chExt cx="849312" cy="226109"/>
          </a:xfrm>
        </p:grpSpPr>
        <p:pic>
          <p:nvPicPr>
            <p:cNvPr id="681" name="Picture 603" descr="car_icon_small">
              <a:extLst>
                <a:ext uri="{FF2B5EF4-FFF2-40B4-BE49-F238E27FC236}">
                  <a16:creationId xmlns:a16="http://schemas.microsoft.com/office/drawing/2014/main" id="{F088C7BB-14D8-4C23-8AD1-4DECFD94BD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2" name="Picture 1017" descr="antenna_stylized">
              <a:extLst>
                <a:ext uri="{FF2B5EF4-FFF2-40B4-BE49-F238E27FC236}">
                  <a16:creationId xmlns:a16="http://schemas.microsoft.com/office/drawing/2014/main" id="{ADB5B473-4492-4A53-81C4-6FF4D8D2259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3" name="Group 278">
            <a:extLst>
              <a:ext uri="{FF2B5EF4-FFF2-40B4-BE49-F238E27FC236}">
                <a16:creationId xmlns:a16="http://schemas.microsoft.com/office/drawing/2014/main" id="{B3DB13CA-3911-4C82-86E9-698A878CD1B3}"/>
              </a:ext>
            </a:extLst>
          </p:cNvPr>
          <p:cNvGrpSpPr/>
          <p:nvPr/>
        </p:nvGrpSpPr>
        <p:grpSpPr>
          <a:xfrm>
            <a:off x="7493518" y="3325424"/>
            <a:ext cx="857739" cy="583764"/>
            <a:chOff x="7487144" y="3296104"/>
            <a:chExt cx="857739" cy="583764"/>
          </a:xfrm>
        </p:grpSpPr>
        <p:grpSp>
          <p:nvGrpSpPr>
            <p:cNvPr id="684" name="Group 279">
              <a:extLst>
                <a:ext uri="{FF2B5EF4-FFF2-40B4-BE49-F238E27FC236}">
                  <a16:creationId xmlns:a16="http://schemas.microsoft.com/office/drawing/2014/main" id="{210BB7CE-D6BF-40C3-80D4-A95450FECF45}"/>
                </a:ext>
              </a:extLst>
            </p:cNvPr>
            <p:cNvGrpSpPr/>
            <p:nvPr/>
          </p:nvGrpSpPr>
          <p:grpSpPr>
            <a:xfrm>
              <a:off x="7487144" y="3389820"/>
              <a:ext cx="350807" cy="305517"/>
              <a:chOff x="7487144" y="3389820"/>
              <a:chExt cx="350807" cy="305517"/>
            </a:xfrm>
          </p:grpSpPr>
          <p:pic>
            <p:nvPicPr>
              <p:cNvPr id="691" name="Picture 1115" descr="antenna_stylized">
                <a:extLst>
                  <a:ext uri="{FF2B5EF4-FFF2-40B4-BE49-F238E27FC236}">
                    <a16:creationId xmlns:a16="http://schemas.microsoft.com/office/drawing/2014/main" id="{6145AE60-2AC4-4671-93F7-314F47D6E0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2" name="Picture 1116" descr="laptop_keyboard">
                <a:extLst>
                  <a:ext uri="{FF2B5EF4-FFF2-40B4-BE49-F238E27FC236}">
                    <a16:creationId xmlns:a16="http://schemas.microsoft.com/office/drawing/2014/main" id="{A466483B-D4B2-4797-B2E9-2E1EC9317ED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3" name="Freeform 1117">
                <a:extLst>
                  <a:ext uri="{FF2B5EF4-FFF2-40B4-BE49-F238E27FC236}">
                    <a16:creationId xmlns:a16="http://schemas.microsoft.com/office/drawing/2014/main" id="{BC61792C-ED0D-46C3-B0E8-4B3181492019}"/>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694" name="Picture 1118" descr="screen">
                <a:extLst>
                  <a:ext uri="{FF2B5EF4-FFF2-40B4-BE49-F238E27FC236}">
                    <a16:creationId xmlns:a16="http://schemas.microsoft.com/office/drawing/2014/main" id="{09F5B8B2-069B-4C90-A701-DC8722DCC8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5" name="Freeform 1119">
                <a:extLst>
                  <a:ext uri="{FF2B5EF4-FFF2-40B4-BE49-F238E27FC236}">
                    <a16:creationId xmlns:a16="http://schemas.microsoft.com/office/drawing/2014/main" id="{1E3053AF-ABEF-4098-9D81-69882ABB03E5}"/>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 name="Freeform 1120">
                <a:extLst>
                  <a:ext uri="{FF2B5EF4-FFF2-40B4-BE49-F238E27FC236}">
                    <a16:creationId xmlns:a16="http://schemas.microsoft.com/office/drawing/2014/main" id="{167CD10A-CF0F-4641-9CD6-A6BC225070DC}"/>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7" name="Freeform 1121">
                <a:extLst>
                  <a:ext uri="{FF2B5EF4-FFF2-40B4-BE49-F238E27FC236}">
                    <a16:creationId xmlns:a16="http://schemas.microsoft.com/office/drawing/2014/main" id="{59028675-E623-45D1-B2E2-B7B151820E7B}"/>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8" name="Freeform 1122">
                <a:extLst>
                  <a:ext uri="{FF2B5EF4-FFF2-40B4-BE49-F238E27FC236}">
                    <a16:creationId xmlns:a16="http://schemas.microsoft.com/office/drawing/2014/main" id="{06D6D872-ADDD-480F-9EA7-D7D74EFC35F7}"/>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9" name="Freeform 1123">
                <a:extLst>
                  <a:ext uri="{FF2B5EF4-FFF2-40B4-BE49-F238E27FC236}">
                    <a16:creationId xmlns:a16="http://schemas.microsoft.com/office/drawing/2014/main" id="{C81336E1-DCDF-4D79-9EC1-B1A1138855F2}"/>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0" name="Freeform 1124">
                <a:extLst>
                  <a:ext uri="{FF2B5EF4-FFF2-40B4-BE49-F238E27FC236}">
                    <a16:creationId xmlns:a16="http://schemas.microsoft.com/office/drawing/2014/main" id="{A64A187A-5481-44C5-82A2-976A44EA0AF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01" name="Group 1125">
                <a:extLst>
                  <a:ext uri="{FF2B5EF4-FFF2-40B4-BE49-F238E27FC236}">
                    <a16:creationId xmlns:a16="http://schemas.microsoft.com/office/drawing/2014/main" id="{1655ACE0-FE16-40E5-A145-FE4F9C6CEB06}"/>
                  </a:ext>
                </a:extLst>
              </p:cNvPr>
              <p:cNvGrpSpPr>
                <a:grpSpLocks/>
              </p:cNvGrpSpPr>
              <p:nvPr/>
            </p:nvGrpSpPr>
            <p:grpSpPr bwMode="auto">
              <a:xfrm>
                <a:off x="7593395" y="3625649"/>
                <a:ext cx="64747" cy="27592"/>
                <a:chOff x="1740" y="2642"/>
                <a:chExt cx="752" cy="327"/>
              </a:xfrm>
            </p:grpSpPr>
            <p:sp>
              <p:nvSpPr>
                <p:cNvPr id="708" name="Freeform 1126">
                  <a:extLst>
                    <a:ext uri="{FF2B5EF4-FFF2-40B4-BE49-F238E27FC236}">
                      <a16:creationId xmlns:a16="http://schemas.microsoft.com/office/drawing/2014/main" id="{21C52E43-F1FC-474F-9C2B-F3BF35AB892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9" name="Freeform 1127">
                  <a:extLst>
                    <a:ext uri="{FF2B5EF4-FFF2-40B4-BE49-F238E27FC236}">
                      <a16:creationId xmlns:a16="http://schemas.microsoft.com/office/drawing/2014/main" id="{F5EE53D2-3505-40CA-BE20-5D27DA4CA4D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0" name="Freeform 1128">
                  <a:extLst>
                    <a:ext uri="{FF2B5EF4-FFF2-40B4-BE49-F238E27FC236}">
                      <a16:creationId xmlns:a16="http://schemas.microsoft.com/office/drawing/2014/main" id="{9F2486D4-8486-4B06-9E92-7BA1FE6D430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1" name="Freeform 1129">
                  <a:extLst>
                    <a:ext uri="{FF2B5EF4-FFF2-40B4-BE49-F238E27FC236}">
                      <a16:creationId xmlns:a16="http://schemas.microsoft.com/office/drawing/2014/main" id="{CE69693E-B23D-4E81-BAC1-A2E3611D3D3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2" name="Freeform 1130">
                  <a:extLst>
                    <a:ext uri="{FF2B5EF4-FFF2-40B4-BE49-F238E27FC236}">
                      <a16:creationId xmlns:a16="http://schemas.microsoft.com/office/drawing/2014/main" id="{674FB253-1880-477B-B1C7-6E629CF0037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3" name="Freeform 1131">
                  <a:extLst>
                    <a:ext uri="{FF2B5EF4-FFF2-40B4-BE49-F238E27FC236}">
                      <a16:creationId xmlns:a16="http://schemas.microsoft.com/office/drawing/2014/main" id="{41F085FE-2BC4-4628-927E-7B4BF792343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02" name="Freeform 1132">
                <a:extLst>
                  <a:ext uri="{FF2B5EF4-FFF2-40B4-BE49-F238E27FC236}">
                    <a16:creationId xmlns:a16="http://schemas.microsoft.com/office/drawing/2014/main" id="{825F3855-8508-411D-BB8E-416A43261491}"/>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3" name="Freeform 1133">
                <a:extLst>
                  <a:ext uri="{FF2B5EF4-FFF2-40B4-BE49-F238E27FC236}">
                    <a16:creationId xmlns:a16="http://schemas.microsoft.com/office/drawing/2014/main" id="{C9BE8DCD-96A9-4594-95A0-67D446FDCDA1}"/>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4" name="Freeform 1134">
                <a:extLst>
                  <a:ext uri="{FF2B5EF4-FFF2-40B4-BE49-F238E27FC236}">
                    <a16:creationId xmlns:a16="http://schemas.microsoft.com/office/drawing/2014/main" id="{13F34E3D-885A-4D09-915C-3418D0B2EFE8}"/>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5" name="Freeform 1135">
                <a:extLst>
                  <a:ext uri="{FF2B5EF4-FFF2-40B4-BE49-F238E27FC236}">
                    <a16:creationId xmlns:a16="http://schemas.microsoft.com/office/drawing/2014/main" id="{A1A10CD9-074A-4201-AA24-B36D702184EF}"/>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 name="Freeform 1136">
                <a:extLst>
                  <a:ext uri="{FF2B5EF4-FFF2-40B4-BE49-F238E27FC236}">
                    <a16:creationId xmlns:a16="http://schemas.microsoft.com/office/drawing/2014/main" id="{8FD3750E-61D4-4404-BFFD-CB0EB26E0F06}"/>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7" name="Freeform 1137">
                <a:extLst>
                  <a:ext uri="{FF2B5EF4-FFF2-40B4-BE49-F238E27FC236}">
                    <a16:creationId xmlns:a16="http://schemas.microsoft.com/office/drawing/2014/main" id="{A745D681-5755-48F3-8A04-08158E322F6C}"/>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85" name="Group 1139">
              <a:extLst>
                <a:ext uri="{FF2B5EF4-FFF2-40B4-BE49-F238E27FC236}">
                  <a16:creationId xmlns:a16="http://schemas.microsoft.com/office/drawing/2014/main" id="{B30E3CF0-C70C-4617-975D-A722659BB67A}"/>
                </a:ext>
              </a:extLst>
            </p:cNvPr>
            <p:cNvGrpSpPr>
              <a:grpSpLocks/>
            </p:cNvGrpSpPr>
            <p:nvPr/>
          </p:nvGrpSpPr>
          <p:grpSpPr bwMode="auto">
            <a:xfrm flipH="1">
              <a:off x="7985622" y="3537823"/>
              <a:ext cx="359261" cy="342045"/>
              <a:chOff x="2839" y="3501"/>
              <a:chExt cx="755" cy="803"/>
            </a:xfrm>
          </p:grpSpPr>
          <p:pic>
            <p:nvPicPr>
              <p:cNvPr id="689" name="Picture 1140" descr="desktop_computer_stylized_medium">
                <a:extLst>
                  <a:ext uri="{FF2B5EF4-FFF2-40B4-BE49-F238E27FC236}">
                    <a16:creationId xmlns:a16="http://schemas.microsoft.com/office/drawing/2014/main" id="{302F5E70-F197-440A-8C7F-63A376C995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0" name="Freeform 1141">
                <a:extLst>
                  <a:ext uri="{FF2B5EF4-FFF2-40B4-BE49-F238E27FC236}">
                    <a16:creationId xmlns:a16="http://schemas.microsoft.com/office/drawing/2014/main" id="{9B752C76-B092-409F-B5ED-18E32E5F64B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686" name="Group 281">
              <a:extLst>
                <a:ext uri="{FF2B5EF4-FFF2-40B4-BE49-F238E27FC236}">
                  <a16:creationId xmlns:a16="http://schemas.microsoft.com/office/drawing/2014/main" id="{9925E1D5-F06E-4728-9A68-E609E430F25A}"/>
                </a:ext>
              </a:extLst>
            </p:cNvPr>
            <p:cNvGrpSpPr/>
            <p:nvPr/>
          </p:nvGrpSpPr>
          <p:grpSpPr>
            <a:xfrm>
              <a:off x="7797061" y="3296104"/>
              <a:ext cx="347997" cy="396620"/>
              <a:chOff x="7797061" y="3296104"/>
              <a:chExt cx="347997" cy="396620"/>
            </a:xfrm>
          </p:grpSpPr>
          <p:pic>
            <p:nvPicPr>
              <p:cNvPr id="687" name="Picture 571" descr="fridge2.png">
                <a:extLst>
                  <a:ext uri="{FF2B5EF4-FFF2-40B4-BE49-F238E27FC236}">
                    <a16:creationId xmlns:a16="http://schemas.microsoft.com/office/drawing/2014/main" id="{80BEF154-AA64-40E5-B0AB-6520C6496DED}"/>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8" name="Picture 1115" descr="antenna_stylized">
                <a:extLst>
                  <a:ext uri="{FF2B5EF4-FFF2-40B4-BE49-F238E27FC236}">
                    <a16:creationId xmlns:a16="http://schemas.microsoft.com/office/drawing/2014/main" id="{522CB30E-5057-49C2-AE84-B114290AD5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4" name="Group 309">
            <a:extLst>
              <a:ext uri="{FF2B5EF4-FFF2-40B4-BE49-F238E27FC236}">
                <a16:creationId xmlns:a16="http://schemas.microsoft.com/office/drawing/2014/main" id="{3BC99A18-82D1-4B8D-B3D3-AE33123862F2}"/>
              </a:ext>
            </a:extLst>
          </p:cNvPr>
          <p:cNvGrpSpPr/>
          <p:nvPr/>
        </p:nvGrpSpPr>
        <p:grpSpPr>
          <a:xfrm>
            <a:off x="11064947" y="3428485"/>
            <a:ext cx="518448" cy="1212242"/>
            <a:chOff x="11058573" y="3399165"/>
            <a:chExt cx="518448" cy="1212242"/>
          </a:xfrm>
        </p:grpSpPr>
        <p:grpSp>
          <p:nvGrpSpPr>
            <p:cNvPr id="715" name="Group 310">
              <a:extLst>
                <a:ext uri="{FF2B5EF4-FFF2-40B4-BE49-F238E27FC236}">
                  <a16:creationId xmlns:a16="http://schemas.microsoft.com/office/drawing/2014/main" id="{1F9BA1B9-7860-4D98-A801-D9AC2B0C3675}"/>
                </a:ext>
              </a:extLst>
            </p:cNvPr>
            <p:cNvGrpSpPr/>
            <p:nvPr/>
          </p:nvGrpSpPr>
          <p:grpSpPr>
            <a:xfrm>
              <a:off x="11087182" y="4159591"/>
              <a:ext cx="489839" cy="451816"/>
              <a:chOff x="5103720" y="2693365"/>
              <a:chExt cx="611650" cy="414788"/>
            </a:xfrm>
          </p:grpSpPr>
          <p:cxnSp>
            <p:nvCxnSpPr>
              <p:cNvPr id="722" name="Straight Connector 317">
                <a:extLst>
                  <a:ext uri="{FF2B5EF4-FFF2-40B4-BE49-F238E27FC236}">
                    <a16:creationId xmlns:a16="http://schemas.microsoft.com/office/drawing/2014/main" id="{1963B480-42A3-4715-A4F2-5A008FD52D18}"/>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23" name="Group 318">
                <a:extLst>
                  <a:ext uri="{FF2B5EF4-FFF2-40B4-BE49-F238E27FC236}">
                    <a16:creationId xmlns:a16="http://schemas.microsoft.com/office/drawing/2014/main" id="{1B64CB84-CCA6-442B-AD15-8B1D5DE0ADC2}"/>
                  </a:ext>
                </a:extLst>
              </p:cNvPr>
              <p:cNvGrpSpPr/>
              <p:nvPr/>
            </p:nvGrpSpPr>
            <p:grpSpPr>
              <a:xfrm>
                <a:off x="5275406" y="2693365"/>
                <a:ext cx="439964" cy="414788"/>
                <a:chOff x="5275406" y="2711455"/>
                <a:chExt cx="452949" cy="405518"/>
              </a:xfrm>
            </p:grpSpPr>
            <p:pic>
              <p:nvPicPr>
                <p:cNvPr id="724" name="Picture 319" descr="server_rack.png">
                  <a:extLst>
                    <a:ext uri="{FF2B5EF4-FFF2-40B4-BE49-F238E27FC236}">
                      <a16:creationId xmlns:a16="http://schemas.microsoft.com/office/drawing/2014/main" id="{D4B26CD9-5EE0-43F5-8C25-F41DB2CE95F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5" name="Picture 320" descr="server_rack.png">
                  <a:extLst>
                    <a:ext uri="{FF2B5EF4-FFF2-40B4-BE49-F238E27FC236}">
                      <a16:creationId xmlns:a16="http://schemas.microsoft.com/office/drawing/2014/main" id="{B56631D4-FA4B-4CD4-BEB6-A1410FC6062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6" name="Picture 321" descr="server_rack.png">
                  <a:extLst>
                    <a:ext uri="{FF2B5EF4-FFF2-40B4-BE49-F238E27FC236}">
                      <a16:creationId xmlns:a16="http://schemas.microsoft.com/office/drawing/2014/main" id="{85214C8D-4FF8-4EB5-8C62-48D72BD0B49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716" name="Group 311">
              <a:extLst>
                <a:ext uri="{FF2B5EF4-FFF2-40B4-BE49-F238E27FC236}">
                  <a16:creationId xmlns:a16="http://schemas.microsoft.com/office/drawing/2014/main" id="{4E7A57CF-19EE-48CC-9386-D75DC0CC08A3}"/>
                </a:ext>
              </a:extLst>
            </p:cNvPr>
            <p:cNvGrpSpPr/>
            <p:nvPr/>
          </p:nvGrpSpPr>
          <p:grpSpPr>
            <a:xfrm>
              <a:off x="11058573" y="3399165"/>
              <a:ext cx="423724" cy="405973"/>
              <a:chOff x="5103720" y="2693365"/>
              <a:chExt cx="611650" cy="414788"/>
            </a:xfrm>
          </p:grpSpPr>
          <p:cxnSp>
            <p:nvCxnSpPr>
              <p:cNvPr id="717" name="Straight Connector 312">
                <a:extLst>
                  <a:ext uri="{FF2B5EF4-FFF2-40B4-BE49-F238E27FC236}">
                    <a16:creationId xmlns:a16="http://schemas.microsoft.com/office/drawing/2014/main" id="{144A6CE0-87DD-4D5B-9695-E78FA49A5581}"/>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18" name="Group 313">
                <a:extLst>
                  <a:ext uri="{FF2B5EF4-FFF2-40B4-BE49-F238E27FC236}">
                    <a16:creationId xmlns:a16="http://schemas.microsoft.com/office/drawing/2014/main" id="{5E4B01F9-5BB3-4D6C-A6A3-E2786D09CC1D}"/>
                  </a:ext>
                </a:extLst>
              </p:cNvPr>
              <p:cNvGrpSpPr/>
              <p:nvPr/>
            </p:nvGrpSpPr>
            <p:grpSpPr>
              <a:xfrm>
                <a:off x="5275406" y="2693365"/>
                <a:ext cx="439964" cy="414788"/>
                <a:chOff x="5275406" y="2711455"/>
                <a:chExt cx="452949" cy="405518"/>
              </a:xfrm>
            </p:grpSpPr>
            <p:pic>
              <p:nvPicPr>
                <p:cNvPr id="719" name="Picture 314" descr="server_rack.png">
                  <a:extLst>
                    <a:ext uri="{FF2B5EF4-FFF2-40B4-BE49-F238E27FC236}">
                      <a16:creationId xmlns:a16="http://schemas.microsoft.com/office/drawing/2014/main" id="{C40DFC8E-7D18-4611-AF21-B6D230999F0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0" name="Picture 315" descr="server_rack.png">
                  <a:extLst>
                    <a:ext uri="{FF2B5EF4-FFF2-40B4-BE49-F238E27FC236}">
                      <a16:creationId xmlns:a16="http://schemas.microsoft.com/office/drawing/2014/main" id="{836F644D-0461-42C1-8722-552DDFB4020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1" name="Picture 316" descr="server_rack.png">
                  <a:extLst>
                    <a:ext uri="{FF2B5EF4-FFF2-40B4-BE49-F238E27FC236}">
                      <a16:creationId xmlns:a16="http://schemas.microsoft.com/office/drawing/2014/main" id="{63EC9D42-F326-49CF-B6BF-F019E413303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727" name="Group 590">
            <a:extLst>
              <a:ext uri="{FF2B5EF4-FFF2-40B4-BE49-F238E27FC236}">
                <a16:creationId xmlns:a16="http://schemas.microsoft.com/office/drawing/2014/main" id="{107AD89A-6DF5-4818-A1A7-6D598A5D91FF}"/>
              </a:ext>
            </a:extLst>
          </p:cNvPr>
          <p:cNvGrpSpPr>
            <a:grpSpLocks/>
          </p:cNvGrpSpPr>
          <p:nvPr/>
        </p:nvGrpSpPr>
        <p:grpSpPr bwMode="auto">
          <a:xfrm flipH="1">
            <a:off x="7980855" y="4900161"/>
            <a:ext cx="345630" cy="320302"/>
            <a:chOff x="2839" y="3501"/>
            <a:chExt cx="755" cy="803"/>
          </a:xfrm>
        </p:grpSpPr>
        <p:pic>
          <p:nvPicPr>
            <p:cNvPr id="728" name="Picture 591" descr="desktop_computer_stylized_medium">
              <a:extLst>
                <a:ext uri="{FF2B5EF4-FFF2-40B4-BE49-F238E27FC236}">
                  <a16:creationId xmlns:a16="http://schemas.microsoft.com/office/drawing/2014/main" id="{D5696796-3C40-4156-A1B2-3F1E7189F0B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 name="Freeform 592">
              <a:extLst>
                <a:ext uri="{FF2B5EF4-FFF2-40B4-BE49-F238E27FC236}">
                  <a16:creationId xmlns:a16="http://schemas.microsoft.com/office/drawing/2014/main" id="{FE23B73E-E5BD-4074-9EF9-BB508D77248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730" name="Group 1064">
            <a:extLst>
              <a:ext uri="{FF2B5EF4-FFF2-40B4-BE49-F238E27FC236}">
                <a16:creationId xmlns:a16="http://schemas.microsoft.com/office/drawing/2014/main" id="{54604F26-7CE4-4DFF-8DB6-A4CE0EC541D0}"/>
              </a:ext>
            </a:extLst>
          </p:cNvPr>
          <p:cNvGrpSpPr>
            <a:grpSpLocks/>
          </p:cNvGrpSpPr>
          <p:nvPr/>
        </p:nvGrpSpPr>
        <p:grpSpPr bwMode="auto">
          <a:xfrm>
            <a:off x="9201681" y="5852809"/>
            <a:ext cx="310186" cy="307808"/>
            <a:chOff x="877" y="1008"/>
            <a:chExt cx="2747" cy="2591"/>
          </a:xfrm>
        </p:grpSpPr>
        <p:pic>
          <p:nvPicPr>
            <p:cNvPr id="731" name="Picture 1065" descr="antenna_stylized">
              <a:extLst>
                <a:ext uri="{FF2B5EF4-FFF2-40B4-BE49-F238E27FC236}">
                  <a16:creationId xmlns:a16="http://schemas.microsoft.com/office/drawing/2014/main" id="{58862003-5267-4300-B50B-651CFD35B6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 name="Picture 1066" descr="laptop_keyboard">
              <a:extLst>
                <a:ext uri="{FF2B5EF4-FFF2-40B4-BE49-F238E27FC236}">
                  <a16:creationId xmlns:a16="http://schemas.microsoft.com/office/drawing/2014/main" id="{740553D8-F93A-4AED-9AA9-3225F2AFC5B5}"/>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3" name="Freeform 1067">
              <a:extLst>
                <a:ext uri="{FF2B5EF4-FFF2-40B4-BE49-F238E27FC236}">
                  <a16:creationId xmlns:a16="http://schemas.microsoft.com/office/drawing/2014/main" id="{DA96E632-9B09-4361-A80A-6AC4E914EB32}"/>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734" name="Picture 1068" descr="screen">
              <a:extLst>
                <a:ext uri="{FF2B5EF4-FFF2-40B4-BE49-F238E27FC236}">
                  <a16:creationId xmlns:a16="http://schemas.microsoft.com/office/drawing/2014/main" id="{726333B3-B03D-4A3F-A034-3B2DAF07C1F4}"/>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 name="Freeform 1069">
              <a:extLst>
                <a:ext uri="{FF2B5EF4-FFF2-40B4-BE49-F238E27FC236}">
                  <a16:creationId xmlns:a16="http://schemas.microsoft.com/office/drawing/2014/main" id="{D40DE1D7-BE95-4C40-A347-D7444E9C32DC}"/>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 name="Freeform 1070">
              <a:extLst>
                <a:ext uri="{FF2B5EF4-FFF2-40B4-BE49-F238E27FC236}">
                  <a16:creationId xmlns:a16="http://schemas.microsoft.com/office/drawing/2014/main" id="{1323B643-ACC9-44B2-8669-56F09BC0809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7" name="Freeform 1071">
              <a:extLst>
                <a:ext uri="{FF2B5EF4-FFF2-40B4-BE49-F238E27FC236}">
                  <a16:creationId xmlns:a16="http://schemas.microsoft.com/office/drawing/2014/main" id="{A895EDD4-9FF0-40C1-9975-119C155FA74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8" name="Freeform 1072">
              <a:extLst>
                <a:ext uri="{FF2B5EF4-FFF2-40B4-BE49-F238E27FC236}">
                  <a16:creationId xmlns:a16="http://schemas.microsoft.com/office/drawing/2014/main" id="{48640E4C-436F-4B95-AA9D-8E43D744F208}"/>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 name="Freeform 1073">
              <a:extLst>
                <a:ext uri="{FF2B5EF4-FFF2-40B4-BE49-F238E27FC236}">
                  <a16:creationId xmlns:a16="http://schemas.microsoft.com/office/drawing/2014/main" id="{89B6BAA4-8DB2-4EBC-9681-95C0C128F23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 name="Freeform 1074">
              <a:extLst>
                <a:ext uri="{FF2B5EF4-FFF2-40B4-BE49-F238E27FC236}">
                  <a16:creationId xmlns:a16="http://schemas.microsoft.com/office/drawing/2014/main" id="{ED9F5E92-6B07-43D2-8155-595C7C30C52E}"/>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41" name="Group 1075">
              <a:extLst>
                <a:ext uri="{FF2B5EF4-FFF2-40B4-BE49-F238E27FC236}">
                  <a16:creationId xmlns:a16="http://schemas.microsoft.com/office/drawing/2014/main" id="{56559EE0-53E5-47F5-86C7-DD9013903ECB}"/>
                </a:ext>
              </a:extLst>
            </p:cNvPr>
            <p:cNvGrpSpPr>
              <a:grpSpLocks/>
            </p:cNvGrpSpPr>
            <p:nvPr/>
          </p:nvGrpSpPr>
          <p:grpSpPr bwMode="auto">
            <a:xfrm>
              <a:off x="1709" y="3008"/>
              <a:ext cx="507" cy="234"/>
              <a:chOff x="1740" y="2642"/>
              <a:chExt cx="752" cy="327"/>
            </a:xfrm>
          </p:grpSpPr>
          <p:sp>
            <p:nvSpPr>
              <p:cNvPr id="748" name="Freeform 1076">
                <a:extLst>
                  <a:ext uri="{FF2B5EF4-FFF2-40B4-BE49-F238E27FC236}">
                    <a16:creationId xmlns:a16="http://schemas.microsoft.com/office/drawing/2014/main" id="{FE11EEBE-7FB5-4BE6-8EE9-17AB6A7C874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 name="Freeform 1077">
                <a:extLst>
                  <a:ext uri="{FF2B5EF4-FFF2-40B4-BE49-F238E27FC236}">
                    <a16:creationId xmlns:a16="http://schemas.microsoft.com/office/drawing/2014/main" id="{2D31B98A-5486-4228-B29B-186859BE2A4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0" name="Freeform 1078">
                <a:extLst>
                  <a:ext uri="{FF2B5EF4-FFF2-40B4-BE49-F238E27FC236}">
                    <a16:creationId xmlns:a16="http://schemas.microsoft.com/office/drawing/2014/main" id="{389B403C-25EB-4FBA-9A7B-BF30DFB7216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1" name="Freeform 1079">
                <a:extLst>
                  <a:ext uri="{FF2B5EF4-FFF2-40B4-BE49-F238E27FC236}">
                    <a16:creationId xmlns:a16="http://schemas.microsoft.com/office/drawing/2014/main" id="{9B118DD2-025A-4D8D-884A-F5131503AF6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2" name="Freeform 1080">
                <a:extLst>
                  <a:ext uri="{FF2B5EF4-FFF2-40B4-BE49-F238E27FC236}">
                    <a16:creationId xmlns:a16="http://schemas.microsoft.com/office/drawing/2014/main" id="{035FA5FF-6BD9-4902-A19B-F5091317401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3" name="Freeform 1081">
                <a:extLst>
                  <a:ext uri="{FF2B5EF4-FFF2-40B4-BE49-F238E27FC236}">
                    <a16:creationId xmlns:a16="http://schemas.microsoft.com/office/drawing/2014/main" id="{2D044DBF-C1B6-4042-95D5-476DA3E154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42" name="Freeform 1082">
              <a:extLst>
                <a:ext uri="{FF2B5EF4-FFF2-40B4-BE49-F238E27FC236}">
                  <a16:creationId xmlns:a16="http://schemas.microsoft.com/office/drawing/2014/main" id="{4960B679-C590-424F-AD21-CE2BEAD6F715}"/>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3" name="Freeform 1083">
              <a:extLst>
                <a:ext uri="{FF2B5EF4-FFF2-40B4-BE49-F238E27FC236}">
                  <a16:creationId xmlns:a16="http://schemas.microsoft.com/office/drawing/2014/main" id="{302B0FED-A136-4629-9A60-1F767C6318E7}"/>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 name="Freeform 1084">
              <a:extLst>
                <a:ext uri="{FF2B5EF4-FFF2-40B4-BE49-F238E27FC236}">
                  <a16:creationId xmlns:a16="http://schemas.microsoft.com/office/drawing/2014/main" id="{AF83C41B-74F7-4060-B4A7-B003202BD1F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 name="Freeform 1085">
              <a:extLst>
                <a:ext uri="{FF2B5EF4-FFF2-40B4-BE49-F238E27FC236}">
                  <a16:creationId xmlns:a16="http://schemas.microsoft.com/office/drawing/2014/main" id="{DDE94E9D-E839-4B34-95FE-3DEB96383F4A}"/>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6" name="Freeform 1086">
              <a:extLst>
                <a:ext uri="{FF2B5EF4-FFF2-40B4-BE49-F238E27FC236}">
                  <a16:creationId xmlns:a16="http://schemas.microsoft.com/office/drawing/2014/main" id="{5ED3DA10-541B-4D06-B562-2849A9306B4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 name="Freeform 1087">
              <a:extLst>
                <a:ext uri="{FF2B5EF4-FFF2-40B4-BE49-F238E27FC236}">
                  <a16:creationId xmlns:a16="http://schemas.microsoft.com/office/drawing/2014/main" id="{2E7CF2E9-A9A4-4395-95F4-5177409E7AC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4" name="Group 590">
            <a:extLst>
              <a:ext uri="{FF2B5EF4-FFF2-40B4-BE49-F238E27FC236}">
                <a16:creationId xmlns:a16="http://schemas.microsoft.com/office/drawing/2014/main" id="{F3266602-B789-4911-A99A-790DD81CF059}"/>
              </a:ext>
            </a:extLst>
          </p:cNvPr>
          <p:cNvGrpSpPr>
            <a:grpSpLocks/>
          </p:cNvGrpSpPr>
          <p:nvPr/>
        </p:nvGrpSpPr>
        <p:grpSpPr bwMode="auto">
          <a:xfrm flipH="1">
            <a:off x="8153909" y="5504657"/>
            <a:ext cx="345630" cy="320302"/>
            <a:chOff x="2839" y="3501"/>
            <a:chExt cx="755" cy="803"/>
          </a:xfrm>
        </p:grpSpPr>
        <p:pic>
          <p:nvPicPr>
            <p:cNvPr id="755" name="Picture 591" descr="desktop_computer_stylized_medium">
              <a:extLst>
                <a:ext uri="{FF2B5EF4-FFF2-40B4-BE49-F238E27FC236}">
                  <a16:creationId xmlns:a16="http://schemas.microsoft.com/office/drawing/2014/main" id="{5A5DCC2A-747A-4426-919B-C5A67D5C3D9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592">
              <a:extLst>
                <a:ext uri="{FF2B5EF4-FFF2-40B4-BE49-F238E27FC236}">
                  <a16:creationId xmlns:a16="http://schemas.microsoft.com/office/drawing/2014/main" id="{9EA7EE06-D2BB-4E6B-A0CC-5DBC00CC5E1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757" name="Group 590">
            <a:extLst>
              <a:ext uri="{FF2B5EF4-FFF2-40B4-BE49-F238E27FC236}">
                <a16:creationId xmlns:a16="http://schemas.microsoft.com/office/drawing/2014/main" id="{243018E3-F604-4715-9B58-1AAF15310D90}"/>
              </a:ext>
            </a:extLst>
          </p:cNvPr>
          <p:cNvGrpSpPr>
            <a:grpSpLocks/>
          </p:cNvGrpSpPr>
          <p:nvPr/>
        </p:nvGrpSpPr>
        <p:grpSpPr bwMode="auto">
          <a:xfrm flipH="1">
            <a:off x="8552134" y="5526130"/>
            <a:ext cx="345630" cy="320302"/>
            <a:chOff x="2839" y="3501"/>
            <a:chExt cx="755" cy="803"/>
          </a:xfrm>
        </p:grpSpPr>
        <p:pic>
          <p:nvPicPr>
            <p:cNvPr id="758" name="Picture 591" descr="desktop_computer_stylized_medium">
              <a:extLst>
                <a:ext uri="{FF2B5EF4-FFF2-40B4-BE49-F238E27FC236}">
                  <a16:creationId xmlns:a16="http://schemas.microsoft.com/office/drawing/2014/main" id="{76069314-9F01-445D-B05C-1444BC41E81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9" name="Freeform 592">
              <a:extLst>
                <a:ext uri="{FF2B5EF4-FFF2-40B4-BE49-F238E27FC236}">
                  <a16:creationId xmlns:a16="http://schemas.microsoft.com/office/drawing/2014/main" id="{3EC33AFC-5B7C-42F9-9EB3-CCBA6E8D847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760" name="Group 1064">
            <a:extLst>
              <a:ext uri="{FF2B5EF4-FFF2-40B4-BE49-F238E27FC236}">
                <a16:creationId xmlns:a16="http://schemas.microsoft.com/office/drawing/2014/main" id="{8620BA70-A40A-463D-B9A0-E0E888FA8682}"/>
              </a:ext>
            </a:extLst>
          </p:cNvPr>
          <p:cNvGrpSpPr>
            <a:grpSpLocks/>
          </p:cNvGrpSpPr>
          <p:nvPr/>
        </p:nvGrpSpPr>
        <p:grpSpPr bwMode="auto">
          <a:xfrm>
            <a:off x="9534746" y="5795138"/>
            <a:ext cx="319264" cy="253379"/>
            <a:chOff x="877" y="1008"/>
            <a:chExt cx="2747" cy="2591"/>
          </a:xfrm>
        </p:grpSpPr>
        <p:pic>
          <p:nvPicPr>
            <p:cNvPr id="761" name="Picture 1065" descr="antenna_stylized">
              <a:extLst>
                <a:ext uri="{FF2B5EF4-FFF2-40B4-BE49-F238E27FC236}">
                  <a16:creationId xmlns:a16="http://schemas.microsoft.com/office/drawing/2014/main" id="{7D8AB422-154E-4375-820F-6125090AFBD6}"/>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2" name="Picture 1066" descr="laptop_keyboard">
              <a:extLst>
                <a:ext uri="{FF2B5EF4-FFF2-40B4-BE49-F238E27FC236}">
                  <a16:creationId xmlns:a16="http://schemas.microsoft.com/office/drawing/2014/main" id="{9C7DC2C7-F8D6-4FD9-8EA0-3E663EF39DCC}"/>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3" name="Freeform 1067">
              <a:extLst>
                <a:ext uri="{FF2B5EF4-FFF2-40B4-BE49-F238E27FC236}">
                  <a16:creationId xmlns:a16="http://schemas.microsoft.com/office/drawing/2014/main" id="{527ED413-CD9F-4E36-88F5-1DE6E6C3458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764" name="Picture 1068" descr="screen">
              <a:extLst>
                <a:ext uri="{FF2B5EF4-FFF2-40B4-BE49-F238E27FC236}">
                  <a16:creationId xmlns:a16="http://schemas.microsoft.com/office/drawing/2014/main" id="{82B32C4A-4779-410A-B260-79C678F4F5FC}"/>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5" name="Freeform 1069">
              <a:extLst>
                <a:ext uri="{FF2B5EF4-FFF2-40B4-BE49-F238E27FC236}">
                  <a16:creationId xmlns:a16="http://schemas.microsoft.com/office/drawing/2014/main" id="{503ED95C-4341-4693-B48A-6C40E2DDC1E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6" name="Freeform 1070">
              <a:extLst>
                <a:ext uri="{FF2B5EF4-FFF2-40B4-BE49-F238E27FC236}">
                  <a16:creationId xmlns:a16="http://schemas.microsoft.com/office/drawing/2014/main" id="{8330984D-5BD1-418E-8A5E-20398E6203E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7" name="Freeform 1071">
              <a:extLst>
                <a:ext uri="{FF2B5EF4-FFF2-40B4-BE49-F238E27FC236}">
                  <a16:creationId xmlns:a16="http://schemas.microsoft.com/office/drawing/2014/main" id="{F47308E2-2758-48AF-865F-C5697765D52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8" name="Freeform 1072">
              <a:extLst>
                <a:ext uri="{FF2B5EF4-FFF2-40B4-BE49-F238E27FC236}">
                  <a16:creationId xmlns:a16="http://schemas.microsoft.com/office/drawing/2014/main" id="{EBAD4F4D-E8D5-40B6-A343-E19DF2DDCE57}"/>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9" name="Freeform 1073">
              <a:extLst>
                <a:ext uri="{FF2B5EF4-FFF2-40B4-BE49-F238E27FC236}">
                  <a16:creationId xmlns:a16="http://schemas.microsoft.com/office/drawing/2014/main" id="{7F3E8420-AE7B-4C3D-BDC4-758B0E693DBE}"/>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0" name="Freeform 1074">
              <a:extLst>
                <a:ext uri="{FF2B5EF4-FFF2-40B4-BE49-F238E27FC236}">
                  <a16:creationId xmlns:a16="http://schemas.microsoft.com/office/drawing/2014/main" id="{BF4D5F7B-4DFE-4986-B94A-AB98363B351C}"/>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71" name="Group 1075">
              <a:extLst>
                <a:ext uri="{FF2B5EF4-FFF2-40B4-BE49-F238E27FC236}">
                  <a16:creationId xmlns:a16="http://schemas.microsoft.com/office/drawing/2014/main" id="{9782BD42-AD43-4860-AD0D-3D7BB477094B}"/>
                </a:ext>
              </a:extLst>
            </p:cNvPr>
            <p:cNvGrpSpPr>
              <a:grpSpLocks/>
            </p:cNvGrpSpPr>
            <p:nvPr/>
          </p:nvGrpSpPr>
          <p:grpSpPr bwMode="auto">
            <a:xfrm>
              <a:off x="1709" y="3008"/>
              <a:ext cx="507" cy="234"/>
              <a:chOff x="1740" y="2642"/>
              <a:chExt cx="752" cy="327"/>
            </a:xfrm>
          </p:grpSpPr>
          <p:sp>
            <p:nvSpPr>
              <p:cNvPr id="778" name="Freeform 1076">
                <a:extLst>
                  <a:ext uri="{FF2B5EF4-FFF2-40B4-BE49-F238E27FC236}">
                    <a16:creationId xmlns:a16="http://schemas.microsoft.com/office/drawing/2014/main" id="{B4523B76-AA0E-4B08-A15A-4FD0B35FD86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9" name="Freeform 1077">
                <a:extLst>
                  <a:ext uri="{FF2B5EF4-FFF2-40B4-BE49-F238E27FC236}">
                    <a16:creationId xmlns:a16="http://schemas.microsoft.com/office/drawing/2014/main" id="{B46BBF32-B490-4E6D-86BE-37CC7612C52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0" name="Freeform 1078">
                <a:extLst>
                  <a:ext uri="{FF2B5EF4-FFF2-40B4-BE49-F238E27FC236}">
                    <a16:creationId xmlns:a16="http://schemas.microsoft.com/office/drawing/2014/main" id="{825054F6-13FB-419B-9745-5492FF66259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1" name="Freeform 1079">
                <a:extLst>
                  <a:ext uri="{FF2B5EF4-FFF2-40B4-BE49-F238E27FC236}">
                    <a16:creationId xmlns:a16="http://schemas.microsoft.com/office/drawing/2014/main" id="{CAB810B3-CD26-41F4-80E7-B457938F37A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2" name="Freeform 1080">
                <a:extLst>
                  <a:ext uri="{FF2B5EF4-FFF2-40B4-BE49-F238E27FC236}">
                    <a16:creationId xmlns:a16="http://schemas.microsoft.com/office/drawing/2014/main" id="{339CBC1A-8909-4065-9292-038F65FC056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3" name="Freeform 1081">
                <a:extLst>
                  <a:ext uri="{FF2B5EF4-FFF2-40B4-BE49-F238E27FC236}">
                    <a16:creationId xmlns:a16="http://schemas.microsoft.com/office/drawing/2014/main" id="{31B87B07-E24D-4725-942F-DDB542D119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72" name="Freeform 1082">
              <a:extLst>
                <a:ext uri="{FF2B5EF4-FFF2-40B4-BE49-F238E27FC236}">
                  <a16:creationId xmlns:a16="http://schemas.microsoft.com/office/drawing/2014/main" id="{0ADCD8BC-DDA7-4248-AD41-1A152330B319}"/>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3" name="Freeform 1083">
              <a:extLst>
                <a:ext uri="{FF2B5EF4-FFF2-40B4-BE49-F238E27FC236}">
                  <a16:creationId xmlns:a16="http://schemas.microsoft.com/office/drawing/2014/main" id="{E643FEA0-6E56-4214-BA06-6C422F82F075}"/>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4" name="Freeform 1084">
              <a:extLst>
                <a:ext uri="{FF2B5EF4-FFF2-40B4-BE49-F238E27FC236}">
                  <a16:creationId xmlns:a16="http://schemas.microsoft.com/office/drawing/2014/main" id="{091EF9A0-B5C2-4E24-B590-F70C426378E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5" name="Freeform 1085">
              <a:extLst>
                <a:ext uri="{FF2B5EF4-FFF2-40B4-BE49-F238E27FC236}">
                  <a16:creationId xmlns:a16="http://schemas.microsoft.com/office/drawing/2014/main" id="{37A6C0ED-EB54-4B99-94AF-394CCE4C3E7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6" name="Freeform 1086">
              <a:extLst>
                <a:ext uri="{FF2B5EF4-FFF2-40B4-BE49-F238E27FC236}">
                  <a16:creationId xmlns:a16="http://schemas.microsoft.com/office/drawing/2014/main" id="{52E93843-D9E1-43DC-BF7D-7477332A157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7" name="Freeform 1087">
              <a:extLst>
                <a:ext uri="{FF2B5EF4-FFF2-40B4-BE49-F238E27FC236}">
                  <a16:creationId xmlns:a16="http://schemas.microsoft.com/office/drawing/2014/main" id="{175FC9F4-E4FD-487D-93FA-7B3B39FA6827}"/>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84" name="Freeform 984">
            <a:extLst>
              <a:ext uri="{FF2B5EF4-FFF2-40B4-BE49-F238E27FC236}">
                <a16:creationId xmlns:a16="http://schemas.microsoft.com/office/drawing/2014/main" id="{3E36CB23-298B-4CCF-B8CA-6EFA6884E17E}"/>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5" name="Freeform 986">
            <a:extLst>
              <a:ext uri="{FF2B5EF4-FFF2-40B4-BE49-F238E27FC236}">
                <a16:creationId xmlns:a16="http://schemas.microsoft.com/office/drawing/2014/main" id="{AAAEA9E8-7865-410F-A1D0-36E6F72BBC03}"/>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6" name="Freeform 987">
            <a:extLst>
              <a:ext uri="{FF2B5EF4-FFF2-40B4-BE49-F238E27FC236}">
                <a16:creationId xmlns:a16="http://schemas.microsoft.com/office/drawing/2014/main" id="{D88BD3B2-B358-4A91-A6B6-A4D36332507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 name="Rectangle 988">
            <a:extLst>
              <a:ext uri="{FF2B5EF4-FFF2-40B4-BE49-F238E27FC236}">
                <a16:creationId xmlns:a16="http://schemas.microsoft.com/office/drawing/2014/main" id="{1A4F548F-7C4A-4C20-8114-4294282341C3}"/>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nvGrpSpPr>
          <p:cNvPr id="788" name="Group 989">
            <a:extLst>
              <a:ext uri="{FF2B5EF4-FFF2-40B4-BE49-F238E27FC236}">
                <a16:creationId xmlns:a16="http://schemas.microsoft.com/office/drawing/2014/main" id="{AED639FF-FFE6-4F73-9913-5F99E65E13C2}"/>
              </a:ext>
            </a:extLst>
          </p:cNvPr>
          <p:cNvGrpSpPr>
            <a:grpSpLocks/>
          </p:cNvGrpSpPr>
          <p:nvPr/>
        </p:nvGrpSpPr>
        <p:grpSpPr bwMode="auto">
          <a:xfrm>
            <a:off x="10091149" y="5671195"/>
            <a:ext cx="69903" cy="21117"/>
            <a:chOff x="614" y="2568"/>
            <a:chExt cx="725" cy="139"/>
          </a:xfrm>
        </p:grpSpPr>
        <p:sp>
          <p:nvSpPr>
            <p:cNvPr id="789" name="AutoShape 990">
              <a:extLst>
                <a:ext uri="{FF2B5EF4-FFF2-40B4-BE49-F238E27FC236}">
                  <a16:creationId xmlns:a16="http://schemas.microsoft.com/office/drawing/2014/main" id="{62D06AD4-26B7-43BC-9609-6F626E569035}"/>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790" name="AutoShape 991">
              <a:extLst>
                <a:ext uri="{FF2B5EF4-FFF2-40B4-BE49-F238E27FC236}">
                  <a16:creationId xmlns:a16="http://schemas.microsoft.com/office/drawing/2014/main" id="{76B832F4-5B43-4FD5-92B9-9C6EB5F7B7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sp>
        <p:nvSpPr>
          <p:cNvPr id="791" name="Rectangle 992">
            <a:extLst>
              <a:ext uri="{FF2B5EF4-FFF2-40B4-BE49-F238E27FC236}">
                <a16:creationId xmlns:a16="http://schemas.microsoft.com/office/drawing/2014/main" id="{90FA8FF3-DDE3-469E-8C66-B0564CC8AE37}"/>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nvGrpSpPr>
          <p:cNvPr id="792" name="Group 993">
            <a:extLst>
              <a:ext uri="{FF2B5EF4-FFF2-40B4-BE49-F238E27FC236}">
                <a16:creationId xmlns:a16="http://schemas.microsoft.com/office/drawing/2014/main" id="{4F45D0FE-78B0-4691-A4AE-39813F5ADF0C}"/>
              </a:ext>
            </a:extLst>
          </p:cNvPr>
          <p:cNvGrpSpPr>
            <a:grpSpLocks/>
          </p:cNvGrpSpPr>
          <p:nvPr/>
        </p:nvGrpSpPr>
        <p:grpSpPr bwMode="auto">
          <a:xfrm>
            <a:off x="10090909" y="5718672"/>
            <a:ext cx="69903" cy="19515"/>
            <a:chOff x="614" y="2568"/>
            <a:chExt cx="725" cy="139"/>
          </a:xfrm>
        </p:grpSpPr>
        <p:sp>
          <p:nvSpPr>
            <p:cNvPr id="793" name="AutoShape 994">
              <a:extLst>
                <a:ext uri="{FF2B5EF4-FFF2-40B4-BE49-F238E27FC236}">
                  <a16:creationId xmlns:a16="http://schemas.microsoft.com/office/drawing/2014/main" id="{D83914C9-15CE-43A9-AECA-11A63EBDB3C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794" name="AutoShape 995">
              <a:extLst>
                <a:ext uri="{FF2B5EF4-FFF2-40B4-BE49-F238E27FC236}">
                  <a16:creationId xmlns:a16="http://schemas.microsoft.com/office/drawing/2014/main" id="{2AA2DE2B-F8E0-4E77-A3A3-DE64D019C9E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sp>
        <p:nvSpPr>
          <p:cNvPr id="795" name="Rectangle 996">
            <a:extLst>
              <a:ext uri="{FF2B5EF4-FFF2-40B4-BE49-F238E27FC236}">
                <a16:creationId xmlns:a16="http://schemas.microsoft.com/office/drawing/2014/main" id="{EB98C763-EE80-4622-8B60-B38C71000B94}"/>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796" name="Rectangle 997">
            <a:extLst>
              <a:ext uri="{FF2B5EF4-FFF2-40B4-BE49-F238E27FC236}">
                <a16:creationId xmlns:a16="http://schemas.microsoft.com/office/drawing/2014/main" id="{82888CBC-4F57-4BF7-8281-7A3F37472BB3}"/>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nvGrpSpPr>
          <p:cNvPr id="797" name="Group 998">
            <a:extLst>
              <a:ext uri="{FF2B5EF4-FFF2-40B4-BE49-F238E27FC236}">
                <a16:creationId xmlns:a16="http://schemas.microsoft.com/office/drawing/2014/main" id="{CCB9A155-3873-42A7-9E86-20140F798C88}"/>
              </a:ext>
            </a:extLst>
          </p:cNvPr>
          <p:cNvGrpSpPr>
            <a:grpSpLocks/>
          </p:cNvGrpSpPr>
          <p:nvPr/>
        </p:nvGrpSpPr>
        <p:grpSpPr bwMode="auto">
          <a:xfrm>
            <a:off x="10089465" y="5810860"/>
            <a:ext cx="70024" cy="21991"/>
            <a:chOff x="614" y="2568"/>
            <a:chExt cx="725" cy="139"/>
          </a:xfrm>
        </p:grpSpPr>
        <p:sp>
          <p:nvSpPr>
            <p:cNvPr id="798" name="AutoShape 999">
              <a:extLst>
                <a:ext uri="{FF2B5EF4-FFF2-40B4-BE49-F238E27FC236}">
                  <a16:creationId xmlns:a16="http://schemas.microsoft.com/office/drawing/2014/main" id="{BFA784A4-952C-48EB-8DAA-F547392EF4F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799" name="AutoShape 1000">
              <a:extLst>
                <a:ext uri="{FF2B5EF4-FFF2-40B4-BE49-F238E27FC236}">
                  <a16:creationId xmlns:a16="http://schemas.microsoft.com/office/drawing/2014/main" id="{5FF13927-02B2-4380-94A2-D34F63B5724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sp>
        <p:nvSpPr>
          <p:cNvPr id="800" name="Freeform 1001">
            <a:extLst>
              <a:ext uri="{FF2B5EF4-FFF2-40B4-BE49-F238E27FC236}">
                <a16:creationId xmlns:a16="http://schemas.microsoft.com/office/drawing/2014/main" id="{1DD6E995-9824-417B-8148-0B3B92796E38}"/>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01" name="Group 1002">
            <a:extLst>
              <a:ext uri="{FF2B5EF4-FFF2-40B4-BE49-F238E27FC236}">
                <a16:creationId xmlns:a16="http://schemas.microsoft.com/office/drawing/2014/main" id="{40AD2ED5-34DF-4FB5-A8F0-0CC8814094D6}"/>
              </a:ext>
            </a:extLst>
          </p:cNvPr>
          <p:cNvGrpSpPr>
            <a:grpSpLocks/>
          </p:cNvGrpSpPr>
          <p:nvPr/>
        </p:nvGrpSpPr>
        <p:grpSpPr bwMode="auto">
          <a:xfrm>
            <a:off x="10089946" y="5767169"/>
            <a:ext cx="70024" cy="20243"/>
            <a:chOff x="614" y="2568"/>
            <a:chExt cx="725" cy="139"/>
          </a:xfrm>
        </p:grpSpPr>
        <p:sp>
          <p:nvSpPr>
            <p:cNvPr id="802" name="AutoShape 1003">
              <a:extLst>
                <a:ext uri="{FF2B5EF4-FFF2-40B4-BE49-F238E27FC236}">
                  <a16:creationId xmlns:a16="http://schemas.microsoft.com/office/drawing/2014/main" id="{964BF1D4-09F1-4779-89BE-F53FE47D0F4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03" name="AutoShape 1004">
              <a:extLst>
                <a:ext uri="{FF2B5EF4-FFF2-40B4-BE49-F238E27FC236}">
                  <a16:creationId xmlns:a16="http://schemas.microsoft.com/office/drawing/2014/main" id="{B4845876-AE85-4803-8C29-B9600CEA6CB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sp>
        <p:nvSpPr>
          <p:cNvPr id="804" name="Rectangle 1005">
            <a:extLst>
              <a:ext uri="{FF2B5EF4-FFF2-40B4-BE49-F238E27FC236}">
                <a16:creationId xmlns:a16="http://schemas.microsoft.com/office/drawing/2014/main" id="{DA10B780-E47D-428A-98DD-6BA36B36D223}"/>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05" name="Freeform 1006">
            <a:extLst>
              <a:ext uri="{FF2B5EF4-FFF2-40B4-BE49-F238E27FC236}">
                <a16:creationId xmlns:a16="http://schemas.microsoft.com/office/drawing/2014/main" id="{49AF624E-AEA7-4904-819B-DE89C8561429}"/>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6" name="Freeform 1007">
            <a:extLst>
              <a:ext uri="{FF2B5EF4-FFF2-40B4-BE49-F238E27FC236}">
                <a16:creationId xmlns:a16="http://schemas.microsoft.com/office/drawing/2014/main" id="{023A6F5E-F628-40BC-9430-DE7204D56A8F}"/>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 name="Oval 1008">
            <a:extLst>
              <a:ext uri="{FF2B5EF4-FFF2-40B4-BE49-F238E27FC236}">
                <a16:creationId xmlns:a16="http://schemas.microsoft.com/office/drawing/2014/main" id="{A95BB563-96C2-4069-AA21-28DBDCD1E91E}"/>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08" name="Freeform 1009">
            <a:extLst>
              <a:ext uri="{FF2B5EF4-FFF2-40B4-BE49-F238E27FC236}">
                <a16:creationId xmlns:a16="http://schemas.microsoft.com/office/drawing/2014/main" id="{5B8B2407-A9B0-4280-AB22-73A012C07596}"/>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 name="AutoShape 1010">
            <a:extLst>
              <a:ext uri="{FF2B5EF4-FFF2-40B4-BE49-F238E27FC236}">
                <a16:creationId xmlns:a16="http://schemas.microsoft.com/office/drawing/2014/main" id="{A932B914-7DB8-4A3E-AC35-E2ECD53C86C7}"/>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10" name="AutoShape 1011">
            <a:extLst>
              <a:ext uri="{FF2B5EF4-FFF2-40B4-BE49-F238E27FC236}">
                <a16:creationId xmlns:a16="http://schemas.microsoft.com/office/drawing/2014/main" id="{C8E0708D-EAFE-4F02-AFBE-630AB52D582B}"/>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11" name="Oval 1012">
            <a:extLst>
              <a:ext uri="{FF2B5EF4-FFF2-40B4-BE49-F238E27FC236}">
                <a16:creationId xmlns:a16="http://schemas.microsoft.com/office/drawing/2014/main" id="{97E147DD-F0C7-49D2-8284-2BC79D9CD7CF}"/>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12" name="Oval 1013">
            <a:extLst>
              <a:ext uri="{FF2B5EF4-FFF2-40B4-BE49-F238E27FC236}">
                <a16:creationId xmlns:a16="http://schemas.microsoft.com/office/drawing/2014/main" id="{6FE148E0-F894-410A-8D53-516931FB9721}"/>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a:solidFill>
                <a:srgbClr val="FF0000"/>
              </a:solidFill>
              <a:latin typeface="Arial" panose="020B0604020202020204" pitchFamily="34" charset="0"/>
            </a:endParaRPr>
          </a:p>
        </p:txBody>
      </p:sp>
      <p:sp>
        <p:nvSpPr>
          <p:cNvPr id="813" name="Oval 1014">
            <a:extLst>
              <a:ext uri="{FF2B5EF4-FFF2-40B4-BE49-F238E27FC236}">
                <a16:creationId xmlns:a16="http://schemas.microsoft.com/office/drawing/2014/main" id="{52CC4258-A144-4CD3-9462-0BFA120F5193}"/>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14" name="Rectangle 1015">
            <a:extLst>
              <a:ext uri="{FF2B5EF4-FFF2-40B4-BE49-F238E27FC236}">
                <a16:creationId xmlns:a16="http://schemas.microsoft.com/office/drawing/2014/main" id="{C2459CF8-D85C-4CBD-8687-88F8195B19C8}"/>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nvGrpSpPr>
          <p:cNvPr id="815" name="Group 590">
            <a:extLst>
              <a:ext uri="{FF2B5EF4-FFF2-40B4-BE49-F238E27FC236}">
                <a16:creationId xmlns:a16="http://schemas.microsoft.com/office/drawing/2014/main" id="{33B0CF5D-D30F-4B87-9185-D51C8537E174}"/>
              </a:ext>
            </a:extLst>
          </p:cNvPr>
          <p:cNvGrpSpPr>
            <a:grpSpLocks/>
          </p:cNvGrpSpPr>
          <p:nvPr/>
        </p:nvGrpSpPr>
        <p:grpSpPr bwMode="auto">
          <a:xfrm flipH="1">
            <a:off x="7773981" y="5281060"/>
            <a:ext cx="345630" cy="320302"/>
            <a:chOff x="2839" y="3501"/>
            <a:chExt cx="755" cy="803"/>
          </a:xfrm>
        </p:grpSpPr>
        <p:pic>
          <p:nvPicPr>
            <p:cNvPr id="816" name="Picture 591" descr="desktop_computer_stylized_medium">
              <a:extLst>
                <a:ext uri="{FF2B5EF4-FFF2-40B4-BE49-F238E27FC236}">
                  <a16:creationId xmlns:a16="http://schemas.microsoft.com/office/drawing/2014/main" id="{0DAA0BC4-059B-45D0-99A4-56DB332C13D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7" name="Freeform 592">
              <a:extLst>
                <a:ext uri="{FF2B5EF4-FFF2-40B4-BE49-F238E27FC236}">
                  <a16:creationId xmlns:a16="http://schemas.microsoft.com/office/drawing/2014/main" id="{1EE22A0C-2DD3-44A2-836E-8DF3EA32261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413" name="Rectangle 443">
            <a:extLst>
              <a:ext uri="{FF2B5EF4-FFF2-40B4-BE49-F238E27FC236}">
                <a16:creationId xmlns:a16="http://schemas.microsoft.com/office/drawing/2014/main" id="{6E1A3CF8-195F-4549-975D-A518B8236AA8}"/>
              </a:ext>
            </a:extLst>
          </p:cNvPr>
          <p:cNvSpPr/>
          <p:nvPr/>
        </p:nvSpPr>
        <p:spPr>
          <a:xfrm>
            <a:off x="6801377" y="1411391"/>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8" name="Group 652">
            <a:extLst>
              <a:ext uri="{FF2B5EF4-FFF2-40B4-BE49-F238E27FC236}">
                <a16:creationId xmlns:a16="http://schemas.microsoft.com/office/drawing/2014/main" id="{86BBAC04-F17F-4327-A656-500F529B6988}"/>
              </a:ext>
            </a:extLst>
          </p:cNvPr>
          <p:cNvGrpSpPr>
            <a:grpSpLocks/>
          </p:cNvGrpSpPr>
          <p:nvPr/>
        </p:nvGrpSpPr>
        <p:grpSpPr bwMode="auto">
          <a:xfrm>
            <a:off x="7750224" y="1859725"/>
            <a:ext cx="415925" cy="385763"/>
            <a:chOff x="2751" y="1851"/>
            <a:chExt cx="462" cy="478"/>
          </a:xfrm>
        </p:grpSpPr>
        <p:pic>
          <p:nvPicPr>
            <p:cNvPr id="819" name="Picture 653" descr="iphone_stylized_small">
              <a:extLst>
                <a:ext uri="{FF2B5EF4-FFF2-40B4-BE49-F238E27FC236}">
                  <a16:creationId xmlns:a16="http://schemas.microsoft.com/office/drawing/2014/main" id="{D8CB008B-1342-45FD-8419-D3D49CF8CC0E}"/>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 name="Picture 654" descr="antenna_radiation_stylized">
              <a:extLst>
                <a:ext uri="{FF2B5EF4-FFF2-40B4-BE49-F238E27FC236}">
                  <a16:creationId xmlns:a16="http://schemas.microsoft.com/office/drawing/2014/main" id="{28A14897-9222-4960-B41A-08A40CBC8B8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1" name="Oval 448">
            <a:extLst>
              <a:ext uri="{FF2B5EF4-FFF2-40B4-BE49-F238E27FC236}">
                <a16:creationId xmlns:a16="http://schemas.microsoft.com/office/drawing/2014/main" id="{1E324AC2-0D1A-4E99-9874-1588D3AE81BB}"/>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Oval 449">
            <a:extLst>
              <a:ext uri="{FF2B5EF4-FFF2-40B4-BE49-F238E27FC236}">
                <a16:creationId xmlns:a16="http://schemas.microsoft.com/office/drawing/2014/main" id="{5C300A3D-ABC7-4655-A94B-A225C6C58C56}"/>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5" name="Group 950">
            <a:extLst>
              <a:ext uri="{FF2B5EF4-FFF2-40B4-BE49-F238E27FC236}">
                <a16:creationId xmlns:a16="http://schemas.microsoft.com/office/drawing/2014/main" id="{A9F2687A-346D-4592-82DF-5E067F921879}"/>
              </a:ext>
            </a:extLst>
          </p:cNvPr>
          <p:cNvGrpSpPr>
            <a:grpSpLocks/>
          </p:cNvGrpSpPr>
          <p:nvPr/>
        </p:nvGrpSpPr>
        <p:grpSpPr bwMode="auto">
          <a:xfrm>
            <a:off x="10002508" y="5616400"/>
            <a:ext cx="214974" cy="403920"/>
            <a:chOff x="4140" y="429"/>
            <a:chExt cx="1425" cy="2396"/>
          </a:xfrm>
        </p:grpSpPr>
        <p:sp>
          <p:nvSpPr>
            <p:cNvPr id="866" name="Freeform 951">
              <a:extLst>
                <a:ext uri="{FF2B5EF4-FFF2-40B4-BE49-F238E27FC236}">
                  <a16:creationId xmlns:a16="http://schemas.microsoft.com/office/drawing/2014/main" id="{6B4EC043-055F-4E2E-9806-AD58E6495DC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7" name="Rectangle 952">
              <a:extLst>
                <a:ext uri="{FF2B5EF4-FFF2-40B4-BE49-F238E27FC236}">
                  <a16:creationId xmlns:a16="http://schemas.microsoft.com/office/drawing/2014/main" id="{E1971AA3-D5B7-421A-B0F6-45B06DFC0E1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68" name="Freeform 953">
              <a:extLst>
                <a:ext uri="{FF2B5EF4-FFF2-40B4-BE49-F238E27FC236}">
                  <a16:creationId xmlns:a16="http://schemas.microsoft.com/office/drawing/2014/main" id="{CE351251-E4AC-4400-9E10-0E3DD02441B0}"/>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9" name="Freeform 954">
              <a:extLst>
                <a:ext uri="{FF2B5EF4-FFF2-40B4-BE49-F238E27FC236}">
                  <a16:creationId xmlns:a16="http://schemas.microsoft.com/office/drawing/2014/main" id="{5EF57A0E-7B7E-4CC7-8D9F-A59E0987DC9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 name="Rectangle 955">
              <a:extLst>
                <a:ext uri="{FF2B5EF4-FFF2-40B4-BE49-F238E27FC236}">
                  <a16:creationId xmlns:a16="http://schemas.microsoft.com/office/drawing/2014/main" id="{CFFF1F65-B027-43F4-971A-E2E544265A5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nvGrpSpPr>
            <p:cNvPr id="871" name="Group 956">
              <a:extLst>
                <a:ext uri="{FF2B5EF4-FFF2-40B4-BE49-F238E27FC236}">
                  <a16:creationId xmlns:a16="http://schemas.microsoft.com/office/drawing/2014/main" id="{5A74B493-C014-4A06-8431-E145B0FBBB69}"/>
                </a:ext>
              </a:extLst>
            </p:cNvPr>
            <p:cNvGrpSpPr>
              <a:grpSpLocks/>
            </p:cNvGrpSpPr>
            <p:nvPr/>
          </p:nvGrpSpPr>
          <p:grpSpPr bwMode="auto">
            <a:xfrm>
              <a:off x="4749" y="668"/>
              <a:ext cx="581" cy="145"/>
              <a:chOff x="614" y="2568"/>
              <a:chExt cx="725" cy="139"/>
            </a:xfrm>
          </p:grpSpPr>
          <p:sp>
            <p:nvSpPr>
              <p:cNvPr id="896" name="AutoShape 957">
                <a:extLst>
                  <a:ext uri="{FF2B5EF4-FFF2-40B4-BE49-F238E27FC236}">
                    <a16:creationId xmlns:a16="http://schemas.microsoft.com/office/drawing/2014/main" id="{ED5CE24F-0F28-487D-A800-09E732AE4AC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97" name="AutoShape 958">
                <a:extLst>
                  <a:ext uri="{FF2B5EF4-FFF2-40B4-BE49-F238E27FC236}">
                    <a16:creationId xmlns:a16="http://schemas.microsoft.com/office/drawing/2014/main" id="{09AB5B25-3005-46BB-8787-80483C936112}"/>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sp>
          <p:nvSpPr>
            <p:cNvPr id="872" name="Rectangle 959">
              <a:extLst>
                <a:ext uri="{FF2B5EF4-FFF2-40B4-BE49-F238E27FC236}">
                  <a16:creationId xmlns:a16="http://schemas.microsoft.com/office/drawing/2014/main" id="{8ED585E6-3343-496A-856D-4ACA93014BED}"/>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nvGrpSpPr>
            <p:cNvPr id="873" name="Group 960">
              <a:extLst>
                <a:ext uri="{FF2B5EF4-FFF2-40B4-BE49-F238E27FC236}">
                  <a16:creationId xmlns:a16="http://schemas.microsoft.com/office/drawing/2014/main" id="{F4DC67F7-5CC8-4C44-A0DF-BDA66E1257A3}"/>
                </a:ext>
              </a:extLst>
            </p:cNvPr>
            <p:cNvGrpSpPr>
              <a:grpSpLocks/>
            </p:cNvGrpSpPr>
            <p:nvPr/>
          </p:nvGrpSpPr>
          <p:grpSpPr bwMode="auto">
            <a:xfrm>
              <a:off x="4747" y="994"/>
              <a:ext cx="581" cy="134"/>
              <a:chOff x="614" y="2568"/>
              <a:chExt cx="725" cy="139"/>
            </a:xfrm>
          </p:grpSpPr>
          <p:sp>
            <p:nvSpPr>
              <p:cNvPr id="894" name="AutoShape 961">
                <a:extLst>
                  <a:ext uri="{FF2B5EF4-FFF2-40B4-BE49-F238E27FC236}">
                    <a16:creationId xmlns:a16="http://schemas.microsoft.com/office/drawing/2014/main" id="{5BAA6989-4303-4040-8E6D-04152A31DCC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95" name="AutoShape 962">
                <a:extLst>
                  <a:ext uri="{FF2B5EF4-FFF2-40B4-BE49-F238E27FC236}">
                    <a16:creationId xmlns:a16="http://schemas.microsoft.com/office/drawing/2014/main" id="{15258043-A316-45C3-822D-8654F81617A2}"/>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sp>
          <p:nvSpPr>
            <p:cNvPr id="874" name="Rectangle 963">
              <a:extLst>
                <a:ext uri="{FF2B5EF4-FFF2-40B4-BE49-F238E27FC236}">
                  <a16:creationId xmlns:a16="http://schemas.microsoft.com/office/drawing/2014/main" id="{3C832B5E-FAE4-4F67-90B1-E1D2D217F933}"/>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75" name="Rectangle 964">
              <a:extLst>
                <a:ext uri="{FF2B5EF4-FFF2-40B4-BE49-F238E27FC236}">
                  <a16:creationId xmlns:a16="http://schemas.microsoft.com/office/drawing/2014/main" id="{20984E6D-A6D4-4EF3-AEE8-C41E60A9E23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nvGrpSpPr>
            <p:cNvPr id="876" name="Group 965">
              <a:extLst>
                <a:ext uri="{FF2B5EF4-FFF2-40B4-BE49-F238E27FC236}">
                  <a16:creationId xmlns:a16="http://schemas.microsoft.com/office/drawing/2014/main" id="{B7F2AB47-56A9-436F-AD30-D308BC6248CE}"/>
                </a:ext>
              </a:extLst>
            </p:cNvPr>
            <p:cNvGrpSpPr>
              <a:grpSpLocks/>
            </p:cNvGrpSpPr>
            <p:nvPr/>
          </p:nvGrpSpPr>
          <p:grpSpPr bwMode="auto">
            <a:xfrm>
              <a:off x="4735" y="1627"/>
              <a:ext cx="582" cy="151"/>
              <a:chOff x="614" y="2568"/>
              <a:chExt cx="725" cy="139"/>
            </a:xfrm>
          </p:grpSpPr>
          <p:sp>
            <p:nvSpPr>
              <p:cNvPr id="892" name="AutoShape 966">
                <a:extLst>
                  <a:ext uri="{FF2B5EF4-FFF2-40B4-BE49-F238E27FC236}">
                    <a16:creationId xmlns:a16="http://schemas.microsoft.com/office/drawing/2014/main" id="{EDFC4842-CFA9-47E9-8636-4318E13DE27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93" name="AutoShape 967">
                <a:extLst>
                  <a:ext uri="{FF2B5EF4-FFF2-40B4-BE49-F238E27FC236}">
                    <a16:creationId xmlns:a16="http://schemas.microsoft.com/office/drawing/2014/main" id="{11268B34-091E-40FE-9E63-0C9229C3571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sp>
          <p:nvSpPr>
            <p:cNvPr id="877" name="Freeform 968">
              <a:extLst>
                <a:ext uri="{FF2B5EF4-FFF2-40B4-BE49-F238E27FC236}">
                  <a16:creationId xmlns:a16="http://schemas.microsoft.com/office/drawing/2014/main" id="{CB42E891-95AC-4B9B-9642-21651E37E55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78" name="Group 969">
              <a:extLst>
                <a:ext uri="{FF2B5EF4-FFF2-40B4-BE49-F238E27FC236}">
                  <a16:creationId xmlns:a16="http://schemas.microsoft.com/office/drawing/2014/main" id="{1237EB57-CD90-4907-AF8E-B840AFD1955E}"/>
                </a:ext>
              </a:extLst>
            </p:cNvPr>
            <p:cNvGrpSpPr>
              <a:grpSpLocks/>
            </p:cNvGrpSpPr>
            <p:nvPr/>
          </p:nvGrpSpPr>
          <p:grpSpPr bwMode="auto">
            <a:xfrm>
              <a:off x="4739" y="1327"/>
              <a:ext cx="582" cy="139"/>
              <a:chOff x="614" y="2568"/>
              <a:chExt cx="725" cy="139"/>
            </a:xfrm>
          </p:grpSpPr>
          <p:sp>
            <p:nvSpPr>
              <p:cNvPr id="890" name="AutoShape 970">
                <a:extLst>
                  <a:ext uri="{FF2B5EF4-FFF2-40B4-BE49-F238E27FC236}">
                    <a16:creationId xmlns:a16="http://schemas.microsoft.com/office/drawing/2014/main" id="{93407FE1-99AA-4442-AA3C-57418834C3F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91" name="AutoShape 971">
                <a:extLst>
                  <a:ext uri="{FF2B5EF4-FFF2-40B4-BE49-F238E27FC236}">
                    <a16:creationId xmlns:a16="http://schemas.microsoft.com/office/drawing/2014/main" id="{67F72EB8-7B17-4DD8-8544-23A0A403CF8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sp>
          <p:nvSpPr>
            <p:cNvPr id="879" name="Rectangle 972">
              <a:extLst>
                <a:ext uri="{FF2B5EF4-FFF2-40B4-BE49-F238E27FC236}">
                  <a16:creationId xmlns:a16="http://schemas.microsoft.com/office/drawing/2014/main" id="{C501FF18-276D-4B58-A509-3D0482AAC9B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80" name="Freeform 973">
              <a:extLst>
                <a:ext uri="{FF2B5EF4-FFF2-40B4-BE49-F238E27FC236}">
                  <a16:creationId xmlns:a16="http://schemas.microsoft.com/office/drawing/2014/main" id="{C623874A-A374-4973-B398-7D00FA303B9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 name="Freeform 974">
              <a:extLst>
                <a:ext uri="{FF2B5EF4-FFF2-40B4-BE49-F238E27FC236}">
                  <a16:creationId xmlns:a16="http://schemas.microsoft.com/office/drawing/2014/main" id="{307A0C57-6C14-4AA3-BD64-E7B5849DE83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 name="Oval 975">
              <a:extLst>
                <a:ext uri="{FF2B5EF4-FFF2-40B4-BE49-F238E27FC236}">
                  <a16:creationId xmlns:a16="http://schemas.microsoft.com/office/drawing/2014/main" id="{42DD3A0A-7354-4718-BAF0-0D47B747A4A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83" name="Freeform 976">
              <a:extLst>
                <a:ext uri="{FF2B5EF4-FFF2-40B4-BE49-F238E27FC236}">
                  <a16:creationId xmlns:a16="http://schemas.microsoft.com/office/drawing/2014/main" id="{55F2AC76-9709-41B3-B413-8A3A4FBA426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4" name="AutoShape 977">
              <a:extLst>
                <a:ext uri="{FF2B5EF4-FFF2-40B4-BE49-F238E27FC236}">
                  <a16:creationId xmlns:a16="http://schemas.microsoft.com/office/drawing/2014/main" id="{79173373-21F8-4EC4-8801-232159CC12F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85" name="AutoShape 978">
              <a:extLst>
                <a:ext uri="{FF2B5EF4-FFF2-40B4-BE49-F238E27FC236}">
                  <a16:creationId xmlns:a16="http://schemas.microsoft.com/office/drawing/2014/main" id="{225280C0-E887-472E-8ABF-58AAEBBF7C9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86" name="Oval 979">
              <a:extLst>
                <a:ext uri="{FF2B5EF4-FFF2-40B4-BE49-F238E27FC236}">
                  <a16:creationId xmlns:a16="http://schemas.microsoft.com/office/drawing/2014/main" id="{2A76E24F-4470-4EE5-8F74-C352157A3E1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87" name="Oval 980">
              <a:extLst>
                <a:ext uri="{FF2B5EF4-FFF2-40B4-BE49-F238E27FC236}">
                  <a16:creationId xmlns:a16="http://schemas.microsoft.com/office/drawing/2014/main" id="{5D1F1633-7F21-475B-AFB0-1A8391C70171}"/>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a:solidFill>
                  <a:srgbClr val="FF0000"/>
                </a:solidFill>
                <a:latin typeface="Arial" panose="020B0604020202020204" pitchFamily="34" charset="0"/>
              </a:endParaRPr>
            </a:p>
          </p:txBody>
        </p:sp>
        <p:sp>
          <p:nvSpPr>
            <p:cNvPr id="888" name="Oval 981">
              <a:extLst>
                <a:ext uri="{FF2B5EF4-FFF2-40B4-BE49-F238E27FC236}">
                  <a16:creationId xmlns:a16="http://schemas.microsoft.com/office/drawing/2014/main" id="{0F0B36F1-EC9D-446E-B641-7361257FE89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889" name="Rectangle 982">
              <a:extLst>
                <a:ext uri="{FF2B5EF4-FFF2-40B4-BE49-F238E27FC236}">
                  <a16:creationId xmlns:a16="http://schemas.microsoft.com/office/drawing/2014/main" id="{E1E56CD5-F171-432B-9A04-7818AE7B8A1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grpSp>
      <p:grpSp>
        <p:nvGrpSpPr>
          <p:cNvPr id="35485" name="Group 669"/>
          <p:cNvGrpSpPr>
            <a:grpSpLocks/>
          </p:cNvGrpSpPr>
          <p:nvPr/>
        </p:nvGrpSpPr>
        <p:grpSpPr bwMode="auto">
          <a:xfrm>
            <a:off x="8097701" y="1183110"/>
            <a:ext cx="1057275" cy="957263"/>
            <a:chOff x="-153" y="1680"/>
            <a:chExt cx="666" cy="603"/>
          </a:xfrm>
        </p:grpSpPr>
        <p:grpSp>
          <p:nvGrpSpPr>
            <p:cNvPr id="18455" name="Group 670"/>
            <p:cNvGrpSpPr>
              <a:grpSpLocks/>
            </p:cNvGrpSpPr>
            <p:nvPr/>
          </p:nvGrpSpPr>
          <p:grpSpPr bwMode="auto">
            <a:xfrm>
              <a:off x="0" y="1680"/>
              <a:ext cx="513" cy="538"/>
              <a:chOff x="4180" y="744"/>
              <a:chExt cx="513" cy="538"/>
            </a:xfrm>
          </p:grpSpPr>
          <p:sp>
            <p:nvSpPr>
              <p:cNvPr id="4122" name="Rectangle 671"/>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3" name="Rectangle 67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4" name="Rectangle 673"/>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5" name="Text Box 674"/>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000" b="0" i="0" u="none" dirty="0" err="1">
                    <a:solidFill>
                      <a:srgbClr val="0000FF"/>
                    </a:solidFill>
                    <a:ea typeface="Tahoma"/>
                  </a:rPr>
                  <a:t>应用</a:t>
                </a:r>
                <a:endParaRPr lang="en-US" sz="1000" b="0" i="0" u="none" dirty="0">
                  <a:solidFill>
                    <a:srgbClr val="0000FF"/>
                  </a:solidFill>
                  <a:ea typeface="Tahoma"/>
                </a:endParaRPr>
              </a:p>
              <a:p>
                <a:pPr marL="0" lvl="0" algn="l"/>
                <a:r>
                  <a:rPr lang="zh-CN" altLang="en-US" sz="1000" b="0" i="0" u="none" dirty="0">
                    <a:solidFill>
                      <a:srgbClr val="FFF65C"/>
                    </a:solidFill>
                    <a:ea typeface="Tahoma"/>
                  </a:rPr>
                  <a:t>传输</a:t>
                </a:r>
                <a:endParaRPr lang="en-US" sz="1000" b="0" i="0" u="none" dirty="0">
                  <a:solidFill>
                    <a:srgbClr val="FFF65C"/>
                  </a:solidFill>
                  <a:ea typeface="Tahoma"/>
                </a:endParaRPr>
              </a:p>
              <a:p>
                <a:pPr marL="0" lvl="0" algn="l"/>
                <a:r>
                  <a:rPr lang="en-US" sz="1000" b="0" i="0" u="none" dirty="0" err="1">
                    <a:solidFill>
                      <a:srgbClr val="0000FF"/>
                    </a:solidFill>
                    <a:ea typeface="Tahoma"/>
                  </a:rPr>
                  <a:t>网络</a:t>
                </a:r>
                <a:endParaRPr lang="en-US" sz="1000" b="0" i="0" u="none" dirty="0">
                  <a:solidFill>
                    <a:srgbClr val="0000FF"/>
                  </a:solidFill>
                  <a:ea typeface="Tahoma"/>
                </a:endParaRPr>
              </a:p>
              <a:p>
                <a:pPr marL="0" lvl="0" algn="l"/>
                <a:r>
                  <a:rPr lang="en-US" sz="1000" b="0" i="0" u="none" dirty="0" err="1">
                    <a:solidFill>
                      <a:srgbClr val="0000FF"/>
                    </a:solidFill>
                    <a:ea typeface="Tahoma"/>
                  </a:rPr>
                  <a:t>数据链路</a:t>
                </a:r>
                <a:endParaRPr lang="en-US" sz="1000" b="0" i="0" u="none" dirty="0">
                  <a:solidFill>
                    <a:srgbClr val="0000FF"/>
                  </a:solidFill>
                  <a:ea typeface="Tahoma"/>
                </a:endParaRPr>
              </a:p>
              <a:p>
                <a:pPr marL="0" lvl="0" algn="l"/>
                <a:r>
                  <a:rPr lang="zh-CN" altLang="en-US" sz="1000" b="0" i="0" u="none" dirty="0">
                    <a:solidFill>
                      <a:srgbClr val="0000FF"/>
                    </a:solidFill>
                    <a:ea typeface="Tahoma"/>
                  </a:rPr>
                  <a:t>物理</a:t>
                </a:r>
                <a:endParaRPr lang="en-US" sz="1000" b="0" i="0" u="none" dirty="0">
                  <a:solidFill>
                    <a:srgbClr val="0000FF"/>
                  </a:solidFill>
                  <a:ea typeface="Tahoma"/>
                </a:endParaRPr>
              </a:p>
            </p:txBody>
          </p:sp>
          <p:sp>
            <p:nvSpPr>
              <p:cNvPr id="4126" name="Line 675"/>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7" name="Line 676"/>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8" name="Line 677"/>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8456" name="Freeform 67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681" name="Group 865"/>
          <p:cNvGrpSpPr>
            <a:grpSpLocks/>
          </p:cNvGrpSpPr>
          <p:nvPr/>
        </p:nvGrpSpPr>
        <p:grpSpPr bwMode="auto">
          <a:xfrm>
            <a:off x="10390834" y="4743929"/>
            <a:ext cx="1033779" cy="957262"/>
            <a:chOff x="-153" y="1680"/>
            <a:chExt cx="666" cy="603"/>
          </a:xfrm>
        </p:grpSpPr>
        <p:grpSp>
          <p:nvGrpSpPr>
            <p:cNvPr id="18442" name="Group 866"/>
            <p:cNvGrpSpPr>
              <a:grpSpLocks/>
            </p:cNvGrpSpPr>
            <p:nvPr/>
          </p:nvGrpSpPr>
          <p:grpSpPr bwMode="auto">
            <a:xfrm>
              <a:off x="0" y="1680"/>
              <a:ext cx="513" cy="538"/>
              <a:chOff x="4180" y="744"/>
              <a:chExt cx="513" cy="538"/>
            </a:xfrm>
          </p:grpSpPr>
          <p:sp>
            <p:nvSpPr>
              <p:cNvPr id="4109" name="Rectangle 867"/>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0" name="Rectangle 86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1" name="Rectangle 869"/>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2" name="Text Box 870"/>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000" b="0" i="0" u="none" dirty="0" err="1">
                    <a:solidFill>
                      <a:srgbClr val="0000FF"/>
                    </a:solidFill>
                    <a:ea typeface="Tahoma"/>
                  </a:rPr>
                  <a:t>应用</a:t>
                </a:r>
                <a:endParaRPr lang="en-US" sz="1000" b="0" i="0" u="none" dirty="0">
                  <a:solidFill>
                    <a:srgbClr val="0000FF"/>
                  </a:solidFill>
                  <a:ea typeface="Tahoma"/>
                </a:endParaRPr>
              </a:p>
              <a:p>
                <a:pPr marL="0" lvl="0" algn="l"/>
                <a:r>
                  <a:rPr lang="zh-CN" altLang="en-US" sz="1000" b="0" i="0" u="none" dirty="0">
                    <a:solidFill>
                      <a:srgbClr val="FFF65C"/>
                    </a:solidFill>
                    <a:ea typeface="Tahoma"/>
                  </a:rPr>
                  <a:t>传输</a:t>
                </a:r>
                <a:endParaRPr lang="en-US" sz="1000" b="0" i="0" u="none" dirty="0">
                  <a:solidFill>
                    <a:srgbClr val="FFF65C"/>
                  </a:solidFill>
                  <a:ea typeface="Tahoma"/>
                </a:endParaRPr>
              </a:p>
              <a:p>
                <a:pPr marL="0" lvl="0" algn="l"/>
                <a:r>
                  <a:rPr lang="en-US" sz="1000" b="0" i="0" u="none" dirty="0" err="1">
                    <a:solidFill>
                      <a:srgbClr val="0000FF"/>
                    </a:solidFill>
                    <a:ea typeface="Tahoma"/>
                  </a:rPr>
                  <a:t>网络</a:t>
                </a:r>
                <a:endParaRPr lang="en-US" sz="1000" b="0" i="0" u="none" dirty="0">
                  <a:solidFill>
                    <a:srgbClr val="0000FF"/>
                  </a:solidFill>
                  <a:ea typeface="Tahoma"/>
                </a:endParaRPr>
              </a:p>
              <a:p>
                <a:pPr marL="0" lvl="0" algn="l"/>
                <a:r>
                  <a:rPr lang="en-US" sz="1000" b="0" i="0" u="none" dirty="0" err="1">
                    <a:solidFill>
                      <a:srgbClr val="0000FF"/>
                    </a:solidFill>
                    <a:ea typeface="Tahoma"/>
                  </a:rPr>
                  <a:t>数据链路</a:t>
                </a:r>
                <a:endParaRPr lang="en-US" sz="1000" b="0" i="0" u="none" dirty="0">
                  <a:solidFill>
                    <a:srgbClr val="0000FF"/>
                  </a:solidFill>
                  <a:ea typeface="Tahoma"/>
                </a:endParaRPr>
              </a:p>
              <a:p>
                <a:pPr marL="0" lvl="0" algn="l"/>
                <a:r>
                  <a:rPr lang="zh-CN" altLang="en-US" sz="1000" b="0" i="0" u="none" dirty="0">
                    <a:solidFill>
                      <a:srgbClr val="0000FF"/>
                    </a:solidFill>
                    <a:ea typeface="Tahoma"/>
                  </a:rPr>
                  <a:t>物理</a:t>
                </a:r>
                <a:endParaRPr lang="en-US" sz="1000" b="0" i="0" u="none" dirty="0">
                  <a:solidFill>
                    <a:srgbClr val="0000FF"/>
                  </a:solidFill>
                  <a:ea typeface="Tahoma"/>
                </a:endParaRPr>
              </a:p>
            </p:txBody>
          </p:sp>
          <p:sp>
            <p:nvSpPr>
              <p:cNvPr id="4113" name="Line 871"/>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4" name="Line 872"/>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5" name="Line 873"/>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8443" name="Freeform 874"/>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14" name="Group 298"/>
          <p:cNvGrpSpPr>
            <a:grpSpLocks/>
          </p:cNvGrpSpPr>
          <p:nvPr/>
        </p:nvGrpSpPr>
        <p:grpSpPr bwMode="auto">
          <a:xfrm rot="3480058">
            <a:off x="8172592" y="3012124"/>
            <a:ext cx="4104262" cy="434975"/>
            <a:chOff x="2937" y="3579"/>
            <a:chExt cx="2382" cy="274"/>
          </a:xfrm>
        </p:grpSpPr>
        <p:sp>
          <p:nvSpPr>
            <p:cNvPr id="4116" name="Rectangle 295"/>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7" name="Text Box 293"/>
            <p:cNvSpPr txBox="1">
              <a:spLocks noChangeArrowheads="1"/>
            </p:cNvSpPr>
            <p:nvPr/>
          </p:nvSpPr>
          <p:spPr bwMode="auto">
            <a:xfrm>
              <a:off x="3384" y="3612"/>
              <a:ext cx="1583"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l"/>
              <a:r>
                <a:rPr lang="en-US" sz="1600" b="0" i="0" u="none" dirty="0" err="1">
                  <a:solidFill>
                    <a:srgbClr val="FFF65C"/>
                  </a:solidFill>
                  <a:ea typeface="Tahoma"/>
                </a:rPr>
                <a:t>逻辑端</a:t>
              </a:r>
              <a:r>
                <a:rPr lang="zh-CN" altLang="en-US" sz="1600" b="0" i="0" u="none" dirty="0">
                  <a:solidFill>
                    <a:srgbClr val="FFF65C"/>
                  </a:solidFill>
                  <a:ea typeface="Tahoma"/>
                </a:rPr>
                <a:t>到端</a:t>
              </a:r>
              <a:r>
                <a:rPr lang="en-US" sz="1600" b="0" i="0" u="none" dirty="0" err="1">
                  <a:solidFill>
                    <a:srgbClr val="FFF65C"/>
                  </a:solidFill>
                  <a:ea typeface="Tahoma"/>
                </a:rPr>
                <a:t>传输</a:t>
              </a:r>
              <a:endParaRPr lang="en-US" sz="1600" b="0" i="0" u="none" dirty="0">
                <a:solidFill>
                  <a:srgbClr val="FFF65C"/>
                </a:solidFill>
                <a:ea typeface="Tahoma"/>
              </a:endParaRPr>
            </a:p>
          </p:txBody>
        </p:sp>
        <p:sp>
          <p:nvSpPr>
            <p:cNvPr id="18453"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4"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a:extLst>
              <a:ext uri="{FF2B5EF4-FFF2-40B4-BE49-F238E27FC236}">
                <a16:creationId xmlns:a16="http://schemas.microsoft.com/office/drawing/2014/main" id="{4B57D2B9-962B-4A14-8C4F-6D9FDEDCE52E}"/>
              </a:ext>
            </a:extLst>
          </p:cNvPr>
          <p:cNvSpPr>
            <a:spLocks noGrp="1"/>
          </p:cNvSpPr>
          <p:nvPr>
            <p:ph type="title"/>
          </p:nvPr>
        </p:nvSpPr>
        <p:spPr/>
        <p:txBody>
          <a:bodyPr>
            <a:normAutofit/>
          </a:bodyPr>
          <a:lstStyle/>
          <a:p>
            <a:r>
              <a:rPr lang="en-US" altLang="zh-CN" dirty="0"/>
              <a:t>5.1.1  </a:t>
            </a:r>
            <a:r>
              <a:rPr lang="zh-CN" altLang="en-US" dirty="0"/>
              <a:t>进程之间的通信</a:t>
            </a:r>
          </a:p>
        </p:txBody>
      </p:sp>
      <p:sp>
        <p:nvSpPr>
          <p:cNvPr id="823" name="Rectangle 7">
            <a:extLst>
              <a:ext uri="{FF2B5EF4-FFF2-40B4-BE49-F238E27FC236}">
                <a16:creationId xmlns:a16="http://schemas.microsoft.com/office/drawing/2014/main" id="{8DFC71F2-682E-4A48-9C48-81192F17A53B}"/>
              </a:ext>
            </a:extLst>
          </p:cNvPr>
          <p:cNvSpPr txBox="1">
            <a:spLocks noChangeArrowheads="1"/>
          </p:cNvSpPr>
          <p:nvPr/>
        </p:nvSpPr>
        <p:spPr>
          <a:xfrm>
            <a:off x="5663952" y="6624784"/>
            <a:ext cx="206767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lvl="0" algn="l"/>
            <a:r>
              <a:rPr lang="zh-CN" altLang="en-US" sz="1200" b="0" i="0" u="none" dirty="0">
                <a:solidFill>
                  <a:srgbClr val="FFF65C"/>
                </a:solidFill>
                <a:latin typeface="Arial"/>
              </a:rPr>
              <a:t>补充内容</a:t>
            </a:r>
            <a:endParaRPr lang="en-US" sz="1200" b="0" i="0" u="none" dirty="0">
              <a:solidFill>
                <a:srgbClr val="FFF65C"/>
              </a:solidFill>
              <a:latin typeface="Arial"/>
            </a:endParaRPr>
          </a:p>
        </p:txBody>
      </p:sp>
    </p:spTree>
    <p:extLst>
      <p:ext uri="{BB962C8B-B14F-4D97-AF65-F5344CB8AC3E}">
        <p14:creationId xmlns:p14="http://schemas.microsoft.com/office/powerpoint/2010/main" val="1591203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5485"/>
                                        </p:tgtEl>
                                        <p:attrNameLst>
                                          <p:attrName>style.visibility</p:attrName>
                                        </p:attrNameLst>
                                      </p:cBhvr>
                                      <p:to>
                                        <p:strVal val="visible"/>
                                      </p:to>
                                    </p:set>
                                    <p:animEffect transition="in" filter="wipe(left)">
                                      <p:cBhvr>
                                        <p:cTn id="7" dur="500"/>
                                        <p:tgtEl>
                                          <p:spTgt spid="354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114"/>
                                        </p:tgtEl>
                                        <p:attrNameLst>
                                          <p:attrName>style.visibility</p:attrName>
                                        </p:attrNameLst>
                                      </p:cBhvr>
                                      <p:to>
                                        <p:strVal val="visible"/>
                                      </p:to>
                                    </p:set>
                                    <p:animEffect transition="in" filter="wipe(left)">
                                      <p:cBhvr>
                                        <p:cTn id="11" dur="500"/>
                                        <p:tgtEl>
                                          <p:spTgt spid="351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681"/>
                                        </p:tgtEl>
                                        <p:attrNameLst>
                                          <p:attrName>style.visibility</p:attrName>
                                        </p:attrNameLst>
                                      </p:cBhvr>
                                      <p:to>
                                        <p:strVal val="visible"/>
                                      </p:to>
                                    </p:set>
                                    <p:animEffect transition="in" filter="wipe(left)">
                                      <p:cBhvr>
                                        <p:cTn id="15" dur="500"/>
                                        <p:tgtEl>
                                          <p:spTgt spid="35681"/>
                                        </p:tgtEl>
                                      </p:cBhvr>
                                    </p:animEffect>
                                  </p:childTnLst>
                                </p:cTn>
                              </p:par>
                            </p:childTnLst>
                          </p:cTn>
                        </p:par>
                        <p:par>
                          <p:cTn id="16" fill="hold">
                            <p:stCondLst>
                              <p:cond delay="1500"/>
                            </p:stCondLst>
                            <p:childTnLst>
                              <p:par>
                                <p:cTn id="17" presetID="22" presetClass="exit" presetSubtype="8" fill="hold" nodeType="afterEffect">
                                  <p:stCondLst>
                                    <p:cond delay="0"/>
                                  </p:stCondLst>
                                  <p:childTnLst>
                                    <p:animEffect transition="out" filter="wipe(left)">
                                      <p:cBhvr>
                                        <p:cTn id="18" dur="500"/>
                                        <p:tgtEl>
                                          <p:spTgt spid="35114"/>
                                        </p:tgtEl>
                                      </p:cBhvr>
                                    </p:animEffect>
                                    <p:set>
                                      <p:cBhvr>
                                        <p:cTn id="19" dur="1" fill="hold">
                                          <p:stCondLst>
                                            <p:cond delay="499"/>
                                          </p:stCondLst>
                                        </p:cTn>
                                        <p:tgtEl>
                                          <p:spTgt spid="35114"/>
                                        </p:tgtEl>
                                        <p:attrNameLst>
                                          <p:attrName>style.visibility</p:attrName>
                                        </p:attrNameLst>
                                      </p:cBhvr>
                                      <p:to>
                                        <p:strVal val="hidden"/>
                                      </p:to>
                                    </p:se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5114"/>
                                        </p:tgtEl>
                                        <p:attrNameLst>
                                          <p:attrName>style.visibility</p:attrName>
                                        </p:attrNameLst>
                                      </p:cBhvr>
                                      <p:to>
                                        <p:strVal val="visible"/>
                                      </p:to>
                                    </p:set>
                                    <p:animEffect transition="in" filter="wipe(left)">
                                      <p:cBhvr>
                                        <p:cTn id="23" dur="500"/>
                                        <p:tgtEl>
                                          <p:spTgt spid="3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US" altLang="zh-CN" dirty="0"/>
              <a:t>5.3.2  TCP </a:t>
            </a:r>
            <a:r>
              <a:rPr lang="zh-CN" altLang="en-US" dirty="0"/>
              <a:t>的连接 </a:t>
            </a:r>
          </a:p>
        </p:txBody>
      </p:sp>
      <p:sp>
        <p:nvSpPr>
          <p:cNvPr id="6932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TCP </a:t>
            </a:r>
            <a:r>
              <a:rPr lang="zh-CN" altLang="en-US" dirty="0"/>
              <a:t>把连接作为</a:t>
            </a:r>
            <a:r>
              <a:rPr lang="zh-CN" altLang="en-US" dirty="0">
                <a:solidFill>
                  <a:srgbClr val="FF0000"/>
                </a:solidFill>
              </a:rPr>
              <a:t>最基本的抽象。</a:t>
            </a:r>
          </a:p>
          <a:p>
            <a:r>
              <a:rPr lang="zh-CN" altLang="en-US" dirty="0"/>
              <a:t>每一条 </a:t>
            </a:r>
            <a:r>
              <a:rPr lang="en-US" altLang="zh-CN" dirty="0"/>
              <a:t>TCP </a:t>
            </a:r>
            <a:r>
              <a:rPr lang="zh-CN" altLang="en-US" dirty="0"/>
              <a:t>连接</a:t>
            </a:r>
            <a:r>
              <a:rPr lang="zh-CN" altLang="en-US" dirty="0">
                <a:solidFill>
                  <a:srgbClr val="FF0000"/>
                </a:solidFill>
              </a:rPr>
              <a:t>有两个端点。</a:t>
            </a:r>
          </a:p>
          <a:p>
            <a:r>
              <a:rPr lang="en-US" altLang="zh-CN" dirty="0"/>
              <a:t>TCP </a:t>
            </a:r>
            <a:r>
              <a:rPr lang="zh-CN" altLang="en-US" dirty="0"/>
              <a:t>连接的端点不是主机，不是主机的</a:t>
            </a:r>
            <a:r>
              <a:rPr lang="en-US" altLang="zh-CN" dirty="0"/>
              <a:t>IP </a:t>
            </a:r>
            <a:r>
              <a:rPr lang="zh-CN" altLang="en-US" dirty="0"/>
              <a:t>地址，不是应用进程，也不是运输层的协议端口。</a:t>
            </a:r>
            <a:r>
              <a:rPr lang="en-US" altLang="zh-CN" dirty="0">
                <a:solidFill>
                  <a:srgbClr val="0000FF"/>
                </a:solidFill>
              </a:rPr>
              <a:t>TCP </a:t>
            </a:r>
            <a:r>
              <a:rPr lang="zh-CN" altLang="en-US" dirty="0">
                <a:solidFill>
                  <a:srgbClr val="0000FF"/>
                </a:solidFill>
              </a:rPr>
              <a:t>连接的端点叫做套接字 </a:t>
            </a:r>
            <a:r>
              <a:rPr lang="en-US" altLang="zh-CN" dirty="0">
                <a:solidFill>
                  <a:srgbClr val="0000FF"/>
                </a:solidFill>
              </a:rPr>
              <a:t>(socket) </a:t>
            </a:r>
            <a:r>
              <a:rPr lang="zh-CN" altLang="en-US" dirty="0">
                <a:solidFill>
                  <a:srgbClr val="0000FF"/>
                </a:solidFill>
              </a:rPr>
              <a:t>或插口。</a:t>
            </a:r>
          </a:p>
          <a:p>
            <a:r>
              <a:rPr lang="zh-CN" altLang="en-US" dirty="0">
                <a:solidFill>
                  <a:srgbClr val="C00000"/>
                </a:solidFill>
              </a:rPr>
              <a:t>端口号拼接到 </a:t>
            </a:r>
            <a:r>
              <a:rPr lang="en-US" altLang="zh-CN" dirty="0">
                <a:solidFill>
                  <a:srgbClr val="C00000"/>
                </a:solidFill>
              </a:rPr>
              <a:t>(</a:t>
            </a:r>
            <a:r>
              <a:rPr lang="en-US" altLang="zh-CN" dirty="0" err="1">
                <a:solidFill>
                  <a:srgbClr val="C00000"/>
                </a:solidFill>
              </a:rPr>
              <a:t>contatenated</a:t>
            </a:r>
            <a:r>
              <a:rPr lang="en-US" altLang="zh-CN" dirty="0">
                <a:solidFill>
                  <a:srgbClr val="C00000"/>
                </a:solidFill>
              </a:rPr>
              <a:t> with) IP </a:t>
            </a:r>
            <a:r>
              <a:rPr lang="zh-CN" altLang="en-US" dirty="0">
                <a:solidFill>
                  <a:srgbClr val="C00000"/>
                </a:solidFill>
              </a:rPr>
              <a:t>地址即构成了套接字。</a:t>
            </a:r>
            <a:r>
              <a:rPr lang="zh-CN" altLang="en-US" dirty="0"/>
              <a:t>   </a:t>
            </a:r>
          </a:p>
        </p:txBody>
      </p:sp>
    </p:spTree>
    <p:extLst>
      <p:ext uri="{BB962C8B-B14F-4D97-AF65-F5344CB8AC3E}">
        <p14:creationId xmlns:p14="http://schemas.microsoft.com/office/powerpoint/2010/main" val="1175625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pPr algn="ctr"/>
            <a:r>
              <a:rPr lang="zh-CN" altLang="en-US"/>
              <a:t>套接字 </a:t>
            </a:r>
            <a:r>
              <a:rPr lang="en-US" altLang="zh-CN"/>
              <a:t>(socket)</a:t>
            </a:r>
          </a:p>
        </p:txBody>
      </p:sp>
      <p:sp>
        <p:nvSpPr>
          <p:cNvPr id="694277" name="Rectangle 5"/>
          <p:cNvSpPr>
            <a:spLocks noChangeArrowheads="1"/>
          </p:cNvSpPr>
          <p:nvPr/>
        </p:nvSpPr>
        <p:spPr bwMode="auto">
          <a:xfrm>
            <a:off x="1775520" y="4005064"/>
            <a:ext cx="9001000" cy="1295400"/>
          </a:xfrm>
          <a:prstGeom prst="rect">
            <a:avLst/>
          </a:prstGeom>
          <a:solidFill>
            <a:srgbClr val="FFFF66"/>
          </a:solidFill>
          <a:ln w="38100" cmpd="dbl">
            <a:solidFill>
              <a:schemeClr val="tx1"/>
            </a:solidFill>
            <a:miter lim="800000"/>
            <a:headEnd/>
            <a:tailEnd/>
          </a:ln>
          <a:effectLst/>
        </p:spPr>
        <p:txBody>
          <a:bodyPr wrap="none" anchor="ctr"/>
          <a:lstStyle/>
          <a:p>
            <a:pPr>
              <a:lnSpc>
                <a:spcPct val="110000"/>
              </a:lnSpc>
            </a:pPr>
            <a:r>
              <a:rPr lang="en-US" altLang="zh-CN" sz="3200" dirty="0">
                <a:solidFill>
                  <a:srgbClr val="000099"/>
                </a:solidFill>
                <a:latin typeface="微软雅黑" panose="020B0503020204020204" pitchFamily="34" charset="-122"/>
                <a:ea typeface="微软雅黑" panose="020B0503020204020204" pitchFamily="34" charset="-122"/>
              </a:rPr>
              <a:t>TCP </a:t>
            </a:r>
            <a:r>
              <a:rPr lang="zh-CN" altLang="en-US" sz="3200" dirty="0">
                <a:solidFill>
                  <a:srgbClr val="000099"/>
                </a:solidFill>
                <a:latin typeface="微软雅黑" panose="020B0503020204020204" pitchFamily="34" charset="-122"/>
                <a:ea typeface="微软雅黑" panose="020B0503020204020204" pitchFamily="34" charset="-122"/>
              </a:rPr>
              <a:t>连接 </a:t>
            </a:r>
            <a:r>
              <a:rPr lang="en-US" altLang="zh-CN" sz="3200" dirty="0">
                <a:solidFill>
                  <a:srgbClr val="000099"/>
                </a:solidFill>
                <a:latin typeface="微软雅黑" panose="020B0503020204020204" pitchFamily="34" charset="-122"/>
                <a:ea typeface="微软雅黑" panose="020B0503020204020204" pitchFamily="34" charset="-122"/>
              </a:rPr>
              <a:t>::= {socket1, socket2} </a:t>
            </a:r>
          </a:p>
          <a:p>
            <a:pPr>
              <a:lnSpc>
                <a:spcPct val="110000"/>
              </a:lnSpc>
            </a:pPr>
            <a:r>
              <a:rPr lang="en-US" altLang="zh-CN" sz="3200" dirty="0">
                <a:solidFill>
                  <a:srgbClr val="000099"/>
                </a:solidFill>
                <a:latin typeface="微软雅黑" panose="020B0503020204020204" pitchFamily="34" charset="-122"/>
                <a:ea typeface="微软雅黑" panose="020B0503020204020204" pitchFamily="34" charset="-122"/>
              </a:rPr>
              <a:t>             	  = {(IP1: port1)</a:t>
            </a:r>
            <a:r>
              <a:rPr lang="zh-CN" altLang="en-US" sz="3200" dirty="0">
                <a:solidFill>
                  <a:srgbClr val="000099"/>
                </a:solidFill>
                <a:latin typeface="微软雅黑" panose="020B0503020204020204" pitchFamily="34" charset="-122"/>
                <a:ea typeface="微软雅黑" panose="020B0503020204020204" pitchFamily="34" charset="-122"/>
              </a:rPr>
              <a:t>，</a:t>
            </a:r>
            <a:r>
              <a:rPr lang="en-US" altLang="zh-CN" sz="3200" dirty="0">
                <a:solidFill>
                  <a:srgbClr val="000099"/>
                </a:solidFill>
                <a:latin typeface="微软雅黑" panose="020B0503020204020204" pitchFamily="34" charset="-122"/>
                <a:ea typeface="微软雅黑" panose="020B0503020204020204" pitchFamily="34" charset="-122"/>
              </a:rPr>
              <a:t>(IP2: port2)}    (5-2)</a:t>
            </a:r>
          </a:p>
        </p:txBody>
      </p:sp>
      <p:sp>
        <p:nvSpPr>
          <p:cNvPr id="694276" name="Rectangle 4"/>
          <p:cNvSpPr>
            <a:spLocks noChangeArrowheads="1"/>
          </p:cNvSpPr>
          <p:nvPr/>
        </p:nvSpPr>
        <p:spPr bwMode="auto">
          <a:xfrm>
            <a:off x="1785645" y="1629570"/>
            <a:ext cx="9001000" cy="719137"/>
          </a:xfrm>
          <a:prstGeom prst="rect">
            <a:avLst/>
          </a:prstGeom>
          <a:solidFill>
            <a:srgbClr val="FFFF66"/>
          </a:solidFill>
          <a:ln w="38100" cmpd="dbl">
            <a:solidFill>
              <a:schemeClr val="tx1"/>
            </a:solidFill>
            <a:miter lim="800000"/>
            <a:headEnd/>
            <a:tailEnd/>
          </a:ln>
          <a:effectLst/>
        </p:spPr>
        <p:txBody>
          <a:bodyPr wrap="none" anchor="ctr"/>
          <a:lstStyle/>
          <a:p>
            <a:r>
              <a:rPr lang="zh-CN" altLang="en-US" sz="3200" dirty="0">
                <a:solidFill>
                  <a:srgbClr val="000099"/>
                </a:solidFill>
                <a:latin typeface="微软雅黑" panose="020B0503020204020204" pitchFamily="34" charset="-122"/>
                <a:ea typeface="微软雅黑" panose="020B0503020204020204" pitchFamily="34" charset="-122"/>
              </a:rPr>
              <a:t>套接字 </a:t>
            </a:r>
            <a:r>
              <a:rPr lang="en-US" altLang="zh-CN" sz="3200" dirty="0">
                <a:solidFill>
                  <a:srgbClr val="000099"/>
                </a:solidFill>
                <a:latin typeface="微软雅黑" panose="020B0503020204020204" pitchFamily="34" charset="-122"/>
                <a:ea typeface="微软雅黑" panose="020B0503020204020204" pitchFamily="34" charset="-122"/>
              </a:rPr>
              <a:t>socket = (IP</a:t>
            </a:r>
            <a:r>
              <a:rPr lang="zh-CN" altLang="en-US" sz="3200" dirty="0">
                <a:solidFill>
                  <a:srgbClr val="000099"/>
                </a:solidFill>
                <a:latin typeface="微软雅黑" panose="020B0503020204020204" pitchFamily="34" charset="-122"/>
                <a:ea typeface="微软雅黑" panose="020B0503020204020204" pitchFamily="34" charset="-122"/>
              </a:rPr>
              <a:t>地址 </a:t>
            </a:r>
            <a:r>
              <a:rPr lang="en-US" altLang="zh-CN" sz="3200" dirty="0">
                <a:solidFill>
                  <a:srgbClr val="000099"/>
                </a:solidFill>
                <a:latin typeface="微软雅黑" panose="020B0503020204020204" pitchFamily="34" charset="-122"/>
                <a:ea typeface="微软雅黑" panose="020B0503020204020204" pitchFamily="34" charset="-122"/>
              </a:rPr>
              <a:t>: </a:t>
            </a:r>
            <a:r>
              <a:rPr lang="zh-CN" altLang="en-US" sz="3200" dirty="0">
                <a:solidFill>
                  <a:srgbClr val="000099"/>
                </a:solidFill>
                <a:latin typeface="微软雅黑" panose="020B0503020204020204" pitchFamily="34" charset="-122"/>
                <a:ea typeface="微软雅黑" panose="020B0503020204020204" pitchFamily="34" charset="-122"/>
              </a:rPr>
              <a:t>端口号</a:t>
            </a:r>
            <a:r>
              <a:rPr lang="en-US" altLang="zh-CN" sz="3200" dirty="0">
                <a:solidFill>
                  <a:srgbClr val="000099"/>
                </a:solidFill>
                <a:latin typeface="微软雅黑" panose="020B0503020204020204" pitchFamily="34" charset="-122"/>
                <a:ea typeface="微软雅黑" panose="020B0503020204020204" pitchFamily="34" charset="-122"/>
              </a:rPr>
              <a:t>)               (5-1)</a:t>
            </a:r>
          </a:p>
        </p:txBody>
      </p:sp>
      <p:sp>
        <p:nvSpPr>
          <p:cNvPr id="3" name="矩形 2"/>
          <p:cNvSpPr/>
          <p:nvPr/>
        </p:nvSpPr>
        <p:spPr>
          <a:xfrm>
            <a:off x="1785646" y="2783830"/>
            <a:ext cx="8774850" cy="1077218"/>
          </a:xfrm>
          <a:prstGeom prst="rect">
            <a:avLst/>
          </a:prstGeom>
        </p:spPr>
        <p:txBody>
          <a:bodyPr wrap="square">
            <a:spAutoFit/>
          </a:bodyPr>
          <a:lstStyle/>
          <a:p>
            <a:pPr>
              <a:spcBef>
                <a:spcPct val="40000"/>
              </a:spcBef>
              <a:spcAft>
                <a:spcPct val="50000"/>
              </a:spcAft>
            </a:pPr>
            <a:r>
              <a:rPr lang="zh-CN" altLang="en-US" sz="3200" dirty="0">
                <a:solidFill>
                  <a:srgbClr val="000099"/>
                </a:solidFill>
                <a:latin typeface="微软雅黑" panose="020B0503020204020204" pitchFamily="34" charset="-122"/>
                <a:ea typeface="微软雅黑" panose="020B0503020204020204" pitchFamily="34" charset="-122"/>
              </a:rPr>
              <a:t>每一条 </a:t>
            </a:r>
            <a:r>
              <a:rPr lang="en-US" altLang="zh-CN" sz="3200" dirty="0">
                <a:solidFill>
                  <a:srgbClr val="000099"/>
                </a:solidFill>
                <a:latin typeface="微软雅黑" panose="020B0503020204020204" pitchFamily="34" charset="-122"/>
                <a:ea typeface="微软雅黑" panose="020B0503020204020204" pitchFamily="34" charset="-122"/>
              </a:rPr>
              <a:t>TCP </a:t>
            </a:r>
            <a:r>
              <a:rPr lang="zh-CN" altLang="en-US" sz="3200" dirty="0">
                <a:solidFill>
                  <a:srgbClr val="000099"/>
                </a:solidFill>
                <a:latin typeface="微软雅黑" panose="020B0503020204020204" pitchFamily="34" charset="-122"/>
                <a:ea typeface="微软雅黑" panose="020B0503020204020204" pitchFamily="34" charset="-122"/>
              </a:rPr>
              <a:t>连接</a:t>
            </a:r>
            <a:r>
              <a:rPr lang="zh-CN" altLang="en-US" sz="3200" dirty="0">
                <a:solidFill>
                  <a:srgbClr val="FF0000"/>
                </a:solidFill>
                <a:latin typeface="微软雅黑" panose="020B0503020204020204" pitchFamily="34" charset="-122"/>
                <a:ea typeface="微软雅黑" panose="020B0503020204020204" pitchFamily="34" charset="-122"/>
              </a:rPr>
              <a:t>唯一</a:t>
            </a:r>
            <a:r>
              <a:rPr lang="zh-CN" altLang="en-US" sz="3200" dirty="0">
                <a:solidFill>
                  <a:srgbClr val="000099"/>
                </a:solidFill>
                <a:latin typeface="微软雅黑" panose="020B0503020204020204" pitchFamily="34" charset="-122"/>
                <a:ea typeface="微软雅黑" panose="020B0503020204020204" pitchFamily="34" charset="-122"/>
              </a:rPr>
              <a:t>地被通信两端的</a:t>
            </a:r>
            <a:r>
              <a:rPr lang="zh-CN" altLang="en-US" sz="3200" dirty="0">
                <a:solidFill>
                  <a:srgbClr val="FF0000"/>
                </a:solidFill>
                <a:latin typeface="微软雅黑" panose="020B0503020204020204" pitchFamily="34" charset="-122"/>
                <a:ea typeface="微软雅黑" panose="020B0503020204020204" pitchFamily="34" charset="-122"/>
              </a:rPr>
              <a:t>两个端点</a:t>
            </a:r>
            <a:r>
              <a:rPr lang="zh-CN" altLang="en-US" sz="3200" dirty="0">
                <a:solidFill>
                  <a:srgbClr val="000099"/>
                </a:solidFill>
                <a:latin typeface="微软雅黑" panose="020B0503020204020204" pitchFamily="34" charset="-122"/>
                <a:ea typeface="微软雅黑" panose="020B0503020204020204" pitchFamily="34" charset="-122"/>
              </a:rPr>
              <a:t>（即两个套接字）所确定。即：</a:t>
            </a:r>
          </a:p>
        </p:txBody>
      </p:sp>
    </p:spTree>
    <p:extLst>
      <p:ext uri="{BB962C8B-B14F-4D97-AF65-F5344CB8AC3E}">
        <p14:creationId xmlns:p14="http://schemas.microsoft.com/office/powerpoint/2010/main" val="3805469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 </a:t>
            </a:r>
            <a:r>
              <a:rPr lang="zh-CN" altLang="en-US" dirty="0"/>
              <a:t>连接，</a:t>
            </a:r>
            <a:r>
              <a:rPr lang="en-US" altLang="zh-CN" dirty="0"/>
              <a:t>IP </a:t>
            </a:r>
            <a:r>
              <a:rPr lang="zh-CN" altLang="en-US" dirty="0"/>
              <a:t>地址，套接字</a:t>
            </a:r>
          </a:p>
        </p:txBody>
      </p:sp>
      <p:sp>
        <p:nvSpPr>
          <p:cNvPr id="3" name="内容占位符 2"/>
          <p:cNvSpPr>
            <a:spLocks noGrp="1"/>
          </p:cNvSpPr>
          <p:nvPr>
            <p:ph idx="1"/>
          </p:nvPr>
        </p:nvSpPr>
        <p:spPr/>
        <p:txBody>
          <a:bodyPr/>
          <a:lstStyle/>
          <a:p>
            <a:r>
              <a:rPr lang="en-US" altLang="zh-CN" dirty="0"/>
              <a:t>TCP </a:t>
            </a:r>
            <a:r>
              <a:rPr lang="zh-CN" altLang="zh-CN" dirty="0"/>
              <a:t>连接就是由协议软件所提供的一种抽象。</a:t>
            </a:r>
            <a:endParaRPr lang="en-US" altLang="zh-CN" dirty="0"/>
          </a:p>
          <a:p>
            <a:r>
              <a:rPr lang="en-US" altLang="zh-CN" dirty="0"/>
              <a:t>TCP </a:t>
            </a:r>
            <a:r>
              <a:rPr lang="zh-CN" altLang="zh-CN" dirty="0"/>
              <a:t>连接的端点是个很抽象的套接字，即（</a:t>
            </a:r>
            <a:r>
              <a:rPr lang="en-US" altLang="zh-CN" dirty="0"/>
              <a:t>IP </a:t>
            </a:r>
            <a:r>
              <a:rPr lang="zh-CN" altLang="zh-CN" dirty="0"/>
              <a:t>地址：端口号）。</a:t>
            </a:r>
            <a:endParaRPr lang="en-US" altLang="zh-CN" dirty="0"/>
          </a:p>
          <a:p>
            <a:r>
              <a:rPr lang="zh-CN" altLang="zh-CN" dirty="0"/>
              <a:t>同一个</a:t>
            </a:r>
            <a:r>
              <a:rPr lang="en-US" altLang="zh-CN" dirty="0"/>
              <a:t> IP </a:t>
            </a:r>
            <a:r>
              <a:rPr lang="zh-CN" altLang="zh-CN" dirty="0"/>
              <a:t>地址可以有多个不同的</a:t>
            </a:r>
            <a:r>
              <a:rPr lang="en-US" altLang="zh-CN" dirty="0"/>
              <a:t> TCP </a:t>
            </a:r>
            <a:r>
              <a:rPr lang="zh-CN" altLang="zh-CN" dirty="0"/>
              <a:t>连接</a:t>
            </a:r>
            <a:r>
              <a:rPr lang="zh-CN" altLang="en-US" dirty="0"/>
              <a:t>。</a:t>
            </a:r>
            <a:endParaRPr lang="en-US" altLang="zh-CN" dirty="0"/>
          </a:p>
          <a:p>
            <a:r>
              <a:rPr lang="zh-CN" altLang="zh-CN" dirty="0"/>
              <a:t>同一个端口号也可以出现在多个不同的</a:t>
            </a:r>
            <a:r>
              <a:rPr lang="en-US" altLang="zh-CN" dirty="0"/>
              <a:t> TCP </a:t>
            </a:r>
            <a:r>
              <a:rPr lang="zh-CN" altLang="zh-CN" dirty="0"/>
              <a:t>连接中。</a:t>
            </a:r>
            <a:endParaRPr lang="zh-CN" altLang="en-US" dirty="0"/>
          </a:p>
        </p:txBody>
      </p:sp>
    </p:spTree>
    <p:extLst>
      <p:ext uri="{BB962C8B-B14F-4D97-AF65-F5344CB8AC3E}">
        <p14:creationId xmlns:p14="http://schemas.microsoft.com/office/powerpoint/2010/main" val="761029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pPr algn="ctr"/>
            <a:r>
              <a:rPr lang="en-US" altLang="zh-CN" dirty="0"/>
              <a:t>Socket </a:t>
            </a:r>
            <a:r>
              <a:rPr lang="zh-CN" altLang="en-US" dirty="0"/>
              <a:t>有多种不同的意思 </a:t>
            </a:r>
          </a:p>
        </p:txBody>
      </p:sp>
      <p:sp>
        <p:nvSpPr>
          <p:cNvPr id="69734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应用编程接口  </a:t>
            </a:r>
            <a:r>
              <a:rPr lang="en-US" altLang="zh-CN" dirty="0"/>
              <a:t>API  </a:t>
            </a:r>
            <a:r>
              <a:rPr lang="zh-CN" altLang="en-US" dirty="0"/>
              <a:t>称为 </a:t>
            </a:r>
            <a:r>
              <a:rPr lang="en-US" altLang="zh-CN" dirty="0"/>
              <a:t>socket API, </a:t>
            </a:r>
            <a:r>
              <a:rPr lang="zh-CN" altLang="en-US" dirty="0"/>
              <a:t>简称为 </a:t>
            </a:r>
            <a:r>
              <a:rPr lang="en-US" altLang="zh-CN" dirty="0"/>
              <a:t>socket</a:t>
            </a:r>
            <a:r>
              <a:rPr lang="zh-CN" altLang="en-US" dirty="0"/>
              <a:t>。</a:t>
            </a:r>
          </a:p>
          <a:p>
            <a:r>
              <a:rPr lang="en-US" altLang="zh-CN" dirty="0"/>
              <a:t>socket API </a:t>
            </a:r>
            <a:r>
              <a:rPr lang="zh-CN" altLang="en-US" dirty="0"/>
              <a:t>中使用的一个函数名也叫作 </a:t>
            </a:r>
            <a:r>
              <a:rPr lang="en-US" altLang="zh-CN" dirty="0"/>
              <a:t>socket</a:t>
            </a:r>
            <a:r>
              <a:rPr lang="zh-CN" altLang="en-US" dirty="0"/>
              <a:t>。</a:t>
            </a:r>
          </a:p>
          <a:p>
            <a:r>
              <a:rPr lang="zh-CN" altLang="en-US" dirty="0"/>
              <a:t>调用 </a:t>
            </a:r>
            <a:r>
              <a:rPr lang="en-US" altLang="zh-CN" dirty="0"/>
              <a:t>socket </a:t>
            </a:r>
            <a:r>
              <a:rPr lang="zh-CN" altLang="en-US" dirty="0"/>
              <a:t>函数的端点称为 </a:t>
            </a:r>
            <a:r>
              <a:rPr lang="en-US" altLang="zh-CN" dirty="0"/>
              <a:t>socket</a:t>
            </a:r>
            <a:r>
              <a:rPr lang="zh-CN" altLang="en-US" dirty="0"/>
              <a:t>。</a:t>
            </a:r>
          </a:p>
          <a:p>
            <a:r>
              <a:rPr lang="zh-CN" altLang="en-US" dirty="0"/>
              <a:t>调用 </a:t>
            </a:r>
            <a:r>
              <a:rPr lang="en-US" altLang="zh-CN" dirty="0"/>
              <a:t>socket </a:t>
            </a:r>
            <a:r>
              <a:rPr lang="zh-CN" altLang="en-US" dirty="0"/>
              <a:t>函数时其返回值称为 </a:t>
            </a:r>
            <a:r>
              <a:rPr lang="en-US" altLang="zh-CN" dirty="0"/>
              <a:t>socket </a:t>
            </a:r>
            <a:r>
              <a:rPr lang="zh-CN" altLang="en-US" dirty="0"/>
              <a:t>描述符，可简称为 </a:t>
            </a:r>
            <a:r>
              <a:rPr lang="en-US" altLang="zh-CN" dirty="0"/>
              <a:t>socket</a:t>
            </a:r>
            <a:r>
              <a:rPr lang="zh-CN" altLang="en-US" dirty="0"/>
              <a:t>。</a:t>
            </a:r>
          </a:p>
          <a:p>
            <a:r>
              <a:rPr lang="zh-CN" altLang="en-US" dirty="0"/>
              <a:t>在操作系统内核中连网协议的 </a:t>
            </a:r>
            <a:r>
              <a:rPr lang="en-US" altLang="zh-CN" dirty="0"/>
              <a:t>Berkeley </a:t>
            </a:r>
            <a:r>
              <a:rPr lang="zh-CN" altLang="en-US" dirty="0"/>
              <a:t>实现，称为 </a:t>
            </a:r>
            <a:r>
              <a:rPr lang="en-US" altLang="zh-CN" dirty="0"/>
              <a:t>socket </a:t>
            </a:r>
            <a:r>
              <a:rPr lang="zh-CN" altLang="en-US" dirty="0"/>
              <a:t>实现。    </a:t>
            </a:r>
          </a:p>
        </p:txBody>
      </p:sp>
    </p:spTree>
    <p:extLst>
      <p:ext uri="{BB962C8B-B14F-4D97-AF65-F5344CB8AC3E}">
        <p14:creationId xmlns:p14="http://schemas.microsoft.com/office/powerpoint/2010/main" val="1963242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B75F21B-85BD-40AD-B20F-88F6724E9B8A}"/>
              </a:ext>
            </a:extLst>
          </p:cNvPr>
          <p:cNvSpPr/>
          <p:nvPr/>
        </p:nvSpPr>
        <p:spPr bwMode="auto">
          <a:xfrm>
            <a:off x="609601" y="1244696"/>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EABB8C3E-C28B-4E54-82DA-6A489FA6A830}"/>
              </a:ext>
            </a:extLst>
          </p:cNvPr>
          <p:cNvSpPr/>
          <p:nvPr/>
        </p:nvSpPr>
        <p:spPr bwMode="auto">
          <a:xfrm>
            <a:off x="609601" y="1761026"/>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08B6EC06-E98D-4C67-8D19-E77C5F124B1D}"/>
              </a:ext>
            </a:extLst>
          </p:cNvPr>
          <p:cNvSpPr/>
          <p:nvPr/>
        </p:nvSpPr>
        <p:spPr bwMode="auto">
          <a:xfrm>
            <a:off x="609601" y="2264840"/>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D9961CCD-B7B0-4048-B2B0-900BBAA1193D}"/>
              </a:ext>
            </a:extLst>
          </p:cNvPr>
          <p:cNvSpPr/>
          <p:nvPr/>
        </p:nvSpPr>
        <p:spPr bwMode="auto">
          <a:xfrm>
            <a:off x="609601" y="2780928"/>
            <a:ext cx="5702423"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a:extLst>
              <a:ext uri="{FF2B5EF4-FFF2-40B4-BE49-F238E27FC236}">
                <a16:creationId xmlns:a16="http://schemas.microsoft.com/office/drawing/2014/main" id="{97B74443-6E60-47A3-8111-7D92659D00CF}"/>
              </a:ext>
            </a:extLst>
          </p:cNvPr>
          <p:cNvSpPr/>
          <p:nvPr/>
        </p:nvSpPr>
        <p:spPr bwMode="auto">
          <a:xfrm>
            <a:off x="609600" y="2780928"/>
            <a:ext cx="5702423" cy="432048"/>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p:txBody>
          <a:bodyPr/>
          <a:lstStyle/>
          <a:p>
            <a:r>
              <a:rPr lang="zh-CN" altLang="zh-CN" dirty="0"/>
              <a:t>第</a:t>
            </a:r>
            <a:r>
              <a:rPr lang="en-US" altLang="zh-CN" dirty="0"/>
              <a:t> 5 </a:t>
            </a:r>
            <a:r>
              <a:rPr lang="zh-CN" altLang="zh-CN" dirty="0"/>
              <a:t>章</a:t>
            </a:r>
            <a:r>
              <a:rPr lang="en-US" altLang="zh-CN" dirty="0"/>
              <a:t>  </a:t>
            </a:r>
            <a:r>
              <a:rPr lang="zh-CN" altLang="en-US" dirty="0"/>
              <a:t>运输</a:t>
            </a:r>
            <a:r>
              <a:rPr lang="zh-CN" altLang="zh-CN" dirty="0"/>
              <a:t>层</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5.1  </a:t>
            </a:r>
            <a:r>
              <a:rPr lang="zh-CN" altLang="zh-CN" sz="2800" dirty="0"/>
              <a:t>运输层协议概述</a:t>
            </a:r>
          </a:p>
          <a:p>
            <a:r>
              <a:rPr lang="en-US" altLang="zh-CN" sz="2800" dirty="0"/>
              <a:t>5.2  </a:t>
            </a:r>
            <a:r>
              <a:rPr lang="zh-CN" altLang="zh-CN" sz="2800" dirty="0"/>
              <a:t>用户数据报协议</a:t>
            </a:r>
            <a:r>
              <a:rPr lang="en-US" altLang="zh-CN" sz="2800" dirty="0"/>
              <a:t> UDP </a:t>
            </a:r>
            <a:endParaRPr lang="zh-CN" altLang="zh-CN" sz="2800" dirty="0"/>
          </a:p>
          <a:p>
            <a:r>
              <a:rPr lang="en-US" altLang="zh-CN" sz="2800" dirty="0"/>
              <a:t>5.3  </a:t>
            </a:r>
            <a:r>
              <a:rPr lang="zh-CN" altLang="zh-CN" sz="2800" dirty="0"/>
              <a:t>传输控制协议</a:t>
            </a:r>
            <a:r>
              <a:rPr lang="en-US" altLang="zh-CN" sz="2800" dirty="0"/>
              <a:t> TCP </a:t>
            </a:r>
            <a:r>
              <a:rPr lang="zh-CN" altLang="zh-CN" sz="2800" dirty="0"/>
              <a:t>概述</a:t>
            </a:r>
          </a:p>
          <a:p>
            <a:r>
              <a:rPr lang="en-US" altLang="zh-CN" sz="2800" dirty="0"/>
              <a:t>5.4  </a:t>
            </a:r>
            <a:r>
              <a:rPr lang="zh-CN" altLang="zh-CN" sz="2800" dirty="0"/>
              <a:t>可靠传输的工作原理</a:t>
            </a:r>
          </a:p>
          <a:p>
            <a:r>
              <a:rPr lang="en-US" altLang="zh-CN" sz="2800" dirty="0"/>
              <a:t>5.5  TCP </a:t>
            </a:r>
            <a:r>
              <a:rPr lang="zh-CN" altLang="zh-CN" sz="2800" dirty="0"/>
              <a:t>报文段的首部格式</a:t>
            </a:r>
          </a:p>
          <a:p>
            <a:r>
              <a:rPr lang="en-US" altLang="zh-CN" sz="2800" dirty="0"/>
              <a:t>5.6  TCP </a:t>
            </a:r>
            <a:r>
              <a:rPr lang="zh-CN" altLang="zh-CN" sz="2800" dirty="0"/>
              <a:t>可靠传输的实现</a:t>
            </a:r>
          </a:p>
          <a:p>
            <a:r>
              <a:rPr lang="en-US" altLang="zh-CN" sz="2800" dirty="0"/>
              <a:t>5.7  TCP </a:t>
            </a:r>
            <a:r>
              <a:rPr lang="zh-CN" altLang="zh-CN" sz="2800" dirty="0"/>
              <a:t>的流量控制</a:t>
            </a:r>
          </a:p>
          <a:p>
            <a:r>
              <a:rPr lang="en-US" altLang="zh-CN" sz="2800" dirty="0"/>
              <a:t>5.8  TCP </a:t>
            </a:r>
            <a:r>
              <a:rPr lang="zh-CN" altLang="zh-CN" sz="2800" dirty="0"/>
              <a:t>的拥塞控制</a:t>
            </a:r>
          </a:p>
          <a:p>
            <a:r>
              <a:rPr lang="en-US" altLang="zh-CN" sz="2800" dirty="0"/>
              <a:t>5.9  TCP </a:t>
            </a:r>
            <a:r>
              <a:rPr lang="zh-CN" altLang="zh-CN" sz="2800" dirty="0"/>
              <a:t>的运输连接管理</a:t>
            </a:r>
          </a:p>
        </p:txBody>
      </p:sp>
    </p:spTree>
    <p:extLst>
      <p:ext uri="{BB962C8B-B14F-4D97-AF65-F5344CB8AC3E}">
        <p14:creationId xmlns:p14="http://schemas.microsoft.com/office/powerpoint/2010/main" val="288526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理想的传输条件特点</a:t>
            </a:r>
          </a:p>
        </p:txBody>
      </p:sp>
      <p:sp>
        <p:nvSpPr>
          <p:cNvPr id="931843" name="Rectangle 3"/>
          <p:cNvSpPr>
            <a:spLocks noGrp="1" noChangeArrowheads="1"/>
          </p:cNvSpPr>
          <p:nvPr>
            <p:ph idx="1"/>
          </p:nvPr>
        </p:nvSpPr>
        <p:spPr/>
        <p:txBody>
          <a:bodyPr/>
          <a:lstStyle/>
          <a:p>
            <a:r>
              <a:rPr lang="zh-CN" altLang="zh-CN" dirty="0"/>
              <a:t>理想的传输条件有以下</a:t>
            </a:r>
            <a:r>
              <a:rPr lang="zh-CN" altLang="zh-CN" dirty="0">
                <a:solidFill>
                  <a:srgbClr val="FF0000"/>
                </a:solidFill>
              </a:rPr>
              <a:t>两个特点：</a:t>
            </a:r>
          </a:p>
          <a:p>
            <a:pPr lvl="1"/>
            <a:r>
              <a:rPr lang="en-US" altLang="zh-CN" dirty="0"/>
              <a:t>(1) </a:t>
            </a:r>
            <a:r>
              <a:rPr lang="zh-CN" altLang="zh-CN" dirty="0"/>
              <a:t>传输信道不产生差错。</a:t>
            </a:r>
          </a:p>
          <a:p>
            <a:pPr lvl="1"/>
            <a:r>
              <a:rPr lang="en-US" altLang="zh-CN" dirty="0"/>
              <a:t>(2) </a:t>
            </a:r>
            <a:r>
              <a:rPr lang="zh-CN" altLang="zh-CN" dirty="0"/>
              <a:t>不管发送方以多快的速度发送数据，接收方总是来得及处理收到的数据。</a:t>
            </a:r>
          </a:p>
          <a:p>
            <a:r>
              <a:rPr lang="zh-CN" altLang="zh-CN" dirty="0"/>
              <a:t>在这样的理想传输条件下，不需要采取任何措施就能够实现可靠传输。</a:t>
            </a:r>
            <a:endParaRPr lang="en-US" altLang="zh-CN" dirty="0"/>
          </a:p>
          <a:p>
            <a:r>
              <a:rPr lang="zh-CN" altLang="zh-CN" dirty="0">
                <a:solidFill>
                  <a:srgbClr val="FF0000"/>
                </a:solidFill>
              </a:rPr>
              <a:t>然而实际的网络都不具备以上两个理想条件。</a:t>
            </a:r>
            <a:r>
              <a:rPr lang="zh-CN" altLang="en-US" dirty="0"/>
              <a:t>必须</a:t>
            </a:r>
            <a:r>
              <a:rPr lang="zh-CN" altLang="zh-CN" dirty="0"/>
              <a:t>使用一些可靠传输协议，</a:t>
            </a:r>
            <a:r>
              <a:rPr lang="zh-CN" altLang="en-US" dirty="0"/>
              <a:t>在</a:t>
            </a:r>
            <a:r>
              <a:rPr lang="zh-CN" altLang="zh-CN" dirty="0"/>
              <a:t>不可靠的传输信道实现可靠传输</a:t>
            </a:r>
            <a:r>
              <a:rPr lang="zh-CN" altLang="en-US" dirty="0"/>
              <a:t>。</a:t>
            </a:r>
            <a:endParaRPr lang="zh-CN" altLang="zh-CN" dirty="0"/>
          </a:p>
        </p:txBody>
      </p:sp>
    </p:spTree>
    <p:extLst>
      <p:ext uri="{BB962C8B-B14F-4D97-AF65-F5344CB8AC3E}">
        <p14:creationId xmlns:p14="http://schemas.microsoft.com/office/powerpoint/2010/main" val="1877156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D55314A-C780-4D88-B7FB-4A4E98AE3137}"/>
              </a:ext>
            </a:extLst>
          </p:cNvPr>
          <p:cNvSpPr/>
          <p:nvPr/>
        </p:nvSpPr>
        <p:spPr bwMode="auto">
          <a:xfrm>
            <a:off x="609601" y="1228067"/>
            <a:ext cx="5918448"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783298FD-3753-4C31-9032-CD56C2595BEF}"/>
              </a:ext>
            </a:extLst>
          </p:cNvPr>
          <p:cNvSpPr/>
          <p:nvPr/>
        </p:nvSpPr>
        <p:spPr bwMode="auto">
          <a:xfrm>
            <a:off x="609600" y="1414011"/>
            <a:ext cx="5918448" cy="84040"/>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31842" name="Rectangle 2"/>
          <p:cNvSpPr>
            <a:spLocks noGrp="1" noChangeArrowheads="1"/>
          </p:cNvSpPr>
          <p:nvPr>
            <p:ph type="title"/>
          </p:nvPr>
        </p:nvSpPr>
        <p:spPr/>
        <p:txBody>
          <a:bodyPr/>
          <a:lstStyle/>
          <a:p>
            <a:r>
              <a:rPr lang="en-US" altLang="zh-CN" dirty="0"/>
              <a:t>5.4  </a:t>
            </a:r>
            <a:r>
              <a:rPr lang="zh-CN" altLang="zh-CN" dirty="0"/>
              <a:t>可靠传输的工作原理</a:t>
            </a:r>
          </a:p>
        </p:txBody>
      </p:sp>
      <p:sp>
        <p:nvSpPr>
          <p:cNvPr id="931843" name="Rectangle 3"/>
          <p:cNvSpPr>
            <a:spLocks noGrp="1" noChangeArrowheads="1"/>
          </p:cNvSpPr>
          <p:nvPr>
            <p:ph idx="1"/>
          </p:nvPr>
        </p:nvSpPr>
        <p:spPr/>
        <p:txBody>
          <a:bodyPr/>
          <a:lstStyle/>
          <a:p>
            <a:r>
              <a:rPr lang="en-US" altLang="zh-CN" dirty="0"/>
              <a:t>5.4.1  </a:t>
            </a:r>
            <a:r>
              <a:rPr lang="zh-CN" altLang="zh-CN" dirty="0"/>
              <a:t>停止等待协议</a:t>
            </a:r>
          </a:p>
          <a:p>
            <a:r>
              <a:rPr lang="en-US" altLang="zh-CN" dirty="0"/>
              <a:t>5.4.2  </a:t>
            </a:r>
            <a:r>
              <a:rPr lang="zh-CN" altLang="zh-CN" dirty="0"/>
              <a:t>连续</a:t>
            </a:r>
            <a:r>
              <a:rPr lang="en-US" altLang="zh-CN" dirty="0"/>
              <a:t> ARQ </a:t>
            </a:r>
            <a:r>
              <a:rPr lang="zh-CN" altLang="zh-CN" dirty="0"/>
              <a:t>协议</a:t>
            </a:r>
          </a:p>
        </p:txBody>
      </p:sp>
    </p:spTree>
    <p:extLst>
      <p:ext uri="{BB962C8B-B14F-4D97-AF65-F5344CB8AC3E}">
        <p14:creationId xmlns:p14="http://schemas.microsoft.com/office/powerpoint/2010/main" val="240954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5.4.1  </a:t>
            </a:r>
            <a:r>
              <a:rPr lang="zh-CN" altLang="zh-CN" dirty="0"/>
              <a:t>停止等待协议</a:t>
            </a:r>
          </a:p>
        </p:txBody>
      </p:sp>
      <p:sp>
        <p:nvSpPr>
          <p:cNvPr id="931843" name="Rectangle 3"/>
          <p:cNvSpPr>
            <a:spLocks noGrp="1" noChangeArrowheads="1"/>
          </p:cNvSpPr>
          <p:nvPr>
            <p:ph idx="1"/>
          </p:nvPr>
        </p:nvSpPr>
        <p:spPr/>
        <p:txBody>
          <a:bodyPr/>
          <a:lstStyle/>
          <a:p>
            <a:r>
              <a:rPr lang="zh-CN" altLang="zh-CN" dirty="0"/>
              <a:t>“停止等待”就是每发送完一个分组就停止发送，等待对方的确认。在收到确认后再发送下一个分组。</a:t>
            </a:r>
            <a:endParaRPr lang="en-US" altLang="zh-CN" dirty="0"/>
          </a:p>
          <a:p>
            <a:r>
              <a:rPr lang="zh-CN" altLang="zh-CN" dirty="0">
                <a:solidFill>
                  <a:srgbClr val="FF0000"/>
                </a:solidFill>
              </a:rPr>
              <a:t>全双工通信的双方既是发送方也是接收方。</a:t>
            </a:r>
            <a:endParaRPr lang="en-US" altLang="zh-CN" dirty="0">
              <a:solidFill>
                <a:srgbClr val="FF0000"/>
              </a:solidFill>
            </a:endParaRPr>
          </a:p>
          <a:p>
            <a:r>
              <a:rPr lang="zh-CN" altLang="zh-CN" dirty="0"/>
              <a:t>为了讨论问题的方便，我们仅考虑</a:t>
            </a:r>
            <a:r>
              <a:rPr lang="en-US" altLang="zh-CN" dirty="0"/>
              <a:t> A </a:t>
            </a:r>
            <a:r>
              <a:rPr lang="zh-CN" altLang="zh-CN" dirty="0"/>
              <a:t>发送数据而</a:t>
            </a:r>
            <a:r>
              <a:rPr lang="en-US" altLang="zh-CN" dirty="0"/>
              <a:t> B </a:t>
            </a:r>
            <a:r>
              <a:rPr lang="zh-CN" altLang="zh-CN" dirty="0"/>
              <a:t>接收数据并发送确认。因此</a:t>
            </a:r>
            <a:r>
              <a:rPr lang="en-US" altLang="zh-CN" dirty="0"/>
              <a:t> A </a:t>
            </a:r>
            <a:r>
              <a:rPr lang="zh-CN" altLang="zh-CN" dirty="0"/>
              <a:t>叫做</a:t>
            </a:r>
            <a:r>
              <a:rPr lang="zh-CN" altLang="zh-CN" dirty="0">
                <a:solidFill>
                  <a:srgbClr val="FF0000"/>
                </a:solidFill>
              </a:rPr>
              <a:t>发送方，</a:t>
            </a:r>
            <a:r>
              <a:rPr lang="zh-CN" altLang="zh-CN" dirty="0"/>
              <a:t>而</a:t>
            </a:r>
            <a:r>
              <a:rPr lang="en-US" altLang="zh-CN" dirty="0"/>
              <a:t> B </a:t>
            </a:r>
            <a:r>
              <a:rPr lang="zh-CN" altLang="zh-CN" dirty="0"/>
              <a:t>叫做</a:t>
            </a:r>
            <a:r>
              <a:rPr lang="zh-CN" altLang="zh-CN" dirty="0">
                <a:solidFill>
                  <a:srgbClr val="FF0000"/>
                </a:solidFill>
              </a:rPr>
              <a:t>接收方。</a:t>
            </a:r>
          </a:p>
        </p:txBody>
      </p:sp>
    </p:spTree>
    <p:extLst>
      <p:ext uri="{BB962C8B-B14F-4D97-AF65-F5344CB8AC3E}">
        <p14:creationId xmlns:p14="http://schemas.microsoft.com/office/powerpoint/2010/main" val="1436070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无差错情况</a:t>
            </a:r>
            <a:endParaRPr lang="zh-CN" altLang="en-US" dirty="0"/>
          </a:p>
        </p:txBody>
      </p:sp>
      <p:sp>
        <p:nvSpPr>
          <p:cNvPr id="4" name="矩形 3"/>
          <p:cNvSpPr/>
          <p:nvPr/>
        </p:nvSpPr>
        <p:spPr>
          <a:xfrm>
            <a:off x="1703512" y="1124744"/>
            <a:ext cx="9057456" cy="1292662"/>
          </a:xfrm>
          <a:prstGeom prst="rect">
            <a:avLst/>
          </a:prstGeom>
          <a:solidFill>
            <a:srgbClr val="66FF66"/>
          </a:solidFill>
          <a:ln>
            <a:solidFill>
              <a:srgbClr val="000099"/>
            </a:solidFill>
          </a:ln>
        </p:spPr>
        <p:txBody>
          <a:bodyPr wrap="square">
            <a:spAutoFit/>
          </a:bodyPr>
          <a:lstStyle/>
          <a:p>
            <a:r>
              <a:rPr lang="en-US" altLang="zh-CN" sz="2600" dirty="0">
                <a:solidFill>
                  <a:srgbClr val="000099"/>
                </a:solidFill>
                <a:latin typeface="微软雅黑" panose="020B0503020204020204" pitchFamily="34" charset="-122"/>
                <a:ea typeface="微软雅黑" panose="020B0503020204020204" pitchFamily="34" charset="-122"/>
              </a:rPr>
              <a:t>A </a:t>
            </a:r>
            <a:r>
              <a:rPr lang="zh-CN" altLang="zh-CN" sz="2600" dirty="0">
                <a:solidFill>
                  <a:srgbClr val="000099"/>
                </a:solidFill>
                <a:latin typeface="微软雅黑" panose="020B0503020204020204" pitchFamily="34" charset="-122"/>
                <a:ea typeface="微软雅黑" panose="020B0503020204020204" pitchFamily="34" charset="-122"/>
              </a:rPr>
              <a:t>发送分组</a:t>
            </a:r>
            <a:r>
              <a:rPr lang="en-US" altLang="zh-CN" sz="2600" dirty="0">
                <a:solidFill>
                  <a:srgbClr val="000099"/>
                </a:solidFill>
                <a:latin typeface="微软雅黑" panose="020B0503020204020204" pitchFamily="34" charset="-122"/>
                <a:ea typeface="微软雅黑" panose="020B0503020204020204" pitchFamily="34" charset="-122"/>
              </a:rPr>
              <a:t> M1</a:t>
            </a:r>
            <a:r>
              <a:rPr lang="zh-CN" altLang="zh-CN" sz="2600" dirty="0">
                <a:solidFill>
                  <a:srgbClr val="000099"/>
                </a:solidFill>
                <a:latin typeface="微软雅黑" panose="020B0503020204020204" pitchFamily="34" charset="-122"/>
                <a:ea typeface="微软雅黑" panose="020B0503020204020204" pitchFamily="34" charset="-122"/>
              </a:rPr>
              <a:t>，发完就暂停发送，等待</a:t>
            </a:r>
            <a:r>
              <a:rPr lang="en-US" altLang="zh-CN" sz="2600" dirty="0">
                <a:solidFill>
                  <a:srgbClr val="000099"/>
                </a:solidFill>
                <a:latin typeface="微软雅黑" panose="020B0503020204020204" pitchFamily="34" charset="-122"/>
                <a:ea typeface="微软雅黑" panose="020B0503020204020204" pitchFamily="34" charset="-122"/>
              </a:rPr>
              <a:t> B </a:t>
            </a:r>
            <a:r>
              <a:rPr lang="zh-CN" altLang="zh-CN" sz="2600" dirty="0">
                <a:solidFill>
                  <a:srgbClr val="000099"/>
                </a:solidFill>
                <a:latin typeface="微软雅黑" panose="020B0503020204020204" pitchFamily="34" charset="-122"/>
                <a:ea typeface="微软雅黑" panose="020B0503020204020204" pitchFamily="34" charset="-122"/>
              </a:rPr>
              <a:t>的确认</a:t>
            </a:r>
            <a:r>
              <a:rPr lang="en-US" altLang="zh-CN" sz="2600" dirty="0">
                <a:solidFill>
                  <a:srgbClr val="000099"/>
                </a:solidFill>
                <a:latin typeface="微软雅黑" panose="020B0503020204020204" pitchFamily="34" charset="-122"/>
                <a:ea typeface="微软雅黑" panose="020B0503020204020204" pitchFamily="34" charset="-122"/>
              </a:rPr>
              <a:t> (ACK)</a:t>
            </a:r>
            <a:r>
              <a:rPr lang="zh-CN" altLang="zh-CN" sz="2600" dirty="0">
                <a:solidFill>
                  <a:srgbClr val="000099"/>
                </a:solidFill>
                <a:latin typeface="微软雅黑" panose="020B0503020204020204" pitchFamily="34" charset="-122"/>
                <a:ea typeface="微软雅黑" panose="020B0503020204020204" pitchFamily="34" charset="-122"/>
              </a:rPr>
              <a:t>。</a:t>
            </a:r>
            <a:r>
              <a:rPr lang="en-US" altLang="zh-CN" sz="2600" dirty="0">
                <a:solidFill>
                  <a:srgbClr val="000099"/>
                </a:solidFill>
                <a:latin typeface="微软雅黑" panose="020B0503020204020204" pitchFamily="34" charset="-122"/>
                <a:ea typeface="微软雅黑" panose="020B0503020204020204" pitchFamily="34" charset="-122"/>
              </a:rPr>
              <a:t>B </a:t>
            </a:r>
            <a:r>
              <a:rPr lang="zh-CN" altLang="zh-CN" sz="2600" dirty="0">
                <a:solidFill>
                  <a:srgbClr val="000099"/>
                </a:solidFill>
                <a:latin typeface="微软雅黑" panose="020B0503020204020204" pitchFamily="34" charset="-122"/>
                <a:ea typeface="微软雅黑" panose="020B0503020204020204" pitchFamily="34" charset="-122"/>
              </a:rPr>
              <a:t>收到了</a:t>
            </a:r>
            <a:r>
              <a:rPr lang="en-US" altLang="zh-CN" sz="2600" dirty="0">
                <a:solidFill>
                  <a:srgbClr val="000099"/>
                </a:solidFill>
                <a:latin typeface="微软雅黑" panose="020B0503020204020204" pitchFamily="34" charset="-122"/>
                <a:ea typeface="微软雅黑" panose="020B0503020204020204" pitchFamily="34" charset="-122"/>
              </a:rPr>
              <a:t> M1 </a:t>
            </a:r>
            <a:r>
              <a:rPr lang="zh-CN" altLang="zh-CN" sz="2600" dirty="0">
                <a:solidFill>
                  <a:srgbClr val="000099"/>
                </a:solidFill>
                <a:latin typeface="微软雅黑" panose="020B0503020204020204" pitchFamily="34" charset="-122"/>
                <a:ea typeface="微软雅黑" panose="020B0503020204020204" pitchFamily="34" charset="-122"/>
              </a:rPr>
              <a:t>向</a:t>
            </a:r>
            <a:r>
              <a:rPr lang="en-US" altLang="zh-CN" sz="2600" dirty="0">
                <a:solidFill>
                  <a:srgbClr val="000099"/>
                </a:solidFill>
                <a:latin typeface="微软雅黑" panose="020B0503020204020204" pitchFamily="34" charset="-122"/>
                <a:ea typeface="微软雅黑" panose="020B0503020204020204" pitchFamily="34" charset="-122"/>
              </a:rPr>
              <a:t> A </a:t>
            </a:r>
            <a:r>
              <a:rPr lang="zh-CN" altLang="zh-CN" sz="2600" dirty="0">
                <a:solidFill>
                  <a:srgbClr val="000099"/>
                </a:solidFill>
                <a:latin typeface="微软雅黑" panose="020B0503020204020204" pitchFamily="34" charset="-122"/>
                <a:ea typeface="微软雅黑" panose="020B0503020204020204" pitchFamily="34" charset="-122"/>
              </a:rPr>
              <a:t>发送</a:t>
            </a:r>
            <a:r>
              <a:rPr lang="en-US" altLang="zh-CN" sz="2600" dirty="0">
                <a:solidFill>
                  <a:srgbClr val="000099"/>
                </a:solidFill>
                <a:latin typeface="微软雅黑" panose="020B0503020204020204" pitchFamily="34" charset="-122"/>
                <a:ea typeface="微软雅黑" panose="020B0503020204020204" pitchFamily="34" charset="-122"/>
              </a:rPr>
              <a:t>  ACK</a:t>
            </a:r>
            <a:r>
              <a:rPr lang="zh-CN" altLang="zh-CN" sz="2600" dirty="0">
                <a:solidFill>
                  <a:srgbClr val="000099"/>
                </a:solidFill>
                <a:latin typeface="微软雅黑" panose="020B0503020204020204" pitchFamily="34" charset="-122"/>
                <a:ea typeface="微软雅黑" panose="020B0503020204020204" pitchFamily="34" charset="-122"/>
              </a:rPr>
              <a:t>。</a:t>
            </a:r>
            <a:r>
              <a:rPr lang="en-US" altLang="zh-CN" sz="2600" dirty="0">
                <a:solidFill>
                  <a:srgbClr val="000099"/>
                </a:solidFill>
                <a:latin typeface="微软雅黑" panose="020B0503020204020204" pitchFamily="34" charset="-122"/>
                <a:ea typeface="微软雅黑" panose="020B0503020204020204" pitchFamily="34" charset="-122"/>
              </a:rPr>
              <a:t>A </a:t>
            </a:r>
            <a:r>
              <a:rPr lang="zh-CN" altLang="zh-CN" sz="2600" dirty="0">
                <a:solidFill>
                  <a:srgbClr val="000099"/>
                </a:solidFill>
                <a:latin typeface="微软雅黑" panose="020B0503020204020204" pitchFamily="34" charset="-122"/>
                <a:ea typeface="微软雅黑" panose="020B0503020204020204" pitchFamily="34" charset="-122"/>
              </a:rPr>
              <a:t>在收到了对</a:t>
            </a:r>
            <a:r>
              <a:rPr lang="en-US" altLang="zh-CN" sz="2600" dirty="0">
                <a:solidFill>
                  <a:srgbClr val="000099"/>
                </a:solidFill>
                <a:latin typeface="微软雅黑" panose="020B0503020204020204" pitchFamily="34" charset="-122"/>
                <a:ea typeface="微软雅黑" panose="020B0503020204020204" pitchFamily="34" charset="-122"/>
              </a:rPr>
              <a:t> M1 </a:t>
            </a:r>
            <a:r>
              <a:rPr lang="zh-CN" altLang="zh-CN" sz="2600" dirty="0">
                <a:solidFill>
                  <a:srgbClr val="000099"/>
                </a:solidFill>
                <a:latin typeface="微软雅黑" panose="020B0503020204020204" pitchFamily="34" charset="-122"/>
                <a:ea typeface="微软雅黑" panose="020B0503020204020204" pitchFamily="34" charset="-122"/>
              </a:rPr>
              <a:t>的确认后，就再发送下一个分组</a:t>
            </a:r>
            <a:r>
              <a:rPr lang="en-US" altLang="zh-CN" sz="2600" dirty="0">
                <a:solidFill>
                  <a:srgbClr val="000099"/>
                </a:solidFill>
                <a:latin typeface="微软雅黑" panose="020B0503020204020204" pitchFamily="34" charset="-122"/>
                <a:ea typeface="微软雅黑" panose="020B0503020204020204" pitchFamily="34" charset="-122"/>
              </a:rPr>
              <a:t>  M2</a:t>
            </a:r>
            <a:r>
              <a:rPr lang="zh-CN" altLang="zh-CN" sz="2600" dirty="0">
                <a:solidFill>
                  <a:srgbClr val="000099"/>
                </a:solidFill>
                <a:latin typeface="微软雅黑" panose="020B0503020204020204" pitchFamily="34" charset="-122"/>
                <a:ea typeface="微软雅黑" panose="020B0503020204020204" pitchFamily="34" charset="-122"/>
              </a:rPr>
              <a:t>。</a:t>
            </a:r>
            <a:endParaRPr lang="zh-CN" altLang="en-US" sz="2600" dirty="0">
              <a:solidFill>
                <a:srgbClr val="000099"/>
              </a:solidFill>
              <a:latin typeface="微软雅黑" panose="020B0503020204020204" pitchFamily="34" charset="-122"/>
              <a:ea typeface="微软雅黑" panose="020B0503020204020204" pitchFamily="34" charset="-122"/>
            </a:endParaRPr>
          </a:p>
        </p:txBody>
      </p:sp>
      <p:sp>
        <p:nvSpPr>
          <p:cNvPr id="7" name="Rectangle 6"/>
          <p:cNvSpPr>
            <a:spLocks noChangeArrowheads="1"/>
          </p:cNvSpPr>
          <p:nvPr/>
        </p:nvSpPr>
        <p:spPr bwMode="auto">
          <a:xfrm>
            <a:off x="4999535" y="2461666"/>
            <a:ext cx="41357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99"/>
                </a:solidFill>
                <a:latin typeface="微软雅黑" panose="020B0503020204020204" pitchFamily="34" charset="-122"/>
                <a:ea typeface="微软雅黑" panose="020B0503020204020204" pitchFamily="34" charset="-122"/>
              </a:rPr>
              <a:t>A</a:t>
            </a:r>
          </a:p>
        </p:txBody>
      </p:sp>
      <p:sp>
        <p:nvSpPr>
          <p:cNvPr id="8" name="Rectangle 7"/>
          <p:cNvSpPr>
            <a:spLocks noChangeArrowheads="1"/>
          </p:cNvSpPr>
          <p:nvPr/>
        </p:nvSpPr>
        <p:spPr bwMode="auto">
          <a:xfrm>
            <a:off x="6864848" y="2461666"/>
            <a:ext cx="3751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a:solidFill>
                  <a:srgbClr val="000099"/>
                </a:solidFill>
                <a:latin typeface="微软雅黑" panose="020B0503020204020204" pitchFamily="34" charset="-122"/>
                <a:ea typeface="微软雅黑" panose="020B0503020204020204" pitchFamily="34" charset="-122"/>
              </a:rPr>
              <a:t>B</a:t>
            </a:r>
          </a:p>
        </p:txBody>
      </p:sp>
      <p:grpSp>
        <p:nvGrpSpPr>
          <p:cNvPr id="17" name="Group 16"/>
          <p:cNvGrpSpPr>
            <a:grpSpLocks/>
          </p:cNvGrpSpPr>
          <p:nvPr/>
        </p:nvGrpSpPr>
        <p:grpSpPr bwMode="auto">
          <a:xfrm>
            <a:off x="5196384" y="3045867"/>
            <a:ext cx="1835150" cy="777875"/>
            <a:chOff x="3439" y="3564"/>
            <a:chExt cx="1156" cy="490"/>
          </a:xfrm>
        </p:grpSpPr>
        <p:sp>
          <p:nvSpPr>
            <p:cNvPr id="18" name="Freeform 1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FF"/>
                </a:solidFill>
                <a:latin typeface="微软雅黑" panose="020B0503020204020204" pitchFamily="34" charset="-122"/>
                <a:ea typeface="微软雅黑" panose="020B0503020204020204" pitchFamily="34" charset="-122"/>
              </a:endParaRPr>
            </a:p>
          </p:txBody>
        </p:sp>
        <p:sp>
          <p:nvSpPr>
            <p:cNvPr id="19" name="AutoShape 1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FF"/>
                </a:solidFill>
                <a:latin typeface="微软雅黑" panose="020B0503020204020204" pitchFamily="34" charset="-122"/>
                <a:ea typeface="微软雅黑" panose="020B0503020204020204" pitchFamily="34" charset="-122"/>
              </a:endParaRPr>
            </a:p>
          </p:txBody>
        </p:sp>
        <p:sp>
          <p:nvSpPr>
            <p:cNvPr id="20" name="Rectangle 19"/>
            <p:cNvSpPr>
              <a:spLocks noChangeArrowheads="1"/>
            </p:cNvSpPr>
            <p:nvPr/>
          </p:nvSpPr>
          <p:spPr bwMode="auto">
            <a:xfrm rot="540000">
              <a:off x="3592" y="3633"/>
              <a:ext cx="433"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FF"/>
                  </a:solidFill>
                  <a:latin typeface="微软雅黑" panose="020B0503020204020204" pitchFamily="34" charset="-122"/>
                  <a:ea typeface="微软雅黑" panose="020B0503020204020204" pitchFamily="34" charset="-122"/>
                </a:rPr>
                <a:t>M1</a:t>
              </a:r>
            </a:p>
          </p:txBody>
        </p:sp>
      </p:grpSp>
      <p:grpSp>
        <p:nvGrpSpPr>
          <p:cNvPr id="21" name="Group 20"/>
          <p:cNvGrpSpPr>
            <a:grpSpLocks/>
          </p:cNvGrpSpPr>
          <p:nvPr/>
        </p:nvGrpSpPr>
        <p:grpSpPr bwMode="auto">
          <a:xfrm>
            <a:off x="5194797" y="4369842"/>
            <a:ext cx="1835150" cy="777875"/>
            <a:chOff x="3439" y="3564"/>
            <a:chExt cx="1156" cy="490"/>
          </a:xfrm>
        </p:grpSpPr>
        <p:sp>
          <p:nvSpPr>
            <p:cNvPr id="22" name="Freeform 2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FF"/>
                </a:solidFill>
                <a:latin typeface="微软雅黑" panose="020B0503020204020204" pitchFamily="34" charset="-122"/>
                <a:ea typeface="微软雅黑" panose="020B0503020204020204" pitchFamily="34" charset="-122"/>
              </a:endParaRPr>
            </a:p>
          </p:txBody>
        </p:sp>
        <p:sp>
          <p:nvSpPr>
            <p:cNvPr id="23" name="AutoShape 2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FF"/>
                </a:solidFill>
                <a:latin typeface="微软雅黑" panose="020B0503020204020204" pitchFamily="34" charset="-122"/>
                <a:ea typeface="微软雅黑" panose="020B0503020204020204" pitchFamily="34" charset="-122"/>
              </a:endParaRPr>
            </a:p>
          </p:txBody>
        </p:sp>
        <p:sp>
          <p:nvSpPr>
            <p:cNvPr id="24" name="Rectangle 23"/>
            <p:cNvSpPr>
              <a:spLocks noChangeArrowheads="1"/>
            </p:cNvSpPr>
            <p:nvPr/>
          </p:nvSpPr>
          <p:spPr bwMode="auto">
            <a:xfrm rot="540000">
              <a:off x="3592" y="3633"/>
              <a:ext cx="433"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FF"/>
                  </a:solidFill>
                  <a:latin typeface="微软雅黑" panose="020B0503020204020204" pitchFamily="34" charset="-122"/>
                  <a:ea typeface="微软雅黑" panose="020B0503020204020204" pitchFamily="34" charset="-122"/>
                </a:rPr>
                <a:t>M2</a:t>
              </a:r>
            </a:p>
          </p:txBody>
        </p:sp>
      </p:grpSp>
      <p:grpSp>
        <p:nvGrpSpPr>
          <p:cNvPr id="25" name="Group 25"/>
          <p:cNvGrpSpPr>
            <a:grpSpLocks/>
          </p:cNvGrpSpPr>
          <p:nvPr/>
        </p:nvGrpSpPr>
        <p:grpSpPr bwMode="auto">
          <a:xfrm>
            <a:off x="5180509" y="3749136"/>
            <a:ext cx="1868488" cy="517526"/>
            <a:chOff x="2012" y="2290"/>
            <a:chExt cx="1177" cy="326"/>
          </a:xfrm>
        </p:grpSpPr>
        <p:sp>
          <p:nvSpPr>
            <p:cNvPr id="26" name="Line 26"/>
            <p:cNvSpPr>
              <a:spLocks noChangeShapeType="1"/>
            </p:cNvSpPr>
            <p:nvPr/>
          </p:nvSpPr>
          <p:spPr bwMode="auto">
            <a:xfrm flipH="1">
              <a:off x="2012" y="2415"/>
              <a:ext cx="1177" cy="201"/>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7" name="Text Box 27"/>
            <p:cNvSpPr txBox="1">
              <a:spLocks noChangeArrowheads="1"/>
            </p:cNvSpPr>
            <p:nvPr/>
          </p:nvSpPr>
          <p:spPr bwMode="auto">
            <a:xfrm rot="21169770">
              <a:off x="2101" y="2290"/>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dirty="0">
                  <a:solidFill>
                    <a:srgbClr val="000099"/>
                  </a:solidFill>
                  <a:latin typeface="微软雅黑" panose="020B0503020204020204" pitchFamily="34" charset="-122"/>
                  <a:ea typeface="微软雅黑" panose="020B0503020204020204" pitchFamily="34" charset="-122"/>
                </a:rPr>
                <a:t>ACK 1</a:t>
              </a:r>
            </a:p>
          </p:txBody>
        </p:sp>
      </p:grpSp>
      <p:grpSp>
        <p:nvGrpSpPr>
          <p:cNvPr id="28" name="Group 28"/>
          <p:cNvGrpSpPr>
            <a:grpSpLocks/>
          </p:cNvGrpSpPr>
          <p:nvPr/>
        </p:nvGrpSpPr>
        <p:grpSpPr bwMode="auto">
          <a:xfrm>
            <a:off x="5167809" y="5131845"/>
            <a:ext cx="1868488" cy="525463"/>
            <a:chOff x="2012" y="2285"/>
            <a:chExt cx="1177" cy="331"/>
          </a:xfrm>
        </p:grpSpPr>
        <p:sp>
          <p:nvSpPr>
            <p:cNvPr id="29" name="Line 29"/>
            <p:cNvSpPr>
              <a:spLocks noChangeShapeType="1"/>
            </p:cNvSpPr>
            <p:nvPr/>
          </p:nvSpPr>
          <p:spPr bwMode="auto">
            <a:xfrm flipH="1">
              <a:off x="2012" y="2415"/>
              <a:ext cx="1177" cy="201"/>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solidFill>
                  <a:srgbClr val="000099"/>
                </a:solidFill>
                <a:latin typeface="微软雅黑" panose="020B0503020204020204" pitchFamily="34" charset="-122"/>
                <a:ea typeface="微软雅黑" panose="020B0503020204020204" pitchFamily="34" charset="-122"/>
              </a:endParaRPr>
            </a:p>
          </p:txBody>
        </p:sp>
        <p:sp>
          <p:nvSpPr>
            <p:cNvPr id="30" name="Text Box 30"/>
            <p:cNvSpPr txBox="1">
              <a:spLocks noChangeArrowheads="1"/>
            </p:cNvSpPr>
            <p:nvPr/>
          </p:nvSpPr>
          <p:spPr bwMode="auto">
            <a:xfrm rot="21169770">
              <a:off x="2109"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dirty="0">
                  <a:solidFill>
                    <a:srgbClr val="000099"/>
                  </a:solidFill>
                  <a:latin typeface="微软雅黑" panose="020B0503020204020204" pitchFamily="34" charset="-122"/>
                  <a:ea typeface="微软雅黑" panose="020B0503020204020204" pitchFamily="34" charset="-122"/>
                </a:rPr>
                <a:t>ACK 2</a:t>
              </a:r>
            </a:p>
          </p:txBody>
        </p:sp>
      </p:grpSp>
      <p:grpSp>
        <p:nvGrpSpPr>
          <p:cNvPr id="31" name="Group 33"/>
          <p:cNvGrpSpPr>
            <a:grpSpLocks/>
          </p:cNvGrpSpPr>
          <p:nvPr/>
        </p:nvGrpSpPr>
        <p:grpSpPr bwMode="auto">
          <a:xfrm>
            <a:off x="2351585" y="3147469"/>
            <a:ext cx="2682875" cy="830263"/>
            <a:chOff x="230" y="1632"/>
            <a:chExt cx="1690" cy="523"/>
          </a:xfrm>
        </p:grpSpPr>
        <p:sp>
          <p:nvSpPr>
            <p:cNvPr id="32" name="Text Box 31"/>
            <p:cNvSpPr txBox="1">
              <a:spLocks noChangeArrowheads="1"/>
            </p:cNvSpPr>
            <p:nvPr/>
          </p:nvSpPr>
          <p:spPr bwMode="auto">
            <a:xfrm>
              <a:off x="230" y="1632"/>
              <a:ext cx="11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dirty="0">
                  <a:solidFill>
                    <a:srgbClr val="FF0000"/>
                  </a:solidFill>
                  <a:latin typeface="微软雅黑" panose="020B0503020204020204" pitchFamily="34" charset="-122"/>
                  <a:ea typeface="微软雅黑" panose="020B0503020204020204" pitchFamily="34" charset="-122"/>
                </a:rPr>
                <a:t>停止发送，等待 </a:t>
              </a:r>
              <a:r>
                <a:rPr lang="en-US" altLang="zh-CN" dirty="0">
                  <a:solidFill>
                    <a:srgbClr val="FF0000"/>
                  </a:solidFill>
                  <a:latin typeface="微软雅黑" panose="020B0503020204020204" pitchFamily="34" charset="-122"/>
                  <a:ea typeface="微软雅黑" panose="020B0503020204020204" pitchFamily="34" charset="-122"/>
                </a:rPr>
                <a:t>ACK</a:t>
              </a:r>
            </a:p>
          </p:txBody>
        </p:sp>
        <p:sp>
          <p:nvSpPr>
            <p:cNvPr id="33" name="Line 32"/>
            <p:cNvSpPr>
              <a:spLocks noChangeShapeType="1"/>
            </p:cNvSpPr>
            <p:nvPr/>
          </p:nvSpPr>
          <p:spPr bwMode="auto">
            <a:xfrm>
              <a:off x="1296" y="1920"/>
              <a:ext cx="624" cy="0"/>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微软雅黑" panose="020B0503020204020204" pitchFamily="34" charset="-122"/>
                <a:ea typeface="微软雅黑" panose="020B0503020204020204" pitchFamily="34" charset="-122"/>
              </a:endParaRPr>
            </a:p>
          </p:txBody>
        </p:sp>
      </p:grpSp>
      <p:grpSp>
        <p:nvGrpSpPr>
          <p:cNvPr id="34" name="Group 37"/>
          <p:cNvGrpSpPr>
            <a:grpSpLocks/>
          </p:cNvGrpSpPr>
          <p:nvPr/>
        </p:nvGrpSpPr>
        <p:grpSpPr bwMode="auto">
          <a:xfrm>
            <a:off x="2351585" y="3909469"/>
            <a:ext cx="2682875" cy="830263"/>
            <a:chOff x="230" y="2160"/>
            <a:chExt cx="1690" cy="523"/>
          </a:xfrm>
        </p:grpSpPr>
        <p:sp>
          <p:nvSpPr>
            <p:cNvPr id="35" name="Text Box 35"/>
            <p:cNvSpPr txBox="1">
              <a:spLocks noChangeArrowheads="1"/>
            </p:cNvSpPr>
            <p:nvPr/>
          </p:nvSpPr>
          <p:spPr bwMode="auto">
            <a:xfrm>
              <a:off x="230" y="2160"/>
              <a:ext cx="111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dirty="0">
                  <a:solidFill>
                    <a:srgbClr val="0000CC"/>
                  </a:solidFill>
                  <a:latin typeface="微软雅黑" panose="020B0503020204020204" pitchFamily="34" charset="-122"/>
                  <a:ea typeface="微软雅黑" panose="020B0503020204020204" pitchFamily="34" charset="-122"/>
                </a:rPr>
                <a:t>收到 </a:t>
              </a:r>
              <a:r>
                <a:rPr lang="en-US" altLang="zh-CN" dirty="0">
                  <a:solidFill>
                    <a:srgbClr val="0000CC"/>
                  </a:solidFill>
                  <a:latin typeface="微软雅黑" panose="020B0503020204020204" pitchFamily="34" charset="-122"/>
                  <a:ea typeface="微软雅黑" panose="020B0503020204020204" pitchFamily="34" charset="-122"/>
                </a:rPr>
                <a:t>ACK</a:t>
              </a:r>
              <a:r>
                <a:rPr lang="zh-CN" altLang="en-US" dirty="0">
                  <a:solidFill>
                    <a:srgbClr val="0000CC"/>
                  </a:solidFill>
                  <a:latin typeface="微软雅黑" panose="020B0503020204020204" pitchFamily="34" charset="-122"/>
                  <a:ea typeface="微软雅黑" panose="020B0503020204020204" pitchFamily="34" charset="-122"/>
                </a:rPr>
                <a:t>，继续发送</a:t>
              </a:r>
            </a:p>
          </p:txBody>
        </p:sp>
        <p:sp>
          <p:nvSpPr>
            <p:cNvPr id="36" name="Line 36"/>
            <p:cNvSpPr>
              <a:spLocks noChangeShapeType="1"/>
            </p:cNvSpPr>
            <p:nvPr/>
          </p:nvSpPr>
          <p:spPr bwMode="auto">
            <a:xfrm>
              <a:off x="1296" y="2448"/>
              <a:ext cx="624" cy="0"/>
            </a:xfrm>
            <a:prstGeom prst="line">
              <a:avLst/>
            </a:prstGeom>
            <a:noFill/>
            <a:ln w="2857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微软雅黑" panose="020B0503020204020204" pitchFamily="34" charset="-122"/>
                <a:ea typeface="微软雅黑" panose="020B0503020204020204" pitchFamily="34" charset="-122"/>
              </a:endParaRPr>
            </a:p>
          </p:txBody>
        </p:sp>
      </p:grpSp>
      <p:sp>
        <p:nvSpPr>
          <p:cNvPr id="9" name="TextBox 8"/>
          <p:cNvSpPr txBox="1"/>
          <p:nvPr/>
        </p:nvSpPr>
        <p:spPr>
          <a:xfrm>
            <a:off x="7104112" y="3707741"/>
            <a:ext cx="1396536"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确认 </a:t>
            </a:r>
            <a:r>
              <a:rPr lang="en-US" altLang="zh-CN" sz="2400" dirty="0">
                <a:solidFill>
                  <a:srgbClr val="0000FF"/>
                </a:solidFill>
                <a:latin typeface="微软雅黑" panose="020B0503020204020204" pitchFamily="34" charset="-122"/>
                <a:ea typeface="微软雅黑" panose="020B0503020204020204" pitchFamily="34" charset="-122"/>
              </a:rPr>
              <a:t>M1</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7104112" y="5036100"/>
            <a:ext cx="1396536" cy="461665"/>
          </a:xfrm>
          <a:prstGeom prst="rect">
            <a:avLst/>
          </a:prstGeom>
          <a:noFill/>
        </p:spPr>
        <p:txBody>
          <a:bodyPr wrap="none" rtlCol="0">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确认 </a:t>
            </a:r>
            <a:r>
              <a:rPr lang="en-US" altLang="zh-CN" sz="2400" dirty="0">
                <a:solidFill>
                  <a:srgbClr val="0000FF"/>
                </a:solidFill>
                <a:latin typeface="微软雅黑" panose="020B0503020204020204" pitchFamily="34" charset="-122"/>
                <a:ea typeface="微软雅黑" panose="020B0503020204020204" pitchFamily="34" charset="-122"/>
              </a:rPr>
              <a:t>M2</a:t>
            </a:r>
            <a:endParaRPr lang="zh-CN" altLang="en-US" sz="2400" dirty="0">
              <a:solidFill>
                <a:srgbClr val="0000FF"/>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857344" y="2912517"/>
            <a:ext cx="2533449" cy="3549095"/>
            <a:chOff x="3714343" y="2912516"/>
            <a:chExt cx="2533449" cy="3549095"/>
          </a:xfrm>
        </p:grpSpPr>
        <p:sp>
          <p:nvSpPr>
            <p:cNvPr id="5" name="Line 4"/>
            <p:cNvSpPr>
              <a:spLocks noChangeShapeType="1"/>
            </p:cNvSpPr>
            <p:nvPr/>
          </p:nvSpPr>
          <p:spPr bwMode="auto">
            <a:xfrm>
              <a:off x="4031159" y="2912516"/>
              <a:ext cx="0" cy="3179763"/>
            </a:xfrm>
            <a:prstGeom prst="line">
              <a:avLst/>
            </a:prstGeom>
            <a:noFill/>
            <a:ln w="38100">
              <a:solidFill>
                <a:schemeClr val="accent6">
                  <a:lumMod val="50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 name="Line 5"/>
            <p:cNvSpPr>
              <a:spLocks noChangeShapeType="1"/>
            </p:cNvSpPr>
            <p:nvPr/>
          </p:nvSpPr>
          <p:spPr bwMode="auto">
            <a:xfrm>
              <a:off x="5909172" y="2912516"/>
              <a:ext cx="0" cy="3160713"/>
            </a:xfrm>
            <a:prstGeom prst="line">
              <a:avLst/>
            </a:prstGeom>
            <a:noFill/>
            <a:ln w="38100">
              <a:solidFill>
                <a:schemeClr val="accent6">
                  <a:lumMod val="50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 name="TextBox 2"/>
            <p:cNvSpPr txBox="1"/>
            <p:nvPr/>
          </p:nvSpPr>
          <p:spPr>
            <a:xfrm>
              <a:off x="5601461" y="6092279"/>
              <a:ext cx="646331" cy="369332"/>
            </a:xfrm>
            <a:prstGeom prst="rect">
              <a:avLst/>
            </a:prstGeom>
            <a:noFill/>
          </p:spPr>
          <p:txBody>
            <a:bodyPr wrap="none" rtlCol="0">
              <a:spAutoFit/>
            </a:bodyPr>
            <a:lstStyle/>
            <a:p>
              <a:r>
                <a:rPr lang="zh-CN" altLang="en-US" dirty="0">
                  <a:solidFill>
                    <a:srgbClr val="000099"/>
                  </a:solidFill>
                  <a:latin typeface="微软雅黑" panose="020B0503020204020204" pitchFamily="34" charset="-122"/>
                  <a:ea typeface="微软雅黑" panose="020B0503020204020204" pitchFamily="34" charset="-122"/>
                </a:rPr>
                <a:t>时间</a:t>
              </a:r>
            </a:p>
          </p:txBody>
        </p:sp>
        <p:sp>
          <p:nvSpPr>
            <p:cNvPr id="38" name="TextBox 37"/>
            <p:cNvSpPr txBox="1"/>
            <p:nvPr/>
          </p:nvSpPr>
          <p:spPr>
            <a:xfrm>
              <a:off x="3714343" y="6092279"/>
              <a:ext cx="646331" cy="369332"/>
            </a:xfrm>
            <a:prstGeom prst="rect">
              <a:avLst/>
            </a:prstGeom>
            <a:noFill/>
          </p:spPr>
          <p:txBody>
            <a:bodyPr wrap="none" rtlCol="0">
              <a:spAutoFit/>
            </a:bodyPr>
            <a:lstStyle/>
            <a:p>
              <a:r>
                <a:rPr lang="zh-CN" altLang="en-US" dirty="0">
                  <a:solidFill>
                    <a:srgbClr val="000099"/>
                  </a:solidFill>
                  <a:latin typeface="微软雅黑" panose="020B0503020204020204" pitchFamily="34" charset="-122"/>
                  <a:ea typeface="微软雅黑" panose="020B0503020204020204" pitchFamily="34" charset="-122"/>
                </a:rPr>
                <a:t>时间</a:t>
              </a:r>
            </a:p>
          </p:txBody>
        </p:sp>
      </p:grpSp>
    </p:spTree>
    <p:extLst>
      <p:ext uri="{BB962C8B-B14F-4D97-AF65-F5344CB8AC3E}">
        <p14:creationId xmlns:p14="http://schemas.microsoft.com/office/powerpoint/2010/main" val="171152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35" presetClass="emph" presetSubtype="0" repeatCount="4000" fill="hold" grpId="1" nodeType="afterEffect">
                                  <p:stCondLst>
                                    <p:cond delay="0"/>
                                  </p:stCondLst>
                                  <p:childTnLst>
                                    <p:anim calcmode="discrete" valueType="str">
                                      <p:cBhvr>
                                        <p:cTn id="17"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4000" fill="hold" grpId="1" nodeType="afterEffect">
                                  <p:stCondLst>
                                    <p:cond delay="0"/>
                                  </p:stCondLst>
                                  <p:childTnLst>
                                    <p:anim calcmode="discrete" valueType="str">
                                      <p:cBhvr>
                                        <p:cTn id="37" dur="10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righ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7" grpId="0"/>
      <p:bldP spid="3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出现</a:t>
            </a:r>
            <a:r>
              <a:rPr lang="zh-CN" altLang="zh-CN" dirty="0"/>
              <a:t>差错</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a:t>在接收方 </a:t>
            </a:r>
            <a:r>
              <a:rPr lang="en-US" altLang="zh-CN" sz="2800" dirty="0"/>
              <a:t>B </a:t>
            </a:r>
            <a:r>
              <a:rPr lang="zh-CN" altLang="en-US" sz="2800" dirty="0"/>
              <a:t>会出现两种情况：</a:t>
            </a:r>
            <a:endParaRPr lang="en-US" altLang="zh-CN" sz="2800" dirty="0"/>
          </a:p>
          <a:p>
            <a:pPr lvl="1">
              <a:lnSpc>
                <a:spcPct val="100000"/>
              </a:lnSpc>
            </a:pPr>
            <a:r>
              <a:rPr lang="en-US" altLang="zh-CN" sz="2400" dirty="0">
                <a:solidFill>
                  <a:srgbClr val="0000FF"/>
                </a:solidFill>
              </a:rPr>
              <a:t>B </a:t>
            </a:r>
            <a:r>
              <a:rPr lang="zh-CN" altLang="zh-CN" sz="2400" dirty="0">
                <a:solidFill>
                  <a:srgbClr val="0000FF"/>
                </a:solidFill>
              </a:rPr>
              <a:t>接收</a:t>
            </a:r>
            <a:r>
              <a:rPr lang="en-US" altLang="zh-CN" sz="2400" dirty="0">
                <a:solidFill>
                  <a:srgbClr val="0000FF"/>
                </a:solidFill>
              </a:rPr>
              <a:t> M1 </a:t>
            </a:r>
            <a:r>
              <a:rPr lang="zh-CN" altLang="zh-CN" sz="2400" dirty="0">
                <a:solidFill>
                  <a:srgbClr val="0000FF"/>
                </a:solidFill>
              </a:rPr>
              <a:t>时检测出了差错，</a:t>
            </a:r>
            <a:r>
              <a:rPr lang="zh-CN" altLang="zh-CN" sz="2400" dirty="0"/>
              <a:t>就</a:t>
            </a:r>
            <a:r>
              <a:rPr lang="zh-CN" altLang="zh-CN" sz="2400" dirty="0">
                <a:solidFill>
                  <a:srgbClr val="FF0000"/>
                </a:solidFill>
              </a:rPr>
              <a:t>丢弃</a:t>
            </a:r>
            <a:r>
              <a:rPr lang="en-US" altLang="zh-CN" sz="2400" dirty="0">
                <a:solidFill>
                  <a:srgbClr val="FF0000"/>
                </a:solidFill>
              </a:rPr>
              <a:t> </a:t>
            </a:r>
            <a:r>
              <a:rPr lang="en-US" altLang="zh-CN" sz="2400" dirty="0"/>
              <a:t>M1</a:t>
            </a:r>
            <a:r>
              <a:rPr lang="zh-CN" altLang="zh-CN" sz="2400" dirty="0"/>
              <a:t>，其他什么也不做（不通知</a:t>
            </a:r>
            <a:r>
              <a:rPr lang="en-US" altLang="zh-CN" sz="2400" dirty="0"/>
              <a:t> A </a:t>
            </a:r>
            <a:r>
              <a:rPr lang="zh-CN" altLang="zh-CN" sz="2400" dirty="0"/>
              <a:t>收到有差错的分组）</a:t>
            </a:r>
            <a:r>
              <a:rPr lang="zh-CN" altLang="en-US" sz="2400" dirty="0"/>
              <a:t>。</a:t>
            </a:r>
            <a:endParaRPr lang="en-US" altLang="zh-CN" sz="2400" dirty="0"/>
          </a:p>
          <a:p>
            <a:pPr lvl="1">
              <a:lnSpc>
                <a:spcPct val="100000"/>
              </a:lnSpc>
            </a:pPr>
            <a:r>
              <a:rPr lang="en-US" altLang="zh-CN" sz="2400" dirty="0">
                <a:solidFill>
                  <a:srgbClr val="0000FF"/>
                </a:solidFill>
              </a:rPr>
              <a:t>M1 </a:t>
            </a:r>
            <a:r>
              <a:rPr lang="zh-CN" altLang="zh-CN" sz="2400" dirty="0">
                <a:solidFill>
                  <a:srgbClr val="0000FF"/>
                </a:solidFill>
              </a:rPr>
              <a:t>在传输过程中丢失了，</a:t>
            </a:r>
            <a:r>
              <a:rPr lang="zh-CN" altLang="zh-CN" sz="2400" dirty="0"/>
              <a:t>这时</a:t>
            </a:r>
            <a:r>
              <a:rPr lang="en-US" altLang="zh-CN" sz="2400" dirty="0"/>
              <a:t> B </a:t>
            </a:r>
            <a:r>
              <a:rPr lang="zh-CN" altLang="zh-CN" sz="2400" dirty="0"/>
              <a:t>当然什么都不知道</a:t>
            </a:r>
            <a:r>
              <a:rPr lang="zh-CN" altLang="en-US" sz="2400" dirty="0"/>
              <a:t>，也什么都不做。</a:t>
            </a:r>
            <a:endParaRPr lang="en-US" altLang="zh-CN" sz="2400" dirty="0"/>
          </a:p>
          <a:p>
            <a:pPr>
              <a:lnSpc>
                <a:spcPct val="100000"/>
              </a:lnSpc>
            </a:pPr>
            <a:r>
              <a:rPr lang="zh-CN" altLang="zh-CN" sz="2800" dirty="0">
                <a:solidFill>
                  <a:srgbClr val="0000FF"/>
                </a:solidFill>
              </a:rPr>
              <a:t>在这两种情况下，</a:t>
            </a:r>
            <a:r>
              <a:rPr lang="en-US" altLang="zh-CN" sz="2800" dirty="0">
                <a:solidFill>
                  <a:srgbClr val="0000FF"/>
                </a:solidFill>
              </a:rPr>
              <a:t>B </a:t>
            </a:r>
            <a:r>
              <a:rPr lang="zh-CN" altLang="zh-CN" sz="2800" dirty="0">
                <a:solidFill>
                  <a:srgbClr val="0000FF"/>
                </a:solidFill>
              </a:rPr>
              <a:t>都不会发送任何信息。</a:t>
            </a:r>
            <a:endParaRPr lang="en-US" altLang="zh-CN" sz="2800" dirty="0">
              <a:solidFill>
                <a:srgbClr val="0000FF"/>
              </a:solidFill>
            </a:endParaRPr>
          </a:p>
          <a:p>
            <a:pPr>
              <a:lnSpc>
                <a:spcPct val="100000"/>
              </a:lnSpc>
            </a:pPr>
            <a:r>
              <a:rPr lang="zh-CN" altLang="en-US" sz="2800" dirty="0">
                <a:solidFill>
                  <a:srgbClr val="FF0000"/>
                </a:solidFill>
              </a:rPr>
              <a:t>如何保证 </a:t>
            </a:r>
            <a:r>
              <a:rPr lang="en-US" altLang="zh-CN" sz="2800" dirty="0">
                <a:solidFill>
                  <a:srgbClr val="FF0000"/>
                </a:solidFill>
              </a:rPr>
              <a:t>B </a:t>
            </a:r>
            <a:r>
              <a:rPr lang="zh-CN" altLang="en-US" sz="2800" dirty="0">
                <a:solidFill>
                  <a:srgbClr val="FF0000"/>
                </a:solidFill>
              </a:rPr>
              <a:t>正确收到了 </a:t>
            </a:r>
            <a:r>
              <a:rPr lang="en-US" altLang="zh-CN" sz="2800" dirty="0">
                <a:solidFill>
                  <a:srgbClr val="FF0000"/>
                </a:solidFill>
              </a:rPr>
              <a:t>M1</a:t>
            </a:r>
            <a:r>
              <a:rPr lang="zh-CN" altLang="en-US" sz="2800" dirty="0">
                <a:solidFill>
                  <a:srgbClr val="FF0000"/>
                </a:solidFill>
              </a:rPr>
              <a:t> 呢？</a:t>
            </a:r>
            <a:endParaRPr lang="en-US" altLang="zh-CN" sz="2800" dirty="0">
              <a:solidFill>
                <a:srgbClr val="FF0000"/>
              </a:solidFill>
            </a:endParaRPr>
          </a:p>
          <a:p>
            <a:pPr>
              <a:lnSpc>
                <a:spcPct val="100000"/>
              </a:lnSpc>
            </a:pPr>
            <a:r>
              <a:rPr lang="zh-CN" altLang="en-US" sz="2800" dirty="0">
                <a:solidFill>
                  <a:srgbClr val="0000FF"/>
                </a:solidFill>
              </a:rPr>
              <a:t>解决方法：</a:t>
            </a:r>
            <a:r>
              <a:rPr lang="zh-CN" altLang="zh-CN" sz="2800" dirty="0">
                <a:solidFill>
                  <a:srgbClr val="0000FF"/>
                </a:solidFill>
              </a:rPr>
              <a:t>超时重传</a:t>
            </a:r>
            <a:endParaRPr lang="en-US" altLang="zh-CN" sz="2800" dirty="0">
              <a:solidFill>
                <a:srgbClr val="0000FF"/>
              </a:solidFill>
            </a:endParaRPr>
          </a:p>
          <a:p>
            <a:pPr lvl="1">
              <a:lnSpc>
                <a:spcPct val="100000"/>
              </a:lnSpc>
            </a:pPr>
            <a:r>
              <a:rPr lang="en-US" altLang="zh-CN" sz="2400" dirty="0"/>
              <a:t>A </a:t>
            </a:r>
            <a:r>
              <a:rPr lang="zh-CN" altLang="zh-CN" sz="2400" dirty="0"/>
              <a:t>为每一个已发送的分组都设置了一个</a:t>
            </a:r>
            <a:r>
              <a:rPr lang="zh-CN" altLang="zh-CN" sz="2400" dirty="0">
                <a:solidFill>
                  <a:srgbClr val="FF0000"/>
                </a:solidFill>
              </a:rPr>
              <a:t>超时计时器。</a:t>
            </a:r>
            <a:endParaRPr lang="en-US" altLang="zh-CN" sz="2400" dirty="0">
              <a:solidFill>
                <a:srgbClr val="FF0000"/>
              </a:solidFill>
            </a:endParaRPr>
          </a:p>
          <a:p>
            <a:pPr lvl="1">
              <a:lnSpc>
                <a:spcPct val="100000"/>
              </a:lnSpc>
            </a:pPr>
            <a:r>
              <a:rPr lang="en-US" altLang="zh-CN" sz="2400" dirty="0"/>
              <a:t>A </a:t>
            </a:r>
            <a:r>
              <a:rPr lang="zh-CN" altLang="zh-CN" sz="2400" dirty="0"/>
              <a:t>只要在超时计时器到期之前收到了相应的确认，就撤销该超时计时器</a:t>
            </a:r>
            <a:r>
              <a:rPr lang="zh-CN" altLang="en-US" sz="2400" dirty="0"/>
              <a:t>，继续发送下一个分组 </a:t>
            </a:r>
            <a:r>
              <a:rPr lang="en-US" altLang="zh-CN" sz="2400" dirty="0"/>
              <a:t>M2</a:t>
            </a:r>
            <a:r>
              <a:rPr lang="zh-CN" altLang="en-US" sz="2400" dirty="0"/>
              <a:t> 。</a:t>
            </a:r>
            <a:endParaRPr lang="en-US" altLang="zh-CN" sz="2400" dirty="0"/>
          </a:p>
          <a:p>
            <a:pPr lvl="1">
              <a:lnSpc>
                <a:spcPct val="100000"/>
              </a:lnSpc>
            </a:pPr>
            <a:endParaRPr lang="zh-CN" altLang="en-US" sz="2400" dirty="0"/>
          </a:p>
        </p:txBody>
      </p:sp>
    </p:spTree>
    <p:extLst>
      <p:ext uri="{BB962C8B-B14F-4D97-AF65-F5344CB8AC3E}">
        <p14:creationId xmlns:p14="http://schemas.microsoft.com/office/powerpoint/2010/main" val="220584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normAutofit/>
          </a:bodyPr>
          <a:lstStyle/>
          <a:p>
            <a:pPr lvl="0" algn="ctr"/>
            <a:r>
              <a:rPr lang="en-US" sz="4000" b="1" i="0" u="none" dirty="0" err="1">
                <a:solidFill>
                  <a:srgbClr val="E45327"/>
                </a:solidFill>
              </a:rPr>
              <a:t>传输层与网络层</a:t>
            </a:r>
            <a:r>
              <a:rPr lang="zh-CN" altLang="en-US" sz="4000" b="1" i="0" u="none" dirty="0">
                <a:solidFill>
                  <a:srgbClr val="E45327"/>
                </a:solidFill>
              </a:rPr>
              <a:t>的对比</a:t>
            </a:r>
            <a:endParaRPr lang="en-US" sz="4000" b="1" i="0" u="none" dirty="0">
              <a:solidFill>
                <a:srgbClr val="E45327"/>
              </a:solidFill>
            </a:endParaRPr>
          </a:p>
        </p:txBody>
      </p:sp>
      <p:sp>
        <p:nvSpPr>
          <p:cNvPr id="5126" name="Rectangle 3"/>
          <p:cNvSpPr>
            <a:spLocks noGrp="1" noChangeArrowheads="1"/>
          </p:cNvSpPr>
          <p:nvPr>
            <p:ph sz="half" idx="1"/>
          </p:nvPr>
        </p:nvSpPr>
        <p:spPr/>
        <p:txBody>
          <a:bodyPr/>
          <a:lstStyle/>
          <a:p>
            <a:pPr marL="342900" lvl="0" indent="-342900" algn="l"/>
            <a:r>
              <a:rPr lang="en-US" sz="3200" b="0" u="none" dirty="0" err="1">
                <a:solidFill>
                  <a:srgbClr val="000099"/>
                </a:solidFill>
              </a:rPr>
              <a:t>网络层：主机之间的逻辑通信</a:t>
            </a:r>
            <a:endParaRPr lang="en-US" sz="3200" b="0" u="none" dirty="0">
              <a:solidFill>
                <a:srgbClr val="000099"/>
              </a:solidFill>
            </a:endParaRPr>
          </a:p>
          <a:p>
            <a:pPr marL="342900" lvl="0" indent="-342900" algn="l"/>
            <a:r>
              <a:rPr lang="en-US" sz="3200" b="0" u="none" dirty="0" err="1">
                <a:solidFill>
                  <a:srgbClr val="000099"/>
                </a:solidFill>
              </a:rPr>
              <a:t>传输层：进程之间</a:t>
            </a:r>
            <a:r>
              <a:rPr lang="zh-CN" altLang="en-US" sz="3200" b="0" u="none" dirty="0">
                <a:solidFill>
                  <a:srgbClr val="0000FF"/>
                </a:solidFill>
              </a:rPr>
              <a:t>端到端</a:t>
            </a:r>
            <a:r>
              <a:rPr lang="en-US" sz="3200" b="0" u="none" dirty="0" err="1">
                <a:solidFill>
                  <a:srgbClr val="000099"/>
                </a:solidFill>
              </a:rPr>
              <a:t>的逻辑通信</a:t>
            </a:r>
            <a:endParaRPr lang="en-US" sz="3200" b="0" u="none" dirty="0">
              <a:solidFill>
                <a:srgbClr val="000099"/>
              </a:solidFill>
            </a:endParaRPr>
          </a:p>
          <a:p>
            <a:pPr marL="742950" lvl="1" indent="-285750" algn="l"/>
            <a:r>
              <a:rPr lang="en-US" sz="2800" b="0" u="none" dirty="0" err="1">
                <a:solidFill>
                  <a:srgbClr val="000099"/>
                </a:solidFill>
              </a:rPr>
              <a:t>依赖、增强、网络层服务</a:t>
            </a:r>
            <a:endParaRPr lang="en-US" sz="2800" b="0" u="none" dirty="0">
              <a:solidFill>
                <a:srgbClr val="000099"/>
              </a:solidFill>
            </a:endParaRPr>
          </a:p>
        </p:txBody>
      </p:sp>
      <p:grpSp>
        <p:nvGrpSpPr>
          <p:cNvPr id="3" name="组合 2">
            <a:extLst>
              <a:ext uri="{FF2B5EF4-FFF2-40B4-BE49-F238E27FC236}">
                <a16:creationId xmlns:a16="http://schemas.microsoft.com/office/drawing/2014/main" id="{A58C7782-DF75-49C5-A7AB-0A05072751AC}"/>
              </a:ext>
            </a:extLst>
          </p:cNvPr>
          <p:cNvGrpSpPr/>
          <p:nvPr/>
        </p:nvGrpSpPr>
        <p:grpSpPr>
          <a:xfrm>
            <a:off x="6303964" y="1599094"/>
            <a:ext cx="4016375" cy="4185757"/>
            <a:chOff x="6303964" y="1599094"/>
            <a:chExt cx="4016375" cy="4185757"/>
          </a:xfrm>
        </p:grpSpPr>
        <p:sp>
          <p:nvSpPr>
            <p:cNvPr id="5128" name="Rectangle 7"/>
            <p:cNvSpPr>
              <a:spLocks noChangeArrowheads="1"/>
            </p:cNvSpPr>
            <p:nvPr/>
          </p:nvSpPr>
          <p:spPr bwMode="auto">
            <a:xfrm>
              <a:off x="6303964" y="1947864"/>
              <a:ext cx="4016375" cy="3836987"/>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nchor="ctr"/>
            <a:lstStyle/>
            <a:p>
              <a:pPr>
                <a:defRPr/>
              </a:pPr>
              <a:endParaRPr lang="en-US">
                <a:latin typeface="+mn-ea"/>
              </a:endParaRPr>
            </a:p>
          </p:txBody>
        </p:sp>
        <p:sp>
          <p:nvSpPr>
            <p:cNvPr id="5129" name="Text Box 11"/>
            <p:cNvSpPr txBox="1">
              <a:spLocks noChangeArrowheads="1"/>
            </p:cNvSpPr>
            <p:nvPr/>
          </p:nvSpPr>
          <p:spPr bwMode="auto">
            <a:xfrm>
              <a:off x="6564243" y="1599094"/>
              <a:ext cx="1980029" cy="52322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algn="ctr" blurRad="63500" dir="2700000" dist="38099"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0" algn="ctr"/>
              <a:r>
                <a:rPr lang="en-US" sz="2800" b="0" u="none" dirty="0" err="1">
                  <a:solidFill>
                    <a:srgbClr val="000099"/>
                  </a:solidFill>
                  <a:latin typeface="+mn-ea"/>
                  <a:ea typeface="+mn-ea"/>
                </a:rPr>
                <a:t>家庭类比</a:t>
              </a:r>
              <a:r>
                <a:rPr lang="en-US" sz="2800" b="0" u="none" dirty="0">
                  <a:solidFill>
                    <a:srgbClr val="000099"/>
                  </a:solidFill>
                  <a:latin typeface="+mn-ea"/>
                  <a:ea typeface="+mn-ea"/>
                </a:rPr>
                <a:t>：</a:t>
              </a:r>
            </a:p>
          </p:txBody>
        </p:sp>
      </p:grpSp>
      <p:sp>
        <p:nvSpPr>
          <p:cNvPr id="5127" name="Rectangle 4"/>
          <p:cNvSpPr>
            <a:spLocks noGrp="1" noChangeArrowheads="1"/>
          </p:cNvSpPr>
          <p:nvPr>
            <p:ph sz="half" idx="2"/>
          </p:nvPr>
        </p:nvSpPr>
        <p:spPr>
          <a:xfrm>
            <a:off x="6303964" y="2060848"/>
            <a:ext cx="4016375" cy="4115544"/>
          </a:xfrm>
          <a:extLst>
            <a:ext uri="{91240B29-F687-4f45-9708-019B960494DF}">
              <a14:hiddenLine xmlns="" xmlns:a14="http://schemas.microsoft.com/office/drawing/2010/main" cmpd="sng" w="19050">
                <a:solidFill>
                  <a:srgbClr val="FF0000"/>
                </a:solidFill>
                <a:miter lim="800000"/>
                <a:headEnd/>
                <a:tailEnd/>
              </a14:hiddenLine>
            </a:ext>
          </a:extLst>
        </p:spPr>
        <p:txBody>
          <a:bodyPr>
            <a:normAutofit/>
          </a:bodyPr>
          <a:lstStyle/>
          <a:p>
            <a:pPr lvl="0"/>
            <a:r>
              <a:rPr lang="en-US" altLang="zh-CN" sz="2400" dirty="0"/>
              <a:t>Ann </a:t>
            </a:r>
            <a:r>
              <a:rPr lang="en-US" sz="2400" b="0" u="none" dirty="0">
                <a:solidFill>
                  <a:srgbClr val="000099"/>
                </a:solidFill>
              </a:rPr>
              <a:t>家的12个孩子给</a:t>
            </a:r>
            <a:r>
              <a:rPr lang="en-US" altLang="zh-CN" sz="2400" dirty="0"/>
              <a:t> Bill </a:t>
            </a:r>
            <a:r>
              <a:rPr lang="en-US" sz="2400" b="0" u="none" dirty="0">
                <a:solidFill>
                  <a:srgbClr val="000099"/>
                </a:solidFill>
              </a:rPr>
              <a:t>家的12个孩子写信：</a:t>
            </a:r>
          </a:p>
          <a:p>
            <a:pPr marL="342900" lvl="0" indent="-342900" algn="l"/>
            <a:r>
              <a:rPr lang="en-US" sz="2400" b="0" u="none" dirty="0" err="1">
                <a:solidFill>
                  <a:srgbClr val="000099"/>
                </a:solidFill>
              </a:rPr>
              <a:t>主机</a:t>
            </a:r>
            <a:r>
              <a:rPr lang="en-US" sz="2400" b="0" u="none" dirty="0">
                <a:solidFill>
                  <a:srgbClr val="000099"/>
                </a:solidFill>
              </a:rPr>
              <a:t>=</a:t>
            </a:r>
            <a:r>
              <a:rPr lang="zh-CN" altLang="en-US" sz="2400" b="0" u="none" dirty="0">
                <a:solidFill>
                  <a:srgbClr val="000099"/>
                </a:solidFill>
              </a:rPr>
              <a:t>家</a:t>
            </a:r>
            <a:endParaRPr lang="en-US" sz="2400" b="0" u="none" dirty="0">
              <a:solidFill>
                <a:srgbClr val="000099"/>
              </a:solidFill>
            </a:endParaRPr>
          </a:p>
          <a:p>
            <a:pPr marL="342900" lvl="0" indent="-342900" algn="l"/>
            <a:r>
              <a:rPr lang="en-US" sz="2400" b="0" u="none" dirty="0" err="1">
                <a:solidFill>
                  <a:srgbClr val="000099"/>
                </a:solidFill>
              </a:rPr>
              <a:t>进程</a:t>
            </a:r>
            <a:r>
              <a:rPr lang="en-US" sz="2400" b="0" u="none" dirty="0">
                <a:solidFill>
                  <a:srgbClr val="000099"/>
                </a:solidFill>
              </a:rPr>
              <a:t>=</a:t>
            </a:r>
            <a:r>
              <a:rPr lang="zh-CN" altLang="en-US" sz="2400" b="0" u="none" dirty="0">
                <a:solidFill>
                  <a:srgbClr val="000099"/>
                </a:solidFill>
              </a:rPr>
              <a:t>小孩</a:t>
            </a:r>
            <a:endParaRPr lang="en-US" sz="2400" b="0" u="none" dirty="0">
              <a:solidFill>
                <a:srgbClr val="000099"/>
              </a:solidFill>
            </a:endParaRPr>
          </a:p>
          <a:p>
            <a:pPr marL="342900" lvl="0" indent="-342900" algn="l"/>
            <a:r>
              <a:rPr lang="zh-CN" altLang="en-US" sz="2400" b="0" u="none" dirty="0">
                <a:solidFill>
                  <a:srgbClr val="000099"/>
                </a:solidFill>
              </a:rPr>
              <a:t>应用消息</a:t>
            </a:r>
            <a:r>
              <a:rPr lang="en-US" sz="2400" b="0" u="none" dirty="0">
                <a:solidFill>
                  <a:srgbClr val="000099"/>
                </a:solidFill>
              </a:rPr>
              <a:t>=</a:t>
            </a:r>
            <a:r>
              <a:rPr lang="en-US" sz="2400" b="0" u="none" dirty="0" err="1">
                <a:solidFill>
                  <a:srgbClr val="000099"/>
                </a:solidFill>
              </a:rPr>
              <a:t>信封中的信件</a:t>
            </a:r>
            <a:endParaRPr lang="en-US" sz="2400" b="0" u="none" dirty="0">
              <a:solidFill>
                <a:srgbClr val="000099"/>
              </a:solidFill>
            </a:endParaRPr>
          </a:p>
          <a:p>
            <a:pPr marL="342900" lvl="0" indent="-342900" algn="l"/>
            <a:r>
              <a:rPr lang="en-US" sz="2400" b="0" u="none" dirty="0" err="1">
                <a:solidFill>
                  <a:srgbClr val="000099"/>
                </a:solidFill>
              </a:rPr>
              <a:t>传输协议</a:t>
            </a:r>
            <a:r>
              <a:rPr lang="en-US" sz="2400" b="0" u="none" dirty="0">
                <a:solidFill>
                  <a:srgbClr val="000099"/>
                </a:solidFill>
              </a:rPr>
              <a:t>=</a:t>
            </a:r>
            <a:r>
              <a:rPr lang="en-US" sz="2400" b="0" u="none" dirty="0" err="1">
                <a:solidFill>
                  <a:srgbClr val="000099"/>
                </a:solidFill>
              </a:rPr>
              <a:t>Ann和Bill</a:t>
            </a:r>
            <a:r>
              <a:rPr lang="en-US" sz="2400" b="0" u="none" dirty="0">
                <a:solidFill>
                  <a:srgbClr val="000099"/>
                </a:solidFill>
              </a:rPr>
              <a:t> </a:t>
            </a:r>
            <a:r>
              <a:rPr lang="zh-CN" altLang="en-US" sz="2400" b="0" u="none" dirty="0">
                <a:solidFill>
                  <a:srgbClr val="000099"/>
                </a:solidFill>
              </a:rPr>
              <a:t>那些分拣</a:t>
            </a:r>
            <a:r>
              <a:rPr lang="en-US" altLang="zh-CN" sz="2400" b="0" u="none" dirty="0">
                <a:solidFill>
                  <a:srgbClr val="000099"/>
                </a:solidFill>
              </a:rPr>
              <a:t>(</a:t>
            </a:r>
            <a:r>
              <a:rPr lang="en-US" sz="2400" b="0" u="none" dirty="0" err="1">
                <a:solidFill>
                  <a:srgbClr val="000099"/>
                </a:solidFill>
              </a:rPr>
              <a:t>demux</a:t>
            </a:r>
            <a:r>
              <a:rPr lang="en-US" sz="2400" b="0" u="none" dirty="0">
                <a:solidFill>
                  <a:srgbClr val="000099"/>
                </a:solidFill>
              </a:rPr>
              <a:t>)</a:t>
            </a:r>
            <a:r>
              <a:rPr lang="en-US" sz="2400" b="0" u="none" dirty="0" err="1">
                <a:solidFill>
                  <a:srgbClr val="000099"/>
                </a:solidFill>
              </a:rPr>
              <a:t>发送给</a:t>
            </a:r>
            <a:r>
              <a:rPr lang="zh-CN" altLang="en-US" sz="2400" b="0" u="none" dirty="0">
                <a:solidFill>
                  <a:srgbClr val="000099"/>
                </a:solidFill>
              </a:rPr>
              <a:t>家</a:t>
            </a:r>
            <a:r>
              <a:rPr lang="en-US" sz="2400" b="0" u="none" dirty="0" err="1">
                <a:solidFill>
                  <a:srgbClr val="000099"/>
                </a:solidFill>
              </a:rPr>
              <a:t>内兄弟姐妹</a:t>
            </a:r>
            <a:r>
              <a:rPr lang="zh-CN" altLang="en-US" sz="2400" b="0" u="none" dirty="0">
                <a:solidFill>
                  <a:srgbClr val="000099"/>
                </a:solidFill>
              </a:rPr>
              <a:t>的人</a:t>
            </a:r>
            <a:endParaRPr lang="en-US" sz="2400" b="0" u="none" dirty="0">
              <a:solidFill>
                <a:srgbClr val="000099"/>
              </a:solidFill>
            </a:endParaRPr>
          </a:p>
          <a:p>
            <a:pPr marL="342900" lvl="0" indent="-342900" algn="l"/>
            <a:r>
              <a:rPr lang="en-US" sz="2400" b="0" u="none" dirty="0" err="1">
                <a:solidFill>
                  <a:srgbClr val="000099"/>
                </a:solidFill>
              </a:rPr>
              <a:t>网络层协议</a:t>
            </a:r>
            <a:r>
              <a:rPr lang="en-US" sz="2400" b="0" u="none" dirty="0">
                <a:solidFill>
                  <a:srgbClr val="000099"/>
                </a:solidFill>
              </a:rPr>
              <a:t>=</a:t>
            </a:r>
            <a:r>
              <a:rPr lang="en-US" sz="2400" b="0" u="none" dirty="0" err="1">
                <a:solidFill>
                  <a:srgbClr val="000099"/>
                </a:solidFill>
              </a:rPr>
              <a:t>邮政服务</a:t>
            </a:r>
            <a:endParaRPr lang="en-US" sz="2400" b="0" u="none" dirty="0">
              <a:solidFill>
                <a:srgbClr val="000099"/>
              </a:solidFill>
            </a:endParaRPr>
          </a:p>
        </p:txBody>
      </p:sp>
      <p:sp>
        <p:nvSpPr>
          <p:cNvPr id="2" name="文本框 1">
            <a:extLst>
              <a:ext uri="{FF2B5EF4-FFF2-40B4-BE49-F238E27FC236}">
                <a16:creationId xmlns:a16="http://schemas.microsoft.com/office/drawing/2014/main" id="{4E97D3D3-5163-46FD-84FA-78D81CA592D8}"/>
              </a:ext>
            </a:extLst>
          </p:cNvPr>
          <p:cNvSpPr txBox="1"/>
          <p:nvPr/>
        </p:nvSpPr>
        <p:spPr>
          <a:xfrm>
            <a:off x="4799856" y="3256970"/>
            <a:ext cx="1440160" cy="369332"/>
          </a:xfrm>
          <a:prstGeom prst="rect">
            <a:avLst/>
          </a:prstGeom>
          <a:noFill/>
        </p:spPr>
        <p:txBody>
          <a:bodyPr wrap="square" rtlCol="0">
            <a:spAutoFit/>
          </a:bodyPr>
          <a:lstStyle/>
          <a:p>
            <a:r>
              <a:rPr lang="zh-CN" altLang="en-US" dirty="0">
                <a:solidFill>
                  <a:srgbClr val="0000FF"/>
                </a:solidFill>
              </a:rPr>
              <a:t>教材 </a:t>
            </a:r>
            <a:r>
              <a:rPr lang="en-US" altLang="zh-CN" dirty="0">
                <a:solidFill>
                  <a:srgbClr val="0000FF"/>
                </a:solidFill>
              </a:rPr>
              <a:t>P204</a:t>
            </a:r>
            <a:endParaRPr lang="zh-CN" altLang="en-US" dirty="0">
              <a:solidFill>
                <a:srgbClr val="0000FF"/>
              </a:solidFill>
            </a:endParaRPr>
          </a:p>
        </p:txBody>
      </p:sp>
      <p:sp>
        <p:nvSpPr>
          <p:cNvPr id="11" name="Rectangle 7">
            <a:extLst>
              <a:ext uri="{FF2B5EF4-FFF2-40B4-BE49-F238E27FC236}">
                <a16:creationId xmlns:a16="http://schemas.microsoft.com/office/drawing/2014/main" id="{34D02539-A1D5-4B8B-B39B-E35A23756941}"/>
              </a:ext>
            </a:extLst>
          </p:cNvPr>
          <p:cNvSpPr txBox="1">
            <a:spLocks noChangeArrowheads="1"/>
          </p:cNvSpPr>
          <p:nvPr/>
        </p:nvSpPr>
        <p:spPr>
          <a:xfrm>
            <a:off x="5663952" y="6624784"/>
            <a:ext cx="206767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lvl="0" algn="l"/>
            <a:r>
              <a:rPr lang="zh-CN" altLang="en-US" sz="1200" b="0" i="0" u="none" dirty="0">
                <a:solidFill>
                  <a:srgbClr val="FFF65C"/>
                </a:solidFill>
                <a:latin typeface="Arial"/>
              </a:rPr>
              <a:t>补充内容</a:t>
            </a:r>
            <a:endParaRPr lang="en-US" sz="1200" b="0" i="0" u="none" dirty="0">
              <a:solidFill>
                <a:srgbClr val="FFF65C"/>
              </a:solidFill>
              <a:latin typeface="Arial"/>
            </a:endParaRPr>
          </a:p>
        </p:txBody>
      </p:sp>
    </p:spTree>
    <p:extLst>
      <p:ext uri="{BB962C8B-B14F-4D97-AF65-F5344CB8AC3E}">
        <p14:creationId xmlns:p14="http://schemas.microsoft.com/office/powerpoint/2010/main" val="20710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animEffect transition="in" filter="fade">
                                      <p:cBhvr>
                                        <p:cTn id="7" dur="100"/>
                                        <p:tgtEl>
                                          <p:spTgt spid="5127">
                                            <p:txEl>
                                              <p:pRg st="0" end="0"/>
                                            </p:tx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animEffect transition="in" filter="fade">
                                      <p:cBhvr>
                                        <p:cTn id="11" dur="100"/>
                                        <p:tgtEl>
                                          <p:spTgt spid="5127">
                                            <p:txEl>
                                              <p:pRg st="1" end="1"/>
                                            </p:tx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animEffect transition="in" filter="fade">
                                      <p:cBhvr>
                                        <p:cTn id="15" dur="100"/>
                                        <p:tgtEl>
                                          <p:spTgt spid="5127">
                                            <p:txEl>
                                              <p:pRg st="2" end="2"/>
                                            </p:tx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animEffect transition="in" filter="fade">
                                      <p:cBhvr>
                                        <p:cTn id="19" dur="100"/>
                                        <p:tgtEl>
                                          <p:spTgt spid="5127">
                                            <p:txEl>
                                              <p:pRg st="3" end="3"/>
                                            </p:tx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animEffect transition="in" filter="fade">
                                      <p:cBhvr>
                                        <p:cTn id="23" dur="100"/>
                                        <p:tgtEl>
                                          <p:spTgt spid="5127">
                                            <p:txEl>
                                              <p:pRg st="4" end="4"/>
                                            </p:tx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animEffect transition="in" filter="fade">
                                      <p:cBhvr>
                                        <p:cTn id="27" dur="100"/>
                                        <p:tgtEl>
                                          <p:spTgt spid="5127">
                                            <p:txEl>
                                              <p:pRg st="5" end="5"/>
                                            </p:txEl>
                                          </p:spTgt>
                                        </p:tgtEl>
                                      </p:cBhvr>
                                    </p:animEffect>
                                  </p:childTnLst>
                                </p:cTn>
                              </p:par>
                            </p:childTnLst>
                          </p:cTn>
                        </p:par>
                        <p:par>
                          <p:cTn id="28" fill="hold">
                            <p:stCondLst>
                              <p:cond delay="600"/>
                            </p:stCondLst>
                            <p:childTnLst>
                              <p:par>
                                <p:cTn id="29" presetID="1"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出现</a:t>
            </a:r>
            <a:r>
              <a:rPr lang="zh-CN" altLang="zh-CN" dirty="0"/>
              <a:t>差错</a:t>
            </a:r>
            <a:endParaRPr lang="zh-CN" altLang="en-US" dirty="0"/>
          </a:p>
        </p:txBody>
      </p:sp>
      <p:sp>
        <p:nvSpPr>
          <p:cNvPr id="61" name="Text Box 28"/>
          <p:cNvSpPr txBox="1">
            <a:spLocks noChangeArrowheads="1"/>
          </p:cNvSpPr>
          <p:nvPr/>
        </p:nvSpPr>
        <p:spPr bwMode="auto">
          <a:xfrm>
            <a:off x="3305664" y="5343600"/>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dirty="0">
                <a:solidFill>
                  <a:srgbClr val="000099"/>
                </a:solidFill>
                <a:latin typeface="微软雅黑" panose="020B0503020204020204" pitchFamily="34" charset="-122"/>
                <a:ea typeface="微软雅黑" panose="020B0503020204020204" pitchFamily="34" charset="-122"/>
              </a:rPr>
              <a:t>分组错误</a:t>
            </a:r>
          </a:p>
        </p:txBody>
      </p:sp>
      <p:grpSp>
        <p:nvGrpSpPr>
          <p:cNvPr id="3" name="组合 2"/>
          <p:cNvGrpSpPr/>
          <p:nvPr/>
        </p:nvGrpSpPr>
        <p:grpSpPr>
          <a:xfrm>
            <a:off x="3092811" y="1662782"/>
            <a:ext cx="1878013" cy="3593852"/>
            <a:chOff x="1949810" y="1662782"/>
            <a:chExt cx="1878013" cy="3179762"/>
          </a:xfrm>
        </p:grpSpPr>
        <p:sp>
          <p:nvSpPr>
            <p:cNvPr id="69" name="Line 36"/>
            <p:cNvSpPr>
              <a:spLocks noChangeShapeType="1"/>
            </p:cNvSpPr>
            <p:nvPr/>
          </p:nvSpPr>
          <p:spPr bwMode="auto">
            <a:xfrm>
              <a:off x="1949810" y="1662782"/>
              <a:ext cx="0" cy="3179762"/>
            </a:xfrm>
            <a:prstGeom prst="line">
              <a:avLst/>
            </a:prstGeom>
            <a:noFill/>
            <a:ln w="38100">
              <a:solidFill>
                <a:schemeClr val="accent6">
                  <a:lumMod val="50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0" name="Line 37"/>
            <p:cNvSpPr>
              <a:spLocks noChangeShapeType="1"/>
            </p:cNvSpPr>
            <p:nvPr/>
          </p:nvSpPr>
          <p:spPr bwMode="auto">
            <a:xfrm>
              <a:off x="3827823" y="1662782"/>
              <a:ext cx="0" cy="3160712"/>
            </a:xfrm>
            <a:prstGeom prst="line">
              <a:avLst/>
            </a:prstGeom>
            <a:noFill/>
            <a:ln w="38100">
              <a:solidFill>
                <a:schemeClr val="accent6">
                  <a:lumMod val="50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71" name="Rectangle 38"/>
          <p:cNvSpPr>
            <a:spLocks noChangeArrowheads="1"/>
          </p:cNvSpPr>
          <p:nvPr/>
        </p:nvSpPr>
        <p:spPr bwMode="auto">
          <a:xfrm>
            <a:off x="2918186" y="1211932"/>
            <a:ext cx="41357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a:solidFill>
                  <a:srgbClr val="000099"/>
                </a:solidFill>
                <a:latin typeface="微软雅黑" panose="020B0503020204020204" pitchFamily="34" charset="-122"/>
                <a:ea typeface="微软雅黑" panose="020B0503020204020204" pitchFamily="34" charset="-122"/>
              </a:rPr>
              <a:t>A</a:t>
            </a:r>
          </a:p>
        </p:txBody>
      </p:sp>
      <p:sp>
        <p:nvSpPr>
          <p:cNvPr id="72" name="Rectangle 39"/>
          <p:cNvSpPr>
            <a:spLocks noChangeArrowheads="1"/>
          </p:cNvSpPr>
          <p:nvPr/>
        </p:nvSpPr>
        <p:spPr bwMode="auto">
          <a:xfrm>
            <a:off x="4783499" y="1211932"/>
            <a:ext cx="3751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a:solidFill>
                  <a:srgbClr val="000099"/>
                </a:solidFill>
                <a:latin typeface="微软雅黑" panose="020B0503020204020204" pitchFamily="34" charset="-122"/>
                <a:ea typeface="微软雅黑" panose="020B0503020204020204" pitchFamily="34" charset="-122"/>
              </a:rPr>
              <a:t>B</a:t>
            </a:r>
          </a:p>
        </p:txBody>
      </p:sp>
      <p:grpSp>
        <p:nvGrpSpPr>
          <p:cNvPr id="73" name="Group 40"/>
          <p:cNvGrpSpPr>
            <a:grpSpLocks/>
          </p:cNvGrpSpPr>
          <p:nvPr/>
        </p:nvGrpSpPr>
        <p:grpSpPr bwMode="auto">
          <a:xfrm>
            <a:off x="3115035" y="1796133"/>
            <a:ext cx="1835150" cy="777875"/>
            <a:chOff x="3439" y="3564"/>
            <a:chExt cx="1156" cy="490"/>
          </a:xfrm>
        </p:grpSpPr>
        <p:sp>
          <p:nvSpPr>
            <p:cNvPr id="74" name="Freeform 4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5" name="AutoShape 4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6" name="Rectangle 43"/>
            <p:cNvSpPr>
              <a:spLocks noChangeArrowheads="1"/>
            </p:cNvSpPr>
            <p:nvPr/>
          </p:nvSpPr>
          <p:spPr bwMode="auto">
            <a:xfrm rot="540000">
              <a:off x="3644" y="3641"/>
              <a:ext cx="433"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FF"/>
                  </a:solidFill>
                  <a:latin typeface="微软雅黑" panose="020B0503020204020204" pitchFamily="34" charset="-122"/>
                  <a:ea typeface="微软雅黑" panose="020B0503020204020204" pitchFamily="34" charset="-122"/>
                </a:rPr>
                <a:t>M1</a:t>
              </a:r>
            </a:p>
          </p:txBody>
        </p:sp>
      </p:grpSp>
      <p:grpSp>
        <p:nvGrpSpPr>
          <p:cNvPr id="77" name="Group 44"/>
          <p:cNvGrpSpPr>
            <a:grpSpLocks/>
          </p:cNvGrpSpPr>
          <p:nvPr/>
        </p:nvGrpSpPr>
        <p:grpSpPr bwMode="auto">
          <a:xfrm>
            <a:off x="3113448" y="3357885"/>
            <a:ext cx="1835150" cy="777875"/>
            <a:chOff x="3439" y="3564"/>
            <a:chExt cx="1156" cy="490"/>
          </a:xfrm>
        </p:grpSpPr>
        <p:sp>
          <p:nvSpPr>
            <p:cNvPr id="78" name="Freeform 45"/>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9" name="AutoShape 46"/>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0" name="Rectangle 47"/>
            <p:cNvSpPr>
              <a:spLocks noChangeArrowheads="1"/>
            </p:cNvSpPr>
            <p:nvPr/>
          </p:nvSpPr>
          <p:spPr bwMode="auto">
            <a:xfrm rot="540000">
              <a:off x="3644" y="3641"/>
              <a:ext cx="433"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FF"/>
                  </a:solidFill>
                  <a:latin typeface="微软雅黑" panose="020B0503020204020204" pitchFamily="34" charset="-122"/>
                  <a:ea typeface="微软雅黑" panose="020B0503020204020204" pitchFamily="34" charset="-122"/>
                </a:rPr>
                <a:t>M1</a:t>
              </a:r>
            </a:p>
          </p:txBody>
        </p:sp>
      </p:grpSp>
      <p:grpSp>
        <p:nvGrpSpPr>
          <p:cNvPr id="84" name="Group 51"/>
          <p:cNvGrpSpPr>
            <a:grpSpLocks/>
          </p:cNvGrpSpPr>
          <p:nvPr/>
        </p:nvGrpSpPr>
        <p:grpSpPr bwMode="auto">
          <a:xfrm>
            <a:off x="3086460" y="4124654"/>
            <a:ext cx="1868488" cy="520701"/>
            <a:chOff x="2012" y="2288"/>
            <a:chExt cx="1177" cy="328"/>
          </a:xfrm>
        </p:grpSpPr>
        <p:sp>
          <p:nvSpPr>
            <p:cNvPr id="85" name="Line 52"/>
            <p:cNvSpPr>
              <a:spLocks noChangeShapeType="1"/>
            </p:cNvSpPr>
            <p:nvPr/>
          </p:nvSpPr>
          <p:spPr bwMode="auto">
            <a:xfrm flipH="1">
              <a:off x="2012" y="2415"/>
              <a:ext cx="1177" cy="201"/>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solidFill>
                  <a:srgbClr val="000099"/>
                </a:solidFill>
                <a:latin typeface="微软雅黑" panose="020B0503020204020204" pitchFamily="34" charset="-122"/>
                <a:ea typeface="微软雅黑" panose="020B0503020204020204" pitchFamily="34" charset="-122"/>
              </a:endParaRPr>
            </a:p>
          </p:txBody>
        </p:sp>
        <p:sp>
          <p:nvSpPr>
            <p:cNvPr id="86" name="Text Box 53"/>
            <p:cNvSpPr txBox="1">
              <a:spLocks noChangeArrowheads="1"/>
            </p:cNvSpPr>
            <p:nvPr/>
          </p:nvSpPr>
          <p:spPr bwMode="auto">
            <a:xfrm rot="21169770">
              <a:off x="2122" y="2288"/>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dirty="0">
                  <a:solidFill>
                    <a:srgbClr val="000099"/>
                  </a:solidFill>
                  <a:latin typeface="微软雅黑" panose="020B0503020204020204" pitchFamily="34" charset="-122"/>
                  <a:ea typeface="微软雅黑" panose="020B0503020204020204" pitchFamily="34" charset="-122"/>
                </a:rPr>
                <a:t>ACK 1</a:t>
              </a:r>
            </a:p>
          </p:txBody>
        </p:sp>
      </p:grpSp>
      <p:sp>
        <p:nvSpPr>
          <p:cNvPr id="89" name="Rectangle 56"/>
          <p:cNvSpPr>
            <a:spLocks noChangeArrowheads="1"/>
          </p:cNvSpPr>
          <p:nvPr/>
        </p:nvSpPr>
        <p:spPr bwMode="auto">
          <a:xfrm>
            <a:off x="5650623" y="217870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丢弃</a:t>
            </a:r>
            <a:endParaRPr lang="zh-CN" altLang="en-US" sz="2400" baseline="-25000" dirty="0">
              <a:solidFill>
                <a:srgbClr val="FF0000"/>
              </a:solidFill>
              <a:latin typeface="微软雅黑" panose="020B0503020204020204" pitchFamily="34" charset="-122"/>
              <a:ea typeface="微软雅黑" panose="020B0503020204020204" pitchFamily="34" charset="-122"/>
            </a:endParaRPr>
          </a:p>
        </p:txBody>
      </p:sp>
      <p:sp>
        <p:nvSpPr>
          <p:cNvPr id="93" name="AutoShape 60"/>
          <p:cNvSpPr>
            <a:spLocks noChangeArrowheads="1"/>
          </p:cNvSpPr>
          <p:nvPr/>
        </p:nvSpPr>
        <p:spPr bwMode="auto">
          <a:xfrm>
            <a:off x="5000986" y="2072357"/>
            <a:ext cx="688975" cy="660400"/>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4" name="Text Box 24"/>
          <p:cNvSpPr txBox="1">
            <a:spLocks noChangeArrowheads="1"/>
          </p:cNvSpPr>
          <p:nvPr/>
        </p:nvSpPr>
        <p:spPr bwMode="auto">
          <a:xfrm>
            <a:off x="1703512" y="340474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dirty="0">
                <a:solidFill>
                  <a:srgbClr val="FF0000"/>
                </a:solidFill>
                <a:latin typeface="微软雅黑" panose="020B0503020204020204" pitchFamily="34" charset="-122"/>
                <a:ea typeface="微软雅黑" panose="020B0503020204020204" pitchFamily="34" charset="-122"/>
              </a:rPr>
              <a:t>超时重发</a:t>
            </a:r>
          </a:p>
        </p:txBody>
      </p:sp>
      <p:grpSp>
        <p:nvGrpSpPr>
          <p:cNvPr id="95" name="Group 25"/>
          <p:cNvGrpSpPr>
            <a:grpSpLocks/>
          </p:cNvGrpSpPr>
          <p:nvPr/>
        </p:nvGrpSpPr>
        <p:grpSpPr bwMode="auto">
          <a:xfrm>
            <a:off x="2205163" y="2343150"/>
            <a:ext cx="757238" cy="927100"/>
            <a:chOff x="3153" y="2204"/>
            <a:chExt cx="477" cy="584"/>
          </a:xfrm>
        </p:grpSpPr>
        <p:sp>
          <p:nvSpPr>
            <p:cNvPr id="96" name="AutoShape 26"/>
            <p:cNvSpPr>
              <a:spLocks/>
            </p:cNvSpPr>
            <p:nvPr/>
          </p:nvSpPr>
          <p:spPr bwMode="auto">
            <a:xfrm>
              <a:off x="3574" y="2204"/>
              <a:ext cx="56" cy="584"/>
            </a:xfrm>
            <a:prstGeom prst="leftBrace">
              <a:avLst>
                <a:gd name="adj1" fmla="val 86905"/>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7" name="Text Box 27"/>
            <p:cNvSpPr txBox="1">
              <a:spLocks noChangeArrowheads="1"/>
            </p:cNvSpPr>
            <p:nvPr/>
          </p:nvSpPr>
          <p:spPr bwMode="auto">
            <a:xfrm>
              <a:off x="3153" y="2311"/>
              <a:ext cx="4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dirty="0">
                  <a:solidFill>
                    <a:srgbClr val="000099"/>
                  </a:solidFill>
                  <a:latin typeface="微软雅黑" panose="020B0503020204020204" pitchFamily="34" charset="-122"/>
                  <a:ea typeface="微软雅黑" panose="020B0503020204020204" pitchFamily="34" charset="-122"/>
                </a:rPr>
                <a:t>t</a:t>
              </a:r>
              <a:r>
                <a:rPr kumimoji="0" lang="en-US" altLang="zh-CN" sz="2800" baseline="-25000" dirty="0">
                  <a:solidFill>
                    <a:srgbClr val="000099"/>
                  </a:solidFill>
                  <a:latin typeface="微软雅黑" panose="020B0503020204020204" pitchFamily="34" charset="-122"/>
                  <a:ea typeface="微软雅黑" panose="020B0503020204020204" pitchFamily="34" charset="-122"/>
                </a:rPr>
                <a:t>out</a:t>
              </a:r>
            </a:p>
          </p:txBody>
        </p:sp>
      </p:grpSp>
      <p:grpSp>
        <p:nvGrpSpPr>
          <p:cNvPr id="9" name="组合 8"/>
          <p:cNvGrpSpPr/>
          <p:nvPr/>
        </p:nvGrpSpPr>
        <p:grpSpPr>
          <a:xfrm>
            <a:off x="8009707" y="1647603"/>
            <a:ext cx="1878013" cy="3587501"/>
            <a:chOff x="6866706" y="1647602"/>
            <a:chExt cx="1878013" cy="3179763"/>
          </a:xfrm>
        </p:grpSpPr>
        <p:sp>
          <p:nvSpPr>
            <p:cNvPr id="98" name="Line 4"/>
            <p:cNvSpPr>
              <a:spLocks noChangeShapeType="1"/>
            </p:cNvSpPr>
            <p:nvPr/>
          </p:nvSpPr>
          <p:spPr bwMode="auto">
            <a:xfrm>
              <a:off x="6866706" y="1647602"/>
              <a:ext cx="0" cy="3179763"/>
            </a:xfrm>
            <a:prstGeom prst="line">
              <a:avLst/>
            </a:prstGeom>
            <a:noFill/>
            <a:ln w="38100">
              <a:solidFill>
                <a:schemeClr val="accent6">
                  <a:lumMod val="50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solidFill>
                  <a:srgbClr val="000099"/>
                </a:solidFill>
                <a:latin typeface="微软雅黑" panose="020B0503020204020204" pitchFamily="34" charset="-122"/>
                <a:ea typeface="微软雅黑" panose="020B0503020204020204" pitchFamily="34" charset="-122"/>
              </a:endParaRPr>
            </a:p>
          </p:txBody>
        </p:sp>
        <p:sp>
          <p:nvSpPr>
            <p:cNvPr id="99" name="Line 5"/>
            <p:cNvSpPr>
              <a:spLocks noChangeShapeType="1"/>
            </p:cNvSpPr>
            <p:nvPr/>
          </p:nvSpPr>
          <p:spPr bwMode="auto">
            <a:xfrm>
              <a:off x="8744719" y="1647602"/>
              <a:ext cx="0" cy="3160713"/>
            </a:xfrm>
            <a:prstGeom prst="line">
              <a:avLst/>
            </a:prstGeom>
            <a:noFill/>
            <a:ln w="38100">
              <a:solidFill>
                <a:schemeClr val="accent6">
                  <a:lumMod val="50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100" name="Rectangle 6"/>
          <p:cNvSpPr>
            <a:spLocks noChangeArrowheads="1"/>
          </p:cNvSpPr>
          <p:nvPr/>
        </p:nvSpPr>
        <p:spPr bwMode="auto">
          <a:xfrm>
            <a:off x="7835082" y="1124744"/>
            <a:ext cx="41357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a:solidFill>
                  <a:srgbClr val="000099"/>
                </a:solidFill>
                <a:latin typeface="微软雅黑" panose="020B0503020204020204" pitchFamily="34" charset="-122"/>
                <a:ea typeface="微软雅黑" panose="020B0503020204020204" pitchFamily="34" charset="-122"/>
              </a:rPr>
              <a:t>A</a:t>
            </a:r>
          </a:p>
        </p:txBody>
      </p:sp>
      <p:sp>
        <p:nvSpPr>
          <p:cNvPr id="101" name="Rectangle 7"/>
          <p:cNvSpPr>
            <a:spLocks noChangeArrowheads="1"/>
          </p:cNvSpPr>
          <p:nvPr/>
        </p:nvSpPr>
        <p:spPr bwMode="auto">
          <a:xfrm>
            <a:off x="9700395" y="1124744"/>
            <a:ext cx="3751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a:solidFill>
                  <a:srgbClr val="000099"/>
                </a:solidFill>
                <a:latin typeface="微软雅黑" panose="020B0503020204020204" pitchFamily="34" charset="-122"/>
                <a:ea typeface="微软雅黑" panose="020B0503020204020204" pitchFamily="34" charset="-122"/>
              </a:rPr>
              <a:t>B</a:t>
            </a:r>
          </a:p>
        </p:txBody>
      </p:sp>
      <p:grpSp>
        <p:nvGrpSpPr>
          <p:cNvPr id="102" name="Group 8"/>
          <p:cNvGrpSpPr>
            <a:grpSpLocks/>
          </p:cNvGrpSpPr>
          <p:nvPr/>
        </p:nvGrpSpPr>
        <p:grpSpPr bwMode="auto">
          <a:xfrm>
            <a:off x="8031931" y="1780953"/>
            <a:ext cx="1701800" cy="777875"/>
            <a:chOff x="3769" y="1868"/>
            <a:chExt cx="1072" cy="490"/>
          </a:xfrm>
        </p:grpSpPr>
        <p:sp>
          <p:nvSpPr>
            <p:cNvPr id="103" name="Freeform 9"/>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4" name="AutoShape 10"/>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5" name="Rectangle 11"/>
            <p:cNvSpPr>
              <a:spLocks noChangeArrowheads="1"/>
            </p:cNvSpPr>
            <p:nvPr/>
          </p:nvSpPr>
          <p:spPr bwMode="auto">
            <a:xfrm rot="540000">
              <a:off x="3971" y="1949"/>
              <a:ext cx="433"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FF"/>
                  </a:solidFill>
                  <a:latin typeface="微软雅黑" panose="020B0503020204020204" pitchFamily="34" charset="-122"/>
                  <a:ea typeface="微软雅黑" panose="020B0503020204020204" pitchFamily="34" charset="-122"/>
                </a:rPr>
                <a:t>M1</a:t>
              </a:r>
            </a:p>
          </p:txBody>
        </p:sp>
      </p:grpSp>
      <p:grpSp>
        <p:nvGrpSpPr>
          <p:cNvPr id="106" name="Group 12"/>
          <p:cNvGrpSpPr>
            <a:grpSpLocks/>
          </p:cNvGrpSpPr>
          <p:nvPr/>
        </p:nvGrpSpPr>
        <p:grpSpPr bwMode="auto">
          <a:xfrm>
            <a:off x="8030344" y="3257328"/>
            <a:ext cx="1835150" cy="777875"/>
            <a:chOff x="3439" y="3564"/>
            <a:chExt cx="1156" cy="490"/>
          </a:xfrm>
        </p:grpSpPr>
        <p:sp>
          <p:nvSpPr>
            <p:cNvPr id="107" name="Freeform 13"/>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AutoShape 14"/>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Rectangle 15"/>
            <p:cNvSpPr>
              <a:spLocks noChangeArrowheads="1"/>
            </p:cNvSpPr>
            <p:nvPr/>
          </p:nvSpPr>
          <p:spPr bwMode="auto">
            <a:xfrm rot="540000">
              <a:off x="3645" y="3641"/>
              <a:ext cx="433"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FF"/>
                  </a:solidFill>
                  <a:latin typeface="微软雅黑" panose="020B0503020204020204" pitchFamily="34" charset="-122"/>
                  <a:ea typeface="微软雅黑" panose="020B0503020204020204" pitchFamily="34" charset="-122"/>
                </a:rPr>
                <a:t>M1</a:t>
              </a:r>
            </a:p>
          </p:txBody>
        </p:sp>
      </p:grpSp>
      <p:sp>
        <p:nvSpPr>
          <p:cNvPr id="110" name="Text Box 16"/>
          <p:cNvSpPr txBox="1">
            <a:spLocks noChangeArrowheads="1"/>
          </p:cNvSpPr>
          <p:nvPr/>
        </p:nvSpPr>
        <p:spPr bwMode="auto">
          <a:xfrm>
            <a:off x="8274216" y="5271592"/>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dirty="0">
                <a:solidFill>
                  <a:srgbClr val="000099"/>
                </a:solidFill>
                <a:latin typeface="微软雅黑" panose="020B0503020204020204" pitchFamily="34" charset="-122"/>
                <a:ea typeface="微软雅黑" panose="020B0503020204020204" pitchFamily="34" charset="-122"/>
              </a:rPr>
              <a:t>分组丢失</a:t>
            </a:r>
          </a:p>
        </p:txBody>
      </p:sp>
      <p:grpSp>
        <p:nvGrpSpPr>
          <p:cNvPr id="111" name="Group 17"/>
          <p:cNvGrpSpPr>
            <a:grpSpLocks/>
          </p:cNvGrpSpPr>
          <p:nvPr/>
        </p:nvGrpSpPr>
        <p:grpSpPr bwMode="auto">
          <a:xfrm>
            <a:off x="8003356" y="4000282"/>
            <a:ext cx="1868488" cy="544513"/>
            <a:chOff x="2012" y="2273"/>
            <a:chExt cx="1177" cy="343"/>
          </a:xfrm>
        </p:grpSpPr>
        <p:sp>
          <p:nvSpPr>
            <p:cNvPr id="112" name="Line 18"/>
            <p:cNvSpPr>
              <a:spLocks noChangeShapeType="1"/>
            </p:cNvSpPr>
            <p:nvPr/>
          </p:nvSpPr>
          <p:spPr bwMode="auto">
            <a:xfrm flipH="1">
              <a:off x="2012" y="2415"/>
              <a:ext cx="1177" cy="201"/>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Text Box 19"/>
            <p:cNvSpPr txBox="1">
              <a:spLocks noChangeArrowheads="1"/>
            </p:cNvSpPr>
            <p:nvPr/>
          </p:nvSpPr>
          <p:spPr bwMode="auto">
            <a:xfrm rot="21169770">
              <a:off x="2142" y="2273"/>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dirty="0">
                  <a:solidFill>
                    <a:srgbClr val="000099"/>
                  </a:solidFill>
                  <a:latin typeface="微软雅黑" panose="020B0503020204020204" pitchFamily="34" charset="-122"/>
                  <a:ea typeface="微软雅黑" panose="020B0503020204020204" pitchFamily="34" charset="-122"/>
                </a:rPr>
                <a:t>ACK 1</a:t>
              </a:r>
            </a:p>
          </p:txBody>
        </p:sp>
      </p:grpSp>
      <p:sp>
        <p:nvSpPr>
          <p:cNvPr id="114" name="AutoShape 20"/>
          <p:cNvSpPr>
            <a:spLocks noChangeArrowheads="1"/>
          </p:cNvSpPr>
          <p:nvPr/>
        </p:nvSpPr>
        <p:spPr bwMode="auto">
          <a:xfrm>
            <a:off x="9444806" y="1677765"/>
            <a:ext cx="755650" cy="728662"/>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5" name="Text Box 24"/>
          <p:cNvSpPr txBox="1">
            <a:spLocks noChangeArrowheads="1"/>
          </p:cNvSpPr>
          <p:nvPr/>
        </p:nvSpPr>
        <p:spPr bwMode="auto">
          <a:xfrm>
            <a:off x="6552381"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dirty="0">
                <a:solidFill>
                  <a:srgbClr val="FF0000"/>
                </a:solidFill>
                <a:latin typeface="微软雅黑" panose="020B0503020204020204" pitchFamily="34" charset="-122"/>
                <a:ea typeface="微软雅黑" panose="020B0503020204020204" pitchFamily="34" charset="-122"/>
              </a:rPr>
              <a:t>超时重发</a:t>
            </a:r>
          </a:p>
        </p:txBody>
      </p:sp>
      <p:grpSp>
        <p:nvGrpSpPr>
          <p:cNvPr id="116" name="Group 25"/>
          <p:cNvGrpSpPr>
            <a:grpSpLocks/>
          </p:cNvGrpSpPr>
          <p:nvPr/>
        </p:nvGrpSpPr>
        <p:grpSpPr bwMode="auto">
          <a:xfrm>
            <a:off x="7054032" y="2327052"/>
            <a:ext cx="798513" cy="927100"/>
            <a:chOff x="3153" y="2204"/>
            <a:chExt cx="503" cy="584"/>
          </a:xfrm>
        </p:grpSpPr>
        <p:sp>
          <p:nvSpPr>
            <p:cNvPr id="117" name="AutoShape 26"/>
            <p:cNvSpPr>
              <a:spLocks/>
            </p:cNvSpPr>
            <p:nvPr/>
          </p:nvSpPr>
          <p:spPr bwMode="auto">
            <a:xfrm>
              <a:off x="3600" y="2204"/>
              <a:ext cx="56" cy="584"/>
            </a:xfrm>
            <a:prstGeom prst="leftBrace">
              <a:avLst>
                <a:gd name="adj1" fmla="val 86905"/>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Text Box 27"/>
            <p:cNvSpPr txBox="1">
              <a:spLocks noChangeArrowheads="1"/>
            </p:cNvSpPr>
            <p:nvPr/>
          </p:nvSpPr>
          <p:spPr bwMode="auto">
            <a:xfrm>
              <a:off x="3153" y="2311"/>
              <a:ext cx="4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a:solidFill>
                    <a:srgbClr val="000099"/>
                  </a:solidFill>
                  <a:latin typeface="微软雅黑" panose="020B0503020204020204" pitchFamily="34" charset="-122"/>
                  <a:ea typeface="微软雅黑" panose="020B0503020204020204" pitchFamily="34" charset="-122"/>
                </a:rPr>
                <a:t>t</a:t>
              </a:r>
              <a:r>
                <a:rPr kumimoji="0" lang="en-US" altLang="zh-CN" sz="2800" baseline="-25000">
                  <a:solidFill>
                    <a:srgbClr val="000099"/>
                  </a:solidFill>
                  <a:latin typeface="微软雅黑" panose="020B0503020204020204" pitchFamily="34" charset="-122"/>
                  <a:ea typeface="微软雅黑" panose="020B0503020204020204" pitchFamily="34" charset="-122"/>
                </a:rPr>
                <a:t>out</a:t>
              </a:r>
            </a:p>
          </p:txBody>
        </p:sp>
      </p:grpSp>
    </p:spTree>
    <p:extLst>
      <p:ext uri="{BB962C8B-B14F-4D97-AF65-F5344CB8AC3E}">
        <p14:creationId xmlns:p14="http://schemas.microsoft.com/office/powerpoint/2010/main" val="406277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childTnLst>
                                </p:cTn>
                              </p:par>
                            </p:childTnLst>
                          </p:cTn>
                        </p:par>
                        <p:par>
                          <p:cTn id="12" fill="hold">
                            <p:stCondLst>
                              <p:cond delay="0"/>
                            </p:stCondLst>
                            <p:childTnLst>
                              <p:par>
                                <p:cTn id="13" presetID="35" presetClass="emph" presetSubtype="0" repeatCount="5000" fill="hold" grpId="1" nodeType="afterEffect">
                                  <p:stCondLst>
                                    <p:cond delay="0"/>
                                  </p:stCondLst>
                                  <p:childTnLst>
                                    <p:anim calcmode="discrete" valueType="str">
                                      <p:cBhvr>
                                        <p:cTn id="14" dur="500" fill="hold"/>
                                        <p:tgtEl>
                                          <p:spTgt spid="93"/>
                                        </p:tgtEl>
                                        <p:attrNameLst>
                                          <p:attrName>style.visibility</p:attrName>
                                        </p:attrNameLst>
                                      </p:cBhvr>
                                      <p:tavLst>
                                        <p:tav tm="0">
                                          <p:val>
                                            <p:strVal val="hidden"/>
                                          </p:val>
                                        </p:tav>
                                        <p:tav tm="50000">
                                          <p:val>
                                            <p:strVal val="visible"/>
                                          </p:val>
                                        </p:tav>
                                      </p:tavLst>
                                    </p:anim>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par>
                          <p:cTn id="18" fill="hold">
                            <p:stCondLst>
                              <p:cond delay="2500"/>
                            </p:stCondLst>
                            <p:childTnLst>
                              <p:par>
                                <p:cTn id="19" presetID="1" presetClass="entr" presetSubtype="0" fill="hold" nodeType="afterEffect">
                                  <p:stCondLst>
                                    <p:cond delay="500"/>
                                  </p:stCondLst>
                                  <p:childTnLst>
                                    <p:set>
                                      <p:cBhvr>
                                        <p:cTn id="20" dur="1" fill="hold">
                                          <p:stCondLst>
                                            <p:cond delay="0"/>
                                          </p:stCondLst>
                                        </p:cTn>
                                        <p:tgtEl>
                                          <p:spTgt spid="95"/>
                                        </p:tgtEl>
                                        <p:attrNameLst>
                                          <p:attrName>style.visibility</p:attrName>
                                        </p:attrNameLst>
                                      </p:cBhvr>
                                      <p:to>
                                        <p:strVal val="visible"/>
                                      </p:to>
                                    </p:set>
                                  </p:childTnLst>
                                </p:cTn>
                              </p:par>
                              <p:par>
                                <p:cTn id="21" presetID="35" presetClass="emph" presetSubtype="0" repeatCount="5000" fill="hold" nodeType="withEffect">
                                  <p:stCondLst>
                                    <p:cond delay="500"/>
                                  </p:stCondLst>
                                  <p:childTnLst>
                                    <p:anim calcmode="discrete" valueType="str">
                                      <p:cBhvr>
                                        <p:cTn id="22" dur="5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par>
                          <p:cTn id="27" fill="hold">
                            <p:stCondLst>
                              <p:cond delay="0"/>
                            </p:stCondLst>
                            <p:childTnLst>
                              <p:par>
                                <p:cTn id="28" presetID="35" presetClass="emph" presetSubtype="0" repeatCount="5000" fill="hold" grpId="1" nodeType="afterEffect">
                                  <p:stCondLst>
                                    <p:cond delay="0"/>
                                  </p:stCondLst>
                                  <p:childTnLst>
                                    <p:anim calcmode="discrete" valueType="str">
                                      <p:cBhvr>
                                        <p:cTn id="29" dur="500" fill="hold"/>
                                        <p:tgtEl>
                                          <p:spTgt spid="94"/>
                                        </p:tgtEl>
                                        <p:attrNameLst>
                                          <p:attrName>style.visibility</p:attrName>
                                        </p:attrNameLst>
                                      </p:cBhvr>
                                      <p:tavLst>
                                        <p:tav tm="0">
                                          <p:val>
                                            <p:strVal val="hidden"/>
                                          </p:val>
                                        </p:tav>
                                        <p:tav tm="50000">
                                          <p:val>
                                            <p:strVal val="visible"/>
                                          </p:val>
                                        </p:tav>
                                      </p:tavLst>
                                    </p:anim>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left)">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right)">
                                      <p:cBhvr>
                                        <p:cTn id="38" dur="500"/>
                                        <p:tgtEl>
                                          <p:spTgt spid="8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wipe(left)">
                                      <p:cBhvr>
                                        <p:cTn id="43" dur="500"/>
                                        <p:tgtEl>
                                          <p:spTgt spid="102"/>
                                        </p:tgtEl>
                                      </p:cBhvr>
                                    </p:animEffect>
                                  </p:childTnLst>
                                </p:cTn>
                              </p:par>
                              <p:par>
                                <p:cTn id="44" presetID="1" presetClass="entr" presetSubtype="0" fill="hold" nodeType="withEffect">
                                  <p:stCondLst>
                                    <p:cond delay="0"/>
                                  </p:stCondLst>
                                  <p:childTnLst>
                                    <p:set>
                                      <p:cBhvr>
                                        <p:cTn id="45" dur="1" fill="hold">
                                          <p:stCondLst>
                                            <p:cond delay="0"/>
                                          </p:stCondLst>
                                        </p:cTn>
                                        <p:tgtEl>
                                          <p:spTgt spid="116"/>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500"/>
                                  </p:stCondLst>
                                  <p:childTnLst>
                                    <p:set>
                                      <p:cBhvr>
                                        <p:cTn id="48" dur="1" fill="hold">
                                          <p:stCondLst>
                                            <p:cond delay="0"/>
                                          </p:stCondLst>
                                        </p:cTn>
                                        <p:tgtEl>
                                          <p:spTgt spid="114"/>
                                        </p:tgtEl>
                                        <p:attrNameLst>
                                          <p:attrName>style.visibility</p:attrName>
                                        </p:attrNameLst>
                                      </p:cBhvr>
                                      <p:to>
                                        <p:strVal val="visible"/>
                                      </p:to>
                                    </p:set>
                                  </p:childTnLst>
                                </p:cTn>
                              </p:par>
                            </p:childTnLst>
                          </p:cTn>
                        </p:par>
                        <p:par>
                          <p:cTn id="49" fill="hold">
                            <p:stCondLst>
                              <p:cond delay="1000"/>
                            </p:stCondLst>
                            <p:childTnLst>
                              <p:par>
                                <p:cTn id="50" presetID="35" presetClass="emph" presetSubtype="0" repeatCount="5000" fill="hold" grpId="1" nodeType="afterEffect">
                                  <p:stCondLst>
                                    <p:cond delay="0"/>
                                  </p:stCondLst>
                                  <p:childTnLst>
                                    <p:anim calcmode="discrete" valueType="str">
                                      <p:cBhvr>
                                        <p:cTn id="51" dur="500" fill="hold"/>
                                        <p:tgtEl>
                                          <p:spTgt spid="114"/>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35" presetClass="emph" presetSubtype="0" repeatCount="5000" fill="hold" nodeType="clickEffect">
                                  <p:stCondLst>
                                    <p:cond delay="0"/>
                                  </p:stCondLst>
                                  <p:childTnLst>
                                    <p:anim calcmode="discrete" valueType="str">
                                      <p:cBhvr>
                                        <p:cTn id="55" dur="500" fill="hold"/>
                                        <p:tgtEl>
                                          <p:spTgt spid="116"/>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5"/>
                                        </p:tgtEl>
                                        <p:attrNameLst>
                                          <p:attrName>style.visibility</p:attrName>
                                        </p:attrNameLst>
                                      </p:cBhvr>
                                      <p:to>
                                        <p:strVal val="visible"/>
                                      </p:to>
                                    </p:set>
                                  </p:childTnLst>
                                </p:cTn>
                              </p:par>
                            </p:childTnLst>
                          </p:cTn>
                        </p:par>
                        <p:par>
                          <p:cTn id="60" fill="hold">
                            <p:stCondLst>
                              <p:cond delay="0"/>
                            </p:stCondLst>
                            <p:childTnLst>
                              <p:par>
                                <p:cTn id="61" presetID="35" presetClass="emph" presetSubtype="0" repeatCount="5000" fill="hold" grpId="1" nodeType="afterEffect">
                                  <p:stCondLst>
                                    <p:cond delay="0"/>
                                  </p:stCondLst>
                                  <p:childTnLst>
                                    <p:anim calcmode="discrete" valueType="str">
                                      <p:cBhvr>
                                        <p:cTn id="62" dur="500" fill="hold"/>
                                        <p:tgtEl>
                                          <p:spTgt spid="115"/>
                                        </p:tgtEl>
                                        <p:attrNameLst>
                                          <p:attrName>style.visibility</p:attrName>
                                        </p:attrNameLst>
                                      </p:cBhvr>
                                      <p:tavLst>
                                        <p:tav tm="0">
                                          <p:val>
                                            <p:strVal val="hidden"/>
                                          </p:val>
                                        </p:tav>
                                        <p:tav tm="50000">
                                          <p:val>
                                            <p:strVal val="visible"/>
                                          </p:val>
                                        </p:tav>
                                      </p:tavLst>
                                    </p:anim>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wipe(left)">
                                      <p:cBhvr>
                                        <p:cTn id="66" dur="500"/>
                                        <p:tgtEl>
                                          <p:spTgt spid="10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11"/>
                                        </p:tgtEl>
                                        <p:attrNameLst>
                                          <p:attrName>style.visibility</p:attrName>
                                        </p:attrNameLst>
                                      </p:cBhvr>
                                      <p:to>
                                        <p:strVal val="visible"/>
                                      </p:to>
                                    </p:set>
                                    <p:animEffect transition="in" filter="wipe(right)">
                                      <p:cBhvr>
                                        <p:cTn id="7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3" grpId="0" animBg="1"/>
      <p:bldP spid="93" grpId="1" animBg="1"/>
      <p:bldP spid="94" grpId="0"/>
      <p:bldP spid="94" grpId="1"/>
      <p:bldP spid="114" grpId="0" animBg="1"/>
      <p:bldP spid="114" grpId="1" animBg="1"/>
      <p:bldP spid="115" grpId="0"/>
      <p:bldP spid="115"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确认丢失和确认迟到</a:t>
            </a:r>
            <a:endParaRPr lang="zh-CN" altLang="en-US" dirty="0"/>
          </a:p>
        </p:txBody>
      </p:sp>
      <p:sp>
        <p:nvSpPr>
          <p:cNvPr id="10" name="内容占位符 9"/>
          <p:cNvSpPr>
            <a:spLocks noGrp="1"/>
          </p:cNvSpPr>
          <p:nvPr>
            <p:ph idx="1"/>
          </p:nvPr>
        </p:nvSpPr>
        <p:spPr/>
        <p:txBody>
          <a:bodyPr/>
          <a:lstStyle/>
          <a:p>
            <a:r>
              <a:rPr lang="zh-CN" altLang="en-US" sz="3000" dirty="0">
                <a:solidFill>
                  <a:srgbClr val="FF0000"/>
                </a:solidFill>
              </a:rPr>
              <a:t>确认丢失</a:t>
            </a:r>
            <a:endParaRPr lang="en-US" altLang="zh-CN" sz="3000" dirty="0">
              <a:solidFill>
                <a:srgbClr val="FF0000"/>
              </a:solidFill>
            </a:endParaRPr>
          </a:p>
          <a:p>
            <a:pPr lvl="1"/>
            <a:r>
              <a:rPr lang="zh-CN" altLang="en-US" sz="2600" dirty="0"/>
              <a:t>若 </a:t>
            </a:r>
            <a:r>
              <a:rPr lang="en-US" altLang="zh-CN" sz="2600" dirty="0"/>
              <a:t>B </a:t>
            </a:r>
            <a:r>
              <a:rPr lang="zh-CN" altLang="zh-CN" sz="2600" dirty="0"/>
              <a:t>所发送的对</a:t>
            </a:r>
            <a:r>
              <a:rPr lang="en-US" altLang="zh-CN" sz="2600" dirty="0"/>
              <a:t> M1 </a:t>
            </a:r>
            <a:r>
              <a:rPr lang="zh-CN" altLang="zh-CN" sz="2600" dirty="0"/>
              <a:t>的确认丢失了</a:t>
            </a:r>
            <a:r>
              <a:rPr lang="zh-CN" altLang="en-US" sz="2600" dirty="0"/>
              <a:t>，那么 </a:t>
            </a:r>
            <a:r>
              <a:rPr lang="en-US" altLang="zh-CN" sz="2600" dirty="0"/>
              <a:t>A </a:t>
            </a:r>
            <a:r>
              <a:rPr lang="zh-CN" altLang="zh-CN" sz="2600" dirty="0"/>
              <a:t>在设定的超时重传时间内</a:t>
            </a:r>
            <a:r>
              <a:rPr lang="zh-CN" altLang="en-US" sz="2600" dirty="0"/>
              <a:t>不能</a:t>
            </a:r>
            <a:r>
              <a:rPr lang="zh-CN" altLang="zh-CN" sz="2600" dirty="0"/>
              <a:t>收到确认，但</a:t>
            </a:r>
            <a:r>
              <a:rPr lang="en-US" altLang="zh-CN" sz="2600" dirty="0"/>
              <a:t> A </a:t>
            </a:r>
            <a:r>
              <a:rPr lang="zh-CN" altLang="zh-CN" sz="2600" dirty="0"/>
              <a:t>并无法知道</a:t>
            </a:r>
            <a:r>
              <a:rPr lang="zh-CN" altLang="en-US" sz="2600" dirty="0"/>
              <a:t>：</a:t>
            </a:r>
            <a:r>
              <a:rPr lang="zh-CN" altLang="zh-CN" sz="2600" dirty="0"/>
              <a:t>是自己发送的分组出错、丢失</a:t>
            </a:r>
            <a:r>
              <a:rPr lang="zh-CN" altLang="en-US" sz="2600" dirty="0"/>
              <a:t>了</a:t>
            </a:r>
            <a:r>
              <a:rPr lang="zh-CN" altLang="zh-CN" sz="2600" dirty="0"/>
              <a:t>，</a:t>
            </a:r>
            <a:r>
              <a:rPr lang="zh-CN" altLang="zh-CN" sz="2600" dirty="0">
                <a:solidFill>
                  <a:srgbClr val="0000FF"/>
                </a:solidFill>
              </a:rPr>
              <a:t>或者</a:t>
            </a:r>
            <a:r>
              <a:rPr lang="en-US" altLang="zh-CN" sz="2600" dirty="0">
                <a:solidFill>
                  <a:srgbClr val="0000FF"/>
                </a:solidFill>
              </a:rPr>
              <a:t> </a:t>
            </a:r>
            <a:r>
              <a:rPr lang="zh-CN" altLang="zh-CN" sz="2600" dirty="0"/>
              <a:t>是</a:t>
            </a:r>
            <a:r>
              <a:rPr lang="en-US" altLang="zh-CN" sz="2600" dirty="0"/>
              <a:t> B </a:t>
            </a:r>
            <a:r>
              <a:rPr lang="zh-CN" altLang="zh-CN" sz="2600" dirty="0"/>
              <a:t>发送的确认丢失了。因此</a:t>
            </a:r>
            <a:r>
              <a:rPr lang="en-US" altLang="zh-CN" sz="2600" dirty="0"/>
              <a:t> </a:t>
            </a:r>
            <a:r>
              <a:rPr lang="en-US" altLang="zh-CN" sz="2600" dirty="0">
                <a:solidFill>
                  <a:srgbClr val="FF0000"/>
                </a:solidFill>
              </a:rPr>
              <a:t>A </a:t>
            </a:r>
            <a:r>
              <a:rPr lang="zh-CN" altLang="zh-CN" sz="2600" dirty="0">
                <a:solidFill>
                  <a:srgbClr val="FF0000"/>
                </a:solidFill>
              </a:rPr>
              <a:t>在超时计时器到期后就要重传</a:t>
            </a:r>
            <a:r>
              <a:rPr lang="en-US" altLang="zh-CN" sz="2600" dirty="0">
                <a:solidFill>
                  <a:srgbClr val="FF0000"/>
                </a:solidFill>
              </a:rPr>
              <a:t> M1</a:t>
            </a:r>
            <a:r>
              <a:rPr lang="zh-CN" altLang="zh-CN" sz="2600" dirty="0">
                <a:solidFill>
                  <a:srgbClr val="FF0000"/>
                </a:solidFill>
              </a:rPr>
              <a:t>。</a:t>
            </a:r>
            <a:endParaRPr lang="en-US" altLang="zh-CN" sz="2600" dirty="0">
              <a:solidFill>
                <a:srgbClr val="FF0000"/>
              </a:solidFill>
            </a:endParaRPr>
          </a:p>
          <a:p>
            <a:pPr lvl="1"/>
            <a:r>
              <a:rPr lang="zh-CN" altLang="zh-CN" sz="2600" dirty="0"/>
              <a:t>假定</a:t>
            </a:r>
            <a:r>
              <a:rPr lang="en-US" altLang="zh-CN" sz="2600" dirty="0"/>
              <a:t> B </a:t>
            </a:r>
            <a:r>
              <a:rPr lang="zh-CN" altLang="zh-CN" sz="2600" dirty="0"/>
              <a:t>又收到了重传的分组</a:t>
            </a:r>
            <a:r>
              <a:rPr lang="en-US" altLang="zh-CN" sz="2600" dirty="0"/>
              <a:t> M1</a:t>
            </a:r>
            <a:r>
              <a:rPr lang="zh-CN" altLang="zh-CN" sz="2600" dirty="0"/>
              <a:t>。这时</a:t>
            </a:r>
            <a:r>
              <a:rPr lang="en-US" altLang="zh-CN" sz="2600" dirty="0"/>
              <a:t> B </a:t>
            </a:r>
            <a:r>
              <a:rPr lang="zh-CN" altLang="zh-CN" sz="2600" dirty="0"/>
              <a:t>应采取两个行动</a:t>
            </a:r>
            <a:r>
              <a:rPr lang="zh-CN" altLang="en-US" sz="2600" dirty="0"/>
              <a:t>：</a:t>
            </a:r>
            <a:endParaRPr lang="zh-CN" altLang="zh-CN" sz="2600" dirty="0"/>
          </a:p>
          <a:p>
            <a:pPr lvl="2"/>
            <a:r>
              <a:rPr lang="zh-CN" altLang="zh-CN" sz="2200" dirty="0"/>
              <a:t>第一，</a:t>
            </a:r>
            <a:r>
              <a:rPr lang="zh-CN" altLang="zh-CN" sz="2200" dirty="0">
                <a:solidFill>
                  <a:srgbClr val="FF0000"/>
                </a:solidFill>
              </a:rPr>
              <a:t>丢弃</a:t>
            </a:r>
            <a:r>
              <a:rPr lang="zh-CN" altLang="zh-CN" sz="2200" dirty="0"/>
              <a:t>这个重复的分组</a:t>
            </a:r>
            <a:r>
              <a:rPr lang="en-US" altLang="zh-CN" sz="2200" dirty="0"/>
              <a:t> M1</a:t>
            </a:r>
            <a:r>
              <a:rPr lang="zh-CN" altLang="zh-CN" sz="2200" dirty="0"/>
              <a:t>，不向上层交付。</a:t>
            </a:r>
          </a:p>
          <a:p>
            <a:pPr lvl="2"/>
            <a:r>
              <a:rPr lang="zh-CN" altLang="zh-CN" sz="2200" dirty="0"/>
              <a:t>第二，</a:t>
            </a:r>
            <a:r>
              <a:rPr lang="zh-CN" altLang="zh-CN" sz="2200" dirty="0">
                <a:solidFill>
                  <a:srgbClr val="FF0000"/>
                </a:solidFill>
              </a:rPr>
              <a:t>向</a:t>
            </a:r>
            <a:r>
              <a:rPr lang="en-US" altLang="zh-CN" sz="2200" dirty="0">
                <a:solidFill>
                  <a:srgbClr val="FF0000"/>
                </a:solidFill>
              </a:rPr>
              <a:t> A </a:t>
            </a:r>
            <a:r>
              <a:rPr lang="zh-CN" altLang="zh-CN" sz="2200" dirty="0">
                <a:solidFill>
                  <a:srgbClr val="FF0000"/>
                </a:solidFill>
              </a:rPr>
              <a:t>发送确认。</a:t>
            </a:r>
            <a:r>
              <a:rPr lang="zh-CN" altLang="zh-CN" sz="2200" dirty="0"/>
              <a:t>不能认为已经发送过确认就不再发送，因为</a:t>
            </a:r>
            <a:r>
              <a:rPr lang="en-US" altLang="zh-CN" sz="2200" dirty="0"/>
              <a:t> A </a:t>
            </a:r>
            <a:r>
              <a:rPr lang="zh-CN" altLang="zh-CN" sz="2200" dirty="0"/>
              <a:t>之所以重传</a:t>
            </a:r>
            <a:r>
              <a:rPr lang="en-US" altLang="zh-CN" sz="2200" dirty="0"/>
              <a:t> M1 </a:t>
            </a:r>
            <a:r>
              <a:rPr lang="zh-CN" altLang="zh-CN" sz="2200" dirty="0"/>
              <a:t>就表示</a:t>
            </a:r>
            <a:r>
              <a:rPr lang="en-US" altLang="zh-CN" sz="2200" dirty="0"/>
              <a:t> A </a:t>
            </a:r>
            <a:r>
              <a:rPr lang="zh-CN" altLang="zh-CN" sz="2200" dirty="0"/>
              <a:t>没有收到对</a:t>
            </a:r>
            <a:r>
              <a:rPr lang="en-US" altLang="zh-CN" sz="2200" dirty="0"/>
              <a:t> M1 </a:t>
            </a:r>
            <a:r>
              <a:rPr lang="zh-CN" altLang="zh-CN" sz="2200" dirty="0"/>
              <a:t>的确认。</a:t>
            </a:r>
            <a:endParaRPr lang="en-US" altLang="zh-CN" sz="2200" dirty="0"/>
          </a:p>
          <a:p>
            <a:pPr lvl="1"/>
            <a:endParaRPr lang="en-US" altLang="zh-CN" sz="2400" dirty="0"/>
          </a:p>
        </p:txBody>
      </p:sp>
    </p:spTree>
    <p:extLst>
      <p:ext uri="{BB962C8B-B14F-4D97-AF65-F5344CB8AC3E}">
        <p14:creationId xmlns:p14="http://schemas.microsoft.com/office/powerpoint/2010/main" val="26634985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确认丢失和确认迟到</a:t>
            </a:r>
            <a:endParaRPr lang="zh-CN" altLang="en-US" dirty="0"/>
          </a:p>
        </p:txBody>
      </p:sp>
      <p:sp>
        <p:nvSpPr>
          <p:cNvPr id="10" name="内容占位符 9"/>
          <p:cNvSpPr>
            <a:spLocks noGrp="1"/>
          </p:cNvSpPr>
          <p:nvPr>
            <p:ph idx="1"/>
          </p:nvPr>
        </p:nvSpPr>
        <p:spPr/>
        <p:txBody>
          <a:bodyPr/>
          <a:lstStyle/>
          <a:p>
            <a:r>
              <a:rPr lang="zh-CN" altLang="en-US" dirty="0">
                <a:solidFill>
                  <a:srgbClr val="FF0000"/>
                </a:solidFill>
              </a:rPr>
              <a:t>确认迟到</a:t>
            </a:r>
            <a:endParaRPr lang="en-US" altLang="zh-CN" dirty="0">
              <a:solidFill>
                <a:srgbClr val="FF0000"/>
              </a:solidFill>
            </a:endParaRPr>
          </a:p>
          <a:p>
            <a:pPr lvl="1"/>
            <a:r>
              <a:rPr lang="zh-CN" altLang="zh-CN" dirty="0"/>
              <a:t>传输过程中没有出现差错，但</a:t>
            </a:r>
            <a:r>
              <a:rPr lang="en-US" altLang="zh-CN" dirty="0"/>
              <a:t> B </a:t>
            </a:r>
            <a:r>
              <a:rPr lang="zh-CN" altLang="zh-CN" dirty="0"/>
              <a:t>对分组</a:t>
            </a:r>
            <a:r>
              <a:rPr lang="en-US" altLang="zh-CN" dirty="0"/>
              <a:t> M1 </a:t>
            </a:r>
            <a:r>
              <a:rPr lang="zh-CN" altLang="zh-CN" dirty="0"/>
              <a:t>的确认迟到了。</a:t>
            </a:r>
            <a:endParaRPr lang="en-US" altLang="zh-CN" dirty="0"/>
          </a:p>
          <a:p>
            <a:pPr lvl="1"/>
            <a:r>
              <a:rPr lang="en-US" altLang="zh-CN" dirty="0"/>
              <a:t>A </a:t>
            </a:r>
            <a:r>
              <a:rPr lang="zh-CN" altLang="zh-CN" dirty="0"/>
              <a:t>会收到重复的确认。对重复的确认的处理很简单：收下后就丢弃。</a:t>
            </a:r>
            <a:endParaRPr lang="en-US" altLang="zh-CN" dirty="0"/>
          </a:p>
          <a:p>
            <a:pPr lvl="1"/>
            <a:r>
              <a:rPr lang="en-US" altLang="zh-CN" dirty="0"/>
              <a:t>B </a:t>
            </a:r>
            <a:r>
              <a:rPr lang="zh-CN" altLang="zh-CN" dirty="0"/>
              <a:t>仍然会收到重复的</a:t>
            </a:r>
            <a:r>
              <a:rPr lang="en-US" altLang="zh-CN" dirty="0"/>
              <a:t> M1</a:t>
            </a:r>
            <a:r>
              <a:rPr lang="zh-CN" altLang="zh-CN" dirty="0"/>
              <a:t>，并且同样要丢弃重复的</a:t>
            </a:r>
            <a:r>
              <a:rPr lang="en-US" altLang="zh-CN" dirty="0"/>
              <a:t> M1</a:t>
            </a:r>
            <a:r>
              <a:rPr lang="zh-CN" altLang="zh-CN" dirty="0"/>
              <a:t>，并重传确认分组。</a:t>
            </a:r>
            <a:endParaRPr lang="zh-CN" altLang="en-US" dirty="0"/>
          </a:p>
        </p:txBody>
      </p:sp>
    </p:spTree>
    <p:extLst>
      <p:ext uri="{BB962C8B-B14F-4D97-AF65-F5344CB8AC3E}">
        <p14:creationId xmlns:p14="http://schemas.microsoft.com/office/powerpoint/2010/main" val="711331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确认丢失和确认迟到</a:t>
            </a:r>
            <a:endParaRPr lang="zh-CN" altLang="en-US" dirty="0"/>
          </a:p>
        </p:txBody>
      </p:sp>
      <p:grpSp>
        <p:nvGrpSpPr>
          <p:cNvPr id="5" name="组合 4"/>
          <p:cNvGrpSpPr/>
          <p:nvPr/>
        </p:nvGrpSpPr>
        <p:grpSpPr>
          <a:xfrm>
            <a:off x="3086654" y="1647602"/>
            <a:ext cx="1899246" cy="3559642"/>
            <a:chOff x="1943654" y="1647602"/>
            <a:chExt cx="1899246" cy="3179763"/>
          </a:xfrm>
        </p:grpSpPr>
        <p:sp>
          <p:nvSpPr>
            <p:cNvPr id="110" name="Line 28"/>
            <p:cNvSpPr>
              <a:spLocks noChangeShapeType="1"/>
            </p:cNvSpPr>
            <p:nvPr/>
          </p:nvSpPr>
          <p:spPr bwMode="auto">
            <a:xfrm>
              <a:off x="1943654" y="1647602"/>
              <a:ext cx="0" cy="3179763"/>
            </a:xfrm>
            <a:prstGeom prst="line">
              <a:avLst/>
            </a:prstGeom>
            <a:noFill/>
            <a:ln w="38100">
              <a:solidFill>
                <a:schemeClr val="accent6">
                  <a:lumMod val="50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29"/>
            <p:cNvSpPr>
              <a:spLocks noChangeShapeType="1"/>
            </p:cNvSpPr>
            <p:nvPr/>
          </p:nvSpPr>
          <p:spPr bwMode="auto">
            <a:xfrm>
              <a:off x="3842900" y="1647602"/>
              <a:ext cx="0" cy="3160713"/>
            </a:xfrm>
            <a:prstGeom prst="line">
              <a:avLst/>
            </a:prstGeom>
            <a:noFill/>
            <a:ln w="38100">
              <a:solidFill>
                <a:schemeClr val="accent6">
                  <a:lumMod val="50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112" name="Rectangle 30"/>
          <p:cNvSpPr>
            <a:spLocks noChangeArrowheads="1"/>
          </p:cNvSpPr>
          <p:nvPr/>
        </p:nvSpPr>
        <p:spPr bwMode="auto">
          <a:xfrm>
            <a:off x="2914205" y="1196752"/>
            <a:ext cx="41357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a:solidFill>
                  <a:srgbClr val="000099"/>
                </a:solidFill>
                <a:latin typeface="微软雅黑" panose="020B0503020204020204" pitchFamily="34" charset="-122"/>
                <a:ea typeface="微软雅黑" panose="020B0503020204020204" pitchFamily="34" charset="-122"/>
              </a:rPr>
              <a:t>A</a:t>
            </a:r>
          </a:p>
        </p:txBody>
      </p:sp>
      <p:sp>
        <p:nvSpPr>
          <p:cNvPr id="113" name="Rectangle 31"/>
          <p:cNvSpPr>
            <a:spLocks noChangeArrowheads="1"/>
          </p:cNvSpPr>
          <p:nvPr/>
        </p:nvSpPr>
        <p:spPr bwMode="auto">
          <a:xfrm>
            <a:off x="4779517" y="1196752"/>
            <a:ext cx="3751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a:solidFill>
                  <a:srgbClr val="000099"/>
                </a:solidFill>
                <a:latin typeface="微软雅黑" panose="020B0503020204020204" pitchFamily="34" charset="-122"/>
                <a:ea typeface="微软雅黑" panose="020B0503020204020204" pitchFamily="34" charset="-122"/>
              </a:rPr>
              <a:t>B</a:t>
            </a:r>
          </a:p>
        </p:txBody>
      </p:sp>
      <p:grpSp>
        <p:nvGrpSpPr>
          <p:cNvPr id="114" name="Group 32"/>
          <p:cNvGrpSpPr>
            <a:grpSpLocks/>
          </p:cNvGrpSpPr>
          <p:nvPr/>
        </p:nvGrpSpPr>
        <p:grpSpPr bwMode="auto">
          <a:xfrm>
            <a:off x="3111055" y="1780953"/>
            <a:ext cx="1857375" cy="777875"/>
            <a:chOff x="3769" y="1868"/>
            <a:chExt cx="1072" cy="490"/>
          </a:xfrm>
        </p:grpSpPr>
        <p:sp>
          <p:nvSpPr>
            <p:cNvPr id="115" name="Freeform 33"/>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Rectangle 35"/>
            <p:cNvSpPr>
              <a:spLocks noChangeArrowheads="1"/>
            </p:cNvSpPr>
            <p:nvPr/>
          </p:nvSpPr>
          <p:spPr bwMode="auto">
            <a:xfrm rot="540000">
              <a:off x="3958" y="1943"/>
              <a:ext cx="397"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FF"/>
                  </a:solidFill>
                  <a:latin typeface="微软雅黑" panose="020B0503020204020204" pitchFamily="34" charset="-122"/>
                  <a:ea typeface="微软雅黑" panose="020B0503020204020204" pitchFamily="34" charset="-122"/>
                </a:rPr>
                <a:t>M1</a:t>
              </a:r>
            </a:p>
          </p:txBody>
        </p:sp>
      </p:grpSp>
      <p:grpSp>
        <p:nvGrpSpPr>
          <p:cNvPr id="118" name="Group 36"/>
          <p:cNvGrpSpPr>
            <a:grpSpLocks/>
          </p:cNvGrpSpPr>
          <p:nvPr/>
        </p:nvGrpSpPr>
        <p:grpSpPr bwMode="auto">
          <a:xfrm>
            <a:off x="3109466" y="3257328"/>
            <a:ext cx="1835150" cy="777875"/>
            <a:chOff x="3439" y="3564"/>
            <a:chExt cx="1156" cy="490"/>
          </a:xfrm>
        </p:grpSpPr>
        <p:sp>
          <p:nvSpPr>
            <p:cNvPr id="119"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Rectangle 39"/>
            <p:cNvSpPr>
              <a:spLocks noChangeArrowheads="1"/>
            </p:cNvSpPr>
            <p:nvPr/>
          </p:nvSpPr>
          <p:spPr bwMode="auto">
            <a:xfrm rot="540000">
              <a:off x="3645" y="3641"/>
              <a:ext cx="433"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FF"/>
                  </a:solidFill>
                  <a:latin typeface="微软雅黑" panose="020B0503020204020204" pitchFamily="34" charset="-122"/>
                  <a:ea typeface="微软雅黑" panose="020B0503020204020204" pitchFamily="34" charset="-122"/>
                </a:rPr>
                <a:t>M1</a:t>
              </a:r>
            </a:p>
          </p:txBody>
        </p:sp>
      </p:grpSp>
      <p:sp>
        <p:nvSpPr>
          <p:cNvPr id="122" name="Text Box 40"/>
          <p:cNvSpPr txBox="1">
            <a:spLocks noChangeArrowheads="1"/>
          </p:cNvSpPr>
          <p:nvPr/>
        </p:nvSpPr>
        <p:spPr bwMode="auto">
          <a:xfrm>
            <a:off x="3359696" y="5271592"/>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dirty="0">
                <a:solidFill>
                  <a:srgbClr val="000099"/>
                </a:solidFill>
                <a:latin typeface="微软雅黑" panose="020B0503020204020204" pitchFamily="34" charset="-122"/>
                <a:ea typeface="微软雅黑" panose="020B0503020204020204" pitchFamily="34" charset="-122"/>
              </a:rPr>
              <a:t>确认丢失</a:t>
            </a:r>
          </a:p>
        </p:txBody>
      </p:sp>
      <p:grpSp>
        <p:nvGrpSpPr>
          <p:cNvPr id="123" name="Group 41"/>
          <p:cNvGrpSpPr>
            <a:grpSpLocks/>
          </p:cNvGrpSpPr>
          <p:nvPr/>
        </p:nvGrpSpPr>
        <p:grpSpPr bwMode="auto">
          <a:xfrm>
            <a:off x="3082480" y="4019331"/>
            <a:ext cx="1868487" cy="525463"/>
            <a:chOff x="2012" y="2285"/>
            <a:chExt cx="1177" cy="331"/>
          </a:xfrm>
        </p:grpSpPr>
        <p:sp>
          <p:nvSpPr>
            <p:cNvPr id="124" name="Line 42"/>
            <p:cNvSpPr>
              <a:spLocks noChangeShapeType="1"/>
            </p:cNvSpPr>
            <p:nvPr/>
          </p:nvSpPr>
          <p:spPr bwMode="auto">
            <a:xfrm flipH="1">
              <a:off x="2012" y="2415"/>
              <a:ext cx="1177" cy="201"/>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dirty="0">
                  <a:solidFill>
                    <a:srgbClr val="000099"/>
                  </a:solidFill>
                  <a:latin typeface="微软雅黑" panose="020B0503020204020204" pitchFamily="34" charset="-122"/>
                  <a:ea typeface="微软雅黑" panose="020B0503020204020204" pitchFamily="34" charset="-122"/>
                </a:rPr>
                <a:t>ACK 1</a:t>
              </a:r>
            </a:p>
          </p:txBody>
        </p:sp>
      </p:grpSp>
      <p:sp>
        <p:nvSpPr>
          <p:cNvPr id="129" name="Text Box 47"/>
          <p:cNvSpPr txBox="1">
            <a:spLocks noChangeArrowheads="1"/>
          </p:cNvSpPr>
          <p:nvPr/>
        </p:nvSpPr>
        <p:spPr bwMode="auto">
          <a:xfrm>
            <a:off x="1631504"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dirty="0">
                <a:solidFill>
                  <a:srgbClr val="FF0000"/>
                </a:solidFill>
                <a:latin typeface="微软雅黑" panose="020B0503020204020204" pitchFamily="34" charset="-122"/>
                <a:ea typeface="微软雅黑" panose="020B0503020204020204" pitchFamily="34" charset="-122"/>
              </a:rPr>
              <a:t>超时重发</a:t>
            </a:r>
          </a:p>
        </p:txBody>
      </p:sp>
      <p:grpSp>
        <p:nvGrpSpPr>
          <p:cNvPr id="130" name="Group 48"/>
          <p:cNvGrpSpPr>
            <a:grpSpLocks/>
          </p:cNvGrpSpPr>
          <p:nvPr/>
        </p:nvGrpSpPr>
        <p:grpSpPr bwMode="auto">
          <a:xfrm>
            <a:off x="2133154" y="2327052"/>
            <a:ext cx="798512" cy="927100"/>
            <a:chOff x="3153" y="2204"/>
            <a:chExt cx="503" cy="584"/>
          </a:xfrm>
        </p:grpSpPr>
        <p:sp>
          <p:nvSpPr>
            <p:cNvPr id="131" name="AutoShape 49"/>
            <p:cNvSpPr>
              <a:spLocks/>
            </p:cNvSpPr>
            <p:nvPr/>
          </p:nvSpPr>
          <p:spPr bwMode="auto">
            <a:xfrm>
              <a:off x="3600" y="2204"/>
              <a:ext cx="56" cy="584"/>
            </a:xfrm>
            <a:prstGeom prst="leftBrace">
              <a:avLst>
                <a:gd name="adj1" fmla="val 86905"/>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Text Box 50"/>
            <p:cNvSpPr txBox="1">
              <a:spLocks noChangeArrowheads="1"/>
            </p:cNvSpPr>
            <p:nvPr/>
          </p:nvSpPr>
          <p:spPr bwMode="auto">
            <a:xfrm>
              <a:off x="3153" y="2311"/>
              <a:ext cx="4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a:solidFill>
                    <a:srgbClr val="000099"/>
                  </a:solidFill>
                  <a:latin typeface="微软雅黑" panose="020B0503020204020204" pitchFamily="34" charset="-122"/>
                  <a:ea typeface="微软雅黑" panose="020B0503020204020204" pitchFamily="34" charset="-122"/>
                </a:rPr>
                <a:t>t</a:t>
              </a:r>
              <a:r>
                <a:rPr kumimoji="0" lang="en-US" altLang="zh-CN" sz="2800" baseline="-25000">
                  <a:solidFill>
                    <a:srgbClr val="000099"/>
                  </a:solidFill>
                  <a:latin typeface="微软雅黑" panose="020B0503020204020204" pitchFamily="34" charset="-122"/>
                  <a:ea typeface="微软雅黑" panose="020B0503020204020204" pitchFamily="34" charset="-122"/>
                </a:rPr>
                <a:t>out</a:t>
              </a:r>
            </a:p>
          </p:txBody>
        </p:sp>
      </p:grpSp>
      <p:grpSp>
        <p:nvGrpSpPr>
          <p:cNvPr id="133" name="Group 51"/>
          <p:cNvGrpSpPr>
            <a:grpSpLocks/>
          </p:cNvGrpSpPr>
          <p:nvPr/>
        </p:nvGrpSpPr>
        <p:grpSpPr bwMode="auto">
          <a:xfrm>
            <a:off x="3388866" y="2504856"/>
            <a:ext cx="1589088" cy="563563"/>
            <a:chOff x="4012" y="2401"/>
            <a:chExt cx="1001" cy="355"/>
          </a:xfrm>
        </p:grpSpPr>
        <p:sp>
          <p:nvSpPr>
            <p:cNvPr id="134" name="Line 52"/>
            <p:cNvSpPr>
              <a:spLocks noChangeShapeType="1"/>
            </p:cNvSpPr>
            <p:nvPr/>
          </p:nvSpPr>
          <p:spPr bwMode="auto">
            <a:xfrm flipH="1">
              <a:off x="4012" y="2555"/>
              <a:ext cx="1001" cy="201"/>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Text Box 53"/>
            <p:cNvSpPr txBox="1">
              <a:spLocks noChangeArrowheads="1"/>
            </p:cNvSpPr>
            <p:nvPr/>
          </p:nvSpPr>
          <p:spPr bwMode="auto">
            <a:xfrm rot="21169770">
              <a:off x="4145" y="2401"/>
              <a:ext cx="7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dirty="0">
                  <a:solidFill>
                    <a:srgbClr val="000099"/>
                  </a:solidFill>
                  <a:latin typeface="微软雅黑" panose="020B0503020204020204" pitchFamily="34" charset="-122"/>
                  <a:ea typeface="微软雅黑" panose="020B0503020204020204" pitchFamily="34" charset="-122"/>
                </a:rPr>
                <a:t>ACK 1</a:t>
              </a:r>
            </a:p>
          </p:txBody>
        </p:sp>
      </p:grpSp>
      <p:sp>
        <p:nvSpPr>
          <p:cNvPr id="139" name="AutoShape 57"/>
          <p:cNvSpPr>
            <a:spLocks noChangeArrowheads="1"/>
          </p:cNvSpPr>
          <p:nvPr/>
        </p:nvSpPr>
        <p:spPr bwMode="auto">
          <a:xfrm>
            <a:off x="3011042" y="2676302"/>
            <a:ext cx="703263" cy="577850"/>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767174" y="1647602"/>
            <a:ext cx="1899246" cy="4564558"/>
            <a:chOff x="6870178" y="1647602"/>
            <a:chExt cx="1899246" cy="3179763"/>
          </a:xfrm>
        </p:grpSpPr>
        <p:sp>
          <p:nvSpPr>
            <p:cNvPr id="140" name="Line 28"/>
            <p:cNvSpPr>
              <a:spLocks noChangeShapeType="1"/>
            </p:cNvSpPr>
            <p:nvPr/>
          </p:nvSpPr>
          <p:spPr bwMode="auto">
            <a:xfrm>
              <a:off x="6870178" y="1647602"/>
              <a:ext cx="0" cy="3179763"/>
            </a:xfrm>
            <a:prstGeom prst="line">
              <a:avLst/>
            </a:prstGeom>
            <a:noFill/>
            <a:ln w="38100">
              <a:solidFill>
                <a:schemeClr val="accent6">
                  <a:lumMod val="50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29"/>
            <p:cNvSpPr>
              <a:spLocks noChangeShapeType="1"/>
            </p:cNvSpPr>
            <p:nvPr/>
          </p:nvSpPr>
          <p:spPr bwMode="auto">
            <a:xfrm>
              <a:off x="8769424" y="1647602"/>
              <a:ext cx="0" cy="3160713"/>
            </a:xfrm>
            <a:prstGeom prst="line">
              <a:avLst/>
            </a:prstGeom>
            <a:noFill/>
            <a:ln w="38100">
              <a:solidFill>
                <a:schemeClr val="accent6">
                  <a:lumMod val="50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142" name="Rectangle 30"/>
          <p:cNvSpPr>
            <a:spLocks noChangeArrowheads="1"/>
          </p:cNvSpPr>
          <p:nvPr/>
        </p:nvSpPr>
        <p:spPr bwMode="auto">
          <a:xfrm>
            <a:off x="7594725" y="1196752"/>
            <a:ext cx="41357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a:solidFill>
                  <a:srgbClr val="000099"/>
                </a:solidFill>
                <a:latin typeface="微软雅黑" panose="020B0503020204020204" pitchFamily="34" charset="-122"/>
                <a:ea typeface="微软雅黑" panose="020B0503020204020204" pitchFamily="34" charset="-122"/>
              </a:rPr>
              <a:t>A</a:t>
            </a:r>
          </a:p>
        </p:txBody>
      </p:sp>
      <p:sp>
        <p:nvSpPr>
          <p:cNvPr id="143" name="Rectangle 31"/>
          <p:cNvSpPr>
            <a:spLocks noChangeArrowheads="1"/>
          </p:cNvSpPr>
          <p:nvPr/>
        </p:nvSpPr>
        <p:spPr bwMode="auto">
          <a:xfrm>
            <a:off x="9460037" y="1196752"/>
            <a:ext cx="3751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a:solidFill>
                  <a:srgbClr val="000099"/>
                </a:solidFill>
                <a:latin typeface="微软雅黑" panose="020B0503020204020204" pitchFamily="34" charset="-122"/>
                <a:ea typeface="微软雅黑" panose="020B0503020204020204" pitchFamily="34" charset="-122"/>
              </a:rPr>
              <a:t>B</a:t>
            </a:r>
          </a:p>
        </p:txBody>
      </p:sp>
      <p:grpSp>
        <p:nvGrpSpPr>
          <p:cNvPr id="144" name="Group 32"/>
          <p:cNvGrpSpPr>
            <a:grpSpLocks/>
          </p:cNvGrpSpPr>
          <p:nvPr/>
        </p:nvGrpSpPr>
        <p:grpSpPr bwMode="auto">
          <a:xfrm>
            <a:off x="7791575" y="1780953"/>
            <a:ext cx="1857375" cy="777875"/>
            <a:chOff x="3769" y="1868"/>
            <a:chExt cx="1072" cy="490"/>
          </a:xfrm>
        </p:grpSpPr>
        <p:sp>
          <p:nvSpPr>
            <p:cNvPr id="145" name="Freeform 33"/>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Rectangle 35"/>
            <p:cNvSpPr>
              <a:spLocks noChangeArrowheads="1"/>
            </p:cNvSpPr>
            <p:nvPr/>
          </p:nvSpPr>
          <p:spPr bwMode="auto">
            <a:xfrm rot="540000">
              <a:off x="3958" y="1943"/>
              <a:ext cx="397"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FF"/>
                  </a:solidFill>
                  <a:latin typeface="微软雅黑" panose="020B0503020204020204" pitchFamily="34" charset="-122"/>
                  <a:ea typeface="微软雅黑" panose="020B0503020204020204" pitchFamily="34" charset="-122"/>
                </a:rPr>
                <a:t>M1</a:t>
              </a:r>
            </a:p>
          </p:txBody>
        </p:sp>
      </p:grpSp>
      <p:grpSp>
        <p:nvGrpSpPr>
          <p:cNvPr id="148" name="Group 36"/>
          <p:cNvGrpSpPr>
            <a:grpSpLocks/>
          </p:cNvGrpSpPr>
          <p:nvPr/>
        </p:nvGrpSpPr>
        <p:grpSpPr bwMode="auto">
          <a:xfrm>
            <a:off x="7789986" y="3257328"/>
            <a:ext cx="1835150" cy="777875"/>
            <a:chOff x="3439" y="3564"/>
            <a:chExt cx="1156" cy="490"/>
          </a:xfrm>
        </p:grpSpPr>
        <p:sp>
          <p:nvSpPr>
            <p:cNvPr id="149"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39"/>
            <p:cNvSpPr>
              <a:spLocks noChangeArrowheads="1"/>
            </p:cNvSpPr>
            <p:nvPr/>
          </p:nvSpPr>
          <p:spPr bwMode="auto">
            <a:xfrm rot="540000">
              <a:off x="3645" y="3641"/>
              <a:ext cx="433"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FF"/>
                  </a:solidFill>
                  <a:latin typeface="微软雅黑" panose="020B0503020204020204" pitchFamily="34" charset="-122"/>
                  <a:ea typeface="微软雅黑" panose="020B0503020204020204" pitchFamily="34" charset="-122"/>
                </a:rPr>
                <a:t>M1</a:t>
              </a:r>
            </a:p>
          </p:txBody>
        </p:sp>
      </p:grpSp>
      <p:sp>
        <p:nvSpPr>
          <p:cNvPr id="152" name="Text Box 40"/>
          <p:cNvSpPr txBox="1">
            <a:spLocks noChangeArrowheads="1"/>
          </p:cNvSpPr>
          <p:nvPr/>
        </p:nvSpPr>
        <p:spPr bwMode="auto">
          <a:xfrm>
            <a:off x="8040216" y="621216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dirty="0">
                <a:solidFill>
                  <a:srgbClr val="000099"/>
                </a:solidFill>
                <a:latin typeface="微软雅黑" panose="020B0503020204020204" pitchFamily="34" charset="-122"/>
                <a:ea typeface="微软雅黑" panose="020B0503020204020204" pitchFamily="34" charset="-122"/>
              </a:rPr>
              <a:t>确认迟到</a:t>
            </a:r>
          </a:p>
        </p:txBody>
      </p:sp>
      <p:grpSp>
        <p:nvGrpSpPr>
          <p:cNvPr id="153" name="Group 41"/>
          <p:cNvGrpSpPr>
            <a:grpSpLocks/>
          </p:cNvGrpSpPr>
          <p:nvPr/>
        </p:nvGrpSpPr>
        <p:grpSpPr bwMode="auto">
          <a:xfrm>
            <a:off x="7763000" y="4019331"/>
            <a:ext cx="1868487" cy="525463"/>
            <a:chOff x="2012" y="2285"/>
            <a:chExt cx="1177" cy="331"/>
          </a:xfrm>
        </p:grpSpPr>
        <p:sp>
          <p:nvSpPr>
            <p:cNvPr id="154" name="Line 42"/>
            <p:cNvSpPr>
              <a:spLocks noChangeShapeType="1"/>
            </p:cNvSpPr>
            <p:nvPr/>
          </p:nvSpPr>
          <p:spPr bwMode="auto">
            <a:xfrm flipH="1">
              <a:off x="2012" y="2415"/>
              <a:ext cx="1177" cy="201"/>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dirty="0">
                  <a:solidFill>
                    <a:srgbClr val="000099"/>
                  </a:solidFill>
                  <a:latin typeface="微软雅黑" panose="020B0503020204020204" pitchFamily="34" charset="-122"/>
                  <a:ea typeface="微软雅黑" panose="020B0503020204020204" pitchFamily="34" charset="-122"/>
                </a:rPr>
                <a:t>ACK 1</a:t>
              </a:r>
            </a:p>
          </p:txBody>
        </p:sp>
      </p:grpSp>
      <p:sp>
        <p:nvSpPr>
          <p:cNvPr id="156" name="Text Box 47"/>
          <p:cNvSpPr txBox="1">
            <a:spLocks noChangeArrowheads="1"/>
          </p:cNvSpPr>
          <p:nvPr/>
        </p:nvSpPr>
        <p:spPr bwMode="auto">
          <a:xfrm>
            <a:off x="6312024"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dirty="0">
                <a:solidFill>
                  <a:srgbClr val="FF0000"/>
                </a:solidFill>
                <a:latin typeface="微软雅黑" panose="020B0503020204020204" pitchFamily="34" charset="-122"/>
                <a:ea typeface="微软雅黑" panose="020B0503020204020204" pitchFamily="34" charset="-122"/>
              </a:rPr>
              <a:t>超时重发</a:t>
            </a:r>
          </a:p>
        </p:txBody>
      </p:sp>
      <p:grpSp>
        <p:nvGrpSpPr>
          <p:cNvPr id="157" name="Group 48"/>
          <p:cNvGrpSpPr>
            <a:grpSpLocks/>
          </p:cNvGrpSpPr>
          <p:nvPr/>
        </p:nvGrpSpPr>
        <p:grpSpPr bwMode="auto">
          <a:xfrm>
            <a:off x="6813674" y="2327052"/>
            <a:ext cx="798512" cy="927100"/>
            <a:chOff x="3153" y="2204"/>
            <a:chExt cx="503" cy="584"/>
          </a:xfrm>
        </p:grpSpPr>
        <p:sp>
          <p:nvSpPr>
            <p:cNvPr id="158" name="AutoShape 49"/>
            <p:cNvSpPr>
              <a:spLocks/>
            </p:cNvSpPr>
            <p:nvPr/>
          </p:nvSpPr>
          <p:spPr bwMode="auto">
            <a:xfrm>
              <a:off x="3600" y="2204"/>
              <a:ext cx="56" cy="584"/>
            </a:xfrm>
            <a:prstGeom prst="leftBrace">
              <a:avLst>
                <a:gd name="adj1" fmla="val 86905"/>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9" name="Text Box 50"/>
            <p:cNvSpPr txBox="1">
              <a:spLocks noChangeArrowheads="1"/>
            </p:cNvSpPr>
            <p:nvPr/>
          </p:nvSpPr>
          <p:spPr bwMode="auto">
            <a:xfrm>
              <a:off x="3153" y="2311"/>
              <a:ext cx="4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dirty="0">
                  <a:solidFill>
                    <a:srgbClr val="000099"/>
                  </a:solidFill>
                  <a:latin typeface="微软雅黑" panose="020B0503020204020204" pitchFamily="34" charset="-122"/>
                  <a:ea typeface="微软雅黑" panose="020B0503020204020204" pitchFamily="34" charset="-122"/>
                </a:rPr>
                <a:t>t</a:t>
              </a:r>
              <a:r>
                <a:rPr kumimoji="0" lang="en-US" altLang="zh-CN" sz="2800" baseline="-25000" dirty="0">
                  <a:solidFill>
                    <a:srgbClr val="000099"/>
                  </a:solidFill>
                  <a:latin typeface="微软雅黑" panose="020B0503020204020204" pitchFamily="34" charset="-122"/>
                  <a:ea typeface="微软雅黑" panose="020B0503020204020204" pitchFamily="34" charset="-122"/>
                </a:rPr>
                <a:t>out</a:t>
              </a:r>
            </a:p>
          </p:txBody>
        </p:sp>
      </p:grpSp>
      <p:grpSp>
        <p:nvGrpSpPr>
          <p:cNvPr id="164" name="Group 36"/>
          <p:cNvGrpSpPr>
            <a:grpSpLocks/>
          </p:cNvGrpSpPr>
          <p:nvPr/>
        </p:nvGrpSpPr>
        <p:grpSpPr bwMode="auto">
          <a:xfrm>
            <a:off x="7789986" y="4636865"/>
            <a:ext cx="1835150" cy="777875"/>
            <a:chOff x="3439" y="3564"/>
            <a:chExt cx="1156" cy="490"/>
          </a:xfrm>
        </p:grpSpPr>
        <p:sp>
          <p:nvSpPr>
            <p:cNvPr id="165"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6"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7" name="Rectangle 39"/>
            <p:cNvSpPr>
              <a:spLocks noChangeArrowheads="1"/>
            </p:cNvSpPr>
            <p:nvPr/>
          </p:nvSpPr>
          <p:spPr bwMode="auto">
            <a:xfrm rot="540000">
              <a:off x="3574" y="3641"/>
              <a:ext cx="433"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400" dirty="0">
                  <a:solidFill>
                    <a:srgbClr val="0000FF"/>
                  </a:solidFill>
                  <a:latin typeface="微软雅黑" panose="020B0503020204020204" pitchFamily="34" charset="-122"/>
                  <a:ea typeface="微软雅黑" panose="020B0503020204020204" pitchFamily="34" charset="-122"/>
                </a:rPr>
                <a:t>M2</a:t>
              </a:r>
            </a:p>
          </p:txBody>
        </p:sp>
      </p:grpSp>
      <p:sp>
        <p:nvSpPr>
          <p:cNvPr id="7" name="矩形 6"/>
          <p:cNvSpPr/>
          <p:nvPr/>
        </p:nvSpPr>
        <p:spPr>
          <a:xfrm>
            <a:off x="6438998" y="4892968"/>
            <a:ext cx="1499230" cy="1200329"/>
          </a:xfrm>
          <a:prstGeom prst="rect">
            <a:avLst/>
          </a:prstGeom>
        </p:spPr>
        <p:txBody>
          <a:bodyPr wrap="square">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收下，</a:t>
            </a:r>
            <a:endParaRPr lang="en-US" altLang="zh-CN" sz="2400" dirty="0">
              <a:solidFill>
                <a:srgbClr val="0000FF"/>
              </a:solidFill>
              <a:latin typeface="微软雅黑" panose="020B0503020204020204" pitchFamily="34" charset="-122"/>
              <a:ea typeface="微软雅黑" panose="020B0503020204020204" pitchFamily="34" charset="-122"/>
            </a:endParaRPr>
          </a:p>
          <a:p>
            <a:r>
              <a:rPr lang="zh-CN" altLang="en-US" sz="2400" dirty="0">
                <a:solidFill>
                  <a:srgbClr val="0000FF"/>
                </a:solidFill>
                <a:latin typeface="微软雅黑" panose="020B0503020204020204" pitchFamily="34" charset="-122"/>
                <a:ea typeface="微软雅黑" panose="020B0503020204020204" pitchFamily="34" charset="-122"/>
              </a:rPr>
              <a:t>重复的，</a:t>
            </a:r>
            <a:endParaRPr lang="en-US" altLang="zh-CN" sz="2400" dirty="0">
              <a:solidFill>
                <a:srgbClr val="0000FF"/>
              </a:solidFill>
              <a:latin typeface="微软雅黑" panose="020B0503020204020204" pitchFamily="34" charset="-122"/>
              <a:ea typeface="微软雅黑" panose="020B0503020204020204" pitchFamily="34" charset="-122"/>
            </a:endParaRPr>
          </a:p>
          <a:p>
            <a:r>
              <a:rPr lang="zh-CN" altLang="en-US" sz="2400" dirty="0">
                <a:solidFill>
                  <a:srgbClr val="0000FF"/>
                </a:solidFill>
                <a:latin typeface="微软雅黑" panose="020B0503020204020204" pitchFamily="34" charset="-122"/>
                <a:ea typeface="微软雅黑" panose="020B0503020204020204" pitchFamily="34" charset="-122"/>
              </a:rPr>
              <a:t>丢弃</a:t>
            </a:r>
          </a:p>
        </p:txBody>
      </p:sp>
      <p:grpSp>
        <p:nvGrpSpPr>
          <p:cNvPr id="9" name="组合 8"/>
          <p:cNvGrpSpPr/>
          <p:nvPr/>
        </p:nvGrpSpPr>
        <p:grpSpPr>
          <a:xfrm>
            <a:off x="7797505" y="2643732"/>
            <a:ext cx="1827632" cy="2839271"/>
            <a:chOff x="6900509" y="2643731"/>
            <a:chExt cx="1827632" cy="2839271"/>
          </a:xfrm>
        </p:grpSpPr>
        <p:sp>
          <p:nvSpPr>
            <p:cNvPr id="168" name="Freeform 48"/>
            <p:cNvSpPr>
              <a:spLocks/>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 name="矩形 7"/>
            <p:cNvSpPr/>
            <p:nvPr/>
          </p:nvSpPr>
          <p:spPr>
            <a:xfrm rot="20115699">
              <a:off x="7480880" y="2643731"/>
              <a:ext cx="1109599" cy="461665"/>
            </a:xfrm>
            <a:prstGeom prst="rect">
              <a:avLst/>
            </a:prstGeom>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ACK 1</a:t>
              </a:r>
            </a:p>
          </p:txBody>
        </p:sp>
      </p:grpSp>
      <p:sp>
        <p:nvSpPr>
          <p:cNvPr id="4" name="矩形 3"/>
          <p:cNvSpPr/>
          <p:nvPr/>
        </p:nvSpPr>
        <p:spPr>
          <a:xfrm>
            <a:off x="9723766" y="3429001"/>
            <a:ext cx="1454822" cy="830997"/>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重复的，</a:t>
            </a:r>
            <a:endParaRPr lang="en-US" altLang="zh-CN" sz="2400" dirty="0">
              <a:solidFill>
                <a:srgbClr val="FF0000"/>
              </a:solidFill>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丢弃</a:t>
            </a:r>
          </a:p>
        </p:txBody>
      </p:sp>
    </p:spTree>
    <p:extLst>
      <p:ext uri="{BB962C8B-B14F-4D97-AF65-F5344CB8AC3E}">
        <p14:creationId xmlns:p14="http://schemas.microsoft.com/office/powerpoint/2010/main" val="398571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500"/>
                                        <p:tgtEl>
                                          <p:spTgt spid="114"/>
                                        </p:tgtEl>
                                      </p:cBhvr>
                                    </p:animEffect>
                                  </p:childTnLst>
                                </p:cTn>
                              </p:par>
                              <p:par>
                                <p:cTn id="8" presetID="1" presetClass="entr" presetSubtype="0" fill="hold" nodeType="withEffect">
                                  <p:stCondLst>
                                    <p:cond delay="0"/>
                                  </p:stCondLst>
                                  <p:childTnLst>
                                    <p:set>
                                      <p:cBhvr>
                                        <p:cTn id="9" dur="1" fill="hold">
                                          <p:stCondLst>
                                            <p:cond delay="0"/>
                                          </p:stCondLst>
                                        </p:cTn>
                                        <p:tgtEl>
                                          <p:spTgt spid="1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33"/>
                                        </p:tgtEl>
                                        <p:attrNameLst>
                                          <p:attrName>style.visibility</p:attrName>
                                        </p:attrNameLst>
                                      </p:cBhvr>
                                      <p:to>
                                        <p:strVal val="visible"/>
                                      </p:to>
                                    </p:set>
                                    <p:animEffect transition="in" filter="wipe(right)">
                                      <p:cBhvr>
                                        <p:cTn id="14" dur="500"/>
                                        <p:tgtEl>
                                          <p:spTgt spid="133"/>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139"/>
                                        </p:tgtEl>
                                        <p:attrNameLst>
                                          <p:attrName>style.visibility</p:attrName>
                                        </p:attrNameLst>
                                      </p:cBhvr>
                                      <p:to>
                                        <p:strVal val="visible"/>
                                      </p:to>
                                    </p:set>
                                    <p:animEffect transition="in" filter="wipe(right)">
                                      <p:cBhvr>
                                        <p:cTn id="18" dur="500"/>
                                        <p:tgtEl>
                                          <p:spTgt spid="139"/>
                                        </p:tgtEl>
                                      </p:cBhvr>
                                    </p:animEffect>
                                  </p:childTnLst>
                                </p:cTn>
                              </p:par>
                            </p:childTnLst>
                          </p:cTn>
                        </p:par>
                        <p:par>
                          <p:cTn id="19" fill="hold">
                            <p:stCondLst>
                              <p:cond delay="1000"/>
                            </p:stCondLst>
                            <p:childTnLst>
                              <p:par>
                                <p:cTn id="20" presetID="35" presetClass="emph" presetSubtype="0" repeatCount="5000" fill="hold" grpId="1" nodeType="afterEffect">
                                  <p:stCondLst>
                                    <p:cond delay="0"/>
                                  </p:stCondLst>
                                  <p:childTnLst>
                                    <p:anim calcmode="discrete" valueType="str">
                                      <p:cBhvr>
                                        <p:cTn id="21" dur="500" fill="hold"/>
                                        <p:tgtEl>
                                          <p:spTgt spid="139"/>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35" presetClass="emph" presetSubtype="0" repeatCount="5000" fill="hold" nodeType="clickEffect">
                                  <p:stCondLst>
                                    <p:cond delay="0"/>
                                  </p:stCondLst>
                                  <p:childTnLst>
                                    <p:anim calcmode="discrete" valueType="str">
                                      <p:cBhvr>
                                        <p:cTn id="25" dur="500" fill="hold"/>
                                        <p:tgtEl>
                                          <p:spTgt spid="130"/>
                                        </p:tgtEl>
                                        <p:attrNameLst>
                                          <p:attrName>style.visibility</p:attrName>
                                        </p:attrNameLst>
                                      </p:cBhvr>
                                      <p:tavLst>
                                        <p:tav tm="0">
                                          <p:val>
                                            <p:strVal val="hidden"/>
                                          </p:val>
                                        </p:tav>
                                        <p:tav tm="50000">
                                          <p:val>
                                            <p:strVal val="visible"/>
                                          </p:val>
                                        </p:tav>
                                      </p:tavLst>
                                    </p:anim>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childTnLst>
                          </p:cTn>
                        </p:par>
                        <p:par>
                          <p:cTn id="29" fill="hold">
                            <p:stCondLst>
                              <p:cond delay="2500"/>
                            </p:stCondLst>
                            <p:childTnLst>
                              <p:par>
                                <p:cTn id="30" presetID="35" presetClass="emph" presetSubtype="0" repeatCount="5000" fill="hold" grpId="1" nodeType="afterEffect">
                                  <p:stCondLst>
                                    <p:cond delay="0"/>
                                  </p:stCondLst>
                                  <p:childTnLst>
                                    <p:anim calcmode="discrete" valueType="str">
                                      <p:cBhvr>
                                        <p:cTn id="31" dur="500" fill="hold"/>
                                        <p:tgtEl>
                                          <p:spTgt spid="129"/>
                                        </p:tgtEl>
                                        <p:attrNameLst>
                                          <p:attrName>style.visibility</p:attrName>
                                        </p:attrNameLst>
                                      </p:cBhvr>
                                      <p:tavLst>
                                        <p:tav tm="0">
                                          <p:val>
                                            <p:strVal val="hidden"/>
                                          </p:val>
                                        </p:tav>
                                        <p:tav tm="50000">
                                          <p:val>
                                            <p:strVal val="visible"/>
                                          </p:val>
                                        </p:tav>
                                      </p:tavLst>
                                    </p:anim>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wipe(left)">
                                      <p:cBhvr>
                                        <p:cTn id="35" dur="500"/>
                                        <p:tgtEl>
                                          <p:spTgt spid="1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23"/>
                                        </p:tgtEl>
                                        <p:attrNameLst>
                                          <p:attrName>style.visibility</p:attrName>
                                        </p:attrNameLst>
                                      </p:cBhvr>
                                      <p:to>
                                        <p:strVal val="visible"/>
                                      </p:to>
                                    </p:set>
                                    <p:animEffect transition="in" filter="wipe(right)">
                                      <p:cBhvr>
                                        <p:cTn id="40" dur="500"/>
                                        <p:tgtEl>
                                          <p:spTgt spid="12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4"/>
                                        </p:tgtEl>
                                        <p:attrNameLst>
                                          <p:attrName>style.visibility</p:attrName>
                                        </p:attrNameLst>
                                      </p:cBhvr>
                                      <p:to>
                                        <p:strVal val="visible"/>
                                      </p:to>
                                    </p:set>
                                    <p:animEffect transition="in" filter="wipe(left)">
                                      <p:cBhvr>
                                        <p:cTn id="45" dur="500"/>
                                        <p:tgtEl>
                                          <p:spTgt spid="144"/>
                                        </p:tgtEl>
                                      </p:cBhvr>
                                    </p:animEffect>
                                  </p:childTnLst>
                                </p:cTn>
                              </p:par>
                              <p:par>
                                <p:cTn id="46" presetID="1"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10000"/>
                                        <p:tgtEl>
                                          <p:spTgt spid="9"/>
                                        </p:tgtEl>
                                      </p:cBhvr>
                                    </p:animEffect>
                                  </p:childTnLst>
                                </p:cTn>
                              </p:par>
                              <p:par>
                                <p:cTn id="53" presetID="35" presetClass="emph" presetSubtype="0" repeatCount="5000" fill="hold" nodeType="withEffect">
                                  <p:stCondLst>
                                    <p:cond delay="0"/>
                                  </p:stCondLst>
                                  <p:childTnLst>
                                    <p:anim calcmode="discrete" valueType="str">
                                      <p:cBhvr>
                                        <p:cTn id="54" dur="500" fill="hold"/>
                                        <p:tgtEl>
                                          <p:spTgt spid="157"/>
                                        </p:tgtEl>
                                        <p:attrNameLst>
                                          <p:attrName>style.visibility</p:attrName>
                                        </p:attrNameLst>
                                      </p:cBhvr>
                                      <p:tavLst>
                                        <p:tav tm="0">
                                          <p:val>
                                            <p:strVal val="hidden"/>
                                          </p:val>
                                        </p:tav>
                                        <p:tav tm="50000">
                                          <p:val>
                                            <p:strVal val="visible"/>
                                          </p:val>
                                        </p:tav>
                                      </p:tavLst>
                                    </p:anim>
                                  </p:childTnLst>
                                </p:cTn>
                              </p:par>
                              <p:par>
                                <p:cTn id="55" presetID="1" presetClass="entr" presetSubtype="0" fill="hold" grpId="0" nodeType="withEffect">
                                  <p:stCondLst>
                                    <p:cond delay="2500"/>
                                  </p:stCondLst>
                                  <p:childTnLst>
                                    <p:set>
                                      <p:cBhvr>
                                        <p:cTn id="56" dur="1" fill="hold">
                                          <p:stCondLst>
                                            <p:cond delay="0"/>
                                          </p:stCondLst>
                                        </p:cTn>
                                        <p:tgtEl>
                                          <p:spTgt spid="156"/>
                                        </p:tgtEl>
                                        <p:attrNameLst>
                                          <p:attrName>style.visibility</p:attrName>
                                        </p:attrNameLst>
                                      </p:cBhvr>
                                      <p:to>
                                        <p:strVal val="visible"/>
                                      </p:to>
                                    </p:set>
                                  </p:childTnLst>
                                </p:cTn>
                              </p:par>
                              <p:par>
                                <p:cTn id="57" presetID="35" presetClass="emph" presetSubtype="0" repeatCount="5000" fill="hold" grpId="1" nodeType="withEffect">
                                  <p:stCondLst>
                                    <p:cond delay="2500"/>
                                  </p:stCondLst>
                                  <p:childTnLst>
                                    <p:anim calcmode="discrete" valueType="str">
                                      <p:cBhvr>
                                        <p:cTn id="58" dur="500" fill="hold"/>
                                        <p:tgtEl>
                                          <p:spTgt spid="156"/>
                                        </p:tgtEl>
                                        <p:attrNameLst>
                                          <p:attrName>style.visibility</p:attrName>
                                        </p:attrNameLst>
                                      </p:cBhvr>
                                      <p:tavLst>
                                        <p:tav tm="0">
                                          <p:val>
                                            <p:strVal val="hidden"/>
                                          </p:val>
                                        </p:tav>
                                        <p:tav tm="50000">
                                          <p:val>
                                            <p:strVal val="visible"/>
                                          </p:val>
                                        </p:tav>
                                      </p:tavLst>
                                    </p:anim>
                                  </p:childTnLst>
                                </p:cTn>
                              </p:par>
                              <p:par>
                                <p:cTn id="59" presetID="22" presetClass="entr" presetSubtype="8" fill="hold" nodeType="withEffect">
                                  <p:stCondLst>
                                    <p:cond delay="5000"/>
                                  </p:stCondLst>
                                  <p:childTnLst>
                                    <p:set>
                                      <p:cBhvr>
                                        <p:cTn id="60" dur="1" fill="hold">
                                          <p:stCondLst>
                                            <p:cond delay="0"/>
                                          </p:stCondLst>
                                        </p:cTn>
                                        <p:tgtEl>
                                          <p:spTgt spid="148"/>
                                        </p:tgtEl>
                                        <p:attrNameLst>
                                          <p:attrName>style.visibility</p:attrName>
                                        </p:attrNameLst>
                                      </p:cBhvr>
                                      <p:to>
                                        <p:strVal val="visible"/>
                                      </p:to>
                                    </p:set>
                                    <p:animEffect transition="in" filter="wipe(left)">
                                      <p:cBhvr>
                                        <p:cTn id="61" dur="1000"/>
                                        <p:tgtEl>
                                          <p:spTgt spid="148"/>
                                        </p:tgtEl>
                                      </p:cBhvr>
                                    </p:animEffect>
                                  </p:childTnLst>
                                </p:cTn>
                              </p:par>
                              <p:par>
                                <p:cTn id="62" presetID="16" presetClass="entr" presetSubtype="21" fill="hold" grpId="0" nodeType="withEffect">
                                  <p:stCondLst>
                                    <p:cond delay="6000"/>
                                  </p:stCondLst>
                                  <p:childTnLst>
                                    <p:set>
                                      <p:cBhvr>
                                        <p:cTn id="63" dur="1" fill="hold">
                                          <p:stCondLst>
                                            <p:cond delay="0"/>
                                          </p:stCondLst>
                                        </p:cTn>
                                        <p:tgtEl>
                                          <p:spTgt spid="4"/>
                                        </p:tgtEl>
                                        <p:attrNameLst>
                                          <p:attrName>style.visibility</p:attrName>
                                        </p:attrNameLst>
                                      </p:cBhvr>
                                      <p:to>
                                        <p:strVal val="visible"/>
                                      </p:to>
                                    </p:set>
                                    <p:animEffect transition="in" filter="barn(inVertical)">
                                      <p:cBhvr>
                                        <p:cTn id="64" dur="1000"/>
                                        <p:tgtEl>
                                          <p:spTgt spid="4"/>
                                        </p:tgtEl>
                                      </p:cBhvr>
                                    </p:animEffect>
                                  </p:childTnLst>
                                </p:cTn>
                              </p:par>
                              <p:par>
                                <p:cTn id="65" presetID="22" presetClass="entr" presetSubtype="2" fill="hold" nodeType="withEffect">
                                  <p:stCondLst>
                                    <p:cond delay="7000"/>
                                  </p:stCondLst>
                                  <p:childTnLst>
                                    <p:set>
                                      <p:cBhvr>
                                        <p:cTn id="66" dur="1" fill="hold">
                                          <p:stCondLst>
                                            <p:cond delay="0"/>
                                          </p:stCondLst>
                                        </p:cTn>
                                        <p:tgtEl>
                                          <p:spTgt spid="153"/>
                                        </p:tgtEl>
                                        <p:attrNameLst>
                                          <p:attrName>style.visibility</p:attrName>
                                        </p:attrNameLst>
                                      </p:cBhvr>
                                      <p:to>
                                        <p:strVal val="visible"/>
                                      </p:to>
                                    </p:set>
                                    <p:animEffect transition="in" filter="wipe(right)">
                                      <p:cBhvr>
                                        <p:cTn id="67" dur="1000"/>
                                        <p:tgtEl>
                                          <p:spTgt spid="153"/>
                                        </p:tgtEl>
                                      </p:cBhvr>
                                    </p:animEffect>
                                  </p:childTnLst>
                                </p:cTn>
                              </p:par>
                              <p:par>
                                <p:cTn id="68" presetID="22" presetClass="entr" presetSubtype="8" fill="hold" nodeType="withEffect">
                                  <p:stCondLst>
                                    <p:cond delay="8000"/>
                                  </p:stCondLst>
                                  <p:childTnLst>
                                    <p:set>
                                      <p:cBhvr>
                                        <p:cTn id="69" dur="1" fill="hold">
                                          <p:stCondLst>
                                            <p:cond delay="0"/>
                                          </p:stCondLst>
                                        </p:cTn>
                                        <p:tgtEl>
                                          <p:spTgt spid="164"/>
                                        </p:tgtEl>
                                        <p:attrNameLst>
                                          <p:attrName>style.visibility</p:attrName>
                                        </p:attrNameLst>
                                      </p:cBhvr>
                                      <p:to>
                                        <p:strVal val="visible"/>
                                      </p:to>
                                    </p:set>
                                    <p:animEffect transition="in" filter="wipe(left)">
                                      <p:cBhvr>
                                        <p:cTn id="70" dur="1000"/>
                                        <p:tgtEl>
                                          <p:spTgt spid="164"/>
                                        </p:tgtEl>
                                      </p:cBhvr>
                                    </p:animEffect>
                                  </p:childTnLst>
                                </p:cTn>
                              </p:par>
                            </p:childTnLst>
                          </p:cTn>
                        </p:par>
                        <p:par>
                          <p:cTn id="71" fill="hold">
                            <p:stCondLst>
                              <p:cond delay="10000"/>
                            </p:stCondLst>
                            <p:childTnLst>
                              <p:par>
                                <p:cTn id="72" presetID="16" presetClass="entr" presetSubtype="21" fill="hold" grpId="0" nodeType="after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barn(inVertical)">
                                      <p:cBhvr>
                                        <p:cTn id="7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29" grpId="1"/>
      <p:bldP spid="139" grpId="0" animBg="1"/>
      <p:bldP spid="139" grpId="1" animBg="1"/>
      <p:bldP spid="156" grpId="0"/>
      <p:bldP spid="156" grpId="1"/>
      <p:bldP spid="7"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algn="ctr"/>
            <a:r>
              <a:rPr lang="zh-CN" altLang="en-US"/>
              <a:t>请注意</a:t>
            </a:r>
          </a:p>
        </p:txBody>
      </p:sp>
      <p:sp>
        <p:nvSpPr>
          <p:cNvPr id="701443" name="Rectangle 3"/>
          <p:cNvSpPr>
            <a:spLocks noGrp="1" noChangeArrowheads="1"/>
          </p:cNvSpPr>
          <p:nvPr>
            <p:ph idx="1"/>
          </p:nvPr>
        </p:nvSpPr>
        <p:spPr/>
        <p:txBody>
          <a:bodyPr/>
          <a:lstStyle/>
          <a:p>
            <a:r>
              <a:rPr lang="zh-CN" altLang="en-US" dirty="0"/>
              <a:t>在发送完一个分组后，必须</a:t>
            </a:r>
            <a:r>
              <a:rPr lang="zh-CN" altLang="en-US" dirty="0">
                <a:solidFill>
                  <a:srgbClr val="FF0000"/>
                </a:solidFill>
              </a:rPr>
              <a:t>暂时保留</a:t>
            </a:r>
            <a:r>
              <a:rPr lang="zh-CN" altLang="en-US" dirty="0"/>
              <a:t>已发送的分组的副本，以备重发。</a:t>
            </a:r>
          </a:p>
          <a:p>
            <a:r>
              <a:rPr lang="zh-CN" altLang="en-US" dirty="0">
                <a:solidFill>
                  <a:srgbClr val="FF0000"/>
                </a:solidFill>
              </a:rPr>
              <a:t>分组和确认分组都必须进行编号。</a:t>
            </a:r>
          </a:p>
          <a:p>
            <a:r>
              <a:rPr lang="zh-CN" altLang="en-US" dirty="0"/>
              <a:t>超时计时器的重传时间应当比数据在分组传输的平均往返时间</a:t>
            </a:r>
            <a:r>
              <a:rPr lang="zh-CN" altLang="en-US" dirty="0">
                <a:solidFill>
                  <a:srgbClr val="FF0000"/>
                </a:solidFill>
              </a:rPr>
              <a:t>更长一些。 </a:t>
            </a:r>
          </a:p>
        </p:txBody>
      </p:sp>
    </p:spTree>
    <p:extLst>
      <p:ext uri="{BB962C8B-B14F-4D97-AF65-F5344CB8AC3E}">
        <p14:creationId xmlns:p14="http://schemas.microsoft.com/office/powerpoint/2010/main" val="11278720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自动重传请求</a:t>
            </a:r>
            <a:r>
              <a:rPr lang="en-US" altLang="zh-CN" dirty="0"/>
              <a:t> ARQ</a:t>
            </a:r>
            <a:endParaRPr lang="zh-CN" altLang="en-US" dirty="0"/>
          </a:p>
        </p:txBody>
      </p:sp>
      <p:sp>
        <p:nvSpPr>
          <p:cNvPr id="3" name="内容占位符 2"/>
          <p:cNvSpPr>
            <a:spLocks noGrp="1"/>
          </p:cNvSpPr>
          <p:nvPr>
            <p:ph idx="1"/>
          </p:nvPr>
        </p:nvSpPr>
        <p:spPr/>
        <p:txBody>
          <a:bodyPr/>
          <a:lstStyle/>
          <a:p>
            <a:pPr>
              <a:spcBef>
                <a:spcPts val="1200"/>
              </a:spcBef>
            </a:pPr>
            <a:r>
              <a:rPr lang="zh-CN" altLang="zh-CN" sz="2800" dirty="0">
                <a:solidFill>
                  <a:srgbClr val="FF0000"/>
                </a:solidFill>
              </a:rPr>
              <a:t>通常</a:t>
            </a:r>
            <a:r>
              <a:rPr lang="en-US" altLang="zh-CN" sz="2800" dirty="0">
                <a:solidFill>
                  <a:srgbClr val="FF0000"/>
                </a:solidFill>
              </a:rPr>
              <a:t> A </a:t>
            </a:r>
            <a:r>
              <a:rPr lang="zh-CN" altLang="zh-CN" sz="2800" dirty="0">
                <a:solidFill>
                  <a:srgbClr val="FF0000"/>
                </a:solidFill>
              </a:rPr>
              <a:t>最终总是可以收到对所有发出的分组的确认。</a:t>
            </a:r>
            <a:r>
              <a:rPr lang="zh-CN" altLang="zh-CN" sz="2800" dirty="0"/>
              <a:t>如果</a:t>
            </a:r>
            <a:r>
              <a:rPr lang="en-US" altLang="zh-CN" sz="2800" dirty="0"/>
              <a:t> A </a:t>
            </a:r>
            <a:r>
              <a:rPr lang="zh-CN" altLang="zh-CN" sz="2800" dirty="0"/>
              <a:t>不断重传分组但总是收不到确认，就说明通信线路太差，不能进行通信。</a:t>
            </a:r>
          </a:p>
          <a:p>
            <a:pPr>
              <a:spcBef>
                <a:spcPts val="1200"/>
              </a:spcBef>
            </a:pPr>
            <a:r>
              <a:rPr lang="zh-CN" altLang="zh-CN" sz="2800" dirty="0">
                <a:solidFill>
                  <a:srgbClr val="FF0000"/>
                </a:solidFill>
              </a:rPr>
              <a:t>使用上述的确认和重传机制，我们就可以在不可靠的传输网络上实现可靠的通信。</a:t>
            </a:r>
          </a:p>
          <a:p>
            <a:pPr>
              <a:spcBef>
                <a:spcPts val="1200"/>
              </a:spcBef>
            </a:pPr>
            <a:r>
              <a:rPr lang="zh-CN" altLang="zh-CN" sz="2800" dirty="0"/>
              <a:t>像上述的这种可靠传输协议常称为</a:t>
            </a:r>
            <a:r>
              <a:rPr lang="zh-CN" altLang="zh-CN" sz="2800" dirty="0">
                <a:solidFill>
                  <a:srgbClr val="FF0000"/>
                </a:solidFill>
              </a:rPr>
              <a:t>自动重传请求</a:t>
            </a:r>
            <a:r>
              <a:rPr lang="en-US" altLang="zh-CN" sz="2800" dirty="0">
                <a:solidFill>
                  <a:srgbClr val="FF0000"/>
                </a:solidFill>
              </a:rPr>
              <a:t> ARQ  </a:t>
            </a:r>
            <a:r>
              <a:rPr lang="en-US" altLang="zh-CN" sz="2800" dirty="0"/>
              <a:t>(Automatic Repeat </a:t>
            </a:r>
            <a:r>
              <a:rPr lang="en-US" altLang="zh-CN" sz="2800" dirty="0" err="1"/>
              <a:t>reQuest</a:t>
            </a:r>
            <a:r>
              <a:rPr lang="en-US" altLang="zh-CN" sz="2800" dirty="0"/>
              <a:t>)</a:t>
            </a:r>
            <a:r>
              <a:rPr lang="zh-CN" altLang="zh-CN" sz="2800" dirty="0"/>
              <a:t>。意思是重传的请求是自动进行的</a:t>
            </a:r>
            <a:r>
              <a:rPr lang="zh-CN" altLang="en-US" sz="2800" dirty="0"/>
              <a:t>，</a:t>
            </a:r>
            <a:r>
              <a:rPr lang="zh-CN" altLang="zh-CN" sz="2800" dirty="0"/>
              <a:t>接收方不需要请求发送方重传某个出错的分组。</a:t>
            </a:r>
          </a:p>
          <a:p>
            <a:pPr>
              <a:spcBef>
                <a:spcPts val="1200"/>
              </a:spcBef>
            </a:pPr>
            <a:endParaRPr lang="zh-CN" altLang="en-US" sz="2800" dirty="0"/>
          </a:p>
        </p:txBody>
      </p:sp>
    </p:spTree>
    <p:extLst>
      <p:ext uri="{BB962C8B-B14F-4D97-AF65-F5344CB8AC3E}">
        <p14:creationId xmlns:p14="http://schemas.microsoft.com/office/powerpoint/2010/main" val="1548054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zh-CN" dirty="0"/>
              <a:t>信道利用率</a:t>
            </a:r>
            <a:endParaRPr lang="zh-CN" altLang="en-US" dirty="0"/>
          </a:p>
        </p:txBody>
      </p:sp>
      <p:sp>
        <p:nvSpPr>
          <p:cNvPr id="4" name="Text Box 4"/>
          <p:cNvSpPr txBox="1">
            <a:spLocks noChangeArrowheads="1"/>
          </p:cNvSpPr>
          <p:nvPr/>
        </p:nvSpPr>
        <p:spPr bwMode="auto">
          <a:xfrm>
            <a:off x="2543621" y="3594721"/>
            <a:ext cx="518091"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000099"/>
                </a:solidFill>
                <a:latin typeface="微软雅黑" panose="020B0503020204020204" pitchFamily="34" charset="-122"/>
                <a:ea typeface="微软雅黑" panose="020B0503020204020204" pitchFamily="34" charset="-122"/>
              </a:rPr>
              <a:t>T</a:t>
            </a:r>
            <a:r>
              <a:rPr lang="en-US" altLang="zh-CN" sz="2400" i="1" baseline="-25000">
                <a:solidFill>
                  <a:srgbClr val="000099"/>
                </a:solidFill>
                <a:latin typeface="微软雅黑" panose="020B0503020204020204" pitchFamily="34" charset="-122"/>
                <a:ea typeface="微软雅黑" panose="020B0503020204020204" pitchFamily="34" charset="-122"/>
              </a:rPr>
              <a:t>D</a:t>
            </a:r>
          </a:p>
        </p:txBody>
      </p:sp>
      <p:sp>
        <p:nvSpPr>
          <p:cNvPr id="5" name="Line 5"/>
          <p:cNvSpPr>
            <a:spLocks noChangeShapeType="1"/>
          </p:cNvSpPr>
          <p:nvPr/>
        </p:nvSpPr>
        <p:spPr bwMode="auto">
          <a:xfrm flipV="1">
            <a:off x="2632521" y="3616945"/>
            <a:ext cx="0" cy="79375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 name="Line 6"/>
          <p:cNvSpPr>
            <a:spLocks noChangeShapeType="1"/>
          </p:cNvSpPr>
          <p:nvPr/>
        </p:nvSpPr>
        <p:spPr bwMode="auto">
          <a:xfrm>
            <a:off x="3005584" y="3678857"/>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 name="Line 7"/>
          <p:cNvSpPr>
            <a:spLocks noChangeShapeType="1"/>
          </p:cNvSpPr>
          <p:nvPr/>
        </p:nvSpPr>
        <p:spPr bwMode="auto">
          <a:xfrm>
            <a:off x="6275834" y="3678857"/>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 name="Line 8"/>
          <p:cNvSpPr>
            <a:spLocks noChangeShapeType="1"/>
          </p:cNvSpPr>
          <p:nvPr/>
        </p:nvSpPr>
        <p:spPr bwMode="auto">
          <a:xfrm>
            <a:off x="3003996" y="3874120"/>
            <a:ext cx="3270250"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 name="Text Box 9"/>
          <p:cNvSpPr txBox="1">
            <a:spLocks noChangeArrowheads="1"/>
          </p:cNvSpPr>
          <p:nvPr/>
        </p:nvSpPr>
        <p:spPr bwMode="auto">
          <a:xfrm>
            <a:off x="4194622" y="3618533"/>
            <a:ext cx="73539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RTT</a:t>
            </a:r>
          </a:p>
        </p:txBody>
      </p:sp>
      <p:sp>
        <p:nvSpPr>
          <p:cNvPr id="10" name="Line 10"/>
          <p:cNvSpPr>
            <a:spLocks noChangeShapeType="1"/>
          </p:cNvSpPr>
          <p:nvPr/>
        </p:nvSpPr>
        <p:spPr bwMode="auto">
          <a:xfrm rot="5400000" flipH="1" flipV="1">
            <a:off x="2408684" y="3651870"/>
            <a:ext cx="0" cy="44450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 name="Text Box 11"/>
          <p:cNvSpPr txBox="1">
            <a:spLocks noChangeArrowheads="1"/>
          </p:cNvSpPr>
          <p:nvPr/>
        </p:nvSpPr>
        <p:spPr bwMode="auto">
          <a:xfrm>
            <a:off x="1919536" y="3337646"/>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A</a:t>
            </a:r>
          </a:p>
        </p:txBody>
      </p:sp>
      <p:sp>
        <p:nvSpPr>
          <p:cNvPr id="12" name="Line 12"/>
          <p:cNvSpPr>
            <a:spLocks noChangeShapeType="1"/>
          </p:cNvSpPr>
          <p:nvPr/>
        </p:nvSpPr>
        <p:spPr bwMode="auto">
          <a:xfrm flipV="1">
            <a:off x="6350446" y="3616945"/>
            <a:ext cx="0" cy="79375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2632522" y="4272582"/>
            <a:ext cx="37179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 name="Text Box 14"/>
          <p:cNvSpPr txBox="1">
            <a:spLocks noChangeArrowheads="1"/>
          </p:cNvSpPr>
          <p:nvPr/>
        </p:nvSpPr>
        <p:spPr bwMode="auto">
          <a:xfrm>
            <a:off x="3407221" y="4051920"/>
            <a:ext cx="218521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000099"/>
                </a:solidFill>
                <a:latin typeface="微软雅黑" panose="020B0503020204020204" pitchFamily="34" charset="-122"/>
                <a:ea typeface="微软雅黑" panose="020B0503020204020204" pitchFamily="34" charset="-122"/>
              </a:rPr>
              <a:t>T</a:t>
            </a:r>
            <a:r>
              <a:rPr lang="en-US" altLang="zh-CN" sz="2400" i="1" baseline="-25000">
                <a:solidFill>
                  <a:srgbClr val="000099"/>
                </a:solidFill>
                <a:latin typeface="微软雅黑" panose="020B0503020204020204" pitchFamily="34" charset="-122"/>
                <a:ea typeface="微软雅黑" panose="020B0503020204020204" pitchFamily="34" charset="-122"/>
              </a:rPr>
              <a:t>D</a:t>
            </a:r>
            <a:r>
              <a:rPr lang="en-US" altLang="zh-CN" sz="2400">
                <a:solidFill>
                  <a:srgbClr val="000099"/>
                </a:solidFill>
                <a:latin typeface="微软雅黑" panose="020B0503020204020204" pitchFamily="34" charset="-122"/>
                <a:ea typeface="微软雅黑" panose="020B0503020204020204" pitchFamily="34" charset="-122"/>
              </a:rPr>
              <a:t> + RTT + </a:t>
            </a:r>
            <a:r>
              <a:rPr lang="en-US" altLang="zh-CN" sz="2400" i="1">
                <a:solidFill>
                  <a:srgbClr val="000099"/>
                </a:solidFill>
                <a:latin typeface="微软雅黑" panose="020B0503020204020204" pitchFamily="34" charset="-122"/>
                <a:ea typeface="微软雅黑" panose="020B0503020204020204" pitchFamily="34" charset="-122"/>
              </a:rPr>
              <a:t>T</a:t>
            </a:r>
            <a:r>
              <a:rPr lang="en-US" altLang="zh-CN" sz="2400" i="1" baseline="-25000">
                <a:solidFill>
                  <a:srgbClr val="000099"/>
                </a:solidFill>
                <a:latin typeface="微软雅黑" panose="020B0503020204020204" pitchFamily="34" charset="-122"/>
                <a:ea typeface="微软雅黑" panose="020B0503020204020204" pitchFamily="34" charset="-122"/>
              </a:rPr>
              <a:t>A</a:t>
            </a:r>
          </a:p>
        </p:txBody>
      </p:sp>
      <p:sp>
        <p:nvSpPr>
          <p:cNvPr id="16" name="Freeform 16"/>
          <p:cNvSpPr>
            <a:spLocks/>
          </p:cNvSpPr>
          <p:nvPr/>
        </p:nvSpPr>
        <p:spPr bwMode="auto">
          <a:xfrm>
            <a:off x="2632522" y="2167557"/>
            <a:ext cx="1998663" cy="144938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7" name="Text Box 17"/>
          <p:cNvSpPr txBox="1">
            <a:spLocks noChangeArrowheads="1"/>
          </p:cNvSpPr>
          <p:nvPr/>
        </p:nvSpPr>
        <p:spPr bwMode="auto">
          <a:xfrm>
            <a:off x="1933823" y="1916833"/>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B</a:t>
            </a:r>
          </a:p>
        </p:txBody>
      </p:sp>
      <p:sp>
        <p:nvSpPr>
          <p:cNvPr id="18" name="Line 18"/>
          <p:cNvSpPr>
            <a:spLocks noChangeShapeType="1"/>
          </p:cNvSpPr>
          <p:nvPr/>
        </p:nvSpPr>
        <p:spPr bwMode="auto">
          <a:xfrm flipV="1">
            <a:off x="2632522" y="2170733"/>
            <a:ext cx="1635125" cy="1446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9" name="Line 19"/>
          <p:cNvSpPr>
            <a:spLocks noChangeShapeType="1"/>
          </p:cNvSpPr>
          <p:nvPr/>
        </p:nvSpPr>
        <p:spPr bwMode="auto">
          <a:xfrm flipV="1">
            <a:off x="3003996" y="2170733"/>
            <a:ext cx="1633538" cy="1446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 name="Text Box 22"/>
          <p:cNvSpPr txBox="1">
            <a:spLocks noChangeArrowheads="1"/>
          </p:cNvSpPr>
          <p:nvPr/>
        </p:nvSpPr>
        <p:spPr bwMode="auto">
          <a:xfrm rot="19131970">
            <a:off x="2610223" y="2727301"/>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分组</a:t>
            </a:r>
          </a:p>
        </p:txBody>
      </p:sp>
      <p:sp>
        <p:nvSpPr>
          <p:cNvPr id="23" name="Text Box 23"/>
          <p:cNvSpPr txBox="1">
            <a:spLocks noChangeArrowheads="1"/>
          </p:cNvSpPr>
          <p:nvPr/>
        </p:nvSpPr>
        <p:spPr bwMode="auto">
          <a:xfrm rot="2307784">
            <a:off x="5094660" y="2341539"/>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确认</a:t>
            </a:r>
          </a:p>
        </p:txBody>
      </p:sp>
      <p:sp>
        <p:nvSpPr>
          <p:cNvPr id="24" name="Text Box 24"/>
          <p:cNvSpPr txBox="1">
            <a:spLocks noChangeArrowheads="1"/>
          </p:cNvSpPr>
          <p:nvPr/>
        </p:nvSpPr>
        <p:spPr bwMode="auto">
          <a:xfrm>
            <a:off x="10292209" y="1916833"/>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000099"/>
                </a:solidFill>
                <a:latin typeface="微软雅黑" panose="020B0503020204020204" pitchFamily="34" charset="-122"/>
                <a:ea typeface="微软雅黑" panose="020B0503020204020204" pitchFamily="34" charset="-122"/>
              </a:rPr>
              <a:t>t</a:t>
            </a:r>
          </a:p>
        </p:txBody>
      </p:sp>
      <p:sp>
        <p:nvSpPr>
          <p:cNvPr id="25" name="Text Box 25"/>
          <p:cNvSpPr txBox="1">
            <a:spLocks noChangeArrowheads="1"/>
          </p:cNvSpPr>
          <p:nvPr/>
        </p:nvSpPr>
        <p:spPr bwMode="auto">
          <a:xfrm>
            <a:off x="10292209" y="3299446"/>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000099"/>
                </a:solidFill>
                <a:latin typeface="微软雅黑" panose="020B0503020204020204" pitchFamily="34" charset="-122"/>
                <a:ea typeface="微软雅黑" panose="020B0503020204020204" pitchFamily="34" charset="-122"/>
              </a:rPr>
              <a:t>t</a:t>
            </a:r>
          </a:p>
        </p:txBody>
      </p:sp>
      <p:sp>
        <p:nvSpPr>
          <p:cNvPr id="26" name="Line 26"/>
          <p:cNvSpPr>
            <a:spLocks noChangeShapeType="1"/>
          </p:cNvSpPr>
          <p:nvPr/>
        </p:nvSpPr>
        <p:spPr bwMode="auto">
          <a:xfrm>
            <a:off x="5755134" y="2894632"/>
            <a:ext cx="284162"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7" name="Line 27"/>
          <p:cNvSpPr>
            <a:spLocks noChangeShapeType="1"/>
          </p:cNvSpPr>
          <p:nvPr/>
        </p:nvSpPr>
        <p:spPr bwMode="auto">
          <a:xfrm rot="15894661">
            <a:off x="3400079" y="2514427"/>
            <a:ext cx="230187" cy="307975"/>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 name="Freeform 28"/>
          <p:cNvSpPr>
            <a:spLocks/>
          </p:cNvSpPr>
          <p:nvPr/>
        </p:nvSpPr>
        <p:spPr bwMode="auto">
          <a:xfrm>
            <a:off x="8400256" y="2170733"/>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9" name="Freeform 29"/>
          <p:cNvSpPr>
            <a:spLocks/>
          </p:cNvSpPr>
          <p:nvPr/>
        </p:nvSpPr>
        <p:spPr bwMode="auto">
          <a:xfrm>
            <a:off x="6380609" y="2170733"/>
            <a:ext cx="1998662" cy="1450975"/>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0" name="Line 30"/>
          <p:cNvSpPr>
            <a:spLocks noChangeShapeType="1"/>
          </p:cNvSpPr>
          <p:nvPr/>
        </p:nvSpPr>
        <p:spPr bwMode="auto">
          <a:xfrm flipV="1">
            <a:off x="6380610" y="2175495"/>
            <a:ext cx="1635125" cy="1446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1" name="Line 31"/>
          <p:cNvSpPr>
            <a:spLocks noChangeShapeType="1"/>
          </p:cNvSpPr>
          <p:nvPr/>
        </p:nvSpPr>
        <p:spPr bwMode="auto">
          <a:xfrm flipV="1">
            <a:off x="6752085" y="2175495"/>
            <a:ext cx="1633537" cy="1446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2" name="Line 32"/>
          <p:cNvSpPr>
            <a:spLocks noChangeShapeType="1"/>
          </p:cNvSpPr>
          <p:nvPr/>
        </p:nvSpPr>
        <p:spPr bwMode="auto">
          <a:xfrm flipH="1" flipV="1">
            <a:off x="8494910" y="2175495"/>
            <a:ext cx="1633538" cy="144621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3" name="Line 33"/>
          <p:cNvSpPr>
            <a:spLocks noChangeShapeType="1"/>
          </p:cNvSpPr>
          <p:nvPr/>
        </p:nvSpPr>
        <p:spPr bwMode="auto">
          <a:xfrm flipH="1" flipV="1">
            <a:off x="8421316" y="2175495"/>
            <a:ext cx="1635125" cy="1446212"/>
          </a:xfrm>
          <a:prstGeom prst="line">
            <a:avLst/>
          </a:prstGeom>
          <a:noFill/>
          <a:ln w="15875" cmpd="sng">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 name="Text Box 34"/>
          <p:cNvSpPr txBox="1">
            <a:spLocks noChangeArrowheads="1"/>
          </p:cNvSpPr>
          <p:nvPr/>
        </p:nvSpPr>
        <p:spPr bwMode="auto">
          <a:xfrm rot="19044759">
            <a:off x="6284507" y="2801120"/>
            <a:ext cx="80021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分组</a:t>
            </a:r>
          </a:p>
        </p:txBody>
      </p:sp>
      <p:sp>
        <p:nvSpPr>
          <p:cNvPr id="35" name="Line 35"/>
          <p:cNvSpPr>
            <a:spLocks noChangeShapeType="1"/>
          </p:cNvSpPr>
          <p:nvPr/>
        </p:nvSpPr>
        <p:spPr bwMode="auto">
          <a:xfrm rot="15894661">
            <a:off x="7101334" y="2548558"/>
            <a:ext cx="230188" cy="306387"/>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 name="Text Box 36"/>
          <p:cNvSpPr txBox="1">
            <a:spLocks noChangeArrowheads="1"/>
          </p:cNvSpPr>
          <p:nvPr/>
        </p:nvSpPr>
        <p:spPr bwMode="auto">
          <a:xfrm rot="2510398">
            <a:off x="8928473" y="2416151"/>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确认</a:t>
            </a:r>
          </a:p>
        </p:txBody>
      </p:sp>
      <p:sp>
        <p:nvSpPr>
          <p:cNvPr id="37" name="Line 37"/>
          <p:cNvSpPr>
            <a:spLocks noChangeShapeType="1"/>
          </p:cNvSpPr>
          <p:nvPr/>
        </p:nvSpPr>
        <p:spPr bwMode="auto">
          <a:xfrm>
            <a:off x="9554022" y="2934320"/>
            <a:ext cx="284163"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 name="Line 38"/>
          <p:cNvSpPr>
            <a:spLocks noChangeShapeType="1"/>
          </p:cNvSpPr>
          <p:nvPr/>
        </p:nvSpPr>
        <p:spPr bwMode="auto">
          <a:xfrm>
            <a:off x="2407096" y="2170732"/>
            <a:ext cx="791368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9" name="Line 39"/>
          <p:cNvSpPr>
            <a:spLocks noChangeShapeType="1"/>
          </p:cNvSpPr>
          <p:nvPr/>
        </p:nvSpPr>
        <p:spPr bwMode="auto">
          <a:xfrm>
            <a:off x="2407096" y="3616945"/>
            <a:ext cx="791368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 name="Freeform 28"/>
          <p:cNvSpPr>
            <a:spLocks/>
          </p:cNvSpPr>
          <p:nvPr/>
        </p:nvSpPr>
        <p:spPr bwMode="auto">
          <a:xfrm>
            <a:off x="4625860" y="2170733"/>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 name="Line 32"/>
          <p:cNvSpPr>
            <a:spLocks noChangeShapeType="1"/>
          </p:cNvSpPr>
          <p:nvPr/>
        </p:nvSpPr>
        <p:spPr bwMode="auto">
          <a:xfrm flipH="1" flipV="1">
            <a:off x="4720514" y="2175495"/>
            <a:ext cx="1633538" cy="144621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2" name="Line 33"/>
          <p:cNvSpPr>
            <a:spLocks noChangeShapeType="1"/>
          </p:cNvSpPr>
          <p:nvPr/>
        </p:nvSpPr>
        <p:spPr bwMode="auto">
          <a:xfrm flipH="1" flipV="1">
            <a:off x="4646920" y="2175495"/>
            <a:ext cx="1635125" cy="1446212"/>
          </a:xfrm>
          <a:prstGeom prst="line">
            <a:avLst/>
          </a:prstGeom>
          <a:noFill/>
          <a:ln w="15875" cmpd="sng">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1991545" y="5301208"/>
            <a:ext cx="8566947" cy="1152128"/>
            <a:chOff x="848544" y="5085184"/>
            <a:chExt cx="8566947" cy="1152128"/>
          </a:xfrm>
        </p:grpSpPr>
        <p:sp>
          <p:nvSpPr>
            <p:cNvPr id="45" name="矩形 44"/>
            <p:cNvSpPr/>
            <p:nvPr/>
          </p:nvSpPr>
          <p:spPr bwMode="auto">
            <a:xfrm>
              <a:off x="848544" y="5085184"/>
              <a:ext cx="8566947" cy="1152128"/>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3" name="Object 4"/>
                <p:cNvSpPr txBox="1"/>
                <p:nvPr/>
              </p:nvSpPr>
              <p:spPr bwMode="auto">
                <a:xfrm>
                  <a:off x="3362324" y="5108451"/>
                  <a:ext cx="3175000" cy="1104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r>
                          <a:rPr lang="zh-CN" altLang="en-US" sz="2800" i="1" smtClean="0">
                            <a:solidFill>
                              <a:srgbClr val="000099"/>
                            </a:solidFill>
                            <a:latin typeface="Cambria Math" panose="02040503050406030204" pitchFamily="18" charset="0"/>
                          </a:rPr>
                          <m:t>𝑈</m:t>
                        </m:r>
                        <m:r>
                          <a:rPr lang="zh-CN" altLang="en-US" sz="2800" i="1" smtClean="0">
                            <a:solidFill>
                              <a:srgbClr val="000099"/>
                            </a:solidFill>
                            <a:latin typeface="Cambria Math" panose="02040503050406030204" pitchFamily="18" charset="0"/>
                          </a:rPr>
                          <m:t>=</m:t>
                        </m:r>
                        <m:f>
                          <m:fPr>
                            <m:ctrlPr>
                              <a:rPr lang="zh-CN" altLang="en-US" sz="2800" i="1">
                                <a:solidFill>
                                  <a:srgbClr val="000099"/>
                                </a:solidFill>
                                <a:latin typeface="Cambria Math" panose="02040503050406030204" pitchFamily="18" charset="0"/>
                              </a:rPr>
                            </m:ctrlPr>
                          </m:fPr>
                          <m:num>
                            <m:sSub>
                              <m:sSubPr>
                                <m:ctrlPr>
                                  <a:rPr lang="zh-CN" altLang="en-US" sz="2800" i="1">
                                    <a:solidFill>
                                      <a:srgbClr val="000099"/>
                                    </a:solidFill>
                                    <a:latin typeface="Cambria Math" panose="02040503050406030204" pitchFamily="18" charset="0"/>
                                  </a:rPr>
                                </m:ctrlPr>
                              </m:sSubPr>
                              <m:e>
                                <m:r>
                                  <a:rPr lang="zh-CN" altLang="en-US" sz="2800" i="1">
                                    <a:solidFill>
                                      <a:srgbClr val="000099"/>
                                    </a:solidFill>
                                    <a:latin typeface="Cambria Math" panose="02040503050406030204" pitchFamily="18" charset="0"/>
                                  </a:rPr>
                                  <m:t>𝑇</m:t>
                                </m:r>
                              </m:e>
                              <m:sub>
                                <m:r>
                                  <a:rPr lang="zh-CN" altLang="en-US" sz="2800" i="1">
                                    <a:solidFill>
                                      <a:srgbClr val="000099"/>
                                    </a:solidFill>
                                    <a:latin typeface="Cambria Math" panose="02040503050406030204" pitchFamily="18" charset="0"/>
                                  </a:rPr>
                                  <m:t>𝐷</m:t>
                                </m:r>
                              </m:sub>
                            </m:sSub>
                          </m:num>
                          <m:den>
                            <m:sSub>
                              <m:sSubPr>
                                <m:ctrlPr>
                                  <a:rPr lang="zh-CN" altLang="en-US" sz="2800" i="1">
                                    <a:solidFill>
                                      <a:srgbClr val="000099"/>
                                    </a:solidFill>
                                    <a:latin typeface="Cambria Math" panose="02040503050406030204" pitchFamily="18" charset="0"/>
                                  </a:rPr>
                                </m:ctrlPr>
                              </m:sSubPr>
                              <m:e>
                                <m:r>
                                  <a:rPr lang="zh-CN" altLang="en-US" sz="2800" i="1">
                                    <a:solidFill>
                                      <a:srgbClr val="000099"/>
                                    </a:solidFill>
                                    <a:latin typeface="Cambria Math" panose="02040503050406030204" pitchFamily="18" charset="0"/>
                                  </a:rPr>
                                  <m:t>𝑇</m:t>
                                </m:r>
                              </m:e>
                              <m:sub>
                                <m:r>
                                  <a:rPr lang="zh-CN" altLang="en-US" sz="2800" i="1">
                                    <a:solidFill>
                                      <a:srgbClr val="000099"/>
                                    </a:solidFill>
                                    <a:latin typeface="Cambria Math" panose="02040503050406030204" pitchFamily="18" charset="0"/>
                                  </a:rPr>
                                  <m:t>𝐷</m:t>
                                </m:r>
                              </m:sub>
                            </m:sSub>
                            <m:r>
                              <a:rPr lang="zh-CN" altLang="en-US" sz="2800" i="1">
                                <a:solidFill>
                                  <a:srgbClr val="000099"/>
                                </a:solidFill>
                                <a:latin typeface="Cambria Math" panose="02040503050406030204" pitchFamily="18" charset="0"/>
                              </a:rPr>
                              <m:t>+</m:t>
                            </m:r>
                            <m:r>
                              <m:rPr>
                                <m:nor/>
                              </m:rPr>
                              <a:rPr lang="zh-CN" altLang="en-US" sz="2800" i="0">
                                <a:solidFill>
                                  <a:srgbClr val="000099"/>
                                </a:solidFill>
                                <a:latin typeface="Cambria Math" panose="02040503050406030204" pitchFamily="18" charset="0"/>
                              </a:rPr>
                              <m:t>RTT</m:t>
                            </m:r>
                            <m:r>
                              <a:rPr lang="zh-CN" altLang="en-US" sz="2800" i="1">
                                <a:solidFill>
                                  <a:srgbClr val="000099"/>
                                </a:solidFill>
                                <a:latin typeface="Cambria Math" panose="02040503050406030204" pitchFamily="18" charset="0"/>
                              </a:rPr>
                              <m:t>+</m:t>
                            </m:r>
                            <m:sSub>
                              <m:sSubPr>
                                <m:ctrlPr>
                                  <a:rPr lang="zh-CN" altLang="en-US" sz="2800" i="1">
                                    <a:solidFill>
                                      <a:srgbClr val="000099"/>
                                    </a:solidFill>
                                    <a:latin typeface="Cambria Math" panose="02040503050406030204" pitchFamily="18" charset="0"/>
                                  </a:rPr>
                                </m:ctrlPr>
                              </m:sSubPr>
                              <m:e>
                                <m:r>
                                  <a:rPr lang="zh-CN" altLang="en-US" sz="2800" i="1">
                                    <a:solidFill>
                                      <a:srgbClr val="000099"/>
                                    </a:solidFill>
                                    <a:latin typeface="Cambria Math" panose="02040503050406030204" pitchFamily="18" charset="0"/>
                                  </a:rPr>
                                  <m:t>𝑇</m:t>
                                </m:r>
                              </m:e>
                              <m:sub>
                                <m:r>
                                  <a:rPr lang="zh-CN" altLang="en-US" sz="2800" i="1">
                                    <a:solidFill>
                                      <a:srgbClr val="000099"/>
                                    </a:solidFill>
                                    <a:latin typeface="Cambria Math" panose="02040503050406030204" pitchFamily="18" charset="0"/>
                                  </a:rPr>
                                  <m:t>𝐴</m:t>
                                </m:r>
                              </m:sub>
                            </m:sSub>
                          </m:den>
                        </m:f>
                      </m:oMath>
                    </m:oMathPara>
                  </a14:m>
                  <a:endParaRPr lang="zh-CN" altLang="en-US" sz="2800" dirty="0">
                    <a:solidFill>
                      <a:srgbClr val="000099"/>
                    </a:solidFill>
                  </a:endParaRPr>
                </a:p>
              </p:txBody>
            </p:sp>
          </mc:Choice>
          <mc:Fallback xmlns="">
            <p:sp>
              <p:nvSpPr>
                <p:cNvPr id="43" name="Object 4"/>
                <p:cNvSpPr txBox="1">
                  <a:spLocks noRot="1" noChangeAspect="1" noMove="1" noResize="1" noEditPoints="1" noAdjustHandles="1" noChangeArrowheads="1" noChangeShapeType="1" noTextEdit="1"/>
                </p:cNvSpPr>
                <p:nvPr/>
              </p:nvSpPr>
              <p:spPr bwMode="auto">
                <a:xfrm>
                  <a:off x="3362324" y="5108451"/>
                  <a:ext cx="3175000" cy="1104900"/>
                </a:xfrm>
                <a:prstGeom prst="rect">
                  <a:avLst/>
                </a:prstGeom>
                <a:blipFill>
                  <a:blip r:embed="rId2"/>
                  <a:stretch>
                    <a:fillRect/>
                  </a:stretch>
                </a:blipFill>
              </p:spPr>
              <p:txBody>
                <a:bodyPr/>
                <a:lstStyle/>
                <a:p>
                  <a:r>
                    <a:rPr lang="zh-CN" altLang="en-US">
                      <a:noFill/>
                    </a:rPr>
                    <a:t> </a:t>
                  </a:r>
                </a:p>
              </p:txBody>
            </p:sp>
          </mc:Fallback>
        </mc:AlternateContent>
        <p:sp>
          <p:nvSpPr>
            <p:cNvPr id="44" name="Text Box 6"/>
            <p:cNvSpPr txBox="1">
              <a:spLocks noChangeArrowheads="1"/>
            </p:cNvSpPr>
            <p:nvPr/>
          </p:nvSpPr>
          <p:spPr bwMode="auto">
            <a:xfrm>
              <a:off x="7749318" y="5364505"/>
              <a:ext cx="11192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000099"/>
                  </a:solidFill>
                  <a:latin typeface="微软雅黑" panose="020B0503020204020204" pitchFamily="34" charset="-122"/>
                  <a:ea typeface="微软雅黑" panose="020B0503020204020204" pitchFamily="34" charset="-122"/>
                </a:rPr>
                <a:t>(5-3)</a:t>
              </a:r>
            </a:p>
          </p:txBody>
        </p:sp>
        <p:sp>
          <p:nvSpPr>
            <p:cNvPr id="46" name="TextBox 45"/>
            <p:cNvSpPr txBox="1"/>
            <p:nvPr/>
          </p:nvSpPr>
          <p:spPr>
            <a:xfrm>
              <a:off x="1050286" y="5301208"/>
              <a:ext cx="2244525" cy="5847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b="0" dirty="0">
                  <a:solidFill>
                    <a:srgbClr val="000099"/>
                  </a:solidFill>
                  <a:latin typeface="微软雅黑" panose="020B0503020204020204" pitchFamily="34" charset="-122"/>
                  <a:ea typeface="微软雅黑" panose="020B0503020204020204" pitchFamily="34" charset="-122"/>
                </a:rPr>
                <a:t>信道利用率</a:t>
              </a:r>
            </a:p>
          </p:txBody>
        </p:sp>
      </p:grpSp>
      <p:sp>
        <p:nvSpPr>
          <p:cNvPr id="48" name="矩形 47"/>
          <p:cNvSpPr/>
          <p:nvPr/>
        </p:nvSpPr>
        <p:spPr>
          <a:xfrm>
            <a:off x="3343569" y="4653137"/>
            <a:ext cx="5595443" cy="461665"/>
          </a:xfrm>
          <a:prstGeom prst="rect">
            <a:avLst/>
          </a:prstGeom>
        </p:spPr>
        <p:txBody>
          <a:bodyPr wrap="square">
            <a:spAutoFit/>
          </a:bodyPr>
          <a:lstStyle/>
          <a:p>
            <a:pPr algn="ctr"/>
            <a:r>
              <a:rPr lang="zh-CN" altLang="zh-CN" sz="2400" dirty="0">
                <a:solidFill>
                  <a:srgbClr val="000099"/>
                </a:solidFill>
                <a:latin typeface="微软雅黑" panose="020B0503020204020204" pitchFamily="34" charset="-122"/>
                <a:ea typeface="微软雅黑" panose="020B0503020204020204" pitchFamily="34" charset="-122"/>
              </a:rPr>
              <a:t>停止等待协议的信道利用率太低</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
        <p:nvSpPr>
          <p:cNvPr id="50" name="矩形 49"/>
          <p:cNvSpPr/>
          <p:nvPr/>
        </p:nvSpPr>
        <p:spPr>
          <a:xfrm>
            <a:off x="1919536" y="1249596"/>
            <a:ext cx="8784976" cy="523220"/>
          </a:xfrm>
          <a:prstGeom prst="rect">
            <a:avLst/>
          </a:prstGeom>
          <a:solidFill>
            <a:srgbClr val="66FF66"/>
          </a:solidFill>
          <a:ln>
            <a:solidFill>
              <a:schemeClr val="tx1"/>
            </a:solidFill>
          </a:ln>
        </p:spPr>
        <p:txBody>
          <a:bodyPr wrap="square">
            <a:spAutoFit/>
          </a:bodyPr>
          <a:lstStyle/>
          <a:p>
            <a:r>
              <a:rPr lang="zh-CN" altLang="zh-CN" sz="2800" dirty="0">
                <a:solidFill>
                  <a:srgbClr val="000099"/>
                </a:solidFill>
                <a:latin typeface="微软雅黑" panose="020B0503020204020204" pitchFamily="34" charset="-122"/>
                <a:ea typeface="微软雅黑" panose="020B0503020204020204" pitchFamily="34" charset="-122"/>
              </a:rPr>
              <a:t>停止等待协议的优点是简单，缺点是信道利用率太低。</a:t>
            </a:r>
            <a:endParaRPr lang="en-US" altLang="zh-CN" sz="28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0544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zh-CN" dirty="0"/>
              <a:t>信道利用率</a:t>
            </a:r>
            <a:endParaRPr lang="zh-CN" altLang="en-US" dirty="0"/>
          </a:p>
        </p:txBody>
      </p:sp>
      <p:sp>
        <p:nvSpPr>
          <p:cNvPr id="3" name="内容占位符 2"/>
          <p:cNvSpPr>
            <a:spLocks noGrp="1"/>
          </p:cNvSpPr>
          <p:nvPr>
            <p:ph idx="1"/>
          </p:nvPr>
        </p:nvSpPr>
        <p:spPr/>
        <p:txBody>
          <a:bodyPr/>
          <a:lstStyle/>
          <a:p>
            <a:pPr>
              <a:spcBef>
                <a:spcPts val="1200"/>
              </a:spcBef>
            </a:pPr>
            <a:r>
              <a:rPr lang="zh-CN" altLang="en-US" dirty="0"/>
              <a:t>可以</a:t>
            </a:r>
            <a:r>
              <a:rPr lang="zh-CN" altLang="zh-CN" dirty="0"/>
              <a:t>看出，当往返时间</a:t>
            </a:r>
            <a:r>
              <a:rPr lang="en-US" altLang="zh-CN" dirty="0"/>
              <a:t> RTT </a:t>
            </a:r>
            <a:r>
              <a:rPr lang="zh-CN" altLang="zh-CN" dirty="0"/>
              <a:t>远大于分组发送时间</a:t>
            </a:r>
            <a:r>
              <a:rPr lang="en-US" altLang="zh-CN" dirty="0"/>
              <a:t> </a:t>
            </a:r>
            <a:r>
              <a:rPr lang="en-US" altLang="zh-CN" i="1" dirty="0"/>
              <a:t>T</a:t>
            </a:r>
            <a:r>
              <a:rPr lang="en-US" altLang="zh-CN" i="1" baseline="-25000" dirty="0"/>
              <a:t>D</a:t>
            </a:r>
            <a:r>
              <a:rPr lang="en-US" altLang="zh-CN" i="1" dirty="0"/>
              <a:t> </a:t>
            </a:r>
            <a:r>
              <a:rPr lang="zh-CN" altLang="zh-CN" dirty="0"/>
              <a:t>时，信道的利用率就会非常低。</a:t>
            </a:r>
            <a:endParaRPr lang="en-US" altLang="zh-CN" dirty="0"/>
          </a:p>
          <a:p>
            <a:pPr>
              <a:spcBef>
                <a:spcPts val="1200"/>
              </a:spcBef>
            </a:pPr>
            <a:r>
              <a:rPr lang="zh-CN" altLang="zh-CN" dirty="0"/>
              <a:t>若出现重传，则对传送有用的数据信息来说，信道的利用率就还要降低。</a:t>
            </a:r>
            <a:endParaRPr lang="zh-CN" altLang="en-US" dirty="0"/>
          </a:p>
        </p:txBody>
      </p:sp>
    </p:spTree>
    <p:extLst>
      <p:ext uri="{BB962C8B-B14F-4D97-AF65-F5344CB8AC3E}">
        <p14:creationId xmlns:p14="http://schemas.microsoft.com/office/powerpoint/2010/main" val="2436350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流水线传输</a:t>
            </a:r>
            <a:endParaRPr lang="zh-CN" altLang="en-US" dirty="0"/>
          </a:p>
        </p:txBody>
      </p:sp>
      <p:sp>
        <p:nvSpPr>
          <p:cNvPr id="3" name="内容占位符 2"/>
          <p:cNvSpPr>
            <a:spLocks noGrp="1"/>
          </p:cNvSpPr>
          <p:nvPr>
            <p:ph idx="1"/>
          </p:nvPr>
        </p:nvSpPr>
        <p:spPr/>
        <p:txBody>
          <a:bodyPr/>
          <a:lstStyle/>
          <a:p>
            <a:r>
              <a:rPr lang="zh-CN" altLang="zh-CN" dirty="0"/>
              <a:t>为了提高传输效率，发送方可以不使用低效率的停止等待协议，而是采用流水线传输</a:t>
            </a:r>
            <a:r>
              <a:rPr lang="zh-CN" altLang="en-US" dirty="0"/>
              <a:t>。</a:t>
            </a:r>
            <a:endParaRPr lang="en-US" altLang="zh-CN" dirty="0"/>
          </a:p>
          <a:p>
            <a:r>
              <a:rPr lang="zh-CN" altLang="zh-CN" dirty="0">
                <a:solidFill>
                  <a:srgbClr val="FF0000"/>
                </a:solidFill>
              </a:rPr>
              <a:t>流水线传输</a:t>
            </a:r>
            <a:r>
              <a:rPr lang="zh-CN" altLang="zh-CN" dirty="0"/>
              <a:t>就是发送方可连续发送多个分组，不必每发完一个分组就停顿下来等待对方的确认。这样可使信道上一直有数据不间断地传送。</a:t>
            </a:r>
            <a:endParaRPr lang="en-US" altLang="zh-CN" dirty="0"/>
          </a:p>
          <a:p>
            <a:r>
              <a:rPr lang="zh-CN" altLang="en-US" dirty="0"/>
              <a:t>由于信道上一直有数据不间断地传送，这种传输方式可获得很高的信道利用率。 </a:t>
            </a:r>
          </a:p>
        </p:txBody>
      </p:sp>
    </p:spTree>
    <p:extLst>
      <p:ext uri="{BB962C8B-B14F-4D97-AF65-F5344CB8AC3E}">
        <p14:creationId xmlns:p14="http://schemas.microsoft.com/office/powerpoint/2010/main" val="2066929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流水线传输</a:t>
            </a:r>
            <a:endParaRPr lang="zh-CN" altLang="en-US" dirty="0"/>
          </a:p>
        </p:txBody>
      </p:sp>
      <p:sp>
        <p:nvSpPr>
          <p:cNvPr id="4" name="Freeform 4"/>
          <p:cNvSpPr>
            <a:spLocks/>
          </p:cNvSpPr>
          <p:nvPr/>
        </p:nvSpPr>
        <p:spPr bwMode="auto">
          <a:xfrm>
            <a:off x="2461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FF66FF"/>
          </a:solidFill>
          <a:ln>
            <a:noFill/>
          </a:ln>
          <a:effec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5" name="Line 5"/>
          <p:cNvSpPr>
            <a:spLocks noChangeShapeType="1"/>
          </p:cNvSpPr>
          <p:nvPr/>
        </p:nvSpPr>
        <p:spPr bwMode="auto">
          <a:xfrm>
            <a:off x="2187004" y="4711328"/>
            <a:ext cx="8197850" cy="0"/>
          </a:xfrm>
          <a:prstGeom prst="line">
            <a:avLst/>
          </a:prstGeom>
          <a:noFill/>
          <a:ln w="19050">
            <a:solidFill>
              <a:schemeClr val="accent6">
                <a:lumMod val="50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6" name="Line 6"/>
          <p:cNvSpPr>
            <a:spLocks noChangeShapeType="1"/>
          </p:cNvSpPr>
          <p:nvPr/>
        </p:nvSpPr>
        <p:spPr bwMode="auto">
          <a:xfrm>
            <a:off x="2187004" y="3084140"/>
            <a:ext cx="8197850" cy="0"/>
          </a:xfrm>
          <a:prstGeom prst="line">
            <a:avLst/>
          </a:prstGeom>
          <a:noFill/>
          <a:ln w="19050">
            <a:solidFill>
              <a:schemeClr val="accent6">
                <a:lumMod val="50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7" name="Text Box 7"/>
          <p:cNvSpPr txBox="1">
            <a:spLocks noChangeArrowheads="1"/>
          </p:cNvSpPr>
          <p:nvPr/>
        </p:nvSpPr>
        <p:spPr bwMode="auto">
          <a:xfrm>
            <a:off x="1825054" y="2806328"/>
            <a:ext cx="4106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latin typeface="微软雅黑" panose="020B0503020204020204" pitchFamily="34" charset="-122"/>
                <a:ea typeface="微软雅黑" panose="020B0503020204020204" pitchFamily="34" charset="-122"/>
              </a:rPr>
              <a:t>B</a:t>
            </a:r>
          </a:p>
        </p:txBody>
      </p:sp>
      <p:sp>
        <p:nvSpPr>
          <p:cNvPr id="8" name="Line 8"/>
          <p:cNvSpPr>
            <a:spLocks noChangeShapeType="1"/>
          </p:cNvSpPr>
          <p:nvPr/>
        </p:nvSpPr>
        <p:spPr bwMode="auto">
          <a:xfrm flipV="1">
            <a:off x="2450530" y="3084140"/>
            <a:ext cx="1693863"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9" name="Line 9"/>
          <p:cNvSpPr>
            <a:spLocks noChangeShapeType="1"/>
          </p:cNvSpPr>
          <p:nvPr/>
        </p:nvSpPr>
        <p:spPr bwMode="auto">
          <a:xfrm flipV="1">
            <a:off x="2837880" y="3084140"/>
            <a:ext cx="1692275"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10" name="Text Box 10"/>
          <p:cNvSpPr txBox="1">
            <a:spLocks noChangeArrowheads="1"/>
          </p:cNvSpPr>
          <p:nvPr/>
        </p:nvSpPr>
        <p:spPr bwMode="auto">
          <a:xfrm rot="18918223">
            <a:off x="2372172" y="3710737"/>
            <a:ext cx="906017"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rgbClr val="000099"/>
                </a:solidFill>
                <a:latin typeface="微软雅黑" panose="020B0503020204020204" pitchFamily="34" charset="-122"/>
                <a:ea typeface="微软雅黑" panose="020B0503020204020204" pitchFamily="34" charset="-122"/>
              </a:rPr>
              <a:t>分组</a:t>
            </a:r>
          </a:p>
        </p:txBody>
      </p:sp>
      <p:sp>
        <p:nvSpPr>
          <p:cNvPr id="11" name="Text Box 11"/>
          <p:cNvSpPr txBox="1">
            <a:spLocks noChangeArrowheads="1"/>
          </p:cNvSpPr>
          <p:nvPr/>
        </p:nvSpPr>
        <p:spPr bwMode="auto">
          <a:xfrm>
            <a:off x="10364217" y="2780928"/>
            <a:ext cx="3177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solidFill>
                  <a:srgbClr val="000099"/>
                </a:solidFill>
                <a:latin typeface="微软雅黑" panose="020B0503020204020204" pitchFamily="34" charset="-122"/>
                <a:ea typeface="微软雅黑" panose="020B0503020204020204" pitchFamily="34" charset="-122"/>
              </a:rPr>
              <a:t>t</a:t>
            </a:r>
          </a:p>
        </p:txBody>
      </p:sp>
      <p:sp>
        <p:nvSpPr>
          <p:cNvPr id="12" name="Text Box 12"/>
          <p:cNvSpPr txBox="1">
            <a:spLocks noChangeArrowheads="1"/>
          </p:cNvSpPr>
          <p:nvPr/>
        </p:nvSpPr>
        <p:spPr bwMode="auto">
          <a:xfrm>
            <a:off x="10364217" y="4366840"/>
            <a:ext cx="3177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solidFill>
                  <a:srgbClr val="000099"/>
                </a:solidFill>
                <a:latin typeface="微软雅黑" panose="020B0503020204020204" pitchFamily="34" charset="-122"/>
                <a:ea typeface="微软雅黑" panose="020B0503020204020204" pitchFamily="34" charset="-122"/>
              </a:rPr>
              <a:t>t</a:t>
            </a:r>
          </a:p>
        </p:txBody>
      </p:sp>
      <p:sp>
        <p:nvSpPr>
          <p:cNvPr id="13" name="Text Box 13"/>
          <p:cNvSpPr txBox="1">
            <a:spLocks noChangeArrowheads="1"/>
          </p:cNvSpPr>
          <p:nvPr/>
        </p:nvSpPr>
        <p:spPr bwMode="auto">
          <a:xfrm>
            <a:off x="1810767" y="4420815"/>
            <a:ext cx="4539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latin typeface="微软雅黑" panose="020B0503020204020204" pitchFamily="34" charset="-122"/>
                <a:ea typeface="微软雅黑" panose="020B0503020204020204" pitchFamily="34" charset="-122"/>
              </a:rPr>
              <a:t>A</a:t>
            </a:r>
          </a:p>
        </p:txBody>
      </p:sp>
      <p:sp>
        <p:nvSpPr>
          <p:cNvPr id="14" name="Line 14"/>
          <p:cNvSpPr>
            <a:spLocks noChangeShapeType="1"/>
          </p:cNvSpPr>
          <p:nvPr/>
        </p:nvSpPr>
        <p:spPr bwMode="auto">
          <a:xfrm rot="15894661">
            <a:off x="3177605" y="3347666"/>
            <a:ext cx="350837" cy="461962"/>
          </a:xfrm>
          <a:prstGeom prst="line">
            <a:avLst/>
          </a:prstGeom>
          <a:noFill/>
          <a:ln w="5715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15" name="Line 15"/>
          <p:cNvSpPr>
            <a:spLocks noChangeShapeType="1"/>
          </p:cNvSpPr>
          <p:nvPr/>
        </p:nvSpPr>
        <p:spPr bwMode="auto">
          <a:xfrm flipV="1">
            <a:off x="3220467" y="3088904"/>
            <a:ext cx="1693862" cy="16271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flipV="1">
            <a:off x="6687567" y="3088904"/>
            <a:ext cx="1693862" cy="1627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17" name="Line 17"/>
          <p:cNvSpPr>
            <a:spLocks noChangeShapeType="1"/>
          </p:cNvSpPr>
          <p:nvPr/>
        </p:nvSpPr>
        <p:spPr bwMode="auto">
          <a:xfrm flipH="1" flipV="1">
            <a:off x="4531742" y="3088904"/>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18" name="Text Box 18"/>
          <p:cNvSpPr txBox="1">
            <a:spLocks noChangeArrowheads="1"/>
          </p:cNvSpPr>
          <p:nvPr/>
        </p:nvSpPr>
        <p:spPr bwMode="auto">
          <a:xfrm rot="2268438">
            <a:off x="4488460" y="3494044"/>
            <a:ext cx="900952"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0099"/>
                </a:solidFill>
                <a:latin typeface="微软雅黑" panose="020B0503020204020204" pitchFamily="34" charset="-122"/>
                <a:ea typeface="微软雅黑" panose="020B0503020204020204" pitchFamily="34" charset="-122"/>
              </a:rPr>
              <a:t>ACK</a:t>
            </a:r>
          </a:p>
        </p:txBody>
      </p:sp>
      <p:sp>
        <p:nvSpPr>
          <p:cNvPr id="19" name="Line 19"/>
          <p:cNvSpPr>
            <a:spLocks noChangeShapeType="1"/>
          </p:cNvSpPr>
          <p:nvPr/>
        </p:nvSpPr>
        <p:spPr bwMode="auto">
          <a:xfrm>
            <a:off x="5231829" y="3981078"/>
            <a:ext cx="292100" cy="27940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0" name="Line 20"/>
          <p:cNvSpPr>
            <a:spLocks noChangeShapeType="1"/>
          </p:cNvSpPr>
          <p:nvPr/>
        </p:nvSpPr>
        <p:spPr bwMode="auto">
          <a:xfrm flipV="1">
            <a:off x="3604643" y="3084140"/>
            <a:ext cx="1692275"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1" name="Line 21"/>
          <p:cNvSpPr>
            <a:spLocks noChangeShapeType="1"/>
          </p:cNvSpPr>
          <p:nvPr/>
        </p:nvSpPr>
        <p:spPr bwMode="auto">
          <a:xfrm flipV="1">
            <a:off x="3990405" y="3084140"/>
            <a:ext cx="1693863"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2" name="Line 22"/>
          <p:cNvSpPr>
            <a:spLocks noChangeShapeType="1"/>
          </p:cNvSpPr>
          <p:nvPr/>
        </p:nvSpPr>
        <p:spPr bwMode="auto">
          <a:xfrm flipV="1">
            <a:off x="4393630" y="3103190"/>
            <a:ext cx="1692275"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3" name="Line 23"/>
          <p:cNvSpPr>
            <a:spLocks noChangeShapeType="1"/>
          </p:cNvSpPr>
          <p:nvPr/>
        </p:nvSpPr>
        <p:spPr bwMode="auto">
          <a:xfrm flipV="1">
            <a:off x="4763517" y="3084140"/>
            <a:ext cx="1695450"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4" name="Line 24"/>
          <p:cNvSpPr>
            <a:spLocks noChangeShapeType="1"/>
          </p:cNvSpPr>
          <p:nvPr/>
        </p:nvSpPr>
        <p:spPr bwMode="auto">
          <a:xfrm flipV="1">
            <a:off x="5538217" y="3084140"/>
            <a:ext cx="1695450"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5" name="Line 25"/>
          <p:cNvSpPr>
            <a:spLocks noChangeShapeType="1"/>
          </p:cNvSpPr>
          <p:nvPr/>
        </p:nvSpPr>
        <p:spPr bwMode="auto">
          <a:xfrm flipV="1">
            <a:off x="5927155" y="3084140"/>
            <a:ext cx="1692275"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6" name="Line 26"/>
          <p:cNvSpPr>
            <a:spLocks noChangeShapeType="1"/>
          </p:cNvSpPr>
          <p:nvPr/>
        </p:nvSpPr>
        <p:spPr bwMode="auto">
          <a:xfrm flipV="1">
            <a:off x="6312917" y="3084140"/>
            <a:ext cx="1693862"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7" name="Line 27"/>
          <p:cNvSpPr>
            <a:spLocks noChangeShapeType="1"/>
          </p:cNvSpPr>
          <p:nvPr/>
        </p:nvSpPr>
        <p:spPr bwMode="auto">
          <a:xfrm flipV="1">
            <a:off x="6701855" y="3084140"/>
            <a:ext cx="1692275"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8" name="Line 28"/>
          <p:cNvSpPr>
            <a:spLocks noChangeShapeType="1"/>
          </p:cNvSpPr>
          <p:nvPr/>
        </p:nvSpPr>
        <p:spPr bwMode="auto">
          <a:xfrm flipV="1">
            <a:off x="5146104" y="3084140"/>
            <a:ext cx="1695450"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 name="Line 29"/>
          <p:cNvSpPr>
            <a:spLocks noChangeShapeType="1"/>
          </p:cNvSpPr>
          <p:nvPr/>
        </p:nvSpPr>
        <p:spPr bwMode="auto">
          <a:xfrm flipV="1">
            <a:off x="7071742" y="3084140"/>
            <a:ext cx="1693862"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30" name="Line 30"/>
          <p:cNvSpPr>
            <a:spLocks noChangeShapeType="1"/>
          </p:cNvSpPr>
          <p:nvPr/>
        </p:nvSpPr>
        <p:spPr bwMode="auto">
          <a:xfrm flipV="1">
            <a:off x="7444805" y="3084140"/>
            <a:ext cx="1692275"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31" name="Line 31"/>
          <p:cNvSpPr>
            <a:spLocks noChangeShapeType="1"/>
          </p:cNvSpPr>
          <p:nvPr/>
        </p:nvSpPr>
        <p:spPr bwMode="auto">
          <a:xfrm flipV="1">
            <a:off x="7816280" y="3084140"/>
            <a:ext cx="1693863" cy="16271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32" name="Line 32"/>
          <p:cNvSpPr>
            <a:spLocks noChangeShapeType="1"/>
          </p:cNvSpPr>
          <p:nvPr/>
        </p:nvSpPr>
        <p:spPr bwMode="auto">
          <a:xfrm flipH="1" flipV="1">
            <a:off x="4915917" y="3088904"/>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33" name="Line 33"/>
          <p:cNvSpPr>
            <a:spLocks noChangeShapeType="1"/>
          </p:cNvSpPr>
          <p:nvPr/>
        </p:nvSpPr>
        <p:spPr bwMode="auto">
          <a:xfrm flipH="1" flipV="1">
            <a:off x="5298505" y="3088904"/>
            <a:ext cx="1693863"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34" name="Line 34"/>
          <p:cNvSpPr>
            <a:spLocks noChangeShapeType="1"/>
          </p:cNvSpPr>
          <p:nvPr/>
        </p:nvSpPr>
        <p:spPr bwMode="auto">
          <a:xfrm flipH="1" flipV="1">
            <a:off x="5684268" y="3088904"/>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35" name="Line 35"/>
          <p:cNvSpPr>
            <a:spLocks noChangeShapeType="1"/>
          </p:cNvSpPr>
          <p:nvPr/>
        </p:nvSpPr>
        <p:spPr bwMode="auto">
          <a:xfrm flipH="1" flipV="1">
            <a:off x="6068443" y="3088904"/>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36" name="Line 36"/>
          <p:cNvSpPr>
            <a:spLocks noChangeShapeType="1"/>
          </p:cNvSpPr>
          <p:nvPr/>
        </p:nvSpPr>
        <p:spPr bwMode="auto">
          <a:xfrm flipH="1" flipV="1">
            <a:off x="6451030" y="3088904"/>
            <a:ext cx="1693863"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37" name="Line 37"/>
          <p:cNvSpPr>
            <a:spLocks noChangeShapeType="1"/>
          </p:cNvSpPr>
          <p:nvPr/>
        </p:nvSpPr>
        <p:spPr bwMode="auto">
          <a:xfrm flipH="1" flipV="1">
            <a:off x="6835205" y="3088904"/>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38" name="Line 38"/>
          <p:cNvSpPr>
            <a:spLocks noChangeShapeType="1"/>
          </p:cNvSpPr>
          <p:nvPr/>
        </p:nvSpPr>
        <p:spPr bwMode="auto">
          <a:xfrm flipH="1" flipV="1">
            <a:off x="7219380" y="3088904"/>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39" name="Line 39"/>
          <p:cNvSpPr>
            <a:spLocks noChangeShapeType="1"/>
          </p:cNvSpPr>
          <p:nvPr/>
        </p:nvSpPr>
        <p:spPr bwMode="auto">
          <a:xfrm flipH="1" flipV="1">
            <a:off x="7601967" y="3088904"/>
            <a:ext cx="1695450"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 name="Line 40"/>
          <p:cNvSpPr>
            <a:spLocks noChangeShapeType="1"/>
          </p:cNvSpPr>
          <p:nvPr/>
        </p:nvSpPr>
        <p:spPr bwMode="auto">
          <a:xfrm flipH="1" flipV="1">
            <a:off x="7986143" y="3088904"/>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1" name="Line 41"/>
          <p:cNvSpPr>
            <a:spLocks noChangeShapeType="1"/>
          </p:cNvSpPr>
          <p:nvPr/>
        </p:nvSpPr>
        <p:spPr bwMode="auto">
          <a:xfrm flipH="1" flipV="1">
            <a:off x="8370317" y="3088904"/>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2" name="矩形 41"/>
          <p:cNvSpPr/>
          <p:nvPr/>
        </p:nvSpPr>
        <p:spPr>
          <a:xfrm>
            <a:off x="2567608" y="1487686"/>
            <a:ext cx="7560840" cy="1077218"/>
          </a:xfrm>
          <a:prstGeom prst="rect">
            <a:avLst/>
          </a:prstGeom>
          <a:solidFill>
            <a:srgbClr val="FFFF66"/>
          </a:solidFill>
          <a:ln>
            <a:solidFill>
              <a:schemeClr val="tx1"/>
            </a:solidFill>
          </a:ln>
        </p:spPr>
        <p:txBody>
          <a:bodyPr wrap="square">
            <a:spAutoFit/>
          </a:bodyPr>
          <a:lstStyle/>
          <a:p>
            <a:r>
              <a:rPr lang="zh-CN" altLang="en-US" sz="3200" dirty="0">
                <a:solidFill>
                  <a:srgbClr val="000099"/>
                </a:solidFill>
                <a:latin typeface="微软雅黑" panose="020B0503020204020204" pitchFamily="34" charset="-122"/>
                <a:ea typeface="微软雅黑" panose="020B0503020204020204" pitchFamily="34" charset="-122"/>
              </a:rPr>
              <a:t>由于信道上一直有数据不间断地传送，这种传输方式可获得很高的信道利用率。 </a:t>
            </a:r>
          </a:p>
        </p:txBody>
      </p:sp>
      <p:sp>
        <p:nvSpPr>
          <p:cNvPr id="43" name="矩形 42"/>
          <p:cNvSpPr/>
          <p:nvPr/>
        </p:nvSpPr>
        <p:spPr>
          <a:xfrm>
            <a:off x="3107391" y="4944036"/>
            <a:ext cx="6564028" cy="461665"/>
          </a:xfrm>
          <a:prstGeom prst="rect">
            <a:avLst/>
          </a:prstGeom>
        </p:spPr>
        <p:txBody>
          <a:bodyPr wrap="square">
            <a:spAutoFit/>
          </a:bodyPr>
          <a:lstStyle/>
          <a:p>
            <a:pPr algn="ctr"/>
            <a:r>
              <a:rPr lang="zh-CN" altLang="zh-CN" sz="2400" dirty="0">
                <a:solidFill>
                  <a:srgbClr val="000099"/>
                </a:solidFill>
                <a:latin typeface="微软雅黑" panose="020B0503020204020204" pitchFamily="34" charset="-122"/>
                <a:ea typeface="微软雅黑" panose="020B0503020204020204" pitchFamily="34" charset="-122"/>
              </a:rPr>
              <a:t>流水线传输可提高信道利用率</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393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90" name="Rectangle 314"/>
          <p:cNvSpPr>
            <a:spLocks noChangeArrowheads="1"/>
          </p:cNvSpPr>
          <p:nvPr/>
        </p:nvSpPr>
        <p:spPr bwMode="auto">
          <a:xfrm>
            <a:off x="1453314" y="1349377"/>
            <a:ext cx="1570170"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00" name="Rectangle 324"/>
          <p:cNvSpPr>
            <a:spLocks noChangeArrowheads="1"/>
          </p:cNvSpPr>
          <p:nvPr/>
        </p:nvSpPr>
        <p:spPr bwMode="auto">
          <a:xfrm>
            <a:off x="9305884" y="1349377"/>
            <a:ext cx="1573610"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289" name="Rectangle 313"/>
          <p:cNvSpPr>
            <a:spLocks noChangeArrowheads="1"/>
          </p:cNvSpPr>
          <p:nvPr/>
        </p:nvSpPr>
        <p:spPr bwMode="auto">
          <a:xfrm>
            <a:off x="1472234" y="2459038"/>
            <a:ext cx="9412419" cy="469900"/>
          </a:xfrm>
          <a:prstGeom prst="rect">
            <a:avLst/>
          </a:prstGeom>
          <a:solidFill>
            <a:srgbClr val="66FFFF">
              <a:alpha val="67843"/>
            </a:srgbClr>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978" name="Rectangle 2"/>
          <p:cNvSpPr>
            <a:spLocks noGrp="1" noChangeArrowheads="1"/>
          </p:cNvSpPr>
          <p:nvPr>
            <p:ph type="title"/>
          </p:nvPr>
        </p:nvSpPr>
        <p:spPr/>
        <p:txBody>
          <a:bodyPr/>
          <a:lstStyle/>
          <a:p>
            <a:pPr algn="ctr"/>
            <a:r>
              <a:rPr lang="zh-CN" altLang="en-US" dirty="0"/>
              <a:t>运输层的作用</a:t>
            </a:r>
          </a:p>
        </p:txBody>
      </p:sp>
      <p:sp>
        <p:nvSpPr>
          <p:cNvPr id="127291" name="Line 315"/>
          <p:cNvSpPr>
            <a:spLocks noChangeShapeType="1"/>
          </p:cNvSpPr>
          <p:nvPr/>
        </p:nvSpPr>
        <p:spPr bwMode="auto">
          <a:xfrm>
            <a:off x="3013166" y="4984105"/>
            <a:ext cx="627208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292" name="Line 316"/>
          <p:cNvSpPr>
            <a:spLocks noChangeShapeType="1"/>
          </p:cNvSpPr>
          <p:nvPr/>
        </p:nvSpPr>
        <p:spPr bwMode="auto">
          <a:xfrm>
            <a:off x="1453314" y="2935288"/>
            <a:ext cx="1568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293" name="Line 317"/>
          <p:cNvSpPr>
            <a:spLocks noChangeShapeType="1"/>
          </p:cNvSpPr>
          <p:nvPr/>
        </p:nvSpPr>
        <p:spPr bwMode="auto">
          <a:xfrm>
            <a:off x="1453314" y="3414713"/>
            <a:ext cx="1568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294" name="Rectangle 318"/>
          <p:cNvSpPr>
            <a:spLocks noChangeArrowheads="1"/>
          </p:cNvSpPr>
          <p:nvPr/>
        </p:nvSpPr>
        <p:spPr bwMode="auto">
          <a:xfrm>
            <a:off x="1460194" y="2011365"/>
            <a:ext cx="1559852"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295" name="Rectangle 319"/>
          <p:cNvSpPr>
            <a:spLocks noChangeArrowheads="1"/>
          </p:cNvSpPr>
          <p:nvPr/>
        </p:nvSpPr>
        <p:spPr bwMode="auto">
          <a:xfrm>
            <a:off x="1415481" y="1470025"/>
            <a:ext cx="341441" cy="234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150000"/>
              </a:lnSpc>
            </a:pPr>
            <a:r>
              <a:rPr kumimoji="1" lang="en-US" altLang="zh-CN" sz="2000">
                <a:solidFill>
                  <a:srgbClr val="000099"/>
                </a:solidFill>
                <a:latin typeface="微软雅黑" panose="020B0503020204020204" pitchFamily="34" charset="-122"/>
                <a:ea typeface="微软雅黑" panose="020B0503020204020204" pitchFamily="34" charset="-122"/>
              </a:rPr>
              <a:t>5</a:t>
            </a:r>
          </a:p>
          <a:p>
            <a:pPr defTabSz="762000">
              <a:lnSpc>
                <a:spcPct val="150000"/>
              </a:lnSpc>
            </a:pPr>
            <a:r>
              <a:rPr kumimoji="1" lang="en-US" altLang="zh-CN" sz="2000">
                <a:solidFill>
                  <a:srgbClr val="000099"/>
                </a:solidFill>
                <a:latin typeface="微软雅黑" panose="020B0503020204020204" pitchFamily="34" charset="-122"/>
                <a:ea typeface="微软雅黑" panose="020B0503020204020204" pitchFamily="34" charset="-122"/>
              </a:rPr>
              <a:t>4</a:t>
            </a:r>
          </a:p>
          <a:p>
            <a:pPr defTabSz="762000">
              <a:lnSpc>
                <a:spcPct val="150000"/>
              </a:lnSpc>
            </a:pPr>
            <a:r>
              <a:rPr kumimoji="1" lang="en-US" altLang="zh-CN" sz="2000">
                <a:solidFill>
                  <a:srgbClr val="000099"/>
                </a:solidFill>
                <a:latin typeface="微软雅黑" panose="020B0503020204020204" pitchFamily="34" charset="-122"/>
                <a:ea typeface="微软雅黑" panose="020B0503020204020204" pitchFamily="34" charset="-122"/>
              </a:rPr>
              <a:t>3</a:t>
            </a:r>
          </a:p>
          <a:p>
            <a:pPr defTabSz="762000">
              <a:lnSpc>
                <a:spcPct val="150000"/>
              </a:lnSpc>
            </a:pPr>
            <a:r>
              <a:rPr kumimoji="1" lang="en-US" altLang="zh-CN" sz="2000">
                <a:solidFill>
                  <a:srgbClr val="000099"/>
                </a:solidFill>
                <a:latin typeface="微软雅黑" panose="020B0503020204020204" pitchFamily="34" charset="-122"/>
                <a:ea typeface="微软雅黑" panose="020B0503020204020204" pitchFamily="34" charset="-122"/>
              </a:rPr>
              <a:t>2</a:t>
            </a:r>
          </a:p>
          <a:p>
            <a:pPr defTabSz="762000">
              <a:lnSpc>
                <a:spcPct val="150000"/>
              </a:lnSpc>
            </a:pPr>
            <a:r>
              <a:rPr kumimoji="1" lang="en-US" altLang="zh-CN" sz="2000">
                <a:solidFill>
                  <a:srgbClr val="000099"/>
                </a:solidFill>
                <a:latin typeface="微软雅黑" panose="020B0503020204020204" pitchFamily="34" charset="-122"/>
                <a:ea typeface="微软雅黑" panose="020B0503020204020204" pitchFamily="34" charset="-122"/>
              </a:rPr>
              <a:t>1</a:t>
            </a:r>
          </a:p>
        </p:txBody>
      </p:sp>
      <p:grpSp>
        <p:nvGrpSpPr>
          <p:cNvPr id="127296" name="Group 320"/>
          <p:cNvGrpSpPr>
            <a:grpSpLocks/>
          </p:cNvGrpSpPr>
          <p:nvPr/>
        </p:nvGrpSpPr>
        <p:grpSpPr bwMode="auto">
          <a:xfrm>
            <a:off x="4392439" y="2468565"/>
            <a:ext cx="1150540" cy="1419225"/>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127301" name="Line 325"/>
          <p:cNvSpPr>
            <a:spLocks noChangeShapeType="1"/>
          </p:cNvSpPr>
          <p:nvPr/>
        </p:nvSpPr>
        <p:spPr bwMode="auto">
          <a:xfrm>
            <a:off x="9305883" y="2935288"/>
            <a:ext cx="15718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02" name="Line 326"/>
          <p:cNvSpPr>
            <a:spLocks noChangeShapeType="1"/>
          </p:cNvSpPr>
          <p:nvPr/>
        </p:nvSpPr>
        <p:spPr bwMode="auto">
          <a:xfrm>
            <a:off x="9305883" y="3414713"/>
            <a:ext cx="15718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03" name="Rectangle 327"/>
          <p:cNvSpPr>
            <a:spLocks noChangeArrowheads="1"/>
          </p:cNvSpPr>
          <p:nvPr/>
        </p:nvSpPr>
        <p:spPr bwMode="auto">
          <a:xfrm>
            <a:off x="9311043" y="2011365"/>
            <a:ext cx="1568450"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127304" name="Group 328"/>
          <p:cNvGrpSpPr>
            <a:grpSpLocks/>
          </p:cNvGrpSpPr>
          <p:nvPr/>
        </p:nvGrpSpPr>
        <p:grpSpPr bwMode="auto">
          <a:xfrm>
            <a:off x="6769191" y="2468565"/>
            <a:ext cx="1150540" cy="1419225"/>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127308" name="Rectangle 332"/>
          <p:cNvSpPr>
            <a:spLocks noChangeArrowheads="1"/>
          </p:cNvSpPr>
          <p:nvPr/>
        </p:nvSpPr>
        <p:spPr bwMode="auto">
          <a:xfrm>
            <a:off x="3964211" y="1666875"/>
            <a:ext cx="443018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运输层提供应用进程</a:t>
            </a:r>
            <a:r>
              <a:rPr kumimoji="1" lang="zh-CN" altLang="zh-CN" sz="2000">
                <a:solidFill>
                  <a:srgbClr val="000099"/>
                </a:solidFill>
                <a:latin typeface="微软雅黑" panose="020B0503020204020204" pitchFamily="34" charset="-122"/>
                <a:ea typeface="微软雅黑" panose="020B0503020204020204" pitchFamily="34" charset="-122"/>
              </a:rPr>
              <a:t>间的逻辑</a:t>
            </a:r>
            <a:r>
              <a:rPr kumimoji="1" lang="zh-CN" altLang="en-US" sz="2000">
                <a:solidFill>
                  <a:srgbClr val="000099"/>
                </a:solidFill>
                <a:latin typeface="微软雅黑" panose="020B0503020204020204" pitchFamily="34" charset="-122"/>
                <a:ea typeface="微软雅黑" panose="020B0503020204020204" pitchFamily="34" charset="-122"/>
              </a:rPr>
              <a:t>通信</a:t>
            </a:r>
          </a:p>
        </p:txBody>
      </p:sp>
      <p:sp>
        <p:nvSpPr>
          <p:cNvPr id="127309" name="Rectangle 333"/>
          <p:cNvSpPr>
            <a:spLocks noChangeArrowheads="1"/>
          </p:cNvSpPr>
          <p:nvPr/>
        </p:nvSpPr>
        <p:spPr bwMode="auto">
          <a:xfrm>
            <a:off x="1453314" y="4515794"/>
            <a:ext cx="156845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10" name="Freeform 334"/>
          <p:cNvSpPr>
            <a:spLocks/>
          </p:cNvSpPr>
          <p:nvPr/>
        </p:nvSpPr>
        <p:spPr bwMode="auto">
          <a:xfrm>
            <a:off x="2314932"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11" name="Freeform 335"/>
          <p:cNvSpPr>
            <a:spLocks/>
          </p:cNvSpPr>
          <p:nvPr/>
        </p:nvSpPr>
        <p:spPr bwMode="auto">
          <a:xfrm>
            <a:off x="2247859" y="4996805"/>
            <a:ext cx="77218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12" name="Rectangle 336"/>
          <p:cNvSpPr>
            <a:spLocks noChangeArrowheads="1"/>
          </p:cNvSpPr>
          <p:nvPr/>
        </p:nvSpPr>
        <p:spPr bwMode="auto">
          <a:xfrm>
            <a:off x="1702686" y="4149081"/>
            <a:ext cx="95859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主机 </a:t>
            </a:r>
            <a:r>
              <a:rPr kumimoji="1" lang="en-US" altLang="zh-CN" sz="2000">
                <a:solidFill>
                  <a:srgbClr val="000099"/>
                </a:solidFill>
                <a:latin typeface="微软雅黑" panose="020B0503020204020204" pitchFamily="34" charset="-122"/>
                <a:ea typeface="微软雅黑" panose="020B0503020204020204" pitchFamily="34" charset="-122"/>
              </a:rPr>
              <a:t>A</a:t>
            </a:r>
          </a:p>
        </p:txBody>
      </p:sp>
      <p:sp>
        <p:nvSpPr>
          <p:cNvPr id="127313" name="Rectangle 337"/>
          <p:cNvSpPr>
            <a:spLocks noChangeArrowheads="1"/>
          </p:cNvSpPr>
          <p:nvPr/>
        </p:nvSpPr>
        <p:spPr bwMode="auto">
          <a:xfrm>
            <a:off x="9550095" y="4149081"/>
            <a:ext cx="95539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主机 </a:t>
            </a:r>
            <a:r>
              <a:rPr kumimoji="1" lang="en-US" altLang="zh-CN" sz="2000">
                <a:solidFill>
                  <a:srgbClr val="000099"/>
                </a:solidFill>
                <a:latin typeface="微软雅黑" panose="020B0503020204020204" pitchFamily="34" charset="-122"/>
                <a:ea typeface="微软雅黑" panose="020B0503020204020204" pitchFamily="34" charset="-122"/>
              </a:rPr>
              <a:t>B</a:t>
            </a:r>
          </a:p>
        </p:txBody>
      </p:sp>
      <p:sp>
        <p:nvSpPr>
          <p:cNvPr id="127314" name="Freeform 338"/>
          <p:cNvSpPr>
            <a:spLocks/>
          </p:cNvSpPr>
          <p:nvPr/>
        </p:nvSpPr>
        <p:spPr bwMode="auto">
          <a:xfrm>
            <a:off x="2203144" y="2459038"/>
            <a:ext cx="7943718" cy="1618034"/>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15" name="Rectangle 339"/>
          <p:cNvSpPr>
            <a:spLocks noChangeArrowheads="1"/>
          </p:cNvSpPr>
          <p:nvPr/>
        </p:nvSpPr>
        <p:spPr bwMode="auto">
          <a:xfrm>
            <a:off x="3229861" y="1201739"/>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应用进程</a:t>
            </a:r>
          </a:p>
        </p:txBody>
      </p:sp>
      <p:sp>
        <p:nvSpPr>
          <p:cNvPr id="127316" name="Freeform 340"/>
          <p:cNvSpPr>
            <a:spLocks/>
          </p:cNvSpPr>
          <p:nvPr/>
        </p:nvSpPr>
        <p:spPr bwMode="auto">
          <a:xfrm>
            <a:off x="8853579" y="1492252"/>
            <a:ext cx="583009" cy="161925"/>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17" name="Rectangle 341"/>
          <p:cNvSpPr>
            <a:spLocks noChangeArrowheads="1"/>
          </p:cNvSpPr>
          <p:nvPr/>
        </p:nvSpPr>
        <p:spPr bwMode="auto">
          <a:xfrm>
            <a:off x="7680682" y="1201739"/>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应用进程</a:t>
            </a:r>
          </a:p>
        </p:txBody>
      </p:sp>
      <p:sp>
        <p:nvSpPr>
          <p:cNvPr id="127318" name="AutoShape 342"/>
          <p:cNvSpPr>
            <a:spLocks noChangeArrowheads="1"/>
          </p:cNvSpPr>
          <p:nvPr/>
        </p:nvSpPr>
        <p:spPr bwMode="auto">
          <a:xfrm>
            <a:off x="3001129" y="2016125"/>
            <a:ext cx="6299597" cy="368300"/>
          </a:xfrm>
          <a:prstGeom prst="leftRightArrow">
            <a:avLst>
              <a:gd name="adj1" fmla="val 59167"/>
              <a:gd name="adj2" fmla="val 215634"/>
            </a:avLst>
          </a:prstGeom>
          <a:solidFill>
            <a:srgbClr val="99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19" name="Rectangle 343"/>
          <p:cNvSpPr>
            <a:spLocks noChangeArrowheads="1"/>
          </p:cNvSpPr>
          <p:nvPr/>
        </p:nvSpPr>
        <p:spPr bwMode="auto">
          <a:xfrm>
            <a:off x="4450913" y="4428481"/>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路由器 </a:t>
            </a:r>
            <a:r>
              <a:rPr kumimoji="1" lang="en-US" altLang="zh-CN" sz="2000">
                <a:solidFill>
                  <a:srgbClr val="000099"/>
                </a:solidFill>
                <a:latin typeface="微软雅黑" panose="020B0503020204020204" pitchFamily="34" charset="-122"/>
                <a:ea typeface="微软雅黑" panose="020B0503020204020204" pitchFamily="34" charset="-122"/>
              </a:rPr>
              <a:t>1</a:t>
            </a:r>
          </a:p>
        </p:txBody>
      </p:sp>
      <p:pic>
        <p:nvPicPr>
          <p:cNvPr id="127320" name="Picture 3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5182" y="4776144"/>
            <a:ext cx="784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21" name="Rectangle 345"/>
          <p:cNvSpPr>
            <a:spLocks noChangeArrowheads="1"/>
          </p:cNvSpPr>
          <p:nvPr/>
        </p:nvSpPr>
        <p:spPr bwMode="auto">
          <a:xfrm>
            <a:off x="6841423" y="4428481"/>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路由器 </a:t>
            </a:r>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127322" name="Oval 346"/>
          <p:cNvSpPr>
            <a:spLocks noChangeArrowheads="1"/>
          </p:cNvSpPr>
          <p:nvPr/>
        </p:nvSpPr>
        <p:spPr bwMode="auto">
          <a:xfrm>
            <a:off x="1728483" y="4625332"/>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23" name="Rectangle 347"/>
          <p:cNvSpPr>
            <a:spLocks noChangeArrowheads="1"/>
          </p:cNvSpPr>
          <p:nvPr/>
        </p:nvSpPr>
        <p:spPr bwMode="auto">
          <a:xfrm>
            <a:off x="1776635" y="4574531"/>
            <a:ext cx="6219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AP</a:t>
            </a:r>
            <a:r>
              <a:rPr kumimoji="1" lang="en-US" altLang="zh-CN" sz="2000" baseline="-25000">
                <a:solidFill>
                  <a:srgbClr val="000099"/>
                </a:solidFill>
                <a:latin typeface="微软雅黑" panose="020B0503020204020204" pitchFamily="34" charset="-122"/>
                <a:ea typeface="微软雅黑" panose="020B0503020204020204" pitchFamily="34" charset="-122"/>
              </a:rPr>
              <a:t>1</a:t>
            </a:r>
            <a:endParaRPr kumimoji="1" lang="en-US" altLang="zh-CN" sz="2000">
              <a:solidFill>
                <a:srgbClr val="000099"/>
              </a:solidFill>
              <a:latin typeface="微软雅黑" panose="020B0503020204020204" pitchFamily="34" charset="-122"/>
              <a:ea typeface="微软雅黑" panose="020B0503020204020204" pitchFamily="34" charset="-122"/>
            </a:endParaRPr>
          </a:p>
        </p:txBody>
      </p:sp>
      <p:sp>
        <p:nvSpPr>
          <p:cNvPr id="127324" name="Oval 348"/>
          <p:cNvSpPr>
            <a:spLocks noChangeArrowheads="1"/>
          </p:cNvSpPr>
          <p:nvPr/>
        </p:nvSpPr>
        <p:spPr bwMode="auto">
          <a:xfrm>
            <a:off x="10062593" y="1376363"/>
            <a:ext cx="684477" cy="355600"/>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25" name="Line 349"/>
          <p:cNvSpPr>
            <a:spLocks noChangeShapeType="1"/>
          </p:cNvSpPr>
          <p:nvPr/>
        </p:nvSpPr>
        <p:spPr bwMode="auto">
          <a:xfrm rot="5400000">
            <a:off x="4483455" y="3409950"/>
            <a:ext cx="946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26" name="Line 350"/>
          <p:cNvSpPr>
            <a:spLocks noChangeShapeType="1"/>
          </p:cNvSpPr>
          <p:nvPr/>
        </p:nvSpPr>
        <p:spPr bwMode="auto">
          <a:xfrm rot="5400000">
            <a:off x="6856371" y="3407569"/>
            <a:ext cx="957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127327" name="Picture 3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50437" y="4688832"/>
            <a:ext cx="98028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28" name="Rectangle 352"/>
          <p:cNvSpPr>
            <a:spLocks noChangeArrowheads="1"/>
          </p:cNvSpPr>
          <p:nvPr/>
        </p:nvSpPr>
        <p:spPr bwMode="auto">
          <a:xfrm>
            <a:off x="8126106" y="4769793"/>
            <a:ext cx="8127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LAN</a:t>
            </a:r>
            <a:r>
              <a:rPr kumimoji="1" lang="en-US" altLang="zh-CN" sz="2000" baseline="-25000">
                <a:solidFill>
                  <a:srgbClr val="000099"/>
                </a:solidFill>
                <a:latin typeface="微软雅黑" panose="020B0503020204020204" pitchFamily="34" charset="-122"/>
                <a:ea typeface="微软雅黑" panose="020B0503020204020204" pitchFamily="34" charset="-122"/>
              </a:rPr>
              <a:t>2</a:t>
            </a:r>
            <a:endParaRPr kumimoji="1" lang="en-US" altLang="zh-CN" sz="2000">
              <a:solidFill>
                <a:srgbClr val="000099"/>
              </a:solidFill>
              <a:latin typeface="微软雅黑" panose="020B0503020204020204" pitchFamily="34" charset="-122"/>
              <a:ea typeface="微软雅黑" panose="020B0503020204020204" pitchFamily="34" charset="-122"/>
            </a:endParaRPr>
          </a:p>
        </p:txBody>
      </p:sp>
      <p:pic>
        <p:nvPicPr>
          <p:cNvPr id="127329" name="Picture 3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9289" y="4688832"/>
            <a:ext cx="107143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30" name="Rectangle 354"/>
          <p:cNvSpPr>
            <a:spLocks noChangeArrowheads="1"/>
          </p:cNvSpPr>
          <p:nvPr/>
        </p:nvSpPr>
        <p:spPr bwMode="auto">
          <a:xfrm>
            <a:off x="5763113" y="4780906"/>
            <a:ext cx="82356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WAN</a:t>
            </a:r>
          </a:p>
        </p:txBody>
      </p:sp>
      <p:sp>
        <p:nvSpPr>
          <p:cNvPr id="127331" name="Oval 355"/>
          <p:cNvSpPr>
            <a:spLocks noChangeArrowheads="1"/>
          </p:cNvSpPr>
          <p:nvPr/>
        </p:nvSpPr>
        <p:spPr bwMode="auto">
          <a:xfrm>
            <a:off x="2939214" y="4909494"/>
            <a:ext cx="16682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32" name="Oval 356"/>
          <p:cNvSpPr>
            <a:spLocks noChangeArrowheads="1"/>
          </p:cNvSpPr>
          <p:nvPr/>
        </p:nvSpPr>
        <p:spPr bwMode="auto">
          <a:xfrm>
            <a:off x="1711285" y="4995219"/>
            <a:ext cx="68619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33" name="Rectangle 357"/>
          <p:cNvSpPr>
            <a:spLocks noChangeArrowheads="1"/>
          </p:cNvSpPr>
          <p:nvPr/>
        </p:nvSpPr>
        <p:spPr bwMode="auto">
          <a:xfrm>
            <a:off x="1731921" y="4944418"/>
            <a:ext cx="6219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AP</a:t>
            </a:r>
            <a:r>
              <a:rPr kumimoji="1" lang="en-US" altLang="zh-CN" sz="2000" baseline="-25000">
                <a:solidFill>
                  <a:srgbClr val="000099"/>
                </a:solidFill>
                <a:latin typeface="微软雅黑" panose="020B0503020204020204" pitchFamily="34" charset="-122"/>
                <a:ea typeface="微软雅黑" panose="020B0503020204020204" pitchFamily="34" charset="-122"/>
              </a:rPr>
              <a:t>2</a:t>
            </a:r>
            <a:endParaRPr kumimoji="1" lang="en-US" altLang="zh-CN" sz="2000">
              <a:solidFill>
                <a:srgbClr val="000099"/>
              </a:solidFill>
              <a:latin typeface="微软雅黑" panose="020B0503020204020204" pitchFamily="34" charset="-122"/>
              <a:ea typeface="微软雅黑" panose="020B0503020204020204" pitchFamily="34" charset="-122"/>
            </a:endParaRPr>
          </a:p>
        </p:txBody>
      </p:sp>
      <p:sp>
        <p:nvSpPr>
          <p:cNvPr id="127334" name="Rectangle 358"/>
          <p:cNvSpPr>
            <a:spLocks noChangeArrowheads="1"/>
          </p:cNvSpPr>
          <p:nvPr/>
        </p:nvSpPr>
        <p:spPr bwMode="auto">
          <a:xfrm flipH="1">
            <a:off x="9300724" y="4515794"/>
            <a:ext cx="156845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35" name="Freeform 359"/>
          <p:cNvSpPr>
            <a:spLocks/>
          </p:cNvSpPr>
          <p:nvPr/>
        </p:nvSpPr>
        <p:spPr bwMode="auto">
          <a:xfrm flipH="1">
            <a:off x="9300726"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36" name="Freeform 360"/>
          <p:cNvSpPr>
            <a:spLocks/>
          </p:cNvSpPr>
          <p:nvPr/>
        </p:nvSpPr>
        <p:spPr bwMode="auto">
          <a:xfrm flipH="1">
            <a:off x="9300725" y="4996805"/>
            <a:ext cx="77046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37" name="Oval 361"/>
          <p:cNvSpPr>
            <a:spLocks noChangeArrowheads="1"/>
          </p:cNvSpPr>
          <p:nvPr/>
        </p:nvSpPr>
        <p:spPr bwMode="auto">
          <a:xfrm flipH="1">
            <a:off x="9796026" y="4625332"/>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38" name="Rectangle 362"/>
          <p:cNvSpPr>
            <a:spLocks noChangeArrowheads="1"/>
          </p:cNvSpPr>
          <p:nvPr/>
        </p:nvSpPr>
        <p:spPr bwMode="auto">
          <a:xfrm flipH="1">
            <a:off x="9808063" y="4574531"/>
            <a:ext cx="6219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AP</a:t>
            </a:r>
            <a:r>
              <a:rPr kumimoji="1" lang="en-US" altLang="zh-CN" sz="2000" baseline="-25000">
                <a:solidFill>
                  <a:srgbClr val="000099"/>
                </a:solidFill>
                <a:latin typeface="微软雅黑" panose="020B0503020204020204" pitchFamily="34" charset="-122"/>
                <a:ea typeface="微软雅黑" panose="020B0503020204020204" pitchFamily="34" charset="-122"/>
              </a:rPr>
              <a:t>3</a:t>
            </a:r>
            <a:endParaRPr kumimoji="1" lang="en-US" altLang="zh-CN" sz="2000">
              <a:solidFill>
                <a:srgbClr val="000099"/>
              </a:solidFill>
              <a:latin typeface="微软雅黑" panose="020B0503020204020204" pitchFamily="34" charset="-122"/>
              <a:ea typeface="微软雅黑" panose="020B0503020204020204" pitchFamily="34" charset="-122"/>
            </a:endParaRPr>
          </a:p>
        </p:txBody>
      </p:sp>
      <p:sp>
        <p:nvSpPr>
          <p:cNvPr id="127340" name="Oval 364"/>
          <p:cNvSpPr>
            <a:spLocks noChangeArrowheads="1"/>
          </p:cNvSpPr>
          <p:nvPr/>
        </p:nvSpPr>
        <p:spPr bwMode="auto">
          <a:xfrm flipH="1">
            <a:off x="9780547" y="4995219"/>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41" name="Rectangle 365"/>
          <p:cNvSpPr>
            <a:spLocks noChangeArrowheads="1"/>
          </p:cNvSpPr>
          <p:nvPr/>
        </p:nvSpPr>
        <p:spPr bwMode="auto">
          <a:xfrm flipH="1">
            <a:off x="9808063" y="4958706"/>
            <a:ext cx="6219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AP</a:t>
            </a:r>
            <a:r>
              <a:rPr kumimoji="1" lang="en-US" altLang="zh-CN" sz="2000" baseline="-25000">
                <a:solidFill>
                  <a:srgbClr val="000099"/>
                </a:solidFill>
                <a:latin typeface="微软雅黑" panose="020B0503020204020204" pitchFamily="34" charset="-122"/>
                <a:ea typeface="微软雅黑" panose="020B0503020204020204" pitchFamily="34" charset="-122"/>
              </a:rPr>
              <a:t>4</a:t>
            </a:r>
            <a:endParaRPr kumimoji="1" lang="en-US" altLang="zh-CN" sz="2000">
              <a:solidFill>
                <a:srgbClr val="000099"/>
              </a:solidFill>
              <a:latin typeface="微软雅黑" panose="020B0503020204020204" pitchFamily="34" charset="-122"/>
              <a:ea typeface="微软雅黑" panose="020B0503020204020204" pitchFamily="34" charset="-122"/>
            </a:endParaRPr>
          </a:p>
        </p:txBody>
      </p:sp>
      <p:sp>
        <p:nvSpPr>
          <p:cNvPr id="127342" name="Rectangle 366"/>
          <p:cNvSpPr>
            <a:spLocks noChangeArrowheads="1"/>
          </p:cNvSpPr>
          <p:nvPr/>
        </p:nvSpPr>
        <p:spPr bwMode="auto">
          <a:xfrm>
            <a:off x="5776871" y="2501901"/>
            <a:ext cx="7710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IP </a:t>
            </a:r>
            <a:r>
              <a:rPr kumimoji="1" lang="zh-CN" altLang="en-US" sz="2000">
                <a:solidFill>
                  <a:srgbClr val="000099"/>
                </a:solidFill>
                <a:latin typeface="微软雅黑" panose="020B0503020204020204" pitchFamily="34" charset="-122"/>
                <a:ea typeface="微软雅黑" panose="020B0503020204020204" pitchFamily="34" charset="-122"/>
              </a:rPr>
              <a:t>层</a:t>
            </a:r>
          </a:p>
        </p:txBody>
      </p:sp>
      <p:pic>
        <p:nvPicPr>
          <p:cNvPr id="127343" name="Picture 3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860" y="4688832"/>
            <a:ext cx="98200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44" name="Rectangle 368"/>
          <p:cNvSpPr>
            <a:spLocks noChangeArrowheads="1"/>
          </p:cNvSpPr>
          <p:nvPr/>
        </p:nvSpPr>
        <p:spPr bwMode="auto">
          <a:xfrm>
            <a:off x="3372602" y="4768207"/>
            <a:ext cx="8127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LAN</a:t>
            </a:r>
            <a:r>
              <a:rPr kumimoji="1" lang="en-US" altLang="zh-CN" sz="2000" baseline="-25000">
                <a:solidFill>
                  <a:srgbClr val="000099"/>
                </a:solidFill>
                <a:latin typeface="微软雅黑" panose="020B0503020204020204" pitchFamily="34" charset="-122"/>
                <a:ea typeface="微软雅黑" panose="020B0503020204020204" pitchFamily="34" charset="-122"/>
              </a:rPr>
              <a:t>1</a:t>
            </a:r>
            <a:endParaRPr kumimoji="1" lang="en-US" altLang="zh-CN" sz="2000">
              <a:solidFill>
                <a:srgbClr val="000099"/>
              </a:solidFill>
              <a:latin typeface="微软雅黑" panose="020B0503020204020204" pitchFamily="34" charset="-122"/>
              <a:ea typeface="微软雅黑" panose="020B0503020204020204" pitchFamily="34" charset="-122"/>
            </a:endParaRPr>
          </a:p>
        </p:txBody>
      </p:sp>
      <p:sp>
        <p:nvSpPr>
          <p:cNvPr id="127346" name="Freeform 370"/>
          <p:cNvSpPr>
            <a:spLocks/>
          </p:cNvSpPr>
          <p:nvPr/>
        </p:nvSpPr>
        <p:spPr bwMode="auto">
          <a:xfrm>
            <a:off x="2932337" y="1506540"/>
            <a:ext cx="354277"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60" name="Oval 384"/>
          <p:cNvSpPr>
            <a:spLocks noChangeArrowheads="1"/>
          </p:cNvSpPr>
          <p:nvPr/>
        </p:nvSpPr>
        <p:spPr bwMode="auto">
          <a:xfrm>
            <a:off x="1535866" y="1373188"/>
            <a:ext cx="686197" cy="354012"/>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61" name="Rectangle 385"/>
          <p:cNvSpPr>
            <a:spLocks noChangeArrowheads="1"/>
          </p:cNvSpPr>
          <p:nvPr/>
        </p:nvSpPr>
        <p:spPr bwMode="auto">
          <a:xfrm>
            <a:off x="1587458" y="1333501"/>
            <a:ext cx="6219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AP</a:t>
            </a:r>
            <a:r>
              <a:rPr kumimoji="1" lang="en-US" altLang="zh-CN" sz="2000" baseline="-25000">
                <a:solidFill>
                  <a:srgbClr val="000099"/>
                </a:solidFill>
                <a:latin typeface="微软雅黑" panose="020B0503020204020204" pitchFamily="34" charset="-122"/>
                <a:ea typeface="微软雅黑" panose="020B0503020204020204" pitchFamily="34" charset="-122"/>
              </a:rPr>
              <a:t>1</a:t>
            </a:r>
            <a:endParaRPr kumimoji="1" lang="en-US" altLang="zh-CN" sz="2000">
              <a:solidFill>
                <a:srgbClr val="000099"/>
              </a:solidFill>
              <a:latin typeface="微软雅黑" panose="020B0503020204020204" pitchFamily="34" charset="-122"/>
              <a:ea typeface="微软雅黑" panose="020B0503020204020204" pitchFamily="34" charset="-122"/>
            </a:endParaRPr>
          </a:p>
        </p:txBody>
      </p:sp>
      <p:sp>
        <p:nvSpPr>
          <p:cNvPr id="127363" name="Oval 387"/>
          <p:cNvSpPr>
            <a:spLocks noChangeArrowheads="1"/>
          </p:cNvSpPr>
          <p:nvPr/>
        </p:nvSpPr>
        <p:spPr bwMode="auto">
          <a:xfrm>
            <a:off x="2275376" y="1447800"/>
            <a:ext cx="686197" cy="37623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64" name="Rectangle 388"/>
          <p:cNvSpPr>
            <a:spLocks noChangeArrowheads="1"/>
          </p:cNvSpPr>
          <p:nvPr/>
        </p:nvSpPr>
        <p:spPr bwMode="auto">
          <a:xfrm>
            <a:off x="2308052" y="1422401"/>
            <a:ext cx="621966"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AP</a:t>
            </a:r>
            <a:r>
              <a:rPr kumimoji="1" lang="en-US" altLang="zh-CN" sz="2000" baseline="-25000">
                <a:solidFill>
                  <a:srgbClr val="000099"/>
                </a:solidFill>
                <a:latin typeface="微软雅黑" panose="020B0503020204020204" pitchFamily="34" charset="-122"/>
                <a:ea typeface="微软雅黑" panose="020B0503020204020204" pitchFamily="34" charset="-122"/>
              </a:rPr>
              <a:t>2</a:t>
            </a:r>
            <a:endParaRPr kumimoji="1" lang="en-US" altLang="zh-CN" sz="2000">
              <a:solidFill>
                <a:srgbClr val="000099"/>
              </a:solidFill>
              <a:latin typeface="微软雅黑" panose="020B0503020204020204" pitchFamily="34" charset="-122"/>
              <a:ea typeface="微软雅黑" panose="020B0503020204020204" pitchFamily="34" charset="-122"/>
            </a:endParaRPr>
          </a:p>
        </p:txBody>
      </p:sp>
      <p:sp>
        <p:nvSpPr>
          <p:cNvPr id="127365" name="Oval 389"/>
          <p:cNvSpPr>
            <a:spLocks noChangeArrowheads="1"/>
          </p:cNvSpPr>
          <p:nvPr/>
        </p:nvSpPr>
        <p:spPr bwMode="auto">
          <a:xfrm>
            <a:off x="2113714" y="2395540"/>
            <a:ext cx="166820"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68" name="Rectangle 392"/>
          <p:cNvSpPr>
            <a:spLocks noChangeArrowheads="1"/>
          </p:cNvSpPr>
          <p:nvPr/>
        </p:nvSpPr>
        <p:spPr bwMode="auto">
          <a:xfrm>
            <a:off x="10107306" y="1327151"/>
            <a:ext cx="6219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AP</a:t>
            </a:r>
            <a:r>
              <a:rPr kumimoji="1" lang="en-US" altLang="zh-CN" sz="2000" baseline="-25000">
                <a:solidFill>
                  <a:srgbClr val="000099"/>
                </a:solidFill>
                <a:latin typeface="微软雅黑" panose="020B0503020204020204" pitchFamily="34" charset="-122"/>
                <a:ea typeface="微软雅黑" panose="020B0503020204020204" pitchFamily="34" charset="-122"/>
              </a:rPr>
              <a:t>4</a:t>
            </a:r>
            <a:endParaRPr kumimoji="1" lang="en-US" altLang="zh-CN" sz="2000">
              <a:solidFill>
                <a:srgbClr val="000099"/>
              </a:solidFill>
              <a:latin typeface="微软雅黑" panose="020B0503020204020204" pitchFamily="34" charset="-122"/>
              <a:ea typeface="微软雅黑" panose="020B0503020204020204" pitchFamily="34" charset="-122"/>
            </a:endParaRPr>
          </a:p>
        </p:txBody>
      </p:sp>
      <p:sp>
        <p:nvSpPr>
          <p:cNvPr id="127369" name="Oval 393"/>
          <p:cNvSpPr>
            <a:spLocks noChangeArrowheads="1"/>
          </p:cNvSpPr>
          <p:nvPr/>
        </p:nvSpPr>
        <p:spPr bwMode="auto">
          <a:xfrm>
            <a:off x="10053993" y="2395540"/>
            <a:ext cx="163380"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72" name="Rectangle 396"/>
          <p:cNvSpPr>
            <a:spLocks noChangeArrowheads="1"/>
          </p:cNvSpPr>
          <p:nvPr/>
        </p:nvSpPr>
        <p:spPr bwMode="auto">
          <a:xfrm>
            <a:off x="3229860" y="1662114"/>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端口</a:t>
            </a:r>
          </a:p>
        </p:txBody>
      </p:sp>
      <p:sp>
        <p:nvSpPr>
          <p:cNvPr id="127373" name="Rectangle 397"/>
          <p:cNvSpPr>
            <a:spLocks noChangeArrowheads="1"/>
          </p:cNvSpPr>
          <p:nvPr/>
        </p:nvSpPr>
        <p:spPr bwMode="auto">
          <a:xfrm>
            <a:off x="8373756" y="1571626"/>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端口</a:t>
            </a:r>
          </a:p>
        </p:txBody>
      </p:sp>
      <p:sp>
        <p:nvSpPr>
          <p:cNvPr id="127374" name="Line 398"/>
          <p:cNvSpPr>
            <a:spLocks noChangeShapeType="1"/>
          </p:cNvSpPr>
          <p:nvPr/>
        </p:nvSpPr>
        <p:spPr bwMode="auto">
          <a:xfrm>
            <a:off x="8987722" y="1814514"/>
            <a:ext cx="626004" cy="1365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75" name="Line 399"/>
          <p:cNvSpPr>
            <a:spLocks noChangeShapeType="1"/>
          </p:cNvSpPr>
          <p:nvPr/>
        </p:nvSpPr>
        <p:spPr bwMode="auto">
          <a:xfrm flipH="1">
            <a:off x="2672647" y="1828800"/>
            <a:ext cx="589888" cy="12223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76" name="Rectangle 400"/>
          <p:cNvSpPr>
            <a:spLocks noChangeArrowheads="1"/>
          </p:cNvSpPr>
          <p:nvPr/>
        </p:nvSpPr>
        <p:spPr bwMode="auto">
          <a:xfrm>
            <a:off x="10545854" y="1454150"/>
            <a:ext cx="341441" cy="234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150000"/>
              </a:lnSpc>
            </a:pPr>
            <a:r>
              <a:rPr kumimoji="1" lang="en-US" altLang="zh-CN" sz="2000">
                <a:solidFill>
                  <a:srgbClr val="000099"/>
                </a:solidFill>
                <a:latin typeface="微软雅黑" panose="020B0503020204020204" pitchFamily="34" charset="-122"/>
                <a:ea typeface="微软雅黑" panose="020B0503020204020204" pitchFamily="34" charset="-122"/>
              </a:rPr>
              <a:t>5</a:t>
            </a:r>
          </a:p>
          <a:p>
            <a:pPr defTabSz="762000">
              <a:lnSpc>
                <a:spcPct val="150000"/>
              </a:lnSpc>
            </a:pPr>
            <a:r>
              <a:rPr kumimoji="1" lang="en-US" altLang="zh-CN" sz="2000">
                <a:solidFill>
                  <a:srgbClr val="000099"/>
                </a:solidFill>
                <a:latin typeface="微软雅黑" panose="020B0503020204020204" pitchFamily="34" charset="-122"/>
                <a:ea typeface="微软雅黑" panose="020B0503020204020204" pitchFamily="34" charset="-122"/>
              </a:rPr>
              <a:t>4</a:t>
            </a:r>
          </a:p>
          <a:p>
            <a:pPr defTabSz="762000">
              <a:lnSpc>
                <a:spcPct val="150000"/>
              </a:lnSpc>
            </a:pPr>
            <a:r>
              <a:rPr kumimoji="1" lang="en-US" altLang="zh-CN" sz="2000">
                <a:solidFill>
                  <a:srgbClr val="000099"/>
                </a:solidFill>
                <a:latin typeface="微软雅黑" panose="020B0503020204020204" pitchFamily="34" charset="-122"/>
                <a:ea typeface="微软雅黑" panose="020B0503020204020204" pitchFamily="34" charset="-122"/>
              </a:rPr>
              <a:t>3</a:t>
            </a:r>
          </a:p>
          <a:p>
            <a:pPr defTabSz="762000">
              <a:lnSpc>
                <a:spcPct val="150000"/>
              </a:lnSpc>
            </a:pPr>
            <a:r>
              <a:rPr kumimoji="1" lang="en-US" altLang="zh-CN" sz="2000">
                <a:solidFill>
                  <a:srgbClr val="000099"/>
                </a:solidFill>
                <a:latin typeface="微软雅黑" panose="020B0503020204020204" pitchFamily="34" charset="-122"/>
                <a:ea typeface="微软雅黑" panose="020B0503020204020204" pitchFamily="34" charset="-122"/>
              </a:rPr>
              <a:t>2</a:t>
            </a:r>
          </a:p>
          <a:p>
            <a:pPr defTabSz="762000">
              <a:lnSpc>
                <a:spcPct val="150000"/>
              </a:lnSpc>
            </a:pPr>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127377" name="Line 401"/>
          <p:cNvSpPr>
            <a:spLocks noChangeShapeType="1"/>
          </p:cNvSpPr>
          <p:nvPr/>
        </p:nvSpPr>
        <p:spPr bwMode="auto">
          <a:xfrm>
            <a:off x="3051002" y="5601642"/>
            <a:ext cx="624628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78" name="Line 402"/>
          <p:cNvSpPr>
            <a:spLocks noChangeShapeType="1"/>
          </p:cNvSpPr>
          <p:nvPr/>
        </p:nvSpPr>
        <p:spPr bwMode="auto">
          <a:xfrm flipH="1">
            <a:off x="3051001"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80" name="Rectangle 404"/>
          <p:cNvSpPr>
            <a:spLocks noChangeArrowheads="1"/>
          </p:cNvSpPr>
          <p:nvPr/>
        </p:nvSpPr>
        <p:spPr bwMode="auto">
          <a:xfrm>
            <a:off x="4925576" y="5398443"/>
            <a:ext cx="228588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IP </a:t>
            </a:r>
            <a:r>
              <a:rPr kumimoji="1" lang="zh-CN" altLang="en-US" sz="2000">
                <a:solidFill>
                  <a:srgbClr val="000099"/>
                </a:solidFill>
                <a:latin typeface="微软雅黑" panose="020B0503020204020204" pitchFamily="34" charset="-122"/>
                <a:ea typeface="微软雅黑" panose="020B0503020204020204" pitchFamily="34" charset="-122"/>
              </a:rPr>
              <a:t>协议的作用范围</a:t>
            </a:r>
          </a:p>
        </p:txBody>
      </p:sp>
      <p:sp>
        <p:nvSpPr>
          <p:cNvPr id="127381" name="Line 405"/>
          <p:cNvSpPr>
            <a:spLocks noChangeShapeType="1"/>
          </p:cNvSpPr>
          <p:nvPr/>
        </p:nvSpPr>
        <p:spPr bwMode="auto">
          <a:xfrm>
            <a:off x="1979571" y="5328594"/>
            <a:ext cx="0" cy="849313"/>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82" name="Line 406"/>
          <p:cNvSpPr>
            <a:spLocks noChangeShapeType="1"/>
          </p:cNvSpPr>
          <p:nvPr/>
        </p:nvSpPr>
        <p:spPr bwMode="auto">
          <a:xfrm>
            <a:off x="10102147" y="5255569"/>
            <a:ext cx="0" cy="904875"/>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83" name="Line 407"/>
          <p:cNvSpPr>
            <a:spLocks noChangeShapeType="1"/>
          </p:cNvSpPr>
          <p:nvPr/>
        </p:nvSpPr>
        <p:spPr bwMode="auto">
          <a:xfrm>
            <a:off x="1979572" y="6001692"/>
            <a:ext cx="812257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84" name="Rectangle 408"/>
          <p:cNvSpPr>
            <a:spLocks noChangeArrowheads="1"/>
          </p:cNvSpPr>
          <p:nvPr/>
        </p:nvSpPr>
        <p:spPr bwMode="auto">
          <a:xfrm>
            <a:off x="3764716" y="5792143"/>
            <a:ext cx="4374212"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运输层协议 </a:t>
            </a:r>
            <a:r>
              <a:rPr kumimoji="1" lang="en-US" altLang="zh-CN" sz="2000">
                <a:solidFill>
                  <a:srgbClr val="000099"/>
                </a:solidFill>
                <a:latin typeface="微软雅黑" panose="020B0503020204020204" pitchFamily="34" charset="-122"/>
                <a:ea typeface="微软雅黑" panose="020B0503020204020204" pitchFamily="34" charset="-122"/>
              </a:rPr>
              <a:t>TCP </a:t>
            </a:r>
            <a:r>
              <a:rPr kumimoji="1" lang="zh-CN" altLang="en-US" sz="2000">
                <a:solidFill>
                  <a:srgbClr val="000099"/>
                </a:solidFill>
                <a:latin typeface="微软雅黑" panose="020B0503020204020204" pitchFamily="34" charset="-122"/>
                <a:ea typeface="微软雅黑" panose="020B0503020204020204" pitchFamily="34" charset="-122"/>
              </a:rPr>
              <a:t>和 </a:t>
            </a:r>
            <a:r>
              <a:rPr kumimoji="1" lang="en-US" altLang="zh-CN" sz="2000">
                <a:solidFill>
                  <a:srgbClr val="000099"/>
                </a:solidFill>
                <a:latin typeface="微软雅黑" panose="020B0503020204020204" pitchFamily="34" charset="-122"/>
                <a:ea typeface="微软雅黑" panose="020B0503020204020204" pitchFamily="34" charset="-122"/>
              </a:rPr>
              <a:t>UDP </a:t>
            </a:r>
            <a:r>
              <a:rPr kumimoji="1" lang="zh-CN" altLang="en-US" sz="2000">
                <a:solidFill>
                  <a:srgbClr val="000099"/>
                </a:solidFill>
                <a:latin typeface="微软雅黑" panose="020B0503020204020204" pitchFamily="34" charset="-122"/>
                <a:ea typeface="微软雅黑" panose="020B0503020204020204" pitchFamily="34" charset="-122"/>
              </a:rPr>
              <a:t>的作用范围</a:t>
            </a:r>
          </a:p>
        </p:txBody>
      </p:sp>
      <p:pic>
        <p:nvPicPr>
          <p:cNvPr id="127385" name="Picture 40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0407" y="4776144"/>
            <a:ext cx="784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87" name="Rectangle 411"/>
          <p:cNvSpPr>
            <a:spLocks noChangeArrowheads="1"/>
          </p:cNvSpPr>
          <p:nvPr/>
        </p:nvSpPr>
        <p:spPr bwMode="auto">
          <a:xfrm>
            <a:off x="1811031" y="18907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88" name="Rectangle 412"/>
          <p:cNvSpPr>
            <a:spLocks noChangeArrowheads="1"/>
          </p:cNvSpPr>
          <p:nvPr/>
        </p:nvSpPr>
        <p:spPr bwMode="auto">
          <a:xfrm>
            <a:off x="2443914" y="18907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89" name="Rectangle 413"/>
          <p:cNvSpPr>
            <a:spLocks noChangeArrowheads="1"/>
          </p:cNvSpPr>
          <p:nvPr/>
        </p:nvSpPr>
        <p:spPr bwMode="auto">
          <a:xfrm>
            <a:off x="9584489" y="19034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90" name="Rectangle 414"/>
          <p:cNvSpPr>
            <a:spLocks noChangeArrowheads="1"/>
          </p:cNvSpPr>
          <p:nvPr/>
        </p:nvSpPr>
        <p:spPr bwMode="auto">
          <a:xfrm>
            <a:off x="10382472" y="19034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66" name="Freeform 390"/>
          <p:cNvSpPr>
            <a:spLocks/>
          </p:cNvSpPr>
          <p:nvPr/>
        </p:nvSpPr>
        <p:spPr bwMode="auto">
          <a:xfrm>
            <a:off x="9704876" y="1733552"/>
            <a:ext cx="359437"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67" name="Freeform 391"/>
          <p:cNvSpPr>
            <a:spLocks/>
          </p:cNvSpPr>
          <p:nvPr/>
        </p:nvSpPr>
        <p:spPr bwMode="auto">
          <a:xfrm>
            <a:off x="10193295" y="1736727"/>
            <a:ext cx="316442" cy="688975"/>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70" name="Oval 394"/>
          <p:cNvSpPr>
            <a:spLocks noChangeArrowheads="1"/>
          </p:cNvSpPr>
          <p:nvPr/>
        </p:nvSpPr>
        <p:spPr bwMode="auto">
          <a:xfrm>
            <a:off x="9384993" y="1511302"/>
            <a:ext cx="682758" cy="3524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71" name="Rectangle 395"/>
          <p:cNvSpPr>
            <a:spLocks noChangeArrowheads="1"/>
          </p:cNvSpPr>
          <p:nvPr/>
        </p:nvSpPr>
        <p:spPr bwMode="auto">
          <a:xfrm>
            <a:off x="9412510" y="1463676"/>
            <a:ext cx="6219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AP</a:t>
            </a:r>
            <a:r>
              <a:rPr kumimoji="1" lang="en-US" altLang="zh-CN" sz="2000" baseline="-25000">
                <a:solidFill>
                  <a:srgbClr val="000099"/>
                </a:solidFill>
                <a:latin typeface="微软雅黑" panose="020B0503020204020204" pitchFamily="34" charset="-122"/>
                <a:ea typeface="微软雅黑" panose="020B0503020204020204" pitchFamily="34" charset="-122"/>
              </a:rPr>
              <a:t>3</a:t>
            </a:r>
            <a:endParaRPr kumimoji="1" lang="en-US" altLang="zh-CN" sz="2000">
              <a:solidFill>
                <a:srgbClr val="000099"/>
              </a:solidFill>
              <a:latin typeface="微软雅黑" panose="020B0503020204020204" pitchFamily="34" charset="-122"/>
              <a:ea typeface="微软雅黑" panose="020B0503020204020204" pitchFamily="34" charset="-122"/>
            </a:endParaRPr>
          </a:p>
        </p:txBody>
      </p:sp>
      <p:sp>
        <p:nvSpPr>
          <p:cNvPr id="127362" name="Freeform 386"/>
          <p:cNvSpPr>
            <a:spLocks/>
          </p:cNvSpPr>
          <p:nvPr/>
        </p:nvSpPr>
        <p:spPr bwMode="auto">
          <a:xfrm>
            <a:off x="2282255" y="1797050"/>
            <a:ext cx="294085" cy="628650"/>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59" name="Freeform 383"/>
          <p:cNvSpPr>
            <a:spLocks/>
          </p:cNvSpPr>
          <p:nvPr/>
        </p:nvSpPr>
        <p:spPr bwMode="auto">
          <a:xfrm>
            <a:off x="1909060" y="1709740"/>
            <a:ext cx="276886" cy="757237"/>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339" name="Oval 363"/>
          <p:cNvSpPr>
            <a:spLocks noChangeArrowheads="1"/>
          </p:cNvSpPr>
          <p:nvPr/>
        </p:nvSpPr>
        <p:spPr bwMode="auto">
          <a:xfrm flipH="1">
            <a:off x="9211295" y="4909494"/>
            <a:ext cx="16510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 name="矩形 1"/>
          <p:cNvSpPr/>
          <p:nvPr/>
        </p:nvSpPr>
        <p:spPr>
          <a:xfrm>
            <a:off x="2429296" y="6237313"/>
            <a:ext cx="8227590" cy="461665"/>
          </a:xfrm>
          <a:prstGeom prst="rect">
            <a:avLst/>
          </a:prstGeom>
        </p:spPr>
        <p:txBody>
          <a:bodyPr wrap="square">
            <a:spAutoFit/>
          </a:bodyPr>
          <a:lstStyle/>
          <a:p>
            <a:pPr algn="ctr"/>
            <a:r>
              <a:rPr lang="zh-CN" altLang="zh-CN" sz="2400" dirty="0">
                <a:solidFill>
                  <a:srgbClr val="0000FF"/>
                </a:solidFill>
                <a:latin typeface="微软雅黑" panose="020B0503020204020204" pitchFamily="34" charset="-122"/>
                <a:ea typeface="微软雅黑" panose="020B0503020204020204" pitchFamily="34" charset="-122"/>
              </a:rPr>
              <a:t>运输层为相互通信的应用进程提供了逻辑通信</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93" name="Line 402"/>
          <p:cNvSpPr>
            <a:spLocks noChangeShapeType="1"/>
          </p:cNvSpPr>
          <p:nvPr/>
        </p:nvSpPr>
        <p:spPr bwMode="auto">
          <a:xfrm flipH="1">
            <a:off x="9331515"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53804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D55314A-C780-4D88-B7FB-4A4E98AE3137}"/>
              </a:ext>
            </a:extLst>
          </p:cNvPr>
          <p:cNvSpPr/>
          <p:nvPr/>
        </p:nvSpPr>
        <p:spPr bwMode="auto">
          <a:xfrm>
            <a:off x="609601" y="1747764"/>
            <a:ext cx="5918448"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783298FD-3753-4C31-9032-CD56C2595BEF}"/>
              </a:ext>
            </a:extLst>
          </p:cNvPr>
          <p:cNvSpPr/>
          <p:nvPr/>
        </p:nvSpPr>
        <p:spPr bwMode="auto">
          <a:xfrm>
            <a:off x="609600" y="1933708"/>
            <a:ext cx="5918448" cy="84040"/>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FA4189C0-ACD2-487D-98B0-EB15CFC7BD46}"/>
              </a:ext>
            </a:extLst>
          </p:cNvPr>
          <p:cNvSpPr/>
          <p:nvPr/>
        </p:nvSpPr>
        <p:spPr bwMode="auto">
          <a:xfrm>
            <a:off x="609601" y="1240593"/>
            <a:ext cx="5918448" cy="432048"/>
          </a:xfrm>
          <a:prstGeom prst="rect">
            <a:avLst/>
          </a:prstGeom>
          <a:noFill/>
          <a:ln w="9525" cap="flat" cmpd="sng" algn="ctr">
            <a:solidFill>
              <a:schemeClr val="accent6">
                <a:lumMod val="60000"/>
                <a:lumOff val="40000"/>
              </a:schemeClr>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31842" name="Rectangle 2"/>
          <p:cNvSpPr>
            <a:spLocks noGrp="1" noChangeArrowheads="1"/>
          </p:cNvSpPr>
          <p:nvPr>
            <p:ph type="title"/>
          </p:nvPr>
        </p:nvSpPr>
        <p:spPr/>
        <p:txBody>
          <a:bodyPr/>
          <a:lstStyle/>
          <a:p>
            <a:r>
              <a:rPr lang="en-US" altLang="zh-CN" dirty="0"/>
              <a:t>5.4  </a:t>
            </a:r>
            <a:r>
              <a:rPr lang="zh-CN" altLang="zh-CN" dirty="0"/>
              <a:t>可靠传输的工作原理</a:t>
            </a:r>
          </a:p>
        </p:txBody>
      </p:sp>
      <p:sp>
        <p:nvSpPr>
          <p:cNvPr id="931843" name="Rectangle 3"/>
          <p:cNvSpPr>
            <a:spLocks noGrp="1" noChangeArrowheads="1"/>
          </p:cNvSpPr>
          <p:nvPr>
            <p:ph idx="1"/>
          </p:nvPr>
        </p:nvSpPr>
        <p:spPr/>
        <p:txBody>
          <a:bodyPr/>
          <a:lstStyle/>
          <a:p>
            <a:r>
              <a:rPr lang="en-US" altLang="zh-CN" dirty="0"/>
              <a:t>5.4.1  </a:t>
            </a:r>
            <a:r>
              <a:rPr lang="zh-CN" altLang="zh-CN" dirty="0"/>
              <a:t>停止等待协议</a:t>
            </a:r>
          </a:p>
          <a:p>
            <a:r>
              <a:rPr lang="en-US" altLang="zh-CN" dirty="0"/>
              <a:t>5.4.2  </a:t>
            </a:r>
            <a:r>
              <a:rPr lang="zh-CN" altLang="zh-CN" dirty="0"/>
              <a:t>连续</a:t>
            </a:r>
            <a:r>
              <a:rPr lang="en-US" altLang="zh-CN" dirty="0"/>
              <a:t> ARQ </a:t>
            </a:r>
            <a:r>
              <a:rPr lang="zh-CN" altLang="zh-CN" dirty="0"/>
              <a:t>协议</a:t>
            </a:r>
          </a:p>
        </p:txBody>
      </p:sp>
    </p:spTree>
    <p:extLst>
      <p:ext uri="{BB962C8B-B14F-4D97-AF65-F5344CB8AC3E}">
        <p14:creationId xmlns:p14="http://schemas.microsoft.com/office/powerpoint/2010/main" val="406056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a:t>连续</a:t>
            </a:r>
            <a:r>
              <a:rPr lang="en-US" altLang="zh-CN" dirty="0"/>
              <a:t> ARQ </a:t>
            </a:r>
            <a:r>
              <a:rPr lang="zh-CN" altLang="zh-CN" dirty="0"/>
              <a:t>协议</a:t>
            </a:r>
            <a:endParaRPr lang="zh-CN" altLang="en-US" dirty="0"/>
          </a:p>
        </p:txBody>
      </p:sp>
      <p:sp>
        <p:nvSpPr>
          <p:cNvPr id="3" name="内容占位符 2"/>
          <p:cNvSpPr>
            <a:spLocks noGrp="1"/>
          </p:cNvSpPr>
          <p:nvPr>
            <p:ph idx="1"/>
          </p:nvPr>
        </p:nvSpPr>
        <p:spPr/>
        <p:txBody>
          <a:bodyPr/>
          <a:lstStyle/>
          <a:p>
            <a:r>
              <a:rPr lang="zh-CN" altLang="zh-CN" dirty="0"/>
              <a:t>滑动窗口协议比较复杂，是</a:t>
            </a:r>
            <a:r>
              <a:rPr lang="en-US" altLang="zh-CN" dirty="0"/>
              <a:t> TCP </a:t>
            </a:r>
            <a:r>
              <a:rPr lang="zh-CN" altLang="zh-CN" dirty="0"/>
              <a:t>协议的精髓所在。</a:t>
            </a:r>
            <a:endParaRPr lang="en-US" altLang="zh-CN" dirty="0"/>
          </a:p>
          <a:p>
            <a:r>
              <a:rPr lang="zh-CN" altLang="zh-CN" dirty="0"/>
              <a:t>发送方维持的</a:t>
            </a:r>
            <a:r>
              <a:rPr lang="zh-CN" altLang="zh-CN" dirty="0">
                <a:solidFill>
                  <a:srgbClr val="FF0000"/>
                </a:solidFill>
              </a:rPr>
              <a:t>发送窗口，</a:t>
            </a:r>
            <a:r>
              <a:rPr lang="zh-CN" altLang="zh-CN" dirty="0"/>
              <a:t>它的意义是：</a:t>
            </a:r>
            <a:r>
              <a:rPr lang="zh-CN" altLang="zh-CN" dirty="0">
                <a:solidFill>
                  <a:srgbClr val="0000FF"/>
                </a:solidFill>
              </a:rPr>
              <a:t>位于发送窗口内的分组都可连续发送出去，而不需要等待对方的确认。</a:t>
            </a:r>
            <a:r>
              <a:rPr lang="zh-CN" altLang="zh-CN" dirty="0"/>
              <a:t>这样，信道利用率就提高了。</a:t>
            </a:r>
            <a:endParaRPr lang="en-US" altLang="zh-CN" dirty="0"/>
          </a:p>
          <a:p>
            <a:r>
              <a:rPr lang="zh-CN" altLang="zh-CN" dirty="0"/>
              <a:t>连续</a:t>
            </a:r>
            <a:r>
              <a:rPr lang="en-US" altLang="zh-CN" dirty="0"/>
              <a:t> ARQ </a:t>
            </a:r>
            <a:r>
              <a:rPr lang="zh-CN" altLang="zh-CN" dirty="0"/>
              <a:t>协议规定，</a:t>
            </a:r>
            <a:r>
              <a:rPr lang="zh-CN" altLang="zh-CN" dirty="0">
                <a:solidFill>
                  <a:srgbClr val="FF0000"/>
                </a:solidFill>
              </a:rPr>
              <a:t>发送方每收到一个确认，就把发送窗口向前滑动一个分组的位置。</a:t>
            </a:r>
            <a:endParaRPr lang="zh-CN" altLang="en-US" dirty="0">
              <a:solidFill>
                <a:srgbClr val="FF0000"/>
              </a:solidFill>
            </a:endParaRPr>
          </a:p>
        </p:txBody>
      </p:sp>
    </p:spTree>
    <p:extLst>
      <p:ext uri="{BB962C8B-B14F-4D97-AF65-F5344CB8AC3E}">
        <p14:creationId xmlns:p14="http://schemas.microsoft.com/office/powerpoint/2010/main" val="23583662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a:t>连续</a:t>
            </a:r>
            <a:r>
              <a:rPr lang="en-US" altLang="zh-CN" dirty="0"/>
              <a:t>ARQ</a:t>
            </a:r>
            <a:r>
              <a:rPr lang="zh-CN" altLang="zh-CN" dirty="0"/>
              <a:t>协议</a:t>
            </a:r>
            <a:endParaRPr lang="zh-CN" altLang="en-US" dirty="0"/>
          </a:p>
        </p:txBody>
      </p:sp>
      <p:grpSp>
        <p:nvGrpSpPr>
          <p:cNvPr id="120" name="组合 119"/>
          <p:cNvGrpSpPr/>
          <p:nvPr/>
        </p:nvGrpSpPr>
        <p:grpSpPr>
          <a:xfrm>
            <a:off x="2073028" y="1340768"/>
            <a:ext cx="8199437" cy="2016224"/>
            <a:chOff x="930027" y="1412776"/>
            <a:chExt cx="8199437" cy="2016224"/>
          </a:xfrm>
        </p:grpSpPr>
        <p:sp>
          <p:nvSpPr>
            <p:cNvPr id="62"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headEnd/>
              <a:tailEnd/>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63" name="Rectangle 17"/>
            <p:cNvSpPr>
              <a:spLocks noChangeArrowheads="1"/>
            </p:cNvSpPr>
            <p:nvPr/>
          </p:nvSpPr>
          <p:spPr bwMode="auto">
            <a:xfrm>
              <a:off x="930027" y="2136676"/>
              <a:ext cx="8189912"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4"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1</a:t>
              </a:r>
            </a:p>
          </p:txBody>
        </p:sp>
        <p:sp>
          <p:nvSpPr>
            <p:cNvPr id="65"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2</a:t>
              </a:r>
            </a:p>
          </p:txBody>
        </p:sp>
        <p:sp>
          <p:nvSpPr>
            <p:cNvPr id="66"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3</a:t>
              </a:r>
            </a:p>
          </p:txBody>
        </p:sp>
        <p:sp>
          <p:nvSpPr>
            <p:cNvPr id="67"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4</a:t>
              </a:r>
            </a:p>
          </p:txBody>
        </p:sp>
        <p:sp>
          <p:nvSpPr>
            <p:cNvPr id="68"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5</a:t>
              </a:r>
            </a:p>
          </p:txBody>
        </p:sp>
        <p:sp>
          <p:nvSpPr>
            <p:cNvPr id="69"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6</a:t>
              </a:r>
            </a:p>
          </p:txBody>
        </p:sp>
        <p:sp>
          <p:nvSpPr>
            <p:cNvPr id="70"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7</a:t>
              </a:r>
            </a:p>
          </p:txBody>
        </p:sp>
        <p:sp>
          <p:nvSpPr>
            <p:cNvPr id="71"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8</a:t>
              </a:r>
            </a:p>
          </p:txBody>
        </p:sp>
        <p:sp>
          <p:nvSpPr>
            <p:cNvPr id="72"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9</a:t>
              </a:r>
            </a:p>
          </p:txBody>
        </p:sp>
        <p:sp>
          <p:nvSpPr>
            <p:cNvPr id="73"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10</a:t>
              </a:r>
            </a:p>
          </p:txBody>
        </p:sp>
        <p:sp>
          <p:nvSpPr>
            <p:cNvPr id="74"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11</a:t>
              </a:r>
            </a:p>
          </p:txBody>
        </p:sp>
        <p:sp>
          <p:nvSpPr>
            <p:cNvPr id="75"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12</a:t>
              </a:r>
            </a:p>
          </p:txBody>
        </p:sp>
        <p:sp>
          <p:nvSpPr>
            <p:cNvPr id="76" name="Line 18"/>
            <p:cNvSpPr>
              <a:spLocks noChangeShapeType="1"/>
            </p:cNvSpPr>
            <p:nvPr/>
          </p:nvSpPr>
          <p:spPr bwMode="auto">
            <a:xfrm>
              <a:off x="16126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7" name="Line 19"/>
            <p:cNvSpPr>
              <a:spLocks noChangeShapeType="1"/>
            </p:cNvSpPr>
            <p:nvPr/>
          </p:nvSpPr>
          <p:spPr bwMode="auto">
            <a:xfrm>
              <a:off x="22952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8" name="Line 20"/>
            <p:cNvSpPr>
              <a:spLocks noChangeShapeType="1"/>
            </p:cNvSpPr>
            <p:nvPr/>
          </p:nvSpPr>
          <p:spPr bwMode="auto">
            <a:xfrm>
              <a:off x="297631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9" name="Line 21"/>
            <p:cNvSpPr>
              <a:spLocks noChangeShapeType="1"/>
            </p:cNvSpPr>
            <p:nvPr/>
          </p:nvSpPr>
          <p:spPr bwMode="auto">
            <a:xfrm>
              <a:off x="365893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0" name="Line 22"/>
            <p:cNvSpPr>
              <a:spLocks noChangeShapeType="1"/>
            </p:cNvSpPr>
            <p:nvPr/>
          </p:nvSpPr>
          <p:spPr bwMode="auto">
            <a:xfrm>
              <a:off x="43399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1" name="Line 23"/>
            <p:cNvSpPr>
              <a:spLocks noChangeShapeType="1"/>
            </p:cNvSpPr>
            <p:nvPr/>
          </p:nvSpPr>
          <p:spPr bwMode="auto">
            <a:xfrm>
              <a:off x="502260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2" name="Line 24"/>
            <p:cNvSpPr>
              <a:spLocks noChangeShapeType="1"/>
            </p:cNvSpPr>
            <p:nvPr/>
          </p:nvSpPr>
          <p:spPr bwMode="auto">
            <a:xfrm>
              <a:off x="57052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3" name="Line 25"/>
            <p:cNvSpPr>
              <a:spLocks noChangeShapeType="1"/>
            </p:cNvSpPr>
            <p:nvPr/>
          </p:nvSpPr>
          <p:spPr bwMode="auto">
            <a:xfrm>
              <a:off x="638626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4" name="Line 26"/>
            <p:cNvSpPr>
              <a:spLocks noChangeShapeType="1"/>
            </p:cNvSpPr>
            <p:nvPr/>
          </p:nvSpPr>
          <p:spPr bwMode="auto">
            <a:xfrm>
              <a:off x="706888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5" name="Line 27"/>
            <p:cNvSpPr>
              <a:spLocks noChangeShapeType="1"/>
            </p:cNvSpPr>
            <p:nvPr/>
          </p:nvSpPr>
          <p:spPr bwMode="auto">
            <a:xfrm>
              <a:off x="77499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6" name="Line 28"/>
            <p:cNvSpPr>
              <a:spLocks noChangeShapeType="1"/>
            </p:cNvSpPr>
            <p:nvPr/>
          </p:nvSpPr>
          <p:spPr bwMode="auto">
            <a:xfrm>
              <a:off x="84325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7" name="Text Box 30"/>
            <p:cNvSpPr txBox="1">
              <a:spLocks noChangeArrowheads="1"/>
            </p:cNvSpPr>
            <p:nvPr/>
          </p:nvSpPr>
          <p:spPr bwMode="auto">
            <a:xfrm>
              <a:off x="2288927" y="2967335"/>
              <a:ext cx="5852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(a) </a:t>
              </a:r>
              <a:r>
                <a:rPr lang="zh-CN" altLang="en-US" sz="2400" dirty="0">
                  <a:solidFill>
                    <a:srgbClr val="000099"/>
                  </a:solidFill>
                  <a:latin typeface="微软雅黑" panose="020B0503020204020204" pitchFamily="34" charset="-122"/>
                  <a:ea typeface="微软雅黑" panose="020B0503020204020204" pitchFamily="34" charset="-122"/>
                </a:rPr>
                <a:t>发送方维持发送窗口（发送窗口是 </a:t>
              </a:r>
              <a:r>
                <a:rPr lang="en-US" altLang="zh-CN" sz="2400" dirty="0">
                  <a:solidFill>
                    <a:srgbClr val="000099"/>
                  </a:solidFill>
                  <a:latin typeface="微软雅黑" panose="020B0503020204020204" pitchFamily="34" charset="-122"/>
                  <a:ea typeface="微软雅黑" panose="020B0503020204020204" pitchFamily="34" charset="-122"/>
                </a:rPr>
                <a:t>5</a:t>
              </a:r>
              <a:r>
                <a:rPr lang="zh-CN" altLang="en-US" sz="2400" dirty="0">
                  <a:solidFill>
                    <a:srgbClr val="000099"/>
                  </a:solidFill>
                  <a:latin typeface="微软雅黑" panose="020B0503020204020204" pitchFamily="34" charset="-122"/>
                  <a:ea typeface="微软雅黑" panose="020B0503020204020204" pitchFamily="34" charset="-122"/>
                </a:rPr>
                <a:t>）</a:t>
              </a:r>
            </a:p>
          </p:txBody>
        </p:sp>
        <p:sp>
          <p:nvSpPr>
            <p:cNvPr id="88" name="Text Box 31"/>
            <p:cNvSpPr txBox="1">
              <a:spLocks noChangeArrowheads="1"/>
            </p:cNvSpPr>
            <p:nvPr/>
          </p:nvSpPr>
          <p:spPr bwMode="auto">
            <a:xfrm>
              <a:off x="1858714" y="1412776"/>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000099"/>
                  </a:solidFill>
                  <a:latin typeface="微软雅黑" panose="020B0503020204020204" pitchFamily="34" charset="-122"/>
                  <a:ea typeface="微软雅黑" panose="020B0503020204020204" pitchFamily="34" charset="-122"/>
                </a:rPr>
                <a:t>发送窗口</a:t>
              </a:r>
            </a:p>
          </p:txBody>
        </p:sp>
      </p:grpSp>
      <p:grpSp>
        <p:nvGrpSpPr>
          <p:cNvPr id="121" name="组合 120"/>
          <p:cNvGrpSpPr/>
          <p:nvPr/>
        </p:nvGrpSpPr>
        <p:grpSpPr>
          <a:xfrm>
            <a:off x="2063503" y="3597178"/>
            <a:ext cx="8199437" cy="1920054"/>
            <a:chOff x="920502" y="3597178"/>
            <a:chExt cx="8199437" cy="1920054"/>
          </a:xfrm>
        </p:grpSpPr>
        <p:sp>
          <p:nvSpPr>
            <p:cNvPr id="90" name="Rectangle 60"/>
            <p:cNvSpPr>
              <a:spLocks noChangeArrowheads="1"/>
            </p:cNvSpPr>
            <p:nvPr/>
          </p:nvSpPr>
          <p:spPr bwMode="auto">
            <a:xfrm>
              <a:off x="1612652" y="4086128"/>
              <a:ext cx="3413125" cy="912813"/>
            </a:xfrm>
            <a:prstGeom prst="rect">
              <a:avLst/>
            </a:prstGeom>
            <a:solidFill>
              <a:srgbClr val="66FF66"/>
            </a:solidFill>
            <a:ln w="28575">
              <a:solidFill>
                <a:srgbClr val="000066"/>
              </a:solidFill>
              <a:miter lim="800000"/>
              <a:headEnd/>
              <a:tailEnd/>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91" name="Rectangle 48"/>
            <p:cNvSpPr>
              <a:spLocks noChangeArrowheads="1"/>
            </p:cNvSpPr>
            <p:nvPr/>
          </p:nvSpPr>
          <p:spPr bwMode="auto">
            <a:xfrm>
              <a:off x="920502" y="4289329"/>
              <a:ext cx="8188325" cy="506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92" name="Text Box 32"/>
            <p:cNvSpPr txBox="1">
              <a:spLocks noChangeArrowheads="1"/>
            </p:cNvSpPr>
            <p:nvPr/>
          </p:nvSpPr>
          <p:spPr bwMode="auto">
            <a:xfrm>
              <a:off x="2306389" y="5055567"/>
              <a:ext cx="5303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(b) </a:t>
              </a:r>
              <a:r>
                <a:rPr lang="zh-CN" altLang="en-US" sz="2400" dirty="0">
                  <a:solidFill>
                    <a:srgbClr val="000099"/>
                  </a:solidFill>
                  <a:latin typeface="微软雅黑" panose="020B0503020204020204" pitchFamily="34" charset="-122"/>
                  <a:ea typeface="微软雅黑" panose="020B0503020204020204" pitchFamily="34" charset="-122"/>
                </a:rPr>
                <a:t>收到一个确认后发送窗口向前滑动</a:t>
              </a:r>
            </a:p>
          </p:txBody>
        </p:sp>
        <p:sp>
          <p:nvSpPr>
            <p:cNvPr id="93" name="Line 33"/>
            <p:cNvSpPr>
              <a:spLocks noChangeShapeType="1"/>
            </p:cNvSpPr>
            <p:nvPr/>
          </p:nvSpPr>
          <p:spPr bwMode="auto">
            <a:xfrm>
              <a:off x="5097214" y="4173441"/>
              <a:ext cx="668337"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94" name="Text Box 34"/>
            <p:cNvSpPr txBox="1">
              <a:spLocks noChangeArrowheads="1"/>
            </p:cNvSpPr>
            <p:nvPr/>
          </p:nvSpPr>
          <p:spPr bwMode="auto">
            <a:xfrm>
              <a:off x="5744914" y="3813078"/>
              <a:ext cx="9064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000099"/>
                  </a:solidFill>
                  <a:latin typeface="微软雅黑" panose="020B0503020204020204" pitchFamily="34" charset="-122"/>
                  <a:ea typeface="微软雅黑" panose="020B0503020204020204" pitchFamily="34" charset="-122"/>
                </a:rPr>
                <a:t>向前</a:t>
              </a:r>
            </a:p>
          </p:txBody>
        </p:sp>
        <p:sp>
          <p:nvSpPr>
            <p:cNvPr id="95" name="Rectangle 36"/>
            <p:cNvSpPr>
              <a:spLocks noChangeArrowheads="1"/>
            </p:cNvSpPr>
            <p:nvPr/>
          </p:nvSpPr>
          <p:spPr bwMode="auto">
            <a:xfrm>
              <a:off x="920502"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1</a:t>
              </a:r>
            </a:p>
          </p:txBody>
        </p:sp>
        <p:sp>
          <p:nvSpPr>
            <p:cNvPr id="96" name="Rectangle 37"/>
            <p:cNvSpPr>
              <a:spLocks noChangeArrowheads="1"/>
            </p:cNvSpPr>
            <p:nvPr/>
          </p:nvSpPr>
          <p:spPr bwMode="auto">
            <a:xfrm>
              <a:off x="16031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2</a:t>
              </a:r>
            </a:p>
          </p:txBody>
        </p:sp>
        <p:sp>
          <p:nvSpPr>
            <p:cNvPr id="97" name="Rectangle 38"/>
            <p:cNvSpPr>
              <a:spLocks noChangeArrowheads="1"/>
            </p:cNvSpPr>
            <p:nvPr/>
          </p:nvSpPr>
          <p:spPr bwMode="auto">
            <a:xfrm>
              <a:off x="228733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3</a:t>
              </a:r>
            </a:p>
          </p:txBody>
        </p:sp>
        <p:sp>
          <p:nvSpPr>
            <p:cNvPr id="98" name="Rectangle 39"/>
            <p:cNvSpPr>
              <a:spLocks noChangeArrowheads="1"/>
            </p:cNvSpPr>
            <p:nvPr/>
          </p:nvSpPr>
          <p:spPr bwMode="auto">
            <a:xfrm>
              <a:off x="29683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4</a:t>
              </a:r>
            </a:p>
          </p:txBody>
        </p:sp>
        <p:sp>
          <p:nvSpPr>
            <p:cNvPr id="99" name="Rectangle 40"/>
            <p:cNvSpPr>
              <a:spLocks noChangeArrowheads="1"/>
            </p:cNvSpPr>
            <p:nvPr/>
          </p:nvSpPr>
          <p:spPr bwMode="auto">
            <a:xfrm>
              <a:off x="365417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5</a:t>
              </a:r>
            </a:p>
          </p:txBody>
        </p:sp>
        <p:sp>
          <p:nvSpPr>
            <p:cNvPr id="100" name="Rectangle 41"/>
            <p:cNvSpPr>
              <a:spLocks noChangeArrowheads="1"/>
            </p:cNvSpPr>
            <p:nvPr/>
          </p:nvSpPr>
          <p:spPr bwMode="auto">
            <a:xfrm>
              <a:off x="433838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6</a:t>
              </a:r>
            </a:p>
          </p:txBody>
        </p:sp>
        <p:sp>
          <p:nvSpPr>
            <p:cNvPr id="101" name="Rectangle 42"/>
            <p:cNvSpPr>
              <a:spLocks noChangeArrowheads="1"/>
            </p:cNvSpPr>
            <p:nvPr/>
          </p:nvSpPr>
          <p:spPr bwMode="auto">
            <a:xfrm>
              <a:off x="501942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7</a:t>
              </a:r>
            </a:p>
          </p:txBody>
        </p:sp>
        <p:sp>
          <p:nvSpPr>
            <p:cNvPr id="102" name="Rectangle 43"/>
            <p:cNvSpPr>
              <a:spLocks noChangeArrowheads="1"/>
            </p:cNvSpPr>
            <p:nvPr/>
          </p:nvSpPr>
          <p:spPr bwMode="auto">
            <a:xfrm>
              <a:off x="57052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8</a:t>
              </a:r>
            </a:p>
          </p:txBody>
        </p:sp>
        <p:sp>
          <p:nvSpPr>
            <p:cNvPr id="103" name="Rectangle 44"/>
            <p:cNvSpPr>
              <a:spLocks noChangeArrowheads="1"/>
            </p:cNvSpPr>
            <p:nvPr/>
          </p:nvSpPr>
          <p:spPr bwMode="auto">
            <a:xfrm>
              <a:off x="638626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9</a:t>
              </a:r>
            </a:p>
          </p:txBody>
        </p:sp>
        <p:sp>
          <p:nvSpPr>
            <p:cNvPr id="104" name="Rectangle 45"/>
            <p:cNvSpPr>
              <a:spLocks noChangeArrowheads="1"/>
            </p:cNvSpPr>
            <p:nvPr/>
          </p:nvSpPr>
          <p:spPr bwMode="auto">
            <a:xfrm>
              <a:off x="70704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10</a:t>
              </a:r>
            </a:p>
          </p:txBody>
        </p:sp>
        <p:sp>
          <p:nvSpPr>
            <p:cNvPr id="105" name="Rectangle 46"/>
            <p:cNvSpPr>
              <a:spLocks noChangeArrowheads="1"/>
            </p:cNvSpPr>
            <p:nvPr/>
          </p:nvSpPr>
          <p:spPr bwMode="auto">
            <a:xfrm>
              <a:off x="7754689"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11</a:t>
              </a:r>
            </a:p>
          </p:txBody>
        </p:sp>
        <p:sp>
          <p:nvSpPr>
            <p:cNvPr id="106" name="Rectangle 47"/>
            <p:cNvSpPr>
              <a:spLocks noChangeArrowheads="1"/>
            </p:cNvSpPr>
            <p:nvPr/>
          </p:nvSpPr>
          <p:spPr bwMode="auto">
            <a:xfrm>
              <a:off x="843731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99"/>
                  </a:solidFill>
                  <a:latin typeface="微软雅黑" panose="020B0503020204020204" pitchFamily="34" charset="-122"/>
                  <a:ea typeface="微软雅黑" panose="020B0503020204020204" pitchFamily="34" charset="-122"/>
                </a:rPr>
                <a:t>12</a:t>
              </a:r>
            </a:p>
          </p:txBody>
        </p:sp>
        <p:sp>
          <p:nvSpPr>
            <p:cNvPr id="107" name="Line 49"/>
            <p:cNvSpPr>
              <a:spLocks noChangeShapeType="1"/>
            </p:cNvSpPr>
            <p:nvPr/>
          </p:nvSpPr>
          <p:spPr bwMode="auto">
            <a:xfrm>
              <a:off x="16031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108" name="Line 50"/>
            <p:cNvSpPr>
              <a:spLocks noChangeShapeType="1"/>
            </p:cNvSpPr>
            <p:nvPr/>
          </p:nvSpPr>
          <p:spPr bwMode="auto">
            <a:xfrm>
              <a:off x="228416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109" name="Line 51"/>
            <p:cNvSpPr>
              <a:spLocks noChangeShapeType="1"/>
            </p:cNvSpPr>
            <p:nvPr/>
          </p:nvSpPr>
          <p:spPr bwMode="auto">
            <a:xfrm>
              <a:off x="296678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110" name="Line 52"/>
            <p:cNvSpPr>
              <a:spLocks noChangeShapeType="1"/>
            </p:cNvSpPr>
            <p:nvPr/>
          </p:nvSpPr>
          <p:spPr bwMode="auto">
            <a:xfrm>
              <a:off x="36478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111" name="Line 53"/>
            <p:cNvSpPr>
              <a:spLocks noChangeShapeType="1"/>
            </p:cNvSpPr>
            <p:nvPr/>
          </p:nvSpPr>
          <p:spPr bwMode="auto">
            <a:xfrm>
              <a:off x="433045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112" name="Line 54"/>
            <p:cNvSpPr>
              <a:spLocks noChangeShapeType="1"/>
            </p:cNvSpPr>
            <p:nvPr/>
          </p:nvSpPr>
          <p:spPr bwMode="auto">
            <a:xfrm>
              <a:off x="50130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113" name="Line 55"/>
            <p:cNvSpPr>
              <a:spLocks noChangeShapeType="1"/>
            </p:cNvSpPr>
            <p:nvPr/>
          </p:nvSpPr>
          <p:spPr bwMode="auto">
            <a:xfrm>
              <a:off x="569411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114" name="Line 56"/>
            <p:cNvSpPr>
              <a:spLocks noChangeShapeType="1"/>
            </p:cNvSpPr>
            <p:nvPr/>
          </p:nvSpPr>
          <p:spPr bwMode="auto">
            <a:xfrm>
              <a:off x="637673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115" name="Line 57"/>
            <p:cNvSpPr>
              <a:spLocks noChangeShapeType="1"/>
            </p:cNvSpPr>
            <p:nvPr/>
          </p:nvSpPr>
          <p:spPr bwMode="auto">
            <a:xfrm>
              <a:off x="70577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116" name="Line 58"/>
            <p:cNvSpPr>
              <a:spLocks noChangeShapeType="1"/>
            </p:cNvSpPr>
            <p:nvPr/>
          </p:nvSpPr>
          <p:spPr bwMode="auto">
            <a:xfrm>
              <a:off x="774040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117" name="Line 59"/>
            <p:cNvSpPr>
              <a:spLocks noChangeShapeType="1"/>
            </p:cNvSpPr>
            <p:nvPr/>
          </p:nvSpPr>
          <p:spPr bwMode="auto">
            <a:xfrm>
              <a:off x="84230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118" name="Text Box 61"/>
            <p:cNvSpPr txBox="1">
              <a:spLocks noChangeArrowheads="1"/>
            </p:cNvSpPr>
            <p:nvPr/>
          </p:nvSpPr>
          <p:spPr bwMode="auto">
            <a:xfrm>
              <a:off x="2685802" y="3597178"/>
              <a:ext cx="1627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000099"/>
                  </a:solidFill>
                  <a:latin typeface="微软雅黑" panose="020B0503020204020204" pitchFamily="34" charset="-122"/>
                  <a:ea typeface="微软雅黑" panose="020B0503020204020204" pitchFamily="34" charset="-122"/>
                </a:rPr>
                <a:t>发送窗口</a:t>
              </a:r>
            </a:p>
          </p:txBody>
        </p:sp>
      </p:grpSp>
      <p:sp>
        <p:nvSpPr>
          <p:cNvPr id="119" name="矩形 118"/>
          <p:cNvSpPr/>
          <p:nvPr/>
        </p:nvSpPr>
        <p:spPr>
          <a:xfrm>
            <a:off x="3627852" y="5805265"/>
            <a:ext cx="5255550" cy="461665"/>
          </a:xfrm>
          <a:prstGeom prst="rect">
            <a:avLst/>
          </a:prstGeom>
        </p:spPr>
        <p:txBody>
          <a:bodyPr wrap="square">
            <a:spAutoFit/>
          </a:bodyPr>
          <a:lstStyle/>
          <a:p>
            <a:pPr algn="ctr"/>
            <a:r>
              <a:rPr lang="zh-CN" altLang="zh-CN" sz="2400" dirty="0">
                <a:solidFill>
                  <a:srgbClr val="000099"/>
                </a:solidFill>
                <a:latin typeface="微软雅黑" panose="020B0503020204020204" pitchFamily="34" charset="-122"/>
                <a:ea typeface="微软雅黑" panose="020B0503020204020204" pitchFamily="34" charset="-122"/>
              </a:rPr>
              <a:t>连续</a:t>
            </a:r>
            <a:r>
              <a:rPr lang="en-US" altLang="zh-CN" sz="2400" dirty="0">
                <a:solidFill>
                  <a:srgbClr val="000099"/>
                </a:solidFill>
                <a:latin typeface="微软雅黑" panose="020B0503020204020204" pitchFamily="34" charset="-122"/>
                <a:ea typeface="微软雅黑" panose="020B0503020204020204" pitchFamily="34" charset="-122"/>
              </a:rPr>
              <a:t> ARQ </a:t>
            </a:r>
            <a:r>
              <a:rPr lang="zh-CN" altLang="zh-CN" sz="2400" dirty="0">
                <a:solidFill>
                  <a:srgbClr val="000099"/>
                </a:solidFill>
                <a:latin typeface="微软雅黑" panose="020B0503020204020204" pitchFamily="34" charset="-122"/>
                <a:ea typeface="微软雅黑" panose="020B0503020204020204" pitchFamily="34" charset="-122"/>
              </a:rPr>
              <a:t>协议的工作原理</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98475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pPr algn="ctr"/>
            <a:r>
              <a:rPr lang="zh-CN" altLang="en-US" dirty="0"/>
              <a:t>累积确认 </a:t>
            </a:r>
          </a:p>
        </p:txBody>
      </p:sp>
      <p:sp>
        <p:nvSpPr>
          <p:cNvPr id="714755" name="Rectangle 3"/>
          <p:cNvSpPr>
            <a:spLocks noGrp="1" noChangeArrowheads="1"/>
          </p:cNvSpPr>
          <p:nvPr>
            <p:ph idx="1"/>
          </p:nvPr>
        </p:nvSpPr>
        <p:spPr/>
        <p:txBody>
          <a:bodyPr/>
          <a:lstStyle/>
          <a:p>
            <a:r>
              <a:rPr lang="zh-CN" altLang="en-US" dirty="0"/>
              <a:t>接收方一般采用</a:t>
            </a:r>
            <a:r>
              <a:rPr lang="zh-CN" altLang="en-US" dirty="0">
                <a:solidFill>
                  <a:srgbClr val="FF0000"/>
                </a:solidFill>
              </a:rPr>
              <a:t>累积确认</a:t>
            </a:r>
            <a:r>
              <a:rPr lang="zh-CN" altLang="en-US" dirty="0"/>
              <a:t>的方式。即不必对收到的分组逐个发送确认，而是</a:t>
            </a:r>
            <a:r>
              <a:rPr lang="zh-CN" altLang="en-US" dirty="0">
                <a:solidFill>
                  <a:srgbClr val="FF0000"/>
                </a:solidFill>
              </a:rPr>
              <a:t>对按序到达的最后一个分组发送确认</a:t>
            </a:r>
            <a:r>
              <a:rPr lang="zh-CN" altLang="en-US" dirty="0"/>
              <a:t>，这样就表示：</a:t>
            </a:r>
            <a:r>
              <a:rPr lang="zh-CN" altLang="en-US" dirty="0">
                <a:solidFill>
                  <a:srgbClr val="0000FF"/>
                </a:solidFill>
              </a:rPr>
              <a:t>到这个分组为止的所有分组都已正确收到了。</a:t>
            </a:r>
          </a:p>
          <a:p>
            <a:r>
              <a:rPr lang="zh-CN" altLang="en-US" dirty="0">
                <a:solidFill>
                  <a:srgbClr val="FF0000"/>
                </a:solidFill>
              </a:rPr>
              <a:t>优点：</a:t>
            </a:r>
            <a:r>
              <a:rPr lang="zh-CN" altLang="en-US" dirty="0"/>
              <a:t>容易实现，即使确认丢失也不必重传。</a:t>
            </a:r>
            <a:endParaRPr lang="en-US" altLang="zh-CN" dirty="0"/>
          </a:p>
          <a:p>
            <a:r>
              <a:rPr lang="zh-CN" altLang="en-US" dirty="0">
                <a:solidFill>
                  <a:srgbClr val="0000FF"/>
                </a:solidFill>
              </a:rPr>
              <a:t>缺点：</a:t>
            </a:r>
            <a:r>
              <a:rPr lang="zh-CN" altLang="en-US" dirty="0"/>
              <a:t>不能向发送方反映出接收方已经正确收到的所有分组的信息。</a:t>
            </a:r>
          </a:p>
        </p:txBody>
      </p:sp>
    </p:spTree>
    <p:extLst>
      <p:ext uri="{BB962C8B-B14F-4D97-AF65-F5344CB8AC3E}">
        <p14:creationId xmlns:p14="http://schemas.microsoft.com/office/powerpoint/2010/main" val="17686541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pPr algn="ctr"/>
            <a:r>
              <a:rPr lang="en-US" altLang="zh-CN" dirty="0"/>
              <a:t>Go-back-N</a:t>
            </a:r>
            <a:r>
              <a:rPr lang="zh-CN" altLang="en-US" dirty="0"/>
              <a:t>（回退 </a:t>
            </a:r>
            <a:r>
              <a:rPr lang="en-US" altLang="zh-CN" dirty="0"/>
              <a:t>N</a:t>
            </a:r>
            <a:r>
              <a:rPr lang="zh-CN" altLang="en-US" dirty="0"/>
              <a:t>） </a:t>
            </a:r>
          </a:p>
        </p:txBody>
      </p:sp>
      <p:sp>
        <p:nvSpPr>
          <p:cNvPr id="71782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如果发送方发送了前 </a:t>
            </a:r>
            <a:r>
              <a:rPr lang="en-US" altLang="zh-CN" dirty="0"/>
              <a:t>5 </a:t>
            </a:r>
            <a:r>
              <a:rPr lang="zh-CN" altLang="en-US" dirty="0"/>
              <a:t>个分组，而中间的第 </a:t>
            </a:r>
            <a:r>
              <a:rPr lang="en-US" altLang="zh-CN" dirty="0"/>
              <a:t>3 </a:t>
            </a:r>
            <a:r>
              <a:rPr lang="zh-CN" altLang="en-US" dirty="0"/>
              <a:t>个分组丢失了。这时接收方只能对前两个分组发出确认。发送方无法知道后面三个分组的下落，而</a:t>
            </a:r>
            <a:r>
              <a:rPr lang="zh-CN" altLang="en-US" dirty="0">
                <a:solidFill>
                  <a:srgbClr val="0000FF"/>
                </a:solidFill>
              </a:rPr>
              <a:t>只好把后面的三个分组都再重传一次。</a:t>
            </a:r>
          </a:p>
          <a:p>
            <a:r>
              <a:rPr lang="zh-CN" altLang="en-US" dirty="0"/>
              <a:t>这就叫做 </a:t>
            </a:r>
            <a:r>
              <a:rPr lang="en-US" altLang="zh-CN" dirty="0"/>
              <a:t>Go-back-N</a:t>
            </a:r>
            <a:r>
              <a:rPr lang="zh-CN" altLang="en-US" dirty="0"/>
              <a:t>（</a:t>
            </a:r>
            <a:r>
              <a:rPr lang="zh-CN" altLang="en-US" dirty="0">
                <a:solidFill>
                  <a:srgbClr val="FF0000"/>
                </a:solidFill>
              </a:rPr>
              <a:t>回退 </a:t>
            </a:r>
            <a:r>
              <a:rPr lang="en-US" altLang="zh-CN" dirty="0">
                <a:solidFill>
                  <a:srgbClr val="FF0000"/>
                </a:solidFill>
              </a:rPr>
              <a:t>N</a:t>
            </a:r>
            <a:r>
              <a:rPr lang="zh-CN" altLang="en-US" dirty="0"/>
              <a:t>），</a:t>
            </a:r>
            <a:r>
              <a:rPr lang="zh-CN" altLang="en-US" dirty="0">
                <a:solidFill>
                  <a:srgbClr val="FF0000"/>
                </a:solidFill>
              </a:rPr>
              <a:t>表示需要再退回来重传已发送过的 </a:t>
            </a:r>
            <a:r>
              <a:rPr lang="en-US" altLang="zh-CN" dirty="0">
                <a:solidFill>
                  <a:srgbClr val="FF0000"/>
                </a:solidFill>
              </a:rPr>
              <a:t>N </a:t>
            </a:r>
            <a:r>
              <a:rPr lang="zh-CN" altLang="en-US" dirty="0">
                <a:solidFill>
                  <a:srgbClr val="FF0000"/>
                </a:solidFill>
              </a:rPr>
              <a:t>个分组。</a:t>
            </a:r>
          </a:p>
          <a:p>
            <a:r>
              <a:rPr lang="zh-CN" altLang="en-US" dirty="0"/>
              <a:t>可见当通信线路质量不好时，连续 </a:t>
            </a:r>
            <a:r>
              <a:rPr lang="en-US" altLang="zh-CN" dirty="0"/>
              <a:t>ARQ </a:t>
            </a:r>
            <a:r>
              <a:rPr lang="zh-CN" altLang="en-US" dirty="0"/>
              <a:t>协议会带来负面的影响。 </a:t>
            </a:r>
          </a:p>
        </p:txBody>
      </p:sp>
    </p:spTree>
    <p:extLst>
      <p:ext uri="{BB962C8B-B14F-4D97-AF65-F5344CB8AC3E}">
        <p14:creationId xmlns:p14="http://schemas.microsoft.com/office/powerpoint/2010/main" val="25240360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lgn="ctr"/>
            <a:r>
              <a:rPr lang="en-US" altLang="zh-CN" sz="4000"/>
              <a:t>TCP </a:t>
            </a:r>
            <a:r>
              <a:rPr lang="zh-CN" altLang="en-US" sz="4000"/>
              <a:t>可靠通信的具体实现 </a:t>
            </a:r>
          </a:p>
        </p:txBody>
      </p:sp>
      <p:sp>
        <p:nvSpPr>
          <p:cNvPr id="7198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TCP </a:t>
            </a:r>
            <a:r>
              <a:rPr lang="zh-CN" altLang="en-US" dirty="0"/>
              <a:t>连接的每一端都必须设有两个窗口</a:t>
            </a:r>
            <a:r>
              <a:rPr lang="en-US" altLang="zh-CN" dirty="0"/>
              <a:t>——</a:t>
            </a:r>
            <a:r>
              <a:rPr lang="zh-CN" altLang="en-US" dirty="0"/>
              <a:t>一个</a:t>
            </a:r>
            <a:r>
              <a:rPr lang="zh-CN" altLang="en-US" dirty="0">
                <a:solidFill>
                  <a:srgbClr val="FF0000"/>
                </a:solidFill>
              </a:rPr>
              <a:t>发送窗口</a:t>
            </a:r>
            <a:r>
              <a:rPr lang="zh-CN" altLang="en-US" dirty="0"/>
              <a:t>和一个</a:t>
            </a:r>
            <a:r>
              <a:rPr lang="zh-CN" altLang="en-US" dirty="0">
                <a:solidFill>
                  <a:srgbClr val="FF0000"/>
                </a:solidFill>
              </a:rPr>
              <a:t>接收窗口。</a:t>
            </a:r>
          </a:p>
          <a:p>
            <a:r>
              <a:rPr lang="en-US" altLang="zh-CN" dirty="0"/>
              <a:t>TCP </a:t>
            </a:r>
            <a:r>
              <a:rPr lang="zh-CN" altLang="en-US" dirty="0"/>
              <a:t>的可靠传输机制用</a:t>
            </a:r>
            <a:r>
              <a:rPr lang="zh-CN" altLang="en-US" dirty="0">
                <a:solidFill>
                  <a:srgbClr val="FF0000"/>
                </a:solidFill>
              </a:rPr>
              <a:t>字节的序号</a:t>
            </a:r>
            <a:r>
              <a:rPr lang="zh-CN" altLang="en-US" dirty="0"/>
              <a:t>进行控制。</a:t>
            </a:r>
            <a:r>
              <a:rPr lang="en-US" altLang="zh-CN" dirty="0"/>
              <a:t>TCP </a:t>
            </a:r>
            <a:r>
              <a:rPr lang="zh-CN" altLang="en-US" dirty="0"/>
              <a:t>所有的确认都是基于序号而不是基于报文段。</a:t>
            </a:r>
          </a:p>
          <a:p>
            <a:r>
              <a:rPr lang="en-US" altLang="zh-CN" dirty="0"/>
              <a:t>TCP </a:t>
            </a:r>
            <a:r>
              <a:rPr lang="zh-CN" altLang="en-US" dirty="0"/>
              <a:t>两端的四个窗口经常处于</a:t>
            </a:r>
            <a:r>
              <a:rPr lang="zh-CN" altLang="en-US" dirty="0">
                <a:solidFill>
                  <a:srgbClr val="FF0000"/>
                </a:solidFill>
              </a:rPr>
              <a:t>动态变化</a:t>
            </a:r>
            <a:r>
              <a:rPr lang="zh-CN" altLang="en-US" dirty="0"/>
              <a:t>之中。</a:t>
            </a:r>
          </a:p>
          <a:p>
            <a:r>
              <a:rPr lang="en-US" altLang="zh-CN" dirty="0"/>
              <a:t>TCP</a:t>
            </a:r>
            <a:r>
              <a:rPr lang="zh-CN" altLang="en-US" dirty="0"/>
              <a:t>连接的往返时间 </a:t>
            </a:r>
            <a:r>
              <a:rPr lang="en-US" altLang="zh-CN" dirty="0"/>
              <a:t>RTT </a:t>
            </a:r>
            <a:r>
              <a:rPr lang="zh-CN" altLang="en-US" dirty="0"/>
              <a:t>也不是固定不变的。需要使用特定的算法</a:t>
            </a:r>
            <a:r>
              <a:rPr lang="zh-CN" altLang="en-US" dirty="0">
                <a:solidFill>
                  <a:srgbClr val="FF0000"/>
                </a:solidFill>
              </a:rPr>
              <a:t>估算较为合理的重传时间。</a:t>
            </a:r>
            <a:r>
              <a:rPr lang="zh-CN" altLang="en-US" dirty="0"/>
              <a:t>  </a:t>
            </a:r>
          </a:p>
        </p:txBody>
      </p:sp>
    </p:spTree>
    <p:extLst>
      <p:ext uri="{BB962C8B-B14F-4D97-AF65-F5344CB8AC3E}">
        <p14:creationId xmlns:p14="http://schemas.microsoft.com/office/powerpoint/2010/main" val="5361478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A99DDBA-54F2-409F-8BB3-102A2C502CAD}"/>
              </a:ext>
            </a:extLst>
          </p:cNvPr>
          <p:cNvSpPr/>
          <p:nvPr/>
        </p:nvSpPr>
        <p:spPr bwMode="auto">
          <a:xfrm>
            <a:off x="609601" y="1244696"/>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a:extLst>
              <a:ext uri="{FF2B5EF4-FFF2-40B4-BE49-F238E27FC236}">
                <a16:creationId xmlns:a16="http://schemas.microsoft.com/office/drawing/2014/main" id="{BB75F21B-85BD-40AD-B20F-88F6724E9B8A}"/>
              </a:ext>
            </a:extLst>
          </p:cNvPr>
          <p:cNvSpPr/>
          <p:nvPr/>
        </p:nvSpPr>
        <p:spPr bwMode="auto">
          <a:xfrm>
            <a:off x="609601" y="1754889"/>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EABB8C3E-C28B-4E54-82DA-6A489FA6A830}"/>
              </a:ext>
            </a:extLst>
          </p:cNvPr>
          <p:cNvSpPr/>
          <p:nvPr/>
        </p:nvSpPr>
        <p:spPr bwMode="auto">
          <a:xfrm>
            <a:off x="609601" y="2271219"/>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08B6EC06-E98D-4C67-8D19-E77C5F124B1D}"/>
              </a:ext>
            </a:extLst>
          </p:cNvPr>
          <p:cNvSpPr/>
          <p:nvPr/>
        </p:nvSpPr>
        <p:spPr bwMode="auto">
          <a:xfrm>
            <a:off x="609601" y="2775033"/>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D9961CCD-B7B0-4048-B2B0-900BBAA1193D}"/>
              </a:ext>
            </a:extLst>
          </p:cNvPr>
          <p:cNvSpPr/>
          <p:nvPr/>
        </p:nvSpPr>
        <p:spPr bwMode="auto">
          <a:xfrm>
            <a:off x="609601" y="3291121"/>
            <a:ext cx="5702423"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a:extLst>
              <a:ext uri="{FF2B5EF4-FFF2-40B4-BE49-F238E27FC236}">
                <a16:creationId xmlns:a16="http://schemas.microsoft.com/office/drawing/2014/main" id="{97B74443-6E60-47A3-8111-7D92659D00CF}"/>
              </a:ext>
            </a:extLst>
          </p:cNvPr>
          <p:cNvSpPr/>
          <p:nvPr/>
        </p:nvSpPr>
        <p:spPr bwMode="auto">
          <a:xfrm>
            <a:off x="609600" y="3291121"/>
            <a:ext cx="5702423" cy="432048"/>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p:txBody>
          <a:bodyPr/>
          <a:lstStyle/>
          <a:p>
            <a:r>
              <a:rPr lang="zh-CN" altLang="zh-CN" dirty="0"/>
              <a:t>第</a:t>
            </a:r>
            <a:r>
              <a:rPr lang="en-US" altLang="zh-CN" dirty="0"/>
              <a:t> 5 </a:t>
            </a:r>
            <a:r>
              <a:rPr lang="zh-CN" altLang="zh-CN" dirty="0"/>
              <a:t>章</a:t>
            </a:r>
            <a:r>
              <a:rPr lang="en-US" altLang="zh-CN" dirty="0"/>
              <a:t>  </a:t>
            </a:r>
            <a:r>
              <a:rPr lang="zh-CN" altLang="en-US" dirty="0"/>
              <a:t>运输</a:t>
            </a:r>
            <a:r>
              <a:rPr lang="zh-CN" altLang="zh-CN" dirty="0"/>
              <a:t>层</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5.1  </a:t>
            </a:r>
            <a:r>
              <a:rPr lang="zh-CN" altLang="zh-CN" sz="2800" dirty="0"/>
              <a:t>运输层协议概述</a:t>
            </a:r>
          </a:p>
          <a:p>
            <a:r>
              <a:rPr lang="en-US" altLang="zh-CN" sz="2800" dirty="0"/>
              <a:t>5.2  </a:t>
            </a:r>
            <a:r>
              <a:rPr lang="zh-CN" altLang="zh-CN" sz="2800" dirty="0"/>
              <a:t>用户数据报协议</a:t>
            </a:r>
            <a:r>
              <a:rPr lang="en-US" altLang="zh-CN" sz="2800" dirty="0"/>
              <a:t> UDP </a:t>
            </a:r>
            <a:endParaRPr lang="zh-CN" altLang="zh-CN" sz="2800" dirty="0"/>
          </a:p>
          <a:p>
            <a:r>
              <a:rPr lang="en-US" altLang="zh-CN" sz="2800" dirty="0"/>
              <a:t>5.3  </a:t>
            </a:r>
            <a:r>
              <a:rPr lang="zh-CN" altLang="zh-CN" sz="2800" dirty="0"/>
              <a:t>传输控制协议</a:t>
            </a:r>
            <a:r>
              <a:rPr lang="en-US" altLang="zh-CN" sz="2800" dirty="0"/>
              <a:t> TCP </a:t>
            </a:r>
            <a:r>
              <a:rPr lang="zh-CN" altLang="zh-CN" sz="2800" dirty="0"/>
              <a:t>概述</a:t>
            </a:r>
          </a:p>
          <a:p>
            <a:r>
              <a:rPr lang="en-US" altLang="zh-CN" sz="2800" dirty="0"/>
              <a:t>5.4  </a:t>
            </a:r>
            <a:r>
              <a:rPr lang="zh-CN" altLang="zh-CN" sz="2800" dirty="0"/>
              <a:t>可靠传输的工作原理</a:t>
            </a:r>
          </a:p>
          <a:p>
            <a:r>
              <a:rPr lang="en-US" altLang="zh-CN" sz="2800" dirty="0"/>
              <a:t>5.5  TCP </a:t>
            </a:r>
            <a:r>
              <a:rPr lang="zh-CN" altLang="zh-CN" sz="2800" dirty="0"/>
              <a:t>报文段的首部格式</a:t>
            </a:r>
          </a:p>
          <a:p>
            <a:r>
              <a:rPr lang="en-US" altLang="zh-CN" sz="2800" dirty="0"/>
              <a:t>5.6  TCP </a:t>
            </a:r>
            <a:r>
              <a:rPr lang="zh-CN" altLang="zh-CN" sz="2800" dirty="0"/>
              <a:t>可靠传输的实现</a:t>
            </a:r>
          </a:p>
          <a:p>
            <a:r>
              <a:rPr lang="en-US" altLang="zh-CN" sz="2800" dirty="0"/>
              <a:t>5.7  TCP </a:t>
            </a:r>
            <a:r>
              <a:rPr lang="zh-CN" altLang="zh-CN" sz="2800" dirty="0"/>
              <a:t>的流量控制</a:t>
            </a:r>
          </a:p>
          <a:p>
            <a:r>
              <a:rPr lang="en-US" altLang="zh-CN" sz="2800" dirty="0"/>
              <a:t>5.8  TCP </a:t>
            </a:r>
            <a:r>
              <a:rPr lang="zh-CN" altLang="zh-CN" sz="2800" dirty="0"/>
              <a:t>的拥塞控制</a:t>
            </a:r>
          </a:p>
          <a:p>
            <a:r>
              <a:rPr lang="en-US" altLang="zh-CN" sz="2800" dirty="0"/>
              <a:t>5.9  TCP </a:t>
            </a:r>
            <a:r>
              <a:rPr lang="zh-CN" altLang="zh-CN" sz="2800" dirty="0"/>
              <a:t>的运输连接管理</a:t>
            </a:r>
          </a:p>
        </p:txBody>
      </p:sp>
    </p:spTree>
    <p:extLst>
      <p:ext uri="{BB962C8B-B14F-4D97-AF65-F5344CB8AC3E}">
        <p14:creationId xmlns:p14="http://schemas.microsoft.com/office/powerpoint/2010/main" val="348160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5.5  TCP </a:t>
            </a:r>
            <a:r>
              <a:rPr lang="zh-CN" altLang="zh-CN" dirty="0"/>
              <a:t>报文段的首部格式</a:t>
            </a:r>
          </a:p>
        </p:txBody>
      </p:sp>
      <p:sp>
        <p:nvSpPr>
          <p:cNvPr id="931843" name="Rectangle 3"/>
          <p:cNvSpPr>
            <a:spLocks noGrp="1" noChangeArrowheads="1"/>
          </p:cNvSpPr>
          <p:nvPr>
            <p:ph idx="1"/>
          </p:nvPr>
        </p:nvSpPr>
        <p:spPr/>
        <p:txBody>
          <a:bodyPr/>
          <a:lstStyle/>
          <a:p>
            <a:r>
              <a:rPr lang="en-US" altLang="zh-CN" dirty="0"/>
              <a:t>TCP </a:t>
            </a:r>
            <a:r>
              <a:rPr lang="zh-CN" altLang="zh-CN" dirty="0"/>
              <a:t>虽然是面向字节流的，但</a:t>
            </a:r>
            <a:r>
              <a:rPr lang="en-US" altLang="zh-CN" dirty="0"/>
              <a:t> TCP </a:t>
            </a:r>
            <a:r>
              <a:rPr lang="zh-CN" altLang="zh-CN" dirty="0"/>
              <a:t>传送的数据单元却是报文段。</a:t>
            </a:r>
            <a:endParaRPr lang="en-US" altLang="zh-CN" dirty="0"/>
          </a:p>
          <a:p>
            <a:r>
              <a:rPr lang="zh-CN" altLang="zh-CN" dirty="0"/>
              <a:t>一个</a:t>
            </a:r>
            <a:r>
              <a:rPr lang="en-US" altLang="zh-CN" dirty="0"/>
              <a:t> TCP </a:t>
            </a:r>
            <a:r>
              <a:rPr lang="zh-CN" altLang="zh-CN" dirty="0"/>
              <a:t>报文段分为首部和数据两部分，而</a:t>
            </a:r>
            <a:r>
              <a:rPr lang="en-US" altLang="zh-CN" dirty="0"/>
              <a:t> TCP </a:t>
            </a:r>
            <a:r>
              <a:rPr lang="zh-CN" altLang="zh-CN" dirty="0"/>
              <a:t>的全部功能都体现在它首部中各字段的作用。</a:t>
            </a:r>
            <a:endParaRPr lang="en-US" altLang="zh-CN" dirty="0"/>
          </a:p>
          <a:p>
            <a:r>
              <a:rPr lang="en-US" altLang="zh-CN" dirty="0"/>
              <a:t>TCP </a:t>
            </a:r>
            <a:r>
              <a:rPr lang="zh-CN" altLang="zh-CN" dirty="0"/>
              <a:t>报文段首部的前</a:t>
            </a:r>
            <a:r>
              <a:rPr lang="en-US" altLang="zh-CN" dirty="0"/>
              <a:t> 20 </a:t>
            </a:r>
            <a:r>
              <a:rPr lang="zh-CN" altLang="zh-CN" dirty="0"/>
              <a:t>个字节是固定的，后面有</a:t>
            </a:r>
            <a:r>
              <a:rPr lang="en-US" altLang="zh-CN" dirty="0"/>
              <a:t> 4</a:t>
            </a:r>
            <a:r>
              <a:rPr lang="en-US" altLang="zh-CN" i="1" dirty="0"/>
              <a:t>n </a:t>
            </a:r>
            <a:r>
              <a:rPr lang="zh-CN" altLang="zh-CN" dirty="0"/>
              <a:t>字节是根据需要而增加的选项</a:t>
            </a:r>
            <a:r>
              <a:rPr lang="en-US" altLang="zh-CN" dirty="0"/>
              <a:t> (</a:t>
            </a:r>
            <a:r>
              <a:rPr lang="en-US" altLang="zh-CN" i="1" dirty="0"/>
              <a:t>n </a:t>
            </a:r>
            <a:r>
              <a:rPr lang="zh-CN" altLang="zh-CN" dirty="0"/>
              <a:t>是整数</a:t>
            </a:r>
            <a:r>
              <a:rPr lang="en-US" altLang="zh-CN" dirty="0"/>
              <a:t>)</a:t>
            </a:r>
            <a:r>
              <a:rPr lang="zh-CN" altLang="zh-CN" dirty="0"/>
              <a:t>。</a:t>
            </a:r>
            <a:r>
              <a:rPr lang="zh-CN" altLang="zh-CN" dirty="0">
                <a:solidFill>
                  <a:srgbClr val="FF0000"/>
                </a:solidFill>
              </a:rPr>
              <a:t>因此</a:t>
            </a:r>
            <a:r>
              <a:rPr lang="en-US" altLang="zh-CN" dirty="0">
                <a:solidFill>
                  <a:srgbClr val="FF0000"/>
                </a:solidFill>
              </a:rPr>
              <a:t> TCP </a:t>
            </a:r>
            <a:r>
              <a:rPr lang="zh-CN" altLang="zh-CN" dirty="0">
                <a:solidFill>
                  <a:srgbClr val="FF0000"/>
                </a:solidFill>
              </a:rPr>
              <a:t>首部的最小长度是</a:t>
            </a:r>
            <a:r>
              <a:rPr lang="en-US" altLang="zh-CN" dirty="0">
                <a:solidFill>
                  <a:srgbClr val="FF0000"/>
                </a:solidFill>
              </a:rPr>
              <a:t> 20 </a:t>
            </a:r>
            <a:r>
              <a:rPr lang="zh-CN" altLang="zh-CN" dirty="0">
                <a:solidFill>
                  <a:srgbClr val="FF0000"/>
                </a:solidFill>
              </a:rPr>
              <a:t>字节。</a:t>
            </a:r>
          </a:p>
        </p:txBody>
      </p:sp>
    </p:spTree>
    <p:extLst>
      <p:ext uri="{BB962C8B-B14F-4D97-AF65-F5344CB8AC3E}">
        <p14:creationId xmlns:p14="http://schemas.microsoft.com/office/powerpoint/2010/main" val="39798396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8" name="AutoShape 4"/>
          <p:cNvSpPr>
            <a:spLocks noChangeArrowheads="1"/>
          </p:cNvSpPr>
          <p:nvPr/>
        </p:nvSpPr>
        <p:spPr bwMode="auto">
          <a:xfrm>
            <a:off x="1911964" y="5843687"/>
            <a:ext cx="687917" cy="252413"/>
          </a:xfrm>
          <a:prstGeom prst="leftArrow">
            <a:avLst>
              <a:gd name="adj1" fmla="val 50000"/>
              <a:gd name="adj2" fmla="val 62893"/>
            </a:avLst>
          </a:prstGeom>
          <a:solidFill>
            <a:srgbClr val="C00000"/>
          </a:solidFill>
          <a:ln w="1270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90" name="Rectangle 106"/>
          <p:cNvSpPr>
            <a:spLocks noChangeArrowheads="1"/>
          </p:cNvSpPr>
          <p:nvPr/>
        </p:nvSpPr>
        <p:spPr bwMode="auto">
          <a:xfrm>
            <a:off x="2563765" y="5718275"/>
            <a:ext cx="1327679" cy="504825"/>
          </a:xfrm>
          <a:prstGeom prst="rect">
            <a:avLst/>
          </a:prstGeom>
          <a:solidFill>
            <a:srgbClr val="66FF66"/>
          </a:solidFill>
          <a:ln w="19050">
            <a:solidFill>
              <a:srgbClr val="333399"/>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17" name="Line 33"/>
          <p:cNvSpPr>
            <a:spLocks noChangeShapeType="1"/>
          </p:cNvSpPr>
          <p:nvPr/>
        </p:nvSpPr>
        <p:spPr bwMode="auto">
          <a:xfrm flipH="1">
            <a:off x="2206048" y="1553295"/>
            <a:ext cx="17198" cy="275748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18" name="Rectangle 34"/>
          <p:cNvSpPr>
            <a:spLocks noChangeArrowheads="1"/>
          </p:cNvSpPr>
          <p:nvPr/>
        </p:nvSpPr>
        <p:spPr bwMode="auto">
          <a:xfrm>
            <a:off x="1891326" y="2623269"/>
            <a:ext cx="593112" cy="5329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90000"/>
              </a:lnSpc>
            </a:pPr>
            <a:r>
              <a:rPr kumimoji="1" lang="en-US" altLang="zh-CN" sz="1600">
                <a:solidFill>
                  <a:srgbClr val="000099"/>
                </a:solidFill>
                <a:latin typeface="微软雅黑" panose="020B0503020204020204" pitchFamily="34" charset="-122"/>
                <a:ea typeface="微软雅黑" panose="020B0503020204020204" pitchFamily="34" charset="-122"/>
              </a:rPr>
              <a:t>TCP</a:t>
            </a:r>
          </a:p>
          <a:p>
            <a:pPr defTabSz="762000">
              <a:lnSpc>
                <a:spcPct val="90000"/>
              </a:lnSpc>
            </a:pPr>
            <a:r>
              <a:rPr kumimoji="1" lang="zh-CN" altLang="en-US" sz="1600">
                <a:solidFill>
                  <a:srgbClr val="000099"/>
                </a:solidFill>
                <a:latin typeface="微软雅黑" panose="020B0503020204020204" pitchFamily="34" charset="-122"/>
                <a:ea typeface="微软雅黑" panose="020B0503020204020204" pitchFamily="34" charset="-122"/>
              </a:rPr>
              <a:t>首部</a:t>
            </a:r>
          </a:p>
        </p:txBody>
      </p:sp>
      <p:sp>
        <p:nvSpPr>
          <p:cNvPr id="502819" name="Line 35"/>
          <p:cNvSpPr>
            <a:spLocks noChangeShapeType="1"/>
          </p:cNvSpPr>
          <p:nvPr/>
        </p:nvSpPr>
        <p:spPr bwMode="auto">
          <a:xfrm>
            <a:off x="10357860" y="1546943"/>
            <a:ext cx="0" cy="2316162"/>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20" name="Rectangle 36"/>
          <p:cNvSpPr>
            <a:spLocks noChangeArrowheads="1"/>
          </p:cNvSpPr>
          <p:nvPr/>
        </p:nvSpPr>
        <p:spPr bwMode="auto">
          <a:xfrm>
            <a:off x="9892883" y="2366094"/>
            <a:ext cx="1115692" cy="5329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1600">
                <a:solidFill>
                  <a:srgbClr val="000099"/>
                </a:solidFill>
                <a:latin typeface="微软雅黑" panose="020B0503020204020204" pitchFamily="34" charset="-122"/>
                <a:ea typeface="微软雅黑" panose="020B0503020204020204" pitchFamily="34" charset="-122"/>
              </a:rPr>
              <a:t>20 </a:t>
            </a:r>
            <a:r>
              <a:rPr kumimoji="1" lang="zh-CN" altLang="en-US" sz="1600">
                <a:solidFill>
                  <a:srgbClr val="000099"/>
                </a:solidFill>
                <a:latin typeface="微软雅黑" panose="020B0503020204020204" pitchFamily="34" charset="-122"/>
                <a:ea typeface="微软雅黑" panose="020B0503020204020204" pitchFamily="34" charset="-122"/>
              </a:rPr>
              <a:t>字节的</a:t>
            </a:r>
          </a:p>
          <a:p>
            <a:pPr algn="ctr" defTabSz="762000">
              <a:lnSpc>
                <a:spcPct val="90000"/>
              </a:lnSpc>
            </a:pPr>
            <a:r>
              <a:rPr kumimoji="1" lang="zh-CN" altLang="en-US" sz="1600">
                <a:solidFill>
                  <a:srgbClr val="000099"/>
                </a:solidFill>
                <a:latin typeface="微软雅黑" panose="020B0503020204020204" pitchFamily="34" charset="-122"/>
                <a:ea typeface="微软雅黑" panose="020B0503020204020204" pitchFamily="34" charset="-122"/>
              </a:rPr>
              <a:t>固定首部</a:t>
            </a:r>
          </a:p>
        </p:txBody>
      </p:sp>
      <p:sp>
        <p:nvSpPr>
          <p:cNvPr id="502859" name="Rectangle 75"/>
          <p:cNvSpPr>
            <a:spLocks noChangeArrowheads="1"/>
          </p:cNvSpPr>
          <p:nvPr/>
        </p:nvSpPr>
        <p:spPr bwMode="auto">
          <a:xfrm>
            <a:off x="2519050" y="1551705"/>
            <a:ext cx="7377906" cy="2763838"/>
          </a:xfrm>
          <a:prstGeom prst="rect">
            <a:avLst/>
          </a:prstGeom>
          <a:solidFill>
            <a:srgbClr val="FFFF66"/>
          </a:solidFill>
          <a:ln w="2540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789" name="Freeform 5"/>
          <p:cNvSpPr>
            <a:spLocks/>
          </p:cNvSpPr>
          <p:nvPr/>
        </p:nvSpPr>
        <p:spPr bwMode="auto">
          <a:xfrm>
            <a:off x="2529369" y="4315546"/>
            <a:ext cx="7395104" cy="553615"/>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66"/>
              </a:gs>
            </a:gsLst>
            <a:lin ang="5400000" scaled="1"/>
          </a:gradFill>
          <a:ln>
            <a:noFill/>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790" name="Line 6"/>
          <p:cNvSpPr>
            <a:spLocks noChangeShapeType="1"/>
          </p:cNvSpPr>
          <p:nvPr/>
        </p:nvSpPr>
        <p:spPr bwMode="auto">
          <a:xfrm>
            <a:off x="2512171" y="2021605"/>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791" name="Line 7"/>
          <p:cNvSpPr>
            <a:spLocks noChangeShapeType="1"/>
          </p:cNvSpPr>
          <p:nvPr/>
        </p:nvSpPr>
        <p:spPr bwMode="auto">
          <a:xfrm>
            <a:off x="2525929" y="2486743"/>
            <a:ext cx="73761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792" name="Line 8"/>
          <p:cNvSpPr>
            <a:spLocks noChangeShapeType="1"/>
          </p:cNvSpPr>
          <p:nvPr/>
        </p:nvSpPr>
        <p:spPr bwMode="auto">
          <a:xfrm>
            <a:off x="2512171" y="2950293"/>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793" name="Line 9"/>
          <p:cNvSpPr>
            <a:spLocks noChangeShapeType="1"/>
          </p:cNvSpPr>
          <p:nvPr/>
        </p:nvSpPr>
        <p:spPr bwMode="auto">
          <a:xfrm>
            <a:off x="2512171" y="3413843"/>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794" name="Line 10"/>
          <p:cNvSpPr>
            <a:spLocks noChangeShapeType="1"/>
          </p:cNvSpPr>
          <p:nvPr/>
        </p:nvSpPr>
        <p:spPr bwMode="auto">
          <a:xfrm>
            <a:off x="2525929" y="3878980"/>
            <a:ext cx="73761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795" name="Line 11"/>
          <p:cNvSpPr>
            <a:spLocks noChangeShapeType="1"/>
          </p:cNvSpPr>
          <p:nvPr/>
        </p:nvSpPr>
        <p:spPr bwMode="auto">
          <a:xfrm>
            <a:off x="6209723" y="1556468"/>
            <a:ext cx="0" cy="474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796" name="Rectangle 12"/>
          <p:cNvSpPr>
            <a:spLocks noChangeArrowheads="1"/>
          </p:cNvSpPr>
          <p:nvPr/>
        </p:nvSpPr>
        <p:spPr bwMode="auto">
          <a:xfrm>
            <a:off x="7361984" y="1642194"/>
            <a:ext cx="135614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目  的  端  口</a:t>
            </a:r>
          </a:p>
        </p:txBody>
      </p:sp>
      <p:sp>
        <p:nvSpPr>
          <p:cNvPr id="502797" name="Rectangle 13"/>
          <p:cNvSpPr>
            <a:spLocks noChangeArrowheads="1"/>
          </p:cNvSpPr>
          <p:nvPr/>
        </p:nvSpPr>
        <p:spPr bwMode="auto">
          <a:xfrm>
            <a:off x="2666952" y="2891556"/>
            <a:ext cx="59311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1600">
                <a:solidFill>
                  <a:srgbClr val="000099"/>
                </a:solidFill>
                <a:latin typeface="微软雅黑" panose="020B0503020204020204" pitchFamily="34" charset="-122"/>
                <a:ea typeface="微软雅黑" panose="020B0503020204020204" pitchFamily="34" charset="-122"/>
              </a:rPr>
              <a:t>偏移</a:t>
            </a:r>
          </a:p>
        </p:txBody>
      </p:sp>
      <p:sp>
        <p:nvSpPr>
          <p:cNvPr id="502798" name="Rectangle 14"/>
          <p:cNvSpPr>
            <a:spLocks noChangeArrowheads="1"/>
          </p:cNvSpPr>
          <p:nvPr/>
        </p:nvSpPr>
        <p:spPr bwMode="auto">
          <a:xfrm>
            <a:off x="3702268" y="3505920"/>
            <a:ext cx="116378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检   验   和</a:t>
            </a:r>
          </a:p>
        </p:txBody>
      </p:sp>
      <p:sp>
        <p:nvSpPr>
          <p:cNvPr id="502799" name="Rectangle 15"/>
          <p:cNvSpPr>
            <a:spLocks noChangeArrowheads="1"/>
          </p:cNvSpPr>
          <p:nvPr/>
        </p:nvSpPr>
        <p:spPr bwMode="auto">
          <a:xfrm>
            <a:off x="3896603" y="3934545"/>
            <a:ext cx="30698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选    项    （长  度  可  变）</a:t>
            </a:r>
          </a:p>
        </p:txBody>
      </p:sp>
      <p:sp>
        <p:nvSpPr>
          <p:cNvPr id="502800" name="Rectangle 16"/>
          <p:cNvSpPr>
            <a:spLocks noChangeArrowheads="1"/>
          </p:cNvSpPr>
          <p:nvPr/>
        </p:nvSpPr>
        <p:spPr bwMode="auto">
          <a:xfrm>
            <a:off x="3812334" y="1642194"/>
            <a:ext cx="10339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600" dirty="0">
                <a:solidFill>
                  <a:srgbClr val="000099"/>
                </a:solidFill>
                <a:latin typeface="微软雅黑" panose="020B0503020204020204" pitchFamily="34" charset="-122"/>
                <a:ea typeface="微软雅黑" panose="020B0503020204020204" pitchFamily="34" charset="-122"/>
              </a:rPr>
              <a:t>源  端  口</a:t>
            </a:r>
          </a:p>
        </p:txBody>
      </p:sp>
      <p:sp>
        <p:nvSpPr>
          <p:cNvPr id="502801" name="Rectangle 17"/>
          <p:cNvSpPr>
            <a:spLocks noChangeArrowheads="1"/>
          </p:cNvSpPr>
          <p:nvPr/>
        </p:nvSpPr>
        <p:spPr bwMode="auto">
          <a:xfrm>
            <a:off x="5783215" y="2100982"/>
            <a:ext cx="83409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序   号</a:t>
            </a:r>
          </a:p>
        </p:txBody>
      </p:sp>
      <p:sp>
        <p:nvSpPr>
          <p:cNvPr id="502802" name="Line 18"/>
          <p:cNvSpPr>
            <a:spLocks noChangeShapeType="1"/>
          </p:cNvSpPr>
          <p:nvPr/>
        </p:nvSpPr>
        <p:spPr bwMode="auto">
          <a:xfrm>
            <a:off x="6214882" y="2956644"/>
            <a:ext cx="0" cy="915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03" name="Rectangle 19"/>
          <p:cNvSpPr>
            <a:spLocks noChangeArrowheads="1"/>
          </p:cNvSpPr>
          <p:nvPr/>
        </p:nvSpPr>
        <p:spPr bwMode="auto">
          <a:xfrm>
            <a:off x="7207202" y="3505920"/>
            <a:ext cx="15517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紧   急   指   针</a:t>
            </a:r>
          </a:p>
        </p:txBody>
      </p:sp>
      <p:sp>
        <p:nvSpPr>
          <p:cNvPr id="502804" name="Rectangle 20"/>
          <p:cNvSpPr>
            <a:spLocks noChangeArrowheads="1"/>
          </p:cNvSpPr>
          <p:nvPr/>
        </p:nvSpPr>
        <p:spPr bwMode="auto">
          <a:xfrm>
            <a:off x="7638870" y="3024907"/>
            <a:ext cx="7694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窗   口</a:t>
            </a:r>
          </a:p>
        </p:txBody>
      </p:sp>
      <p:sp>
        <p:nvSpPr>
          <p:cNvPr id="502805" name="Rectangle 21"/>
          <p:cNvSpPr>
            <a:spLocks noChangeArrowheads="1"/>
          </p:cNvSpPr>
          <p:nvPr/>
        </p:nvSpPr>
        <p:spPr bwMode="auto">
          <a:xfrm>
            <a:off x="5547603" y="2585170"/>
            <a:ext cx="14050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确    认    号</a:t>
            </a:r>
          </a:p>
        </p:txBody>
      </p:sp>
      <p:sp>
        <p:nvSpPr>
          <p:cNvPr id="502806" name="Line 22"/>
          <p:cNvSpPr>
            <a:spLocks noChangeShapeType="1"/>
          </p:cNvSpPr>
          <p:nvPr/>
        </p:nvSpPr>
        <p:spPr bwMode="auto">
          <a:xfrm>
            <a:off x="3437419" y="2956643"/>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07" name="Line 23"/>
          <p:cNvSpPr>
            <a:spLocks noChangeShapeType="1"/>
          </p:cNvSpPr>
          <p:nvPr/>
        </p:nvSpPr>
        <p:spPr bwMode="auto">
          <a:xfrm>
            <a:off x="5287914" y="295188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08" name="Line 24"/>
          <p:cNvSpPr>
            <a:spLocks noChangeShapeType="1"/>
          </p:cNvSpPr>
          <p:nvPr/>
        </p:nvSpPr>
        <p:spPr bwMode="auto">
          <a:xfrm>
            <a:off x="4813252" y="2956643"/>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09" name="Line 25"/>
          <p:cNvSpPr>
            <a:spLocks noChangeShapeType="1"/>
          </p:cNvSpPr>
          <p:nvPr/>
        </p:nvSpPr>
        <p:spPr bwMode="auto">
          <a:xfrm>
            <a:off x="5048863"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10" name="Line 26"/>
          <p:cNvSpPr>
            <a:spLocks noChangeShapeType="1"/>
          </p:cNvSpPr>
          <p:nvPr/>
        </p:nvSpPr>
        <p:spPr bwMode="auto">
          <a:xfrm>
            <a:off x="5748819"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11" name="Line 27"/>
          <p:cNvSpPr>
            <a:spLocks noChangeShapeType="1"/>
          </p:cNvSpPr>
          <p:nvPr/>
        </p:nvSpPr>
        <p:spPr bwMode="auto">
          <a:xfrm>
            <a:off x="5518366"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12" name="Line 28"/>
          <p:cNvSpPr>
            <a:spLocks noChangeShapeType="1"/>
          </p:cNvSpPr>
          <p:nvPr/>
        </p:nvSpPr>
        <p:spPr bwMode="auto">
          <a:xfrm>
            <a:off x="5984429"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13" name="Rectangle 29"/>
          <p:cNvSpPr>
            <a:spLocks noChangeArrowheads="1"/>
          </p:cNvSpPr>
          <p:nvPr/>
        </p:nvSpPr>
        <p:spPr bwMode="auto">
          <a:xfrm>
            <a:off x="3726344" y="3034432"/>
            <a:ext cx="7694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保   留</a:t>
            </a:r>
          </a:p>
        </p:txBody>
      </p:sp>
      <p:sp>
        <p:nvSpPr>
          <p:cNvPr id="502814" name="Rectangle 30"/>
          <p:cNvSpPr>
            <a:spLocks noChangeArrowheads="1"/>
          </p:cNvSpPr>
          <p:nvPr/>
        </p:nvSpPr>
        <p:spPr bwMode="auto">
          <a:xfrm>
            <a:off x="5957982" y="2969345"/>
            <a:ext cx="312587" cy="50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N</a:t>
            </a:r>
          </a:p>
        </p:txBody>
      </p:sp>
      <p:sp>
        <p:nvSpPr>
          <p:cNvPr id="502815" name="Line 31"/>
          <p:cNvSpPr>
            <a:spLocks noChangeShapeType="1"/>
          </p:cNvSpPr>
          <p:nvPr/>
        </p:nvSpPr>
        <p:spPr bwMode="auto">
          <a:xfrm>
            <a:off x="2531088" y="925040"/>
            <a:ext cx="7360708"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16" name="Rectangle 32"/>
          <p:cNvSpPr>
            <a:spLocks noChangeArrowheads="1"/>
          </p:cNvSpPr>
          <p:nvPr/>
        </p:nvSpPr>
        <p:spPr bwMode="auto">
          <a:xfrm>
            <a:off x="6152308" y="764705"/>
            <a:ext cx="767840"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32 </a:t>
            </a:r>
            <a:r>
              <a:rPr kumimoji="1" lang="zh-CN" altLang="en-US" dirty="0">
                <a:solidFill>
                  <a:srgbClr val="000099"/>
                </a:solidFill>
                <a:latin typeface="微软雅黑" panose="020B0503020204020204" pitchFamily="34" charset="-122"/>
                <a:ea typeface="微软雅黑" panose="020B0503020204020204" pitchFamily="34" charset="-122"/>
              </a:rPr>
              <a:t>位</a:t>
            </a:r>
          </a:p>
        </p:txBody>
      </p:sp>
      <p:sp>
        <p:nvSpPr>
          <p:cNvPr id="502821" name="Line 37"/>
          <p:cNvSpPr>
            <a:spLocks noChangeShapeType="1"/>
          </p:cNvSpPr>
          <p:nvPr/>
        </p:nvSpPr>
        <p:spPr bwMode="auto">
          <a:xfrm>
            <a:off x="2515610" y="1446930"/>
            <a:ext cx="73675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22" name="Line 38"/>
          <p:cNvSpPr>
            <a:spLocks noChangeShapeType="1"/>
          </p:cNvSpPr>
          <p:nvPr/>
        </p:nvSpPr>
        <p:spPr bwMode="auto">
          <a:xfrm>
            <a:off x="2515610"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23" name="Line 39"/>
          <p:cNvSpPr>
            <a:spLocks noChangeShapeType="1"/>
          </p:cNvSpPr>
          <p:nvPr/>
        </p:nvSpPr>
        <p:spPr bwMode="auto">
          <a:xfrm>
            <a:off x="2746062"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24" name="Line 40"/>
          <p:cNvSpPr>
            <a:spLocks noChangeShapeType="1"/>
          </p:cNvSpPr>
          <p:nvPr/>
        </p:nvSpPr>
        <p:spPr bwMode="auto">
          <a:xfrm>
            <a:off x="2976514"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25" name="Line 41"/>
          <p:cNvSpPr>
            <a:spLocks noChangeShapeType="1"/>
          </p:cNvSpPr>
          <p:nvPr/>
        </p:nvSpPr>
        <p:spPr bwMode="auto">
          <a:xfrm>
            <a:off x="3206966"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26" name="Line 42"/>
          <p:cNvSpPr>
            <a:spLocks noChangeShapeType="1"/>
          </p:cNvSpPr>
          <p:nvPr/>
        </p:nvSpPr>
        <p:spPr bwMode="auto">
          <a:xfrm>
            <a:off x="3437419"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27" name="Line 43"/>
          <p:cNvSpPr>
            <a:spLocks noChangeShapeType="1"/>
          </p:cNvSpPr>
          <p:nvPr/>
        </p:nvSpPr>
        <p:spPr bwMode="auto">
          <a:xfrm>
            <a:off x="3667871"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28" name="Line 44"/>
          <p:cNvSpPr>
            <a:spLocks noChangeShapeType="1"/>
          </p:cNvSpPr>
          <p:nvPr/>
        </p:nvSpPr>
        <p:spPr bwMode="auto">
          <a:xfrm>
            <a:off x="3896602"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29" name="Line 45"/>
          <p:cNvSpPr>
            <a:spLocks noChangeShapeType="1"/>
          </p:cNvSpPr>
          <p:nvPr/>
        </p:nvSpPr>
        <p:spPr bwMode="auto">
          <a:xfrm>
            <a:off x="4127054"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30" name="Line 46"/>
          <p:cNvSpPr>
            <a:spLocks noChangeShapeType="1"/>
          </p:cNvSpPr>
          <p:nvPr/>
        </p:nvSpPr>
        <p:spPr bwMode="auto">
          <a:xfrm>
            <a:off x="4357507"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31" name="Line 47"/>
          <p:cNvSpPr>
            <a:spLocks noChangeShapeType="1"/>
          </p:cNvSpPr>
          <p:nvPr/>
        </p:nvSpPr>
        <p:spPr bwMode="auto">
          <a:xfrm>
            <a:off x="4587959"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32" name="Line 48"/>
          <p:cNvSpPr>
            <a:spLocks noChangeShapeType="1"/>
          </p:cNvSpPr>
          <p:nvPr/>
        </p:nvSpPr>
        <p:spPr bwMode="auto">
          <a:xfrm>
            <a:off x="4818411"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33" name="Line 49"/>
          <p:cNvSpPr>
            <a:spLocks noChangeShapeType="1"/>
          </p:cNvSpPr>
          <p:nvPr/>
        </p:nvSpPr>
        <p:spPr bwMode="auto">
          <a:xfrm>
            <a:off x="5048863"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34" name="Line 50"/>
          <p:cNvSpPr>
            <a:spLocks noChangeShapeType="1"/>
          </p:cNvSpPr>
          <p:nvPr/>
        </p:nvSpPr>
        <p:spPr bwMode="auto">
          <a:xfrm>
            <a:off x="5279315"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35" name="Line 51"/>
          <p:cNvSpPr>
            <a:spLocks noChangeShapeType="1"/>
          </p:cNvSpPr>
          <p:nvPr/>
        </p:nvSpPr>
        <p:spPr bwMode="auto">
          <a:xfrm>
            <a:off x="5509767"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36" name="Line 52"/>
          <p:cNvSpPr>
            <a:spLocks noChangeShapeType="1"/>
          </p:cNvSpPr>
          <p:nvPr/>
        </p:nvSpPr>
        <p:spPr bwMode="auto">
          <a:xfrm>
            <a:off x="5738500"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37" name="Line 53"/>
          <p:cNvSpPr>
            <a:spLocks noChangeShapeType="1"/>
          </p:cNvSpPr>
          <p:nvPr/>
        </p:nvSpPr>
        <p:spPr bwMode="auto">
          <a:xfrm>
            <a:off x="5968952"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38" name="Line 54"/>
          <p:cNvSpPr>
            <a:spLocks noChangeShapeType="1"/>
          </p:cNvSpPr>
          <p:nvPr/>
        </p:nvSpPr>
        <p:spPr bwMode="auto">
          <a:xfrm>
            <a:off x="6199404"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39" name="Line 55"/>
          <p:cNvSpPr>
            <a:spLocks noChangeShapeType="1"/>
          </p:cNvSpPr>
          <p:nvPr/>
        </p:nvSpPr>
        <p:spPr bwMode="auto">
          <a:xfrm>
            <a:off x="6429856"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40" name="Line 56"/>
          <p:cNvSpPr>
            <a:spLocks noChangeShapeType="1"/>
          </p:cNvSpPr>
          <p:nvPr/>
        </p:nvSpPr>
        <p:spPr bwMode="auto">
          <a:xfrm>
            <a:off x="6660308"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41" name="Line 57"/>
          <p:cNvSpPr>
            <a:spLocks noChangeShapeType="1"/>
          </p:cNvSpPr>
          <p:nvPr/>
        </p:nvSpPr>
        <p:spPr bwMode="auto">
          <a:xfrm>
            <a:off x="6890760"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42" name="Line 58"/>
          <p:cNvSpPr>
            <a:spLocks noChangeShapeType="1"/>
          </p:cNvSpPr>
          <p:nvPr/>
        </p:nvSpPr>
        <p:spPr bwMode="auto">
          <a:xfrm>
            <a:off x="7121212"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43" name="Line 59"/>
          <p:cNvSpPr>
            <a:spLocks noChangeShapeType="1"/>
          </p:cNvSpPr>
          <p:nvPr/>
        </p:nvSpPr>
        <p:spPr bwMode="auto">
          <a:xfrm>
            <a:off x="7351664"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44" name="Line 60"/>
          <p:cNvSpPr>
            <a:spLocks noChangeShapeType="1"/>
          </p:cNvSpPr>
          <p:nvPr/>
        </p:nvSpPr>
        <p:spPr bwMode="auto">
          <a:xfrm>
            <a:off x="7580396"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45" name="Line 61"/>
          <p:cNvSpPr>
            <a:spLocks noChangeShapeType="1"/>
          </p:cNvSpPr>
          <p:nvPr/>
        </p:nvSpPr>
        <p:spPr bwMode="auto">
          <a:xfrm>
            <a:off x="7810848"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46" name="Line 62"/>
          <p:cNvSpPr>
            <a:spLocks noChangeShapeType="1"/>
          </p:cNvSpPr>
          <p:nvPr/>
        </p:nvSpPr>
        <p:spPr bwMode="auto">
          <a:xfrm>
            <a:off x="8041300"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47" name="Line 63"/>
          <p:cNvSpPr>
            <a:spLocks noChangeShapeType="1"/>
          </p:cNvSpPr>
          <p:nvPr/>
        </p:nvSpPr>
        <p:spPr bwMode="auto">
          <a:xfrm>
            <a:off x="8271752"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48" name="Line 64"/>
          <p:cNvSpPr>
            <a:spLocks noChangeShapeType="1"/>
          </p:cNvSpPr>
          <p:nvPr/>
        </p:nvSpPr>
        <p:spPr bwMode="auto">
          <a:xfrm>
            <a:off x="8502204"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49" name="Line 65"/>
          <p:cNvSpPr>
            <a:spLocks noChangeShapeType="1"/>
          </p:cNvSpPr>
          <p:nvPr/>
        </p:nvSpPr>
        <p:spPr bwMode="auto">
          <a:xfrm>
            <a:off x="8732657"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50" name="Line 66"/>
          <p:cNvSpPr>
            <a:spLocks noChangeShapeType="1"/>
          </p:cNvSpPr>
          <p:nvPr/>
        </p:nvSpPr>
        <p:spPr bwMode="auto">
          <a:xfrm>
            <a:off x="8963109"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51" name="Line 67"/>
          <p:cNvSpPr>
            <a:spLocks noChangeShapeType="1"/>
          </p:cNvSpPr>
          <p:nvPr/>
        </p:nvSpPr>
        <p:spPr bwMode="auto">
          <a:xfrm>
            <a:off x="9193561"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52" name="Line 68"/>
          <p:cNvSpPr>
            <a:spLocks noChangeShapeType="1"/>
          </p:cNvSpPr>
          <p:nvPr/>
        </p:nvSpPr>
        <p:spPr bwMode="auto">
          <a:xfrm>
            <a:off x="9422294"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53" name="Line 69"/>
          <p:cNvSpPr>
            <a:spLocks noChangeShapeType="1"/>
          </p:cNvSpPr>
          <p:nvPr/>
        </p:nvSpPr>
        <p:spPr bwMode="auto">
          <a:xfrm>
            <a:off x="9652746" y="1246907"/>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54" name="Line 70"/>
          <p:cNvSpPr>
            <a:spLocks noChangeShapeType="1"/>
          </p:cNvSpPr>
          <p:nvPr/>
        </p:nvSpPr>
        <p:spPr bwMode="auto">
          <a:xfrm>
            <a:off x="9883198"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55" name="Rectangle 71"/>
          <p:cNvSpPr>
            <a:spLocks noChangeArrowheads="1"/>
          </p:cNvSpPr>
          <p:nvPr/>
        </p:nvSpPr>
        <p:spPr bwMode="auto">
          <a:xfrm>
            <a:off x="2668672" y="1180232"/>
            <a:ext cx="1535775"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56" name="Rectangle 72"/>
          <p:cNvSpPr>
            <a:spLocks noChangeArrowheads="1"/>
          </p:cNvSpPr>
          <p:nvPr/>
        </p:nvSpPr>
        <p:spPr bwMode="auto">
          <a:xfrm>
            <a:off x="4510570" y="1180232"/>
            <a:ext cx="1535773"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57" name="Rectangle 73"/>
          <p:cNvSpPr>
            <a:spLocks noChangeArrowheads="1"/>
          </p:cNvSpPr>
          <p:nvPr/>
        </p:nvSpPr>
        <p:spPr bwMode="auto">
          <a:xfrm>
            <a:off x="6352466" y="1180232"/>
            <a:ext cx="1535775"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58" name="Rectangle 74"/>
          <p:cNvSpPr>
            <a:spLocks noChangeArrowheads="1"/>
          </p:cNvSpPr>
          <p:nvPr/>
        </p:nvSpPr>
        <p:spPr bwMode="auto">
          <a:xfrm>
            <a:off x="8194364" y="1180232"/>
            <a:ext cx="1535773"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60" name="Rectangle 76"/>
          <p:cNvSpPr>
            <a:spLocks noChangeArrowheads="1"/>
          </p:cNvSpPr>
          <p:nvPr/>
        </p:nvSpPr>
        <p:spPr bwMode="auto">
          <a:xfrm>
            <a:off x="5738501" y="2969345"/>
            <a:ext cx="312587" cy="50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N</a:t>
            </a:r>
          </a:p>
        </p:txBody>
      </p:sp>
      <p:sp>
        <p:nvSpPr>
          <p:cNvPr id="502861" name="Rectangle 77"/>
          <p:cNvSpPr>
            <a:spLocks noChangeArrowheads="1"/>
          </p:cNvSpPr>
          <p:nvPr/>
        </p:nvSpPr>
        <p:spPr bwMode="auto">
          <a:xfrm>
            <a:off x="5509769" y="2969345"/>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T</a:t>
            </a:r>
          </a:p>
        </p:txBody>
      </p:sp>
      <p:sp>
        <p:nvSpPr>
          <p:cNvPr id="502862" name="Rectangle 78"/>
          <p:cNvSpPr>
            <a:spLocks noChangeArrowheads="1"/>
          </p:cNvSpPr>
          <p:nvPr/>
        </p:nvSpPr>
        <p:spPr bwMode="auto">
          <a:xfrm>
            <a:off x="5263838" y="2969345"/>
            <a:ext cx="309381" cy="50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H</a:t>
            </a:r>
          </a:p>
        </p:txBody>
      </p:sp>
      <p:sp>
        <p:nvSpPr>
          <p:cNvPr id="502863" name="Rectangle 79"/>
          <p:cNvSpPr>
            <a:spLocks noChangeArrowheads="1"/>
          </p:cNvSpPr>
          <p:nvPr/>
        </p:nvSpPr>
        <p:spPr bwMode="auto">
          <a:xfrm>
            <a:off x="5033386" y="2969345"/>
            <a:ext cx="298160" cy="50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200">
                <a:solidFill>
                  <a:srgbClr val="000099"/>
                </a:solidFill>
                <a:latin typeface="微软雅黑" panose="020B0503020204020204" pitchFamily="34" charset="-122"/>
                <a:ea typeface="微软雅黑" panose="020B0503020204020204" pitchFamily="34" charset="-122"/>
              </a:rPr>
              <a:t>K</a:t>
            </a:r>
          </a:p>
        </p:txBody>
      </p:sp>
      <p:sp>
        <p:nvSpPr>
          <p:cNvPr id="502864" name="Rectangle 80"/>
          <p:cNvSpPr>
            <a:spLocks noChangeArrowheads="1"/>
          </p:cNvSpPr>
          <p:nvPr/>
        </p:nvSpPr>
        <p:spPr bwMode="auto">
          <a:xfrm>
            <a:off x="4782297" y="2969345"/>
            <a:ext cx="302969"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200" dirty="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200" dirty="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200" dirty="0">
                <a:solidFill>
                  <a:srgbClr val="000099"/>
                </a:solidFill>
                <a:latin typeface="微软雅黑" panose="020B0503020204020204" pitchFamily="34" charset="-122"/>
                <a:ea typeface="微软雅黑" panose="020B0503020204020204" pitchFamily="34" charset="-122"/>
              </a:rPr>
              <a:t>G</a:t>
            </a:r>
          </a:p>
        </p:txBody>
      </p:sp>
      <p:sp>
        <p:nvSpPr>
          <p:cNvPr id="502865" name="Rectangle 81"/>
          <p:cNvSpPr>
            <a:spLocks noChangeArrowheads="1"/>
          </p:cNvSpPr>
          <p:nvPr/>
        </p:nvSpPr>
        <p:spPr bwMode="auto">
          <a:xfrm>
            <a:off x="2159613" y="1061170"/>
            <a:ext cx="7797007"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位  </a:t>
            </a:r>
            <a:r>
              <a:rPr kumimoji="1" lang="en-US" altLang="zh-CN" sz="1600">
                <a:solidFill>
                  <a:srgbClr val="000099"/>
                </a:solidFill>
                <a:latin typeface="微软雅黑" panose="020B0503020204020204" pitchFamily="34" charset="-122"/>
                <a:ea typeface="微软雅黑" panose="020B0503020204020204" pitchFamily="34" charset="-122"/>
              </a:rPr>
              <a:t>0                           8                           16                          24                       31</a:t>
            </a:r>
          </a:p>
        </p:txBody>
      </p:sp>
      <p:sp>
        <p:nvSpPr>
          <p:cNvPr id="502866" name="Line 82"/>
          <p:cNvSpPr>
            <a:spLocks noChangeShapeType="1"/>
          </p:cNvSpPr>
          <p:nvPr/>
        </p:nvSpPr>
        <p:spPr bwMode="auto">
          <a:xfrm flipH="1">
            <a:off x="8039581" y="3890093"/>
            <a:ext cx="3440" cy="430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89" name="Rectangle 105"/>
          <p:cNvSpPr>
            <a:spLocks noChangeArrowheads="1"/>
          </p:cNvSpPr>
          <p:nvPr/>
        </p:nvSpPr>
        <p:spPr bwMode="auto">
          <a:xfrm>
            <a:off x="5451295" y="4894561"/>
            <a:ext cx="4664075" cy="493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67" name="Rectangle 83"/>
          <p:cNvSpPr>
            <a:spLocks noChangeArrowheads="1"/>
          </p:cNvSpPr>
          <p:nvPr/>
        </p:nvSpPr>
        <p:spPr bwMode="auto">
          <a:xfrm>
            <a:off x="8531442" y="3934545"/>
            <a:ext cx="89085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填    充</a:t>
            </a:r>
          </a:p>
        </p:txBody>
      </p:sp>
      <p:sp>
        <p:nvSpPr>
          <p:cNvPr id="502868" name="Rectangle 84"/>
          <p:cNvSpPr>
            <a:spLocks noChangeArrowheads="1"/>
          </p:cNvSpPr>
          <p:nvPr/>
        </p:nvSpPr>
        <p:spPr bwMode="auto">
          <a:xfrm>
            <a:off x="6952674" y="4950124"/>
            <a:ext cx="1795557"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TCP </a:t>
            </a:r>
            <a:r>
              <a:rPr kumimoji="1" lang="zh-CN" altLang="en-US" sz="2000">
                <a:solidFill>
                  <a:srgbClr val="000099"/>
                </a:solidFill>
                <a:latin typeface="微软雅黑" panose="020B0503020204020204" pitchFamily="34" charset="-122"/>
                <a:ea typeface="微软雅黑" panose="020B0503020204020204" pitchFamily="34" charset="-122"/>
              </a:rPr>
              <a:t>数据部分</a:t>
            </a:r>
          </a:p>
        </p:txBody>
      </p:sp>
      <p:sp>
        <p:nvSpPr>
          <p:cNvPr id="502869" name="Rectangle 85"/>
          <p:cNvSpPr>
            <a:spLocks noChangeArrowheads="1"/>
          </p:cNvSpPr>
          <p:nvPr/>
        </p:nvSpPr>
        <p:spPr bwMode="auto">
          <a:xfrm>
            <a:off x="3905204" y="4869161"/>
            <a:ext cx="1523735" cy="506413"/>
          </a:xfrm>
          <a:prstGeom prst="rect">
            <a:avLst/>
          </a:prstGeom>
          <a:solidFill>
            <a:srgbClr val="FFFF66"/>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70" name="Rectangle 86"/>
          <p:cNvSpPr>
            <a:spLocks noChangeArrowheads="1"/>
          </p:cNvSpPr>
          <p:nvPr/>
        </p:nvSpPr>
        <p:spPr bwMode="auto">
          <a:xfrm>
            <a:off x="3905202" y="4869161"/>
            <a:ext cx="6237684" cy="506413"/>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71" name="Line 87"/>
          <p:cNvSpPr>
            <a:spLocks noChangeShapeType="1"/>
          </p:cNvSpPr>
          <p:nvPr/>
        </p:nvSpPr>
        <p:spPr bwMode="auto">
          <a:xfrm flipH="1">
            <a:off x="5428937" y="4880272"/>
            <a:ext cx="0" cy="495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72" name="Rectangle 88"/>
          <p:cNvSpPr>
            <a:spLocks noChangeArrowheads="1"/>
          </p:cNvSpPr>
          <p:nvPr/>
        </p:nvSpPr>
        <p:spPr bwMode="auto">
          <a:xfrm>
            <a:off x="4116737" y="4997749"/>
            <a:ext cx="78078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73" name="Rectangle 89"/>
          <p:cNvSpPr>
            <a:spLocks noChangeArrowheads="1"/>
          </p:cNvSpPr>
          <p:nvPr/>
        </p:nvSpPr>
        <p:spPr bwMode="auto">
          <a:xfrm>
            <a:off x="4125336" y="4950124"/>
            <a:ext cx="127939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000099"/>
                </a:solidFill>
                <a:latin typeface="微软雅黑" panose="020B0503020204020204" pitchFamily="34" charset="-122"/>
                <a:ea typeface="微软雅黑" panose="020B0503020204020204" pitchFamily="34" charset="-122"/>
              </a:rPr>
              <a:t>TCP </a:t>
            </a: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502877" name="Rectangle 93"/>
          <p:cNvSpPr>
            <a:spLocks noChangeArrowheads="1"/>
          </p:cNvSpPr>
          <p:nvPr/>
        </p:nvSpPr>
        <p:spPr bwMode="auto">
          <a:xfrm>
            <a:off x="2063553" y="4941169"/>
            <a:ext cx="176622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defTabSz="762000"/>
            <a:r>
              <a:rPr kumimoji="1" lang="en-US" altLang="zh-CN" sz="2000" dirty="0">
                <a:solidFill>
                  <a:srgbClr val="000099"/>
                </a:solidFill>
                <a:latin typeface="微软雅黑" panose="020B0503020204020204" pitchFamily="34" charset="-122"/>
                <a:ea typeface="微软雅黑" panose="020B0503020204020204" pitchFamily="34" charset="-122"/>
              </a:rPr>
              <a:t>TCP </a:t>
            </a:r>
            <a:r>
              <a:rPr kumimoji="1" lang="zh-CN" altLang="en-US" sz="2000" dirty="0">
                <a:solidFill>
                  <a:srgbClr val="000099"/>
                </a:solidFill>
                <a:latin typeface="微软雅黑" panose="020B0503020204020204" pitchFamily="34" charset="-122"/>
                <a:ea typeface="微软雅黑" panose="020B0503020204020204" pitchFamily="34" charset="-122"/>
              </a:rPr>
              <a:t>报文段</a:t>
            </a:r>
          </a:p>
        </p:txBody>
      </p:sp>
      <p:sp>
        <p:nvSpPr>
          <p:cNvPr id="502878" name="Rectangle 94"/>
          <p:cNvSpPr>
            <a:spLocks noChangeArrowheads="1"/>
          </p:cNvSpPr>
          <p:nvPr/>
        </p:nvSpPr>
        <p:spPr bwMode="auto">
          <a:xfrm>
            <a:off x="3891444" y="5718275"/>
            <a:ext cx="6251442" cy="504825"/>
          </a:xfrm>
          <a:prstGeom prst="rect">
            <a:avLst/>
          </a:prstGeom>
          <a:solidFill>
            <a:srgbClr val="FF66FF"/>
          </a:solidFill>
          <a:ln w="19050">
            <a:solidFill>
              <a:srgbClr val="333399"/>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80" name="Rectangle 96"/>
          <p:cNvSpPr>
            <a:spLocks noChangeArrowheads="1"/>
          </p:cNvSpPr>
          <p:nvPr/>
        </p:nvSpPr>
        <p:spPr bwMode="auto">
          <a:xfrm>
            <a:off x="5697720" y="5767760"/>
            <a:ext cx="2630529"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000099"/>
                </a:solidFill>
                <a:latin typeface="微软雅黑" panose="020B0503020204020204" pitchFamily="34" charset="-122"/>
                <a:ea typeface="微软雅黑" panose="020B0503020204020204" pitchFamily="34" charset="-122"/>
              </a:rPr>
              <a:t>IP</a:t>
            </a:r>
            <a:r>
              <a:rPr kumimoji="1" lang="zh-CN" altLang="en-US" sz="2000" dirty="0">
                <a:solidFill>
                  <a:srgbClr val="000099"/>
                </a:solidFill>
                <a:latin typeface="微软雅黑" panose="020B0503020204020204" pitchFamily="34" charset="-122"/>
                <a:ea typeface="微软雅黑" panose="020B0503020204020204" pitchFamily="34" charset="-122"/>
              </a:rPr>
              <a:t>数据报的</a:t>
            </a:r>
            <a:r>
              <a:rPr kumimoji="1" lang="en-US" altLang="zh-CN" sz="2000" dirty="0">
                <a:solidFill>
                  <a:srgbClr val="000099"/>
                </a:solidFill>
                <a:latin typeface="微软雅黑" panose="020B0503020204020204" pitchFamily="34" charset="-122"/>
                <a:ea typeface="微软雅黑" panose="020B0503020204020204" pitchFamily="34" charset="-122"/>
              </a:rPr>
              <a:t> </a:t>
            </a:r>
            <a:r>
              <a:rPr kumimoji="1" lang="zh-CN" altLang="en-US" sz="2000" dirty="0">
                <a:solidFill>
                  <a:srgbClr val="000099"/>
                </a:solidFill>
                <a:latin typeface="微软雅黑" panose="020B0503020204020204" pitchFamily="34" charset="-122"/>
                <a:ea typeface="微软雅黑" panose="020B0503020204020204" pitchFamily="34" charset="-122"/>
              </a:rPr>
              <a:t>数据部分</a:t>
            </a:r>
          </a:p>
        </p:txBody>
      </p:sp>
      <p:sp>
        <p:nvSpPr>
          <p:cNvPr id="502881" name="Rectangle 97"/>
          <p:cNvSpPr>
            <a:spLocks noChangeArrowheads="1"/>
          </p:cNvSpPr>
          <p:nvPr/>
        </p:nvSpPr>
        <p:spPr bwMode="auto">
          <a:xfrm>
            <a:off x="2784864" y="5777011"/>
            <a:ext cx="1027526"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000099"/>
                </a:solidFill>
                <a:latin typeface="微软雅黑" panose="020B0503020204020204" pitchFamily="34" charset="-122"/>
                <a:ea typeface="微软雅黑" panose="020B0503020204020204" pitchFamily="34" charset="-122"/>
              </a:rPr>
              <a:t>IP </a:t>
            </a: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502884" name="Line 100"/>
          <p:cNvSpPr>
            <a:spLocks noChangeShapeType="1"/>
          </p:cNvSpPr>
          <p:nvPr/>
        </p:nvSpPr>
        <p:spPr bwMode="auto">
          <a:xfrm>
            <a:off x="9998424" y="1535830"/>
            <a:ext cx="79798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85" name="Line 101"/>
          <p:cNvSpPr>
            <a:spLocks noChangeShapeType="1"/>
          </p:cNvSpPr>
          <p:nvPr/>
        </p:nvSpPr>
        <p:spPr bwMode="auto">
          <a:xfrm>
            <a:off x="9998424" y="3872630"/>
            <a:ext cx="79798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86" name="Line 102"/>
          <p:cNvSpPr>
            <a:spLocks noChangeShapeType="1"/>
          </p:cNvSpPr>
          <p:nvPr/>
        </p:nvSpPr>
        <p:spPr bwMode="auto">
          <a:xfrm>
            <a:off x="1948079" y="1561230"/>
            <a:ext cx="5090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87" name="Line 103"/>
          <p:cNvSpPr>
            <a:spLocks noChangeShapeType="1"/>
          </p:cNvSpPr>
          <p:nvPr/>
        </p:nvSpPr>
        <p:spPr bwMode="auto">
          <a:xfrm>
            <a:off x="1961837" y="4302843"/>
            <a:ext cx="5090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2888" name="Rectangle 104"/>
          <p:cNvSpPr>
            <a:spLocks noChangeArrowheads="1"/>
          </p:cNvSpPr>
          <p:nvPr/>
        </p:nvSpPr>
        <p:spPr bwMode="auto">
          <a:xfrm>
            <a:off x="1471698" y="5445225"/>
            <a:ext cx="1106073" cy="36676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发送在前</a:t>
            </a:r>
          </a:p>
        </p:txBody>
      </p:sp>
      <p:sp>
        <p:nvSpPr>
          <p:cNvPr id="502891" name="Text Box 107"/>
          <p:cNvSpPr txBox="1">
            <a:spLocks noChangeArrowheads="1"/>
          </p:cNvSpPr>
          <p:nvPr/>
        </p:nvSpPr>
        <p:spPr bwMode="auto">
          <a:xfrm>
            <a:off x="3891714" y="44625"/>
            <a:ext cx="4508542" cy="584775"/>
          </a:xfrm>
          <a:prstGeom prst="rect">
            <a:avLst/>
          </a:prstGeom>
          <a:solidFill>
            <a:srgbClr val="66FF66"/>
          </a:solidFill>
          <a:ln w="9525">
            <a:solidFill>
              <a:srgbClr val="000099"/>
            </a:solidFill>
            <a:miter lim="800000"/>
            <a:headEnd/>
            <a:tailEnd/>
          </a:ln>
          <a:effectLst/>
        </p:spPr>
        <p:txBody>
          <a:bodyPr wrap="none">
            <a:spAutoFit/>
          </a:bodyPr>
          <a:lstStyle/>
          <a:p>
            <a:r>
              <a:rPr lang="en-US" altLang="zh-CN" sz="3200" b="1" dirty="0">
                <a:solidFill>
                  <a:srgbClr val="000099"/>
                </a:solidFill>
                <a:latin typeface="微软雅黑" panose="020B0503020204020204" pitchFamily="34" charset="-122"/>
                <a:ea typeface="微软雅黑" panose="020B0503020204020204" pitchFamily="34" charset="-122"/>
              </a:rPr>
              <a:t>TCP </a:t>
            </a:r>
            <a:r>
              <a:rPr lang="zh-CN" altLang="en-US" sz="3200" b="1" dirty="0">
                <a:solidFill>
                  <a:srgbClr val="000099"/>
                </a:solidFill>
                <a:latin typeface="微软雅黑" panose="020B0503020204020204" pitchFamily="34" charset="-122"/>
                <a:ea typeface="微软雅黑" panose="020B0503020204020204" pitchFamily="34" charset="-122"/>
              </a:rPr>
              <a:t>报文段的首部格式 </a:t>
            </a:r>
          </a:p>
        </p:txBody>
      </p:sp>
      <p:sp>
        <p:nvSpPr>
          <p:cNvPr id="2" name="矩形 1"/>
          <p:cNvSpPr/>
          <p:nvPr/>
        </p:nvSpPr>
        <p:spPr bwMode="auto">
          <a:xfrm>
            <a:off x="3905203" y="5409597"/>
            <a:ext cx="6210166" cy="298350"/>
          </a:xfrm>
          <a:prstGeom prst="rect">
            <a:avLst/>
          </a:prstGeom>
          <a:gradFill flip="none" rotWithShape="1">
            <a:gsLst>
              <a:gs pos="0">
                <a:schemeClr val="bg1">
                  <a:lumMod val="85000"/>
                </a:schemeClr>
              </a:gs>
              <a:gs pos="100000">
                <a:schemeClr val="bg1">
                  <a:lumMod val="50000"/>
                </a:schemeClr>
              </a:gs>
            </a:gsLst>
            <a:lin ang="540000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02883" name="AutoShape 99"/>
          <p:cNvSpPr>
            <a:spLocks noChangeArrowheads="1"/>
          </p:cNvSpPr>
          <p:nvPr/>
        </p:nvSpPr>
        <p:spPr bwMode="auto">
          <a:xfrm rot="-5400000">
            <a:off x="6723497" y="5391063"/>
            <a:ext cx="470469" cy="434779"/>
          </a:xfrm>
          <a:prstGeom prst="leftArrow">
            <a:avLst>
              <a:gd name="adj1" fmla="val 50000"/>
              <a:gd name="adj2" fmla="val 52851"/>
            </a:avLst>
          </a:prstGeom>
          <a:solidFill>
            <a:schemeClr val="bg1">
              <a:alpha val="80000"/>
            </a:schemeClr>
          </a:solidFill>
          <a:ln w="12700">
            <a:solidFill>
              <a:srgbClr val="333399"/>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78676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57870" y="78539"/>
            <a:ext cx="9861844" cy="4873626"/>
            <a:chOff x="214869" y="78539"/>
            <a:chExt cx="9861844" cy="4873626"/>
          </a:xfrm>
        </p:grpSpPr>
        <p:sp>
          <p:nvSpPr>
            <p:cNvPr id="503811"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12"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503813"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14"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503815"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18"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19"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20"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21"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22"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23"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24"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503825"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503826"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503827"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503828"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503829"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503830"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31"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503832"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503833"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503834"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35"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36"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37"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38"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39"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40"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41"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503842"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50384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4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4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4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4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5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5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5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5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5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5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5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5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5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5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6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6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6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6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6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6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6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6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6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6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7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7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7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7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7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7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7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7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7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7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8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8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8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8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50388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50388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50388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50388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50388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50388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891"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503904"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905"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906"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03907"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03911" name="Text Box 103"/>
          <p:cNvSpPr txBox="1">
            <a:spLocks noChangeArrowheads="1"/>
          </p:cNvSpPr>
          <p:nvPr/>
        </p:nvSpPr>
        <p:spPr bwMode="auto">
          <a:xfrm>
            <a:off x="1677738" y="5046276"/>
            <a:ext cx="9021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源端口和目的端口字段</a:t>
            </a:r>
            <a:r>
              <a:rPr lang="en-US" altLang="zh-CN" sz="2400" dirty="0">
                <a:solidFill>
                  <a:srgbClr val="000099"/>
                </a:solidFill>
                <a:latin typeface="微软雅黑" panose="020B0503020204020204" pitchFamily="34" charset="-122"/>
                <a:ea typeface="微软雅黑" panose="020B0503020204020204" pitchFamily="34" charset="-122"/>
              </a:rPr>
              <a:t>——</a:t>
            </a:r>
            <a:r>
              <a:rPr lang="zh-CN" altLang="en-US" sz="2400" dirty="0">
                <a:solidFill>
                  <a:srgbClr val="000099"/>
                </a:solidFill>
                <a:latin typeface="微软雅黑" panose="020B0503020204020204" pitchFamily="34" charset="-122"/>
                <a:ea typeface="微软雅黑" panose="020B0503020204020204" pitchFamily="34" charset="-122"/>
              </a:rPr>
              <a:t>各占 </a:t>
            </a:r>
            <a:r>
              <a:rPr lang="en-US" altLang="zh-CN" sz="2400" dirty="0">
                <a:solidFill>
                  <a:srgbClr val="000099"/>
                </a:solidFill>
                <a:latin typeface="微软雅黑" panose="020B0503020204020204" pitchFamily="34" charset="-122"/>
                <a:ea typeface="微软雅黑" panose="020B0503020204020204" pitchFamily="34" charset="-122"/>
              </a:rPr>
              <a:t>2 </a:t>
            </a:r>
            <a:r>
              <a:rPr lang="zh-CN" altLang="en-US" sz="2400" dirty="0">
                <a:solidFill>
                  <a:srgbClr val="000099"/>
                </a:solidFill>
                <a:latin typeface="微软雅黑" panose="020B0503020204020204" pitchFamily="34" charset="-122"/>
                <a:ea typeface="微软雅黑" panose="020B0503020204020204" pitchFamily="34" charset="-122"/>
              </a:rPr>
              <a:t>字节。端口是运输层与应用层的服务接口。运输层的复用和分用功能都要通过端口才能实现。  </a:t>
            </a:r>
          </a:p>
        </p:txBody>
      </p:sp>
      <p:sp>
        <p:nvSpPr>
          <p:cNvPr id="503912" name="Rectangle 104"/>
          <p:cNvSpPr>
            <a:spLocks noChangeArrowheads="1"/>
          </p:cNvSpPr>
          <p:nvPr/>
        </p:nvSpPr>
        <p:spPr bwMode="auto">
          <a:xfrm>
            <a:off x="1892234" y="797677"/>
            <a:ext cx="840118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461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9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3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912" grpId="0" animBg="1"/>
      <p:bldP spid="50391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运输层的作用</a:t>
            </a:r>
          </a:p>
        </p:txBody>
      </p:sp>
      <p:sp>
        <p:nvSpPr>
          <p:cNvPr id="3" name="内容占位符 2"/>
          <p:cNvSpPr>
            <a:spLocks noGrp="1"/>
          </p:cNvSpPr>
          <p:nvPr>
            <p:ph idx="1"/>
          </p:nvPr>
        </p:nvSpPr>
        <p:spPr/>
        <p:txBody>
          <a:bodyPr/>
          <a:lstStyle/>
          <a:p>
            <a:r>
              <a:rPr lang="zh-CN" altLang="zh-CN" dirty="0"/>
              <a:t>一台主机中有</a:t>
            </a:r>
            <a:r>
              <a:rPr lang="zh-CN" altLang="zh-CN" dirty="0">
                <a:solidFill>
                  <a:srgbClr val="FF0000"/>
                </a:solidFill>
              </a:rPr>
              <a:t>多个应用进程</a:t>
            </a:r>
            <a:r>
              <a:rPr lang="zh-CN" altLang="zh-CN" dirty="0"/>
              <a:t>同时分别</a:t>
            </a:r>
            <a:r>
              <a:rPr lang="zh-CN" altLang="en-US" dirty="0"/>
              <a:t>与</a:t>
            </a:r>
            <a:r>
              <a:rPr lang="zh-CN" altLang="zh-CN" dirty="0"/>
              <a:t>另一主机中的多个应用进程通信。</a:t>
            </a:r>
            <a:endParaRPr lang="en-US" altLang="zh-CN" dirty="0"/>
          </a:p>
          <a:p>
            <a:pPr lvl="1"/>
            <a:r>
              <a:rPr lang="zh-CN" altLang="zh-CN" dirty="0"/>
              <a:t>运输层</a:t>
            </a:r>
            <a:r>
              <a:rPr lang="zh-CN" altLang="en-US" dirty="0"/>
              <a:t>的</a:t>
            </a:r>
            <a:r>
              <a:rPr lang="zh-CN" altLang="zh-CN" dirty="0"/>
              <a:t>重要功能——</a:t>
            </a:r>
            <a:r>
              <a:rPr lang="zh-CN" altLang="zh-CN" dirty="0">
                <a:solidFill>
                  <a:srgbClr val="FF0000"/>
                </a:solidFill>
              </a:rPr>
              <a:t>复用</a:t>
            </a:r>
            <a:r>
              <a:rPr lang="en-US" altLang="zh-CN" dirty="0">
                <a:solidFill>
                  <a:srgbClr val="FF0000"/>
                </a:solidFill>
              </a:rPr>
              <a:t> </a:t>
            </a:r>
            <a:r>
              <a:rPr lang="en-US" altLang="zh-CN" dirty="0"/>
              <a:t>(multiplexing)</a:t>
            </a:r>
            <a:r>
              <a:rPr lang="zh-CN" altLang="zh-CN" dirty="0"/>
              <a:t>和</a:t>
            </a:r>
            <a:r>
              <a:rPr lang="zh-CN" altLang="zh-CN" dirty="0">
                <a:solidFill>
                  <a:srgbClr val="FF0000"/>
                </a:solidFill>
              </a:rPr>
              <a:t>分用</a:t>
            </a:r>
            <a:r>
              <a:rPr lang="en-US" altLang="zh-CN" dirty="0">
                <a:solidFill>
                  <a:srgbClr val="FF0000"/>
                </a:solidFill>
              </a:rPr>
              <a:t> </a:t>
            </a:r>
            <a:r>
              <a:rPr lang="en-US" altLang="zh-CN" dirty="0"/>
              <a:t>(demultiplexing)</a:t>
            </a:r>
          </a:p>
          <a:p>
            <a:r>
              <a:rPr lang="zh-CN" altLang="zh-CN" dirty="0"/>
              <a:t>根据应用程序的不同需求，运输层</a:t>
            </a:r>
            <a:r>
              <a:rPr lang="zh-CN" altLang="en-US" dirty="0"/>
              <a:t>提供</a:t>
            </a:r>
            <a:r>
              <a:rPr lang="zh-CN" altLang="zh-CN" dirty="0"/>
              <a:t>两种不同的运输协议</a:t>
            </a:r>
            <a:r>
              <a:rPr lang="zh-CN" altLang="en-US" dirty="0"/>
              <a:t>：</a:t>
            </a:r>
            <a:endParaRPr lang="en-US" altLang="zh-CN" dirty="0"/>
          </a:p>
          <a:p>
            <a:pPr lvl="1"/>
            <a:r>
              <a:rPr lang="zh-CN" altLang="zh-CN" dirty="0">
                <a:solidFill>
                  <a:srgbClr val="FF0000"/>
                </a:solidFill>
              </a:rPr>
              <a:t>面向连接的</a:t>
            </a:r>
            <a:r>
              <a:rPr lang="en-US" altLang="zh-CN" dirty="0">
                <a:solidFill>
                  <a:srgbClr val="FF0000"/>
                </a:solidFill>
              </a:rPr>
              <a:t> TCP </a:t>
            </a:r>
            <a:endParaRPr lang="en-US" altLang="zh-CN" dirty="0"/>
          </a:p>
          <a:p>
            <a:pPr lvl="1"/>
            <a:r>
              <a:rPr lang="zh-CN" altLang="zh-CN" dirty="0"/>
              <a:t>无</a:t>
            </a:r>
            <a:r>
              <a:rPr lang="zh-CN" altLang="zh-CN" dirty="0">
                <a:solidFill>
                  <a:srgbClr val="FF0000"/>
                </a:solidFill>
              </a:rPr>
              <a:t>连接的</a:t>
            </a:r>
            <a:r>
              <a:rPr lang="en-US" altLang="zh-CN" dirty="0">
                <a:solidFill>
                  <a:srgbClr val="FF0000"/>
                </a:solidFill>
              </a:rPr>
              <a:t> UDP </a:t>
            </a:r>
          </a:p>
          <a:p>
            <a:endParaRPr lang="zh-CN" altLang="en-US" dirty="0"/>
          </a:p>
        </p:txBody>
      </p:sp>
    </p:spTree>
    <p:extLst>
      <p:ext uri="{BB962C8B-B14F-4D97-AF65-F5344CB8AC3E}">
        <p14:creationId xmlns:p14="http://schemas.microsoft.com/office/powerpoint/2010/main" val="38627074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914" name="Text Box 82"/>
          <p:cNvSpPr txBox="1">
            <a:spLocks noChangeArrowheads="1"/>
          </p:cNvSpPr>
          <p:nvPr/>
        </p:nvSpPr>
        <p:spPr bwMode="auto">
          <a:xfrm>
            <a:off x="1677738" y="5036984"/>
            <a:ext cx="9020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b="0" dirty="0">
                <a:latin typeface="微软雅黑" panose="020B0503020204020204" pitchFamily="34" charset="-122"/>
                <a:ea typeface="微软雅黑" panose="020B0503020204020204" pitchFamily="34" charset="-122"/>
              </a:rPr>
              <a:t>序号字段</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占 </a:t>
            </a:r>
            <a:r>
              <a:rPr lang="en-US" altLang="zh-CN" b="0" dirty="0">
                <a:latin typeface="微软雅黑" panose="020B0503020204020204" pitchFamily="34" charset="-122"/>
                <a:ea typeface="微软雅黑" panose="020B0503020204020204" pitchFamily="34" charset="-122"/>
              </a:rPr>
              <a:t>4 </a:t>
            </a:r>
            <a:r>
              <a:rPr lang="zh-CN" altLang="en-US" b="0" dirty="0">
                <a:latin typeface="微软雅黑" panose="020B0503020204020204" pitchFamily="34" charset="-122"/>
                <a:ea typeface="微软雅黑" panose="020B0503020204020204" pitchFamily="34" charset="-122"/>
              </a:rPr>
              <a:t>字节。</a:t>
            </a:r>
            <a:r>
              <a:rPr lang="en-US" altLang="zh-CN" b="0" dirty="0">
                <a:latin typeface="微软雅黑" panose="020B0503020204020204" pitchFamily="34" charset="-122"/>
                <a:ea typeface="微软雅黑" panose="020B0503020204020204" pitchFamily="34" charset="-122"/>
              </a:rPr>
              <a:t>TCP </a:t>
            </a:r>
            <a:r>
              <a:rPr lang="zh-CN" altLang="en-US" b="0" dirty="0">
                <a:latin typeface="微软雅黑" panose="020B0503020204020204" pitchFamily="34" charset="-122"/>
                <a:ea typeface="微软雅黑" panose="020B0503020204020204" pitchFamily="34" charset="-122"/>
              </a:rPr>
              <a:t>连接中传送的数据流中的每一个字节都编上一个序号。序号字段的值则指的是本报文段所发送的数据的第一个字节的序号。 </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04915" name="Rectangle 83"/>
          <p:cNvSpPr>
            <a:spLocks noChangeArrowheads="1"/>
          </p:cNvSpPr>
          <p:nvPr/>
        </p:nvSpPr>
        <p:spPr bwMode="auto">
          <a:xfrm>
            <a:off x="1930069" y="1487314"/>
            <a:ext cx="8318641"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31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91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5" grpId="0" animBg="1"/>
      <p:bldP spid="50491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938" name="Text Box 82"/>
          <p:cNvSpPr txBox="1">
            <a:spLocks noChangeArrowheads="1"/>
          </p:cNvSpPr>
          <p:nvPr/>
        </p:nvSpPr>
        <p:spPr bwMode="auto">
          <a:xfrm>
            <a:off x="1677738" y="5046276"/>
            <a:ext cx="9020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b="0" dirty="0">
                <a:latin typeface="微软雅黑" panose="020B0503020204020204" pitchFamily="34" charset="-122"/>
                <a:ea typeface="微软雅黑" panose="020B0503020204020204" pitchFamily="34" charset="-122"/>
              </a:rPr>
              <a:t>确认号字段</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占 </a:t>
            </a:r>
            <a:r>
              <a:rPr lang="en-US" altLang="zh-CN" b="0" dirty="0">
                <a:latin typeface="微软雅黑" panose="020B0503020204020204" pitchFamily="34" charset="-122"/>
                <a:ea typeface="微软雅黑" panose="020B0503020204020204" pitchFamily="34" charset="-122"/>
              </a:rPr>
              <a:t>4 </a:t>
            </a:r>
            <a:r>
              <a:rPr lang="zh-CN" altLang="en-US" b="0" dirty="0">
                <a:latin typeface="微软雅黑" panose="020B0503020204020204" pitchFamily="34" charset="-122"/>
                <a:ea typeface="微软雅黑" panose="020B0503020204020204" pitchFamily="34" charset="-122"/>
              </a:rPr>
              <a:t>字节，是期望收到对方的下一个报文段的数据的第一个字节的序号。 </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05939" name="Rectangle 83"/>
          <p:cNvSpPr>
            <a:spLocks noChangeArrowheads="1"/>
          </p:cNvSpPr>
          <p:nvPr/>
        </p:nvSpPr>
        <p:spPr bwMode="auto">
          <a:xfrm>
            <a:off x="1930069" y="2207394"/>
            <a:ext cx="8342395"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9640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93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59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39" grpId="0" animBg="1"/>
      <p:bldP spid="505939"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962" name="Text Box 82"/>
          <p:cNvSpPr txBox="1">
            <a:spLocks noChangeArrowheads="1"/>
          </p:cNvSpPr>
          <p:nvPr/>
        </p:nvSpPr>
        <p:spPr bwMode="auto">
          <a:xfrm>
            <a:off x="1677739" y="5036984"/>
            <a:ext cx="92151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b="0" dirty="0">
                <a:latin typeface="微软雅黑" panose="020B0503020204020204" pitchFamily="34" charset="-122"/>
                <a:ea typeface="微软雅黑" panose="020B0503020204020204" pitchFamily="34" charset="-122"/>
              </a:rPr>
              <a:t>数据偏移（即首部长度）</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占 </a:t>
            </a:r>
            <a:r>
              <a:rPr lang="en-US" altLang="zh-CN" b="0" dirty="0">
                <a:latin typeface="微软雅黑" panose="020B0503020204020204" pitchFamily="34" charset="-122"/>
                <a:ea typeface="微软雅黑" panose="020B0503020204020204" pitchFamily="34" charset="-122"/>
              </a:rPr>
              <a:t>4 </a:t>
            </a:r>
            <a:r>
              <a:rPr lang="zh-CN" altLang="en-US" b="0" dirty="0">
                <a:latin typeface="微软雅黑" panose="020B0503020204020204" pitchFamily="34" charset="-122"/>
                <a:ea typeface="微软雅黑" panose="020B0503020204020204" pitchFamily="34" charset="-122"/>
              </a:rPr>
              <a:t>位，它指出 </a:t>
            </a:r>
            <a:r>
              <a:rPr lang="en-US" altLang="zh-CN" b="0" dirty="0">
                <a:latin typeface="微软雅黑" panose="020B0503020204020204" pitchFamily="34" charset="-122"/>
                <a:ea typeface="微软雅黑" panose="020B0503020204020204" pitchFamily="34" charset="-122"/>
              </a:rPr>
              <a:t>TCP </a:t>
            </a:r>
            <a:r>
              <a:rPr lang="zh-CN" altLang="en-US" b="0" dirty="0">
                <a:latin typeface="微软雅黑" panose="020B0503020204020204" pitchFamily="34" charset="-122"/>
                <a:ea typeface="微软雅黑" panose="020B0503020204020204" pitchFamily="34" charset="-122"/>
              </a:rPr>
              <a:t>报文段的数据起始处距离 </a:t>
            </a:r>
            <a:r>
              <a:rPr lang="en-US" altLang="zh-CN" b="0" dirty="0">
                <a:latin typeface="微软雅黑" panose="020B0503020204020204" pitchFamily="34" charset="-122"/>
                <a:ea typeface="微软雅黑" panose="020B0503020204020204" pitchFamily="34" charset="-122"/>
              </a:rPr>
              <a:t>TCP </a:t>
            </a:r>
            <a:r>
              <a:rPr lang="zh-CN" altLang="en-US" b="0" dirty="0">
                <a:latin typeface="微软雅黑" panose="020B0503020204020204" pitchFamily="34" charset="-122"/>
                <a:ea typeface="微软雅黑" panose="020B0503020204020204" pitchFamily="34" charset="-122"/>
              </a:rPr>
              <a:t>报文段的起始处有多远。“数据偏移”的单位是 </a:t>
            </a:r>
            <a:r>
              <a:rPr lang="en-US" altLang="zh-CN" b="0" dirty="0">
                <a:latin typeface="微软雅黑" panose="020B0503020204020204" pitchFamily="34" charset="-122"/>
                <a:ea typeface="微软雅黑" panose="020B0503020204020204" pitchFamily="34" charset="-122"/>
              </a:rPr>
              <a:t>32 </a:t>
            </a:r>
            <a:r>
              <a:rPr lang="zh-CN" altLang="en-US" b="0" dirty="0">
                <a:latin typeface="微软雅黑" panose="020B0503020204020204" pitchFamily="34" charset="-122"/>
                <a:ea typeface="微软雅黑" panose="020B0503020204020204" pitchFamily="34" charset="-122"/>
              </a:rPr>
              <a:t>位字（</a:t>
            </a:r>
            <a:r>
              <a:rPr lang="zh-CN" altLang="en-US" b="0" dirty="0">
                <a:solidFill>
                  <a:srgbClr val="FF0000"/>
                </a:solidFill>
                <a:latin typeface="微软雅黑" panose="020B0503020204020204" pitchFamily="34" charset="-122"/>
                <a:ea typeface="微软雅黑" panose="020B0503020204020204" pitchFamily="34" charset="-122"/>
              </a:rPr>
              <a:t>以 </a:t>
            </a:r>
            <a:r>
              <a:rPr lang="en-US" altLang="zh-CN" b="0" dirty="0">
                <a:solidFill>
                  <a:srgbClr val="FF0000"/>
                </a:solidFill>
                <a:latin typeface="微软雅黑" panose="020B0503020204020204" pitchFamily="34" charset="-122"/>
                <a:ea typeface="微软雅黑" panose="020B0503020204020204" pitchFamily="34" charset="-122"/>
              </a:rPr>
              <a:t>4 </a:t>
            </a:r>
            <a:r>
              <a:rPr lang="zh-CN" altLang="en-US" b="0" dirty="0">
                <a:solidFill>
                  <a:srgbClr val="FF0000"/>
                </a:solidFill>
                <a:latin typeface="微软雅黑" panose="020B0503020204020204" pitchFamily="34" charset="-122"/>
                <a:ea typeface="微软雅黑" panose="020B0503020204020204" pitchFamily="34" charset="-122"/>
              </a:rPr>
              <a:t>字节为计算单位</a:t>
            </a:r>
            <a:r>
              <a:rPr lang="zh-CN" altLang="en-US" b="0" dirty="0">
                <a:latin typeface="微软雅黑" panose="020B0503020204020204" pitchFamily="34" charset="-122"/>
                <a:ea typeface="微软雅黑" panose="020B0503020204020204" pitchFamily="34" charset="-122"/>
              </a:rPr>
              <a:t>）。  </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06963" name="Rectangle 83"/>
          <p:cNvSpPr>
            <a:spLocks noChangeArrowheads="1"/>
          </p:cNvSpPr>
          <p:nvPr/>
        </p:nvSpPr>
        <p:spPr bwMode="auto">
          <a:xfrm>
            <a:off x="1907590" y="2905878"/>
            <a:ext cx="1092067" cy="664608"/>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7273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96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69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63" grpId="0" animBg="1"/>
      <p:bldP spid="506963"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86" name="Text Box 82"/>
          <p:cNvSpPr txBox="1">
            <a:spLocks noChangeArrowheads="1"/>
          </p:cNvSpPr>
          <p:nvPr/>
        </p:nvSpPr>
        <p:spPr bwMode="auto">
          <a:xfrm>
            <a:off x="1677739" y="5055568"/>
            <a:ext cx="8738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保留字段</a:t>
            </a:r>
            <a:r>
              <a:rPr lang="en-US" altLang="zh-CN" dirty="0"/>
              <a:t>——</a:t>
            </a:r>
            <a:r>
              <a:rPr lang="zh-CN" altLang="en-US" dirty="0"/>
              <a:t>占 </a:t>
            </a:r>
            <a:r>
              <a:rPr lang="en-US" altLang="zh-CN" dirty="0"/>
              <a:t>6 </a:t>
            </a:r>
            <a:r>
              <a:rPr lang="zh-CN" altLang="en-US" dirty="0"/>
              <a:t>位，保留为今后使用，但目前应置为 </a:t>
            </a:r>
            <a:r>
              <a:rPr lang="en-US" altLang="zh-CN" dirty="0"/>
              <a:t>0</a:t>
            </a:r>
            <a:r>
              <a:rPr lang="zh-CN" altLang="en-US" dirty="0"/>
              <a:t>。 </a:t>
            </a:r>
          </a:p>
        </p:txBody>
      </p:sp>
      <p:grpSp>
        <p:nvGrpSpPr>
          <p:cNvPr id="84" name="组合 83"/>
          <p:cNvGrpSpPr/>
          <p:nvPr/>
        </p:nvGrpSpPr>
        <p:grpSpPr>
          <a:xfrm>
            <a:off x="1357870"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b="1" dirty="0">
                  <a:solidFill>
                    <a:srgbClr val="000099"/>
                  </a:solidFill>
                  <a:latin typeface="+mn-lt"/>
                  <a:ea typeface="黑体" pitchFamily="2" charset="-122"/>
                </a:rPr>
                <a:t>TCP</a:t>
              </a:r>
              <a:r>
                <a:rPr kumimoji="1" lang="zh-CN" altLang="en-US" sz="2400" b="1" dirty="0">
                  <a:solidFill>
                    <a:srgbClr val="000099"/>
                  </a:solidFill>
                  <a:latin typeface="+mn-lt"/>
                  <a:ea typeface="黑体" pitchFamily="2"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20</a:t>
              </a:r>
            </a:p>
            <a:p>
              <a:pPr algn="ctr" defTabSz="762000">
                <a:lnSpc>
                  <a:spcPct val="90000"/>
                </a:lnSpc>
              </a:pPr>
              <a:r>
                <a:rPr kumimoji="1" lang="zh-CN" altLang="en-US" sz="2000" b="1" dirty="0">
                  <a:solidFill>
                    <a:srgbClr val="000099"/>
                  </a:solidFill>
                  <a:latin typeface="+mn-lt"/>
                  <a:ea typeface="黑体" pitchFamily="2" charset="-122"/>
                </a:rPr>
                <a:t>字节</a:t>
              </a:r>
            </a:p>
            <a:p>
              <a:pPr algn="ctr" defTabSz="762000">
                <a:lnSpc>
                  <a:spcPct val="90000"/>
                </a:lnSpc>
              </a:pPr>
              <a:r>
                <a:rPr kumimoji="1" lang="zh-CN" altLang="en-US" sz="2000" b="1" dirty="0">
                  <a:solidFill>
                    <a:srgbClr val="000099"/>
                  </a:solidFill>
                  <a:latin typeface="+mn-lt"/>
                  <a:ea typeface="黑体" pitchFamily="2" charset="-122"/>
                </a:rPr>
                <a:t>固定</a:t>
              </a:r>
            </a:p>
            <a:p>
              <a:pPr algn="ctr" defTabSz="76200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黑体" pitchFamily="2" charset="-122"/>
                </a:rPr>
                <a:t>数据</a:t>
              </a:r>
            </a:p>
            <a:p>
              <a:pPr defTabSz="76200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b="1">
                  <a:solidFill>
                    <a:srgbClr val="000099"/>
                  </a:solidFill>
                  <a:latin typeface="+mn-lt"/>
                  <a:ea typeface="黑体" pitchFamily="2" charset="-122"/>
                </a:rPr>
                <a:t>F</a:t>
              </a:r>
            </a:p>
            <a:p>
              <a:pPr algn="ctr" defTabSz="762000">
                <a:lnSpc>
                  <a:spcPct val="75000"/>
                </a:lnSpc>
              </a:pPr>
              <a:r>
                <a:rPr kumimoji="1" lang="en-US" altLang="zh-CN" sz="1600" b="1">
                  <a:solidFill>
                    <a:srgbClr val="000099"/>
                  </a:solidFill>
                  <a:latin typeface="+mn-lt"/>
                  <a:ea typeface="黑体" pitchFamily="2" charset="-122"/>
                </a:rPr>
                <a:t>I</a:t>
              </a:r>
            </a:p>
            <a:p>
              <a:pPr algn="ctr" defTabSz="76200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b="1">
                  <a:solidFill>
                    <a:srgbClr val="000099"/>
                  </a:solidFill>
                  <a:latin typeface="+mn-lt"/>
                  <a:ea typeface="黑体" pitchFamily="2" charset="-122"/>
                </a:rPr>
                <a:t>S</a:t>
              </a:r>
            </a:p>
            <a:p>
              <a:pPr defTabSz="762000">
                <a:lnSpc>
                  <a:spcPct val="75000"/>
                </a:lnSpc>
              </a:pPr>
              <a:r>
                <a:rPr kumimoji="1" lang="en-US" altLang="zh-CN" sz="1600" b="1">
                  <a:solidFill>
                    <a:srgbClr val="000099"/>
                  </a:solidFill>
                  <a:latin typeface="+mn-lt"/>
                  <a:ea typeface="黑体" pitchFamily="2" charset="-122"/>
                </a:rPr>
                <a:t>Y</a:t>
              </a:r>
            </a:p>
            <a:p>
              <a:pPr defTabSz="76200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b="1">
                  <a:solidFill>
                    <a:srgbClr val="000099"/>
                  </a:solidFill>
                  <a:latin typeface="+mn-lt"/>
                  <a:ea typeface="黑体" pitchFamily="2" charset="-122"/>
                </a:rPr>
                <a:t>R</a:t>
              </a:r>
            </a:p>
            <a:p>
              <a:pPr defTabSz="762000">
                <a:lnSpc>
                  <a:spcPct val="75000"/>
                </a:lnSpc>
              </a:pPr>
              <a:r>
                <a:rPr kumimoji="1" lang="en-US" altLang="zh-CN" sz="1600" b="1">
                  <a:solidFill>
                    <a:srgbClr val="000099"/>
                  </a:solidFill>
                  <a:latin typeface="+mn-lt"/>
                  <a:ea typeface="黑体" pitchFamily="2" charset="-122"/>
                </a:rPr>
                <a:t>S</a:t>
              </a:r>
            </a:p>
            <a:p>
              <a:pPr defTabSz="76200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b="1">
                  <a:solidFill>
                    <a:srgbClr val="000099"/>
                  </a:solidFill>
                  <a:latin typeface="+mn-lt"/>
                  <a:ea typeface="黑体" pitchFamily="2" charset="-122"/>
                </a:rPr>
                <a:t>P</a:t>
              </a:r>
            </a:p>
            <a:p>
              <a:pPr defTabSz="762000">
                <a:lnSpc>
                  <a:spcPct val="75000"/>
                </a:lnSpc>
              </a:pPr>
              <a:r>
                <a:rPr kumimoji="1" lang="en-US" altLang="zh-CN" sz="1600" b="1">
                  <a:solidFill>
                    <a:srgbClr val="000099"/>
                  </a:solidFill>
                  <a:latin typeface="+mn-lt"/>
                  <a:ea typeface="黑体" pitchFamily="2" charset="-122"/>
                </a:rPr>
                <a:t>S</a:t>
              </a:r>
            </a:p>
            <a:p>
              <a:pPr defTabSz="76200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b="1">
                  <a:solidFill>
                    <a:srgbClr val="000099"/>
                  </a:solidFill>
                  <a:latin typeface="+mn-lt"/>
                  <a:ea typeface="黑体" pitchFamily="2" charset="-122"/>
                </a:rPr>
                <a:t>A</a:t>
              </a:r>
            </a:p>
            <a:p>
              <a:pPr defTabSz="762000">
                <a:lnSpc>
                  <a:spcPct val="75000"/>
                </a:lnSpc>
              </a:pPr>
              <a:r>
                <a:rPr kumimoji="1" lang="en-US" altLang="zh-CN" sz="1600" b="1">
                  <a:solidFill>
                    <a:srgbClr val="000099"/>
                  </a:solidFill>
                  <a:latin typeface="+mn-lt"/>
                  <a:ea typeface="黑体" pitchFamily="2" charset="-122"/>
                </a:rPr>
                <a:t>C</a:t>
              </a:r>
            </a:p>
            <a:p>
              <a:pPr defTabSz="76200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b="1">
                  <a:solidFill>
                    <a:srgbClr val="000099"/>
                  </a:solidFill>
                  <a:latin typeface="+mn-lt"/>
                  <a:ea typeface="黑体" pitchFamily="2" charset="-122"/>
                </a:rPr>
                <a:t>U</a:t>
              </a:r>
            </a:p>
            <a:p>
              <a:pPr defTabSz="762000">
                <a:lnSpc>
                  <a:spcPct val="75000"/>
                </a:lnSpc>
              </a:pPr>
              <a:r>
                <a:rPr kumimoji="1" lang="en-US" altLang="zh-CN" sz="1600" b="1">
                  <a:solidFill>
                    <a:srgbClr val="000099"/>
                  </a:solidFill>
                  <a:latin typeface="+mn-lt"/>
                  <a:ea typeface="黑体" pitchFamily="2" charset="-122"/>
                </a:rPr>
                <a:t>R</a:t>
              </a:r>
            </a:p>
            <a:p>
              <a:pPr defTabSz="76200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7987" name="Rectangle 83"/>
          <p:cNvSpPr>
            <a:spLocks noChangeArrowheads="1"/>
          </p:cNvSpPr>
          <p:nvPr/>
        </p:nvSpPr>
        <p:spPr bwMode="auto">
          <a:xfrm>
            <a:off x="2999657" y="2927474"/>
            <a:ext cx="1547813"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325798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8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7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7" grpId="0" animBg="1"/>
      <p:bldP spid="507987"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010" name="Text Box 82"/>
          <p:cNvSpPr txBox="1">
            <a:spLocks noChangeArrowheads="1"/>
          </p:cNvSpPr>
          <p:nvPr/>
        </p:nvSpPr>
        <p:spPr bwMode="auto">
          <a:xfrm>
            <a:off x="1677738" y="5036984"/>
            <a:ext cx="92904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b="0" dirty="0">
                <a:latin typeface="微软雅黑" panose="020B0503020204020204" pitchFamily="34" charset="-122"/>
                <a:ea typeface="微软雅黑" panose="020B0503020204020204" pitchFamily="34" charset="-122"/>
              </a:rPr>
              <a:t>紧急 </a:t>
            </a:r>
            <a:r>
              <a:rPr lang="en-US" altLang="zh-CN" b="0" dirty="0">
                <a:latin typeface="微软雅黑" panose="020B0503020204020204" pitchFamily="34" charset="-122"/>
                <a:ea typeface="微软雅黑" panose="020B0503020204020204" pitchFamily="34" charset="-122"/>
              </a:rPr>
              <a:t>URG —— </a:t>
            </a:r>
            <a:r>
              <a:rPr lang="zh-CN" altLang="en-US" b="0" dirty="0">
                <a:latin typeface="微软雅黑" panose="020B0503020204020204" pitchFamily="34" charset="-122"/>
                <a:ea typeface="微软雅黑" panose="020B0503020204020204" pitchFamily="34" charset="-122"/>
              </a:rPr>
              <a:t>当 </a:t>
            </a:r>
            <a:r>
              <a:rPr lang="en-US" altLang="zh-CN" b="0" dirty="0">
                <a:latin typeface="微软雅黑" panose="020B0503020204020204" pitchFamily="34" charset="-122"/>
                <a:ea typeface="微软雅黑" panose="020B0503020204020204" pitchFamily="34" charset="-122"/>
              </a:rPr>
              <a:t>URG </a:t>
            </a:r>
            <a:r>
              <a:rPr lang="en-US" altLang="zh-CN" b="0" dirty="0">
                <a:latin typeface="微软雅黑" panose="020B0503020204020204" pitchFamily="34" charset="-122"/>
                <a:ea typeface="微软雅黑" panose="020B0503020204020204" pitchFamily="34" charset="-122"/>
                <a:sym typeface="Symbol" pitchFamily="18" charset="2"/>
              </a:rPr>
              <a:t></a:t>
            </a:r>
            <a:r>
              <a:rPr lang="en-US" altLang="zh-CN" b="0" dirty="0">
                <a:latin typeface="微软雅黑" panose="020B0503020204020204" pitchFamily="34" charset="-122"/>
                <a:ea typeface="微软雅黑" panose="020B0503020204020204" pitchFamily="34" charset="-122"/>
              </a:rPr>
              <a:t> 1 </a:t>
            </a:r>
            <a:r>
              <a:rPr lang="zh-CN" altLang="en-US" b="0" dirty="0">
                <a:latin typeface="微软雅黑" panose="020B0503020204020204" pitchFamily="34" charset="-122"/>
                <a:ea typeface="微软雅黑" panose="020B0503020204020204" pitchFamily="34" charset="-122"/>
              </a:rPr>
              <a:t>时，表明紧急指针字段有效。它告诉系统此报文段中有紧急数据，应尽快传送</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相当于高优先级的数据</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 </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09011" name="Rectangle 83"/>
          <p:cNvSpPr>
            <a:spLocks noChangeArrowheads="1"/>
          </p:cNvSpPr>
          <p:nvPr/>
        </p:nvSpPr>
        <p:spPr bwMode="auto">
          <a:xfrm>
            <a:off x="4511825" y="2897495"/>
            <a:ext cx="281697" cy="70132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6034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01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90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11" grpId="0" animBg="1"/>
      <p:bldP spid="509011"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34" name="Text Box 82"/>
          <p:cNvSpPr txBox="1">
            <a:spLocks noChangeArrowheads="1"/>
          </p:cNvSpPr>
          <p:nvPr/>
        </p:nvSpPr>
        <p:spPr bwMode="auto">
          <a:xfrm>
            <a:off x="1775521" y="5046276"/>
            <a:ext cx="86113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b="0" dirty="0">
                <a:latin typeface="微软雅黑" panose="020B0503020204020204" pitchFamily="34" charset="-122"/>
                <a:ea typeface="微软雅黑" panose="020B0503020204020204" pitchFamily="34" charset="-122"/>
              </a:rPr>
              <a:t>确认 </a:t>
            </a:r>
            <a:r>
              <a:rPr lang="en-US" altLang="zh-CN" b="0" dirty="0">
                <a:latin typeface="微软雅黑" panose="020B0503020204020204" pitchFamily="34" charset="-122"/>
                <a:ea typeface="微软雅黑" panose="020B0503020204020204" pitchFamily="34" charset="-122"/>
              </a:rPr>
              <a:t>ACK —— </a:t>
            </a:r>
            <a:r>
              <a:rPr lang="zh-CN" altLang="en-US" b="0" dirty="0">
                <a:latin typeface="微软雅黑" panose="020B0503020204020204" pitchFamily="34" charset="-122"/>
                <a:ea typeface="微软雅黑" panose="020B0503020204020204" pitchFamily="34" charset="-122"/>
              </a:rPr>
              <a:t>只有当 </a:t>
            </a:r>
            <a:r>
              <a:rPr lang="en-US" altLang="zh-CN" b="0" dirty="0">
                <a:latin typeface="微软雅黑" panose="020B0503020204020204" pitchFamily="34" charset="-122"/>
                <a:ea typeface="微软雅黑" panose="020B0503020204020204" pitchFamily="34" charset="-122"/>
              </a:rPr>
              <a:t>ACK </a:t>
            </a:r>
            <a:r>
              <a:rPr lang="en-US" altLang="zh-CN" b="0" dirty="0">
                <a:latin typeface="微软雅黑" panose="020B0503020204020204" pitchFamily="34" charset="-122"/>
                <a:ea typeface="微软雅黑" panose="020B0503020204020204" pitchFamily="34" charset="-122"/>
                <a:sym typeface="Symbol" pitchFamily="18" charset="2"/>
              </a:rPr>
              <a:t></a:t>
            </a:r>
            <a:r>
              <a:rPr lang="en-US" altLang="zh-CN" b="0" dirty="0">
                <a:latin typeface="微软雅黑" panose="020B0503020204020204" pitchFamily="34" charset="-122"/>
                <a:ea typeface="微软雅黑" panose="020B0503020204020204" pitchFamily="34" charset="-122"/>
              </a:rPr>
              <a:t> 1 </a:t>
            </a:r>
            <a:r>
              <a:rPr lang="zh-CN" altLang="en-US" b="0" dirty="0">
                <a:latin typeface="微软雅黑" panose="020B0503020204020204" pitchFamily="34" charset="-122"/>
                <a:ea typeface="微软雅黑" panose="020B0503020204020204" pitchFamily="34" charset="-122"/>
              </a:rPr>
              <a:t>时确认号字段才有效。当 </a:t>
            </a:r>
            <a:r>
              <a:rPr lang="en-US" altLang="zh-CN" b="0" dirty="0">
                <a:latin typeface="微软雅黑" panose="020B0503020204020204" pitchFamily="34" charset="-122"/>
                <a:ea typeface="微软雅黑" panose="020B0503020204020204" pitchFamily="34" charset="-122"/>
              </a:rPr>
              <a:t>ACK </a:t>
            </a:r>
            <a:r>
              <a:rPr lang="en-US" altLang="zh-CN" b="0" dirty="0">
                <a:latin typeface="微软雅黑" panose="020B0503020204020204" pitchFamily="34" charset="-122"/>
                <a:ea typeface="微软雅黑" panose="020B0503020204020204" pitchFamily="34" charset="-122"/>
                <a:sym typeface="Symbol" pitchFamily="18" charset="2"/>
              </a:rPr>
              <a:t></a:t>
            </a:r>
            <a:r>
              <a:rPr lang="en-US" altLang="zh-CN" b="0" dirty="0">
                <a:latin typeface="微软雅黑" panose="020B0503020204020204" pitchFamily="34" charset="-122"/>
                <a:ea typeface="微软雅黑" panose="020B0503020204020204" pitchFamily="34" charset="-122"/>
              </a:rPr>
              <a:t> 0 </a:t>
            </a:r>
            <a:r>
              <a:rPr lang="zh-CN" altLang="en-US" b="0" dirty="0">
                <a:latin typeface="微软雅黑" panose="020B0503020204020204" pitchFamily="34" charset="-122"/>
                <a:ea typeface="微软雅黑" panose="020B0503020204020204" pitchFamily="34" charset="-122"/>
              </a:rPr>
              <a:t>时，确认号无效。 </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10035" name="Rectangle 83"/>
          <p:cNvSpPr>
            <a:spLocks noChangeArrowheads="1"/>
          </p:cNvSpPr>
          <p:nvPr/>
        </p:nvSpPr>
        <p:spPr bwMode="auto">
          <a:xfrm>
            <a:off x="4774864" y="2904291"/>
            <a:ext cx="328447" cy="701674"/>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518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03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00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5" grpId="0" animBg="1"/>
      <p:bldP spid="510035" grpId="1"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058" name="Text Box 82"/>
          <p:cNvSpPr txBox="1">
            <a:spLocks noChangeArrowheads="1"/>
          </p:cNvSpPr>
          <p:nvPr/>
        </p:nvSpPr>
        <p:spPr bwMode="auto">
          <a:xfrm>
            <a:off x="1775521" y="5036984"/>
            <a:ext cx="86507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b="0" dirty="0">
                <a:latin typeface="微软雅黑" panose="020B0503020204020204" pitchFamily="34" charset="-122"/>
                <a:ea typeface="微软雅黑" panose="020B0503020204020204" pitchFamily="34" charset="-122"/>
              </a:rPr>
              <a:t>推送 </a:t>
            </a:r>
            <a:r>
              <a:rPr lang="en-US" altLang="zh-CN" b="0" dirty="0">
                <a:latin typeface="微软雅黑" panose="020B0503020204020204" pitchFamily="34" charset="-122"/>
                <a:ea typeface="微软雅黑" panose="020B0503020204020204" pitchFamily="34" charset="-122"/>
              </a:rPr>
              <a:t>PSH (</a:t>
            </a:r>
            <a:r>
              <a:rPr lang="en-US" altLang="zh-CN" b="0" dirty="0" err="1">
                <a:latin typeface="微软雅黑" panose="020B0503020204020204" pitchFamily="34" charset="-122"/>
                <a:ea typeface="微软雅黑" panose="020B0503020204020204" pitchFamily="34" charset="-122"/>
              </a:rPr>
              <a:t>PuSH</a:t>
            </a:r>
            <a:r>
              <a:rPr lang="en-US" altLang="zh-CN" b="0" dirty="0">
                <a:latin typeface="微软雅黑" panose="020B0503020204020204" pitchFamily="34" charset="-122"/>
                <a:ea typeface="微软雅黑" panose="020B0503020204020204" pitchFamily="34" charset="-122"/>
              </a:rPr>
              <a:t>) —— </a:t>
            </a:r>
            <a:r>
              <a:rPr lang="zh-CN" altLang="en-US" b="0" dirty="0">
                <a:latin typeface="微软雅黑" panose="020B0503020204020204" pitchFamily="34" charset="-122"/>
                <a:ea typeface="微软雅黑" panose="020B0503020204020204" pitchFamily="34" charset="-122"/>
              </a:rPr>
              <a:t>接收 </a:t>
            </a:r>
            <a:r>
              <a:rPr lang="en-US" altLang="zh-CN" b="0" dirty="0">
                <a:latin typeface="微软雅黑" panose="020B0503020204020204" pitchFamily="34" charset="-122"/>
                <a:ea typeface="微软雅黑" panose="020B0503020204020204" pitchFamily="34" charset="-122"/>
              </a:rPr>
              <a:t>TCP </a:t>
            </a:r>
            <a:r>
              <a:rPr lang="zh-CN" altLang="en-US" b="0" dirty="0">
                <a:latin typeface="微软雅黑" panose="020B0503020204020204" pitchFamily="34" charset="-122"/>
                <a:ea typeface="微软雅黑" panose="020B0503020204020204" pitchFamily="34" charset="-122"/>
              </a:rPr>
              <a:t>收到 </a:t>
            </a:r>
            <a:r>
              <a:rPr lang="en-US" altLang="zh-CN" b="0" dirty="0">
                <a:latin typeface="微软雅黑" panose="020B0503020204020204" pitchFamily="34" charset="-122"/>
                <a:ea typeface="微软雅黑" panose="020B0503020204020204" pitchFamily="34" charset="-122"/>
              </a:rPr>
              <a:t>PSH = 1 </a:t>
            </a:r>
            <a:r>
              <a:rPr lang="zh-CN" altLang="en-US" b="0" dirty="0">
                <a:latin typeface="微软雅黑" panose="020B0503020204020204" pitchFamily="34" charset="-122"/>
                <a:ea typeface="微软雅黑" panose="020B0503020204020204" pitchFamily="34" charset="-122"/>
              </a:rPr>
              <a:t>的报文段，就尽快地交付接收应用进程，而不再等到整个缓存都填满了后再向上交付。  </a:t>
            </a:r>
          </a:p>
        </p:txBody>
      </p:sp>
      <p:grpSp>
        <p:nvGrpSpPr>
          <p:cNvPr id="84" name="组合 83"/>
          <p:cNvGrpSpPr/>
          <p:nvPr/>
        </p:nvGrpSpPr>
        <p:grpSpPr>
          <a:xfrm>
            <a:off x="1357870"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6071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0423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354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88673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172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172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9647" y="2932865"/>
              <a:ext cx="349457"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4945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4144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480160"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11059" name="Rectangle 83"/>
          <p:cNvSpPr>
            <a:spLocks noChangeArrowheads="1"/>
          </p:cNvSpPr>
          <p:nvPr/>
        </p:nvSpPr>
        <p:spPr bwMode="auto">
          <a:xfrm>
            <a:off x="5036013" y="2909516"/>
            <a:ext cx="305102" cy="67849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2517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105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10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59" grpId="0" animBg="1"/>
      <p:bldP spid="511059"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2" name="Text Box 82"/>
          <p:cNvSpPr txBox="1">
            <a:spLocks noChangeArrowheads="1"/>
          </p:cNvSpPr>
          <p:nvPr/>
        </p:nvSpPr>
        <p:spPr bwMode="auto">
          <a:xfrm>
            <a:off x="1775521" y="5036984"/>
            <a:ext cx="86507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b="0" dirty="0">
                <a:latin typeface="微软雅黑" panose="020B0503020204020204" pitchFamily="34" charset="-122"/>
                <a:ea typeface="微软雅黑" panose="020B0503020204020204" pitchFamily="34" charset="-122"/>
              </a:rPr>
              <a:t>复位 </a:t>
            </a:r>
            <a:r>
              <a:rPr lang="en-US" altLang="zh-CN" b="0" dirty="0">
                <a:latin typeface="微软雅黑" panose="020B0503020204020204" pitchFamily="34" charset="-122"/>
                <a:ea typeface="微软雅黑" panose="020B0503020204020204" pitchFamily="34" charset="-122"/>
              </a:rPr>
              <a:t>RST (</a:t>
            </a:r>
            <a:r>
              <a:rPr lang="en-US" altLang="zh-CN" b="0" dirty="0" err="1">
                <a:latin typeface="微软雅黑" panose="020B0503020204020204" pitchFamily="34" charset="-122"/>
                <a:ea typeface="微软雅黑" panose="020B0503020204020204" pitchFamily="34" charset="-122"/>
              </a:rPr>
              <a:t>ReSeT</a:t>
            </a:r>
            <a:r>
              <a:rPr lang="en-US" altLang="zh-CN" b="0" dirty="0">
                <a:latin typeface="微软雅黑" panose="020B0503020204020204" pitchFamily="34" charset="-122"/>
                <a:ea typeface="微软雅黑" panose="020B0503020204020204" pitchFamily="34" charset="-122"/>
              </a:rPr>
              <a:t>) —— </a:t>
            </a:r>
            <a:r>
              <a:rPr lang="zh-CN" altLang="en-US" b="0" dirty="0">
                <a:latin typeface="微软雅黑" panose="020B0503020204020204" pitchFamily="34" charset="-122"/>
                <a:ea typeface="微软雅黑" panose="020B0503020204020204" pitchFamily="34" charset="-122"/>
              </a:rPr>
              <a:t>当 </a:t>
            </a:r>
            <a:r>
              <a:rPr lang="en-US" altLang="zh-CN" b="0" dirty="0">
                <a:latin typeface="微软雅黑" panose="020B0503020204020204" pitchFamily="34" charset="-122"/>
                <a:ea typeface="微软雅黑" panose="020B0503020204020204" pitchFamily="34" charset="-122"/>
              </a:rPr>
              <a:t>RST </a:t>
            </a:r>
            <a:r>
              <a:rPr lang="en-US" altLang="zh-CN" b="0" dirty="0">
                <a:latin typeface="微软雅黑" panose="020B0503020204020204" pitchFamily="34" charset="-122"/>
                <a:ea typeface="微软雅黑" panose="020B0503020204020204" pitchFamily="34" charset="-122"/>
                <a:sym typeface="Symbol" pitchFamily="18" charset="2"/>
              </a:rPr>
              <a:t></a:t>
            </a:r>
            <a:r>
              <a:rPr lang="en-US" altLang="zh-CN" b="0" dirty="0">
                <a:latin typeface="微软雅黑" panose="020B0503020204020204" pitchFamily="34" charset="-122"/>
                <a:ea typeface="微软雅黑" panose="020B0503020204020204" pitchFamily="34" charset="-122"/>
              </a:rPr>
              <a:t> 1 </a:t>
            </a:r>
            <a:r>
              <a:rPr lang="zh-CN" altLang="en-US" b="0" dirty="0">
                <a:latin typeface="微软雅黑" panose="020B0503020204020204" pitchFamily="34" charset="-122"/>
                <a:ea typeface="微软雅黑" panose="020B0503020204020204" pitchFamily="34" charset="-122"/>
              </a:rPr>
              <a:t>时，表明 </a:t>
            </a:r>
            <a:r>
              <a:rPr lang="en-US" altLang="zh-CN" b="0" dirty="0">
                <a:latin typeface="微软雅黑" panose="020B0503020204020204" pitchFamily="34" charset="-122"/>
                <a:ea typeface="微软雅黑" panose="020B0503020204020204" pitchFamily="34" charset="-122"/>
              </a:rPr>
              <a:t>TCP </a:t>
            </a:r>
            <a:r>
              <a:rPr lang="zh-CN" altLang="en-US" b="0" dirty="0">
                <a:latin typeface="微软雅黑" panose="020B0503020204020204" pitchFamily="34" charset="-122"/>
                <a:ea typeface="微软雅黑" panose="020B0503020204020204" pitchFamily="34" charset="-122"/>
              </a:rPr>
              <a:t>连接中出现严重差错（如由于主机崩溃或其他原因），必须释放连接，然后再重新建立运输连接。 </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12083" name="Rectangle 83"/>
          <p:cNvSpPr>
            <a:spLocks noChangeArrowheads="1"/>
          </p:cNvSpPr>
          <p:nvPr/>
        </p:nvSpPr>
        <p:spPr bwMode="auto">
          <a:xfrm>
            <a:off x="5323217" y="2927475"/>
            <a:ext cx="261410" cy="67849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7992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20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3" grpId="0" animBg="1"/>
      <p:bldP spid="512083"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06" name="Text Box 82"/>
          <p:cNvSpPr txBox="1">
            <a:spLocks noChangeArrowheads="1"/>
          </p:cNvSpPr>
          <p:nvPr/>
        </p:nvSpPr>
        <p:spPr bwMode="auto">
          <a:xfrm>
            <a:off x="1775521" y="5046276"/>
            <a:ext cx="8766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b="0" dirty="0">
                <a:latin typeface="微软雅黑" panose="020B0503020204020204" pitchFamily="34" charset="-122"/>
                <a:ea typeface="微软雅黑" panose="020B0503020204020204" pitchFamily="34" charset="-122"/>
              </a:rPr>
              <a:t>同步 </a:t>
            </a:r>
            <a:r>
              <a:rPr lang="en-US" altLang="zh-CN" b="0" dirty="0">
                <a:latin typeface="微软雅黑" panose="020B0503020204020204" pitchFamily="34" charset="-122"/>
                <a:ea typeface="微软雅黑" panose="020B0503020204020204" pitchFamily="34" charset="-122"/>
              </a:rPr>
              <a:t>SYN —— </a:t>
            </a:r>
            <a:r>
              <a:rPr lang="zh-CN" altLang="en-US" b="0" dirty="0">
                <a:latin typeface="微软雅黑" panose="020B0503020204020204" pitchFamily="34" charset="-122"/>
                <a:ea typeface="微软雅黑" panose="020B0503020204020204" pitchFamily="34" charset="-122"/>
              </a:rPr>
              <a:t>同步 </a:t>
            </a:r>
            <a:r>
              <a:rPr lang="en-US" altLang="zh-CN" b="0" dirty="0">
                <a:latin typeface="微软雅黑" panose="020B0503020204020204" pitchFamily="34" charset="-122"/>
                <a:ea typeface="微软雅黑" panose="020B0503020204020204" pitchFamily="34" charset="-122"/>
              </a:rPr>
              <a:t>SYN = 1 </a:t>
            </a:r>
            <a:r>
              <a:rPr lang="zh-CN" altLang="en-US" b="0" dirty="0">
                <a:latin typeface="微软雅黑" panose="020B0503020204020204" pitchFamily="34" charset="-122"/>
                <a:ea typeface="微软雅黑" panose="020B0503020204020204" pitchFamily="34" charset="-122"/>
              </a:rPr>
              <a:t>表示这是一个连接请求或连接接受报文。 </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13107" name="Rectangle 83"/>
          <p:cNvSpPr>
            <a:spLocks noChangeArrowheads="1"/>
          </p:cNvSpPr>
          <p:nvPr/>
        </p:nvSpPr>
        <p:spPr bwMode="auto">
          <a:xfrm>
            <a:off x="5584626" y="2912485"/>
            <a:ext cx="295350" cy="69348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1952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10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31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07" grpId="0" animBg="1"/>
      <p:bldP spid="513107"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30" name="Text Box 82"/>
          <p:cNvSpPr txBox="1">
            <a:spLocks noChangeArrowheads="1"/>
          </p:cNvSpPr>
          <p:nvPr/>
        </p:nvSpPr>
        <p:spPr bwMode="auto">
          <a:xfrm>
            <a:off x="1775521" y="5046276"/>
            <a:ext cx="8766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b="0" dirty="0">
                <a:latin typeface="微软雅黑" panose="020B0503020204020204" pitchFamily="34" charset="-122"/>
                <a:ea typeface="微软雅黑" panose="020B0503020204020204" pitchFamily="34" charset="-122"/>
              </a:rPr>
              <a:t>终止 </a:t>
            </a:r>
            <a:r>
              <a:rPr lang="en-US" altLang="zh-CN" b="0" dirty="0">
                <a:latin typeface="微软雅黑" panose="020B0503020204020204" pitchFamily="34" charset="-122"/>
                <a:ea typeface="微软雅黑" panose="020B0503020204020204" pitchFamily="34" charset="-122"/>
              </a:rPr>
              <a:t>FIN (</a:t>
            </a:r>
            <a:r>
              <a:rPr lang="en-US" altLang="zh-CN" b="0" dirty="0" err="1">
                <a:latin typeface="微软雅黑" panose="020B0503020204020204" pitchFamily="34" charset="-122"/>
                <a:ea typeface="微软雅黑" panose="020B0503020204020204" pitchFamily="34" charset="-122"/>
              </a:rPr>
              <a:t>FINish</a:t>
            </a:r>
            <a:r>
              <a:rPr lang="en-US" altLang="zh-CN" b="0" dirty="0">
                <a:latin typeface="微软雅黑" panose="020B0503020204020204" pitchFamily="34" charset="-122"/>
                <a:ea typeface="微软雅黑" panose="020B0503020204020204" pitchFamily="34" charset="-122"/>
              </a:rPr>
              <a:t>) —— </a:t>
            </a:r>
            <a:r>
              <a:rPr lang="zh-CN" altLang="en-US" b="0" dirty="0">
                <a:latin typeface="微软雅黑" panose="020B0503020204020204" pitchFamily="34" charset="-122"/>
                <a:ea typeface="微软雅黑" panose="020B0503020204020204" pitchFamily="34" charset="-122"/>
              </a:rPr>
              <a:t>用来释放一个连接。</a:t>
            </a:r>
            <a:r>
              <a:rPr lang="en-US" altLang="zh-CN" b="0" dirty="0">
                <a:latin typeface="微软雅黑" panose="020B0503020204020204" pitchFamily="34" charset="-122"/>
                <a:ea typeface="微软雅黑" panose="020B0503020204020204" pitchFamily="34" charset="-122"/>
              </a:rPr>
              <a:t>FIN </a:t>
            </a:r>
            <a:r>
              <a:rPr lang="en-US" altLang="zh-CN" b="0" dirty="0">
                <a:latin typeface="微软雅黑" panose="020B0503020204020204" pitchFamily="34" charset="-122"/>
                <a:ea typeface="微软雅黑" panose="020B0503020204020204" pitchFamily="34" charset="-122"/>
                <a:sym typeface="Symbol" pitchFamily="18" charset="2"/>
              </a:rPr>
              <a:t></a:t>
            </a:r>
            <a:r>
              <a:rPr lang="en-US" altLang="zh-CN" b="0" dirty="0">
                <a:latin typeface="微软雅黑" panose="020B0503020204020204" pitchFamily="34" charset="-122"/>
                <a:ea typeface="微软雅黑" panose="020B0503020204020204" pitchFamily="34" charset="-122"/>
              </a:rPr>
              <a:t> 1 </a:t>
            </a:r>
            <a:r>
              <a:rPr lang="zh-CN" altLang="en-US" b="0" dirty="0">
                <a:latin typeface="微软雅黑" panose="020B0503020204020204" pitchFamily="34" charset="-122"/>
                <a:ea typeface="微软雅黑" panose="020B0503020204020204" pitchFamily="34" charset="-122"/>
              </a:rPr>
              <a:t>表明此报文段的发送端的数据已发送完毕，并要求释放运输连接。 </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14131" name="Rectangle 83"/>
          <p:cNvSpPr>
            <a:spLocks noChangeArrowheads="1"/>
          </p:cNvSpPr>
          <p:nvPr/>
        </p:nvSpPr>
        <p:spPr bwMode="auto">
          <a:xfrm>
            <a:off x="5817276" y="2897495"/>
            <a:ext cx="319660" cy="69348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9602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13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4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31" grpId="0" animBg="1"/>
      <p:bldP spid="51413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algn="ctr" eaLnBrk="1" hangingPunct="1"/>
            <a:r>
              <a:rPr lang="zh-CN" altLang="en-US" dirty="0"/>
              <a:t>基于端口的</a:t>
            </a:r>
            <a:r>
              <a:rPr lang="zh-CN" altLang="en-US" dirty="0">
                <a:solidFill>
                  <a:srgbClr val="C00000"/>
                </a:solidFill>
              </a:rPr>
              <a:t>复用</a:t>
            </a:r>
            <a:r>
              <a:rPr lang="zh-CN" altLang="en-US" dirty="0"/>
              <a:t>和</a:t>
            </a:r>
            <a:r>
              <a:rPr lang="zh-CN" altLang="en-US" dirty="0">
                <a:solidFill>
                  <a:srgbClr val="C00000"/>
                </a:solidFill>
              </a:rPr>
              <a:t>分用</a:t>
            </a:r>
            <a:r>
              <a:rPr lang="zh-CN" altLang="en-US" dirty="0"/>
              <a:t>功能</a:t>
            </a:r>
          </a:p>
        </p:txBody>
      </p:sp>
      <p:grpSp>
        <p:nvGrpSpPr>
          <p:cNvPr id="2" name="组合 1"/>
          <p:cNvGrpSpPr/>
          <p:nvPr/>
        </p:nvGrpSpPr>
        <p:grpSpPr>
          <a:xfrm>
            <a:off x="1389980" y="1196753"/>
            <a:ext cx="9602564" cy="5241925"/>
            <a:chOff x="272480" y="1301751"/>
            <a:chExt cx="9602564" cy="5241925"/>
          </a:xfrm>
        </p:grpSpPr>
        <p:sp>
          <p:nvSpPr>
            <p:cNvPr id="9223" name="AutoShape 5"/>
            <p:cNvSpPr>
              <a:spLocks noChangeArrowheads="1"/>
            </p:cNvSpPr>
            <p:nvPr/>
          </p:nvSpPr>
          <p:spPr bwMode="auto">
            <a:xfrm>
              <a:off x="5556113" y="1354716"/>
              <a:ext cx="4318931" cy="4160156"/>
            </a:xfrm>
            <a:prstGeom prst="roundRect">
              <a:avLst>
                <a:gd name="adj" fmla="val 16667"/>
              </a:avLst>
            </a:prstGeom>
            <a:solidFill>
              <a:schemeClr val="accent4">
                <a:lumMod val="20000"/>
                <a:lumOff val="80000"/>
              </a:schemeClr>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24" name="AutoShape 6"/>
            <p:cNvSpPr>
              <a:spLocks noChangeArrowheads="1"/>
            </p:cNvSpPr>
            <p:nvPr/>
          </p:nvSpPr>
          <p:spPr bwMode="auto">
            <a:xfrm>
              <a:off x="695905" y="1354716"/>
              <a:ext cx="4318931" cy="4160156"/>
            </a:xfrm>
            <a:prstGeom prst="roundRect">
              <a:avLst>
                <a:gd name="adj" fmla="val 16667"/>
              </a:avLst>
            </a:prstGeom>
            <a:solidFill>
              <a:schemeClr val="accent4">
                <a:lumMod val="20000"/>
                <a:lumOff val="80000"/>
              </a:schemeClr>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25" name="Rectangle 7"/>
            <p:cNvSpPr>
              <a:spLocks noChangeArrowheads="1"/>
            </p:cNvSpPr>
            <p:nvPr/>
          </p:nvSpPr>
          <p:spPr bwMode="auto">
            <a:xfrm>
              <a:off x="5640798" y="4667433"/>
              <a:ext cx="4149561"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26" name="AutoShape 8"/>
            <p:cNvSpPr>
              <a:spLocks noChangeArrowheads="1"/>
            </p:cNvSpPr>
            <p:nvPr/>
          </p:nvSpPr>
          <p:spPr bwMode="auto">
            <a:xfrm>
              <a:off x="6064223"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27" name="Rectangle 9"/>
            <p:cNvSpPr>
              <a:spLocks noChangeArrowheads="1"/>
            </p:cNvSpPr>
            <p:nvPr/>
          </p:nvSpPr>
          <p:spPr bwMode="auto">
            <a:xfrm>
              <a:off x="272480" y="4667433"/>
              <a:ext cx="4657670"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28" name="Rectangle 10"/>
            <p:cNvSpPr>
              <a:spLocks noChangeArrowheads="1"/>
            </p:cNvSpPr>
            <p:nvPr/>
          </p:nvSpPr>
          <p:spPr bwMode="auto">
            <a:xfrm>
              <a:off x="272480" y="1971035"/>
              <a:ext cx="4657670"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29" name="Line 11"/>
            <p:cNvSpPr>
              <a:spLocks noChangeShapeType="1"/>
            </p:cNvSpPr>
            <p:nvPr/>
          </p:nvSpPr>
          <p:spPr bwMode="auto">
            <a:xfrm flipH="1">
              <a:off x="1204014"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30" name="Line 12"/>
            <p:cNvSpPr>
              <a:spLocks noChangeShapeType="1"/>
            </p:cNvSpPr>
            <p:nvPr/>
          </p:nvSpPr>
          <p:spPr bwMode="auto">
            <a:xfrm flipH="1">
              <a:off x="1796808"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31" name="Text Box 13"/>
            <p:cNvSpPr txBox="1">
              <a:spLocks noChangeArrowheads="1"/>
            </p:cNvSpPr>
            <p:nvPr/>
          </p:nvSpPr>
          <p:spPr bwMode="auto">
            <a:xfrm>
              <a:off x="272480" y="1937330"/>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b="0">
                  <a:solidFill>
                    <a:srgbClr val="000099"/>
                  </a:solidFill>
                  <a:latin typeface="微软雅黑" panose="020B0503020204020204" pitchFamily="34" charset="-122"/>
                  <a:ea typeface="微软雅黑" panose="020B0503020204020204" pitchFamily="34" charset="-122"/>
                </a:rPr>
                <a:t>应</a:t>
              </a:r>
            </a:p>
            <a:p>
              <a:pPr algn="l" eaLnBrk="1" hangingPunct="1"/>
              <a:r>
                <a:rPr lang="zh-CN" altLang="en-US" sz="1800" b="0">
                  <a:solidFill>
                    <a:srgbClr val="000099"/>
                  </a:solidFill>
                  <a:latin typeface="微软雅黑" panose="020B0503020204020204" pitchFamily="34" charset="-122"/>
                  <a:ea typeface="微软雅黑" panose="020B0503020204020204" pitchFamily="34" charset="-122"/>
                </a:rPr>
                <a:t>用</a:t>
              </a:r>
            </a:p>
            <a:p>
              <a:pPr algn="l" eaLnBrk="1" hangingPunct="1"/>
              <a:r>
                <a:rPr lang="zh-CN" altLang="en-US" sz="1800" b="0">
                  <a:solidFill>
                    <a:srgbClr val="000099"/>
                  </a:solidFill>
                  <a:latin typeface="微软雅黑" panose="020B0503020204020204" pitchFamily="34" charset="-122"/>
                  <a:ea typeface="微软雅黑" panose="020B0503020204020204" pitchFamily="34" charset="-122"/>
                </a:rPr>
                <a:t>层</a:t>
              </a:r>
            </a:p>
          </p:txBody>
        </p:sp>
        <p:sp>
          <p:nvSpPr>
            <p:cNvPr id="9232" name="Text Box 14"/>
            <p:cNvSpPr txBox="1">
              <a:spLocks noChangeArrowheads="1"/>
            </p:cNvSpPr>
            <p:nvPr/>
          </p:nvSpPr>
          <p:spPr bwMode="auto">
            <a:xfrm>
              <a:off x="272480" y="3176389"/>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b="0" dirty="0">
                  <a:solidFill>
                    <a:srgbClr val="000099"/>
                  </a:solidFill>
                  <a:latin typeface="微软雅黑" panose="020B0503020204020204" pitchFamily="34" charset="-122"/>
                  <a:ea typeface="微软雅黑" panose="020B0503020204020204" pitchFamily="34" charset="-122"/>
                </a:rPr>
                <a:t>运</a:t>
              </a:r>
            </a:p>
            <a:p>
              <a:pPr algn="l" eaLnBrk="1" hangingPunct="1"/>
              <a:r>
                <a:rPr lang="zh-CN" altLang="en-US" sz="1800" b="0" dirty="0">
                  <a:solidFill>
                    <a:srgbClr val="000099"/>
                  </a:solidFill>
                  <a:latin typeface="微软雅黑" panose="020B0503020204020204" pitchFamily="34" charset="-122"/>
                  <a:ea typeface="微软雅黑" panose="020B0503020204020204" pitchFamily="34" charset="-122"/>
                </a:rPr>
                <a:t>输</a:t>
              </a:r>
            </a:p>
            <a:p>
              <a:pPr algn="l" eaLnBrk="1" hangingPunct="1"/>
              <a:r>
                <a:rPr lang="zh-CN" altLang="en-US" sz="1800" b="0" dirty="0">
                  <a:solidFill>
                    <a:srgbClr val="000099"/>
                  </a:solidFill>
                  <a:latin typeface="微软雅黑" panose="020B0503020204020204" pitchFamily="34" charset="-122"/>
                  <a:ea typeface="微软雅黑" panose="020B0503020204020204" pitchFamily="34" charset="-122"/>
                </a:rPr>
                <a:t>层</a:t>
              </a:r>
            </a:p>
          </p:txBody>
        </p:sp>
        <p:sp>
          <p:nvSpPr>
            <p:cNvPr id="9233" name="Text Box 15"/>
            <p:cNvSpPr txBox="1">
              <a:spLocks noChangeArrowheads="1"/>
            </p:cNvSpPr>
            <p:nvPr/>
          </p:nvSpPr>
          <p:spPr bwMode="auto">
            <a:xfrm>
              <a:off x="272480" y="4539033"/>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b="0" dirty="0">
                  <a:solidFill>
                    <a:srgbClr val="000099"/>
                  </a:solidFill>
                  <a:latin typeface="微软雅黑" panose="020B0503020204020204" pitchFamily="34" charset="-122"/>
                  <a:ea typeface="微软雅黑" panose="020B0503020204020204" pitchFamily="34" charset="-122"/>
                </a:rPr>
                <a:t>网</a:t>
              </a:r>
            </a:p>
            <a:p>
              <a:pPr algn="l" eaLnBrk="1" hangingPunct="1"/>
              <a:r>
                <a:rPr lang="zh-CN" altLang="en-US" sz="1800" b="0" dirty="0">
                  <a:solidFill>
                    <a:srgbClr val="000099"/>
                  </a:solidFill>
                  <a:latin typeface="微软雅黑" panose="020B0503020204020204" pitchFamily="34" charset="-122"/>
                  <a:ea typeface="微软雅黑" panose="020B0503020204020204" pitchFamily="34" charset="-122"/>
                </a:rPr>
                <a:t>络</a:t>
              </a:r>
            </a:p>
            <a:p>
              <a:pPr algn="l" eaLnBrk="1" hangingPunct="1"/>
              <a:r>
                <a:rPr lang="zh-CN" altLang="en-US" sz="1800" b="0" dirty="0">
                  <a:solidFill>
                    <a:srgbClr val="000099"/>
                  </a:solidFill>
                  <a:latin typeface="微软雅黑" panose="020B0503020204020204" pitchFamily="34" charset="-122"/>
                  <a:ea typeface="微软雅黑" panose="020B0503020204020204" pitchFamily="34" charset="-122"/>
                </a:rPr>
                <a:t>层</a:t>
              </a:r>
            </a:p>
          </p:txBody>
        </p:sp>
        <p:sp>
          <p:nvSpPr>
            <p:cNvPr id="9234" name="Text Box 16"/>
            <p:cNvSpPr txBox="1">
              <a:spLocks noChangeArrowheads="1"/>
            </p:cNvSpPr>
            <p:nvPr/>
          </p:nvSpPr>
          <p:spPr bwMode="auto">
            <a:xfrm>
              <a:off x="1191664" y="4190748"/>
              <a:ext cx="14035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b="0">
                  <a:solidFill>
                    <a:srgbClr val="000099"/>
                  </a:solidFill>
                  <a:latin typeface="微软雅黑" panose="020B0503020204020204" pitchFamily="34" charset="-122"/>
                  <a:ea typeface="微软雅黑" panose="020B0503020204020204" pitchFamily="34" charset="-122"/>
                </a:rPr>
                <a:t>TCP </a:t>
              </a:r>
              <a:r>
                <a:rPr lang="zh-CN" altLang="en-US" sz="1800" b="0">
                  <a:solidFill>
                    <a:srgbClr val="000099"/>
                  </a:solidFill>
                  <a:latin typeface="微软雅黑" panose="020B0503020204020204" pitchFamily="34" charset="-122"/>
                  <a:ea typeface="微软雅黑" panose="020B0503020204020204" pitchFamily="34" charset="-122"/>
                </a:rPr>
                <a:t>报文段</a:t>
              </a:r>
            </a:p>
          </p:txBody>
        </p:sp>
        <p:sp>
          <p:nvSpPr>
            <p:cNvPr id="9235" name="Text Box 17"/>
            <p:cNvSpPr txBox="1">
              <a:spLocks noChangeArrowheads="1"/>
            </p:cNvSpPr>
            <p:nvPr/>
          </p:nvSpPr>
          <p:spPr bwMode="auto">
            <a:xfrm>
              <a:off x="3187052" y="4028643"/>
              <a:ext cx="1346137" cy="59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800" b="0">
                  <a:solidFill>
                    <a:srgbClr val="000099"/>
                  </a:solidFill>
                  <a:latin typeface="微软雅黑" panose="020B0503020204020204" pitchFamily="34" charset="-122"/>
                  <a:ea typeface="微软雅黑" panose="020B0503020204020204" pitchFamily="34" charset="-122"/>
                </a:rPr>
                <a:t>UDP</a:t>
              </a:r>
            </a:p>
            <a:p>
              <a:pPr eaLnBrk="1" hangingPunct="1">
                <a:lnSpc>
                  <a:spcPct val="90000"/>
                </a:lnSpc>
              </a:pPr>
              <a:r>
                <a:rPr lang="zh-CN" altLang="en-US" sz="1800" b="0">
                  <a:solidFill>
                    <a:srgbClr val="000099"/>
                  </a:solidFill>
                  <a:latin typeface="微软雅黑" panose="020B0503020204020204" pitchFamily="34" charset="-122"/>
                  <a:ea typeface="微软雅黑" panose="020B0503020204020204" pitchFamily="34" charset="-122"/>
                </a:rPr>
                <a:t>用户数据报</a:t>
              </a:r>
            </a:p>
          </p:txBody>
        </p:sp>
        <p:sp>
          <p:nvSpPr>
            <p:cNvPr id="9236" name="Text Box 18"/>
            <p:cNvSpPr txBox="1">
              <a:spLocks noChangeArrowheads="1"/>
            </p:cNvSpPr>
            <p:nvPr/>
          </p:nvSpPr>
          <p:spPr bwMode="auto">
            <a:xfrm>
              <a:off x="2098180" y="17639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dirty="0">
                  <a:solidFill>
                    <a:srgbClr val="000099"/>
                  </a:solidFill>
                  <a:latin typeface="微软雅黑" panose="020B0503020204020204" pitchFamily="34" charset="-122"/>
                  <a:ea typeface="微软雅黑" panose="020B0503020204020204" pitchFamily="34" charset="-122"/>
                </a:rPr>
                <a:t>应用进程</a:t>
              </a:r>
            </a:p>
          </p:txBody>
        </p:sp>
        <p:sp>
          <p:nvSpPr>
            <p:cNvPr id="9237" name="AutoShape 19"/>
            <p:cNvSpPr>
              <a:spLocks noChangeArrowheads="1"/>
            </p:cNvSpPr>
            <p:nvPr/>
          </p:nvSpPr>
          <p:spPr bwMode="auto">
            <a:xfrm>
              <a:off x="865274" y="328071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TCP </a:t>
              </a:r>
              <a:r>
                <a:rPr lang="zh-CN" altLang="en-US">
                  <a:solidFill>
                    <a:srgbClr val="000099"/>
                  </a:solidFill>
                  <a:latin typeface="微软雅黑" panose="020B0503020204020204" pitchFamily="34" charset="-122"/>
                  <a:ea typeface="微软雅黑" panose="020B0503020204020204" pitchFamily="34" charset="-122"/>
                </a:rPr>
                <a:t>复用</a:t>
              </a:r>
            </a:p>
          </p:txBody>
        </p:sp>
        <p:sp>
          <p:nvSpPr>
            <p:cNvPr id="9238" name="Text Box 20"/>
            <p:cNvSpPr txBox="1">
              <a:spLocks noChangeArrowheads="1"/>
            </p:cNvSpPr>
            <p:nvPr/>
          </p:nvSpPr>
          <p:spPr bwMode="auto">
            <a:xfrm>
              <a:off x="808818"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sp>
          <p:nvSpPr>
            <p:cNvPr id="9239" name="Rectangle 21"/>
            <p:cNvSpPr>
              <a:spLocks noChangeArrowheads="1"/>
            </p:cNvSpPr>
            <p:nvPr/>
          </p:nvSpPr>
          <p:spPr bwMode="auto">
            <a:xfrm>
              <a:off x="1119329"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40" name="Rectangle 22"/>
            <p:cNvSpPr>
              <a:spLocks noChangeArrowheads="1"/>
            </p:cNvSpPr>
            <p:nvPr/>
          </p:nvSpPr>
          <p:spPr bwMode="auto">
            <a:xfrm>
              <a:off x="1712124"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41" name="Rectangle 23"/>
            <p:cNvSpPr>
              <a:spLocks noChangeArrowheads="1"/>
            </p:cNvSpPr>
            <p:nvPr/>
          </p:nvSpPr>
          <p:spPr bwMode="auto">
            <a:xfrm>
              <a:off x="2304918"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42" name="Line 24"/>
            <p:cNvSpPr>
              <a:spLocks noChangeShapeType="1"/>
            </p:cNvSpPr>
            <p:nvPr/>
          </p:nvSpPr>
          <p:spPr bwMode="auto">
            <a:xfrm flipH="1">
              <a:off x="2389603"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43" name="Text Box 25"/>
            <p:cNvSpPr txBox="1">
              <a:spLocks noChangeArrowheads="1"/>
            </p:cNvSpPr>
            <p:nvPr/>
          </p:nvSpPr>
          <p:spPr bwMode="auto">
            <a:xfrm>
              <a:off x="1410434"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sp>
          <p:nvSpPr>
            <p:cNvPr id="9244" name="Text Box 26"/>
            <p:cNvSpPr txBox="1">
              <a:spLocks noChangeArrowheads="1"/>
            </p:cNvSpPr>
            <p:nvPr/>
          </p:nvSpPr>
          <p:spPr bwMode="auto">
            <a:xfrm>
              <a:off x="1997935"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sp>
          <p:nvSpPr>
            <p:cNvPr id="9245" name="AutoShape 27"/>
            <p:cNvSpPr>
              <a:spLocks noChangeArrowheads="1"/>
            </p:cNvSpPr>
            <p:nvPr/>
          </p:nvSpPr>
          <p:spPr bwMode="auto">
            <a:xfrm>
              <a:off x="1204014"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olidFill>
                    <a:srgbClr val="000099"/>
                  </a:solidFill>
                  <a:latin typeface="微软雅黑" panose="020B0503020204020204" pitchFamily="34" charset="-122"/>
                  <a:ea typeface="微软雅黑" panose="020B0503020204020204" pitchFamily="34" charset="-122"/>
                </a:rPr>
                <a:t>IP </a:t>
              </a:r>
              <a:r>
                <a:rPr lang="zh-CN" altLang="en-US" dirty="0">
                  <a:solidFill>
                    <a:srgbClr val="000099"/>
                  </a:solidFill>
                  <a:latin typeface="微软雅黑" panose="020B0503020204020204" pitchFamily="34" charset="-122"/>
                  <a:ea typeface="微软雅黑" panose="020B0503020204020204" pitchFamily="34" charset="-122"/>
                </a:rPr>
                <a:t>复用</a:t>
              </a:r>
            </a:p>
          </p:txBody>
        </p:sp>
        <p:sp>
          <p:nvSpPr>
            <p:cNvPr id="9246" name="Line 28"/>
            <p:cNvSpPr>
              <a:spLocks noChangeShapeType="1"/>
            </p:cNvSpPr>
            <p:nvPr/>
          </p:nvSpPr>
          <p:spPr bwMode="auto">
            <a:xfrm flipH="1">
              <a:off x="3321137"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47" name="Line 29"/>
            <p:cNvSpPr>
              <a:spLocks noChangeShapeType="1"/>
            </p:cNvSpPr>
            <p:nvPr/>
          </p:nvSpPr>
          <p:spPr bwMode="auto">
            <a:xfrm flipH="1">
              <a:off x="3913931"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48" name="AutoShape 30"/>
            <p:cNvSpPr>
              <a:spLocks noChangeArrowheads="1"/>
            </p:cNvSpPr>
            <p:nvPr/>
          </p:nvSpPr>
          <p:spPr bwMode="auto">
            <a:xfrm>
              <a:off x="2982397"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UDP </a:t>
              </a:r>
              <a:r>
                <a:rPr lang="zh-CN" altLang="en-US">
                  <a:solidFill>
                    <a:srgbClr val="000099"/>
                  </a:solidFill>
                  <a:latin typeface="微软雅黑" panose="020B0503020204020204" pitchFamily="34" charset="-122"/>
                  <a:ea typeface="微软雅黑" panose="020B0503020204020204" pitchFamily="34" charset="-122"/>
                </a:rPr>
                <a:t>复用</a:t>
              </a:r>
            </a:p>
          </p:txBody>
        </p:sp>
        <p:sp>
          <p:nvSpPr>
            <p:cNvPr id="9249" name="Text Box 31"/>
            <p:cNvSpPr txBox="1">
              <a:spLocks noChangeArrowheads="1"/>
            </p:cNvSpPr>
            <p:nvPr/>
          </p:nvSpPr>
          <p:spPr bwMode="auto">
            <a:xfrm>
              <a:off x="2925941"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sp>
          <p:nvSpPr>
            <p:cNvPr id="9250" name="Rectangle 32"/>
            <p:cNvSpPr>
              <a:spLocks noChangeArrowheads="1"/>
            </p:cNvSpPr>
            <p:nvPr/>
          </p:nvSpPr>
          <p:spPr bwMode="auto">
            <a:xfrm>
              <a:off x="3236452"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51" name="Rectangle 33"/>
            <p:cNvSpPr>
              <a:spLocks noChangeArrowheads="1"/>
            </p:cNvSpPr>
            <p:nvPr/>
          </p:nvSpPr>
          <p:spPr bwMode="auto">
            <a:xfrm>
              <a:off x="3829246"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52" name="Rectangle 34"/>
            <p:cNvSpPr>
              <a:spLocks noChangeArrowheads="1"/>
            </p:cNvSpPr>
            <p:nvPr/>
          </p:nvSpPr>
          <p:spPr bwMode="auto">
            <a:xfrm>
              <a:off x="4422041"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53" name="Line 35"/>
            <p:cNvSpPr>
              <a:spLocks noChangeShapeType="1"/>
            </p:cNvSpPr>
            <p:nvPr/>
          </p:nvSpPr>
          <p:spPr bwMode="auto">
            <a:xfrm flipH="1">
              <a:off x="4506726"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54" name="Text Box 36"/>
            <p:cNvSpPr txBox="1">
              <a:spLocks noChangeArrowheads="1"/>
            </p:cNvSpPr>
            <p:nvPr/>
          </p:nvSpPr>
          <p:spPr bwMode="auto">
            <a:xfrm>
              <a:off x="3527556"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sp>
          <p:nvSpPr>
            <p:cNvPr id="9255" name="Text Box 37"/>
            <p:cNvSpPr txBox="1">
              <a:spLocks noChangeArrowheads="1"/>
            </p:cNvSpPr>
            <p:nvPr/>
          </p:nvSpPr>
          <p:spPr bwMode="auto">
            <a:xfrm>
              <a:off x="4115058"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sp>
          <p:nvSpPr>
            <p:cNvPr id="9256" name="Rectangle 38"/>
            <p:cNvSpPr>
              <a:spLocks noChangeArrowheads="1"/>
            </p:cNvSpPr>
            <p:nvPr/>
          </p:nvSpPr>
          <p:spPr bwMode="auto">
            <a:xfrm>
              <a:off x="5640798" y="1971035"/>
              <a:ext cx="4149561"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57" name="Line 39"/>
            <p:cNvSpPr>
              <a:spLocks noChangeShapeType="1"/>
            </p:cNvSpPr>
            <p:nvPr/>
          </p:nvSpPr>
          <p:spPr bwMode="auto">
            <a:xfrm flipH="1" flipV="1">
              <a:off x="6035995"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58" name="Line 40"/>
            <p:cNvSpPr>
              <a:spLocks noChangeShapeType="1"/>
            </p:cNvSpPr>
            <p:nvPr/>
          </p:nvSpPr>
          <p:spPr bwMode="auto">
            <a:xfrm flipH="1" flipV="1">
              <a:off x="6628789"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59" name="Text Box 41"/>
            <p:cNvSpPr txBox="1">
              <a:spLocks noChangeArrowheads="1"/>
            </p:cNvSpPr>
            <p:nvPr/>
          </p:nvSpPr>
          <p:spPr bwMode="auto">
            <a:xfrm>
              <a:off x="5991888" y="4261368"/>
              <a:ext cx="14035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b="0">
                  <a:solidFill>
                    <a:srgbClr val="000099"/>
                  </a:solidFill>
                  <a:latin typeface="微软雅黑" panose="020B0503020204020204" pitchFamily="34" charset="-122"/>
                  <a:ea typeface="微软雅黑" panose="020B0503020204020204" pitchFamily="34" charset="-122"/>
                </a:rPr>
                <a:t>TCP </a:t>
              </a:r>
              <a:r>
                <a:rPr lang="zh-CN" altLang="en-US" sz="1800" b="0">
                  <a:solidFill>
                    <a:srgbClr val="000099"/>
                  </a:solidFill>
                  <a:latin typeface="微软雅黑" panose="020B0503020204020204" pitchFamily="34" charset="-122"/>
                  <a:ea typeface="微软雅黑" panose="020B0503020204020204" pitchFamily="34" charset="-122"/>
                </a:rPr>
                <a:t>报文段</a:t>
              </a:r>
            </a:p>
          </p:txBody>
        </p:sp>
        <p:sp>
          <p:nvSpPr>
            <p:cNvPr id="9260" name="Text Box 42"/>
            <p:cNvSpPr txBox="1">
              <a:spLocks noChangeArrowheads="1"/>
            </p:cNvSpPr>
            <p:nvPr/>
          </p:nvSpPr>
          <p:spPr bwMode="auto">
            <a:xfrm>
              <a:off x="8034911" y="4142598"/>
              <a:ext cx="1346137" cy="59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800" b="0">
                  <a:solidFill>
                    <a:srgbClr val="000099"/>
                  </a:solidFill>
                  <a:latin typeface="微软雅黑" panose="020B0503020204020204" pitchFamily="34" charset="-122"/>
                  <a:ea typeface="微软雅黑" panose="020B0503020204020204" pitchFamily="34" charset="-122"/>
                </a:rPr>
                <a:t>UDP</a:t>
              </a:r>
            </a:p>
            <a:p>
              <a:pPr eaLnBrk="1" hangingPunct="1">
                <a:lnSpc>
                  <a:spcPct val="90000"/>
                </a:lnSpc>
              </a:pPr>
              <a:r>
                <a:rPr lang="zh-CN" altLang="en-US" sz="1800" b="0">
                  <a:solidFill>
                    <a:srgbClr val="000099"/>
                  </a:solidFill>
                  <a:latin typeface="微软雅黑" panose="020B0503020204020204" pitchFamily="34" charset="-122"/>
                  <a:ea typeface="微软雅黑" panose="020B0503020204020204" pitchFamily="34" charset="-122"/>
                </a:rPr>
                <a:t>用户数据报</a:t>
              </a:r>
            </a:p>
          </p:txBody>
        </p:sp>
        <p:sp>
          <p:nvSpPr>
            <p:cNvPr id="9261" name="AutoShape 43"/>
            <p:cNvSpPr>
              <a:spLocks noChangeArrowheads="1"/>
            </p:cNvSpPr>
            <p:nvPr/>
          </p:nvSpPr>
          <p:spPr bwMode="auto">
            <a:xfrm>
              <a:off x="5697255"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62" name="Text Box 44"/>
            <p:cNvSpPr txBox="1">
              <a:spLocks noChangeArrowheads="1"/>
            </p:cNvSpPr>
            <p:nvPr/>
          </p:nvSpPr>
          <p:spPr bwMode="auto">
            <a:xfrm>
              <a:off x="5640798"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sp>
          <p:nvSpPr>
            <p:cNvPr id="9263" name="Rectangle 45"/>
            <p:cNvSpPr>
              <a:spLocks noChangeArrowheads="1"/>
            </p:cNvSpPr>
            <p:nvPr/>
          </p:nvSpPr>
          <p:spPr bwMode="auto">
            <a:xfrm>
              <a:off x="5951310"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64" name="Rectangle 46"/>
            <p:cNvSpPr>
              <a:spLocks noChangeArrowheads="1"/>
            </p:cNvSpPr>
            <p:nvPr/>
          </p:nvSpPr>
          <p:spPr bwMode="auto">
            <a:xfrm>
              <a:off x="6544104"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65" name="Rectangle 47"/>
            <p:cNvSpPr>
              <a:spLocks noChangeArrowheads="1"/>
            </p:cNvSpPr>
            <p:nvPr/>
          </p:nvSpPr>
          <p:spPr bwMode="auto">
            <a:xfrm>
              <a:off x="7136898"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66" name="Line 48"/>
            <p:cNvSpPr>
              <a:spLocks noChangeShapeType="1"/>
            </p:cNvSpPr>
            <p:nvPr/>
          </p:nvSpPr>
          <p:spPr bwMode="auto">
            <a:xfrm flipH="1" flipV="1">
              <a:off x="7221583"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67" name="Text Box 49"/>
            <p:cNvSpPr txBox="1">
              <a:spLocks noChangeArrowheads="1"/>
            </p:cNvSpPr>
            <p:nvPr/>
          </p:nvSpPr>
          <p:spPr bwMode="auto">
            <a:xfrm>
              <a:off x="6242414"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sp>
          <p:nvSpPr>
            <p:cNvPr id="9268" name="Text Box 50"/>
            <p:cNvSpPr txBox="1">
              <a:spLocks noChangeArrowheads="1"/>
            </p:cNvSpPr>
            <p:nvPr/>
          </p:nvSpPr>
          <p:spPr bwMode="auto">
            <a:xfrm>
              <a:off x="6829916"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grpSp>
          <p:nvGrpSpPr>
            <p:cNvPr id="9269" name="Group 51"/>
            <p:cNvGrpSpPr>
              <a:grpSpLocks/>
            </p:cNvGrpSpPr>
            <p:nvPr/>
          </p:nvGrpSpPr>
          <p:grpSpPr bwMode="auto">
            <a:xfrm>
              <a:off x="1575922" y="3974073"/>
              <a:ext cx="7169989" cy="702989"/>
              <a:chOff x="912" y="1920"/>
              <a:chExt cx="4064" cy="398"/>
            </a:xfrm>
          </p:grpSpPr>
          <p:sp>
            <p:nvSpPr>
              <p:cNvPr id="9296" name="Line 52"/>
              <p:cNvSpPr>
                <a:spLocks noChangeShapeType="1"/>
              </p:cNvSpPr>
              <p:nvPr/>
            </p:nvSpPr>
            <p:spPr bwMode="auto">
              <a:xfrm>
                <a:off x="912" y="1920"/>
                <a:ext cx="0" cy="384"/>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97" name="Line 53"/>
              <p:cNvSpPr>
                <a:spLocks noChangeShapeType="1"/>
              </p:cNvSpPr>
              <p:nvPr/>
            </p:nvSpPr>
            <p:spPr bwMode="auto">
              <a:xfrm>
                <a:off x="2112" y="1928"/>
                <a:ext cx="0" cy="382"/>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98" name="Line 54"/>
              <p:cNvSpPr>
                <a:spLocks noChangeShapeType="1"/>
              </p:cNvSpPr>
              <p:nvPr/>
            </p:nvSpPr>
            <p:spPr bwMode="auto">
              <a:xfrm flipV="1">
                <a:off x="3776" y="1928"/>
                <a:ext cx="0" cy="384"/>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99" name="Line 55"/>
              <p:cNvSpPr>
                <a:spLocks noChangeShapeType="1"/>
              </p:cNvSpPr>
              <p:nvPr/>
            </p:nvSpPr>
            <p:spPr bwMode="auto">
              <a:xfrm flipV="1">
                <a:off x="4976" y="1936"/>
                <a:ext cx="0" cy="382"/>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9270" name="Line 56"/>
            <p:cNvSpPr>
              <a:spLocks noChangeShapeType="1"/>
            </p:cNvSpPr>
            <p:nvPr/>
          </p:nvSpPr>
          <p:spPr bwMode="auto">
            <a:xfrm flipH="1" flipV="1">
              <a:off x="8153117"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71" name="Line 57"/>
            <p:cNvSpPr>
              <a:spLocks noChangeShapeType="1"/>
            </p:cNvSpPr>
            <p:nvPr/>
          </p:nvSpPr>
          <p:spPr bwMode="auto">
            <a:xfrm flipH="1" flipV="1">
              <a:off x="8745912"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72" name="AutoShape 58"/>
            <p:cNvSpPr>
              <a:spLocks noChangeArrowheads="1"/>
            </p:cNvSpPr>
            <p:nvPr/>
          </p:nvSpPr>
          <p:spPr bwMode="auto">
            <a:xfrm>
              <a:off x="7814378" y="330639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73" name="Text Box 59"/>
            <p:cNvSpPr txBox="1">
              <a:spLocks noChangeArrowheads="1"/>
            </p:cNvSpPr>
            <p:nvPr/>
          </p:nvSpPr>
          <p:spPr bwMode="auto">
            <a:xfrm>
              <a:off x="7757921"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sp>
          <p:nvSpPr>
            <p:cNvPr id="9274" name="Rectangle 60"/>
            <p:cNvSpPr>
              <a:spLocks noChangeArrowheads="1"/>
            </p:cNvSpPr>
            <p:nvPr/>
          </p:nvSpPr>
          <p:spPr bwMode="auto">
            <a:xfrm>
              <a:off x="8068433"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75" name="Rectangle 61"/>
            <p:cNvSpPr>
              <a:spLocks noChangeArrowheads="1"/>
            </p:cNvSpPr>
            <p:nvPr/>
          </p:nvSpPr>
          <p:spPr bwMode="auto">
            <a:xfrm>
              <a:off x="8661227"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76" name="Rectangle 62"/>
            <p:cNvSpPr>
              <a:spLocks noChangeArrowheads="1"/>
            </p:cNvSpPr>
            <p:nvPr/>
          </p:nvSpPr>
          <p:spPr bwMode="auto">
            <a:xfrm>
              <a:off x="9254021"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77" name="Line 63"/>
            <p:cNvSpPr>
              <a:spLocks noChangeShapeType="1"/>
            </p:cNvSpPr>
            <p:nvPr/>
          </p:nvSpPr>
          <p:spPr bwMode="auto">
            <a:xfrm flipH="1" flipV="1">
              <a:off x="9338706"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78" name="Text Box 64"/>
            <p:cNvSpPr txBox="1">
              <a:spLocks noChangeArrowheads="1"/>
            </p:cNvSpPr>
            <p:nvPr/>
          </p:nvSpPr>
          <p:spPr bwMode="auto">
            <a:xfrm>
              <a:off x="8359537"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sp>
          <p:nvSpPr>
            <p:cNvPr id="9279" name="Text Box 65"/>
            <p:cNvSpPr txBox="1">
              <a:spLocks noChangeArrowheads="1"/>
            </p:cNvSpPr>
            <p:nvPr/>
          </p:nvSpPr>
          <p:spPr bwMode="auto">
            <a:xfrm>
              <a:off x="8947038"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b="0">
                  <a:solidFill>
                    <a:srgbClr val="000099"/>
                  </a:solidFill>
                  <a:latin typeface="微软雅黑" panose="020B0503020204020204" pitchFamily="34" charset="-122"/>
                  <a:ea typeface="微软雅黑" panose="020B0503020204020204" pitchFamily="34" charset="-122"/>
                  <a:sym typeface="Wingdings" pitchFamily="2" charset="2"/>
                </a:rPr>
                <a:t></a:t>
              </a:r>
              <a:endParaRPr lang="en-US" altLang="zh-CN" sz="6000" b="0">
                <a:solidFill>
                  <a:srgbClr val="000099"/>
                </a:solidFill>
                <a:latin typeface="微软雅黑" panose="020B0503020204020204" pitchFamily="34" charset="-122"/>
                <a:ea typeface="微软雅黑" panose="020B0503020204020204" pitchFamily="34" charset="-122"/>
              </a:endParaRPr>
            </a:p>
          </p:txBody>
        </p:sp>
        <p:sp>
          <p:nvSpPr>
            <p:cNvPr id="9280" name="Text Box 66"/>
            <p:cNvSpPr txBox="1">
              <a:spLocks noChangeArrowheads="1"/>
            </p:cNvSpPr>
            <p:nvPr/>
          </p:nvSpPr>
          <p:spPr bwMode="auto">
            <a:xfrm>
              <a:off x="6968974" y="17639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a:solidFill>
                    <a:srgbClr val="000099"/>
                  </a:solidFill>
                  <a:latin typeface="微软雅黑" panose="020B0503020204020204" pitchFamily="34" charset="-122"/>
                  <a:ea typeface="微软雅黑" panose="020B0503020204020204" pitchFamily="34" charset="-122"/>
                </a:rPr>
                <a:t>应用进程</a:t>
              </a:r>
            </a:p>
          </p:txBody>
        </p:sp>
        <p:sp>
          <p:nvSpPr>
            <p:cNvPr id="9281" name="Text Box 67"/>
            <p:cNvSpPr txBox="1">
              <a:spLocks noChangeArrowheads="1"/>
            </p:cNvSpPr>
            <p:nvPr/>
          </p:nvSpPr>
          <p:spPr bwMode="auto">
            <a:xfrm>
              <a:off x="7283333" y="2879464"/>
              <a:ext cx="802742" cy="4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a:solidFill>
                    <a:srgbClr val="000099"/>
                  </a:solidFill>
                  <a:latin typeface="微软雅黑" panose="020B0503020204020204" pitchFamily="34" charset="-122"/>
                  <a:ea typeface="微软雅黑" panose="020B0503020204020204" pitchFamily="34" charset="-122"/>
                </a:rPr>
                <a:t>端口</a:t>
              </a:r>
            </a:p>
          </p:txBody>
        </p:sp>
        <p:sp>
          <p:nvSpPr>
            <p:cNvPr id="9282" name="Text Box 68"/>
            <p:cNvSpPr txBox="1">
              <a:spLocks noChangeArrowheads="1"/>
            </p:cNvSpPr>
            <p:nvPr/>
          </p:nvSpPr>
          <p:spPr bwMode="auto">
            <a:xfrm>
              <a:off x="2463702" y="2866625"/>
              <a:ext cx="802742" cy="4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b="0" dirty="0">
                  <a:solidFill>
                    <a:srgbClr val="000099"/>
                  </a:solidFill>
                  <a:latin typeface="微软雅黑" panose="020B0503020204020204" pitchFamily="34" charset="-122"/>
                  <a:ea typeface="微软雅黑" panose="020B0503020204020204" pitchFamily="34" charset="-122"/>
                </a:rPr>
                <a:t>端口</a:t>
              </a:r>
            </a:p>
          </p:txBody>
        </p:sp>
        <p:sp>
          <p:nvSpPr>
            <p:cNvPr id="9283" name="Text Box 69"/>
            <p:cNvSpPr txBox="1">
              <a:spLocks noChangeArrowheads="1"/>
            </p:cNvSpPr>
            <p:nvPr/>
          </p:nvSpPr>
          <p:spPr bwMode="auto">
            <a:xfrm>
              <a:off x="6106565" y="3447634"/>
              <a:ext cx="11711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b="0">
                  <a:solidFill>
                    <a:srgbClr val="000099"/>
                  </a:solidFill>
                  <a:latin typeface="微软雅黑" panose="020B0503020204020204" pitchFamily="34" charset="-122"/>
                  <a:ea typeface="微软雅黑" panose="020B0503020204020204" pitchFamily="34" charset="-122"/>
                </a:rPr>
                <a:t>TCP </a:t>
              </a:r>
              <a:r>
                <a:rPr lang="zh-CN" altLang="en-US" sz="1800" b="0">
                  <a:solidFill>
                    <a:srgbClr val="000099"/>
                  </a:solidFill>
                  <a:latin typeface="微软雅黑" panose="020B0503020204020204" pitchFamily="34" charset="-122"/>
                  <a:ea typeface="微软雅黑" panose="020B0503020204020204" pitchFamily="34" charset="-122"/>
                </a:rPr>
                <a:t>分用</a:t>
              </a:r>
            </a:p>
          </p:txBody>
        </p:sp>
        <p:sp>
          <p:nvSpPr>
            <p:cNvPr id="9284" name="Text Box 70"/>
            <p:cNvSpPr txBox="1">
              <a:spLocks noChangeArrowheads="1"/>
            </p:cNvSpPr>
            <p:nvPr/>
          </p:nvSpPr>
          <p:spPr bwMode="auto">
            <a:xfrm>
              <a:off x="8237802" y="3434794"/>
              <a:ext cx="12298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b="0">
                  <a:solidFill>
                    <a:srgbClr val="000099"/>
                  </a:solidFill>
                  <a:latin typeface="微软雅黑" panose="020B0503020204020204" pitchFamily="34" charset="-122"/>
                  <a:ea typeface="微软雅黑" panose="020B0503020204020204" pitchFamily="34" charset="-122"/>
                </a:rPr>
                <a:t>UDP </a:t>
              </a:r>
              <a:r>
                <a:rPr lang="zh-CN" altLang="en-US" sz="1800" b="0">
                  <a:solidFill>
                    <a:srgbClr val="000099"/>
                  </a:solidFill>
                  <a:latin typeface="微软雅黑" panose="020B0503020204020204" pitchFamily="34" charset="-122"/>
                  <a:ea typeface="微软雅黑" panose="020B0503020204020204" pitchFamily="34" charset="-122"/>
                </a:rPr>
                <a:t>分用</a:t>
              </a:r>
            </a:p>
          </p:txBody>
        </p:sp>
        <p:sp>
          <p:nvSpPr>
            <p:cNvPr id="9285" name="Text Box 71"/>
            <p:cNvSpPr txBox="1">
              <a:spLocks noChangeArrowheads="1"/>
            </p:cNvSpPr>
            <p:nvPr/>
          </p:nvSpPr>
          <p:spPr bwMode="auto">
            <a:xfrm>
              <a:off x="7267454" y="4815093"/>
              <a:ext cx="9444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b="0">
                  <a:solidFill>
                    <a:srgbClr val="000099"/>
                  </a:solidFill>
                  <a:latin typeface="微软雅黑" panose="020B0503020204020204" pitchFamily="34" charset="-122"/>
                  <a:ea typeface="微软雅黑" panose="020B0503020204020204" pitchFamily="34" charset="-122"/>
                </a:rPr>
                <a:t>IP </a:t>
              </a:r>
              <a:r>
                <a:rPr lang="zh-CN" altLang="en-US" sz="1800" b="0">
                  <a:solidFill>
                    <a:srgbClr val="000099"/>
                  </a:solidFill>
                  <a:latin typeface="微软雅黑" panose="020B0503020204020204" pitchFamily="34" charset="-122"/>
                  <a:ea typeface="微软雅黑" panose="020B0503020204020204" pitchFamily="34" charset="-122"/>
                </a:rPr>
                <a:t>分用</a:t>
              </a:r>
            </a:p>
          </p:txBody>
        </p:sp>
        <p:sp>
          <p:nvSpPr>
            <p:cNvPr id="9286" name="AutoShape 72"/>
            <p:cNvSpPr>
              <a:spLocks noChangeArrowheads="1"/>
            </p:cNvSpPr>
            <p:nvPr/>
          </p:nvSpPr>
          <p:spPr bwMode="auto">
            <a:xfrm>
              <a:off x="2728342" y="5360792"/>
              <a:ext cx="338740" cy="693359"/>
            </a:xfrm>
            <a:prstGeom prst="down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87" name="AutoShape 73"/>
            <p:cNvSpPr>
              <a:spLocks noChangeArrowheads="1"/>
            </p:cNvSpPr>
            <p:nvPr/>
          </p:nvSpPr>
          <p:spPr bwMode="auto">
            <a:xfrm flipV="1">
              <a:off x="7503866" y="5360792"/>
              <a:ext cx="338740" cy="693359"/>
            </a:xfrm>
            <a:prstGeom prst="down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9288" name="Group 74"/>
            <p:cNvGrpSpPr>
              <a:grpSpLocks/>
            </p:cNvGrpSpPr>
            <p:nvPr/>
          </p:nvGrpSpPr>
          <p:grpSpPr bwMode="auto">
            <a:xfrm>
              <a:off x="5579049" y="6054151"/>
              <a:ext cx="1803083" cy="489525"/>
              <a:chOff x="2736" y="3216"/>
              <a:chExt cx="864" cy="240"/>
            </a:xfrm>
          </p:grpSpPr>
          <p:sp>
            <p:nvSpPr>
              <p:cNvPr id="9294" name="AutoShape 75"/>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headEnd/>
                <a:tailE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95" name="Rectangle 76"/>
              <p:cNvSpPr>
                <a:spLocks noChangeArrowheads="1"/>
              </p:cNvSpPr>
              <p:nvPr/>
            </p:nvSpPr>
            <p:spPr bwMode="auto">
              <a:xfrm>
                <a:off x="2736" y="3216"/>
                <a:ext cx="624" cy="240"/>
              </a:xfrm>
              <a:prstGeom prst="rect">
                <a:avLst/>
              </a:prstGeom>
              <a:solidFill>
                <a:srgbClr val="00FFFF"/>
              </a:solidFill>
              <a:ln w="9525">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dirty="0">
                    <a:solidFill>
                      <a:schemeClr val="accent4">
                        <a:lumMod val="75000"/>
                      </a:schemeClr>
                    </a:solidFill>
                    <a:latin typeface="微软雅黑" panose="020B0503020204020204" pitchFamily="34" charset="-122"/>
                    <a:ea typeface="微软雅黑" panose="020B0503020204020204" pitchFamily="34" charset="-122"/>
                  </a:rPr>
                  <a:t>IP </a:t>
                </a:r>
                <a:r>
                  <a:rPr lang="zh-CN" altLang="en-US" dirty="0">
                    <a:solidFill>
                      <a:schemeClr val="accent4">
                        <a:lumMod val="75000"/>
                      </a:schemeClr>
                    </a:solidFill>
                    <a:latin typeface="微软雅黑" panose="020B0503020204020204" pitchFamily="34" charset="-122"/>
                    <a:ea typeface="微软雅黑" panose="020B0503020204020204" pitchFamily="34" charset="-122"/>
                  </a:rPr>
                  <a:t>数据报</a:t>
                </a:r>
              </a:p>
            </p:txBody>
          </p:sp>
        </p:grpSp>
        <p:grpSp>
          <p:nvGrpSpPr>
            <p:cNvPr id="9289" name="Group 77"/>
            <p:cNvGrpSpPr>
              <a:grpSpLocks/>
            </p:cNvGrpSpPr>
            <p:nvPr/>
          </p:nvGrpSpPr>
          <p:grpSpPr bwMode="auto">
            <a:xfrm>
              <a:off x="3428757" y="6054151"/>
              <a:ext cx="1803083" cy="489525"/>
              <a:chOff x="2736" y="3216"/>
              <a:chExt cx="864" cy="240"/>
            </a:xfrm>
          </p:grpSpPr>
          <p:sp>
            <p:nvSpPr>
              <p:cNvPr id="9292" name="AutoShape 78"/>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headEnd/>
                <a:tailE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93" name="Rectangle 79"/>
              <p:cNvSpPr>
                <a:spLocks noChangeArrowheads="1"/>
              </p:cNvSpPr>
              <p:nvPr/>
            </p:nvSpPr>
            <p:spPr bwMode="auto">
              <a:xfrm>
                <a:off x="2736" y="3216"/>
                <a:ext cx="624" cy="240"/>
              </a:xfrm>
              <a:prstGeom prst="rect">
                <a:avLst/>
              </a:prstGeom>
              <a:solidFill>
                <a:srgbClr val="00FFFF"/>
              </a:solidFill>
              <a:ln w="9525">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dirty="0">
                    <a:solidFill>
                      <a:schemeClr val="accent4">
                        <a:lumMod val="75000"/>
                      </a:schemeClr>
                    </a:solidFill>
                    <a:latin typeface="微软雅黑" panose="020B0503020204020204" pitchFamily="34" charset="-122"/>
                    <a:ea typeface="微软雅黑" panose="020B0503020204020204" pitchFamily="34" charset="-122"/>
                  </a:rPr>
                  <a:t>IP </a:t>
                </a:r>
                <a:r>
                  <a:rPr lang="zh-CN" altLang="en-US" dirty="0">
                    <a:solidFill>
                      <a:schemeClr val="accent4">
                        <a:lumMod val="75000"/>
                      </a:schemeClr>
                    </a:solidFill>
                    <a:latin typeface="微软雅黑" panose="020B0503020204020204" pitchFamily="34" charset="-122"/>
                    <a:ea typeface="微软雅黑" panose="020B0503020204020204" pitchFamily="34" charset="-122"/>
                  </a:rPr>
                  <a:t>数据报</a:t>
                </a:r>
              </a:p>
            </p:txBody>
          </p:sp>
        </p:grpSp>
        <p:sp>
          <p:nvSpPr>
            <p:cNvPr id="9290" name="Text Box 80"/>
            <p:cNvSpPr txBox="1">
              <a:spLocks noChangeArrowheads="1"/>
            </p:cNvSpPr>
            <p:nvPr/>
          </p:nvSpPr>
          <p:spPr bwMode="auto">
            <a:xfrm>
              <a:off x="2314204" y="1327431"/>
              <a:ext cx="959762" cy="39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b="0" dirty="0">
                  <a:solidFill>
                    <a:srgbClr val="000099"/>
                  </a:solidFill>
                  <a:latin typeface="微软雅黑" panose="020B0503020204020204" pitchFamily="34" charset="-122"/>
                  <a:ea typeface="微软雅黑" panose="020B0503020204020204" pitchFamily="34" charset="-122"/>
                </a:rPr>
                <a:t>发送方</a:t>
              </a:r>
            </a:p>
          </p:txBody>
        </p:sp>
        <p:sp>
          <p:nvSpPr>
            <p:cNvPr id="9291" name="Text Box 81"/>
            <p:cNvSpPr txBox="1">
              <a:spLocks noChangeArrowheads="1"/>
            </p:cNvSpPr>
            <p:nvPr/>
          </p:nvSpPr>
          <p:spPr bwMode="auto">
            <a:xfrm>
              <a:off x="7125013" y="1301751"/>
              <a:ext cx="959762" cy="39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b="0">
                  <a:solidFill>
                    <a:srgbClr val="000099"/>
                  </a:solidFill>
                  <a:latin typeface="微软雅黑" panose="020B0503020204020204" pitchFamily="34" charset="-122"/>
                  <a:ea typeface="微软雅黑" panose="020B0503020204020204" pitchFamily="34" charset="-122"/>
                </a:rPr>
                <a:t>接收方</a:t>
              </a:r>
            </a:p>
          </p:txBody>
        </p:sp>
      </p:grpSp>
      <p:sp>
        <p:nvSpPr>
          <p:cNvPr id="81" name="文本框 80">
            <a:extLst>
              <a:ext uri="{FF2B5EF4-FFF2-40B4-BE49-F238E27FC236}">
                <a16:creationId xmlns:a16="http://schemas.microsoft.com/office/drawing/2014/main" id="{D7FC9472-C75D-412A-9DB6-E35102EE4D33}"/>
              </a:ext>
            </a:extLst>
          </p:cNvPr>
          <p:cNvSpPr txBox="1"/>
          <p:nvPr/>
        </p:nvSpPr>
        <p:spPr>
          <a:xfrm>
            <a:off x="10515" y="3912470"/>
            <a:ext cx="2617788" cy="646331"/>
          </a:xfrm>
          <a:prstGeom prst="rect">
            <a:avLst/>
          </a:prstGeom>
          <a:noFill/>
        </p:spPr>
        <p:txBody>
          <a:bodyPr wrap="square" rtlCol="0">
            <a:spAutoFit/>
          </a:bodyPr>
          <a:lstStyle/>
          <a:p>
            <a:r>
              <a:rPr lang="en-US" altLang="zh-CN" dirty="0">
                <a:solidFill>
                  <a:srgbClr val="0000FF"/>
                </a:solidFill>
              </a:rPr>
              <a:t>data segment</a:t>
            </a:r>
          </a:p>
          <a:p>
            <a:r>
              <a:rPr lang="en-US" altLang="zh-CN" dirty="0">
                <a:solidFill>
                  <a:srgbClr val="0000FF"/>
                </a:solidFill>
              </a:rPr>
              <a:t>user datagram</a:t>
            </a:r>
            <a:endParaRPr lang="zh-CN" altLang="en-US" dirty="0">
              <a:solidFill>
                <a:srgbClr val="0000FF"/>
              </a:solidFill>
            </a:endParaRPr>
          </a:p>
        </p:txBody>
      </p:sp>
    </p:spTree>
    <p:extLst>
      <p:ext uri="{BB962C8B-B14F-4D97-AF65-F5344CB8AC3E}">
        <p14:creationId xmlns:p14="http://schemas.microsoft.com/office/powerpoint/2010/main" val="30511245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156" name="Rectangle 84"/>
          <p:cNvSpPr>
            <a:spLocks noGrp="1" noChangeArrowheads="1"/>
          </p:cNvSpPr>
          <p:nvPr>
            <p:ph type="title"/>
          </p:nvPr>
        </p:nvSpPr>
        <p:spPr>
          <a:xfrm>
            <a:off x="1775521" y="5046276"/>
            <a:ext cx="8844796" cy="83099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400" b="0" kern="1200" dirty="0">
                <a:solidFill>
                  <a:srgbClr val="000099"/>
                </a:solidFill>
                <a:latin typeface="微软雅黑" panose="020B0503020204020204" pitchFamily="34" charset="-122"/>
                <a:ea typeface="微软雅黑" panose="020B0503020204020204" pitchFamily="34" charset="-122"/>
                <a:cs typeface="+mn-cs"/>
              </a:rPr>
              <a:t>窗口字段 </a:t>
            </a:r>
            <a:r>
              <a:rPr lang="en-US" altLang="zh-CN" sz="2400" b="0" kern="1200" dirty="0">
                <a:solidFill>
                  <a:srgbClr val="000099"/>
                </a:solidFill>
                <a:latin typeface="微软雅黑" panose="020B0503020204020204" pitchFamily="34" charset="-122"/>
                <a:ea typeface="微软雅黑" panose="020B0503020204020204" pitchFamily="34" charset="-122"/>
                <a:cs typeface="+mn-cs"/>
              </a:rPr>
              <a:t>—— </a:t>
            </a:r>
            <a:r>
              <a:rPr lang="zh-CN" altLang="en-US" sz="2400" b="0" kern="1200" dirty="0">
                <a:solidFill>
                  <a:srgbClr val="000099"/>
                </a:solidFill>
                <a:latin typeface="微软雅黑" panose="020B0503020204020204" pitchFamily="34" charset="-122"/>
                <a:ea typeface="微软雅黑" panose="020B0503020204020204" pitchFamily="34" charset="-122"/>
                <a:cs typeface="+mn-cs"/>
              </a:rPr>
              <a:t>占 </a:t>
            </a:r>
            <a:r>
              <a:rPr lang="en-US" altLang="zh-CN" sz="2400" b="0" kern="1200" dirty="0">
                <a:solidFill>
                  <a:srgbClr val="000099"/>
                </a:solidFill>
                <a:latin typeface="微软雅黑" panose="020B0503020204020204" pitchFamily="34" charset="-122"/>
                <a:ea typeface="微软雅黑" panose="020B0503020204020204" pitchFamily="34" charset="-122"/>
                <a:cs typeface="+mn-cs"/>
              </a:rPr>
              <a:t>2 </a:t>
            </a:r>
            <a:r>
              <a:rPr lang="zh-CN" altLang="en-US" sz="2400" b="0" kern="1200" dirty="0">
                <a:solidFill>
                  <a:srgbClr val="000099"/>
                </a:solidFill>
                <a:latin typeface="微软雅黑" panose="020B0503020204020204" pitchFamily="34" charset="-122"/>
                <a:ea typeface="微软雅黑" panose="020B0503020204020204" pitchFamily="34" charset="-122"/>
                <a:cs typeface="+mn-cs"/>
              </a:rPr>
              <a:t>字节，用来让对方设置发送窗口的依据，单位为字节。</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15155" name="Rectangle 83"/>
          <p:cNvSpPr>
            <a:spLocks noChangeArrowheads="1"/>
          </p:cNvSpPr>
          <p:nvPr/>
        </p:nvSpPr>
        <p:spPr bwMode="auto">
          <a:xfrm>
            <a:off x="6098530" y="2927474"/>
            <a:ext cx="4173934"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4604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15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51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5" grpId="0" animBg="1"/>
      <p:bldP spid="515155"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204" name="Text Box 84"/>
          <p:cNvSpPr txBox="1">
            <a:spLocks noChangeArrowheads="1"/>
          </p:cNvSpPr>
          <p:nvPr/>
        </p:nvSpPr>
        <p:spPr bwMode="auto">
          <a:xfrm>
            <a:off x="1677738" y="5053015"/>
            <a:ext cx="89430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b="0" dirty="0">
                <a:latin typeface="微软雅黑" panose="020B0503020204020204" pitchFamily="34" charset="-122"/>
                <a:ea typeface="微软雅黑" panose="020B0503020204020204" pitchFamily="34" charset="-122"/>
              </a:rPr>
              <a:t>检验和 </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占 </a:t>
            </a:r>
            <a:r>
              <a:rPr lang="en-US" altLang="zh-CN" b="0" dirty="0">
                <a:latin typeface="微软雅黑" panose="020B0503020204020204" pitchFamily="34" charset="-122"/>
                <a:ea typeface="微软雅黑" panose="020B0503020204020204" pitchFamily="34" charset="-122"/>
              </a:rPr>
              <a:t>2 </a:t>
            </a:r>
            <a:r>
              <a:rPr lang="zh-CN" altLang="en-US" b="0" dirty="0">
                <a:latin typeface="微软雅黑" panose="020B0503020204020204" pitchFamily="34" charset="-122"/>
                <a:ea typeface="微软雅黑" panose="020B0503020204020204" pitchFamily="34" charset="-122"/>
              </a:rPr>
              <a:t>字节。检验和字段检验的范围包括首部和数据这两部分。在计算检验和时，要在 </a:t>
            </a:r>
            <a:r>
              <a:rPr lang="en-US" altLang="zh-CN" b="0" dirty="0">
                <a:latin typeface="微软雅黑" panose="020B0503020204020204" pitchFamily="34" charset="-122"/>
                <a:ea typeface="微软雅黑" panose="020B0503020204020204" pitchFamily="34" charset="-122"/>
              </a:rPr>
              <a:t>TCP </a:t>
            </a:r>
            <a:r>
              <a:rPr lang="zh-CN" altLang="en-US" b="0" dirty="0">
                <a:latin typeface="微软雅黑" panose="020B0503020204020204" pitchFamily="34" charset="-122"/>
                <a:ea typeface="微软雅黑" panose="020B0503020204020204" pitchFamily="34" charset="-122"/>
              </a:rPr>
              <a:t>报文段的前面加上 </a:t>
            </a:r>
            <a:r>
              <a:rPr lang="en-US" altLang="zh-CN" b="0" dirty="0">
                <a:latin typeface="微软雅黑" panose="020B0503020204020204" pitchFamily="34" charset="-122"/>
                <a:ea typeface="微软雅黑" panose="020B0503020204020204" pitchFamily="34" charset="-122"/>
              </a:rPr>
              <a:t>12 </a:t>
            </a:r>
            <a:r>
              <a:rPr lang="zh-CN" altLang="en-US" b="0" dirty="0">
                <a:latin typeface="微软雅黑" panose="020B0503020204020204" pitchFamily="34" charset="-122"/>
                <a:ea typeface="微软雅黑" panose="020B0503020204020204" pitchFamily="34" charset="-122"/>
              </a:rPr>
              <a:t>字节的伪首部。</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17202" name="Rectangle 82"/>
          <p:cNvSpPr>
            <a:spLocks noChangeArrowheads="1"/>
          </p:cNvSpPr>
          <p:nvPr/>
        </p:nvSpPr>
        <p:spPr bwMode="auto">
          <a:xfrm>
            <a:off x="1922066" y="3575546"/>
            <a:ext cx="4173935"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6687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20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72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2" grpId="0" animBg="1"/>
      <p:bldP spid="517202"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227" name="Text Box 83"/>
          <p:cNvSpPr txBox="1">
            <a:spLocks noChangeArrowheads="1"/>
          </p:cNvSpPr>
          <p:nvPr/>
        </p:nvSpPr>
        <p:spPr bwMode="auto">
          <a:xfrm>
            <a:off x="1677738" y="5046276"/>
            <a:ext cx="89430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b="0" dirty="0">
                <a:latin typeface="微软雅黑" panose="020B0503020204020204" pitchFamily="34" charset="-122"/>
                <a:ea typeface="微软雅黑" panose="020B0503020204020204" pitchFamily="34" charset="-122"/>
              </a:rPr>
              <a:t>紧急指针字段 </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占 </a:t>
            </a:r>
            <a:r>
              <a:rPr lang="en-US" altLang="zh-CN" b="0" dirty="0">
                <a:latin typeface="微软雅黑" panose="020B0503020204020204" pitchFamily="34" charset="-122"/>
                <a:ea typeface="微软雅黑" panose="020B0503020204020204" pitchFamily="34" charset="-122"/>
              </a:rPr>
              <a:t>16 </a:t>
            </a:r>
            <a:r>
              <a:rPr lang="zh-CN" altLang="en-US" b="0" dirty="0">
                <a:latin typeface="微软雅黑" panose="020B0503020204020204" pitchFamily="34" charset="-122"/>
                <a:ea typeface="微软雅黑" panose="020B0503020204020204" pitchFamily="34" charset="-122"/>
              </a:rPr>
              <a:t>位，指出在本报文段中紧急数据共有多少个字节（紧急数据放在本报文段数据的最前面）。  </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18226" name="Rectangle 82"/>
          <p:cNvSpPr>
            <a:spLocks noChangeArrowheads="1"/>
          </p:cNvSpPr>
          <p:nvPr/>
        </p:nvSpPr>
        <p:spPr bwMode="auto">
          <a:xfrm>
            <a:off x="6098530" y="3575546"/>
            <a:ext cx="4173934"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95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2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82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26" grpId="0" animBg="1"/>
      <p:bldP spid="518226"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251" name="Text Box 83"/>
          <p:cNvSpPr txBox="1">
            <a:spLocks noChangeArrowheads="1"/>
          </p:cNvSpPr>
          <p:nvPr/>
        </p:nvSpPr>
        <p:spPr bwMode="auto">
          <a:xfrm>
            <a:off x="1677738" y="5036984"/>
            <a:ext cx="89430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b="0" dirty="0">
                <a:latin typeface="微软雅黑" panose="020B0503020204020204" pitchFamily="34" charset="-122"/>
                <a:ea typeface="微软雅黑" panose="020B0503020204020204" pitchFamily="34" charset="-122"/>
              </a:rPr>
              <a:t>选项字段 </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长度可变。</a:t>
            </a:r>
            <a:r>
              <a:rPr lang="en-US" altLang="zh-CN" b="0" dirty="0">
                <a:latin typeface="微软雅黑" panose="020B0503020204020204" pitchFamily="34" charset="-122"/>
                <a:ea typeface="微软雅黑" panose="020B0503020204020204" pitchFamily="34" charset="-122"/>
              </a:rPr>
              <a:t>TCP </a:t>
            </a:r>
            <a:r>
              <a:rPr lang="zh-CN" altLang="en-US" b="0" dirty="0">
                <a:latin typeface="微软雅黑" panose="020B0503020204020204" pitchFamily="34" charset="-122"/>
                <a:ea typeface="微软雅黑" panose="020B0503020204020204" pitchFamily="34" charset="-122"/>
              </a:rPr>
              <a:t>最初只规定了一种选项，即</a:t>
            </a:r>
            <a:r>
              <a:rPr lang="zh-CN" altLang="en-US" b="0" dirty="0">
                <a:solidFill>
                  <a:srgbClr val="C00000"/>
                </a:solidFill>
                <a:latin typeface="微软雅黑" panose="020B0503020204020204" pitchFamily="34" charset="-122"/>
                <a:ea typeface="微软雅黑" panose="020B0503020204020204" pitchFamily="34" charset="-122"/>
              </a:rPr>
              <a:t>最大报文段长度 </a:t>
            </a:r>
            <a:r>
              <a:rPr lang="en-US" altLang="zh-CN" b="0" dirty="0">
                <a:solidFill>
                  <a:srgbClr val="C00000"/>
                </a:solidFill>
                <a:latin typeface="微软雅黑" panose="020B0503020204020204" pitchFamily="34" charset="-122"/>
                <a:ea typeface="微软雅黑" panose="020B0503020204020204" pitchFamily="34" charset="-122"/>
              </a:rPr>
              <a:t>MSS</a:t>
            </a:r>
            <a:r>
              <a:rPr lang="zh-CN" altLang="en-US" b="0" dirty="0">
                <a:solidFill>
                  <a:srgbClr val="C00000"/>
                </a:solidFill>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MSS </a:t>
            </a:r>
            <a:r>
              <a:rPr lang="zh-CN" altLang="en-US" b="0" dirty="0">
                <a:latin typeface="微软雅黑" panose="020B0503020204020204" pitchFamily="34" charset="-122"/>
                <a:ea typeface="微软雅黑" panose="020B0503020204020204" pitchFamily="34" charset="-122"/>
              </a:rPr>
              <a:t>告诉对方 </a:t>
            </a:r>
            <a:r>
              <a:rPr lang="en-US" altLang="zh-CN" b="0" dirty="0">
                <a:latin typeface="微软雅黑" panose="020B0503020204020204" pitchFamily="34" charset="-122"/>
                <a:ea typeface="微软雅黑" panose="020B0503020204020204" pitchFamily="34" charset="-122"/>
              </a:rPr>
              <a:t>TCP</a:t>
            </a:r>
            <a:r>
              <a:rPr lang="zh-CN" altLang="en-US" b="0" dirty="0">
                <a:latin typeface="微软雅黑" panose="020B0503020204020204" pitchFamily="34" charset="-122"/>
                <a:ea typeface="微软雅黑" panose="020B0503020204020204" pitchFamily="34" charset="-122"/>
              </a:rPr>
              <a:t>：“我的缓存所能接收的报文段的数据字段的最大长度是 </a:t>
            </a:r>
            <a:r>
              <a:rPr lang="en-US" altLang="zh-CN" b="0" dirty="0">
                <a:latin typeface="微软雅黑" panose="020B0503020204020204" pitchFamily="34" charset="-122"/>
                <a:ea typeface="微软雅黑" panose="020B0503020204020204" pitchFamily="34" charset="-122"/>
              </a:rPr>
              <a:t>MSS </a:t>
            </a:r>
            <a:r>
              <a:rPr lang="zh-CN" altLang="en-US" b="0" dirty="0">
                <a:latin typeface="微软雅黑" panose="020B0503020204020204" pitchFamily="34" charset="-122"/>
                <a:ea typeface="微软雅黑" panose="020B0503020204020204" pitchFamily="34" charset="-122"/>
              </a:rPr>
              <a:t>个字节。” </a:t>
            </a:r>
          </a:p>
        </p:txBody>
      </p:sp>
      <p:grpSp>
        <p:nvGrpSpPr>
          <p:cNvPr id="86" name="组合 85"/>
          <p:cNvGrpSpPr/>
          <p:nvPr/>
        </p:nvGrpSpPr>
        <p:grpSpPr>
          <a:xfrm>
            <a:off x="1357870" y="78539"/>
            <a:ext cx="9861844" cy="4873626"/>
            <a:chOff x="214869" y="78539"/>
            <a:chExt cx="9861844" cy="4873626"/>
          </a:xfrm>
        </p:grpSpPr>
        <p:sp>
          <p:nvSpPr>
            <p:cNvPr id="87"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9"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91"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7"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8"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9"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100"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101"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2"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3"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4"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5"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6"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7"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8"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4"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5"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6"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7"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4"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5"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6"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7"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8"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9"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60"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61"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3"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5"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6"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19250" name="Rectangle 82"/>
          <p:cNvSpPr>
            <a:spLocks noChangeArrowheads="1"/>
          </p:cNvSpPr>
          <p:nvPr/>
        </p:nvSpPr>
        <p:spPr bwMode="auto">
          <a:xfrm>
            <a:off x="1932790" y="4282098"/>
            <a:ext cx="6251443" cy="65907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9252" name="Rectangle 84"/>
          <p:cNvSpPr>
            <a:spLocks noChangeArrowheads="1"/>
          </p:cNvSpPr>
          <p:nvPr/>
        </p:nvSpPr>
        <p:spPr bwMode="auto">
          <a:xfrm>
            <a:off x="1415480" y="788153"/>
            <a:ext cx="9633520" cy="285687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30000"/>
              </a:lnSpc>
            </a:pPr>
            <a:endParaRPr lang="zh-CN" altLang="zh-CN">
              <a:latin typeface="微软雅黑" panose="020B0503020204020204" pitchFamily="34" charset="-122"/>
              <a:ea typeface="微软雅黑" panose="020B0503020204020204" pitchFamily="34" charset="-122"/>
            </a:endParaRPr>
          </a:p>
        </p:txBody>
      </p:sp>
      <p:sp>
        <p:nvSpPr>
          <p:cNvPr id="519255" name="Text Box 87"/>
          <p:cNvSpPr txBox="1">
            <a:spLocks noChangeArrowheads="1"/>
          </p:cNvSpPr>
          <p:nvPr/>
        </p:nvSpPr>
        <p:spPr bwMode="auto">
          <a:xfrm>
            <a:off x="1677738" y="1166262"/>
            <a:ext cx="9290430" cy="2046714"/>
          </a:xfrm>
          <a:prstGeom prst="rect">
            <a:avLst/>
          </a:prstGeom>
          <a:noFill/>
          <a:ln>
            <a:noFill/>
          </a:ln>
          <a:effectLst/>
        </p:spPr>
        <p:txBody>
          <a:bodyPr wrap="square">
            <a:spAutoFit/>
          </a:bodyPr>
          <a:lstStyle/>
          <a:p>
            <a:pPr algn="ctr">
              <a:spcBef>
                <a:spcPts val="600"/>
              </a:spcBef>
            </a:pPr>
            <a:r>
              <a:rPr lang="en-US" altLang="zh-CN" sz="2800" dirty="0">
                <a:solidFill>
                  <a:srgbClr val="0000CC"/>
                </a:solidFill>
                <a:latin typeface="微软雅黑" panose="020B0503020204020204" pitchFamily="34" charset="-122"/>
                <a:ea typeface="微软雅黑" panose="020B0503020204020204" pitchFamily="34" charset="-122"/>
              </a:rPr>
              <a:t>MSS (Maximum Segment Size)</a:t>
            </a:r>
          </a:p>
          <a:p>
            <a:pPr algn="ctr">
              <a:spcBef>
                <a:spcPts val="600"/>
              </a:spcBef>
            </a:pPr>
            <a:r>
              <a:rPr lang="zh-CN" altLang="en-US" sz="2800" dirty="0">
                <a:solidFill>
                  <a:srgbClr val="0000CC"/>
                </a:solidFill>
                <a:latin typeface="微软雅黑" panose="020B0503020204020204" pitchFamily="34" charset="-122"/>
                <a:ea typeface="微软雅黑" panose="020B0503020204020204" pitchFamily="34" charset="-122"/>
              </a:rPr>
              <a:t>是 </a:t>
            </a:r>
            <a:r>
              <a:rPr lang="en-US" altLang="zh-CN" sz="2800" dirty="0">
                <a:solidFill>
                  <a:srgbClr val="0000CC"/>
                </a:solidFill>
                <a:latin typeface="微软雅黑" panose="020B0503020204020204" pitchFamily="34" charset="-122"/>
                <a:ea typeface="微软雅黑" panose="020B0503020204020204" pitchFamily="34" charset="-122"/>
              </a:rPr>
              <a:t>TCP </a:t>
            </a:r>
            <a:r>
              <a:rPr lang="zh-CN" altLang="en-US" sz="2800" dirty="0">
                <a:solidFill>
                  <a:srgbClr val="0000CC"/>
                </a:solidFill>
                <a:latin typeface="微软雅黑" panose="020B0503020204020204" pitchFamily="34" charset="-122"/>
                <a:ea typeface="微软雅黑" panose="020B0503020204020204" pitchFamily="34" charset="-122"/>
              </a:rPr>
              <a:t>报文段中的</a:t>
            </a:r>
            <a:r>
              <a:rPr lang="zh-CN" altLang="en-US" sz="2800" dirty="0">
                <a:solidFill>
                  <a:srgbClr val="C00000"/>
                </a:solidFill>
                <a:latin typeface="微软雅黑" panose="020B0503020204020204" pitchFamily="34" charset="-122"/>
                <a:ea typeface="微软雅黑" panose="020B0503020204020204" pitchFamily="34" charset="-122"/>
              </a:rPr>
              <a:t>数据字段</a:t>
            </a:r>
            <a:r>
              <a:rPr lang="zh-CN" altLang="en-US" sz="2800" dirty="0">
                <a:solidFill>
                  <a:srgbClr val="0000CC"/>
                </a:solidFill>
                <a:latin typeface="微软雅黑" panose="020B0503020204020204" pitchFamily="34" charset="-122"/>
                <a:ea typeface="微软雅黑" panose="020B0503020204020204" pitchFamily="34" charset="-122"/>
              </a:rPr>
              <a:t>的最大长度。</a:t>
            </a:r>
          </a:p>
          <a:p>
            <a:pPr algn="ctr">
              <a:spcBef>
                <a:spcPts val="600"/>
              </a:spcBef>
            </a:pPr>
            <a:r>
              <a:rPr lang="zh-CN" altLang="en-US" sz="2800" dirty="0">
                <a:solidFill>
                  <a:srgbClr val="0000CC"/>
                </a:solidFill>
                <a:latin typeface="微软雅黑" panose="020B0503020204020204" pitchFamily="34" charset="-122"/>
                <a:ea typeface="微软雅黑" panose="020B0503020204020204" pitchFamily="34" charset="-122"/>
              </a:rPr>
              <a:t>数据字段加上 </a:t>
            </a:r>
            <a:r>
              <a:rPr lang="en-US" altLang="zh-CN" sz="2800" dirty="0">
                <a:solidFill>
                  <a:srgbClr val="0000CC"/>
                </a:solidFill>
                <a:latin typeface="微软雅黑" panose="020B0503020204020204" pitchFamily="34" charset="-122"/>
                <a:ea typeface="微软雅黑" panose="020B0503020204020204" pitchFamily="34" charset="-122"/>
              </a:rPr>
              <a:t>TCP </a:t>
            </a:r>
            <a:r>
              <a:rPr lang="zh-CN" altLang="en-US" sz="2800" dirty="0">
                <a:solidFill>
                  <a:srgbClr val="0000CC"/>
                </a:solidFill>
                <a:latin typeface="微软雅黑" panose="020B0503020204020204" pitchFamily="34" charset="-122"/>
                <a:ea typeface="微软雅黑" panose="020B0503020204020204" pitchFamily="34" charset="-122"/>
              </a:rPr>
              <a:t>首部才等于整个的 </a:t>
            </a:r>
            <a:r>
              <a:rPr lang="en-US" altLang="zh-CN" sz="2800" dirty="0">
                <a:solidFill>
                  <a:srgbClr val="0000CC"/>
                </a:solidFill>
                <a:latin typeface="微软雅黑" panose="020B0503020204020204" pitchFamily="34" charset="-122"/>
                <a:ea typeface="微软雅黑" panose="020B0503020204020204" pitchFamily="34" charset="-122"/>
              </a:rPr>
              <a:t>TCP </a:t>
            </a:r>
            <a:r>
              <a:rPr lang="zh-CN" altLang="en-US" sz="2800" dirty="0">
                <a:solidFill>
                  <a:srgbClr val="0000CC"/>
                </a:solidFill>
                <a:latin typeface="微软雅黑" panose="020B0503020204020204" pitchFamily="34" charset="-122"/>
                <a:ea typeface="微软雅黑" panose="020B0503020204020204" pitchFamily="34" charset="-122"/>
              </a:rPr>
              <a:t>报文段。</a:t>
            </a:r>
            <a:endParaRPr lang="en-US" altLang="zh-CN" sz="2800" dirty="0">
              <a:solidFill>
                <a:srgbClr val="0000CC"/>
              </a:solidFill>
              <a:latin typeface="微软雅黑" panose="020B0503020204020204" pitchFamily="34" charset="-122"/>
              <a:ea typeface="微软雅黑" panose="020B0503020204020204" pitchFamily="34" charset="-122"/>
            </a:endParaRPr>
          </a:p>
          <a:p>
            <a:pPr algn="ctr">
              <a:spcBef>
                <a:spcPts val="600"/>
              </a:spcBef>
            </a:pPr>
            <a:r>
              <a:rPr lang="zh-CN" altLang="zh-CN" sz="2800" dirty="0">
                <a:solidFill>
                  <a:srgbClr val="0000CC"/>
                </a:solidFill>
                <a:latin typeface="微软雅黑" panose="020B0503020204020204" pitchFamily="34" charset="-122"/>
                <a:ea typeface="微软雅黑" panose="020B0503020204020204" pitchFamily="34" charset="-122"/>
              </a:rPr>
              <a:t>所以</a:t>
            </a:r>
            <a:r>
              <a:rPr lang="zh-CN" altLang="en-US" sz="2800" dirty="0">
                <a:solidFill>
                  <a:srgbClr val="0000CC"/>
                </a:solidFill>
                <a:latin typeface="微软雅黑" panose="020B0503020204020204" pitchFamily="34" charset="-122"/>
                <a:ea typeface="微软雅黑" panose="020B0503020204020204" pitchFamily="34" charset="-122"/>
              </a:rPr>
              <a:t>，</a:t>
            </a:r>
            <a:r>
              <a:rPr lang="en-US" altLang="zh-CN" sz="2800" dirty="0">
                <a:solidFill>
                  <a:srgbClr val="0000CC"/>
                </a:solidFill>
                <a:latin typeface="微软雅黑" panose="020B0503020204020204" pitchFamily="34" charset="-122"/>
                <a:ea typeface="微软雅黑" panose="020B0503020204020204" pitchFamily="34" charset="-122"/>
              </a:rPr>
              <a:t>MSS</a:t>
            </a:r>
            <a:r>
              <a:rPr lang="zh-CN" altLang="zh-CN" sz="2800" dirty="0">
                <a:solidFill>
                  <a:srgbClr val="0000CC"/>
                </a:solidFill>
                <a:latin typeface="微软雅黑" panose="020B0503020204020204" pitchFamily="34" charset="-122"/>
                <a:ea typeface="微软雅黑" panose="020B0503020204020204" pitchFamily="34" charset="-122"/>
              </a:rPr>
              <a:t>是“</a:t>
            </a:r>
            <a:r>
              <a:rPr lang="en-US" altLang="zh-CN" sz="2800" dirty="0">
                <a:solidFill>
                  <a:srgbClr val="0000CC"/>
                </a:solidFill>
                <a:latin typeface="微软雅黑" panose="020B0503020204020204" pitchFamily="34" charset="-122"/>
                <a:ea typeface="微软雅黑" panose="020B0503020204020204" pitchFamily="34" charset="-122"/>
              </a:rPr>
              <a:t>TCP </a:t>
            </a:r>
            <a:r>
              <a:rPr lang="zh-CN" altLang="zh-CN" sz="2800" dirty="0">
                <a:solidFill>
                  <a:srgbClr val="0000CC"/>
                </a:solidFill>
                <a:latin typeface="微软雅黑" panose="020B0503020204020204" pitchFamily="34" charset="-122"/>
                <a:ea typeface="微软雅黑" panose="020B0503020204020204" pitchFamily="34" charset="-122"/>
              </a:rPr>
              <a:t>报文段长度减去</a:t>
            </a:r>
            <a:r>
              <a:rPr lang="en-US" altLang="zh-CN" sz="2800" dirty="0">
                <a:solidFill>
                  <a:srgbClr val="0000CC"/>
                </a:solidFill>
                <a:latin typeface="微软雅黑" panose="020B0503020204020204" pitchFamily="34" charset="-122"/>
                <a:ea typeface="微软雅黑" panose="020B0503020204020204" pitchFamily="34" charset="-122"/>
              </a:rPr>
              <a:t> TCP </a:t>
            </a:r>
            <a:r>
              <a:rPr lang="zh-CN" altLang="zh-CN" sz="2800" dirty="0">
                <a:solidFill>
                  <a:srgbClr val="0000CC"/>
                </a:solidFill>
                <a:latin typeface="微软雅黑" panose="020B0503020204020204" pitchFamily="34" charset="-122"/>
                <a:ea typeface="微软雅黑" panose="020B0503020204020204" pitchFamily="34" charset="-122"/>
              </a:rPr>
              <a:t>首部长度”。</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0657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25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9250"/>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192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19252"/>
                                        </p:tgtEl>
                                        <p:attrNameLst>
                                          <p:attrName>style.visibility</p:attrName>
                                        </p:attrNameLst>
                                      </p:cBhvr>
                                      <p:to>
                                        <p:strVal val="visible"/>
                                      </p:to>
                                    </p:set>
                                  </p:childTnLst>
                                </p:cTn>
                              </p:par>
                            </p:childTnLst>
                          </p:cTn>
                        </p:par>
                        <p:par>
                          <p:cTn id="16" fill="hold" nodeType="afterGroup">
                            <p:stCondLst>
                              <p:cond delay="0"/>
                            </p:stCondLst>
                            <p:childTnLst>
                              <p:par>
                                <p:cTn id="17" presetID="35" presetClass="emph" presetSubtype="0" repeatCount="3000" fill="hold" grpId="1" nodeType="afterEffect">
                                  <p:stCondLst>
                                    <p:cond delay="500"/>
                                  </p:stCondLst>
                                  <p:childTnLst>
                                    <p:anim calcmode="discrete" valueType="str">
                                      <p:cBhvr>
                                        <p:cTn id="18" dur="1000" fill="hold"/>
                                        <p:tgtEl>
                                          <p:spTgt spid="5192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50" grpId="0" animBg="1"/>
      <p:bldP spid="519250" grpId="1" animBg="1"/>
      <p:bldP spid="519252" grpId="0" animBg="1"/>
      <p:bldP spid="519255" grpId="0"/>
      <p:bldP spid="519255"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为什么要规定</a:t>
            </a:r>
            <a:r>
              <a:rPr lang="en-US" altLang="zh-CN" dirty="0"/>
              <a:t> MSS </a:t>
            </a:r>
            <a:r>
              <a:rPr lang="zh-CN" altLang="en-US" dirty="0"/>
              <a:t>？</a:t>
            </a:r>
          </a:p>
        </p:txBody>
      </p:sp>
      <p:sp>
        <p:nvSpPr>
          <p:cNvPr id="3" name="内容占位符 2"/>
          <p:cNvSpPr>
            <a:spLocks noGrp="1"/>
          </p:cNvSpPr>
          <p:nvPr>
            <p:ph idx="1"/>
          </p:nvPr>
        </p:nvSpPr>
        <p:spPr/>
        <p:txBody>
          <a:bodyPr/>
          <a:lstStyle/>
          <a:p>
            <a:r>
              <a:rPr lang="en-US" altLang="zh-CN" sz="2800" dirty="0">
                <a:solidFill>
                  <a:srgbClr val="0000FF"/>
                </a:solidFill>
              </a:rPr>
              <a:t>MSS </a:t>
            </a:r>
            <a:r>
              <a:rPr lang="zh-CN" altLang="zh-CN" sz="2800" dirty="0">
                <a:solidFill>
                  <a:srgbClr val="0000FF"/>
                </a:solidFill>
              </a:rPr>
              <a:t>与接收窗口值没有关系。</a:t>
            </a:r>
            <a:endParaRPr lang="en-US" altLang="zh-CN" sz="2800" dirty="0">
              <a:solidFill>
                <a:srgbClr val="0000FF"/>
              </a:solidFill>
            </a:endParaRPr>
          </a:p>
          <a:p>
            <a:r>
              <a:rPr lang="zh-CN" altLang="zh-CN" sz="2800" dirty="0">
                <a:solidFill>
                  <a:srgbClr val="FF0000"/>
                </a:solidFill>
              </a:rPr>
              <a:t>若选择较小的</a:t>
            </a:r>
            <a:r>
              <a:rPr lang="en-US" altLang="zh-CN" sz="2800" dirty="0">
                <a:solidFill>
                  <a:srgbClr val="FF0000"/>
                </a:solidFill>
              </a:rPr>
              <a:t> MSS </a:t>
            </a:r>
            <a:r>
              <a:rPr lang="zh-CN" altLang="zh-CN" sz="2800" dirty="0">
                <a:solidFill>
                  <a:srgbClr val="FF0000"/>
                </a:solidFill>
              </a:rPr>
              <a:t>长度，网络的利用率就降低。</a:t>
            </a:r>
            <a:endParaRPr lang="en-US" altLang="zh-CN" sz="2800" dirty="0">
              <a:solidFill>
                <a:srgbClr val="FF0000"/>
              </a:solidFill>
            </a:endParaRPr>
          </a:p>
          <a:p>
            <a:r>
              <a:rPr lang="zh-CN" altLang="zh-CN" sz="2800" dirty="0"/>
              <a:t>当</a:t>
            </a:r>
            <a:r>
              <a:rPr lang="en-US" altLang="zh-CN" sz="2800" dirty="0"/>
              <a:t> TCP </a:t>
            </a:r>
            <a:r>
              <a:rPr lang="zh-CN" altLang="zh-CN" sz="2800" dirty="0"/>
              <a:t>报文段</a:t>
            </a:r>
            <a:r>
              <a:rPr lang="zh-CN" altLang="zh-CN" sz="2800" dirty="0">
                <a:solidFill>
                  <a:srgbClr val="FF0000"/>
                </a:solidFill>
              </a:rPr>
              <a:t>只含有</a:t>
            </a:r>
            <a:r>
              <a:rPr lang="en-US" altLang="zh-CN" sz="2800" dirty="0">
                <a:solidFill>
                  <a:srgbClr val="FF0000"/>
                </a:solidFill>
              </a:rPr>
              <a:t> 1 </a:t>
            </a:r>
            <a:r>
              <a:rPr lang="zh-CN" altLang="zh-CN" sz="2800" dirty="0">
                <a:solidFill>
                  <a:srgbClr val="FF0000"/>
                </a:solidFill>
              </a:rPr>
              <a:t>字节的数据时，</a:t>
            </a:r>
            <a:r>
              <a:rPr lang="zh-CN" altLang="zh-CN" sz="2800" dirty="0"/>
              <a:t>在</a:t>
            </a:r>
            <a:r>
              <a:rPr lang="en-US" altLang="zh-CN" sz="2800" dirty="0"/>
              <a:t> IP </a:t>
            </a:r>
            <a:r>
              <a:rPr lang="zh-CN" altLang="zh-CN" sz="2800" dirty="0"/>
              <a:t>层传输的数据报的开销至少有</a:t>
            </a:r>
            <a:r>
              <a:rPr lang="en-US" altLang="zh-CN" sz="2800" dirty="0"/>
              <a:t> 40 </a:t>
            </a:r>
            <a:r>
              <a:rPr lang="zh-CN" altLang="zh-CN" sz="2800" dirty="0"/>
              <a:t>字节</a:t>
            </a:r>
            <a:r>
              <a:rPr lang="en-US" altLang="zh-CN" sz="2800" dirty="0"/>
              <a:t>(</a:t>
            </a:r>
            <a:r>
              <a:rPr lang="zh-CN" altLang="zh-CN" sz="2800" dirty="0"/>
              <a:t>包括</a:t>
            </a:r>
            <a:r>
              <a:rPr lang="en-US" altLang="zh-CN" sz="2800" dirty="0"/>
              <a:t> TCP </a:t>
            </a:r>
            <a:r>
              <a:rPr lang="zh-CN" altLang="zh-CN" sz="2800" dirty="0"/>
              <a:t>报文段的首部和</a:t>
            </a:r>
            <a:r>
              <a:rPr lang="en-US" altLang="zh-CN" sz="2800" dirty="0"/>
              <a:t> IP </a:t>
            </a:r>
            <a:r>
              <a:rPr lang="zh-CN" altLang="zh-CN" sz="2800" dirty="0"/>
              <a:t>数据报的首部</a:t>
            </a:r>
            <a:r>
              <a:rPr lang="en-US" altLang="zh-CN" sz="2800" dirty="0"/>
              <a:t>)</a:t>
            </a:r>
            <a:r>
              <a:rPr lang="zh-CN" altLang="zh-CN" sz="2800" dirty="0"/>
              <a:t>。这样，对网络的利用率就不会超过</a:t>
            </a:r>
            <a:r>
              <a:rPr lang="en-US" altLang="zh-CN" sz="2800" dirty="0"/>
              <a:t> 1/41</a:t>
            </a:r>
            <a:r>
              <a:rPr lang="zh-CN" altLang="zh-CN" sz="2800" dirty="0"/>
              <a:t>。到了数据链路层还要加上一些开销。</a:t>
            </a:r>
            <a:endParaRPr lang="en-US" altLang="zh-CN" sz="2800" dirty="0"/>
          </a:p>
          <a:p>
            <a:r>
              <a:rPr lang="zh-CN" altLang="zh-CN" sz="2800" dirty="0"/>
              <a:t>若</a:t>
            </a:r>
            <a:r>
              <a:rPr lang="en-US" altLang="zh-CN" sz="2800" dirty="0"/>
              <a:t> </a:t>
            </a:r>
            <a:r>
              <a:rPr lang="en-US" altLang="zh-CN" sz="2800" dirty="0">
                <a:solidFill>
                  <a:srgbClr val="FF0000"/>
                </a:solidFill>
              </a:rPr>
              <a:t>TCP </a:t>
            </a:r>
            <a:r>
              <a:rPr lang="zh-CN" altLang="zh-CN" sz="2800" dirty="0">
                <a:solidFill>
                  <a:srgbClr val="FF0000"/>
                </a:solidFill>
              </a:rPr>
              <a:t>报文段非常长，</a:t>
            </a:r>
            <a:r>
              <a:rPr lang="zh-CN" altLang="zh-CN" sz="2800" dirty="0"/>
              <a:t>那么在</a:t>
            </a:r>
            <a:r>
              <a:rPr lang="en-US" altLang="zh-CN" sz="2800" dirty="0"/>
              <a:t> IP </a:t>
            </a:r>
            <a:r>
              <a:rPr lang="zh-CN" altLang="zh-CN" sz="2800" dirty="0"/>
              <a:t>层传输时就有可能要分解成多个短数据报片。在终点要把收到的各个短数据报片装配成原来的</a:t>
            </a:r>
            <a:r>
              <a:rPr lang="en-US" altLang="zh-CN" sz="2800" dirty="0"/>
              <a:t> TCP </a:t>
            </a:r>
            <a:r>
              <a:rPr lang="zh-CN" altLang="zh-CN" sz="2800" dirty="0"/>
              <a:t>报文段。当传输出错时还要进行重传。这些也都会使开销增大。</a:t>
            </a:r>
            <a:endParaRPr lang="zh-CN" altLang="en-US" sz="2800" dirty="0"/>
          </a:p>
        </p:txBody>
      </p:sp>
    </p:spTree>
    <p:extLst>
      <p:ext uri="{BB962C8B-B14F-4D97-AF65-F5344CB8AC3E}">
        <p14:creationId xmlns:p14="http://schemas.microsoft.com/office/powerpoint/2010/main" val="25596294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为什么要规定</a:t>
            </a:r>
            <a:r>
              <a:rPr lang="en-US" altLang="zh-CN" dirty="0"/>
              <a:t> MSS </a:t>
            </a:r>
            <a:r>
              <a:rPr lang="zh-CN" altLang="en-US" dirty="0"/>
              <a:t>？</a:t>
            </a:r>
          </a:p>
        </p:txBody>
      </p:sp>
      <p:sp>
        <p:nvSpPr>
          <p:cNvPr id="3" name="内容占位符 2"/>
          <p:cNvSpPr>
            <a:spLocks noGrp="1"/>
          </p:cNvSpPr>
          <p:nvPr>
            <p:ph idx="1"/>
          </p:nvPr>
        </p:nvSpPr>
        <p:spPr/>
        <p:txBody>
          <a:bodyPr/>
          <a:lstStyle/>
          <a:p>
            <a:r>
              <a:rPr lang="zh-CN" altLang="zh-CN" dirty="0"/>
              <a:t>因此，</a:t>
            </a:r>
            <a:r>
              <a:rPr lang="en-US" altLang="zh-CN" dirty="0"/>
              <a:t>MSS </a:t>
            </a:r>
            <a:r>
              <a:rPr lang="zh-CN" altLang="zh-CN" dirty="0"/>
              <a:t>应尽可能大些，只要在</a:t>
            </a:r>
            <a:r>
              <a:rPr lang="en-US" altLang="zh-CN" dirty="0"/>
              <a:t> IP </a:t>
            </a:r>
            <a:r>
              <a:rPr lang="zh-CN" altLang="zh-CN" dirty="0"/>
              <a:t>层传输时不需要再分片就行。</a:t>
            </a:r>
            <a:endParaRPr lang="en-US" altLang="zh-CN" dirty="0"/>
          </a:p>
          <a:p>
            <a:r>
              <a:rPr lang="zh-CN" altLang="zh-CN" dirty="0"/>
              <a:t>由于</a:t>
            </a:r>
            <a:r>
              <a:rPr lang="en-US" altLang="zh-CN" dirty="0"/>
              <a:t> IP </a:t>
            </a:r>
            <a:r>
              <a:rPr lang="zh-CN" altLang="zh-CN" dirty="0"/>
              <a:t>数据报所经历的路径是动态变化的，因此在这条路径上确定的不需要分片的</a:t>
            </a:r>
            <a:r>
              <a:rPr lang="en-US" altLang="zh-CN" dirty="0"/>
              <a:t> MSS</a:t>
            </a:r>
            <a:r>
              <a:rPr lang="zh-CN" altLang="zh-CN" dirty="0"/>
              <a:t>，如果改走另一条路径就可能需要进行分片。</a:t>
            </a:r>
            <a:endParaRPr lang="en-US" altLang="zh-CN" dirty="0"/>
          </a:p>
          <a:p>
            <a:r>
              <a:rPr lang="zh-CN" altLang="zh-CN" dirty="0"/>
              <a:t>因此</a:t>
            </a:r>
            <a:r>
              <a:rPr lang="zh-CN" altLang="zh-CN" dirty="0">
                <a:solidFill>
                  <a:srgbClr val="FF0000"/>
                </a:solidFill>
              </a:rPr>
              <a:t>最佳的</a:t>
            </a:r>
            <a:r>
              <a:rPr lang="en-US" altLang="zh-CN" dirty="0">
                <a:solidFill>
                  <a:srgbClr val="FF0000"/>
                </a:solidFill>
              </a:rPr>
              <a:t> MSS </a:t>
            </a:r>
            <a:r>
              <a:rPr lang="zh-CN" altLang="zh-CN" dirty="0">
                <a:solidFill>
                  <a:srgbClr val="FF0000"/>
                </a:solidFill>
              </a:rPr>
              <a:t>是很难确定的。</a:t>
            </a:r>
            <a:endParaRPr lang="zh-CN" altLang="en-US" dirty="0">
              <a:solidFill>
                <a:srgbClr val="FF0000"/>
              </a:solidFill>
            </a:endParaRPr>
          </a:p>
        </p:txBody>
      </p:sp>
    </p:spTree>
    <p:extLst>
      <p:ext uri="{BB962C8B-B14F-4D97-AF65-F5344CB8AC3E}">
        <p14:creationId xmlns:p14="http://schemas.microsoft.com/office/powerpoint/2010/main" val="27236225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pPr algn="ctr"/>
            <a:r>
              <a:rPr lang="zh-CN" altLang="en-US" sz="4000"/>
              <a:t>其他选项</a:t>
            </a:r>
          </a:p>
        </p:txBody>
      </p:sp>
      <p:sp>
        <p:nvSpPr>
          <p:cNvPr id="721923" name="Rectangle 3"/>
          <p:cNvSpPr>
            <a:spLocks noGrp="1" noChangeArrowheads="1"/>
          </p:cNvSpPr>
          <p:nvPr>
            <p:ph idx="1"/>
          </p:nvPr>
        </p:nvSpPr>
        <p:spPr/>
        <p:txBody>
          <a:bodyPr/>
          <a:lstStyle/>
          <a:p>
            <a:r>
              <a:rPr lang="zh-CN" altLang="en-US" dirty="0">
                <a:solidFill>
                  <a:srgbClr val="0000FF"/>
                </a:solidFill>
              </a:rPr>
              <a:t>窗口扩大选项 </a:t>
            </a:r>
            <a:r>
              <a:rPr lang="en-US" altLang="zh-CN" dirty="0"/>
              <a:t>——</a:t>
            </a:r>
            <a:r>
              <a:rPr lang="zh-CN" altLang="en-US" dirty="0"/>
              <a:t>占 </a:t>
            </a:r>
            <a:r>
              <a:rPr lang="en-US" altLang="zh-CN" dirty="0"/>
              <a:t>3 </a:t>
            </a:r>
            <a:r>
              <a:rPr lang="zh-CN" altLang="en-US" dirty="0"/>
              <a:t>字节，其中有一个字节表示移位值 </a:t>
            </a:r>
            <a:r>
              <a:rPr lang="en-US" altLang="zh-CN" dirty="0"/>
              <a:t>S</a:t>
            </a:r>
            <a:r>
              <a:rPr lang="zh-CN" altLang="en-US" dirty="0"/>
              <a:t>。新的窗口值等于 </a:t>
            </a:r>
            <a:r>
              <a:rPr lang="en-US" altLang="zh-CN" dirty="0"/>
              <a:t>TCP </a:t>
            </a:r>
            <a:r>
              <a:rPr lang="zh-CN" altLang="en-US" dirty="0"/>
              <a:t>首部中的窗口位数增大到 </a:t>
            </a:r>
            <a:r>
              <a:rPr lang="en-US" altLang="zh-CN" dirty="0"/>
              <a:t>(16 + S)</a:t>
            </a:r>
            <a:r>
              <a:rPr lang="zh-CN" altLang="en-US" dirty="0"/>
              <a:t>，相当于把窗口值向左移动 </a:t>
            </a:r>
            <a:r>
              <a:rPr lang="en-US" altLang="zh-CN" dirty="0"/>
              <a:t>S </a:t>
            </a:r>
            <a:r>
              <a:rPr lang="zh-CN" altLang="en-US" dirty="0"/>
              <a:t>位后获得实际的窗口大小。</a:t>
            </a:r>
          </a:p>
          <a:p>
            <a:r>
              <a:rPr lang="zh-CN" altLang="en-US" dirty="0">
                <a:solidFill>
                  <a:srgbClr val="0000FF"/>
                </a:solidFill>
              </a:rPr>
              <a:t>时间戳选项</a:t>
            </a:r>
            <a:r>
              <a:rPr lang="en-US" altLang="zh-CN" dirty="0"/>
              <a:t>——</a:t>
            </a:r>
            <a:r>
              <a:rPr lang="zh-CN" altLang="en-US" dirty="0"/>
              <a:t>占 </a:t>
            </a:r>
            <a:r>
              <a:rPr lang="en-US" altLang="zh-CN" dirty="0"/>
              <a:t>10 </a:t>
            </a:r>
            <a:r>
              <a:rPr lang="zh-CN" altLang="en-US" dirty="0"/>
              <a:t>字节，其中最主要的字段时间戳值字段（</a:t>
            </a:r>
            <a:r>
              <a:rPr lang="en-US" altLang="zh-CN" dirty="0"/>
              <a:t>4 </a:t>
            </a:r>
            <a:r>
              <a:rPr lang="zh-CN" altLang="en-US" dirty="0"/>
              <a:t>字节）和时间戳回送回答字段（</a:t>
            </a:r>
            <a:r>
              <a:rPr lang="en-US" altLang="zh-CN" dirty="0"/>
              <a:t>4 </a:t>
            </a:r>
            <a:r>
              <a:rPr lang="zh-CN" altLang="en-US" dirty="0"/>
              <a:t>字节）。</a:t>
            </a:r>
          </a:p>
          <a:p>
            <a:r>
              <a:rPr lang="zh-CN" altLang="en-US" dirty="0">
                <a:solidFill>
                  <a:srgbClr val="0000FF"/>
                </a:solidFill>
              </a:rPr>
              <a:t>选择确认选项</a:t>
            </a:r>
            <a:r>
              <a:rPr lang="en-US" altLang="zh-CN" dirty="0"/>
              <a:t>——</a:t>
            </a:r>
            <a:r>
              <a:rPr lang="zh-CN" altLang="en-US" dirty="0"/>
              <a:t>在后面的 </a:t>
            </a:r>
            <a:r>
              <a:rPr lang="en-US" altLang="zh-CN" dirty="0"/>
              <a:t>5.6.3 </a:t>
            </a:r>
            <a:r>
              <a:rPr lang="zh-CN" altLang="en-US" dirty="0"/>
              <a:t>节介绍。 </a:t>
            </a:r>
          </a:p>
        </p:txBody>
      </p:sp>
    </p:spTree>
    <p:extLst>
      <p:ext uri="{BB962C8B-B14F-4D97-AF65-F5344CB8AC3E}">
        <p14:creationId xmlns:p14="http://schemas.microsoft.com/office/powerpoint/2010/main" val="33726591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275" name="Text Box 83"/>
          <p:cNvSpPr txBox="1">
            <a:spLocks noChangeArrowheads="1"/>
          </p:cNvSpPr>
          <p:nvPr/>
        </p:nvSpPr>
        <p:spPr bwMode="auto">
          <a:xfrm>
            <a:off x="1775520" y="5055568"/>
            <a:ext cx="88452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b="0" dirty="0">
                <a:latin typeface="微软雅黑" panose="020B0503020204020204" pitchFamily="34" charset="-122"/>
                <a:ea typeface="微软雅黑" panose="020B0503020204020204" pitchFamily="34" charset="-122"/>
              </a:rPr>
              <a:t>填充字段 </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这是为了使整个首部长度是 </a:t>
            </a:r>
            <a:r>
              <a:rPr lang="en-US" altLang="zh-CN" b="0" dirty="0">
                <a:latin typeface="微软雅黑" panose="020B0503020204020204" pitchFamily="34" charset="-122"/>
                <a:ea typeface="微软雅黑" panose="020B0503020204020204" pitchFamily="34" charset="-122"/>
              </a:rPr>
              <a:t>4 </a:t>
            </a:r>
            <a:r>
              <a:rPr lang="zh-CN" altLang="en-US" b="0" dirty="0">
                <a:latin typeface="微软雅黑" panose="020B0503020204020204" pitchFamily="34" charset="-122"/>
                <a:ea typeface="微软雅黑" panose="020B0503020204020204" pitchFamily="34" charset="-122"/>
              </a:rPr>
              <a:t>字节的整数倍。 </a:t>
            </a:r>
          </a:p>
        </p:txBody>
      </p:sp>
      <p:grpSp>
        <p:nvGrpSpPr>
          <p:cNvPr id="84" name="组合 83"/>
          <p:cNvGrpSpPr/>
          <p:nvPr/>
        </p:nvGrpSpPr>
        <p:grpSpPr>
          <a:xfrm>
            <a:off x="1357870" y="78539"/>
            <a:ext cx="9861844" cy="4873626"/>
            <a:chOff x="214869" y="78539"/>
            <a:chExt cx="9861844"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a:lnSpc>
                  <a:spcPct val="90000"/>
                </a:lnSpc>
              </a:pPr>
              <a:r>
                <a:rPr kumimoji="1" lang="en-US" altLang="zh-CN" sz="2400" dirty="0">
                  <a:solidFill>
                    <a:srgbClr val="000099"/>
                  </a:solidFill>
                  <a:latin typeface="微软雅黑" panose="020B0503020204020204" pitchFamily="34" charset="-122"/>
                  <a:ea typeface="微软雅黑" panose="020B0503020204020204" pitchFamily="34" charset="-122"/>
                </a:rPr>
                <a:t>TCP</a:t>
              </a:r>
              <a:r>
                <a:rPr kumimoji="1" lang="zh-CN" altLang="en-US" sz="2400" dirty="0">
                  <a:solidFill>
                    <a:srgbClr val="000099"/>
                  </a:solidFill>
                  <a:latin typeface="微软雅黑" panose="020B0503020204020204" pitchFamily="34" charset="-122"/>
                  <a:ea typeface="微软雅黑" panose="020B0503020204020204" pitchFamily="34" charset="-122"/>
                </a:rPr>
                <a:t>首部</a:t>
              </a: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dirty="0">
                  <a:solidFill>
                    <a:srgbClr val="000099"/>
                  </a:solidFill>
                  <a:latin typeface="微软雅黑" panose="020B0503020204020204" pitchFamily="34" charset="-122"/>
                  <a:ea typeface="微软雅黑" panose="020B0503020204020204" pitchFamily="34" charset="-122"/>
                </a:rPr>
                <a:t>20</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字节</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固定</a:t>
              </a:r>
            </a:p>
            <a:p>
              <a:pPr algn="ctr" defTabSz="762000">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6" name="Rectangle 16"/>
            <p:cNvSpPr>
              <a:spLocks noChangeArrowheads="1"/>
            </p:cNvSpPr>
            <p:nvPr/>
          </p:nvSpPr>
          <p:spPr bwMode="auto">
            <a:xfrm>
              <a:off x="6261166" y="946902"/>
              <a:ext cx="16703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defTabSz="762000"/>
              <a:r>
                <a:rPr kumimoji="1" lang="zh-CN" altLang="en-US" sz="2000">
                  <a:solidFill>
                    <a:srgbClr val="000099"/>
                  </a:solidFill>
                  <a:latin typeface="微软雅黑" panose="020B0503020204020204" pitchFamily="34" charset="-122"/>
                  <a:ea typeface="微软雅黑" panose="020B0503020204020204" pitchFamily="34" charset="-122"/>
                </a:rPr>
                <a:t>偏移</a:t>
              </a:r>
            </a:p>
          </p:txBody>
        </p:sp>
        <p:sp>
          <p:nvSpPr>
            <p:cNvPr id="98" name="Rectangle 18"/>
            <p:cNvSpPr>
              <a:spLocks noChangeArrowheads="1"/>
            </p:cNvSpPr>
            <p:nvPr/>
          </p:nvSpPr>
          <p:spPr bwMode="auto">
            <a:xfrm>
              <a:off x="2131946" y="3734552"/>
              <a:ext cx="14138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选    项    （长  度  可  变）</a:t>
              </a:r>
            </a:p>
          </p:txBody>
        </p:sp>
        <p:sp>
          <p:nvSpPr>
            <p:cNvPr id="100" name="Rectangle 20"/>
            <p:cNvSpPr>
              <a:spLocks noChangeArrowheads="1"/>
            </p:cNvSpPr>
            <p:nvPr/>
          </p:nvSpPr>
          <p:spPr bwMode="auto">
            <a:xfrm>
              <a:off x="2255771" y="946902"/>
              <a:ext cx="12599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3" name="Rectangle 23"/>
            <p:cNvSpPr>
              <a:spLocks noChangeArrowheads="1"/>
            </p:cNvSpPr>
            <p:nvPr/>
          </p:nvSpPr>
          <p:spPr bwMode="auto">
            <a:xfrm>
              <a:off x="6087467" y="3734552"/>
              <a:ext cx="19011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紧   急   指   针</a:t>
              </a:r>
            </a:p>
          </p:txBody>
        </p:sp>
        <p:sp>
          <p:nvSpPr>
            <p:cNvPr id="104" name="Rectangle 24"/>
            <p:cNvSpPr>
              <a:spLocks noChangeArrowheads="1"/>
            </p:cNvSpPr>
            <p:nvPr/>
          </p:nvSpPr>
          <p:spPr bwMode="auto">
            <a:xfrm>
              <a:off x="6574168" y="3015415"/>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3" name="Rectangle 33"/>
            <p:cNvSpPr>
              <a:spLocks noChangeArrowheads="1"/>
            </p:cNvSpPr>
            <p:nvPr/>
          </p:nvSpPr>
          <p:spPr bwMode="auto">
            <a:xfrm>
              <a:off x="2157743" y="3029702"/>
              <a:ext cx="92653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保   留</a:t>
              </a:r>
            </a:p>
          </p:txBody>
        </p:sp>
        <p:sp>
          <p:nvSpPr>
            <p:cNvPr id="114" name="Rectangle 34"/>
            <p:cNvSpPr>
              <a:spLocks noChangeArrowheads="1"/>
            </p:cNvSpPr>
            <p:nvPr/>
          </p:nvSpPr>
          <p:spPr bwMode="auto">
            <a:xfrm>
              <a:off x="4675640"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F</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I</a:t>
              </a:r>
            </a:p>
            <a:p>
              <a:pPr algn="ct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3" name="Rectangle 75"/>
            <p:cNvSpPr>
              <a:spLocks noChangeArrowheads="1"/>
            </p:cNvSpPr>
            <p:nvPr/>
          </p:nvSpPr>
          <p:spPr bwMode="auto">
            <a:xfrm>
              <a:off x="4429588" y="2932865"/>
              <a:ext cx="357471"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Y</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N</a:t>
              </a:r>
            </a:p>
          </p:txBody>
        </p:sp>
        <p:sp>
          <p:nvSpPr>
            <p:cNvPr id="154" name="Rectangle 76"/>
            <p:cNvSpPr>
              <a:spLocks noChangeArrowheads="1"/>
            </p:cNvSpPr>
            <p:nvPr/>
          </p:nvSpPr>
          <p:spPr bwMode="auto">
            <a:xfrm>
              <a:off x="4171619" y="2932865"/>
              <a:ext cx="317396"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T</a:t>
              </a:r>
            </a:p>
          </p:txBody>
        </p:sp>
        <p:sp>
          <p:nvSpPr>
            <p:cNvPr id="155" name="Rectangle 77"/>
            <p:cNvSpPr>
              <a:spLocks noChangeArrowheads="1"/>
            </p:cNvSpPr>
            <p:nvPr/>
          </p:nvSpPr>
          <p:spPr bwMode="auto">
            <a:xfrm>
              <a:off x="3893013" y="2932865"/>
              <a:ext cx="351059"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P</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S</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H</a:t>
              </a:r>
            </a:p>
          </p:txBody>
        </p:sp>
        <p:sp>
          <p:nvSpPr>
            <p:cNvPr id="156" name="Rectangle 78"/>
            <p:cNvSpPr>
              <a:spLocks noChangeArrowheads="1"/>
            </p:cNvSpPr>
            <p:nvPr/>
          </p:nvSpPr>
          <p:spPr bwMode="auto">
            <a:xfrm>
              <a:off x="3633324" y="2932865"/>
              <a:ext cx="336632"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A</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C</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U</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R</a:t>
              </a:r>
            </a:p>
            <a:p>
              <a:pPr defTabSz="762000">
                <a:lnSpc>
                  <a:spcPct val="75000"/>
                </a:lnSpc>
              </a:pPr>
              <a:r>
                <a:rPr kumimoji="1" lang="en-US" altLang="zh-CN" sz="1600">
                  <a:solidFill>
                    <a:srgbClr val="000099"/>
                  </a:solidFill>
                  <a:latin typeface="微软雅黑" panose="020B0503020204020204" pitchFamily="34" charset="-122"/>
                  <a:ea typeface="微软雅黑" panose="020B0503020204020204" pitchFamily="34" charset="-122"/>
                </a:rPr>
                <a:t>G</a:t>
              </a:r>
            </a:p>
          </p:txBody>
        </p:sp>
        <p:sp>
          <p:nvSpPr>
            <p:cNvPr id="158" name="Rectangle 80"/>
            <p:cNvSpPr>
              <a:spLocks noChangeArrowheads="1"/>
            </p:cNvSpPr>
            <p:nvPr/>
          </p:nvSpPr>
          <p:spPr bwMode="auto">
            <a:xfrm>
              <a:off x="365720" y="78539"/>
              <a:ext cx="97109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位 </a:t>
              </a:r>
              <a:r>
                <a:rPr kumimoji="1" lang="en-US" altLang="zh-CN" sz="2000" dirty="0">
                  <a:solidFill>
                    <a:srgbClr val="000099"/>
                  </a:solidFill>
                  <a:latin typeface="微软雅黑" panose="020B0503020204020204" pitchFamily="34" charset="-122"/>
                  <a:ea typeface="微软雅黑" panose="020B0503020204020204" pitchFamily="34" charset="-122"/>
                </a:rPr>
                <a:t>0                         8                          16                          24                          31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520274" name="Rectangle 82"/>
          <p:cNvSpPr>
            <a:spLocks noChangeArrowheads="1"/>
          </p:cNvSpPr>
          <p:nvPr/>
        </p:nvSpPr>
        <p:spPr bwMode="auto">
          <a:xfrm>
            <a:off x="8186356" y="4295627"/>
            <a:ext cx="2086108" cy="656539"/>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0318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27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202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74" grpId="0" animBg="1"/>
      <p:bldP spid="520274"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CDEF41B0-A8DB-4C19-9FDB-5D0DEF900D96}"/>
              </a:ext>
            </a:extLst>
          </p:cNvPr>
          <p:cNvSpPr/>
          <p:nvPr/>
        </p:nvSpPr>
        <p:spPr bwMode="auto">
          <a:xfrm>
            <a:off x="609601" y="1244696"/>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a:extLst>
              <a:ext uri="{FF2B5EF4-FFF2-40B4-BE49-F238E27FC236}">
                <a16:creationId xmlns:a16="http://schemas.microsoft.com/office/drawing/2014/main" id="{6A99DDBA-54F2-409F-8BB3-102A2C502CAD}"/>
              </a:ext>
            </a:extLst>
          </p:cNvPr>
          <p:cNvSpPr/>
          <p:nvPr/>
        </p:nvSpPr>
        <p:spPr bwMode="auto">
          <a:xfrm>
            <a:off x="609601" y="1772816"/>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a:extLst>
              <a:ext uri="{FF2B5EF4-FFF2-40B4-BE49-F238E27FC236}">
                <a16:creationId xmlns:a16="http://schemas.microsoft.com/office/drawing/2014/main" id="{BB75F21B-85BD-40AD-B20F-88F6724E9B8A}"/>
              </a:ext>
            </a:extLst>
          </p:cNvPr>
          <p:cNvSpPr/>
          <p:nvPr/>
        </p:nvSpPr>
        <p:spPr bwMode="auto">
          <a:xfrm>
            <a:off x="609601" y="2283009"/>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EABB8C3E-C28B-4E54-82DA-6A489FA6A830}"/>
              </a:ext>
            </a:extLst>
          </p:cNvPr>
          <p:cNvSpPr/>
          <p:nvPr/>
        </p:nvSpPr>
        <p:spPr bwMode="auto">
          <a:xfrm>
            <a:off x="609601" y="2799339"/>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08B6EC06-E98D-4C67-8D19-E77C5F124B1D}"/>
              </a:ext>
            </a:extLst>
          </p:cNvPr>
          <p:cNvSpPr/>
          <p:nvPr/>
        </p:nvSpPr>
        <p:spPr bwMode="auto">
          <a:xfrm>
            <a:off x="609601" y="3303153"/>
            <a:ext cx="5702423" cy="432048"/>
          </a:xfrm>
          <a:prstGeom prst="rect">
            <a:avLst/>
          </a:prstGeom>
          <a:solidFill>
            <a:schemeClr val="accent6">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D9961CCD-B7B0-4048-B2B0-900BBAA1193D}"/>
              </a:ext>
            </a:extLst>
          </p:cNvPr>
          <p:cNvSpPr/>
          <p:nvPr/>
        </p:nvSpPr>
        <p:spPr bwMode="auto">
          <a:xfrm>
            <a:off x="609601" y="3819241"/>
            <a:ext cx="5702423" cy="432048"/>
          </a:xfrm>
          <a:prstGeom prst="rect">
            <a:avLst/>
          </a:prstGeom>
          <a:no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a:extLst>
              <a:ext uri="{FF2B5EF4-FFF2-40B4-BE49-F238E27FC236}">
                <a16:creationId xmlns:a16="http://schemas.microsoft.com/office/drawing/2014/main" id="{97B74443-6E60-47A3-8111-7D92659D00CF}"/>
              </a:ext>
            </a:extLst>
          </p:cNvPr>
          <p:cNvSpPr/>
          <p:nvPr/>
        </p:nvSpPr>
        <p:spPr bwMode="auto">
          <a:xfrm>
            <a:off x="609600" y="3819241"/>
            <a:ext cx="5702423" cy="432048"/>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p:txBody>
          <a:bodyPr/>
          <a:lstStyle/>
          <a:p>
            <a:r>
              <a:rPr lang="zh-CN" altLang="zh-CN" dirty="0"/>
              <a:t>第</a:t>
            </a:r>
            <a:r>
              <a:rPr lang="en-US" altLang="zh-CN" dirty="0"/>
              <a:t> 5 </a:t>
            </a:r>
            <a:r>
              <a:rPr lang="zh-CN" altLang="zh-CN" dirty="0"/>
              <a:t>章</a:t>
            </a:r>
            <a:r>
              <a:rPr lang="en-US" altLang="zh-CN" dirty="0"/>
              <a:t>  </a:t>
            </a:r>
            <a:r>
              <a:rPr lang="zh-CN" altLang="en-US" dirty="0"/>
              <a:t>运输</a:t>
            </a:r>
            <a:r>
              <a:rPr lang="zh-CN" altLang="zh-CN" dirty="0"/>
              <a:t>层</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5.1  </a:t>
            </a:r>
            <a:r>
              <a:rPr lang="zh-CN" altLang="zh-CN" sz="2800" dirty="0"/>
              <a:t>运输层协议概述</a:t>
            </a:r>
          </a:p>
          <a:p>
            <a:r>
              <a:rPr lang="en-US" altLang="zh-CN" sz="2800" dirty="0"/>
              <a:t>5.2  </a:t>
            </a:r>
            <a:r>
              <a:rPr lang="zh-CN" altLang="zh-CN" sz="2800" dirty="0"/>
              <a:t>用户数据报协议</a:t>
            </a:r>
            <a:r>
              <a:rPr lang="en-US" altLang="zh-CN" sz="2800" dirty="0"/>
              <a:t> UDP </a:t>
            </a:r>
            <a:endParaRPr lang="zh-CN" altLang="zh-CN" sz="2800" dirty="0"/>
          </a:p>
          <a:p>
            <a:r>
              <a:rPr lang="en-US" altLang="zh-CN" sz="2800" dirty="0"/>
              <a:t>5.3  </a:t>
            </a:r>
            <a:r>
              <a:rPr lang="zh-CN" altLang="zh-CN" sz="2800" dirty="0"/>
              <a:t>传输控制协议</a:t>
            </a:r>
            <a:r>
              <a:rPr lang="en-US" altLang="zh-CN" sz="2800" dirty="0"/>
              <a:t> TCP </a:t>
            </a:r>
            <a:r>
              <a:rPr lang="zh-CN" altLang="zh-CN" sz="2800" dirty="0"/>
              <a:t>概述</a:t>
            </a:r>
          </a:p>
          <a:p>
            <a:r>
              <a:rPr lang="en-US" altLang="zh-CN" sz="2800" dirty="0"/>
              <a:t>5.4  </a:t>
            </a:r>
            <a:r>
              <a:rPr lang="zh-CN" altLang="zh-CN" sz="2800" dirty="0"/>
              <a:t>可靠传输的工作原理</a:t>
            </a:r>
          </a:p>
          <a:p>
            <a:r>
              <a:rPr lang="en-US" altLang="zh-CN" sz="2800" dirty="0"/>
              <a:t>5.5  TCP </a:t>
            </a:r>
            <a:r>
              <a:rPr lang="zh-CN" altLang="zh-CN" sz="2800" dirty="0"/>
              <a:t>报文段的首部格式</a:t>
            </a:r>
          </a:p>
          <a:p>
            <a:r>
              <a:rPr lang="en-US" altLang="zh-CN" sz="2800" dirty="0"/>
              <a:t>5.6  TCP </a:t>
            </a:r>
            <a:r>
              <a:rPr lang="zh-CN" altLang="zh-CN" sz="2800" dirty="0"/>
              <a:t>可靠传输的实现</a:t>
            </a:r>
          </a:p>
          <a:p>
            <a:r>
              <a:rPr lang="en-US" altLang="zh-CN" sz="2800" dirty="0"/>
              <a:t>5.7  TCP </a:t>
            </a:r>
            <a:r>
              <a:rPr lang="zh-CN" altLang="zh-CN" sz="2800" dirty="0"/>
              <a:t>的流量控制</a:t>
            </a:r>
          </a:p>
          <a:p>
            <a:r>
              <a:rPr lang="en-US" altLang="zh-CN" sz="2800" dirty="0"/>
              <a:t>5.8  TCP </a:t>
            </a:r>
            <a:r>
              <a:rPr lang="zh-CN" altLang="zh-CN" sz="2800" dirty="0"/>
              <a:t>的拥塞控制</a:t>
            </a:r>
          </a:p>
          <a:p>
            <a:r>
              <a:rPr lang="en-US" altLang="zh-CN" sz="2800" dirty="0"/>
              <a:t>5.9  TCP </a:t>
            </a:r>
            <a:r>
              <a:rPr lang="zh-CN" altLang="zh-CN" sz="2800" dirty="0"/>
              <a:t>的运输连接管理</a:t>
            </a:r>
          </a:p>
        </p:txBody>
      </p:sp>
    </p:spTree>
    <p:extLst>
      <p:ext uri="{BB962C8B-B14F-4D97-AF65-F5344CB8AC3E}">
        <p14:creationId xmlns:p14="http://schemas.microsoft.com/office/powerpoint/2010/main" val="348661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5.6  TCP </a:t>
            </a:r>
            <a:r>
              <a:rPr lang="zh-CN" altLang="zh-CN" dirty="0"/>
              <a:t>可靠传输的实现</a:t>
            </a:r>
          </a:p>
        </p:txBody>
      </p:sp>
      <p:sp>
        <p:nvSpPr>
          <p:cNvPr id="931843" name="Rectangle 3"/>
          <p:cNvSpPr>
            <a:spLocks noGrp="1" noChangeArrowheads="1"/>
          </p:cNvSpPr>
          <p:nvPr>
            <p:ph idx="1"/>
          </p:nvPr>
        </p:nvSpPr>
        <p:spPr/>
        <p:txBody>
          <a:bodyPr/>
          <a:lstStyle/>
          <a:p>
            <a:r>
              <a:rPr lang="en-US" altLang="zh-CN" dirty="0"/>
              <a:t>5.6.1  </a:t>
            </a:r>
            <a:r>
              <a:rPr lang="zh-CN" altLang="zh-CN" dirty="0"/>
              <a:t>以字节为单位的滑动窗口</a:t>
            </a:r>
          </a:p>
          <a:p>
            <a:r>
              <a:rPr lang="en-US" altLang="zh-CN" dirty="0"/>
              <a:t>5.6.2  </a:t>
            </a:r>
            <a:r>
              <a:rPr lang="zh-CN" altLang="zh-CN" dirty="0"/>
              <a:t>超时重传时间的选择</a:t>
            </a:r>
            <a:r>
              <a:rPr lang="en-US" altLang="zh-CN" dirty="0"/>
              <a:t>  </a:t>
            </a:r>
            <a:endParaRPr lang="zh-CN" altLang="zh-CN" dirty="0"/>
          </a:p>
          <a:p>
            <a:r>
              <a:rPr lang="en-US" altLang="zh-CN" dirty="0"/>
              <a:t>5.6.3  </a:t>
            </a:r>
            <a:r>
              <a:rPr lang="zh-CN" altLang="zh-CN" dirty="0"/>
              <a:t>选择确认</a:t>
            </a:r>
            <a:r>
              <a:rPr lang="en-US" altLang="zh-CN" dirty="0"/>
              <a:t> SACK</a:t>
            </a:r>
            <a:endParaRPr lang="zh-CN" altLang="zh-CN" dirty="0"/>
          </a:p>
        </p:txBody>
      </p:sp>
    </p:spTree>
    <p:extLst>
      <p:ext uri="{BB962C8B-B14F-4D97-AF65-F5344CB8AC3E}">
        <p14:creationId xmlns:p14="http://schemas.microsoft.com/office/powerpoint/2010/main" val="1027362333"/>
      </p:ext>
    </p:extLst>
  </p:cSld>
  <p:clrMapOvr>
    <a:masterClrMapping/>
  </p:clrMapOvr>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rgbClr val="FF0000"/>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defRPr kumimoji="0" b="0"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04</Template>
  <TotalTime>3077</TotalTime>
  <Words>16712</Words>
  <Application>Microsoft Office PowerPoint</Application>
  <PresentationFormat>宽屏</PresentationFormat>
  <Paragraphs>3205</Paragraphs>
  <Slides>203</Slides>
  <Notes>124</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203</vt:i4>
      </vt:variant>
    </vt:vector>
  </HeadingPairs>
  <TitlesOfParts>
    <vt:vector size="221" baseType="lpstr">
      <vt:lpstr>MS PGothic</vt:lpstr>
      <vt:lpstr>MS PGothic</vt:lpstr>
      <vt:lpstr>Stone Sans</vt:lpstr>
      <vt:lpstr>黑体</vt:lpstr>
      <vt:lpstr>宋体</vt:lpstr>
      <vt:lpstr>微软雅黑</vt:lpstr>
      <vt:lpstr>Arial</vt:lpstr>
      <vt:lpstr>Calibri</vt:lpstr>
      <vt:lpstr>Cambria Math</vt:lpstr>
      <vt:lpstr>Comic Sans MS</vt:lpstr>
      <vt:lpstr>Consolas</vt:lpstr>
      <vt:lpstr>Gill Sans MT</vt:lpstr>
      <vt:lpstr>Symbol</vt:lpstr>
      <vt:lpstr>Tahoma</vt:lpstr>
      <vt:lpstr>Times New Roman</vt:lpstr>
      <vt:lpstr>Wingdings</vt:lpstr>
      <vt:lpstr>2021_spring</vt:lpstr>
      <vt:lpstr>2021_splash</vt:lpstr>
      <vt:lpstr>第 5 章  运输层</vt:lpstr>
      <vt:lpstr>第三章 运输层</vt:lpstr>
      <vt:lpstr>第 5 章  运输层</vt:lpstr>
      <vt:lpstr>5.1  运输层协议概述</vt:lpstr>
      <vt:lpstr>5.1.1  进程之间的通信</vt:lpstr>
      <vt:lpstr>传输层与网络层的对比</vt:lpstr>
      <vt:lpstr>运输层的作用</vt:lpstr>
      <vt:lpstr>运输层的作用</vt:lpstr>
      <vt:lpstr>基于端口的复用和分用功能</vt:lpstr>
      <vt:lpstr>屏蔽作用</vt:lpstr>
      <vt:lpstr>两种不同的运输协议</vt:lpstr>
      <vt:lpstr>可靠信道与不可靠信道</vt:lpstr>
      <vt:lpstr>5.1  运输层协议概述</vt:lpstr>
      <vt:lpstr>5.1.2  运输层的两个主要协议</vt:lpstr>
      <vt:lpstr>因特网传输层协议</vt:lpstr>
      <vt:lpstr>TCP 与 UDP </vt:lpstr>
      <vt:lpstr>TCP 与 UDP </vt:lpstr>
      <vt:lpstr>TCP 与 UDP </vt:lpstr>
      <vt:lpstr>强调两点 </vt:lpstr>
      <vt:lpstr>5.1  运输层协议概述</vt:lpstr>
      <vt:lpstr>5.1.3  运输层的端口 </vt:lpstr>
      <vt:lpstr>需要解决的问题 </vt:lpstr>
      <vt:lpstr>端口号 (protocol port number)</vt:lpstr>
      <vt:lpstr>软件端口与硬件端口</vt:lpstr>
      <vt:lpstr>TCP/IP 运输层端口 </vt:lpstr>
      <vt:lpstr>两大类端口 </vt:lpstr>
      <vt:lpstr>常用的熟知端口</vt:lpstr>
      <vt:lpstr>第 5 章  运输层</vt:lpstr>
      <vt:lpstr>5.2  用户数据报协议 UDP</vt:lpstr>
      <vt:lpstr>5.2.1  UDP概述</vt:lpstr>
      <vt:lpstr>UDP 的主要特点 </vt:lpstr>
      <vt:lpstr>UDP 的主要特点 </vt:lpstr>
      <vt:lpstr>面向报文的 UDP</vt:lpstr>
      <vt:lpstr>面向报文的 UDP</vt:lpstr>
      <vt:lpstr>UDP 是面向报文的 </vt:lpstr>
      <vt:lpstr>5.2  用户数据报协议 UDP</vt:lpstr>
      <vt:lpstr>5.2.2  UDP 的首部格式 </vt:lpstr>
      <vt:lpstr>UDP 基于端口的分用 </vt:lpstr>
      <vt:lpstr>PowerPoint 演示文稿</vt:lpstr>
      <vt:lpstr>PowerPoint 演示文稿</vt:lpstr>
      <vt:lpstr>计算 UDP 检验和的例子 </vt:lpstr>
      <vt:lpstr>第 5 章  运输层</vt:lpstr>
      <vt:lpstr>5.3  传输控制协议 TCP 概述</vt:lpstr>
      <vt:lpstr>5.3.1  TCP 最主要的特点 </vt:lpstr>
      <vt:lpstr>TCP 面向流的概念 </vt:lpstr>
      <vt:lpstr>TCP 面向流的概念 </vt:lpstr>
      <vt:lpstr>TCP 面向流的概念 </vt:lpstr>
      <vt:lpstr>注 意</vt:lpstr>
      <vt:lpstr>5.3  传输控制协议 TCP 概述</vt:lpstr>
      <vt:lpstr>5.3.2  TCP 的连接 </vt:lpstr>
      <vt:lpstr>套接字 (socket)</vt:lpstr>
      <vt:lpstr>TCP 连接，IP 地址，套接字</vt:lpstr>
      <vt:lpstr>Socket 有多种不同的意思 </vt:lpstr>
      <vt:lpstr>第 5 章  运输层</vt:lpstr>
      <vt:lpstr>理想的传输条件特点</vt:lpstr>
      <vt:lpstr>5.4  可靠传输的工作原理</vt:lpstr>
      <vt:lpstr>5.4.1  停止等待协议</vt:lpstr>
      <vt:lpstr>1. 无差错情况</vt:lpstr>
      <vt:lpstr>2. 出现差错</vt:lpstr>
      <vt:lpstr>2. 出现差错</vt:lpstr>
      <vt:lpstr>3. 确认丢失和确认迟到</vt:lpstr>
      <vt:lpstr>3. 确认丢失和确认迟到</vt:lpstr>
      <vt:lpstr>3. 确认丢失和确认迟到</vt:lpstr>
      <vt:lpstr>请注意</vt:lpstr>
      <vt:lpstr>自动重传请求 ARQ</vt:lpstr>
      <vt:lpstr>4. 信道利用率</vt:lpstr>
      <vt:lpstr>4. 信道利用率</vt:lpstr>
      <vt:lpstr>流水线传输</vt:lpstr>
      <vt:lpstr>流水线传输</vt:lpstr>
      <vt:lpstr>5.4  可靠传输的工作原理</vt:lpstr>
      <vt:lpstr>5.4.2  连续 ARQ 协议</vt:lpstr>
      <vt:lpstr>5.4.2  连续ARQ协议</vt:lpstr>
      <vt:lpstr>累积确认 </vt:lpstr>
      <vt:lpstr>Go-back-N（回退 N） </vt:lpstr>
      <vt:lpstr>TCP 可靠通信的具体实现 </vt:lpstr>
      <vt:lpstr>第 5 章  运输层</vt:lpstr>
      <vt:lpstr>5.5  TCP 报文段的首部格式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窗口字段 —— 占 2 字节，用来让对方设置发送窗口的依据，单位为字节。</vt:lpstr>
      <vt:lpstr>PowerPoint 演示文稿</vt:lpstr>
      <vt:lpstr>PowerPoint 演示文稿</vt:lpstr>
      <vt:lpstr>PowerPoint 演示文稿</vt:lpstr>
      <vt:lpstr>为什么要规定 MSS ？</vt:lpstr>
      <vt:lpstr>为什么要规定 MSS ？</vt:lpstr>
      <vt:lpstr>其他选项</vt:lpstr>
      <vt:lpstr>PowerPoint 演示文稿</vt:lpstr>
      <vt:lpstr>第 5 章  运输层</vt:lpstr>
      <vt:lpstr>5.6  TCP 可靠传输的实现</vt:lpstr>
      <vt:lpstr>5.6.1  以字节为单位的滑动窗口</vt:lpstr>
      <vt:lpstr>PowerPoint 演示文稿</vt:lpstr>
      <vt:lpstr>PowerPoint 演示文稿</vt:lpstr>
      <vt:lpstr>PowerPoint 演示文稿</vt:lpstr>
      <vt:lpstr>PowerPoint 演示文稿</vt:lpstr>
      <vt:lpstr>发送缓存 </vt:lpstr>
      <vt:lpstr>接收缓存</vt:lpstr>
      <vt:lpstr>发送缓存与接收缓存的作用</vt:lpstr>
      <vt:lpstr>需要强调三点</vt:lpstr>
      <vt:lpstr>接收方发送确认</vt:lpstr>
      <vt:lpstr>5.6.2  超时重传时间的选择</vt:lpstr>
      <vt:lpstr>往返时延的方差很大</vt:lpstr>
      <vt:lpstr>TCP 超时重传时间设置</vt:lpstr>
      <vt:lpstr>加权平均往返时间</vt:lpstr>
      <vt:lpstr>超时重传时间 RTO</vt:lpstr>
      <vt:lpstr>往返时间 (RTT) 的测量相当复杂 </vt:lpstr>
      <vt:lpstr>Karn 算法 </vt:lpstr>
      <vt:lpstr>修正的 Karn 算法 </vt:lpstr>
      <vt:lpstr>5.6.3  选择确认 SACK</vt:lpstr>
      <vt:lpstr>接收到的字节流序号不连续 </vt:lpstr>
      <vt:lpstr>5.6.3  选择确认 SACK</vt:lpstr>
      <vt:lpstr>RFC 2018 的规定</vt:lpstr>
      <vt:lpstr>第 5 章  运输层</vt:lpstr>
      <vt:lpstr>5.7  TCP 的流量控制</vt:lpstr>
      <vt:lpstr>5.7.1  利用滑动窗口实现流量控制</vt:lpstr>
      <vt:lpstr>利用可变窗口进行流量控制举例</vt:lpstr>
      <vt:lpstr>可能发生死锁</vt:lpstr>
      <vt:lpstr>持续计时器</vt:lpstr>
      <vt:lpstr>5.7.2  必须考虑传输效率</vt:lpstr>
      <vt:lpstr>发送方糊涂窗口综合症</vt:lpstr>
      <vt:lpstr>Nagle算法</vt:lpstr>
      <vt:lpstr>接收方糊涂窗口综合症</vt:lpstr>
      <vt:lpstr>第 5 章  运输层</vt:lpstr>
      <vt:lpstr>5.8  TCP 的拥塞控制</vt:lpstr>
      <vt:lpstr>5.8.1  拥塞控制的一般原理</vt:lpstr>
      <vt:lpstr>增加资源能解决拥塞吗？</vt:lpstr>
      <vt:lpstr>拥塞常常趋于恶化</vt:lpstr>
      <vt:lpstr>拥塞控制与流量控制的区别 </vt:lpstr>
      <vt:lpstr>拥塞控制与流量控制的区别 </vt:lpstr>
      <vt:lpstr>拥塞控制所起的作用 </vt:lpstr>
      <vt:lpstr>拥塞控制的一般原理 </vt:lpstr>
      <vt:lpstr>开环控制和闭环控制 </vt:lpstr>
      <vt:lpstr>监测网络的拥塞的指标</vt:lpstr>
      <vt:lpstr>5.8.2  TCP 的拥塞控制方法</vt:lpstr>
      <vt:lpstr>控制拥塞窗口的原则</vt:lpstr>
      <vt:lpstr>拥塞的判断</vt:lpstr>
      <vt:lpstr>TCP拥塞控制算法</vt:lpstr>
      <vt:lpstr>慢开始 (Slow start)</vt:lpstr>
      <vt:lpstr>慢开始 (Slow start)</vt:lpstr>
      <vt:lpstr>PowerPoint 演示文稿</vt:lpstr>
      <vt:lpstr>传输轮次</vt:lpstr>
      <vt:lpstr>设置慢开始门限状态变量 ssthresh</vt:lpstr>
      <vt:lpstr>拥塞避免算法</vt:lpstr>
      <vt:lpstr>当网络出现拥塞时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必须强调指出 </vt:lpstr>
      <vt:lpstr>PowerPoint 演示文稿</vt:lpstr>
      <vt:lpstr>PowerPoint 演示文稿</vt:lpstr>
      <vt:lpstr>PowerPoint 演示文稿</vt:lpstr>
      <vt:lpstr>PowerPoint 演示文稿</vt:lpstr>
      <vt:lpstr>快重传算法</vt:lpstr>
      <vt:lpstr>快重传算法</vt:lpstr>
      <vt:lpstr>PowerPoint 演示文稿</vt:lpstr>
      <vt:lpstr>快恢复算法</vt:lpstr>
      <vt:lpstr>PowerPoint 演示文稿</vt:lpstr>
      <vt:lpstr>加法增大，乘法减小 (AIMD)</vt:lpstr>
      <vt:lpstr>TCP拥塞控制流程图</vt:lpstr>
      <vt:lpstr>发送窗口的上限值</vt:lpstr>
      <vt:lpstr>5.8.3  主动队列管理 AQM</vt:lpstr>
      <vt:lpstr>“先进先出”FIFO 处理规则</vt:lpstr>
      <vt:lpstr>全局同步</vt:lpstr>
      <vt:lpstr>主动队列管理AQM</vt:lpstr>
      <vt:lpstr>随机早期检测 RED</vt:lpstr>
      <vt:lpstr>随机早期检测 RED</vt:lpstr>
      <vt:lpstr>丢弃概率 p 与 THmin 和 Thmax 的关系 </vt:lpstr>
      <vt:lpstr>随机早期检测 RED</vt:lpstr>
      <vt:lpstr>第 5 章  运输层</vt:lpstr>
      <vt:lpstr>5.9  TCP 的运输连接管理</vt:lpstr>
      <vt:lpstr>运输连接的三个阶段</vt:lpstr>
      <vt:lpstr>TCP 连接建立过程中要解决的三个问题</vt:lpstr>
      <vt:lpstr>客户服务器方式 </vt:lpstr>
      <vt:lpstr>5.9.1  TCP 的连接建立</vt:lpstr>
      <vt:lpstr>PowerPoint 演示文稿</vt:lpstr>
      <vt:lpstr>PowerPoint 演示文稿</vt:lpstr>
      <vt:lpstr>PowerPoint 演示文稿</vt:lpstr>
      <vt:lpstr>PowerPoint 演示文稿</vt:lpstr>
      <vt:lpstr>PowerPoint 演示文稿</vt:lpstr>
      <vt:lpstr>5.9.2  TCP 的连接释放</vt:lpstr>
      <vt:lpstr>PowerPoint 演示文稿</vt:lpstr>
      <vt:lpstr>PowerPoint 演示文稿</vt:lpstr>
      <vt:lpstr>PowerPoint 演示文稿</vt:lpstr>
      <vt:lpstr>PowerPoint 演示文稿</vt:lpstr>
      <vt:lpstr>PowerPoint 演示文稿</vt:lpstr>
      <vt:lpstr>PowerPoint 演示文稿</vt:lpstr>
      <vt:lpstr>A 必须等待 2MSL 的时间</vt:lpstr>
      <vt:lpstr>5.9.3  TCP 的有限状态机</vt:lpstr>
      <vt:lpstr>5.9.3  TCP 的有限状态机</vt:lpstr>
      <vt:lpstr>TCP 的 有 限 状 态 机 </vt:lpstr>
    </vt:vector>
  </TitlesOfParts>
  <Manager/>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subject/>
  <dc:creator>920</dc:creator>
  <cp:keywords/>
  <dc:description/>
  <cp:lastModifiedBy>Jicheng Hu</cp:lastModifiedBy>
  <cp:revision>73</cp:revision>
  <dcterms:created xsi:type="dcterms:W3CDTF">2016-10-04T02:36:21Z</dcterms:created>
  <dcterms:modified xsi:type="dcterms:W3CDTF">2021-05-14T05:20:27Z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