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88" r:id="rId2"/>
  </p:sldMasterIdLst>
  <p:notesMasterIdLst>
    <p:notesMasterId r:id="rId31"/>
  </p:notesMasterIdLst>
  <p:handoutMasterIdLst>
    <p:handoutMasterId r:id="rId32"/>
  </p:handoutMasterIdLst>
  <p:sldIdLst>
    <p:sldId id="1427" r:id="rId3"/>
    <p:sldId id="1432" r:id="rId4"/>
    <p:sldId id="1433" r:id="rId5"/>
    <p:sldId id="1428" r:id="rId6"/>
    <p:sldId id="1429" r:id="rId7"/>
    <p:sldId id="1430" r:id="rId8"/>
    <p:sldId id="1431" r:id="rId9"/>
    <p:sldId id="1419" r:id="rId10"/>
    <p:sldId id="1426" r:id="rId11"/>
    <p:sldId id="1424" r:id="rId12"/>
    <p:sldId id="1425" r:id="rId13"/>
    <p:sldId id="1423" r:id="rId14"/>
    <p:sldId id="1418" r:id="rId15"/>
    <p:sldId id="1422" r:id="rId16"/>
    <p:sldId id="1416" r:id="rId17"/>
    <p:sldId id="1412" r:id="rId18"/>
    <p:sldId id="1420" r:id="rId19"/>
    <p:sldId id="1421" r:id="rId20"/>
    <p:sldId id="1417" r:id="rId21"/>
    <p:sldId id="1415" r:id="rId22"/>
    <p:sldId id="1413" r:id="rId23"/>
    <p:sldId id="1411" r:id="rId24"/>
    <p:sldId id="1414" r:id="rId25"/>
    <p:sldId id="1409" r:id="rId26"/>
    <p:sldId id="1410" r:id="rId27"/>
    <p:sldId id="1408" r:id="rId28"/>
    <p:sldId id="1407" r:id="rId29"/>
    <p:sldId id="872" r:id="rId30"/>
  </p:sldIdLst>
  <p:sldSz cx="12192000" cy="6858000"/>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默认节" id="{1384C60E-CF6F-41E4-9A0E-04B589348A65}">
          <p14:sldIdLst>
            <p14:sldId id="1427"/>
            <p14:sldId id="1432"/>
            <p14:sldId id="1433"/>
            <p14:sldId id="1428"/>
            <p14:sldId id="1429"/>
            <p14:sldId id="1430"/>
            <p14:sldId id="1431"/>
            <p14:sldId id="1419"/>
            <p14:sldId id="1426"/>
            <p14:sldId id="1424"/>
            <p14:sldId id="1425"/>
            <p14:sldId id="1423"/>
            <p14:sldId id="1418"/>
            <p14:sldId id="1422"/>
            <p14:sldId id="1416"/>
            <p14:sldId id="1412"/>
            <p14:sldId id="1420"/>
            <p14:sldId id="1421"/>
            <p14:sldId id="1417"/>
            <p14:sldId id="1415"/>
            <p14:sldId id="1413"/>
            <p14:sldId id="1411"/>
            <p14:sldId id="1414"/>
            <p14:sldId id="1409"/>
            <p14:sldId id="1410"/>
            <p14:sldId id="1408"/>
            <p14:sldId id="1407"/>
            <p14:sldId id="87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99"/>
    <a:srgbClr val="00FF00"/>
    <a:srgbClr val="333399"/>
    <a:srgbClr val="000066"/>
    <a:srgbClr val="FFFF66"/>
    <a:srgbClr val="66FF66"/>
    <a:srgbClr val="0000CC"/>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54" autoAdjust="0"/>
    <p:restoredTop sz="87280" autoAdjust="0"/>
  </p:normalViewPr>
  <p:slideViewPr>
    <p:cSldViewPr>
      <p:cViewPr varScale="1">
        <p:scale>
          <a:sx n="146" d="100"/>
          <a:sy n="146" d="100"/>
        </p:scale>
        <p:origin x="1656" y="3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en-US" altLang="zh-CN"/>
              <a:t>5656</a:t>
            </a:r>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1</a:t>
            </a:fld>
            <a:endParaRPr lang="en-US" altLang="zh-CN"/>
          </a:p>
        </p:txBody>
      </p:sp>
    </p:spTree>
    <p:extLst>
      <p:ext uri="{BB962C8B-B14F-4D97-AF65-F5344CB8AC3E}">
        <p14:creationId xmlns:p14="http://schemas.microsoft.com/office/powerpoint/2010/main" val="94964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26</a:t>
            </a:fld>
            <a:endParaRPr lang="en-US" altLang="zh-CN"/>
          </a:p>
        </p:txBody>
      </p:sp>
    </p:spTree>
    <p:extLst>
      <p:ext uri="{BB962C8B-B14F-4D97-AF65-F5344CB8AC3E}">
        <p14:creationId xmlns:p14="http://schemas.microsoft.com/office/powerpoint/2010/main" val="365240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27</a:t>
            </a:fld>
            <a:endParaRPr lang="en-US" altLang="zh-CN"/>
          </a:p>
        </p:txBody>
      </p:sp>
    </p:spTree>
    <p:extLst>
      <p:ext uri="{BB962C8B-B14F-4D97-AF65-F5344CB8AC3E}">
        <p14:creationId xmlns:p14="http://schemas.microsoft.com/office/powerpoint/2010/main" val="39838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28</a:t>
            </a:fld>
            <a:endParaRPr lang="en-US" altLang="zh-CN"/>
          </a:p>
        </p:txBody>
      </p:sp>
    </p:spTree>
    <p:extLst>
      <p:ext uri="{BB962C8B-B14F-4D97-AF65-F5344CB8AC3E}">
        <p14:creationId xmlns:p14="http://schemas.microsoft.com/office/powerpoint/2010/main" val="219817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2</a:t>
            </a:fld>
            <a:endParaRPr lang="en-US" altLang="zh-CN"/>
          </a:p>
        </p:txBody>
      </p:sp>
    </p:spTree>
    <p:extLst>
      <p:ext uri="{BB962C8B-B14F-4D97-AF65-F5344CB8AC3E}">
        <p14:creationId xmlns:p14="http://schemas.microsoft.com/office/powerpoint/2010/main" val="578468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3</a:t>
            </a:fld>
            <a:endParaRPr lang="en-US" altLang="zh-CN"/>
          </a:p>
        </p:txBody>
      </p:sp>
    </p:spTree>
    <p:extLst>
      <p:ext uri="{BB962C8B-B14F-4D97-AF65-F5344CB8AC3E}">
        <p14:creationId xmlns:p14="http://schemas.microsoft.com/office/powerpoint/2010/main" val="667105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4</a:t>
            </a:fld>
            <a:endParaRPr lang="en-US" altLang="zh-CN"/>
          </a:p>
        </p:txBody>
      </p:sp>
    </p:spTree>
    <p:extLst>
      <p:ext uri="{BB962C8B-B14F-4D97-AF65-F5344CB8AC3E}">
        <p14:creationId xmlns:p14="http://schemas.microsoft.com/office/powerpoint/2010/main" val="3277074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5</a:t>
            </a:fld>
            <a:endParaRPr lang="en-US" altLang="zh-CN"/>
          </a:p>
        </p:txBody>
      </p:sp>
    </p:spTree>
    <p:extLst>
      <p:ext uri="{BB962C8B-B14F-4D97-AF65-F5344CB8AC3E}">
        <p14:creationId xmlns:p14="http://schemas.microsoft.com/office/powerpoint/2010/main" val="251684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6</a:t>
            </a:fld>
            <a:endParaRPr lang="en-US" altLang="zh-CN"/>
          </a:p>
        </p:txBody>
      </p:sp>
    </p:spTree>
    <p:extLst>
      <p:ext uri="{BB962C8B-B14F-4D97-AF65-F5344CB8AC3E}">
        <p14:creationId xmlns:p14="http://schemas.microsoft.com/office/powerpoint/2010/main" val="2368159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7</a:t>
            </a:fld>
            <a:endParaRPr lang="en-US" altLang="zh-CN"/>
          </a:p>
        </p:txBody>
      </p:sp>
    </p:spTree>
    <p:extLst>
      <p:ext uri="{BB962C8B-B14F-4D97-AF65-F5344CB8AC3E}">
        <p14:creationId xmlns:p14="http://schemas.microsoft.com/office/powerpoint/2010/main" val="2051580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19</a:t>
            </a:fld>
            <a:endParaRPr lang="en-US" altLang="zh-CN"/>
          </a:p>
        </p:txBody>
      </p:sp>
    </p:spTree>
    <p:extLst>
      <p:ext uri="{BB962C8B-B14F-4D97-AF65-F5344CB8AC3E}">
        <p14:creationId xmlns:p14="http://schemas.microsoft.com/office/powerpoint/2010/main" val="1447704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22</a:t>
            </a:fld>
            <a:endParaRPr lang="en-US" altLang="zh-CN"/>
          </a:p>
        </p:txBody>
      </p:sp>
    </p:spTree>
    <p:extLst>
      <p:ext uri="{BB962C8B-B14F-4D97-AF65-F5344CB8AC3E}">
        <p14:creationId xmlns:p14="http://schemas.microsoft.com/office/powerpoint/2010/main" val="131171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40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latin typeface="+mn-ea"/>
                <a:ea typeface="+mn-ea"/>
              </a:defRPr>
            </a:lvl4pPr>
            <a:lvl5pPr>
              <a:lnSpc>
                <a:spcPct val="100000"/>
              </a:lnSpc>
              <a:spcAft>
                <a:spcPts val="0"/>
              </a:spcAft>
              <a:defRPr sz="1800">
                <a:solidFill>
                  <a:srgbClr val="000099"/>
                </a:solidFill>
                <a:latin typeface="+mn-ea"/>
                <a:ea typeface="+mn-ea"/>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1714515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cols">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527052" y="1340768"/>
            <a:ext cx="5492748" cy="511256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340768"/>
            <a:ext cx="5492748" cy="511256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4"/>
          <p:cNvSpPr>
            <a:spLocks noGrp="1"/>
          </p:cNvSpPr>
          <p:nvPr>
            <p:ph type="title"/>
          </p:nvPr>
        </p:nvSpPr>
        <p:spPr/>
        <p:txBody>
          <a:bodyPr/>
          <a:lstStyle>
            <a:lvl1pPr algn="l">
              <a:defRPr>
                <a:solidFill>
                  <a:srgbClr val="000099"/>
                </a:solidFill>
              </a:defRPr>
            </a:lvl1pPr>
          </a:lstStyle>
          <a:p>
            <a:r>
              <a:rPr lang="zh-CN" altLang="en-US"/>
              <a:t>单击此处编辑母版标题样式</a:t>
            </a:r>
          </a:p>
        </p:txBody>
      </p:sp>
    </p:spTree>
    <p:extLst>
      <p:ext uri="{BB962C8B-B14F-4D97-AF65-F5344CB8AC3E}">
        <p14:creationId xmlns:p14="http://schemas.microsoft.com/office/powerpoint/2010/main" val="361228120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o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527051" y="1536412"/>
            <a:ext cx="11137899" cy="4844916"/>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lstStyle>
            <a:lvl1pPr algn="l">
              <a:defRPr>
                <a:solidFill>
                  <a:srgbClr val="000099"/>
                </a:solidFill>
              </a:defRPr>
            </a:lvl1pPr>
          </a:lstStyle>
          <a:p>
            <a:r>
              <a:rPr lang="zh-CN" altLang="en-US"/>
              <a:t>单击此处编辑母版标题样式</a:t>
            </a:r>
            <a:endParaRPr lang="en-US" dirty="0"/>
          </a:p>
        </p:txBody>
      </p:sp>
    </p:spTree>
    <p:extLst>
      <p:ext uri="{BB962C8B-B14F-4D97-AF65-F5344CB8AC3E}">
        <p14:creationId xmlns:p14="http://schemas.microsoft.com/office/powerpoint/2010/main" val="2149897801"/>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7816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ic">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9A9F1-19D8-4D9A-90B8-DF0CAC7948DC}"/>
              </a:ext>
            </a:extLst>
          </p:cNvPr>
          <p:cNvSpPr>
            <a:spLocks noGrp="1"/>
          </p:cNvSpPr>
          <p:nvPr>
            <p:ph type="title"/>
          </p:nvPr>
        </p:nvSpPr>
        <p:spPr/>
        <p:txBody>
          <a:bodyPr/>
          <a:lstStyle>
            <a:lvl1pPr algn="l">
              <a:defRPr>
                <a:solidFill>
                  <a:srgbClr val="000099"/>
                </a:solidFill>
              </a:defRPr>
            </a:lvl1pPr>
          </a:lstStyle>
          <a:p>
            <a:r>
              <a:rPr lang="zh-CN" altLang="en-US"/>
              <a:t>单击此处编辑母版标题样式</a:t>
            </a:r>
          </a:p>
        </p:txBody>
      </p:sp>
      <p:sp>
        <p:nvSpPr>
          <p:cNvPr id="6" name="图片占位符 5">
            <a:extLst>
              <a:ext uri="{FF2B5EF4-FFF2-40B4-BE49-F238E27FC236}">
                <a16:creationId xmlns:a16="http://schemas.microsoft.com/office/drawing/2014/main" id="{3A0C849F-5E91-49CE-B5EE-F647C5539FFD}"/>
              </a:ext>
            </a:extLst>
          </p:cNvPr>
          <p:cNvSpPr>
            <a:spLocks noGrp="1"/>
          </p:cNvSpPr>
          <p:nvPr>
            <p:ph type="pic" sz="quarter" idx="10"/>
          </p:nvPr>
        </p:nvSpPr>
        <p:spPr>
          <a:xfrm>
            <a:off x="1990775" y="1484784"/>
            <a:ext cx="8425705" cy="4177059"/>
          </a:xfrm>
        </p:spPr>
        <p:txBody>
          <a:bodyPr/>
          <a:lstStyle>
            <a:lvl1pPr marL="0" indent="0">
              <a:buNone/>
              <a:defRPr/>
            </a:lvl1pPr>
          </a:lstStyle>
          <a:p>
            <a:r>
              <a:rPr lang="zh-CN" altLang="en-US"/>
              <a:t>单击图标添加图片</a:t>
            </a:r>
            <a:endParaRPr lang="zh-CN" altLang="en-US" dirty="0"/>
          </a:p>
        </p:txBody>
      </p:sp>
      <p:sp>
        <p:nvSpPr>
          <p:cNvPr id="8" name="文本占位符 7">
            <a:extLst>
              <a:ext uri="{FF2B5EF4-FFF2-40B4-BE49-F238E27FC236}">
                <a16:creationId xmlns:a16="http://schemas.microsoft.com/office/drawing/2014/main" id="{46A74C92-B00D-44F7-8326-C15FA927943D}"/>
              </a:ext>
            </a:extLst>
          </p:cNvPr>
          <p:cNvSpPr>
            <a:spLocks noGrp="1"/>
          </p:cNvSpPr>
          <p:nvPr>
            <p:ph type="body" sz="quarter" idx="11"/>
          </p:nvPr>
        </p:nvSpPr>
        <p:spPr>
          <a:xfrm>
            <a:off x="2063427" y="5949652"/>
            <a:ext cx="8280400" cy="431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zh-CN" altLang="en-US"/>
              <a:t>编辑母版文本样式</a:t>
            </a:r>
          </a:p>
        </p:txBody>
      </p:sp>
    </p:spTree>
    <p:extLst>
      <p:ext uri="{BB962C8B-B14F-4D97-AF65-F5344CB8AC3E}">
        <p14:creationId xmlns:p14="http://schemas.microsoft.com/office/powerpoint/2010/main" val="3290527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ter_splash">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2D4AB853-C682-47C1-B33C-657DE30757A9}"/>
              </a:ext>
            </a:extLst>
          </p:cNvPr>
          <p:cNvSpPr>
            <a:spLocks noGrp="1"/>
          </p:cNvSpPr>
          <p:nvPr>
            <p:ph type="title"/>
          </p:nvPr>
        </p:nvSpPr>
        <p:spPr>
          <a:xfrm>
            <a:off x="527052" y="2852936"/>
            <a:ext cx="11137899" cy="1296144"/>
          </a:xfrm>
        </p:spPr>
        <p:txBody>
          <a:bodyPr>
            <a:noAutofit/>
          </a:bodyPr>
          <a:lstStyle>
            <a:lvl1pPr algn="ctr">
              <a:defRPr sz="6000">
                <a:solidFill>
                  <a:srgbClr val="000099"/>
                </a:solidFill>
              </a:defRPr>
            </a:lvl1pPr>
          </a:lstStyle>
          <a:p>
            <a:r>
              <a:rPr lang="zh-CN" altLang="en-US"/>
              <a:t>单击此处编辑母版标题样式</a:t>
            </a:r>
            <a:endParaRPr lang="en-US" dirty="0"/>
          </a:p>
        </p:txBody>
      </p:sp>
      <p:sp>
        <p:nvSpPr>
          <p:cNvPr id="9" name="Rectangle 8" descr="Gold bar">
            <a:extLst>
              <a:ext uri="{FF2B5EF4-FFF2-40B4-BE49-F238E27FC236}">
                <a16:creationId xmlns:a16="http://schemas.microsoft.com/office/drawing/2014/main" id="{EC856B10-B2B3-4937-9D53-A7E638CD77D6}"/>
              </a:ext>
            </a:extLst>
          </p:cNvPr>
          <p:cNvSpPr>
            <a:spLocks noChangeArrowheads="1"/>
          </p:cNvSpPr>
          <p:nvPr userDrawn="1"/>
        </p:nvSpPr>
        <p:spPr bwMode="auto">
          <a:xfrm>
            <a:off x="304802" y="4149080"/>
            <a:ext cx="3827585" cy="201613"/>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0" name="Rectangle 9" descr="Orange bar">
            <a:extLst>
              <a:ext uri="{FF2B5EF4-FFF2-40B4-BE49-F238E27FC236}">
                <a16:creationId xmlns:a16="http://schemas.microsoft.com/office/drawing/2014/main" id="{7A621C23-F3F0-461C-BC8B-CDCB0483B472}"/>
              </a:ext>
            </a:extLst>
          </p:cNvPr>
          <p:cNvSpPr>
            <a:spLocks noChangeArrowheads="1"/>
          </p:cNvSpPr>
          <p:nvPr userDrawn="1"/>
        </p:nvSpPr>
        <p:spPr bwMode="auto">
          <a:xfrm>
            <a:off x="4132387" y="4149080"/>
            <a:ext cx="3825631" cy="201613"/>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1" name="Rectangle 10" descr="Slate bar">
            <a:extLst>
              <a:ext uri="{FF2B5EF4-FFF2-40B4-BE49-F238E27FC236}">
                <a16:creationId xmlns:a16="http://schemas.microsoft.com/office/drawing/2014/main" id="{3430577D-88FB-42D7-973C-EACA1B7666D5}"/>
              </a:ext>
            </a:extLst>
          </p:cNvPr>
          <p:cNvSpPr>
            <a:spLocks noChangeArrowheads="1"/>
          </p:cNvSpPr>
          <p:nvPr userDrawn="1"/>
        </p:nvSpPr>
        <p:spPr bwMode="auto">
          <a:xfrm>
            <a:off x="7958016" y="4149080"/>
            <a:ext cx="3827584" cy="201613"/>
          </a:xfrm>
          <a:prstGeom prst="rect">
            <a:avLst/>
          </a:prstGeom>
          <a:solidFill>
            <a:srgbClr val="333399"/>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333399"/>
              </a:solidFill>
              <a:effectLst/>
              <a:uLnTx/>
              <a:uFillTx/>
            </a:endParaRPr>
          </a:p>
        </p:txBody>
      </p:sp>
    </p:spTree>
    <p:extLst>
      <p:ext uri="{BB962C8B-B14F-4D97-AF65-F5344CB8AC3E}">
        <p14:creationId xmlns:p14="http://schemas.microsoft.com/office/powerpoint/2010/main" val="1163091254"/>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utlines">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22F473D1-9F65-420A-9356-8226D357A38F}"/>
              </a:ext>
            </a:extLst>
          </p:cNvPr>
          <p:cNvSpPr>
            <a:spLocks noGrp="1"/>
          </p:cNvSpPr>
          <p:nvPr>
            <p:ph type="title"/>
          </p:nvPr>
        </p:nvSpPr>
        <p:spPr>
          <a:xfrm>
            <a:off x="609601" y="188640"/>
            <a:ext cx="11158415" cy="792088"/>
          </a:xfrm>
        </p:spPr>
        <p:txBody>
          <a:bodyPr>
            <a:normAutofit/>
          </a:bodyPr>
          <a:lstStyle>
            <a:lvl1pPr algn="l">
              <a:defRPr sz="4400" b="1">
                <a:solidFill>
                  <a:srgbClr val="333399"/>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7" name="内容占位符 2">
            <a:extLst>
              <a:ext uri="{FF2B5EF4-FFF2-40B4-BE49-F238E27FC236}">
                <a16:creationId xmlns:a16="http://schemas.microsoft.com/office/drawing/2014/main" id="{21D0F0CA-8AD2-4246-9A61-C9C6D7F89D64}"/>
              </a:ext>
            </a:extLst>
          </p:cNvPr>
          <p:cNvSpPr>
            <a:spLocks noGrp="1"/>
          </p:cNvSpPr>
          <p:nvPr>
            <p:ph idx="1"/>
          </p:nvPr>
        </p:nvSpPr>
        <p:spPr>
          <a:xfrm>
            <a:off x="609601" y="1196754"/>
            <a:ext cx="11158415" cy="4934173"/>
          </a:xfrm>
        </p:spPr>
        <p:txBody>
          <a:bodyPr/>
          <a:lstStyle>
            <a:lvl1pPr>
              <a:lnSpc>
                <a:spcPct val="110000"/>
              </a:lnSpc>
              <a:spcBef>
                <a:spcPts val="738"/>
              </a:spcBef>
              <a:defRPr sz="3200" b="0">
                <a:solidFill>
                  <a:srgbClr val="000099"/>
                </a:solidFill>
                <a:latin typeface="+mn-ea"/>
                <a:ea typeface="+mn-ea"/>
              </a:defRPr>
            </a:lvl1pPr>
            <a:lvl2pPr>
              <a:lnSpc>
                <a:spcPct val="110000"/>
              </a:lnSpc>
              <a:spcBef>
                <a:spcPts val="738"/>
              </a:spcBef>
              <a:defRPr sz="2800" b="0">
                <a:solidFill>
                  <a:srgbClr val="000099"/>
                </a:solidFill>
                <a:latin typeface="+mn-ea"/>
                <a:ea typeface="+mn-ea"/>
              </a:defRPr>
            </a:lvl2pPr>
            <a:lvl3pPr>
              <a:lnSpc>
                <a:spcPct val="110000"/>
              </a:lnSpc>
              <a:spcBef>
                <a:spcPts val="738"/>
              </a:spcBef>
              <a:defRPr sz="2400" b="0">
                <a:solidFill>
                  <a:srgbClr val="000099"/>
                </a:solidFill>
                <a:latin typeface="+mn-ea"/>
                <a:ea typeface="+mn-ea"/>
              </a:defRPr>
            </a:lvl3pPr>
            <a:lvl4pPr>
              <a:lnSpc>
                <a:spcPct val="110000"/>
              </a:lnSpc>
              <a:spcBef>
                <a:spcPts val="738"/>
              </a:spcBef>
              <a:defRPr sz="2400" b="0">
                <a:solidFill>
                  <a:srgbClr val="000099"/>
                </a:solidFill>
                <a:latin typeface="+mn-ea"/>
                <a:ea typeface="+mn-ea"/>
              </a:defRPr>
            </a:lvl4pPr>
            <a:lvl5pPr>
              <a:lnSpc>
                <a:spcPct val="110000"/>
              </a:lnSpc>
              <a:spcBef>
                <a:spcPts val="738"/>
              </a:spcBef>
              <a:defRPr sz="2462" b="0">
                <a:solidFill>
                  <a:srgbClr val="000099"/>
                </a:solidFill>
                <a:latin typeface="+mn-ea"/>
                <a:ea typeface="+mn-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8" name="Line 8">
            <a:extLst>
              <a:ext uri="{FF2B5EF4-FFF2-40B4-BE49-F238E27FC236}">
                <a16:creationId xmlns:a16="http://schemas.microsoft.com/office/drawing/2014/main" id="{A8D5CD42-9079-4B1E-895A-85B4688151FB}"/>
              </a:ext>
            </a:extLst>
          </p:cNvPr>
          <p:cNvSpPr>
            <a:spLocks noChangeShapeType="1"/>
          </p:cNvSpPr>
          <p:nvPr userDrawn="1"/>
        </p:nvSpPr>
        <p:spPr bwMode="auto">
          <a:xfrm>
            <a:off x="609601" y="1052736"/>
            <a:ext cx="1115841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Rectangle 7" descr="Gold bar">
            <a:extLst>
              <a:ext uri="{FF2B5EF4-FFF2-40B4-BE49-F238E27FC236}">
                <a16:creationId xmlns:a16="http://schemas.microsoft.com/office/drawing/2014/main" id="{2CC5EC15-8C7D-448E-89B3-541D1EE7B701}"/>
              </a:ext>
            </a:extLst>
          </p:cNvPr>
          <p:cNvSpPr>
            <a:spLocks noChangeArrowheads="1"/>
          </p:cNvSpPr>
          <p:nvPr userDrawn="1"/>
        </p:nvSpPr>
        <p:spPr bwMode="auto">
          <a:xfrm>
            <a:off x="0" y="0"/>
            <a:ext cx="304800" cy="22860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954"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3" name="Rectangle 9" descr="Orange bar">
            <a:extLst>
              <a:ext uri="{FF2B5EF4-FFF2-40B4-BE49-F238E27FC236}">
                <a16:creationId xmlns:a16="http://schemas.microsoft.com/office/drawing/2014/main" id="{07F839C5-4FA0-48A5-A0F8-C608635C94C5}"/>
              </a:ext>
            </a:extLst>
          </p:cNvPr>
          <p:cNvSpPr>
            <a:spLocks noChangeArrowheads="1"/>
          </p:cNvSpPr>
          <p:nvPr userDrawn="1"/>
        </p:nvSpPr>
        <p:spPr bwMode="auto">
          <a:xfrm>
            <a:off x="0" y="2286000"/>
            <a:ext cx="304800" cy="22860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954"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4" name="Rectangle 10" descr="Slate bar">
            <a:extLst>
              <a:ext uri="{FF2B5EF4-FFF2-40B4-BE49-F238E27FC236}">
                <a16:creationId xmlns:a16="http://schemas.microsoft.com/office/drawing/2014/main" id="{1294C67E-DF23-47C0-BFF1-B4CCF81EBB13}"/>
              </a:ext>
            </a:extLst>
          </p:cNvPr>
          <p:cNvSpPr>
            <a:spLocks noChangeArrowheads="1"/>
          </p:cNvSpPr>
          <p:nvPr userDrawn="1"/>
        </p:nvSpPr>
        <p:spPr bwMode="auto">
          <a:xfrm>
            <a:off x="0" y="4572000"/>
            <a:ext cx="304800" cy="2286000"/>
          </a:xfrm>
          <a:prstGeom prst="rect">
            <a:avLst/>
          </a:prstGeom>
          <a:solidFill>
            <a:srgbClr val="333399"/>
          </a:solidFill>
          <a:ln>
            <a:noFill/>
          </a:ln>
          <a:effectLst/>
        </p:spPr>
        <p:txBody>
          <a:bodyPr wrap="none" anchor="ctr"/>
          <a:lstStyle/>
          <a:p>
            <a:pPr algn="ctr" eaLnBrk="1" hangingPunct="1"/>
            <a:endParaRPr lang="zh-CN" altLang="en-US" sz="2954">
              <a:solidFill>
                <a:srgbClr val="000000"/>
              </a:solidFill>
              <a:latin typeface="Times New Roman" pitchFamily="18" charset="0"/>
              <a:ea typeface="宋体" pitchFamily="2" charset="-122"/>
            </a:endParaRPr>
          </a:p>
        </p:txBody>
      </p:sp>
    </p:spTree>
    <p:extLst>
      <p:ext uri="{BB962C8B-B14F-4D97-AF65-F5344CB8AC3E}">
        <p14:creationId xmlns:p14="http://schemas.microsoft.com/office/powerpoint/2010/main" val="165669661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with bottom bar">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D03AE97-95A3-4070-A859-B359C6905406}"/>
              </a:ext>
            </a:extLst>
          </p:cNvPr>
          <p:cNvSpPr txBox="1"/>
          <p:nvPr userDrawn="1"/>
        </p:nvSpPr>
        <p:spPr>
          <a:xfrm>
            <a:off x="4223792" y="6623920"/>
            <a:ext cx="3456384" cy="276999"/>
          </a:xfrm>
          <a:prstGeom prst="rect">
            <a:avLst/>
          </a:prstGeom>
          <a:noFill/>
        </p:spPr>
        <p:txBody>
          <a:bodyPr wrap="square" rtlCol="0">
            <a:spAutoFit/>
          </a:bodyPr>
          <a:lstStyle/>
          <a:p>
            <a:pPr algn="ctr"/>
            <a:r>
              <a:rPr lang="zh-CN" altLang="en-US" sz="1200" dirty="0">
                <a:solidFill>
                  <a:srgbClr val="FFFF00"/>
                </a:solidFill>
              </a:rPr>
              <a:t>补充内容</a:t>
            </a:r>
          </a:p>
        </p:txBody>
      </p:sp>
    </p:spTree>
    <p:extLst>
      <p:ext uri="{BB962C8B-B14F-4D97-AF65-F5344CB8AC3E}">
        <p14:creationId xmlns:p14="http://schemas.microsoft.com/office/powerpoint/2010/main" val="3436134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12" name="TextBox 11"/>
          <p:cNvSpPr txBox="1"/>
          <p:nvPr/>
        </p:nvSpPr>
        <p:spPr>
          <a:xfrm>
            <a:off x="1343472" y="3463888"/>
            <a:ext cx="5476820" cy="646331"/>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COMPUTER NETWORKS</a:t>
            </a:r>
          </a:p>
        </p:txBody>
      </p:sp>
      <p:sp>
        <p:nvSpPr>
          <p:cNvPr id="5" name="标题 4">
            <a:extLst>
              <a:ext uri="{FF2B5EF4-FFF2-40B4-BE49-F238E27FC236}">
                <a16:creationId xmlns:a16="http://schemas.microsoft.com/office/drawing/2014/main" id="{58C8AA5D-82B6-4594-943C-747A43909815}"/>
              </a:ext>
            </a:extLst>
          </p:cNvPr>
          <p:cNvSpPr>
            <a:spLocks noGrp="1"/>
          </p:cNvSpPr>
          <p:nvPr>
            <p:ph type="title"/>
          </p:nvPr>
        </p:nvSpPr>
        <p:spPr>
          <a:xfrm>
            <a:off x="457348" y="1219258"/>
            <a:ext cx="10515600" cy="1325563"/>
          </a:xfrm>
          <a:prstGeom prst="rect">
            <a:avLst/>
          </a:prstGeom>
        </p:spPr>
        <p:txBody>
          <a:bodyPr/>
          <a:lstStyle>
            <a:lvl1pPr>
              <a:defRPr sz="4800" b="1">
                <a:solidFill>
                  <a:schemeClr val="accent1">
                    <a:lumMod val="75000"/>
                  </a:schemeClr>
                </a:solidFill>
              </a:defRPr>
            </a:lvl1pPr>
          </a:lstStyle>
          <a:p>
            <a:r>
              <a:rPr lang="zh-CN" altLang="en-US"/>
              <a:t>单击此处编辑母版标题样式</a:t>
            </a:r>
            <a:endParaRPr lang="zh-CN" altLang="en-US" dirty="0"/>
          </a:p>
        </p:txBody>
      </p:sp>
      <p:sp>
        <p:nvSpPr>
          <p:cNvPr id="8" name="副标题 2">
            <a:extLst>
              <a:ext uri="{FF2B5EF4-FFF2-40B4-BE49-F238E27FC236}">
                <a16:creationId xmlns:a16="http://schemas.microsoft.com/office/drawing/2014/main" id="{436024A2-ACB5-478F-B908-AFD43BBB8C4D}"/>
              </a:ext>
            </a:extLst>
          </p:cNvPr>
          <p:cNvSpPr txBox="1">
            <a:spLocks/>
          </p:cNvSpPr>
          <p:nvPr userDrawn="1"/>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000" b="0" dirty="0" err="1">
                <a:solidFill>
                  <a:schemeClr val="accent1">
                    <a:lumMod val="75000"/>
                  </a:schemeClr>
                </a:solidFill>
                <a:latin typeface="Arial" panose="020B0604020202020204" pitchFamily="34" charset="0"/>
                <a:cs typeface="Arial" panose="020B0604020202020204" pitchFamily="34" charset="0"/>
              </a:rPr>
              <a:t>jicheng</a:t>
            </a:r>
            <a:r>
              <a:rPr lang="en-US" altLang="zh-CN" sz="2000" b="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https://gitee.com/wuhanuniversity/computer-network</a:t>
            </a:r>
          </a:p>
        </p:txBody>
      </p:sp>
    </p:spTree>
    <p:extLst>
      <p:ext uri="{BB962C8B-B14F-4D97-AF65-F5344CB8AC3E}">
        <p14:creationId xmlns:p14="http://schemas.microsoft.com/office/powerpoint/2010/main" val="1643170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75849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2" name="TextBox 11"/>
          <p:cNvSpPr txBox="1"/>
          <p:nvPr/>
        </p:nvSpPr>
        <p:spPr>
          <a:xfrm>
            <a:off x="1343472" y="3463888"/>
            <a:ext cx="5476820" cy="646331"/>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COMPUTER NETWORKS</a:t>
            </a:r>
          </a:p>
        </p:txBody>
      </p:sp>
      <p:sp>
        <p:nvSpPr>
          <p:cNvPr id="5" name="标题 4">
            <a:extLst>
              <a:ext uri="{FF2B5EF4-FFF2-40B4-BE49-F238E27FC236}">
                <a16:creationId xmlns:a16="http://schemas.microsoft.com/office/drawing/2014/main" id="{58C8AA5D-82B6-4594-943C-747A43909815}"/>
              </a:ext>
            </a:extLst>
          </p:cNvPr>
          <p:cNvSpPr>
            <a:spLocks noGrp="1"/>
          </p:cNvSpPr>
          <p:nvPr>
            <p:ph type="title"/>
          </p:nvPr>
        </p:nvSpPr>
        <p:spPr>
          <a:xfrm>
            <a:off x="457348" y="1219258"/>
            <a:ext cx="10515600" cy="1325563"/>
          </a:xfrm>
          <a:prstGeom prst="rect">
            <a:avLst/>
          </a:prstGeom>
        </p:spPr>
        <p:txBody>
          <a:bodyPr/>
          <a:lstStyle>
            <a:lvl1pPr>
              <a:defRPr sz="4800" b="1">
                <a:solidFill>
                  <a:schemeClr val="accent1">
                    <a:lumMod val="75000"/>
                  </a:schemeClr>
                </a:solidFill>
              </a:defRPr>
            </a:lvl1pPr>
          </a:lstStyle>
          <a:p>
            <a:r>
              <a:rPr lang="zh-CN" altLang="en-US"/>
              <a:t>单击此处编辑母版标题样式</a:t>
            </a:r>
            <a:endParaRPr lang="zh-CN" altLang="en-US" dirty="0"/>
          </a:p>
        </p:txBody>
      </p:sp>
      <p:sp>
        <p:nvSpPr>
          <p:cNvPr id="8" name="副标题 2">
            <a:extLst>
              <a:ext uri="{FF2B5EF4-FFF2-40B4-BE49-F238E27FC236}">
                <a16:creationId xmlns:a16="http://schemas.microsoft.com/office/drawing/2014/main" id="{436024A2-ACB5-478F-B908-AFD43BBB8C4D}"/>
              </a:ext>
            </a:extLst>
          </p:cNvPr>
          <p:cNvSpPr txBox="1">
            <a:spLocks/>
          </p:cNvSpPr>
          <p:nvPr userDrawn="1"/>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000" b="0" dirty="0" err="1">
                <a:solidFill>
                  <a:schemeClr val="accent1">
                    <a:lumMod val="75000"/>
                  </a:schemeClr>
                </a:solidFill>
                <a:latin typeface="Arial" panose="020B0604020202020204" pitchFamily="34" charset="0"/>
                <a:cs typeface="Arial" panose="020B0604020202020204" pitchFamily="34" charset="0"/>
              </a:rPr>
              <a:t>jicheng</a:t>
            </a:r>
            <a:r>
              <a:rPr lang="en-US" altLang="zh-CN" sz="2000" b="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https://gitee.com/wuhanuniversity/computer-network</a:t>
            </a:r>
          </a:p>
        </p:txBody>
      </p:sp>
    </p:spTree>
    <p:extLst>
      <p:ext uri="{BB962C8B-B14F-4D97-AF65-F5344CB8AC3E}">
        <p14:creationId xmlns:p14="http://schemas.microsoft.com/office/powerpoint/2010/main" val="3045125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40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defRPr>
            </a:lvl4pPr>
            <a:lvl5pPr>
              <a:lnSpc>
                <a:spcPct val="100000"/>
              </a:lnSpc>
              <a:spcAft>
                <a:spcPts val="0"/>
              </a:spcAft>
              <a:defRPr sz="1800">
                <a:solidFill>
                  <a:srgbClr val="000099"/>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18385487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5" y="260336"/>
            <a:ext cx="11137511" cy="720679"/>
          </a:xfrm>
        </p:spPr>
        <p:txBody>
          <a:bodyPr>
            <a:normAutofit/>
          </a:bodyPr>
          <a:lstStyle>
            <a:lvl1pPr>
              <a:defRPr sz="23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5" y="1196679"/>
            <a:ext cx="11137511" cy="5111656"/>
          </a:xfrm>
        </p:spPr>
        <p:txBody>
          <a:bodyPr>
            <a:normAutofit/>
          </a:bodyPr>
          <a:lstStyle>
            <a:lvl1pPr>
              <a:lnSpc>
                <a:spcPct val="100000"/>
              </a:lnSpc>
              <a:spcAft>
                <a:spcPts val="0"/>
              </a:spcAft>
              <a:defRPr sz="2099" b="0">
                <a:solidFill>
                  <a:schemeClr val="tx1"/>
                </a:solidFill>
              </a:defRPr>
            </a:lvl1pPr>
            <a:lvl2pPr>
              <a:lnSpc>
                <a:spcPct val="100000"/>
              </a:lnSpc>
              <a:spcAft>
                <a:spcPts val="0"/>
              </a:spcAft>
              <a:defRPr sz="1799">
                <a:solidFill>
                  <a:schemeClr val="tx1"/>
                </a:solidFill>
              </a:defRPr>
            </a:lvl2pPr>
            <a:lvl3pPr>
              <a:lnSpc>
                <a:spcPct val="100000"/>
              </a:lnSpc>
              <a:spcAft>
                <a:spcPts val="0"/>
              </a:spcAft>
              <a:defRPr sz="1499">
                <a:solidFill>
                  <a:schemeClr val="tx1"/>
                </a:solidFill>
              </a:defRPr>
            </a:lvl3pPr>
            <a:lvl4pPr>
              <a:lnSpc>
                <a:spcPct val="100000"/>
              </a:lnSpc>
              <a:spcAft>
                <a:spcPts val="0"/>
              </a:spcAft>
              <a:defRPr sz="1349">
                <a:solidFill>
                  <a:schemeClr val="tx1"/>
                </a:solidFill>
              </a:defRPr>
            </a:lvl4pPr>
            <a:lvl5pPr>
              <a:lnSpc>
                <a:spcPct val="100000"/>
              </a:lnSpc>
              <a:spcAft>
                <a:spcPts val="0"/>
              </a:spcAft>
              <a:defRPr sz="134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9"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050" dirty="0">
              <a:solidFill>
                <a:schemeClr val="accent2"/>
              </a:solidFill>
            </a:endParaRPr>
          </a:p>
          <a:p>
            <a:pPr lvl="0"/>
            <a:r>
              <a:rPr lang="en-US" altLang="zh-CN" sz="1050" dirty="0">
                <a:solidFill>
                  <a:schemeClr val="accent2"/>
                </a:solidFill>
              </a:rPr>
              <a:t>Fall 2019</a:t>
            </a:r>
          </a:p>
        </p:txBody>
      </p:sp>
    </p:spTree>
    <p:extLst>
      <p:ext uri="{BB962C8B-B14F-4D97-AF65-F5344CB8AC3E}">
        <p14:creationId xmlns:p14="http://schemas.microsoft.com/office/powerpoint/2010/main" val="22843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8" y="2404534"/>
            <a:ext cx="8448857" cy="1646302"/>
          </a:xfrm>
        </p:spPr>
        <p:txBody>
          <a:bodyPr anchor="b">
            <a:noAutofit/>
          </a:bodyPr>
          <a:lstStyle>
            <a:lvl1pPr algn="r">
              <a:defRPr sz="405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1262785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_cols_chine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ea"/>
                <a:ea typeface="+mj-ea"/>
              </a:defRPr>
            </a:lvl1pPr>
          </a:lstStyle>
          <a:p>
            <a:r>
              <a:rPr lang="zh-CN" altLang="en-US"/>
              <a:t>单击此处编辑母版标题样式</a:t>
            </a:r>
            <a:endParaRPr lang="en-US"/>
          </a:p>
        </p:txBody>
      </p:sp>
      <p:sp>
        <p:nvSpPr>
          <p:cNvPr id="3" name="Content Placeholder 2"/>
          <p:cNvSpPr>
            <a:spLocks noGrp="1"/>
          </p:cNvSpPr>
          <p:nvPr>
            <p:ph sz="half" idx="1"/>
          </p:nvPr>
        </p:nvSpPr>
        <p:spPr>
          <a:xfrm>
            <a:off x="711200" y="1600200"/>
            <a:ext cx="5080000" cy="4648200"/>
          </a:xfr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94400" y="1600200"/>
            <a:ext cx="5080000" cy="4648200"/>
          </a:xfr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497162553"/>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BAR">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Add title here</a:t>
            </a:r>
            <a:endParaRPr lang="zh-CN" altLang="en-US" dirty="0"/>
          </a:p>
        </p:txBody>
      </p:sp>
      <p:sp>
        <p:nvSpPr>
          <p:cNvPr id="3" name="内容占位符 2"/>
          <p:cNvSpPr>
            <a:spLocks noGrp="1"/>
          </p:cNvSpPr>
          <p:nvPr>
            <p:ph sz="half" idx="1" hasCustomPrompt="1"/>
          </p:nvPr>
        </p:nvSpPr>
        <p:spPr>
          <a:xfrm>
            <a:off x="5270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内容占位符 3"/>
          <p:cNvSpPr>
            <a:spLocks noGrp="1"/>
          </p:cNvSpPr>
          <p:nvPr>
            <p:ph sz="half" idx="2" hasCustomPrompt="1"/>
          </p:nvPr>
        </p:nvSpPr>
        <p:spPr>
          <a:xfrm>
            <a:off x="61912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3455628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Add title here</a:t>
            </a:r>
            <a:endParaRPr lang="zh-CN" altLang="en-US" dirty="0"/>
          </a:p>
        </p:txBody>
      </p:sp>
      <p:sp>
        <p:nvSpPr>
          <p:cNvPr id="3" name="文本占位符 2"/>
          <p:cNvSpPr>
            <a:spLocks noGrp="1"/>
          </p:cNvSpPr>
          <p:nvPr>
            <p:ph type="body" idx="1" hasCustomPrompt="1"/>
          </p:nvPr>
        </p:nvSpPr>
        <p:spPr>
          <a:xfrm>
            <a:off x="527051"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4" name="内容占位符 3"/>
          <p:cNvSpPr>
            <a:spLocks noGrp="1"/>
          </p:cNvSpPr>
          <p:nvPr>
            <p:ph sz="half" idx="2" hasCustomPrompt="1"/>
          </p:nvPr>
        </p:nvSpPr>
        <p:spPr>
          <a:xfrm>
            <a:off x="527051" y="1844825"/>
            <a:ext cx="5469467"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5" name="文本占位符 4"/>
          <p:cNvSpPr>
            <a:spLocks noGrp="1"/>
          </p:cNvSpPr>
          <p:nvPr>
            <p:ph type="body" sz="quarter" idx="3" hasCustomPrompt="1"/>
          </p:nvPr>
        </p:nvSpPr>
        <p:spPr>
          <a:xfrm>
            <a:off x="6191250"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6" name="内容占位符 5"/>
          <p:cNvSpPr>
            <a:spLocks noGrp="1"/>
          </p:cNvSpPr>
          <p:nvPr>
            <p:ph sz="quarter" idx="4" hasCustomPrompt="1"/>
          </p:nvPr>
        </p:nvSpPr>
        <p:spPr>
          <a:xfrm>
            <a:off x="6193367" y="1844825"/>
            <a:ext cx="5471584"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a:p>
            <a:pPr lvl="0"/>
            <a:endParaRPr lang="zh-CN" altLang="en-US" dirty="0"/>
          </a:p>
        </p:txBody>
      </p:sp>
    </p:spTree>
    <p:extLst>
      <p:ext uri="{BB962C8B-B14F-4D97-AF65-F5344CB8AC3E}">
        <p14:creationId xmlns:p14="http://schemas.microsoft.com/office/powerpoint/2010/main" val="3713775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TEXT-TITL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51" y="273051"/>
            <a:ext cx="11137900" cy="708025"/>
          </a:xfrm>
        </p:spPr>
        <p:txBody>
          <a:bodyPr vert="horz" lIns="91440" tIns="45720" rIns="91440" bIns="45720" rtlCol="0" anchor="ctr">
            <a:normAutofit/>
          </a:bodyPr>
          <a:lstStyle>
            <a:lvl1pPr>
              <a:defRPr lang="zh-CN" altLang="en-US"/>
            </a:lvl1pPr>
          </a:lstStyle>
          <a:p>
            <a:pPr marL="0" lvl="0"/>
            <a:r>
              <a:rPr lang="en-US" altLang="zh-CN" dirty="0"/>
              <a:t>Add title here</a:t>
            </a:r>
            <a:endParaRPr lang="zh-CN" altLang="en-US" dirty="0"/>
          </a:p>
        </p:txBody>
      </p:sp>
      <p:sp>
        <p:nvSpPr>
          <p:cNvPr id="3" name="内容占位符 2"/>
          <p:cNvSpPr>
            <a:spLocks noGrp="1"/>
          </p:cNvSpPr>
          <p:nvPr>
            <p:ph idx="1" hasCustomPrompt="1"/>
          </p:nvPr>
        </p:nvSpPr>
        <p:spPr>
          <a:xfrm>
            <a:off x="527382" y="1125538"/>
            <a:ext cx="6898217" cy="5183187"/>
          </a:xfrm>
          <a:ln>
            <a:solidFill>
              <a:schemeClr val="tx2"/>
            </a:solidFill>
          </a:ln>
        </p:spPr>
        <p:txBody>
          <a:bodyPr>
            <a:normAutofit/>
          </a:bodyPr>
          <a:lstStyle>
            <a:lvl1pPr>
              <a:defRPr sz="2800">
                <a:solidFill>
                  <a:srgbClr val="0000FF"/>
                </a:solidFill>
              </a:defRPr>
            </a:lvl1pPr>
            <a:lvl2pPr>
              <a:defRPr sz="2400">
                <a:solidFill>
                  <a:srgbClr val="0000FF"/>
                </a:solidFill>
              </a:defRPr>
            </a:lvl2pPr>
            <a:lvl3pPr>
              <a:defRPr sz="2000">
                <a:solidFill>
                  <a:srgbClr val="0000FF"/>
                </a:solidFill>
              </a:defRPr>
            </a:lvl3pPr>
            <a:lvl4pPr>
              <a:defRPr sz="1800">
                <a:solidFill>
                  <a:srgbClr val="0000FF"/>
                </a:solidFill>
              </a:defRPr>
            </a:lvl4pPr>
            <a:lvl5pPr>
              <a:defRPr sz="1800">
                <a:solidFill>
                  <a:srgbClr val="0000FF"/>
                </a:solidFill>
              </a:defRPr>
            </a:lvl5pPr>
            <a:lvl6pPr>
              <a:defRPr sz="2000"/>
            </a:lvl6pPr>
            <a:lvl7pPr>
              <a:defRPr sz="2000"/>
            </a:lvl7pPr>
            <a:lvl8pPr>
              <a:defRPr sz="2000"/>
            </a:lvl8pPr>
            <a:lvl9pPr>
              <a:defRPr sz="20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文本占位符 3"/>
          <p:cNvSpPr>
            <a:spLocks noGrp="1"/>
          </p:cNvSpPr>
          <p:nvPr>
            <p:ph type="body" sz="half" idx="2" hasCustomPrompt="1"/>
          </p:nvPr>
        </p:nvSpPr>
        <p:spPr>
          <a:xfrm>
            <a:off x="7536161" y="1125538"/>
            <a:ext cx="4093633" cy="5183187"/>
          </a:xfrm>
        </p:spPr>
        <p:txBody>
          <a:bodyPr>
            <a:normAutofit/>
          </a:bodyPr>
          <a:lstStyle>
            <a:lvl1pPr marL="0" indent="0">
              <a:buNone/>
              <a:defRPr sz="1800">
                <a:solidFill>
                  <a:srgbClr val="0000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Add title here</a:t>
            </a:r>
            <a:endParaRPr lang="zh-CN" altLang="en-US" dirty="0"/>
          </a:p>
        </p:txBody>
      </p:sp>
    </p:spTree>
    <p:extLst>
      <p:ext uri="{BB962C8B-B14F-4D97-AF65-F5344CB8AC3E}">
        <p14:creationId xmlns:p14="http://schemas.microsoft.com/office/powerpoint/2010/main" val="264279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IC">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527050" y="1125538"/>
            <a:ext cx="11137900"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5" name="标题 1">
            <a:extLst>
              <a:ext uri="{FF2B5EF4-FFF2-40B4-BE49-F238E27FC236}">
                <a16:creationId xmlns:a16="http://schemas.microsoft.com/office/drawing/2014/main" id="{554597FA-412F-407F-B867-7B99C25207AE}"/>
              </a:ext>
            </a:extLst>
          </p:cNvPr>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solidFill>
                  <a:srgbClr val="000099"/>
                </a:solidFill>
                <a:latin typeface="+mn-ea"/>
                <a:ea typeface="+mn-ea"/>
              </a:rPr>
              <a:t>Add title here</a:t>
            </a:r>
            <a:endParaRPr lang="zh-CN" altLang="en-US" sz="3200" dirty="0">
              <a:solidFill>
                <a:srgbClr val="000099"/>
              </a:solidFill>
              <a:latin typeface="+mn-ea"/>
              <a:ea typeface="+mn-ea"/>
            </a:endParaRPr>
          </a:p>
        </p:txBody>
      </p:sp>
    </p:spTree>
    <p:extLst>
      <p:ext uri="{BB962C8B-B14F-4D97-AF65-F5344CB8AC3E}">
        <p14:creationId xmlns:p14="http://schemas.microsoft.com/office/powerpoint/2010/main" val="1471602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374832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a:solidFill>
                  <a:srgbClr val="000099"/>
                </a:solidFill>
                <a:latin typeface="+mj-ea"/>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1682420283"/>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23" name="直接连接符 22"/>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527052" y="260351"/>
            <a:ext cx="11137899" cy="720724"/>
          </a:xfrm>
          <a:prstGeom prst="rect">
            <a:avLst/>
          </a:prstGeom>
        </p:spPr>
        <p:txBody>
          <a:bodyPr vert="horz" lIns="91440" tIns="45720" rIns="91440" bIns="45720" rtlCol="0" anchor="ctr">
            <a:normAutofit/>
          </a:bodyPr>
          <a:lstStyle/>
          <a:p>
            <a:r>
              <a:rPr lang="en-US" altLang="zh-CN" dirty="0"/>
              <a:t>Add title here</a:t>
            </a:r>
            <a:endParaRPr lang="zh-CN" altLang="en-US" dirty="0"/>
          </a:p>
        </p:txBody>
      </p:sp>
      <p:sp>
        <p:nvSpPr>
          <p:cNvPr id="3" name="文本占位符 2"/>
          <p:cNvSpPr>
            <a:spLocks noGrp="1"/>
          </p:cNvSpPr>
          <p:nvPr>
            <p:ph type="body" idx="1"/>
          </p:nvPr>
        </p:nvSpPr>
        <p:spPr>
          <a:xfrm>
            <a:off x="527052" y="1196752"/>
            <a:ext cx="11137899" cy="5111972"/>
          </a:xfrm>
          <a:prstGeom prst="rect">
            <a:avLst/>
          </a:prstGeom>
        </p:spPr>
        <p:txBody>
          <a:bodyPr vert="horz" lIns="91440" tIns="45720" rIns="91440" bIns="45720" rtlCol="0">
            <a:normAutofit/>
          </a:bodyPr>
          <a:lstStyle/>
          <a:p>
            <a:pPr lvl="0"/>
            <a:r>
              <a:rPr lang="en-US" altLang="zh-CN" dirty="0"/>
              <a:t>Add text here</a:t>
            </a:r>
            <a:endParaRPr lang="zh-CN" altLang="en-US" dirty="0"/>
          </a:p>
          <a:p>
            <a:pPr lvl="1"/>
            <a:r>
              <a:rPr lang="en-US" altLang="zh-CN" dirty="0"/>
              <a:t>Add text here</a:t>
            </a:r>
          </a:p>
          <a:p>
            <a:pPr lvl="2"/>
            <a:r>
              <a:rPr lang="en-US" altLang="zh-CN" dirty="0"/>
              <a:t>Add text here</a:t>
            </a:r>
          </a:p>
        </p:txBody>
      </p:sp>
      <p:cxnSp>
        <p:nvCxnSpPr>
          <p:cNvPr id="26" name="直接连接符 25"/>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日期占位符 1"/>
          <p:cNvSpPr/>
          <p:nvPr/>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2020</a:t>
            </a:r>
          </a:p>
        </p:txBody>
      </p:sp>
      <p:sp>
        <p:nvSpPr>
          <p:cNvPr id="10" name="灯片编号占位符 5"/>
          <p:cNvSpPr txBox="1">
            <a:spLocks/>
          </p:cNvSpPr>
          <p:nvPr/>
        </p:nvSpPr>
        <p:spPr>
          <a:xfrm>
            <a:off x="1271464" y="6706561"/>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49F4BA8F-7B64-4198-9505-0CB5D4D3B366}" type="slidenum">
              <a:rPr lang="en-US" altLang="zh-CN" smtClean="0"/>
              <a:pPr algn="l"/>
              <a:t>‹#›</a:t>
            </a:fld>
            <a:endParaRPr lang="zh-CN" altLang="en-US" dirty="0"/>
          </a:p>
        </p:txBody>
      </p:sp>
      <p:sp>
        <p:nvSpPr>
          <p:cNvPr id="11" name="灯片编号占位符 5">
            <a:extLst>
              <a:ext uri="{FF2B5EF4-FFF2-40B4-BE49-F238E27FC236}">
                <a16:creationId xmlns:a16="http://schemas.microsoft.com/office/drawing/2014/main" id="{E3B20BC5-73B8-432B-8243-DF1F4DD19DEB}"/>
              </a:ext>
            </a:extLst>
          </p:cNvPr>
          <p:cNvSpPr txBox="1">
            <a:spLocks/>
          </p:cNvSpPr>
          <p:nvPr/>
        </p:nvSpPr>
        <p:spPr>
          <a:xfrm>
            <a:off x="9979985" y="6700693"/>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cxnSp>
        <p:nvCxnSpPr>
          <p:cNvPr id="12" name="直接连接符 11">
            <a:extLst>
              <a:ext uri="{FF2B5EF4-FFF2-40B4-BE49-F238E27FC236}">
                <a16:creationId xmlns:a16="http://schemas.microsoft.com/office/drawing/2014/main" id="{0EE7D057-80B6-4CD9-BFFD-AB4A5A788A19}"/>
              </a:ext>
            </a:extLst>
          </p:cNvPr>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57A9084-A1CB-46D6-8906-97C85C2BD46E}"/>
              </a:ext>
            </a:extLst>
          </p:cNvPr>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5EFF824-3986-4BDC-A30D-5EE54B14EB18}"/>
              </a:ext>
            </a:extLst>
          </p:cNvPr>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日期占位符 1">
            <a:extLst>
              <a:ext uri="{FF2B5EF4-FFF2-40B4-BE49-F238E27FC236}">
                <a16:creationId xmlns:a16="http://schemas.microsoft.com/office/drawing/2014/main" id="{5B954646-CB62-4413-95CB-D384EB336F8C}"/>
              </a:ext>
            </a:extLst>
          </p:cNvPr>
          <p:cNvSpPr/>
          <p:nvPr/>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2020</a:t>
            </a:r>
          </a:p>
        </p:txBody>
      </p:sp>
      <p:sp>
        <p:nvSpPr>
          <p:cNvPr id="16" name="灯片编号占位符 5">
            <a:extLst>
              <a:ext uri="{FF2B5EF4-FFF2-40B4-BE49-F238E27FC236}">
                <a16:creationId xmlns:a16="http://schemas.microsoft.com/office/drawing/2014/main" id="{57B3F8F7-1D33-4598-9912-03752737F81A}"/>
              </a:ext>
            </a:extLst>
          </p:cNvPr>
          <p:cNvSpPr txBox="1">
            <a:spLocks/>
          </p:cNvSpPr>
          <p:nvPr/>
        </p:nvSpPr>
        <p:spPr>
          <a:xfrm>
            <a:off x="9827585"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
        <p:nvSpPr>
          <p:cNvPr id="17" name="灯片编号占位符 5">
            <a:extLst>
              <a:ext uri="{FF2B5EF4-FFF2-40B4-BE49-F238E27FC236}">
                <a16:creationId xmlns:a16="http://schemas.microsoft.com/office/drawing/2014/main" id="{0C1EA3CA-C010-467B-B9A1-1821FA4A265E}"/>
              </a:ext>
            </a:extLst>
          </p:cNvPr>
          <p:cNvSpPr txBox="1">
            <a:spLocks/>
          </p:cNvSpPr>
          <p:nvPr/>
        </p:nvSpPr>
        <p:spPr>
          <a:xfrm>
            <a:off x="1283313" y="6715275"/>
            <a:ext cx="564215" cy="147551"/>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9F4BA8F-7B64-4198-9505-0CB5D4D3B366}" type="slidenum">
              <a:rPr lang="en-US" altLang="zh-CN" smtClean="0"/>
              <a:pPr algn="ctr"/>
              <a:t>‹#›</a:t>
            </a:fld>
            <a:endParaRPr lang="zh-CN" altLang="en-US" dirty="0"/>
          </a:p>
        </p:txBody>
      </p:sp>
      <p:cxnSp>
        <p:nvCxnSpPr>
          <p:cNvPr id="18" name="直接连接符 17">
            <a:extLst>
              <a:ext uri="{FF2B5EF4-FFF2-40B4-BE49-F238E27FC236}">
                <a16:creationId xmlns:a16="http://schemas.microsoft.com/office/drawing/2014/main" id="{7AECFC9D-379E-4134-9713-BB7B3841E7D3}"/>
              </a:ext>
            </a:extLst>
          </p:cNvPr>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C8465BC-3234-4268-9033-0B3E9F4699E4}"/>
              </a:ext>
            </a:extLst>
          </p:cNvPr>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20291339-81F2-4447-9CE0-1A291ED8AEDA}"/>
              </a:ext>
            </a:extLst>
          </p:cNvPr>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日期占位符 1">
            <a:extLst>
              <a:ext uri="{FF2B5EF4-FFF2-40B4-BE49-F238E27FC236}">
                <a16:creationId xmlns:a16="http://schemas.microsoft.com/office/drawing/2014/main" id="{53EC80F4-4AEE-408E-89DA-4658A52C5D1C}"/>
              </a:ext>
            </a:extLst>
          </p:cNvPr>
          <p:cNvSpPr/>
          <p:nvPr/>
        </p:nvSpPr>
        <p:spPr>
          <a:xfrm>
            <a:off x="299881"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2021</a:t>
            </a:r>
          </a:p>
        </p:txBody>
      </p:sp>
      <p:sp>
        <p:nvSpPr>
          <p:cNvPr id="22" name="灯片编号占位符 5">
            <a:extLst>
              <a:ext uri="{FF2B5EF4-FFF2-40B4-BE49-F238E27FC236}">
                <a16:creationId xmlns:a16="http://schemas.microsoft.com/office/drawing/2014/main" id="{FEAC7AA6-6089-47E7-9EC9-2D8430E002FA}"/>
              </a:ext>
            </a:extLst>
          </p:cNvPr>
          <p:cNvSpPr txBox="1">
            <a:spLocks/>
          </p:cNvSpPr>
          <p:nvPr/>
        </p:nvSpPr>
        <p:spPr>
          <a:xfrm>
            <a:off x="1643353"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49F4BA8F-7B64-4198-9505-0CB5D4D3B366}" type="slidenum">
              <a:rPr lang="en-US" altLang="zh-CN" smtClean="0"/>
              <a:pPr algn="l"/>
              <a:t>‹#›</a:t>
            </a:fld>
            <a:endParaRPr lang="zh-CN" altLang="en-US" dirty="0"/>
          </a:p>
        </p:txBody>
      </p:sp>
      <p:sp>
        <p:nvSpPr>
          <p:cNvPr id="24" name="灯片编号占位符 5">
            <a:extLst>
              <a:ext uri="{FF2B5EF4-FFF2-40B4-BE49-F238E27FC236}">
                <a16:creationId xmlns:a16="http://schemas.microsoft.com/office/drawing/2014/main" id="{B10508AB-E608-4AEC-A562-2784DE6F54C0}"/>
              </a:ext>
            </a:extLst>
          </p:cNvPr>
          <p:cNvSpPr txBox="1">
            <a:spLocks/>
          </p:cNvSpPr>
          <p:nvPr/>
        </p:nvSpPr>
        <p:spPr>
          <a:xfrm>
            <a:off x="9840416" y="6694761"/>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Tree>
    <p:extLst>
      <p:ext uri="{BB962C8B-B14F-4D97-AF65-F5344CB8AC3E}">
        <p14:creationId xmlns:p14="http://schemas.microsoft.com/office/powerpoint/2010/main" val="292237694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93" r:id="rId17"/>
  </p:sldLayoutIdLst>
  <p:hf hdr="0" dt="0"/>
  <p:txStyles>
    <p:titleStyle>
      <a:lvl1pPr algn="l" defTabSz="914400" rtl="0" eaLnBrk="1" latinLnBrk="0" hangingPunct="1">
        <a:spcBef>
          <a:spcPct val="0"/>
        </a:spcBef>
        <a:buNone/>
        <a:defRPr sz="4000" b="1" kern="1200" baseline="0">
          <a:solidFill>
            <a:srgbClr val="000099"/>
          </a:solidFill>
          <a:latin typeface="+mj-ea"/>
          <a:ea typeface="+mj-ea"/>
          <a:cs typeface="+mj-cs"/>
        </a:defRPr>
      </a:lvl1pPr>
    </p:titleStyle>
    <p:bodyStyle>
      <a:lvl1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3"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grpSp>
    </p:spTree>
    <p:extLst>
      <p:ext uri="{BB962C8B-B14F-4D97-AF65-F5344CB8AC3E}">
        <p14:creationId xmlns:p14="http://schemas.microsoft.com/office/powerpoint/2010/main" val="126540642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Lst>
  <p:txStyles>
    <p:titleStyle>
      <a:lvl1pPr algn="l" defTabSz="685577" rtl="0" eaLnBrk="1" latinLnBrk="0" hangingPunct="1">
        <a:lnSpc>
          <a:spcPct val="90000"/>
        </a:lnSpc>
        <a:spcBef>
          <a:spcPct val="0"/>
        </a:spcBef>
        <a:buNone/>
        <a:defRPr sz="32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171395" indent="-171395" algn="l" defTabSz="685577" rtl="0" eaLnBrk="1" latinLnBrk="0" hangingPunct="1">
        <a:lnSpc>
          <a:spcPct val="90000"/>
        </a:lnSpc>
        <a:spcBef>
          <a:spcPts val="750"/>
        </a:spcBef>
        <a:buFont typeface="Arial" panose="020B0604020202020204" pitchFamily="34" charset="0"/>
        <a:buChar char="•"/>
        <a:defRPr sz="2099" kern="1200">
          <a:solidFill>
            <a:srgbClr val="002060"/>
          </a:solidFill>
          <a:latin typeface="微软雅黑" panose="020B0503020204020204" pitchFamily="34" charset="-122"/>
          <a:ea typeface="微软雅黑" panose="020B0503020204020204" pitchFamily="34" charset="-122"/>
          <a:cs typeface="+mn-cs"/>
        </a:defRPr>
      </a:lvl1pPr>
      <a:lvl2pPr marL="514183" indent="-171395" algn="l" defTabSz="685577" rtl="0" eaLnBrk="1" latinLnBrk="0" hangingPunct="1">
        <a:lnSpc>
          <a:spcPct val="90000"/>
        </a:lnSpc>
        <a:spcBef>
          <a:spcPts val="375"/>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2pPr>
      <a:lvl3pPr marL="856972" indent="-171395" algn="l" defTabSz="685577" rtl="0" eaLnBrk="1" latinLnBrk="0" hangingPunct="1">
        <a:lnSpc>
          <a:spcPct val="90000"/>
        </a:lnSpc>
        <a:spcBef>
          <a:spcPts val="375"/>
        </a:spcBef>
        <a:buFont typeface="Arial" panose="020B0604020202020204" pitchFamily="34" charset="0"/>
        <a:buChar char="•"/>
        <a:defRPr sz="1499" kern="1200">
          <a:solidFill>
            <a:srgbClr val="002060"/>
          </a:solidFill>
          <a:latin typeface="微软雅黑" panose="020B0503020204020204" pitchFamily="34" charset="-122"/>
          <a:ea typeface="微软雅黑" panose="020B0503020204020204" pitchFamily="34" charset="-122"/>
          <a:cs typeface="+mn-cs"/>
        </a:defRPr>
      </a:lvl3pPr>
      <a:lvl4pPr marL="1199760"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4pPr>
      <a:lvl5pPr marL="1542548"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5pPr>
      <a:lvl6pPr marL="1885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8126"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1549"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4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zh-CN"/>
      </a:defPPr>
      <a:lvl1pPr marL="0" algn="l" defTabSz="685577" rtl="0" eaLnBrk="1" latinLnBrk="0" hangingPunct="1">
        <a:defRPr sz="1349" kern="1200">
          <a:solidFill>
            <a:schemeClr val="tx1"/>
          </a:solidFill>
          <a:latin typeface="+mn-lt"/>
          <a:ea typeface="+mn-ea"/>
          <a:cs typeface="+mn-cs"/>
        </a:defRPr>
      </a:lvl1pPr>
      <a:lvl2pPr marL="342788" algn="l" defTabSz="685577" rtl="0" eaLnBrk="1" latinLnBrk="0" hangingPunct="1">
        <a:defRPr sz="1349" kern="1200">
          <a:solidFill>
            <a:schemeClr val="tx1"/>
          </a:solidFill>
          <a:latin typeface="+mn-lt"/>
          <a:ea typeface="+mn-ea"/>
          <a:cs typeface="+mn-cs"/>
        </a:defRPr>
      </a:lvl2pPr>
      <a:lvl3pPr marL="685577" algn="l" defTabSz="685577" rtl="0" eaLnBrk="1" latinLnBrk="0" hangingPunct="1">
        <a:defRPr sz="1349" kern="1200">
          <a:solidFill>
            <a:schemeClr val="tx1"/>
          </a:solidFill>
          <a:latin typeface="+mn-lt"/>
          <a:ea typeface="+mn-ea"/>
          <a:cs typeface="+mn-cs"/>
        </a:defRPr>
      </a:lvl3pPr>
      <a:lvl4pPr marL="1028366" algn="l" defTabSz="685577" rtl="0" eaLnBrk="1" latinLnBrk="0" hangingPunct="1">
        <a:defRPr sz="1349" kern="1200">
          <a:solidFill>
            <a:schemeClr val="tx1"/>
          </a:solidFill>
          <a:latin typeface="+mn-lt"/>
          <a:ea typeface="+mn-ea"/>
          <a:cs typeface="+mn-cs"/>
        </a:defRPr>
      </a:lvl4pPr>
      <a:lvl5pPr marL="1371155" algn="l" defTabSz="685577" rtl="0" eaLnBrk="1" latinLnBrk="0" hangingPunct="1">
        <a:defRPr sz="1349" kern="1200">
          <a:solidFill>
            <a:schemeClr val="tx1"/>
          </a:solidFill>
          <a:latin typeface="+mn-lt"/>
          <a:ea typeface="+mn-ea"/>
          <a:cs typeface="+mn-cs"/>
        </a:defRPr>
      </a:lvl5pPr>
      <a:lvl6pPr marL="1713943" algn="l" defTabSz="685577" rtl="0" eaLnBrk="1" latinLnBrk="0" hangingPunct="1">
        <a:defRPr sz="1349" kern="1200">
          <a:solidFill>
            <a:schemeClr val="tx1"/>
          </a:solidFill>
          <a:latin typeface="+mn-lt"/>
          <a:ea typeface="+mn-ea"/>
          <a:cs typeface="+mn-cs"/>
        </a:defRPr>
      </a:lvl6pPr>
      <a:lvl7pPr marL="2056731" algn="l" defTabSz="685577" rtl="0" eaLnBrk="1" latinLnBrk="0" hangingPunct="1">
        <a:defRPr sz="1349" kern="1200">
          <a:solidFill>
            <a:schemeClr val="tx1"/>
          </a:solidFill>
          <a:latin typeface="+mn-lt"/>
          <a:ea typeface="+mn-ea"/>
          <a:cs typeface="+mn-cs"/>
        </a:defRPr>
      </a:lvl7pPr>
      <a:lvl8pPr marL="2400155" algn="l" defTabSz="685577" rtl="0" eaLnBrk="1" latinLnBrk="0" hangingPunct="1">
        <a:defRPr sz="1349" kern="1200">
          <a:solidFill>
            <a:schemeClr val="tx1"/>
          </a:solidFill>
          <a:latin typeface="+mn-lt"/>
          <a:ea typeface="+mn-ea"/>
          <a:cs typeface="+mn-cs"/>
        </a:defRPr>
      </a:lvl8pPr>
      <a:lvl9pPr marL="2742944" algn="l" defTabSz="685577" rtl="0" eaLnBrk="1" latinLnBrk="0" hangingPunct="1">
        <a:defRPr sz="134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双绞线绞合的目的是（</a:t>
            </a:r>
            <a:r>
              <a:rPr lang="en-US" altLang="zh-CN" sz="2400" dirty="0"/>
              <a:t>      </a:t>
            </a:r>
            <a:r>
              <a:rPr lang="zh-CN" altLang="en-US" sz="2400" dirty="0"/>
              <a:t>）</a:t>
            </a:r>
          </a:p>
          <a:p>
            <a:pPr marL="0" indent="0">
              <a:buNone/>
            </a:pPr>
            <a:r>
              <a:rPr lang="en-US" altLang="zh-CN" sz="2000" dirty="0"/>
              <a:t>A) </a:t>
            </a:r>
            <a:r>
              <a:rPr lang="zh-CN" altLang="en-US" sz="2000" dirty="0"/>
              <a:t>增大抗拉强度</a:t>
            </a:r>
            <a:r>
              <a:rPr lang="en-US" altLang="zh-CN" sz="2000" dirty="0"/>
              <a:t>	B) </a:t>
            </a:r>
            <a:r>
              <a:rPr lang="zh-CN" altLang="en-US" sz="2000" dirty="0"/>
              <a:t>提高传送速度</a:t>
            </a:r>
            <a:r>
              <a:rPr lang="en-US" altLang="zh-CN" sz="2000" dirty="0"/>
              <a:t>	C) </a:t>
            </a:r>
            <a:r>
              <a:rPr lang="zh-CN" altLang="en-US" sz="2000" dirty="0"/>
              <a:t>减少干扰</a:t>
            </a:r>
            <a:r>
              <a:rPr lang="en-US" altLang="zh-CN" sz="2000" dirty="0"/>
              <a:t>		D) </a:t>
            </a:r>
            <a:r>
              <a:rPr lang="zh-CN" altLang="en-US" sz="2000" dirty="0"/>
              <a:t>增大传输距离</a:t>
            </a:r>
            <a:endParaRPr lang="en-US" altLang="zh-CN" sz="2000" dirty="0"/>
          </a:p>
          <a:p>
            <a:pPr marL="0" indent="0">
              <a:buNone/>
            </a:pPr>
            <a:endParaRPr lang="en-US" altLang="zh-CN" sz="2400" dirty="0"/>
          </a:p>
          <a:p>
            <a:r>
              <a:rPr lang="zh-CN" altLang="en-US" sz="2400" dirty="0"/>
              <a:t>为什么以太网要设置一个最小帧长和最大帧长？请说明理由。</a:t>
            </a:r>
            <a:endParaRPr lang="en-US" altLang="zh-CN" sz="2400" dirty="0"/>
          </a:p>
          <a:p>
            <a:pPr marL="0" indent="0">
              <a:buNone/>
            </a:pPr>
            <a:endParaRPr lang="zh-CN" altLang="zh-CN" sz="2000" dirty="0"/>
          </a:p>
          <a:p>
            <a:pPr marL="0" lvl="0" indent="0">
              <a:buNone/>
            </a:pP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2461275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en-US" altLang="zh-CN" sz="2400" dirty="0"/>
              <a:t>OSPF</a:t>
            </a:r>
            <a:r>
              <a:rPr lang="zh-CN" altLang="en-US" sz="2400" dirty="0"/>
              <a:t>协议规定各节点将自己关联的链路状态信息按洪泛方式发送给其它节点，为避免广播风暴，采用的方法是（  </a:t>
            </a:r>
            <a:r>
              <a:rPr lang="en-US" altLang="zh-CN" sz="2400" dirty="0">
                <a:solidFill>
                  <a:srgbClr val="FF0000"/>
                </a:solidFill>
              </a:rPr>
              <a:t>B</a:t>
            </a:r>
            <a:r>
              <a:rPr lang="zh-CN" altLang="en-US" sz="2400" dirty="0"/>
              <a:t>  ）</a:t>
            </a:r>
            <a:endParaRPr lang="en-US" altLang="zh-CN" sz="2400" dirty="0"/>
          </a:p>
          <a:p>
            <a:pPr marL="0" indent="0">
              <a:buNone/>
            </a:pPr>
            <a:r>
              <a:rPr lang="en-US" altLang="zh-CN" sz="2000" dirty="0"/>
              <a:t>A) </a:t>
            </a:r>
            <a:r>
              <a:rPr lang="zh-CN" altLang="en-US" sz="2000" dirty="0"/>
              <a:t>只发送给邻居节点，以控制发送范围</a:t>
            </a:r>
            <a:endParaRPr lang="en-US" altLang="zh-CN" sz="2000" dirty="0"/>
          </a:p>
          <a:p>
            <a:pPr marL="0" indent="0">
              <a:buNone/>
            </a:pPr>
            <a:r>
              <a:rPr lang="en-US" altLang="zh-CN" sz="2000" dirty="0"/>
              <a:t>B) </a:t>
            </a:r>
            <a:r>
              <a:rPr lang="zh-CN" altLang="en-US" sz="2000" dirty="0"/>
              <a:t>只发送给本区域，以控制发送范围</a:t>
            </a:r>
            <a:endParaRPr lang="en-US" altLang="zh-CN" sz="2000" dirty="0"/>
          </a:p>
          <a:p>
            <a:pPr marL="0" indent="0">
              <a:buNone/>
            </a:pPr>
            <a:r>
              <a:rPr lang="en-US" altLang="zh-CN" sz="2000" dirty="0"/>
              <a:t>C) </a:t>
            </a:r>
            <a:r>
              <a:rPr lang="zh-CN" altLang="en-US" sz="2000" dirty="0"/>
              <a:t>每 </a:t>
            </a:r>
            <a:r>
              <a:rPr lang="en-US" altLang="zh-CN" sz="2000" dirty="0"/>
              <a:t>180 </a:t>
            </a:r>
            <a:r>
              <a:rPr lang="zh-CN" altLang="en-US" sz="2000" dirty="0"/>
              <a:t>秒发送一次，以减少发送次数</a:t>
            </a:r>
            <a:endParaRPr lang="en-US" altLang="zh-CN" sz="2000" dirty="0"/>
          </a:p>
          <a:p>
            <a:pPr marL="0" indent="0">
              <a:buNone/>
            </a:pPr>
            <a:r>
              <a:rPr lang="en-US" altLang="zh-CN" sz="2000" dirty="0"/>
              <a:t>D) </a:t>
            </a:r>
            <a:r>
              <a:rPr lang="zh-CN" altLang="en-US" sz="2000" dirty="0"/>
              <a:t>节点收到多个</a:t>
            </a:r>
            <a:r>
              <a:rPr lang="en-US" altLang="zh-CN" sz="2000" dirty="0"/>
              <a:t>OSPF</a:t>
            </a:r>
            <a:r>
              <a:rPr lang="zh-CN" altLang="en-US" sz="2000" dirty="0"/>
              <a:t>分组时，将其合并后再发送，以减少发送数量</a:t>
            </a:r>
            <a:endParaRPr lang="en-US" altLang="zh-CN" sz="2000" dirty="0"/>
          </a:p>
          <a:p>
            <a:pPr marL="0" indent="0">
              <a:buNone/>
            </a:pPr>
            <a:endParaRPr lang="zh-CN" altLang="zh-CN" sz="2000" dirty="0"/>
          </a:p>
          <a:p>
            <a:pPr marL="0" lvl="0" indent="0">
              <a:buNone/>
            </a:pP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1362035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en-US" altLang="zh-CN" sz="2400" dirty="0"/>
              <a:t>Ping </a:t>
            </a:r>
            <a:r>
              <a:rPr lang="zh-CN" altLang="en-US" sz="2400" dirty="0"/>
              <a:t>命令主要使用 </a:t>
            </a:r>
            <a:r>
              <a:rPr lang="en-US" altLang="zh-CN" sz="2400" dirty="0"/>
              <a:t>ICMP </a:t>
            </a:r>
            <a:r>
              <a:rPr lang="zh-CN" altLang="en-US" sz="2400" dirty="0"/>
              <a:t>协议实现对主机活跃程度的测量，回答以下问题：</a:t>
            </a:r>
            <a:endParaRPr lang="en-US" altLang="zh-CN" sz="2400" dirty="0"/>
          </a:p>
          <a:p>
            <a:pPr marL="914400" lvl="1" indent="-457200">
              <a:buFont typeface="+mj-lt"/>
              <a:buAutoNum type="arabicPeriod"/>
            </a:pPr>
            <a:r>
              <a:rPr lang="en-US" altLang="zh-CN" sz="2000" dirty="0"/>
              <a:t>Ping </a:t>
            </a:r>
            <a:r>
              <a:rPr lang="zh-CN" altLang="en-US" sz="2000" dirty="0"/>
              <a:t>命令主要基于 </a:t>
            </a:r>
            <a:r>
              <a:rPr lang="en-US" altLang="zh-CN" sz="2000" dirty="0"/>
              <a:t>ICMP </a:t>
            </a:r>
            <a:r>
              <a:rPr lang="zh-CN" altLang="en-US" sz="2000" dirty="0"/>
              <a:t>哪种类型的询问报文实现？</a:t>
            </a:r>
            <a:endParaRPr lang="en-US" altLang="zh-CN" sz="2000" dirty="0"/>
          </a:p>
          <a:p>
            <a:pPr marL="914400" lvl="1" indent="-457200">
              <a:buFont typeface="+mj-lt"/>
              <a:buAutoNum type="arabicPeriod"/>
            </a:pPr>
            <a:r>
              <a:rPr lang="en-US" altLang="zh-CN" sz="2000" dirty="0"/>
              <a:t>Ping </a:t>
            </a:r>
            <a:r>
              <a:rPr lang="zh-CN" altLang="en-US" sz="2000" dirty="0"/>
              <a:t>是如何计算测试主机和待测主机之间的通信时间延迟的？</a:t>
            </a:r>
            <a:endParaRPr lang="zh-CN" altLang="zh-CN" sz="2000" dirty="0"/>
          </a:p>
          <a:p>
            <a:pPr marL="0" indent="0">
              <a:buNone/>
            </a:pPr>
            <a:endParaRPr lang="zh-CN" altLang="zh-CN" sz="2000" dirty="0"/>
          </a:p>
          <a:p>
            <a:pPr marL="0" lvl="0" indent="0">
              <a:buNone/>
            </a:pPr>
            <a:r>
              <a:rPr lang="zh-CN" altLang="en-US" sz="2000" dirty="0"/>
              <a:t>（</a:t>
            </a:r>
            <a:r>
              <a:rPr lang="en-US" altLang="zh-CN" sz="2000" dirty="0"/>
              <a:t>1</a:t>
            </a:r>
            <a:r>
              <a:rPr lang="zh-CN" altLang="en-US" sz="2000" dirty="0"/>
              <a:t>）主要基于回送请求和回答报文，但是也可以基于时间戳请求和回答报文实现；</a:t>
            </a:r>
            <a:endParaRPr lang="en-US" altLang="zh-CN" sz="2000" dirty="0"/>
          </a:p>
          <a:p>
            <a:pPr marL="0" lvl="0" indent="0">
              <a:buNone/>
            </a:pPr>
            <a:r>
              <a:rPr lang="zh-CN" altLang="en-US" sz="2000" dirty="0"/>
              <a:t>（</a:t>
            </a:r>
            <a:r>
              <a:rPr lang="en-US" altLang="zh-CN" sz="2000" dirty="0"/>
              <a:t>2</a:t>
            </a:r>
            <a:r>
              <a:rPr lang="zh-CN" altLang="en-US" sz="2000" dirty="0"/>
              <a:t>）在进行时延测试时，测试主机在 </a:t>
            </a:r>
            <a:r>
              <a:rPr lang="en-US" altLang="zh-CN" sz="2000" dirty="0"/>
              <a:t>ICMP </a:t>
            </a:r>
            <a:r>
              <a:rPr lang="zh-CN" altLang="en-US" sz="2000" dirty="0"/>
              <a:t>请求报文中加入当前主机的发送时间，待测主机收到请求报文后，会产生回答报文，并将请求报文中的时间数据原封不动放在回答报文中返回，测试主机接收到回答报文后，用接收的时间减去回答报文中的请求报文发送时间，就得出了一个往返时间。将该时间除以</a:t>
            </a:r>
            <a:r>
              <a:rPr lang="en-US" altLang="zh-CN" sz="2000" dirty="0"/>
              <a:t>2</a:t>
            </a:r>
            <a:r>
              <a:rPr lang="zh-CN" altLang="en-US" sz="2000" dirty="0"/>
              <a:t>，就得到了两台计算机之间的通信时延。</a:t>
            </a: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1080079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假设一个主机的</a:t>
            </a:r>
            <a:r>
              <a:rPr lang="en-US" altLang="zh-CN" sz="2400" dirty="0"/>
              <a:t>IP</a:t>
            </a:r>
            <a:r>
              <a:rPr lang="zh-CN" altLang="en-US" sz="2400" dirty="0"/>
              <a:t>地址为</a:t>
            </a:r>
            <a:r>
              <a:rPr lang="en-US" altLang="zh-CN" sz="2400" dirty="0"/>
              <a:t>192.168.5.121</a:t>
            </a:r>
            <a:r>
              <a:rPr lang="zh-CN" altLang="en-US" sz="2400" dirty="0"/>
              <a:t>，而子网掩码为</a:t>
            </a:r>
            <a:r>
              <a:rPr lang="en-US" altLang="zh-CN" sz="2400" dirty="0"/>
              <a:t>255.255.255.248</a:t>
            </a:r>
            <a:r>
              <a:rPr lang="zh-CN" altLang="en-US" sz="2400" dirty="0"/>
              <a:t>，那么该主机的网络号是什么？（  </a:t>
            </a:r>
            <a:r>
              <a:rPr lang="en-US" altLang="zh-CN" sz="2400" dirty="0"/>
              <a:t> </a:t>
            </a:r>
            <a:r>
              <a:rPr lang="zh-CN" altLang="en-US" sz="2400" dirty="0"/>
              <a:t>）</a:t>
            </a:r>
          </a:p>
          <a:p>
            <a:pPr marL="0" indent="0">
              <a:buNone/>
            </a:pPr>
            <a:r>
              <a:rPr lang="en-US" altLang="zh-CN" sz="2000" dirty="0"/>
              <a:t>A) 192.168.5.12	B) 192.168.5.121	C) 192.168.5.120	D) 192.168.5.32</a:t>
            </a:r>
          </a:p>
          <a:p>
            <a:pPr marL="0" indent="0">
              <a:buNone/>
            </a:pPr>
            <a:endParaRPr lang="en-US" altLang="zh-CN" sz="2000" dirty="0"/>
          </a:p>
          <a:p>
            <a:r>
              <a:rPr lang="zh-CN" altLang="en-US" sz="2400" dirty="0"/>
              <a:t>路由器转发</a:t>
            </a:r>
            <a:r>
              <a:rPr lang="en-US" altLang="zh-CN" sz="2400" dirty="0"/>
              <a:t>IP</a:t>
            </a:r>
            <a:r>
              <a:rPr lang="zh-CN" altLang="en-US" sz="2400" dirty="0"/>
              <a:t>数据报时必须重新计算校验和，其原因及计算方法是（     ）</a:t>
            </a:r>
            <a:endParaRPr lang="en-US" altLang="zh-CN" sz="2400" dirty="0"/>
          </a:p>
          <a:p>
            <a:pPr marL="0" indent="0">
              <a:buNone/>
            </a:pPr>
            <a:r>
              <a:rPr lang="en-US" altLang="zh-CN" sz="2000" dirty="0"/>
              <a:t>A) </a:t>
            </a:r>
            <a:r>
              <a:rPr lang="zh-CN" altLang="en-US" sz="2000" dirty="0"/>
              <a:t>源 </a:t>
            </a:r>
            <a:r>
              <a:rPr lang="en-US" altLang="zh-CN" sz="2000" dirty="0"/>
              <a:t>IP </a:t>
            </a:r>
            <a:r>
              <a:rPr lang="zh-CN" altLang="en-US" sz="2000" dirty="0"/>
              <a:t>地址发生变更；</a:t>
            </a:r>
            <a:r>
              <a:rPr lang="en-US" altLang="zh-CN" sz="2000" dirty="0"/>
              <a:t>CRC</a:t>
            </a:r>
          </a:p>
          <a:p>
            <a:pPr marL="0" indent="0">
              <a:buNone/>
            </a:pPr>
            <a:r>
              <a:rPr lang="en-US" altLang="zh-CN" sz="2000" dirty="0"/>
              <a:t>B) </a:t>
            </a:r>
            <a:r>
              <a:rPr lang="zh-CN" altLang="en-US" sz="2000" dirty="0"/>
              <a:t>源端口发生变更；反码加法之和取反</a:t>
            </a:r>
            <a:endParaRPr lang="en-US" altLang="zh-CN" sz="2000" dirty="0"/>
          </a:p>
          <a:p>
            <a:pPr marL="0" indent="0">
              <a:buNone/>
            </a:pPr>
            <a:r>
              <a:rPr lang="en-US" altLang="zh-CN" sz="2000" dirty="0"/>
              <a:t>C) </a:t>
            </a:r>
            <a:r>
              <a:rPr lang="zh-CN" altLang="en-US" sz="2000" dirty="0"/>
              <a:t>荷载部分发生变化；</a:t>
            </a:r>
            <a:r>
              <a:rPr lang="en-US" altLang="zh-CN" sz="2000" dirty="0"/>
              <a:t>CRC</a:t>
            </a:r>
          </a:p>
          <a:p>
            <a:pPr marL="0" indent="0">
              <a:buNone/>
            </a:pPr>
            <a:r>
              <a:rPr lang="en-US" altLang="zh-CN" sz="2000" dirty="0"/>
              <a:t>D) </a:t>
            </a:r>
            <a:r>
              <a:rPr lang="zh-CN" altLang="en-US" sz="2000" dirty="0"/>
              <a:t>生存时间（</a:t>
            </a:r>
            <a:r>
              <a:rPr lang="en-US" altLang="zh-CN" sz="2000" dirty="0"/>
              <a:t>TTL</a:t>
            </a:r>
            <a:r>
              <a:rPr lang="zh-CN" altLang="en-US" sz="2000" dirty="0"/>
              <a:t>）字段发生变化；反码加法之和取反</a:t>
            </a:r>
            <a:endParaRPr lang="en-US" altLang="zh-CN" sz="2000" dirty="0"/>
          </a:p>
          <a:p>
            <a:pPr marL="0" indent="0">
              <a:buNone/>
            </a:pPr>
            <a:endParaRPr lang="en-US" altLang="zh-CN" sz="2400" dirty="0"/>
          </a:p>
          <a:p>
            <a:r>
              <a:rPr lang="zh-CN" altLang="en-US" sz="2400" dirty="0"/>
              <a:t>简述</a:t>
            </a:r>
            <a:r>
              <a:rPr lang="en-US" altLang="zh-CN" sz="2400" dirty="0"/>
              <a:t>CIDR</a:t>
            </a:r>
            <a:r>
              <a:rPr lang="zh-CN" altLang="en-US" sz="2400" dirty="0"/>
              <a:t>表示地址的方法及路由匹配过程</a:t>
            </a:r>
            <a:r>
              <a:rPr lang="zh-CN" altLang="zh-CN" sz="2400" dirty="0"/>
              <a:t>。</a:t>
            </a:r>
          </a:p>
          <a:p>
            <a:pPr marL="0" indent="0">
              <a:buNone/>
            </a:pPr>
            <a:endParaRPr lang="zh-CN" altLang="zh-CN" sz="2000" dirty="0"/>
          </a:p>
          <a:p>
            <a:pPr marL="0" lvl="0" indent="0">
              <a:buNone/>
            </a:pP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2188249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假设一个主机的</a:t>
            </a:r>
            <a:r>
              <a:rPr lang="en-US" altLang="zh-CN" sz="2400" dirty="0"/>
              <a:t>IP</a:t>
            </a:r>
            <a:r>
              <a:rPr lang="zh-CN" altLang="en-US" sz="2400" dirty="0"/>
              <a:t>地址为</a:t>
            </a:r>
            <a:r>
              <a:rPr lang="en-US" altLang="zh-CN" sz="2400" dirty="0"/>
              <a:t>192.168.5.121</a:t>
            </a:r>
            <a:r>
              <a:rPr lang="zh-CN" altLang="en-US" sz="2400" dirty="0"/>
              <a:t>，而子网掩码为</a:t>
            </a:r>
            <a:r>
              <a:rPr lang="en-US" altLang="zh-CN" sz="2400" dirty="0"/>
              <a:t>255.255.255.248</a:t>
            </a:r>
            <a:r>
              <a:rPr lang="zh-CN" altLang="en-US" sz="2400" dirty="0"/>
              <a:t>，那么该主机的网络号是什么？（ </a:t>
            </a:r>
            <a:r>
              <a:rPr lang="en-US" altLang="zh-CN" sz="2400" dirty="0">
                <a:solidFill>
                  <a:srgbClr val="FF0000"/>
                </a:solidFill>
              </a:rPr>
              <a:t>C</a:t>
            </a:r>
            <a:r>
              <a:rPr lang="en-US" altLang="zh-CN" sz="2400" dirty="0"/>
              <a:t> </a:t>
            </a:r>
            <a:r>
              <a:rPr lang="zh-CN" altLang="en-US" sz="2400" dirty="0"/>
              <a:t>）</a:t>
            </a:r>
          </a:p>
          <a:p>
            <a:pPr marL="0" indent="0">
              <a:buNone/>
            </a:pPr>
            <a:r>
              <a:rPr lang="en-US" altLang="zh-CN" sz="2000" dirty="0"/>
              <a:t>A) 192.168.5.12	B) 192.168.5.121	C) 192.168.5.120	D) 192.168.5.32</a:t>
            </a:r>
          </a:p>
          <a:p>
            <a:pPr marL="0" indent="0">
              <a:buNone/>
            </a:pPr>
            <a:endParaRPr lang="en-US" altLang="zh-CN" sz="2000" dirty="0"/>
          </a:p>
          <a:p>
            <a:pPr marL="0" indent="0">
              <a:buNone/>
            </a:pPr>
            <a:r>
              <a:rPr lang="en-US" altLang="zh-CN" dirty="0">
                <a:latin typeface="Consolas" panose="020B0609020204030204" pitchFamily="49" charset="0"/>
              </a:rPr>
              <a:t>248 = 255 – 7 = 11111111 – 111 = 11111000</a:t>
            </a:r>
          </a:p>
          <a:p>
            <a:pPr marL="0" indent="0">
              <a:buNone/>
            </a:pPr>
            <a:r>
              <a:rPr lang="en-US" altLang="zh-CN" dirty="0">
                <a:latin typeface="Consolas" panose="020B0609020204030204" pitchFamily="49" charset="0"/>
              </a:rPr>
              <a:t>121 = 127 – 6 = 01111111 – 110 = </a:t>
            </a:r>
            <a:r>
              <a:rPr lang="en-US" altLang="zh-CN" dirty="0">
                <a:solidFill>
                  <a:srgbClr val="FF0000"/>
                </a:solidFill>
                <a:latin typeface="Consolas" panose="020B0609020204030204" pitchFamily="49" charset="0"/>
              </a:rPr>
              <a:t>01111</a:t>
            </a:r>
            <a:r>
              <a:rPr lang="en-US" altLang="zh-CN" dirty="0">
                <a:solidFill>
                  <a:srgbClr val="00FF00"/>
                </a:solidFill>
                <a:latin typeface="Consolas" panose="020B0609020204030204" pitchFamily="49" charset="0"/>
              </a:rPr>
              <a:t>001</a:t>
            </a:r>
          </a:p>
          <a:p>
            <a:pPr marL="0" indent="0">
              <a:buNone/>
            </a:pPr>
            <a:r>
              <a:rPr lang="zh-CN" altLang="en-US" dirty="0"/>
              <a:t>网络号 </a:t>
            </a:r>
            <a:r>
              <a:rPr lang="en-US" altLang="zh-CN" dirty="0"/>
              <a:t>01111000 = 120</a:t>
            </a:r>
          </a:p>
          <a:p>
            <a:endParaRPr lang="zh-CN" altLang="en-US" dirty="0"/>
          </a:p>
        </p:txBody>
      </p:sp>
    </p:spTree>
    <p:extLst>
      <p:ext uri="{BB962C8B-B14F-4D97-AF65-F5344CB8AC3E}">
        <p14:creationId xmlns:p14="http://schemas.microsoft.com/office/powerpoint/2010/main" val="3782534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路由器转发</a:t>
            </a:r>
            <a:r>
              <a:rPr lang="en-US" altLang="zh-CN" sz="2400" dirty="0"/>
              <a:t>IP</a:t>
            </a:r>
            <a:r>
              <a:rPr lang="zh-CN" altLang="en-US" sz="2400" dirty="0"/>
              <a:t>数据报时必须重新计算校验和，其原因及计算方法是（ </a:t>
            </a:r>
            <a:r>
              <a:rPr lang="en-US" altLang="zh-CN" sz="2400" dirty="0">
                <a:solidFill>
                  <a:srgbClr val="FF0000"/>
                </a:solidFill>
              </a:rPr>
              <a:t>D</a:t>
            </a:r>
            <a:r>
              <a:rPr lang="zh-CN" altLang="en-US" sz="2400" dirty="0"/>
              <a:t> ）</a:t>
            </a:r>
            <a:endParaRPr lang="en-US" altLang="zh-CN" sz="2400" dirty="0"/>
          </a:p>
          <a:p>
            <a:pPr marL="0" indent="0">
              <a:buNone/>
            </a:pPr>
            <a:r>
              <a:rPr lang="en-US" altLang="zh-CN" sz="2000" dirty="0"/>
              <a:t>A) </a:t>
            </a:r>
            <a:r>
              <a:rPr lang="zh-CN" altLang="en-US" sz="2000" dirty="0"/>
              <a:t>源 </a:t>
            </a:r>
            <a:r>
              <a:rPr lang="en-US" altLang="zh-CN" sz="2000" dirty="0"/>
              <a:t>IP </a:t>
            </a:r>
            <a:r>
              <a:rPr lang="zh-CN" altLang="en-US" sz="2000" dirty="0"/>
              <a:t>地址发生变更；</a:t>
            </a:r>
            <a:r>
              <a:rPr lang="en-US" altLang="zh-CN" sz="2000" dirty="0"/>
              <a:t>CRC</a:t>
            </a:r>
          </a:p>
          <a:p>
            <a:pPr marL="0" indent="0">
              <a:buNone/>
            </a:pPr>
            <a:r>
              <a:rPr lang="en-US" altLang="zh-CN" sz="2000" dirty="0"/>
              <a:t>B) </a:t>
            </a:r>
            <a:r>
              <a:rPr lang="zh-CN" altLang="en-US" sz="2000" dirty="0"/>
              <a:t>源端口发生变更；反码加法之和取反</a:t>
            </a:r>
            <a:endParaRPr lang="en-US" altLang="zh-CN" sz="2000" dirty="0"/>
          </a:p>
          <a:p>
            <a:pPr marL="0" indent="0">
              <a:buNone/>
            </a:pPr>
            <a:r>
              <a:rPr lang="en-US" altLang="zh-CN" sz="2000" dirty="0"/>
              <a:t>C) </a:t>
            </a:r>
            <a:r>
              <a:rPr lang="zh-CN" altLang="en-US" sz="2000" dirty="0"/>
              <a:t>荷载部分发生变化；</a:t>
            </a:r>
            <a:r>
              <a:rPr lang="en-US" altLang="zh-CN" sz="2000" dirty="0"/>
              <a:t>CRC</a:t>
            </a:r>
          </a:p>
          <a:p>
            <a:pPr marL="0" indent="0">
              <a:buNone/>
            </a:pPr>
            <a:r>
              <a:rPr lang="en-US" altLang="zh-CN" sz="2000" dirty="0"/>
              <a:t>D) </a:t>
            </a:r>
            <a:r>
              <a:rPr lang="zh-CN" altLang="en-US" sz="2000" dirty="0"/>
              <a:t>生存时间（</a:t>
            </a:r>
            <a:r>
              <a:rPr lang="en-US" altLang="zh-CN" sz="2000" dirty="0"/>
              <a:t>TTL</a:t>
            </a:r>
            <a:r>
              <a:rPr lang="zh-CN" altLang="en-US" sz="2000" dirty="0"/>
              <a:t>）字段发生变化；反码加法之和取反</a:t>
            </a:r>
            <a:endParaRPr lang="en-US" altLang="zh-CN" sz="2000" dirty="0"/>
          </a:p>
          <a:p>
            <a:pPr marL="0" indent="0">
              <a:buNone/>
            </a:pPr>
            <a:endParaRPr lang="en-US" altLang="zh-CN" sz="2400" dirty="0"/>
          </a:p>
          <a:p>
            <a:pPr marL="0" indent="0">
              <a:buNone/>
            </a:pPr>
            <a:endParaRPr lang="zh-CN" altLang="zh-CN" sz="2000" dirty="0"/>
          </a:p>
          <a:p>
            <a:pPr marL="0" lvl="0" indent="0">
              <a:buNone/>
            </a:pP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2664090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简述</a:t>
            </a:r>
            <a:r>
              <a:rPr lang="en-US" altLang="zh-CN" sz="2400" dirty="0"/>
              <a:t>CIDR</a:t>
            </a:r>
            <a:r>
              <a:rPr lang="zh-CN" altLang="en-US" sz="2400" dirty="0"/>
              <a:t>表示地址的方法及路由匹配过程</a:t>
            </a:r>
            <a:r>
              <a:rPr lang="zh-CN" altLang="zh-CN" sz="2400" dirty="0"/>
              <a:t>。</a:t>
            </a:r>
          </a:p>
          <a:p>
            <a:pPr lvl="1"/>
            <a:r>
              <a:rPr lang="zh-CN" altLang="en-US" sz="1600" dirty="0"/>
              <a:t>课本 </a:t>
            </a:r>
            <a:r>
              <a:rPr lang="en-US" altLang="zh-CN" sz="1600" dirty="0"/>
              <a:t>P142</a:t>
            </a:r>
          </a:p>
          <a:p>
            <a:pPr lvl="1"/>
            <a:r>
              <a:rPr lang="zh-CN" altLang="en-US" sz="1600" dirty="0"/>
              <a:t>（</a:t>
            </a:r>
            <a:r>
              <a:rPr lang="en-US" altLang="zh-CN" sz="1600" dirty="0"/>
              <a:t>1</a:t>
            </a:r>
            <a:r>
              <a:rPr lang="zh-CN" altLang="en-US" sz="1600" dirty="0"/>
              <a:t>）</a:t>
            </a:r>
            <a:r>
              <a:rPr lang="en-US" altLang="zh-CN" sz="1600" dirty="0"/>
              <a:t>CIDR </a:t>
            </a:r>
            <a:r>
              <a:rPr lang="zh-CN" altLang="en-US" sz="1600" dirty="0"/>
              <a:t>将 </a:t>
            </a:r>
            <a:r>
              <a:rPr lang="en-US" altLang="zh-CN" sz="1600" dirty="0"/>
              <a:t>IP </a:t>
            </a:r>
            <a:r>
              <a:rPr lang="zh-CN" altLang="en-US" sz="1600" dirty="0"/>
              <a:t>地址划分为两个部分：网络前缀和主机号；使用斜线记法，即在 </a:t>
            </a:r>
            <a:r>
              <a:rPr lang="en-US" altLang="zh-CN" sz="1600" dirty="0"/>
              <a:t>IP </a:t>
            </a:r>
            <a:r>
              <a:rPr lang="zh-CN" altLang="en-US" sz="1600" dirty="0"/>
              <a:t>地址后加上斜线，斜线后写上网络前缀所占的位数</a:t>
            </a:r>
            <a:endParaRPr lang="en-US" altLang="zh-CN" sz="1600" dirty="0"/>
          </a:p>
          <a:p>
            <a:pPr lvl="1"/>
            <a:r>
              <a:rPr lang="zh-CN" altLang="en-US" sz="1600" dirty="0"/>
              <a:t>（</a:t>
            </a:r>
            <a:r>
              <a:rPr lang="en-US" altLang="zh-CN" sz="1600" dirty="0"/>
              <a:t>2</a:t>
            </a:r>
            <a:r>
              <a:rPr lang="zh-CN" altLang="en-US" sz="1600" dirty="0"/>
              <a:t>）</a:t>
            </a:r>
            <a:r>
              <a:rPr lang="en-US" altLang="zh-CN" sz="1600" dirty="0"/>
              <a:t>CIDR </a:t>
            </a:r>
            <a:r>
              <a:rPr lang="zh-CN" altLang="en-US" sz="1600" dirty="0"/>
              <a:t>把网络前缀都相同的连续的 </a:t>
            </a:r>
            <a:r>
              <a:rPr lang="en-US" altLang="zh-CN" sz="1600" dirty="0"/>
              <a:t>IP </a:t>
            </a:r>
            <a:r>
              <a:rPr lang="zh-CN" altLang="en-US" sz="1600" dirty="0"/>
              <a:t>地址组成一个 </a:t>
            </a:r>
            <a:r>
              <a:rPr lang="en-US" altLang="zh-CN" sz="1600" dirty="0"/>
              <a:t>CIDR </a:t>
            </a:r>
            <a:r>
              <a:rPr lang="zh-CN" altLang="en-US" sz="1600" dirty="0"/>
              <a:t>地址块</a:t>
            </a:r>
            <a:endParaRPr lang="en-US" altLang="zh-CN" sz="1600" dirty="0"/>
          </a:p>
          <a:p>
            <a:pPr lvl="1"/>
            <a:r>
              <a:rPr lang="zh-CN" altLang="en-US" sz="1600" dirty="0"/>
              <a:t>课本 </a:t>
            </a:r>
            <a:r>
              <a:rPr lang="en-US" altLang="zh-CN" sz="1600" dirty="0"/>
              <a:t>P145</a:t>
            </a:r>
          </a:p>
          <a:p>
            <a:pPr lvl="1"/>
            <a:r>
              <a:rPr lang="zh-CN" altLang="en-US" sz="1600" dirty="0"/>
              <a:t>路由匹配采用最长前缀匹配，即当匹配的路由可能不止一条时采用其中网络前缀最长的那条</a:t>
            </a:r>
            <a:endParaRPr lang="zh-CN" altLang="zh-CN" sz="1600" dirty="0"/>
          </a:p>
          <a:p>
            <a:pPr marL="0" lvl="0" indent="0">
              <a:buNone/>
            </a:pPr>
            <a:endParaRPr lang="en-US" altLang="zh-CN" sz="2000" dirty="0"/>
          </a:p>
        </p:txBody>
      </p:sp>
    </p:spTree>
    <p:extLst>
      <p:ext uri="{BB962C8B-B14F-4D97-AF65-F5344CB8AC3E}">
        <p14:creationId xmlns:p14="http://schemas.microsoft.com/office/powerpoint/2010/main" val="2175174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数据链路层针对可能出现的传输错误而采用的主要纠错方法是（  </a:t>
            </a:r>
            <a:r>
              <a:rPr lang="en-US" altLang="zh-CN" sz="2400" dirty="0"/>
              <a:t> </a:t>
            </a:r>
            <a:r>
              <a:rPr lang="zh-CN" altLang="en-US" sz="2400" dirty="0"/>
              <a:t>）</a:t>
            </a:r>
          </a:p>
          <a:p>
            <a:pPr marL="0" indent="0">
              <a:buNone/>
            </a:pPr>
            <a:r>
              <a:rPr lang="en-US" altLang="zh-CN" sz="2000" dirty="0"/>
              <a:t>A) </a:t>
            </a:r>
            <a:r>
              <a:rPr lang="zh-CN" altLang="en-US" sz="2000" dirty="0"/>
              <a:t>海明校验 </a:t>
            </a:r>
            <a:r>
              <a:rPr lang="en-US" altLang="zh-CN" sz="2000" dirty="0"/>
              <a:t>+ </a:t>
            </a:r>
            <a:r>
              <a:rPr lang="zh-CN" altLang="en-US" sz="2000" dirty="0"/>
              <a:t>直接改正</a:t>
            </a:r>
            <a:r>
              <a:rPr lang="en-US" altLang="zh-CN" sz="2000" dirty="0"/>
              <a:t>		B) </a:t>
            </a:r>
            <a:r>
              <a:rPr lang="zh-CN" altLang="en-US" sz="2000" dirty="0"/>
              <a:t>奇偶校验 </a:t>
            </a:r>
            <a:r>
              <a:rPr lang="en-US" altLang="zh-CN" sz="2000" dirty="0"/>
              <a:t>+ ARQ	</a:t>
            </a:r>
          </a:p>
          <a:p>
            <a:pPr marL="0" indent="0">
              <a:buNone/>
            </a:pPr>
            <a:r>
              <a:rPr lang="en-US" altLang="zh-CN" sz="2000" dirty="0"/>
              <a:t>C) </a:t>
            </a:r>
            <a:r>
              <a:rPr lang="zh-CN" altLang="en-US" sz="2000" dirty="0"/>
              <a:t>反码加法 </a:t>
            </a:r>
            <a:r>
              <a:rPr lang="en-US" altLang="zh-CN" sz="2000" dirty="0"/>
              <a:t>+ ARQ		D) CRC </a:t>
            </a:r>
            <a:r>
              <a:rPr lang="zh-CN" altLang="en-US" sz="2000" dirty="0"/>
              <a:t>校验 </a:t>
            </a:r>
            <a:r>
              <a:rPr lang="en-US" altLang="zh-CN" sz="2000" dirty="0"/>
              <a:t>+ ARQ</a:t>
            </a:r>
          </a:p>
          <a:p>
            <a:pPr marL="0" indent="0">
              <a:buNone/>
            </a:pPr>
            <a:endParaRPr lang="en-US" altLang="zh-CN" sz="2000" dirty="0"/>
          </a:p>
          <a:p>
            <a:r>
              <a:rPr lang="zh-CN" altLang="en-US" sz="2400" dirty="0"/>
              <a:t>二层交换机实现帧转发的方法可描述为 （    ）</a:t>
            </a:r>
            <a:endParaRPr lang="zh-CN" altLang="zh-CN" sz="2400" dirty="0"/>
          </a:p>
          <a:p>
            <a:pPr marL="0" indent="0">
              <a:buNone/>
            </a:pPr>
            <a:r>
              <a:rPr lang="en-US" altLang="zh-CN" sz="2000" dirty="0"/>
              <a:t>A) </a:t>
            </a:r>
            <a:r>
              <a:rPr lang="zh-CN" altLang="en-US" sz="2000" dirty="0"/>
              <a:t>根据帧中目的</a:t>
            </a:r>
            <a:r>
              <a:rPr lang="en-US" altLang="zh-CN" sz="2000" dirty="0"/>
              <a:t>MAC</a:t>
            </a:r>
            <a:r>
              <a:rPr lang="zh-CN" altLang="en-US" sz="2000" dirty="0"/>
              <a:t>地址查找交换机中保存的地址转发表，获知转发端口并转发</a:t>
            </a:r>
            <a:endParaRPr lang="en-US" altLang="zh-CN" sz="2000" dirty="0"/>
          </a:p>
          <a:p>
            <a:pPr marL="0" indent="0">
              <a:buNone/>
            </a:pPr>
            <a:r>
              <a:rPr lang="en-US" altLang="zh-CN" sz="2000" dirty="0"/>
              <a:t>B) </a:t>
            </a:r>
            <a:r>
              <a:rPr lang="zh-CN" altLang="en-US" sz="2000" dirty="0"/>
              <a:t>根据帧中的目的</a:t>
            </a:r>
            <a:r>
              <a:rPr lang="en-US" altLang="zh-CN" sz="2000" dirty="0"/>
              <a:t>IP</a:t>
            </a:r>
            <a:r>
              <a:rPr lang="zh-CN" altLang="en-US" sz="2000" dirty="0"/>
              <a:t>地址查找路由表，获知转发端口并转发</a:t>
            </a:r>
            <a:endParaRPr lang="en-US" altLang="zh-CN" sz="2000" dirty="0"/>
          </a:p>
          <a:p>
            <a:pPr marL="0" indent="0">
              <a:buNone/>
            </a:pPr>
            <a:r>
              <a:rPr lang="en-US" altLang="zh-CN" sz="2000" dirty="0"/>
              <a:t>C) </a:t>
            </a:r>
            <a:r>
              <a:rPr lang="zh-CN" altLang="en-US" sz="2000" dirty="0"/>
              <a:t>从输入端口外的所有端口广播所接受的帧实现转发</a:t>
            </a:r>
            <a:endParaRPr lang="en-US" altLang="zh-CN" sz="2000" dirty="0"/>
          </a:p>
          <a:p>
            <a:pPr marL="0" indent="0">
              <a:buNone/>
            </a:pPr>
            <a:r>
              <a:rPr lang="en-US" altLang="zh-CN" sz="2000" dirty="0"/>
              <a:t>D) </a:t>
            </a:r>
            <a:r>
              <a:rPr lang="zh-CN" altLang="en-US" sz="2000" dirty="0"/>
              <a:t>从输入端口外的所有端口广播中随机选择选择一个端口实现转发</a:t>
            </a:r>
            <a:endParaRPr lang="zh-CN" altLang="zh-CN" sz="2000" dirty="0"/>
          </a:p>
          <a:p>
            <a:pPr marL="0" lvl="0" indent="0">
              <a:buNone/>
            </a:pPr>
            <a:endParaRPr lang="en-US" altLang="zh-CN" sz="2000" dirty="0"/>
          </a:p>
          <a:p>
            <a:pPr lvl="0"/>
            <a:r>
              <a:rPr lang="zh-CN" altLang="en-US" sz="2400" dirty="0"/>
              <a:t>以太网为什么要规定最小帧长和最大帧长？</a:t>
            </a:r>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975643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数据链路层针对可能出现的传输错误而采用的主要纠错方法是（ </a:t>
            </a:r>
            <a:r>
              <a:rPr lang="en-US" altLang="zh-CN" sz="2400" dirty="0"/>
              <a:t>D </a:t>
            </a:r>
            <a:r>
              <a:rPr lang="zh-CN" altLang="en-US" sz="2400" dirty="0"/>
              <a:t>）</a:t>
            </a:r>
          </a:p>
          <a:p>
            <a:pPr marL="0" indent="0">
              <a:buNone/>
            </a:pPr>
            <a:r>
              <a:rPr lang="en-US" altLang="zh-CN" sz="2000" dirty="0"/>
              <a:t>A) </a:t>
            </a:r>
            <a:r>
              <a:rPr lang="zh-CN" altLang="en-US" sz="2000" dirty="0"/>
              <a:t>海明校验 </a:t>
            </a:r>
            <a:r>
              <a:rPr lang="en-US" altLang="zh-CN" sz="2000" dirty="0"/>
              <a:t>+ </a:t>
            </a:r>
            <a:r>
              <a:rPr lang="zh-CN" altLang="en-US" sz="2000" dirty="0"/>
              <a:t>直接改正</a:t>
            </a:r>
            <a:r>
              <a:rPr lang="en-US" altLang="zh-CN" sz="2000" dirty="0"/>
              <a:t>		B) </a:t>
            </a:r>
            <a:r>
              <a:rPr lang="zh-CN" altLang="en-US" sz="2000" dirty="0"/>
              <a:t>奇偶校验 </a:t>
            </a:r>
            <a:r>
              <a:rPr lang="en-US" altLang="zh-CN" sz="2000" dirty="0"/>
              <a:t>+ ARQ	</a:t>
            </a:r>
          </a:p>
          <a:p>
            <a:pPr marL="0" indent="0">
              <a:buNone/>
            </a:pPr>
            <a:r>
              <a:rPr lang="en-US" altLang="zh-CN" sz="2000" dirty="0"/>
              <a:t>C) </a:t>
            </a:r>
            <a:r>
              <a:rPr lang="zh-CN" altLang="en-US" sz="2000" dirty="0"/>
              <a:t>反码加法 </a:t>
            </a:r>
            <a:r>
              <a:rPr lang="en-US" altLang="zh-CN" sz="2000" dirty="0"/>
              <a:t>+ ARQ		D) CRC </a:t>
            </a:r>
            <a:r>
              <a:rPr lang="zh-CN" altLang="en-US" sz="2000" dirty="0"/>
              <a:t>校验 </a:t>
            </a:r>
            <a:r>
              <a:rPr lang="en-US" altLang="zh-CN" sz="2000" dirty="0"/>
              <a:t>+ ARQ</a:t>
            </a:r>
          </a:p>
          <a:p>
            <a:pPr marL="0" indent="0">
              <a:buNone/>
            </a:pPr>
            <a:endParaRPr lang="en-US" altLang="zh-CN" sz="20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1905159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二层交换机实现帧转发的方法可描述为 （ </a:t>
            </a:r>
            <a:r>
              <a:rPr lang="en-US" altLang="zh-CN" sz="2400" dirty="0"/>
              <a:t>A</a:t>
            </a:r>
            <a:r>
              <a:rPr lang="zh-CN" altLang="en-US" sz="2400" dirty="0"/>
              <a:t> ）</a:t>
            </a:r>
            <a:endParaRPr lang="zh-CN" altLang="zh-CN" sz="2400" dirty="0"/>
          </a:p>
          <a:p>
            <a:pPr marL="0" indent="0">
              <a:buNone/>
            </a:pPr>
            <a:r>
              <a:rPr lang="en-US" altLang="zh-CN" sz="2000" dirty="0"/>
              <a:t>A) </a:t>
            </a:r>
            <a:r>
              <a:rPr lang="zh-CN" altLang="en-US" sz="2000" dirty="0"/>
              <a:t>根据帧中目的</a:t>
            </a:r>
            <a:r>
              <a:rPr lang="en-US" altLang="zh-CN" sz="2000" dirty="0"/>
              <a:t>MAC</a:t>
            </a:r>
            <a:r>
              <a:rPr lang="zh-CN" altLang="en-US" sz="2000" dirty="0"/>
              <a:t>地址查找交换机中保存的地址转发表，获知转发端口并转发</a:t>
            </a:r>
            <a:endParaRPr lang="en-US" altLang="zh-CN" sz="2000" dirty="0"/>
          </a:p>
          <a:p>
            <a:pPr marL="0" indent="0">
              <a:buNone/>
            </a:pPr>
            <a:r>
              <a:rPr lang="en-US" altLang="zh-CN" sz="2000" dirty="0"/>
              <a:t>B) </a:t>
            </a:r>
            <a:r>
              <a:rPr lang="zh-CN" altLang="en-US" sz="2000" dirty="0"/>
              <a:t>根据帧中的目的</a:t>
            </a:r>
            <a:r>
              <a:rPr lang="en-US" altLang="zh-CN" sz="2000" dirty="0"/>
              <a:t>IP</a:t>
            </a:r>
            <a:r>
              <a:rPr lang="zh-CN" altLang="en-US" sz="2000" dirty="0"/>
              <a:t>地址查找路由表，获知转发端口并转发</a:t>
            </a:r>
            <a:endParaRPr lang="en-US" altLang="zh-CN" sz="2000" dirty="0"/>
          </a:p>
          <a:p>
            <a:pPr marL="0" indent="0">
              <a:buNone/>
            </a:pPr>
            <a:r>
              <a:rPr lang="en-US" altLang="zh-CN" sz="2000" dirty="0"/>
              <a:t>C) </a:t>
            </a:r>
            <a:r>
              <a:rPr lang="zh-CN" altLang="en-US" sz="2000" dirty="0"/>
              <a:t>从输入端口外的所有端口广播所接受的帧实现转发</a:t>
            </a:r>
            <a:endParaRPr lang="en-US" altLang="zh-CN" sz="2000" dirty="0"/>
          </a:p>
          <a:p>
            <a:pPr marL="0" indent="0">
              <a:buNone/>
            </a:pPr>
            <a:r>
              <a:rPr lang="en-US" altLang="zh-CN" sz="2000" dirty="0"/>
              <a:t>D) </a:t>
            </a:r>
            <a:r>
              <a:rPr lang="zh-CN" altLang="en-US" sz="2000" dirty="0"/>
              <a:t>从输入端口外的所有端口广播中随机选择选择一个端口实现转发</a:t>
            </a: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4165529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pPr lvl="0"/>
            <a:r>
              <a:rPr lang="zh-CN" altLang="en-US" sz="2400" dirty="0"/>
              <a:t>以太网为什么要规定最小帧长和最大帧长？</a:t>
            </a:r>
            <a:endParaRPr lang="zh-CN" altLang="zh-CN" sz="2400" dirty="0"/>
          </a:p>
          <a:p>
            <a:pPr marL="0" lvl="0" indent="0">
              <a:buNone/>
            </a:pPr>
            <a:endParaRPr lang="en-US" altLang="zh-CN" sz="2000" dirty="0"/>
          </a:p>
          <a:p>
            <a:pPr marL="0" lvl="0" indent="0">
              <a:buNone/>
            </a:pPr>
            <a:r>
              <a:rPr lang="zh-CN" altLang="en-US" sz="2000" dirty="0"/>
              <a:t>规定最小帧长的原因：</a:t>
            </a:r>
            <a:endParaRPr lang="en-US" altLang="zh-CN" sz="2000" dirty="0"/>
          </a:p>
          <a:p>
            <a:pPr lvl="1"/>
            <a:r>
              <a:rPr lang="zh-CN" altLang="en-US" sz="1600" dirty="0"/>
              <a:t>区分由于冲突而丢弃的帧</a:t>
            </a:r>
            <a:endParaRPr lang="en-US" altLang="zh-CN" sz="1600" dirty="0"/>
          </a:p>
          <a:p>
            <a:pPr lvl="1"/>
            <a:r>
              <a:rPr lang="zh-CN" altLang="en-US" sz="1600" dirty="0"/>
              <a:t>为保证在冲突发生后能够检测到冲突，必须保证在冲突发生并被检测到时帧本身没有发送完（因为边发变监听，发送完后出现冲突也不检测），因此需要为帧设定一个最短长度</a:t>
            </a:r>
            <a:endParaRPr lang="zh-CN" altLang="zh-CN" sz="1600" dirty="0"/>
          </a:p>
          <a:p>
            <a:pPr marL="0" lvl="0" indent="0">
              <a:buNone/>
            </a:pPr>
            <a:endParaRPr lang="en-US" altLang="zh-CN" sz="2000" dirty="0"/>
          </a:p>
          <a:p>
            <a:pPr marL="0" lvl="0" indent="0">
              <a:buNone/>
            </a:pPr>
            <a:r>
              <a:rPr lang="zh-CN" altLang="en-US" sz="2000" dirty="0"/>
              <a:t>规定最大帧长的原因：</a:t>
            </a:r>
            <a:endParaRPr lang="en-US" altLang="zh-CN" sz="2000" dirty="0"/>
          </a:p>
          <a:p>
            <a:pPr lvl="1"/>
            <a:r>
              <a:rPr lang="zh-CN" altLang="en-US" sz="1600" dirty="0"/>
              <a:t>帧太长出错概率增大、需要的缓存增大、占用信道时间长</a:t>
            </a:r>
            <a:endParaRPr lang="zh-CN" altLang="zh-CN" sz="1600" dirty="0"/>
          </a:p>
          <a:p>
            <a:pPr marL="0" lvl="0" indent="0">
              <a:buNone/>
            </a:pPr>
            <a:endParaRPr lang="en-US" altLang="zh-CN" dirty="0"/>
          </a:p>
          <a:p>
            <a:pPr marL="0" indent="0">
              <a:buNone/>
            </a:pPr>
            <a:endParaRPr lang="en-US" altLang="zh-CN" dirty="0"/>
          </a:p>
          <a:p>
            <a:endParaRPr lang="zh-CN" altLang="en-US" dirty="0"/>
          </a:p>
        </p:txBody>
      </p:sp>
    </p:spTree>
    <p:extLst>
      <p:ext uri="{BB962C8B-B14F-4D97-AF65-F5344CB8AC3E}">
        <p14:creationId xmlns:p14="http://schemas.microsoft.com/office/powerpoint/2010/main" val="2241732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双绞线绞合的目的是（</a:t>
            </a:r>
            <a:r>
              <a:rPr lang="en-US" altLang="zh-CN" sz="2400" dirty="0"/>
              <a:t>  </a:t>
            </a:r>
            <a:r>
              <a:rPr lang="en-US" altLang="zh-CN" sz="2400" dirty="0">
                <a:solidFill>
                  <a:srgbClr val="FF0000"/>
                </a:solidFill>
              </a:rPr>
              <a:t>C</a:t>
            </a:r>
            <a:r>
              <a:rPr lang="en-US" altLang="zh-CN" sz="2400" dirty="0"/>
              <a:t>   </a:t>
            </a:r>
            <a:r>
              <a:rPr lang="zh-CN" altLang="en-US" sz="2400" dirty="0"/>
              <a:t>）</a:t>
            </a:r>
          </a:p>
          <a:p>
            <a:pPr marL="0" indent="0">
              <a:buNone/>
            </a:pPr>
            <a:r>
              <a:rPr lang="en-US" altLang="zh-CN" sz="2000" dirty="0"/>
              <a:t>A) </a:t>
            </a:r>
            <a:r>
              <a:rPr lang="zh-CN" altLang="en-US" sz="2000" dirty="0"/>
              <a:t>增大抗拉强度</a:t>
            </a:r>
            <a:r>
              <a:rPr lang="en-US" altLang="zh-CN" sz="2000" dirty="0"/>
              <a:t>	B) </a:t>
            </a:r>
            <a:r>
              <a:rPr lang="zh-CN" altLang="en-US" sz="2000" dirty="0"/>
              <a:t>提高传送速度</a:t>
            </a:r>
            <a:r>
              <a:rPr lang="en-US" altLang="zh-CN" sz="2000" dirty="0"/>
              <a:t>	C) </a:t>
            </a:r>
            <a:r>
              <a:rPr lang="zh-CN" altLang="en-US" sz="2000" dirty="0"/>
              <a:t>减少干扰</a:t>
            </a:r>
            <a:r>
              <a:rPr lang="en-US" altLang="zh-CN" sz="2000" dirty="0"/>
              <a:t>		D) </a:t>
            </a:r>
            <a:r>
              <a:rPr lang="zh-CN" altLang="en-US" sz="2000" dirty="0"/>
              <a:t>增大传输距离</a:t>
            </a:r>
            <a:endParaRPr lang="en-US" altLang="zh-CN" sz="2000" dirty="0"/>
          </a:p>
          <a:p>
            <a:pPr marL="0" indent="0">
              <a:buNone/>
            </a:pPr>
            <a:endParaRPr lang="en-US" altLang="zh-CN" sz="2400" dirty="0"/>
          </a:p>
          <a:p>
            <a:pPr marL="0" indent="0">
              <a:buNone/>
            </a:pPr>
            <a:endParaRPr lang="zh-CN" altLang="zh-CN" sz="2000" dirty="0"/>
          </a:p>
          <a:p>
            <a:pPr marL="0" lvl="0" indent="0">
              <a:buNone/>
            </a:pP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234030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lstStyle/>
          <a:p>
            <a:r>
              <a:rPr lang="zh-CN" altLang="en-US" sz="2400" dirty="0"/>
              <a:t>根据</a:t>
            </a:r>
            <a:r>
              <a:rPr lang="en-US" altLang="zh-CN" sz="2400" dirty="0"/>
              <a:t>CSMA/CD</a:t>
            </a:r>
            <a:r>
              <a:rPr lang="zh-CN" altLang="en-US" sz="2400" dirty="0"/>
              <a:t>协议的工作原理，下列情形中需要提高最短帧长度的是（  ）。</a:t>
            </a:r>
          </a:p>
          <a:p>
            <a:pPr marL="0" indent="0">
              <a:buNone/>
            </a:pPr>
            <a:r>
              <a:rPr lang="en-US" altLang="zh-CN" sz="2000" dirty="0"/>
              <a:t>A</a:t>
            </a:r>
            <a:r>
              <a:rPr lang="zh-CN" altLang="en-US" sz="2000" dirty="0"/>
              <a:t>．网络传输速率不变，冲突域的最大距离变短 </a:t>
            </a:r>
          </a:p>
          <a:p>
            <a:pPr marL="0" indent="0">
              <a:buNone/>
            </a:pPr>
            <a:r>
              <a:rPr lang="en-US" altLang="zh-CN" sz="2000" dirty="0"/>
              <a:t>B</a:t>
            </a:r>
            <a:r>
              <a:rPr lang="zh-CN" altLang="en-US" sz="2000" dirty="0"/>
              <a:t>．冲突域的最大距离不变，网络传输速率提高 </a:t>
            </a:r>
          </a:p>
          <a:p>
            <a:pPr marL="0" indent="0">
              <a:buNone/>
            </a:pPr>
            <a:r>
              <a:rPr lang="en-US" altLang="zh-CN" sz="2000" dirty="0"/>
              <a:t>C</a:t>
            </a:r>
            <a:r>
              <a:rPr lang="zh-CN" altLang="en-US" sz="2000" dirty="0"/>
              <a:t>．上层协议使用</a:t>
            </a:r>
            <a:r>
              <a:rPr lang="en-US" altLang="zh-CN" sz="2000" dirty="0"/>
              <a:t>TCP</a:t>
            </a:r>
            <a:r>
              <a:rPr lang="zh-CN" altLang="en-US" sz="2000" dirty="0"/>
              <a:t>的概率增加 </a:t>
            </a:r>
          </a:p>
          <a:p>
            <a:pPr marL="0" indent="0">
              <a:buNone/>
            </a:pPr>
            <a:r>
              <a:rPr lang="en-US" altLang="zh-CN" sz="2000" dirty="0"/>
              <a:t>D</a:t>
            </a:r>
            <a:r>
              <a:rPr lang="zh-CN" altLang="en-US" sz="2000" dirty="0"/>
              <a:t>．在冲突域不变的情况下减少线路中的中继器数量 </a:t>
            </a:r>
            <a:endParaRPr lang="en-US" altLang="zh-CN" sz="2000" dirty="0"/>
          </a:p>
          <a:p>
            <a:pPr marL="0" indent="0">
              <a:buNone/>
            </a:pPr>
            <a:endParaRPr lang="en-US" altLang="zh-CN" sz="2000" dirty="0"/>
          </a:p>
          <a:p>
            <a:r>
              <a:rPr lang="zh-CN" altLang="en-US" sz="2400" dirty="0"/>
              <a:t>假设介质长度为</a:t>
            </a:r>
            <a:r>
              <a:rPr lang="en-US" altLang="zh-CN" sz="2400" dirty="0"/>
              <a:t>2km</a:t>
            </a:r>
            <a:r>
              <a:rPr lang="zh-CN" altLang="en-US" sz="2400" dirty="0"/>
              <a:t>的以太网，其数据率为 </a:t>
            </a:r>
            <a:r>
              <a:rPr lang="en-US" altLang="zh-CN" sz="2400" dirty="0"/>
              <a:t>1Gbps</a:t>
            </a:r>
            <a:r>
              <a:rPr lang="zh-CN" altLang="en-US" sz="2400" dirty="0"/>
              <a:t>，假设信号在此网络上的传播速度为 </a:t>
            </a:r>
            <a:r>
              <a:rPr lang="en-US" altLang="zh-CN" sz="2400" dirty="0"/>
              <a:t>200000 km/s</a:t>
            </a:r>
            <a:r>
              <a:rPr lang="zh-CN" altLang="en-US" sz="2400" dirty="0"/>
              <a:t>，则最短帧长为 （    ）。</a:t>
            </a:r>
            <a:endParaRPr lang="en-US" altLang="zh-CN" sz="2400" dirty="0"/>
          </a:p>
          <a:p>
            <a:pPr marL="0" indent="0">
              <a:buNone/>
            </a:pPr>
            <a:r>
              <a:rPr lang="en-US" altLang="zh-CN" sz="2000" dirty="0"/>
              <a:t>A) 625 </a:t>
            </a:r>
            <a:r>
              <a:rPr lang="zh-CN" altLang="en-US" sz="2000" dirty="0"/>
              <a:t>字节</a:t>
            </a:r>
            <a:r>
              <a:rPr lang="en-US" altLang="zh-CN" sz="2000" dirty="0"/>
              <a:t>	B) 1250 </a:t>
            </a:r>
            <a:r>
              <a:rPr lang="zh-CN" altLang="en-US" sz="2000" dirty="0"/>
              <a:t>字节</a:t>
            </a:r>
            <a:r>
              <a:rPr lang="en-US" altLang="zh-CN" sz="2000" dirty="0"/>
              <a:t>	C) 2500 </a:t>
            </a:r>
            <a:r>
              <a:rPr lang="zh-CN" altLang="en-US" sz="2000" dirty="0"/>
              <a:t>字节</a:t>
            </a:r>
            <a:r>
              <a:rPr lang="en-US" altLang="zh-CN" sz="2000" dirty="0"/>
              <a:t>	D) 5000 </a:t>
            </a:r>
            <a:r>
              <a:rPr lang="zh-CN" altLang="en-US" sz="2000" dirty="0"/>
              <a:t>字节</a:t>
            </a:r>
            <a:endParaRPr lang="en-US" altLang="zh-CN" sz="2000" dirty="0"/>
          </a:p>
          <a:p>
            <a:pPr marL="0" indent="0">
              <a:buNone/>
            </a:pPr>
            <a:endParaRPr lang="en-US" altLang="zh-CN" sz="2000" dirty="0"/>
          </a:p>
          <a:p>
            <a:r>
              <a:rPr lang="zh-CN" altLang="zh-CN" sz="2400" dirty="0"/>
              <a:t>以太网交换机进行转发决策时使用的</a:t>
            </a:r>
            <a:r>
              <a:rPr lang="en-US" altLang="zh-CN" sz="2400" dirty="0"/>
              <a:t> PDU </a:t>
            </a:r>
            <a:r>
              <a:rPr lang="zh-CN" altLang="zh-CN" sz="2400" dirty="0"/>
              <a:t>地址是（</a:t>
            </a:r>
            <a:r>
              <a:rPr lang="en-US" altLang="zh-CN" sz="2400" dirty="0"/>
              <a:t> </a:t>
            </a:r>
            <a:r>
              <a:rPr lang="zh-CN" altLang="zh-CN" sz="2400" dirty="0"/>
              <a:t>）。</a:t>
            </a:r>
          </a:p>
          <a:p>
            <a:pPr marL="0" indent="0">
              <a:buNone/>
            </a:pPr>
            <a:r>
              <a:rPr lang="en-US" altLang="zh-CN" sz="2000" dirty="0"/>
              <a:t>A</a:t>
            </a:r>
            <a:r>
              <a:rPr lang="zh-CN" altLang="zh-CN" sz="2000" dirty="0"/>
              <a:t>．目的物理地址</a:t>
            </a:r>
            <a:r>
              <a:rPr lang="en-US" altLang="zh-CN" sz="2000" dirty="0"/>
              <a:t>	B</a:t>
            </a:r>
            <a:r>
              <a:rPr lang="zh-CN" altLang="zh-CN" sz="2000" dirty="0"/>
              <a:t>．目的</a:t>
            </a:r>
            <a:r>
              <a:rPr lang="en-US" altLang="zh-CN" sz="2000" dirty="0"/>
              <a:t> IP </a:t>
            </a:r>
            <a:r>
              <a:rPr lang="zh-CN" altLang="zh-CN" sz="2000" dirty="0"/>
              <a:t>地址</a:t>
            </a:r>
            <a:r>
              <a:rPr lang="en-US" altLang="zh-CN" sz="2000" dirty="0"/>
              <a:t>		C</a:t>
            </a:r>
            <a:r>
              <a:rPr lang="zh-CN" altLang="zh-CN" sz="2000" dirty="0"/>
              <a:t>．源物理地址</a:t>
            </a:r>
            <a:r>
              <a:rPr lang="en-US" altLang="zh-CN" sz="2000" dirty="0"/>
              <a:t>		D</a:t>
            </a:r>
            <a:r>
              <a:rPr lang="zh-CN" altLang="zh-CN" sz="2000" dirty="0"/>
              <a:t>．源</a:t>
            </a:r>
            <a:r>
              <a:rPr lang="en-US" altLang="zh-CN" sz="2000" dirty="0"/>
              <a:t> IP </a:t>
            </a:r>
            <a:r>
              <a:rPr lang="zh-CN" altLang="zh-CN" sz="2000" dirty="0"/>
              <a:t>地址</a:t>
            </a:r>
            <a:r>
              <a:rPr lang="en-US" altLang="zh-CN" sz="2000" dirty="0"/>
              <a:t> </a:t>
            </a: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53329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lnSpcReduction="10000"/>
          </a:bodyPr>
          <a:lstStyle/>
          <a:p>
            <a:r>
              <a:rPr lang="zh-CN" altLang="en-US" dirty="0"/>
              <a:t>根据</a:t>
            </a:r>
            <a:r>
              <a:rPr lang="en-US" altLang="zh-CN" dirty="0"/>
              <a:t>CSMA/CD</a:t>
            </a:r>
            <a:r>
              <a:rPr lang="zh-CN" altLang="en-US" dirty="0"/>
              <a:t>协议的工作原理，下列情形中需要提高最短帧长度的是（ </a:t>
            </a:r>
            <a:r>
              <a:rPr lang="en-US" altLang="zh-CN" dirty="0">
                <a:solidFill>
                  <a:srgbClr val="FF0000"/>
                </a:solidFill>
              </a:rPr>
              <a:t>B</a:t>
            </a:r>
            <a:r>
              <a:rPr lang="en-US" altLang="zh-CN" dirty="0"/>
              <a:t> </a:t>
            </a:r>
            <a:r>
              <a:rPr lang="zh-CN" altLang="en-US" dirty="0"/>
              <a:t>）。</a:t>
            </a:r>
          </a:p>
          <a:p>
            <a:pPr marL="0" indent="0">
              <a:buNone/>
            </a:pPr>
            <a:r>
              <a:rPr lang="en-US" altLang="zh-CN" sz="2400" dirty="0"/>
              <a:t>A</a:t>
            </a:r>
            <a:r>
              <a:rPr lang="zh-CN" altLang="en-US" sz="2400" dirty="0"/>
              <a:t>．网络传输速率不变，冲突域的最大距离变短 </a:t>
            </a:r>
          </a:p>
          <a:p>
            <a:pPr marL="0" indent="0">
              <a:buNone/>
            </a:pPr>
            <a:r>
              <a:rPr lang="en-US" altLang="zh-CN" sz="2400" dirty="0"/>
              <a:t>B</a:t>
            </a:r>
            <a:r>
              <a:rPr lang="zh-CN" altLang="en-US" sz="2400" dirty="0"/>
              <a:t>．冲突域的最大距离不变，网络传输速率提高 </a:t>
            </a:r>
          </a:p>
          <a:p>
            <a:pPr marL="0" indent="0">
              <a:buNone/>
            </a:pPr>
            <a:r>
              <a:rPr lang="en-US" altLang="zh-CN" sz="2400" dirty="0"/>
              <a:t>C</a:t>
            </a:r>
            <a:r>
              <a:rPr lang="zh-CN" altLang="en-US" sz="2400" dirty="0"/>
              <a:t>．上层协议使用</a:t>
            </a:r>
            <a:r>
              <a:rPr lang="en-US" altLang="zh-CN" sz="2400" dirty="0"/>
              <a:t>TCP</a:t>
            </a:r>
            <a:r>
              <a:rPr lang="zh-CN" altLang="en-US" sz="2400" dirty="0"/>
              <a:t>的概率增加 </a:t>
            </a:r>
          </a:p>
          <a:p>
            <a:pPr marL="0" indent="0">
              <a:buNone/>
            </a:pPr>
            <a:r>
              <a:rPr lang="en-US" altLang="zh-CN" sz="2400" dirty="0"/>
              <a:t>D</a:t>
            </a:r>
            <a:r>
              <a:rPr lang="zh-CN" altLang="en-US" sz="2400" dirty="0"/>
              <a:t>．在冲突域不变的情况下减少线路中的中继器数量 </a:t>
            </a:r>
          </a:p>
          <a:p>
            <a:endParaRPr lang="en-US" altLang="zh-CN" dirty="0"/>
          </a:p>
          <a:p>
            <a:pPr marL="0" indent="0">
              <a:buNone/>
            </a:pPr>
            <a:r>
              <a:rPr lang="zh-CN" altLang="en-US" dirty="0"/>
              <a:t>争用期时长为  </a:t>
            </a:r>
            <a:r>
              <a:rPr lang="en-US" altLang="zh-CN" dirty="0"/>
              <a:t>2</a:t>
            </a:r>
            <a:r>
              <a:rPr lang="en-US" altLang="zh-CN" i="1" dirty="0">
                <a:sym typeface="Symbol" pitchFamily="18" charset="2"/>
              </a:rPr>
              <a:t></a:t>
            </a:r>
          </a:p>
          <a:p>
            <a:pPr marL="0" indent="0">
              <a:buNone/>
            </a:pPr>
            <a:r>
              <a:rPr lang="zh-CN" altLang="en-US" dirty="0"/>
              <a:t>最短帧长 </a:t>
            </a:r>
            <a:r>
              <a:rPr lang="en-US" altLang="zh-CN" dirty="0"/>
              <a:t>= 2</a:t>
            </a:r>
            <a:r>
              <a:rPr lang="en-US" altLang="zh-CN" i="1" dirty="0">
                <a:sym typeface="Symbol" pitchFamily="18" charset="2"/>
              </a:rPr>
              <a:t> </a:t>
            </a:r>
            <a:r>
              <a:rPr lang="en-US" altLang="zh-CN" dirty="0">
                <a:sym typeface="Symbol" pitchFamily="18" charset="2"/>
              </a:rPr>
              <a:t>* </a:t>
            </a:r>
            <a:r>
              <a:rPr lang="zh-CN" altLang="en-US" dirty="0">
                <a:sym typeface="Symbol" pitchFamily="18" charset="2"/>
              </a:rPr>
              <a:t>传输速率</a:t>
            </a:r>
            <a:endParaRPr lang="en-US" altLang="zh-CN" dirty="0">
              <a:sym typeface="Symbol" pitchFamily="18" charset="2"/>
            </a:endParaRPr>
          </a:p>
          <a:p>
            <a:pPr lvl="1"/>
            <a:r>
              <a:rPr lang="zh-CN" altLang="en-US" dirty="0">
                <a:sym typeface="Symbol" pitchFamily="18" charset="2"/>
              </a:rPr>
              <a:t>最大距离变短则 </a:t>
            </a:r>
            <a:r>
              <a:rPr lang="en-US" altLang="zh-CN" dirty="0"/>
              <a:t>2</a:t>
            </a:r>
            <a:r>
              <a:rPr lang="en-US" altLang="zh-CN" i="1" dirty="0">
                <a:sym typeface="Symbol" pitchFamily="18" charset="2"/>
              </a:rPr>
              <a:t> </a:t>
            </a:r>
            <a:r>
              <a:rPr lang="zh-CN" altLang="en-US" dirty="0">
                <a:sym typeface="Symbol" pitchFamily="18" charset="2"/>
              </a:rPr>
              <a:t>变小，此时最短帧长变短</a:t>
            </a:r>
            <a:endParaRPr lang="en-US" altLang="zh-CN" dirty="0">
              <a:sym typeface="Symbol" pitchFamily="18" charset="2"/>
            </a:endParaRPr>
          </a:p>
          <a:p>
            <a:pPr lvl="1"/>
            <a:r>
              <a:rPr lang="zh-CN" altLang="en-US" dirty="0">
                <a:sym typeface="Symbol" pitchFamily="18" charset="2"/>
              </a:rPr>
              <a:t>最大距离不变则 </a:t>
            </a:r>
            <a:r>
              <a:rPr lang="en-US" altLang="zh-CN" dirty="0"/>
              <a:t>2</a:t>
            </a:r>
            <a:r>
              <a:rPr lang="en-US" altLang="zh-CN" i="1" dirty="0">
                <a:sym typeface="Symbol" pitchFamily="18" charset="2"/>
              </a:rPr>
              <a:t> </a:t>
            </a:r>
            <a:r>
              <a:rPr lang="zh-CN" altLang="en-US" dirty="0">
                <a:sym typeface="Symbol" pitchFamily="18" charset="2"/>
              </a:rPr>
              <a:t>不变，此时传输速率提高则最短帧长需要提高</a:t>
            </a:r>
            <a:endParaRPr lang="zh-CN" altLang="en-US" dirty="0"/>
          </a:p>
        </p:txBody>
      </p:sp>
    </p:spTree>
    <p:extLst>
      <p:ext uri="{BB962C8B-B14F-4D97-AF65-F5344CB8AC3E}">
        <p14:creationId xmlns:p14="http://schemas.microsoft.com/office/powerpoint/2010/main" val="1071979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000610-7D5B-4CE2-B342-727A22B85BA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9B76BDB-4923-4AE5-BF60-5491AC5B8BE8}"/>
              </a:ext>
            </a:extLst>
          </p:cNvPr>
          <p:cNvSpPr>
            <a:spLocks noGrp="1"/>
          </p:cNvSpPr>
          <p:nvPr>
            <p:ph idx="1"/>
          </p:nvPr>
        </p:nvSpPr>
        <p:spPr/>
        <p:txBody>
          <a:bodyPr/>
          <a:lstStyle/>
          <a:p>
            <a:r>
              <a:rPr lang="zh-CN" altLang="en-US" dirty="0"/>
              <a:t>假设介质长度为</a:t>
            </a:r>
            <a:r>
              <a:rPr lang="en-US" altLang="zh-CN" dirty="0"/>
              <a:t>2km</a:t>
            </a:r>
            <a:r>
              <a:rPr lang="zh-CN" altLang="en-US" dirty="0"/>
              <a:t>的以太网，其数据率为 </a:t>
            </a:r>
            <a:r>
              <a:rPr lang="en-US" altLang="zh-CN" dirty="0"/>
              <a:t>1Gbps</a:t>
            </a:r>
            <a:r>
              <a:rPr lang="zh-CN" altLang="en-US" dirty="0"/>
              <a:t>，假设信号在此网络上的传播速度为 </a:t>
            </a:r>
            <a:r>
              <a:rPr lang="en-US" altLang="zh-CN" dirty="0"/>
              <a:t>200000 km/s</a:t>
            </a:r>
            <a:r>
              <a:rPr lang="zh-CN" altLang="en-US" dirty="0"/>
              <a:t>，则最短帧长为 （  </a:t>
            </a:r>
            <a:r>
              <a:rPr lang="en-US" altLang="zh-CN" dirty="0">
                <a:solidFill>
                  <a:srgbClr val="FF0000"/>
                </a:solidFill>
              </a:rPr>
              <a:t>C</a:t>
            </a:r>
            <a:r>
              <a:rPr lang="zh-CN" altLang="en-US" dirty="0"/>
              <a:t>  ）。</a:t>
            </a:r>
            <a:endParaRPr lang="en-US" altLang="zh-CN" dirty="0"/>
          </a:p>
          <a:p>
            <a:pPr marL="0" indent="0">
              <a:buNone/>
            </a:pPr>
            <a:r>
              <a:rPr lang="en-US" altLang="zh-CN" dirty="0"/>
              <a:t>A) 625 </a:t>
            </a:r>
            <a:r>
              <a:rPr lang="zh-CN" altLang="en-US" dirty="0"/>
              <a:t>字节</a:t>
            </a:r>
            <a:r>
              <a:rPr lang="en-US" altLang="zh-CN" dirty="0"/>
              <a:t>	B) 1250 </a:t>
            </a:r>
            <a:r>
              <a:rPr lang="zh-CN" altLang="en-US" dirty="0"/>
              <a:t>字节</a:t>
            </a:r>
            <a:r>
              <a:rPr lang="en-US" altLang="zh-CN" dirty="0"/>
              <a:t>	C) 2500 </a:t>
            </a:r>
            <a:r>
              <a:rPr lang="zh-CN" altLang="en-US" dirty="0"/>
              <a:t>字节</a:t>
            </a:r>
            <a:r>
              <a:rPr lang="en-US" altLang="zh-CN" dirty="0"/>
              <a:t>	D) 5000 </a:t>
            </a:r>
            <a:r>
              <a:rPr lang="zh-CN" altLang="en-US" dirty="0"/>
              <a:t>字节</a:t>
            </a:r>
            <a:endParaRPr lang="en-US" altLang="zh-CN" dirty="0"/>
          </a:p>
          <a:p>
            <a:pPr marL="0" indent="0">
              <a:buNone/>
            </a:pPr>
            <a:endParaRPr lang="en-US" altLang="zh-CN" dirty="0"/>
          </a:p>
          <a:p>
            <a:pPr marL="0" indent="0">
              <a:buNone/>
            </a:pPr>
            <a:r>
              <a:rPr lang="zh-CN" altLang="en-US" dirty="0"/>
              <a:t>以太网争用期时长为  </a:t>
            </a:r>
            <a:r>
              <a:rPr lang="en-US" altLang="zh-CN" dirty="0"/>
              <a:t>2</a:t>
            </a:r>
            <a:r>
              <a:rPr lang="en-US" altLang="zh-CN" i="1" dirty="0">
                <a:sym typeface="Symbol" pitchFamily="18" charset="2"/>
              </a:rPr>
              <a:t> </a:t>
            </a:r>
            <a:r>
              <a:rPr lang="zh-CN" altLang="en-US" dirty="0">
                <a:sym typeface="Symbol" pitchFamily="18" charset="2"/>
              </a:rPr>
              <a:t>（两倍的端到端时延）</a:t>
            </a:r>
            <a:endParaRPr lang="en-US" altLang="zh-CN" dirty="0">
              <a:sym typeface="Symbol" pitchFamily="18" charset="2"/>
            </a:endParaRPr>
          </a:p>
          <a:p>
            <a:pPr marL="0" indent="0">
              <a:buNone/>
            </a:pPr>
            <a:r>
              <a:rPr lang="zh-CN" altLang="en-US" dirty="0"/>
              <a:t>最短帧长 </a:t>
            </a:r>
            <a:r>
              <a:rPr lang="en-US" altLang="zh-CN" dirty="0"/>
              <a:t>= 2</a:t>
            </a:r>
            <a:r>
              <a:rPr lang="en-US" altLang="zh-CN" i="1" dirty="0">
                <a:sym typeface="Symbol" pitchFamily="18" charset="2"/>
              </a:rPr>
              <a:t> </a:t>
            </a:r>
            <a:r>
              <a:rPr lang="en-US" altLang="zh-CN" dirty="0">
                <a:sym typeface="Symbol" pitchFamily="18" charset="2"/>
              </a:rPr>
              <a:t>* </a:t>
            </a:r>
            <a:r>
              <a:rPr lang="zh-CN" altLang="en-US" dirty="0">
                <a:sym typeface="Symbol" pitchFamily="18" charset="2"/>
              </a:rPr>
              <a:t>传输速率</a:t>
            </a:r>
            <a:endParaRPr lang="en-US" altLang="zh-CN" dirty="0"/>
          </a:p>
          <a:p>
            <a:pPr marL="0" indent="0">
              <a:buNone/>
            </a:pPr>
            <a:r>
              <a:rPr lang="en-US" altLang="zh-CN" i="1" dirty="0">
                <a:sym typeface="Symbol" pitchFamily="18" charset="2"/>
              </a:rPr>
              <a:t> </a:t>
            </a:r>
            <a:r>
              <a:rPr lang="en-US" altLang="zh-CN" dirty="0">
                <a:sym typeface="Symbol" pitchFamily="18" charset="2"/>
              </a:rPr>
              <a:t>= 2 km / 200000 km/s = 0.00001 s</a:t>
            </a:r>
          </a:p>
          <a:p>
            <a:pPr marL="0" indent="0">
              <a:buNone/>
            </a:pPr>
            <a:r>
              <a:rPr lang="en-US" altLang="zh-CN" dirty="0"/>
              <a:t>2</a:t>
            </a:r>
            <a:r>
              <a:rPr lang="en-US" altLang="zh-CN" i="1" dirty="0">
                <a:sym typeface="Symbol" pitchFamily="18" charset="2"/>
              </a:rPr>
              <a:t>  </a:t>
            </a:r>
            <a:r>
              <a:rPr lang="en-US" altLang="zh-CN" dirty="0">
                <a:sym typeface="Symbol" pitchFamily="18" charset="2"/>
              </a:rPr>
              <a:t>* 1 000 000 000 bps = 20000 bit = 2500 </a:t>
            </a:r>
            <a:r>
              <a:rPr lang="zh-CN" altLang="en-US" dirty="0">
                <a:sym typeface="Symbol" pitchFamily="18" charset="2"/>
              </a:rPr>
              <a:t>字节</a:t>
            </a:r>
            <a:endParaRPr lang="en-US" altLang="zh-CN" dirty="0"/>
          </a:p>
          <a:p>
            <a:endParaRPr lang="zh-CN" altLang="en-US" dirty="0"/>
          </a:p>
        </p:txBody>
      </p:sp>
    </p:spTree>
    <p:extLst>
      <p:ext uri="{BB962C8B-B14F-4D97-AF65-F5344CB8AC3E}">
        <p14:creationId xmlns:p14="http://schemas.microsoft.com/office/powerpoint/2010/main" val="705513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lstStyle/>
          <a:p>
            <a:r>
              <a:rPr lang="zh-CN" altLang="zh-CN" dirty="0"/>
              <a:t>以太网交换机进行转发决策时使用的</a:t>
            </a:r>
            <a:r>
              <a:rPr lang="en-US" altLang="zh-CN" dirty="0"/>
              <a:t> PDU </a:t>
            </a:r>
            <a:r>
              <a:rPr lang="zh-CN" altLang="zh-CN" dirty="0"/>
              <a:t>地址是（</a:t>
            </a:r>
            <a:r>
              <a:rPr lang="en-US" altLang="zh-CN" dirty="0"/>
              <a:t> </a:t>
            </a:r>
            <a:r>
              <a:rPr lang="en-US" altLang="zh-CN" dirty="0">
                <a:solidFill>
                  <a:srgbClr val="FF0000"/>
                </a:solidFill>
              </a:rPr>
              <a:t>A</a:t>
            </a:r>
            <a:r>
              <a:rPr lang="en-US" altLang="zh-CN" dirty="0"/>
              <a:t> </a:t>
            </a:r>
            <a:r>
              <a:rPr lang="zh-CN" altLang="zh-CN" dirty="0"/>
              <a:t>）。</a:t>
            </a:r>
          </a:p>
          <a:p>
            <a:pPr marL="0" indent="0">
              <a:buNone/>
            </a:pPr>
            <a:r>
              <a:rPr lang="en-US" altLang="zh-CN" sz="2400" dirty="0"/>
              <a:t>A</a:t>
            </a:r>
            <a:r>
              <a:rPr lang="zh-CN" altLang="zh-CN" sz="2400" dirty="0"/>
              <a:t>．目的物理地址</a:t>
            </a:r>
            <a:r>
              <a:rPr lang="en-US" altLang="zh-CN" sz="2400" dirty="0"/>
              <a:t>	B</a:t>
            </a:r>
            <a:r>
              <a:rPr lang="zh-CN" altLang="zh-CN" sz="2400" dirty="0"/>
              <a:t>．目的</a:t>
            </a:r>
            <a:r>
              <a:rPr lang="en-US" altLang="zh-CN" sz="2400" dirty="0"/>
              <a:t> IP </a:t>
            </a:r>
            <a:r>
              <a:rPr lang="zh-CN" altLang="zh-CN" sz="2400" dirty="0"/>
              <a:t>地址</a:t>
            </a:r>
            <a:r>
              <a:rPr lang="en-US" altLang="zh-CN" sz="2400" dirty="0"/>
              <a:t>	C</a:t>
            </a:r>
            <a:r>
              <a:rPr lang="zh-CN" altLang="zh-CN" sz="2400" dirty="0"/>
              <a:t>．源物理地址</a:t>
            </a:r>
            <a:r>
              <a:rPr lang="en-US" altLang="zh-CN" sz="2400" dirty="0"/>
              <a:t>	D</a:t>
            </a:r>
            <a:r>
              <a:rPr lang="zh-CN" altLang="zh-CN" sz="2400" dirty="0"/>
              <a:t>．源</a:t>
            </a:r>
            <a:r>
              <a:rPr lang="en-US" altLang="zh-CN" sz="2400" dirty="0"/>
              <a:t> IP </a:t>
            </a:r>
            <a:r>
              <a:rPr lang="zh-CN" altLang="zh-CN" sz="2400" dirty="0"/>
              <a:t>地址</a:t>
            </a:r>
            <a:r>
              <a:rPr lang="en-US" altLang="zh-CN" sz="2400" dirty="0"/>
              <a:t> </a:t>
            </a:r>
            <a:endParaRPr lang="zh-CN" altLang="zh-CN" sz="2400" dirty="0"/>
          </a:p>
          <a:p>
            <a:pPr marL="0" indent="0">
              <a:buNone/>
            </a:pPr>
            <a:endParaRPr lang="en-US" altLang="zh-CN" dirty="0"/>
          </a:p>
          <a:p>
            <a:pPr marL="0" indent="0">
              <a:buNone/>
            </a:pPr>
            <a:r>
              <a:rPr lang="zh-CN" altLang="en-US" dirty="0"/>
              <a:t>参见第一章第</a:t>
            </a:r>
            <a:r>
              <a:rPr lang="en-US" altLang="zh-CN" dirty="0"/>
              <a:t>137</a:t>
            </a:r>
            <a:r>
              <a:rPr lang="zh-CN" altLang="en-US" dirty="0"/>
              <a:t>号幻灯片：</a:t>
            </a:r>
            <a:r>
              <a:rPr lang="en-US" altLang="zh-CN" dirty="0"/>
              <a:t>OSI </a:t>
            </a:r>
            <a:r>
              <a:rPr lang="zh-CN" altLang="en-US" dirty="0"/>
              <a:t>参考模型把对等层次之间传送的数据单位称为该层的协议数据单元 </a:t>
            </a:r>
            <a:r>
              <a:rPr lang="en-US" altLang="zh-CN" dirty="0"/>
              <a:t>PDU</a:t>
            </a:r>
            <a:r>
              <a:rPr lang="zh-CN" altLang="en-US" dirty="0"/>
              <a:t>。</a:t>
            </a:r>
          </a:p>
          <a:p>
            <a:pPr marL="0" indent="0">
              <a:buNone/>
            </a:pPr>
            <a:endParaRPr lang="zh-CN" altLang="en-US" dirty="0"/>
          </a:p>
        </p:txBody>
      </p:sp>
    </p:spTree>
    <p:extLst>
      <p:ext uri="{BB962C8B-B14F-4D97-AF65-F5344CB8AC3E}">
        <p14:creationId xmlns:p14="http://schemas.microsoft.com/office/powerpoint/2010/main" val="1947548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E8E9E5B-13E5-452C-8753-EDEF25F26E94}"/>
              </a:ext>
            </a:extLst>
          </p:cNvPr>
          <p:cNvSpPr>
            <a:spLocks noGrp="1"/>
          </p:cNvSpPr>
          <p:nvPr>
            <p:ph idx="1"/>
          </p:nvPr>
        </p:nvSpPr>
        <p:spPr>
          <a:xfrm>
            <a:off x="527052" y="1196752"/>
            <a:ext cx="11137899" cy="5111972"/>
          </a:xfrm>
        </p:spPr>
        <p:txBody>
          <a:bodyPr/>
          <a:lstStyle/>
          <a:p>
            <a:r>
              <a:rPr lang="zh-CN" altLang="en-US" dirty="0"/>
              <a:t>一、信道带宽为 </a:t>
            </a:r>
            <a:r>
              <a:rPr lang="en-US" altLang="zh-CN" dirty="0"/>
              <a:t>2 </a:t>
            </a:r>
            <a:r>
              <a:rPr lang="en-US" altLang="zh-CN" dirty="0" err="1"/>
              <a:t>Mhz</a:t>
            </a:r>
            <a:r>
              <a:rPr lang="zh-CN" altLang="en-US" dirty="0"/>
              <a:t>，信噪比为 </a:t>
            </a:r>
            <a:r>
              <a:rPr lang="en-US" altLang="zh-CN" dirty="0"/>
              <a:t>30dB</a:t>
            </a:r>
            <a:r>
              <a:rPr lang="zh-CN" altLang="en-US" dirty="0"/>
              <a:t>，按照香农定理，该信道的极限数据率为（    ）</a:t>
            </a:r>
            <a:endParaRPr lang="en-US" altLang="zh-CN" dirty="0"/>
          </a:p>
          <a:p>
            <a:pPr marL="0" indent="0">
              <a:buNone/>
            </a:pPr>
            <a:r>
              <a:rPr lang="en-US" altLang="zh-CN" dirty="0"/>
              <a:t>A.</a:t>
            </a:r>
            <a:r>
              <a:rPr lang="zh-CN" altLang="en-US" dirty="0"/>
              <a:t> </a:t>
            </a:r>
            <a:r>
              <a:rPr lang="en-US" altLang="zh-CN" dirty="0"/>
              <a:t>20</a:t>
            </a:r>
            <a:r>
              <a:rPr lang="zh-CN" altLang="en-US" dirty="0"/>
              <a:t> </a:t>
            </a:r>
            <a:r>
              <a:rPr lang="en-US" altLang="zh-CN" dirty="0"/>
              <a:t>Mbps	B. 40 Mbps	C. 60 Mbps	D. 100 Mbps</a:t>
            </a:r>
          </a:p>
          <a:p>
            <a:pPr marL="0" indent="0">
              <a:buNone/>
            </a:pPr>
            <a:endParaRPr lang="en-US" altLang="zh-CN" dirty="0"/>
          </a:p>
          <a:p>
            <a:r>
              <a:rPr lang="zh-CN" altLang="en-US" dirty="0"/>
              <a:t>二、</a:t>
            </a:r>
            <a:r>
              <a:rPr lang="en-US" altLang="zh-CN" dirty="0"/>
              <a:t>( 7 </a:t>
            </a:r>
            <a:r>
              <a:rPr lang="zh-CN" altLang="en-US" dirty="0"/>
              <a:t>分 </a:t>
            </a:r>
            <a:r>
              <a:rPr lang="en-US" altLang="zh-CN" dirty="0"/>
              <a:t>)</a:t>
            </a:r>
            <a:r>
              <a:rPr lang="zh-CN" altLang="en-US" dirty="0"/>
              <a:t>假设接收方采用</a:t>
            </a:r>
            <a:r>
              <a:rPr lang="en-US" altLang="zh-CN" dirty="0"/>
              <a:t>CRC</a:t>
            </a:r>
            <a:r>
              <a:rPr lang="zh-CN" altLang="en-US" dirty="0"/>
              <a:t>生成多项式 </a:t>
            </a:r>
            <a:r>
              <a:rPr lang="en-US" altLang="zh-CN" i="1" dirty="0">
                <a:latin typeface="Times New Roman" panose="02020603050405020304" pitchFamily="18" charset="0"/>
                <a:cs typeface="Times New Roman" panose="02020603050405020304" pitchFamily="18" charset="0"/>
              </a:rPr>
              <a:t>x</a:t>
            </a:r>
            <a:r>
              <a:rPr lang="en-US" altLang="zh-CN" i="1" baseline="30000" dirty="0">
                <a:latin typeface="Times New Roman" panose="02020603050405020304" pitchFamily="18" charset="0"/>
                <a:cs typeface="Times New Roman" panose="02020603050405020304" pitchFamily="18" charset="0"/>
              </a:rPr>
              <a:t> </a:t>
            </a:r>
            <a:r>
              <a:rPr lang="en-US" altLang="zh-CN" baseline="30000" dirty="0"/>
              <a:t>4</a:t>
            </a:r>
            <a:r>
              <a:rPr lang="en-US" altLang="zh-CN" dirty="0"/>
              <a:t>+</a:t>
            </a:r>
            <a:r>
              <a:rPr lang="en-US" altLang="zh-CN" i="1" dirty="0">
                <a:latin typeface="Times New Roman" panose="02020603050405020304" pitchFamily="18" charset="0"/>
                <a:cs typeface="Times New Roman" panose="02020603050405020304" pitchFamily="18" charset="0"/>
              </a:rPr>
              <a:t>x</a:t>
            </a:r>
            <a:r>
              <a:rPr lang="en-US" altLang="zh-CN" dirty="0"/>
              <a:t>+1</a:t>
            </a:r>
            <a:r>
              <a:rPr lang="zh-CN" altLang="en-US" dirty="0"/>
              <a:t>接收到的比特流为</a:t>
            </a:r>
            <a:r>
              <a:rPr lang="en-US" altLang="zh-CN" dirty="0"/>
              <a:t>110110101100</a:t>
            </a:r>
            <a:r>
              <a:rPr lang="zh-CN" altLang="en-US" dirty="0"/>
              <a:t>，问接收正确与否？计算给出原因。</a:t>
            </a:r>
            <a:endParaRPr lang="en-US" altLang="zh-CN" dirty="0"/>
          </a:p>
          <a:p>
            <a:pPr marL="0" indent="0">
              <a:buNone/>
            </a:pPr>
            <a:endParaRPr lang="zh-CN" altLang="en-US" dirty="0"/>
          </a:p>
        </p:txBody>
      </p:sp>
      <p:sp>
        <p:nvSpPr>
          <p:cNvPr id="8" name="标题 7">
            <a:extLst>
              <a:ext uri="{FF2B5EF4-FFF2-40B4-BE49-F238E27FC236}">
                <a16:creationId xmlns:a16="http://schemas.microsoft.com/office/drawing/2014/main" id="{89237FF0-B11B-48BF-A3B6-29AB96C6DC24}"/>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521824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C96425-BF36-4AA7-B672-3E8EEFF0AEA0}"/>
              </a:ext>
            </a:extLst>
          </p:cNvPr>
          <p:cNvSpPr>
            <a:spLocks noGrp="1"/>
          </p:cNvSpPr>
          <p:nvPr>
            <p:ph type="title"/>
          </p:nvPr>
        </p:nvSpPr>
        <p:spPr/>
        <p:txBody>
          <a:bodyPr/>
          <a:lstStyle/>
          <a:p>
            <a:r>
              <a:rPr lang="zh-CN" altLang="en-US" dirty="0"/>
              <a:t>香农定理</a:t>
            </a:r>
            <a:r>
              <a:rPr lang="en-US" altLang="zh-CN" sz="2800" dirty="0"/>
              <a:t>(</a:t>
            </a:r>
            <a:r>
              <a:rPr lang="zh-CN" altLang="en-US" sz="2800" dirty="0"/>
              <a:t>改编自</a:t>
            </a:r>
            <a:r>
              <a:rPr lang="en-US" altLang="zh-CN" sz="2800" dirty="0"/>
              <a:t>2016</a:t>
            </a:r>
            <a:r>
              <a:rPr lang="zh-CN" altLang="en-US" sz="2800" dirty="0"/>
              <a:t>年百度文库考题</a:t>
            </a:r>
            <a:r>
              <a:rPr lang="en-US" altLang="zh-CN" sz="2800" dirty="0"/>
              <a:t>)</a:t>
            </a:r>
            <a:endParaRPr lang="zh-CN" altLang="en-US" sz="2800" dirty="0"/>
          </a:p>
        </p:txBody>
      </p:sp>
      <p:sp>
        <p:nvSpPr>
          <p:cNvPr id="3" name="内容占位符 2">
            <a:extLst>
              <a:ext uri="{FF2B5EF4-FFF2-40B4-BE49-F238E27FC236}">
                <a16:creationId xmlns:a16="http://schemas.microsoft.com/office/drawing/2014/main" id="{1E8E9E5B-13E5-452C-8753-EDEF25F26E94}"/>
              </a:ext>
            </a:extLst>
          </p:cNvPr>
          <p:cNvSpPr>
            <a:spLocks noGrp="1"/>
          </p:cNvSpPr>
          <p:nvPr>
            <p:ph idx="1"/>
          </p:nvPr>
        </p:nvSpPr>
        <p:spPr>
          <a:xfrm>
            <a:off x="527052" y="1196752"/>
            <a:ext cx="11137899" cy="5111972"/>
          </a:xfrm>
        </p:spPr>
        <p:txBody>
          <a:bodyPr/>
          <a:lstStyle/>
          <a:p>
            <a:r>
              <a:rPr lang="zh-CN" altLang="en-US" dirty="0"/>
              <a:t>信道带宽为 </a:t>
            </a:r>
            <a:r>
              <a:rPr lang="en-US" altLang="zh-CN" dirty="0"/>
              <a:t>2 </a:t>
            </a:r>
            <a:r>
              <a:rPr lang="en-US" altLang="zh-CN" dirty="0" err="1"/>
              <a:t>Mhz</a:t>
            </a:r>
            <a:r>
              <a:rPr lang="zh-CN" altLang="en-US" dirty="0"/>
              <a:t>，信噪比为 </a:t>
            </a:r>
            <a:r>
              <a:rPr lang="en-US" altLang="zh-CN" dirty="0"/>
              <a:t>30dB</a:t>
            </a:r>
            <a:r>
              <a:rPr lang="zh-CN" altLang="en-US" dirty="0"/>
              <a:t>，按照香农定理，该信道的极限数据率为（    ）</a:t>
            </a:r>
            <a:endParaRPr lang="en-US" altLang="zh-CN" dirty="0"/>
          </a:p>
          <a:p>
            <a:pPr marL="0" indent="0">
              <a:buNone/>
            </a:pPr>
            <a:r>
              <a:rPr lang="en-US" altLang="zh-CN" dirty="0"/>
              <a:t>A.</a:t>
            </a:r>
            <a:r>
              <a:rPr lang="zh-CN" altLang="en-US" dirty="0"/>
              <a:t> </a:t>
            </a:r>
            <a:r>
              <a:rPr lang="en-US" altLang="zh-CN" dirty="0"/>
              <a:t>20</a:t>
            </a:r>
            <a:r>
              <a:rPr lang="zh-CN" altLang="en-US" dirty="0"/>
              <a:t> </a:t>
            </a:r>
            <a:r>
              <a:rPr lang="en-US" altLang="zh-CN" dirty="0"/>
              <a:t>Mbps	B. 40 Mbps	C. 60 Mbps	D. 100 Mbps</a:t>
            </a:r>
            <a:endParaRPr lang="zh-CN" altLang="en-US" dirty="0"/>
          </a:p>
        </p:txBody>
      </p:sp>
      <p:sp>
        <p:nvSpPr>
          <p:cNvPr id="4" name="Rectangle 3">
            <a:extLst>
              <a:ext uri="{FF2B5EF4-FFF2-40B4-BE49-F238E27FC236}">
                <a16:creationId xmlns:a16="http://schemas.microsoft.com/office/drawing/2014/main" id="{F6AB82E4-E19B-4289-93B8-5BB9271559EF}"/>
              </a:ext>
            </a:extLst>
          </p:cNvPr>
          <p:cNvSpPr txBox="1">
            <a:spLocks noChangeArrowheads="1"/>
          </p:cNvSpPr>
          <p:nvPr/>
        </p:nvSpPr>
        <p:spPr>
          <a:xfrm>
            <a:off x="551384" y="2924943"/>
            <a:ext cx="10537502" cy="3599457"/>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100000"/>
              </a:lnSpc>
              <a:spcBef>
                <a:spcPct val="20000"/>
              </a:spcBef>
              <a:spcAft>
                <a:spcPts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ts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ts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a:t>信道的极限信息传输速率 </a:t>
            </a:r>
            <a:r>
              <a:rPr lang="en-US" altLang="zh-CN" i="1" dirty="0"/>
              <a:t>C </a:t>
            </a:r>
            <a:r>
              <a:rPr lang="zh-CN" altLang="en-US" dirty="0"/>
              <a:t>可表达为：</a:t>
            </a:r>
          </a:p>
          <a:p>
            <a:pPr marL="0" indent="0">
              <a:spcBef>
                <a:spcPct val="25000"/>
              </a:spcBef>
              <a:spcAft>
                <a:spcPct val="25000"/>
              </a:spcAft>
              <a:buFont typeface="Wingdings" panose="05000000000000000000" pitchFamily="2" charset="2"/>
              <a:buNone/>
            </a:pPr>
            <a:r>
              <a:rPr lang="en-US" altLang="zh-CN" i="1" dirty="0"/>
              <a:t>		</a:t>
            </a:r>
            <a:r>
              <a:rPr lang="en-US" altLang="zh-CN" i="1" dirty="0">
                <a:solidFill>
                  <a:srgbClr val="0000CC"/>
                </a:solidFill>
              </a:rPr>
              <a:t>C</a:t>
            </a:r>
            <a:r>
              <a:rPr lang="en-US" altLang="zh-CN" dirty="0">
                <a:solidFill>
                  <a:srgbClr val="0000CC"/>
                </a:solidFill>
              </a:rPr>
              <a:t> = </a:t>
            </a:r>
            <a:r>
              <a:rPr lang="en-US" altLang="zh-CN" i="1" dirty="0">
                <a:solidFill>
                  <a:srgbClr val="0000CC"/>
                </a:solidFill>
              </a:rPr>
              <a:t>W</a:t>
            </a:r>
            <a:r>
              <a:rPr lang="en-US" altLang="zh-CN" dirty="0">
                <a:solidFill>
                  <a:srgbClr val="0000CC"/>
                </a:solidFill>
              </a:rPr>
              <a:t> log</a:t>
            </a:r>
            <a:r>
              <a:rPr lang="en-US" altLang="zh-CN" baseline="-25000" dirty="0">
                <a:solidFill>
                  <a:srgbClr val="0000CC"/>
                </a:solidFill>
              </a:rPr>
              <a:t>2</a:t>
            </a:r>
            <a:r>
              <a:rPr lang="en-US" altLang="zh-CN" dirty="0">
                <a:solidFill>
                  <a:srgbClr val="0000CC"/>
                </a:solidFill>
              </a:rPr>
              <a:t>(1+</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(bit/s) </a:t>
            </a:r>
          </a:p>
          <a:p>
            <a:pPr marL="457200" lvl="1" indent="0">
              <a:buFontTx/>
              <a:buNone/>
            </a:pPr>
            <a:r>
              <a:rPr lang="zh-CN" altLang="en-US" dirty="0">
                <a:latin typeface="Arial" charset="0"/>
                <a:ea typeface="黑体" pitchFamily="2" charset="-122"/>
              </a:rPr>
              <a:t>其中：</a:t>
            </a:r>
            <a:r>
              <a:rPr lang="en-US" altLang="zh-CN" dirty="0">
                <a:latin typeface="Arial" charset="0"/>
                <a:ea typeface="黑体" pitchFamily="2" charset="-122"/>
              </a:rPr>
              <a:t>	</a:t>
            </a:r>
            <a:r>
              <a:rPr lang="en-US" altLang="zh-CN" i="1" dirty="0">
                <a:latin typeface="Arial" charset="0"/>
                <a:ea typeface="黑体" pitchFamily="2" charset="-122"/>
              </a:rPr>
              <a:t>W </a:t>
            </a:r>
            <a:r>
              <a:rPr lang="zh-CN" altLang="en-US" dirty="0">
                <a:latin typeface="Arial" charset="0"/>
                <a:ea typeface="黑体" pitchFamily="2" charset="-122"/>
              </a:rPr>
              <a:t>为信道的带宽（以 </a:t>
            </a:r>
            <a:r>
              <a:rPr lang="en-US" altLang="zh-CN" dirty="0">
                <a:latin typeface="Arial" charset="0"/>
                <a:ea typeface="黑体" pitchFamily="2" charset="-122"/>
              </a:rPr>
              <a:t>Hz </a:t>
            </a:r>
            <a:r>
              <a:rPr lang="zh-CN" altLang="en-US" dirty="0">
                <a:latin typeface="Arial" charset="0"/>
                <a:ea typeface="黑体" pitchFamily="2" charset="-122"/>
              </a:rPr>
              <a:t>为单位）；</a:t>
            </a:r>
          </a:p>
          <a:p>
            <a:pPr marL="457200" lvl="1" indent="0">
              <a:buFontTx/>
              <a:buNone/>
            </a:pPr>
            <a:r>
              <a:rPr lang="en-US" altLang="zh-CN" i="1" dirty="0">
                <a:latin typeface="Arial" charset="0"/>
                <a:ea typeface="黑体" pitchFamily="2" charset="-122"/>
              </a:rPr>
              <a:t>		S </a:t>
            </a:r>
            <a:r>
              <a:rPr lang="zh-CN" altLang="en-US" dirty="0">
                <a:latin typeface="Arial" charset="0"/>
                <a:ea typeface="黑体" pitchFamily="2" charset="-122"/>
              </a:rPr>
              <a:t>为信道内所传信号的平均功率；</a:t>
            </a:r>
          </a:p>
          <a:p>
            <a:pPr marL="457200" lvl="1" indent="0">
              <a:buFontTx/>
              <a:buNone/>
            </a:pPr>
            <a:r>
              <a:rPr lang="en-US" altLang="zh-CN" i="1" dirty="0">
                <a:latin typeface="Arial" charset="0"/>
                <a:ea typeface="黑体" pitchFamily="2" charset="-122"/>
              </a:rPr>
              <a:t>		N </a:t>
            </a:r>
            <a:r>
              <a:rPr lang="zh-CN" altLang="en-US" dirty="0">
                <a:latin typeface="Arial" charset="0"/>
                <a:ea typeface="黑体" pitchFamily="2" charset="-122"/>
              </a:rPr>
              <a:t>为信道内部的高斯噪声功率。</a:t>
            </a:r>
            <a:r>
              <a:rPr lang="zh-CN" altLang="en-US" dirty="0"/>
              <a:t> </a:t>
            </a:r>
            <a:endParaRPr lang="en-US" altLang="zh-CN" dirty="0"/>
          </a:p>
          <a:p>
            <a:pPr marL="457200" lvl="1" indent="0">
              <a:buNone/>
            </a:pPr>
            <a:r>
              <a:rPr lang="zh-CN" altLang="zh-CN" dirty="0">
                <a:solidFill>
                  <a:srgbClr val="0000CC"/>
                </a:solidFill>
              </a:rPr>
              <a:t>信噪比</a:t>
            </a:r>
            <a:r>
              <a:rPr lang="en-US" altLang="zh-CN" dirty="0">
                <a:solidFill>
                  <a:srgbClr val="0000CC"/>
                </a:solidFill>
              </a:rPr>
              <a:t>(dB) = 10 log</a:t>
            </a:r>
            <a:r>
              <a:rPr lang="en-US" altLang="zh-CN" baseline="-25000" dirty="0">
                <a:solidFill>
                  <a:srgbClr val="0000CC"/>
                </a:solidFill>
              </a:rPr>
              <a:t>10</a:t>
            </a:r>
            <a:r>
              <a:rPr lang="en-US" altLang="zh-CN" dirty="0">
                <a:solidFill>
                  <a:srgbClr val="0000CC"/>
                </a:solidFill>
              </a:rPr>
              <a:t>(</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(dB)</a:t>
            </a:r>
          </a:p>
          <a:p>
            <a:pPr marL="342900" lvl="1" indent="-342900">
              <a:buSzPct val="70000"/>
              <a:buFont typeface="Wingdings" panose="05000000000000000000" pitchFamily="2" charset="2"/>
              <a:buChar char="v"/>
            </a:pPr>
            <a:r>
              <a:rPr lang="en-US" altLang="zh-CN" sz="2800" dirty="0"/>
              <a:t>30=10log</a:t>
            </a:r>
            <a:r>
              <a:rPr lang="en-US" altLang="zh-CN" sz="2800" baseline="-25000" dirty="0"/>
              <a:t>10</a:t>
            </a:r>
            <a:r>
              <a:rPr lang="en-US" altLang="zh-CN" sz="2800" dirty="0"/>
              <a:t>(S/N)</a:t>
            </a:r>
            <a:r>
              <a:rPr lang="zh-CN" altLang="en-US" sz="2800" dirty="0"/>
              <a:t>，</a:t>
            </a:r>
            <a:r>
              <a:rPr lang="en-US" altLang="zh-CN" sz="2800" dirty="0"/>
              <a:t>S/N = 1000</a:t>
            </a:r>
            <a:r>
              <a:rPr lang="zh-CN" altLang="en-US" sz="2800" dirty="0"/>
              <a:t>，</a:t>
            </a:r>
            <a:r>
              <a:rPr lang="en-US" altLang="zh-CN" sz="2800" i="1" dirty="0">
                <a:solidFill>
                  <a:srgbClr val="0000CC"/>
                </a:solidFill>
              </a:rPr>
              <a:t> C</a:t>
            </a:r>
            <a:r>
              <a:rPr lang="en-US" altLang="zh-CN" sz="2800" dirty="0">
                <a:solidFill>
                  <a:srgbClr val="0000CC"/>
                </a:solidFill>
              </a:rPr>
              <a:t> = 2M log</a:t>
            </a:r>
            <a:r>
              <a:rPr lang="en-US" altLang="zh-CN" sz="2800" baseline="-25000" dirty="0">
                <a:solidFill>
                  <a:srgbClr val="0000CC"/>
                </a:solidFill>
              </a:rPr>
              <a:t>2</a:t>
            </a:r>
            <a:r>
              <a:rPr lang="en-US" altLang="zh-CN" sz="2800" dirty="0">
                <a:solidFill>
                  <a:srgbClr val="0000CC"/>
                </a:solidFill>
              </a:rPr>
              <a:t>(1+1000) </a:t>
            </a:r>
            <a:endParaRPr lang="zh-CN" altLang="en-US" sz="2800" dirty="0"/>
          </a:p>
        </p:txBody>
      </p:sp>
      <p:sp>
        <p:nvSpPr>
          <p:cNvPr id="5" name="文本框 4">
            <a:extLst>
              <a:ext uri="{FF2B5EF4-FFF2-40B4-BE49-F238E27FC236}">
                <a16:creationId xmlns:a16="http://schemas.microsoft.com/office/drawing/2014/main" id="{4F6BAED4-13B3-404F-80BB-61D35B4C0D8A}"/>
              </a:ext>
            </a:extLst>
          </p:cNvPr>
          <p:cNvSpPr txBox="1"/>
          <p:nvPr/>
        </p:nvSpPr>
        <p:spPr>
          <a:xfrm>
            <a:off x="3110850" y="1671191"/>
            <a:ext cx="360040" cy="461665"/>
          </a:xfrm>
          <a:prstGeom prst="rect">
            <a:avLst/>
          </a:prstGeom>
          <a:noFill/>
        </p:spPr>
        <p:txBody>
          <a:bodyPr wrap="square" rtlCol="0">
            <a:spAutoFit/>
          </a:bodyPr>
          <a:lstStyle/>
          <a:p>
            <a:r>
              <a:rPr lang="en-US" altLang="zh-CN" sz="2400" dirty="0">
                <a:solidFill>
                  <a:srgbClr val="FF0000"/>
                </a:solidFill>
              </a:rPr>
              <a:t>A</a:t>
            </a:r>
            <a:endParaRPr lang="zh-CN" altLang="en-US" sz="2400" dirty="0">
              <a:solidFill>
                <a:srgbClr val="FF0000"/>
              </a:solidFill>
            </a:endParaRPr>
          </a:p>
        </p:txBody>
      </p:sp>
      <p:sp>
        <p:nvSpPr>
          <p:cNvPr id="6" name="矩形 5">
            <a:extLst>
              <a:ext uri="{FF2B5EF4-FFF2-40B4-BE49-F238E27FC236}">
                <a16:creationId xmlns:a16="http://schemas.microsoft.com/office/drawing/2014/main" id="{44246CCE-4406-46FF-99D1-080B15C9EABB}"/>
              </a:ext>
            </a:extLst>
          </p:cNvPr>
          <p:cNvSpPr/>
          <p:nvPr/>
        </p:nvSpPr>
        <p:spPr>
          <a:xfrm>
            <a:off x="2711624" y="849408"/>
            <a:ext cx="9144000" cy="369332"/>
          </a:xfrm>
          <a:prstGeom prst="rect">
            <a:avLst/>
          </a:prstGeom>
        </p:spPr>
        <p:txBody>
          <a:bodyPr wrap="square">
            <a:spAutoFit/>
          </a:bodyPr>
          <a:lstStyle/>
          <a:p>
            <a:r>
              <a:rPr lang="en-US" altLang="zh-CN" dirty="0">
                <a:solidFill>
                  <a:schemeClr val="accent6">
                    <a:lumMod val="75000"/>
                  </a:schemeClr>
                </a:solidFill>
              </a:rPr>
              <a:t>https://wenku.baidu.com/view/3ddd87ec9f3143323968011ca300a6c30c22f196.html</a:t>
            </a:r>
            <a:endParaRPr lang="zh-CN" altLang="en-US" dirty="0">
              <a:solidFill>
                <a:schemeClr val="accent6">
                  <a:lumMod val="75000"/>
                </a:schemeClr>
              </a:solidFill>
            </a:endParaRPr>
          </a:p>
        </p:txBody>
      </p:sp>
    </p:spTree>
    <p:extLst>
      <p:ext uri="{BB962C8B-B14F-4D97-AF65-F5344CB8AC3E}">
        <p14:creationId xmlns:p14="http://schemas.microsoft.com/office/powerpoint/2010/main" val="358173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BA701-D997-4E16-B470-6D8CE37F1D0B}"/>
              </a:ext>
            </a:extLst>
          </p:cNvPr>
          <p:cNvSpPr>
            <a:spLocks noGrp="1"/>
          </p:cNvSpPr>
          <p:nvPr>
            <p:ph type="title"/>
          </p:nvPr>
        </p:nvSpPr>
        <p:spPr/>
        <p:txBody>
          <a:bodyPr/>
          <a:lstStyle/>
          <a:p>
            <a:r>
              <a:rPr lang="en-US" altLang="zh-CN" dirty="0"/>
              <a:t>CRC </a:t>
            </a:r>
            <a:r>
              <a:rPr lang="en-US" altLang="zh-CN" sz="2800" dirty="0"/>
              <a:t>(</a:t>
            </a:r>
            <a:r>
              <a:rPr lang="zh-CN" altLang="en-US" sz="2800" dirty="0"/>
              <a:t>改编自早期国外高校考题</a:t>
            </a:r>
            <a:r>
              <a:rPr lang="en-US" altLang="zh-CN" sz="2800" dirty="0"/>
              <a:t>)</a:t>
            </a:r>
            <a:endParaRPr lang="zh-CN" altLang="en-US" sz="2800" dirty="0"/>
          </a:p>
        </p:txBody>
      </p:sp>
      <p:sp>
        <p:nvSpPr>
          <p:cNvPr id="3" name="内容占位符 2">
            <a:extLst>
              <a:ext uri="{FF2B5EF4-FFF2-40B4-BE49-F238E27FC236}">
                <a16:creationId xmlns:a16="http://schemas.microsoft.com/office/drawing/2014/main" id="{DC12131B-2810-424E-9FC2-B5E2D783B418}"/>
              </a:ext>
            </a:extLst>
          </p:cNvPr>
          <p:cNvSpPr>
            <a:spLocks noGrp="1"/>
          </p:cNvSpPr>
          <p:nvPr>
            <p:ph idx="1"/>
          </p:nvPr>
        </p:nvSpPr>
        <p:spPr/>
        <p:txBody>
          <a:bodyPr/>
          <a:lstStyle/>
          <a:p>
            <a:pPr marL="0" indent="0">
              <a:buNone/>
            </a:pPr>
            <a:r>
              <a:rPr lang="zh-CN" altLang="en-US" dirty="0"/>
              <a:t>八、</a:t>
            </a:r>
            <a:r>
              <a:rPr lang="en-US" altLang="zh-CN" dirty="0"/>
              <a:t>( 7 </a:t>
            </a:r>
            <a:r>
              <a:rPr lang="zh-CN" altLang="en-US" dirty="0"/>
              <a:t>分 </a:t>
            </a:r>
            <a:r>
              <a:rPr lang="en-US" altLang="zh-CN" dirty="0"/>
              <a:t>)</a:t>
            </a:r>
            <a:r>
              <a:rPr lang="zh-CN" altLang="en-US" dirty="0"/>
              <a:t>假设接收方采用</a:t>
            </a:r>
            <a:r>
              <a:rPr lang="en-US" altLang="zh-CN" dirty="0"/>
              <a:t>CRC</a:t>
            </a:r>
            <a:r>
              <a:rPr lang="zh-CN" altLang="en-US" dirty="0"/>
              <a:t>生成多项式 </a:t>
            </a:r>
            <a:r>
              <a:rPr lang="en-US" altLang="zh-CN" i="1" dirty="0">
                <a:latin typeface="Times New Roman" panose="02020603050405020304" pitchFamily="18" charset="0"/>
                <a:cs typeface="Times New Roman" panose="02020603050405020304" pitchFamily="18" charset="0"/>
              </a:rPr>
              <a:t>x</a:t>
            </a:r>
            <a:r>
              <a:rPr lang="en-US" altLang="zh-CN" i="1" baseline="30000" dirty="0">
                <a:latin typeface="Times New Roman" panose="02020603050405020304" pitchFamily="18" charset="0"/>
                <a:cs typeface="Times New Roman" panose="02020603050405020304" pitchFamily="18" charset="0"/>
              </a:rPr>
              <a:t> </a:t>
            </a:r>
            <a:r>
              <a:rPr lang="en-US" altLang="zh-CN" baseline="30000" dirty="0"/>
              <a:t>4</a:t>
            </a:r>
            <a:r>
              <a:rPr lang="en-US" altLang="zh-CN" dirty="0"/>
              <a:t>+</a:t>
            </a:r>
            <a:r>
              <a:rPr lang="en-US" altLang="zh-CN" i="1" dirty="0">
                <a:latin typeface="Times New Roman" panose="02020603050405020304" pitchFamily="18" charset="0"/>
                <a:cs typeface="Times New Roman" panose="02020603050405020304" pitchFamily="18" charset="0"/>
              </a:rPr>
              <a:t>x</a:t>
            </a:r>
            <a:r>
              <a:rPr lang="en-US" altLang="zh-CN" dirty="0"/>
              <a:t>+1</a:t>
            </a:r>
            <a:r>
              <a:rPr lang="zh-CN" altLang="en-US" dirty="0"/>
              <a:t>接收到的比特流为</a:t>
            </a:r>
            <a:r>
              <a:rPr lang="en-US" altLang="zh-CN" dirty="0"/>
              <a:t>110110101100</a:t>
            </a:r>
            <a:r>
              <a:rPr lang="zh-CN" altLang="en-US" dirty="0"/>
              <a:t>，问接收正确与否？计算给出原因。</a:t>
            </a:r>
          </a:p>
        </p:txBody>
      </p:sp>
      <p:sp>
        <p:nvSpPr>
          <p:cNvPr id="4" name="矩形 3">
            <a:extLst>
              <a:ext uri="{FF2B5EF4-FFF2-40B4-BE49-F238E27FC236}">
                <a16:creationId xmlns:a16="http://schemas.microsoft.com/office/drawing/2014/main" id="{EA8AE41B-BFD2-4329-B22D-9EA7840C3001}"/>
              </a:ext>
            </a:extLst>
          </p:cNvPr>
          <p:cNvSpPr/>
          <p:nvPr/>
        </p:nvSpPr>
        <p:spPr>
          <a:xfrm>
            <a:off x="3048000" y="2471985"/>
            <a:ext cx="6096000" cy="3693319"/>
          </a:xfrm>
          <a:prstGeom prst="rect">
            <a:avLst/>
          </a:prstGeom>
        </p:spPr>
        <p:txBody>
          <a:bodyPr>
            <a:spAutoFit/>
          </a:bodyPr>
          <a:lstStyle/>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10011 | 110110101100</a:t>
            </a:r>
            <a:endParaRPr lang="zh-CN" altLang="zh-CN" sz="1400"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a:t>
            </a:r>
            <a:r>
              <a:rPr lang="en-US" altLang="zh-CN" u="sng"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10011</a:t>
            </a:r>
            <a:endParaRPr lang="zh-CN" altLang="zh-CN" sz="1400" u="sng"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10000</a:t>
            </a:r>
            <a:endParaRPr lang="zh-CN" altLang="zh-CN" sz="1400"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a:t>
            </a:r>
            <a:r>
              <a:rPr lang="en-US" altLang="zh-CN" u="sng"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10011</a:t>
            </a:r>
            <a:endParaRPr lang="zh-CN" altLang="zh-CN" sz="1400" u="sng"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11101</a:t>
            </a:r>
            <a:endParaRPr lang="zh-CN" altLang="zh-CN" sz="1400"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a:t>
            </a:r>
            <a:r>
              <a:rPr lang="en-US" altLang="zh-CN" u="sng"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10011</a:t>
            </a:r>
            <a:endParaRPr lang="zh-CN" altLang="zh-CN" sz="1400" u="sng"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11101</a:t>
            </a:r>
            <a:endParaRPr lang="zh-CN" altLang="zh-CN" sz="1400"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a:t>
            </a:r>
            <a:r>
              <a:rPr lang="en-US" altLang="zh-CN" u="sng"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10011</a:t>
            </a:r>
            <a:endParaRPr lang="zh-CN" altLang="zh-CN" sz="1400" u="sng"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11100</a:t>
            </a:r>
            <a:endParaRPr lang="zh-CN" altLang="zh-CN" sz="1400"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a:t>
            </a:r>
            <a:r>
              <a:rPr lang="en-US" altLang="zh-CN" u="sng"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10011</a:t>
            </a:r>
            <a:endParaRPr lang="zh-CN" altLang="zh-CN" sz="1400" u="sng"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11110</a:t>
            </a:r>
            <a:endParaRPr lang="zh-CN" altLang="zh-CN" sz="1400"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a:t>
            </a:r>
            <a:r>
              <a:rPr lang="en-US" altLang="zh-CN" u="sng"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10011</a:t>
            </a:r>
            <a:endParaRPr lang="zh-CN" altLang="zh-CN" sz="1400" u="sng"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10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1101</a:t>
            </a:r>
            <a:endParaRPr lang="zh-CN" altLang="zh-CN" sz="1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5" name="标注: 弯曲线形(无边框) 4">
            <a:extLst>
              <a:ext uri="{FF2B5EF4-FFF2-40B4-BE49-F238E27FC236}">
                <a16:creationId xmlns:a16="http://schemas.microsoft.com/office/drawing/2014/main" id="{C7AC83EF-EF17-403D-9A4C-647CEE544B0C}"/>
              </a:ext>
            </a:extLst>
          </p:cNvPr>
          <p:cNvSpPr/>
          <p:nvPr/>
        </p:nvSpPr>
        <p:spPr bwMode="auto">
          <a:xfrm>
            <a:off x="6960096" y="6021288"/>
            <a:ext cx="1512168" cy="503113"/>
          </a:xfrm>
          <a:prstGeom prst="callout2">
            <a:avLst>
              <a:gd name="adj1" fmla="val 53802"/>
              <a:gd name="adj2" fmla="val -2718"/>
              <a:gd name="adj3" fmla="val 55100"/>
              <a:gd name="adj4" fmla="val -51135"/>
              <a:gd name="adj5" fmla="val 4749"/>
              <a:gd name="adj6" fmla="val -87182"/>
            </a:avLst>
          </a:prstGeom>
          <a:noFill/>
          <a:ln w="9525" cap="flat" cmpd="sng" algn="ctr">
            <a:solidFill>
              <a:schemeClr val="accent1"/>
            </a:solidFill>
            <a:prstDash val="solid"/>
            <a:round/>
            <a:headEnd type="none" w="med" len="med"/>
            <a:tailEnd type="none" w="med" len="med"/>
          </a:ln>
        </p:spPr>
        <p:txBody>
          <a:bodyPr vert="horz" wrap="square" lIns="91440" tIns="45720" rIns="91440" bIns="45720" numCol="1" rtlCol="0" anchor="ctr"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dirty="0">
                <a:ln>
                  <a:noFill/>
                </a:ln>
                <a:solidFill>
                  <a:srgbClr val="000099"/>
                </a:solidFill>
                <a:effectLst/>
                <a:latin typeface="微软雅黑" panose="020B0503020204020204" pitchFamily="34" charset="-122"/>
                <a:ea typeface="微软雅黑" panose="020B0503020204020204" pitchFamily="34" charset="-122"/>
              </a:rPr>
              <a:t>接受错误</a:t>
            </a:r>
          </a:p>
        </p:txBody>
      </p:sp>
      <p:grpSp>
        <p:nvGrpSpPr>
          <p:cNvPr id="18" name="组合 17">
            <a:extLst>
              <a:ext uri="{FF2B5EF4-FFF2-40B4-BE49-F238E27FC236}">
                <a16:creationId xmlns:a16="http://schemas.microsoft.com/office/drawing/2014/main" id="{393E4F0E-1E32-4C10-9C34-BFB4E4D2FAFA}"/>
              </a:ext>
            </a:extLst>
          </p:cNvPr>
          <p:cNvGrpSpPr/>
          <p:nvPr/>
        </p:nvGrpSpPr>
        <p:grpSpPr>
          <a:xfrm>
            <a:off x="4956934" y="2761335"/>
            <a:ext cx="752902" cy="2520280"/>
            <a:chOff x="4956934" y="2761335"/>
            <a:chExt cx="752902" cy="2520280"/>
          </a:xfrm>
        </p:grpSpPr>
        <p:cxnSp>
          <p:nvCxnSpPr>
            <p:cNvPr id="7" name="直接箭头连接符 6">
              <a:extLst>
                <a:ext uri="{FF2B5EF4-FFF2-40B4-BE49-F238E27FC236}">
                  <a16:creationId xmlns:a16="http://schemas.microsoft.com/office/drawing/2014/main" id="{84792E4A-5780-4C82-8205-D17F0E039AB7}"/>
                </a:ext>
              </a:extLst>
            </p:cNvPr>
            <p:cNvCxnSpPr/>
            <p:nvPr/>
          </p:nvCxnSpPr>
          <p:spPr>
            <a:xfrm>
              <a:off x="5709836" y="2761335"/>
              <a:ext cx="0" cy="2520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BFC077B4-DCFF-4CD8-98BE-D2020E0F9F15}"/>
                </a:ext>
              </a:extLst>
            </p:cNvPr>
            <p:cNvCxnSpPr/>
            <p:nvPr/>
          </p:nvCxnSpPr>
          <p:spPr>
            <a:xfrm>
              <a:off x="5572351" y="2780928"/>
              <a:ext cx="0" cy="1944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7D6F7A51-BF96-48B1-8442-D25DAEEAA0FA}"/>
                </a:ext>
              </a:extLst>
            </p:cNvPr>
            <p:cNvCxnSpPr/>
            <p:nvPr/>
          </p:nvCxnSpPr>
          <p:spPr>
            <a:xfrm>
              <a:off x="5447928" y="2761335"/>
              <a:ext cx="0" cy="1387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B73186D6-DC14-449C-A251-EB28A65623B7}"/>
                </a:ext>
              </a:extLst>
            </p:cNvPr>
            <p:cNvCxnSpPr/>
            <p:nvPr/>
          </p:nvCxnSpPr>
          <p:spPr>
            <a:xfrm>
              <a:off x="5087888" y="2767866"/>
              <a:ext cx="0" cy="86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AD2A6C75-17AB-42D0-815B-93A2F287BF04}"/>
                </a:ext>
              </a:extLst>
            </p:cNvPr>
            <p:cNvCxnSpPr/>
            <p:nvPr/>
          </p:nvCxnSpPr>
          <p:spPr>
            <a:xfrm>
              <a:off x="5212311" y="2767866"/>
              <a:ext cx="0" cy="86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2A149585-DFA8-422E-BA93-B99220C39246}"/>
                </a:ext>
              </a:extLst>
            </p:cNvPr>
            <p:cNvCxnSpPr/>
            <p:nvPr/>
          </p:nvCxnSpPr>
          <p:spPr>
            <a:xfrm>
              <a:off x="5316974" y="2767866"/>
              <a:ext cx="0" cy="86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F45D5402-CB03-4B96-9559-D14E43E5CD72}"/>
                </a:ext>
              </a:extLst>
            </p:cNvPr>
            <p:cNvCxnSpPr/>
            <p:nvPr/>
          </p:nvCxnSpPr>
          <p:spPr>
            <a:xfrm>
              <a:off x="4956934" y="2767866"/>
              <a:ext cx="0"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85544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8AD98-CDD1-4960-9FD3-0C26D5E3AC9C}"/>
              </a:ext>
            </a:extLst>
          </p:cNvPr>
          <p:cNvSpPr>
            <a:spLocks noGrp="1"/>
          </p:cNvSpPr>
          <p:nvPr>
            <p:ph type="title"/>
          </p:nvPr>
        </p:nvSpPr>
        <p:spPr/>
        <p:txBody>
          <a:bodyPr/>
          <a:lstStyle/>
          <a:p>
            <a:r>
              <a:rPr lang="en-US" altLang="zh-CN" dirty="0"/>
              <a:t>Stanford </a:t>
            </a:r>
            <a:r>
              <a:rPr lang="zh-CN" altLang="en-US" dirty="0"/>
              <a:t>大学计算机系 </a:t>
            </a:r>
            <a:r>
              <a:rPr lang="en-US" altLang="zh-CN" dirty="0"/>
              <a:t>2020 </a:t>
            </a:r>
            <a:r>
              <a:rPr lang="zh-CN" altLang="en-US" dirty="0"/>
              <a:t>年秋季期末考题</a:t>
            </a:r>
          </a:p>
        </p:txBody>
      </p:sp>
      <p:sp>
        <p:nvSpPr>
          <p:cNvPr id="3" name="内容占位符 2">
            <a:extLst>
              <a:ext uri="{FF2B5EF4-FFF2-40B4-BE49-F238E27FC236}">
                <a16:creationId xmlns:a16="http://schemas.microsoft.com/office/drawing/2014/main" id="{55A6D1DB-CB16-48A6-98A7-8CDDEFECF86B}"/>
              </a:ext>
            </a:extLst>
          </p:cNvPr>
          <p:cNvSpPr>
            <a:spLocks noGrp="1"/>
          </p:cNvSpPr>
          <p:nvPr>
            <p:ph idx="1"/>
          </p:nvPr>
        </p:nvSpPr>
        <p:spPr/>
        <p:txBody>
          <a:bodyPr/>
          <a:lstStyle/>
          <a:p>
            <a:pPr marL="0" indent="0">
              <a:buNone/>
            </a:pPr>
            <a:r>
              <a:rPr lang="en-US" altLang="zh-CN" dirty="0"/>
              <a:t>VII Manchester Encoding</a:t>
            </a:r>
          </a:p>
          <a:p>
            <a:pPr marL="0" indent="0">
              <a:buNone/>
            </a:pPr>
            <a:r>
              <a:rPr lang="en-US" altLang="zh-CN" dirty="0"/>
              <a:t>12. [5 points]:</a:t>
            </a:r>
          </a:p>
          <a:p>
            <a:pPr marL="0" indent="0">
              <a:buNone/>
            </a:pPr>
            <a:r>
              <a:rPr lang="en-US" altLang="zh-CN" dirty="0"/>
              <a:t>Encode the bitstream “011001” using Manchester encoding. The first bit has been encoded for you.</a:t>
            </a:r>
            <a:endParaRPr lang="zh-CN" altLang="en-US" dirty="0"/>
          </a:p>
        </p:txBody>
      </p:sp>
      <p:pic>
        <p:nvPicPr>
          <p:cNvPr id="4" name="图片 3">
            <a:extLst>
              <a:ext uri="{FF2B5EF4-FFF2-40B4-BE49-F238E27FC236}">
                <a16:creationId xmlns:a16="http://schemas.microsoft.com/office/drawing/2014/main" id="{9E959F19-D5BA-4E69-9653-2BB8F4E1A6AD}"/>
              </a:ext>
            </a:extLst>
          </p:cNvPr>
          <p:cNvPicPr>
            <a:picLocks noChangeAspect="1"/>
          </p:cNvPicPr>
          <p:nvPr/>
        </p:nvPicPr>
        <p:blipFill>
          <a:blip r:embed="rId3"/>
          <a:stretch>
            <a:fillRect/>
          </a:stretch>
        </p:blipFill>
        <p:spPr>
          <a:xfrm>
            <a:off x="2999656" y="3424416"/>
            <a:ext cx="5692874" cy="2861185"/>
          </a:xfrm>
          <a:prstGeom prst="rect">
            <a:avLst/>
          </a:prstGeom>
        </p:spPr>
      </p:pic>
      <p:sp>
        <p:nvSpPr>
          <p:cNvPr id="5" name="矩形 4">
            <a:extLst>
              <a:ext uri="{FF2B5EF4-FFF2-40B4-BE49-F238E27FC236}">
                <a16:creationId xmlns:a16="http://schemas.microsoft.com/office/drawing/2014/main" id="{AD1253DD-19C9-4EDB-A4AF-27FF324C8EC6}"/>
              </a:ext>
            </a:extLst>
          </p:cNvPr>
          <p:cNvSpPr/>
          <p:nvPr/>
        </p:nvSpPr>
        <p:spPr bwMode="auto">
          <a:xfrm>
            <a:off x="4943872" y="5301208"/>
            <a:ext cx="3748658" cy="1080120"/>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000" b="0" i="0" u="none" strike="noStrike" cap="none" normalizeH="0" baseline="0">
              <a:ln>
                <a:noFill/>
              </a:ln>
              <a:solidFill>
                <a:schemeClr val="bg1"/>
              </a:solidFill>
              <a:effectLst/>
              <a:latin typeface="Stone Sans" pitchFamily="2" charset="0"/>
              <a:ea typeface="宋体" panose="02010600030101010101" pitchFamily="2" charset="-122"/>
            </a:endParaRPr>
          </a:p>
        </p:txBody>
      </p:sp>
      <p:sp>
        <p:nvSpPr>
          <p:cNvPr id="7" name="文本框 6">
            <a:extLst>
              <a:ext uri="{FF2B5EF4-FFF2-40B4-BE49-F238E27FC236}">
                <a16:creationId xmlns:a16="http://schemas.microsoft.com/office/drawing/2014/main" id="{43E73B34-6550-4ADD-9D3E-C3A7FA2D37AB}"/>
              </a:ext>
            </a:extLst>
          </p:cNvPr>
          <p:cNvSpPr txBox="1"/>
          <p:nvPr/>
        </p:nvSpPr>
        <p:spPr>
          <a:xfrm>
            <a:off x="829784" y="5661248"/>
            <a:ext cx="1197764" cy="369332"/>
          </a:xfrm>
          <a:prstGeom prst="rect">
            <a:avLst/>
          </a:prstGeom>
          <a:noFill/>
        </p:spPr>
        <p:txBody>
          <a:bodyPr wrap="none" rtlCol="0">
            <a:spAutoFit/>
          </a:bodyPr>
          <a:lstStyle/>
          <a:p>
            <a:r>
              <a:rPr lang="en-US" altLang="zh-CN" dirty="0">
                <a:solidFill>
                  <a:srgbClr val="FF0000"/>
                </a:solidFill>
              </a:rPr>
              <a:t>ANSWER</a:t>
            </a:r>
            <a:endParaRPr lang="zh-CN" altLang="en-US" dirty="0">
              <a:solidFill>
                <a:srgbClr val="FF0000"/>
              </a:solidFill>
            </a:endParaRPr>
          </a:p>
        </p:txBody>
      </p:sp>
    </p:spTree>
    <p:extLst>
      <p:ext uri="{BB962C8B-B14F-4D97-AF65-F5344CB8AC3E}">
        <p14:creationId xmlns:p14="http://schemas.microsoft.com/office/powerpoint/2010/main" val="16514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2" presetClass="exit" presetSubtype="2" fill="hold" grpId="0" nodeType="afterEffect">
                                  <p:stCondLst>
                                    <p:cond delay="0"/>
                                  </p:stCondLst>
                                  <p:childTnLst>
                                    <p:anim calcmode="lin" valueType="num">
                                      <p:cBhvr additive="base">
                                        <p:cTn id="9" dur="5250"/>
                                        <p:tgtEl>
                                          <p:spTgt spid="5"/>
                                        </p:tgtEl>
                                        <p:attrNameLst>
                                          <p:attrName>ppt_x</p:attrName>
                                        </p:attrNameLst>
                                      </p:cBhvr>
                                      <p:tavLst>
                                        <p:tav tm="0">
                                          <p:val>
                                            <p:strVal val="ppt_x"/>
                                          </p:val>
                                        </p:tav>
                                        <p:tav tm="100000">
                                          <p:val>
                                            <p:strVal val="1+ppt_w/2"/>
                                          </p:val>
                                        </p:tav>
                                      </p:tavLst>
                                    </p:anim>
                                    <p:anim calcmode="lin" valueType="num">
                                      <p:cBhvr additive="base">
                                        <p:cTn id="10" dur="5250"/>
                                        <p:tgtEl>
                                          <p:spTgt spid="5"/>
                                        </p:tgtEl>
                                        <p:attrNameLst>
                                          <p:attrName>ppt_y</p:attrName>
                                        </p:attrNameLst>
                                      </p:cBhvr>
                                      <p:tavLst>
                                        <p:tav tm="0">
                                          <p:val>
                                            <p:strVal val="ppt_y"/>
                                          </p:val>
                                        </p:tav>
                                        <p:tav tm="100000">
                                          <p:val>
                                            <p:strVal val="ppt_y"/>
                                          </p:val>
                                        </p:tav>
                                      </p:tavLst>
                                    </p:anim>
                                    <p:set>
                                      <p:cBhvr>
                                        <p:cTn id="11" dur="1" fill="hold">
                                          <p:stCondLst>
                                            <p:cond delay="524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A21F6A3-4EC1-4677-8D86-69CA6A6B5AEA}"/>
              </a:ext>
            </a:extLst>
          </p:cNvPr>
          <p:cNvSpPr>
            <a:spLocks noGrp="1"/>
          </p:cNvSpPr>
          <p:nvPr>
            <p:ph type="title"/>
          </p:nvPr>
        </p:nvSpPr>
        <p:spPr/>
        <p:txBody>
          <a:bodyPr/>
          <a:lstStyle/>
          <a:p>
            <a:r>
              <a:rPr lang="en-US" altLang="zh-CN" dirty="0"/>
              <a:t>THANK YOU </a:t>
            </a:r>
            <a:r>
              <a:rPr lang="zh-CN" altLang="en-US" dirty="0"/>
              <a:t>！</a:t>
            </a:r>
          </a:p>
        </p:txBody>
      </p:sp>
    </p:spTree>
    <p:extLst>
      <p:ext uri="{BB962C8B-B14F-4D97-AF65-F5344CB8AC3E}">
        <p14:creationId xmlns:p14="http://schemas.microsoft.com/office/powerpoint/2010/main" val="2738886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为什么以太网要设置一个最小帧长和最大帧长？请说明理由。</a:t>
            </a:r>
            <a:endParaRPr lang="en-US" altLang="zh-CN" sz="2400" dirty="0"/>
          </a:p>
          <a:p>
            <a:endParaRPr lang="en-US" altLang="zh-CN" sz="2400" dirty="0"/>
          </a:p>
          <a:p>
            <a:pPr marL="0" indent="0">
              <a:buNone/>
            </a:pPr>
            <a:r>
              <a:rPr lang="zh-CN" altLang="en-US" sz="2400" dirty="0"/>
              <a:t>设置最小帧长的理由：</a:t>
            </a:r>
            <a:endParaRPr lang="en-US" altLang="zh-CN" sz="2400" dirty="0"/>
          </a:p>
          <a:p>
            <a:pPr marL="400050" lvl="1" indent="0">
              <a:buNone/>
            </a:pPr>
            <a:r>
              <a:rPr lang="zh-CN" altLang="en-US" sz="2000" dirty="0"/>
              <a:t>区分噪声和因发生碰撞而异常中止的短帧。</a:t>
            </a:r>
            <a:endParaRPr lang="en-US" altLang="zh-CN" sz="2000" dirty="0"/>
          </a:p>
          <a:p>
            <a:pPr marL="400050" lvl="1" indent="0">
              <a:buNone/>
            </a:pPr>
            <a:endParaRPr lang="en-US" altLang="zh-CN" sz="2000" dirty="0"/>
          </a:p>
          <a:p>
            <a:pPr marL="0" indent="0">
              <a:buNone/>
            </a:pPr>
            <a:r>
              <a:rPr lang="zh-CN" altLang="en-US" sz="2400" dirty="0"/>
              <a:t>设置最大帧长的理由：</a:t>
            </a:r>
            <a:endParaRPr lang="en-US" altLang="zh-CN" sz="2400" dirty="0"/>
          </a:p>
          <a:p>
            <a:pPr marL="914400" lvl="1" indent="-457200">
              <a:buFont typeface="+mj-lt"/>
              <a:buAutoNum type="arabicPeriod"/>
            </a:pPr>
            <a:r>
              <a:rPr lang="zh-CN" altLang="en-US" sz="2000" dirty="0"/>
              <a:t>为了保证每个站都能公平竞争接入到以太网。因为如果某个站发送特长的数据帧，其它站就必须等待很长时间才能发送数据；</a:t>
            </a:r>
            <a:endParaRPr lang="en-US" altLang="zh-CN" sz="2000" dirty="0"/>
          </a:p>
          <a:p>
            <a:pPr marL="914400" lvl="1" indent="-457200">
              <a:buFont typeface="+mj-lt"/>
              <a:buAutoNum type="arabicPeriod"/>
            </a:pPr>
            <a:r>
              <a:rPr lang="zh-CN" altLang="en-US" sz="2000" dirty="0"/>
              <a:t>帧太长出错概率增大，重传可能性加大；</a:t>
            </a:r>
            <a:endParaRPr lang="en-US" altLang="zh-CN" sz="2000" dirty="0"/>
          </a:p>
          <a:p>
            <a:pPr marL="914400" lvl="1" indent="-457200">
              <a:buFont typeface="+mj-lt"/>
              <a:buAutoNum type="arabicPeriod"/>
            </a:pPr>
            <a:r>
              <a:rPr lang="zh-CN" altLang="en-US" sz="2000" dirty="0"/>
              <a:t>帧太长对发送缓存和接收缓存要求更高。</a:t>
            </a:r>
            <a:endParaRPr lang="zh-CN" altLang="zh-CN" sz="2000" dirty="0"/>
          </a:p>
          <a:p>
            <a:pPr marL="0" indent="0">
              <a:buNone/>
            </a:pPr>
            <a:endParaRPr lang="zh-CN" altLang="zh-CN" sz="2000" dirty="0"/>
          </a:p>
          <a:p>
            <a:pPr marL="0" lvl="0" indent="0">
              <a:buNone/>
            </a:pP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1361723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56">
            <a:extLst>
              <a:ext uri="{FF2B5EF4-FFF2-40B4-BE49-F238E27FC236}">
                <a16:creationId xmlns:a16="http://schemas.microsoft.com/office/drawing/2014/main" id="{00F5D3BE-8AE7-453C-B31F-09B386F3DADE}"/>
              </a:ext>
            </a:extLst>
          </p:cNvPr>
          <p:cNvSpPr txBox="1"/>
          <p:nvPr/>
        </p:nvSpPr>
        <p:spPr>
          <a:xfrm>
            <a:off x="6870085" y="2199790"/>
            <a:ext cx="432048" cy="369332"/>
          </a:xfrm>
          <a:prstGeom prst="rect">
            <a:avLst/>
          </a:prstGeom>
          <a:noFill/>
        </p:spPr>
        <p:txBody>
          <a:bodyPr wrap="square" rtlCol="0">
            <a:spAutoFit/>
          </a:bodyPr>
          <a:lstStyle/>
          <a:p>
            <a:pPr algn="ctr"/>
            <a:r>
              <a:rPr lang="en-US" altLang="zh-CN" dirty="0">
                <a:solidFill>
                  <a:srgbClr val="0000FF"/>
                </a:solidFill>
                <a:latin typeface="+mn-ea"/>
              </a:rPr>
              <a:t>1</a:t>
            </a:r>
            <a:endParaRPr lang="zh-CN" altLang="en-US" dirty="0">
              <a:solidFill>
                <a:srgbClr val="0000FF"/>
              </a:solidFill>
              <a:latin typeface="+mn-ea"/>
            </a:endParaRPr>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a:xfrm>
            <a:off x="527052" y="116632"/>
            <a:ext cx="11137899" cy="1224136"/>
          </a:xfrm>
        </p:spPr>
        <p:txBody>
          <a:bodyPr>
            <a:normAutofit/>
          </a:bodyPr>
          <a:lstStyle/>
          <a:p>
            <a:r>
              <a:rPr lang="zh-CN" altLang="en-US" sz="2400" dirty="0"/>
              <a:t>设某网络在某一时刻的结构如下图所示，包括</a:t>
            </a:r>
            <a:r>
              <a:rPr lang="en-US" altLang="zh-CN" sz="2400" dirty="0"/>
              <a:t>6</a:t>
            </a:r>
            <a:r>
              <a:rPr lang="zh-CN" altLang="en-US" sz="2400" dirty="0"/>
              <a:t>个路由器连接成主干网，分别和</a:t>
            </a:r>
            <a:r>
              <a:rPr lang="en-US" altLang="zh-CN" sz="2400" dirty="0"/>
              <a:t>6</a:t>
            </a:r>
            <a:r>
              <a:rPr lang="zh-CN" altLang="en-US" sz="2400" dirty="0"/>
              <a:t>个局域网相连，</a:t>
            </a:r>
            <a:r>
              <a:rPr lang="en-US" altLang="zh-CN" sz="2400" dirty="0"/>
              <a:t>6</a:t>
            </a:r>
            <a:r>
              <a:rPr lang="zh-CN" altLang="en-US" sz="2400" dirty="0"/>
              <a:t>个局域网最后通过</a:t>
            </a:r>
            <a:r>
              <a:rPr lang="en-US" altLang="zh-CN" sz="2400" dirty="0"/>
              <a:t>R1</a:t>
            </a:r>
            <a:r>
              <a:rPr lang="zh-CN" altLang="en-US" sz="2400" dirty="0"/>
              <a:t>、</a:t>
            </a:r>
            <a:r>
              <a:rPr lang="en-US" altLang="zh-CN" sz="2400" dirty="0"/>
              <a:t>R2</a:t>
            </a:r>
            <a:r>
              <a:rPr lang="zh-CN" altLang="en-US" sz="2400" dirty="0"/>
              <a:t>接入互联网。图中链路（连线）旁边的数字表示两个路由器之间的链路状态值。</a:t>
            </a:r>
            <a:endParaRPr lang="zh-CN" altLang="en-US" dirty="0"/>
          </a:p>
        </p:txBody>
      </p:sp>
      <p:sp>
        <p:nvSpPr>
          <p:cNvPr id="4" name="圆柱形 3">
            <a:extLst>
              <a:ext uri="{FF2B5EF4-FFF2-40B4-BE49-F238E27FC236}">
                <a16:creationId xmlns:a16="http://schemas.microsoft.com/office/drawing/2014/main" id="{265B99E6-4484-4812-B4A4-53A711EA8F70}"/>
              </a:ext>
            </a:extLst>
          </p:cNvPr>
          <p:cNvSpPr/>
          <p:nvPr/>
        </p:nvSpPr>
        <p:spPr bwMode="auto">
          <a:xfrm>
            <a:off x="8688288" y="178512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R3</a:t>
            </a:r>
            <a:endParaRPr kumimoji="0" lang="zh-CN" altLang="en-US" b="0" i="0" u="none" strike="noStrike" cap="none" normalizeH="0" baseline="0" dirty="0">
              <a:ln>
                <a:noFill/>
              </a:ln>
              <a:solidFill>
                <a:srgbClr val="0000FF"/>
              </a:solidFill>
              <a:effectLst/>
              <a:latin typeface="+mn-ea"/>
            </a:endParaRPr>
          </a:p>
        </p:txBody>
      </p:sp>
      <p:sp>
        <p:nvSpPr>
          <p:cNvPr id="5" name="云形 4">
            <a:extLst>
              <a:ext uri="{FF2B5EF4-FFF2-40B4-BE49-F238E27FC236}">
                <a16:creationId xmlns:a16="http://schemas.microsoft.com/office/drawing/2014/main" id="{AFB0B2F6-E87E-45CA-948C-03E875BF7D3D}"/>
              </a:ext>
            </a:extLst>
          </p:cNvPr>
          <p:cNvSpPr/>
          <p:nvPr/>
        </p:nvSpPr>
        <p:spPr bwMode="auto">
          <a:xfrm>
            <a:off x="8508268" y="1053119"/>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LAN3</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6" name="圆柱形 5">
            <a:extLst>
              <a:ext uri="{FF2B5EF4-FFF2-40B4-BE49-F238E27FC236}">
                <a16:creationId xmlns:a16="http://schemas.microsoft.com/office/drawing/2014/main" id="{73A1E2C5-C5B5-433D-B86F-F0A3D686D01B}"/>
              </a:ext>
            </a:extLst>
          </p:cNvPr>
          <p:cNvSpPr/>
          <p:nvPr/>
        </p:nvSpPr>
        <p:spPr bwMode="auto">
          <a:xfrm>
            <a:off x="8688288" y="3068960"/>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R4</a:t>
            </a:r>
            <a:endParaRPr kumimoji="0" lang="zh-CN" altLang="en-US" b="0" i="0" u="none" strike="noStrike" cap="none" normalizeH="0" baseline="0" dirty="0">
              <a:ln>
                <a:noFill/>
              </a:ln>
              <a:solidFill>
                <a:srgbClr val="0000FF"/>
              </a:solidFill>
              <a:effectLst/>
              <a:latin typeface="+mn-ea"/>
            </a:endParaRPr>
          </a:p>
        </p:txBody>
      </p:sp>
      <p:sp>
        <p:nvSpPr>
          <p:cNvPr id="7" name="云形 6">
            <a:extLst>
              <a:ext uri="{FF2B5EF4-FFF2-40B4-BE49-F238E27FC236}">
                <a16:creationId xmlns:a16="http://schemas.microsoft.com/office/drawing/2014/main" id="{C7D33BEB-A71C-4381-A6DC-A316C8E48173}"/>
              </a:ext>
            </a:extLst>
          </p:cNvPr>
          <p:cNvSpPr/>
          <p:nvPr/>
        </p:nvSpPr>
        <p:spPr bwMode="auto">
          <a:xfrm>
            <a:off x="8508268" y="3789040"/>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LAN4</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8" name="圆柱形 7">
            <a:extLst>
              <a:ext uri="{FF2B5EF4-FFF2-40B4-BE49-F238E27FC236}">
                <a16:creationId xmlns:a16="http://schemas.microsoft.com/office/drawing/2014/main" id="{9A09AB02-E157-46F4-BC89-1AFC80679A1F}"/>
              </a:ext>
            </a:extLst>
          </p:cNvPr>
          <p:cNvSpPr/>
          <p:nvPr/>
        </p:nvSpPr>
        <p:spPr bwMode="auto">
          <a:xfrm>
            <a:off x="10632504" y="178512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R5</a:t>
            </a:r>
            <a:endParaRPr kumimoji="0" lang="zh-CN" altLang="en-US" b="0" i="0" u="none" strike="noStrike" cap="none" normalizeH="0" baseline="0" dirty="0">
              <a:ln>
                <a:noFill/>
              </a:ln>
              <a:solidFill>
                <a:srgbClr val="0000FF"/>
              </a:solidFill>
              <a:effectLst/>
              <a:latin typeface="+mn-ea"/>
            </a:endParaRPr>
          </a:p>
        </p:txBody>
      </p:sp>
      <p:sp>
        <p:nvSpPr>
          <p:cNvPr id="9" name="圆柱形 8">
            <a:extLst>
              <a:ext uri="{FF2B5EF4-FFF2-40B4-BE49-F238E27FC236}">
                <a16:creationId xmlns:a16="http://schemas.microsoft.com/office/drawing/2014/main" id="{0B0BF942-C185-404A-A1DD-9D53AEACB28A}"/>
              </a:ext>
            </a:extLst>
          </p:cNvPr>
          <p:cNvSpPr/>
          <p:nvPr/>
        </p:nvSpPr>
        <p:spPr bwMode="auto">
          <a:xfrm>
            <a:off x="10632504" y="3068960"/>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R6</a:t>
            </a:r>
            <a:endParaRPr kumimoji="0" lang="zh-CN" altLang="en-US" b="0" i="0" u="none" strike="noStrike" cap="none" normalizeH="0" baseline="0" dirty="0">
              <a:ln>
                <a:noFill/>
              </a:ln>
              <a:solidFill>
                <a:srgbClr val="0000FF"/>
              </a:solidFill>
              <a:effectLst/>
              <a:latin typeface="+mn-ea"/>
            </a:endParaRPr>
          </a:p>
        </p:txBody>
      </p:sp>
      <p:sp>
        <p:nvSpPr>
          <p:cNvPr id="10" name="圆柱形 9">
            <a:extLst>
              <a:ext uri="{FF2B5EF4-FFF2-40B4-BE49-F238E27FC236}">
                <a16:creationId xmlns:a16="http://schemas.microsoft.com/office/drawing/2014/main" id="{25E3EF48-13D3-483C-A7F8-18CB513E18A7}"/>
              </a:ext>
            </a:extLst>
          </p:cNvPr>
          <p:cNvSpPr/>
          <p:nvPr/>
        </p:nvSpPr>
        <p:spPr bwMode="auto">
          <a:xfrm>
            <a:off x="7572163" y="238445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R2</a:t>
            </a:r>
            <a:endParaRPr kumimoji="0" lang="zh-CN" altLang="en-US" b="0" i="0" u="none" strike="noStrike" cap="none" normalizeH="0" baseline="0" dirty="0">
              <a:ln>
                <a:noFill/>
              </a:ln>
              <a:solidFill>
                <a:srgbClr val="0000FF"/>
              </a:solidFill>
              <a:effectLst/>
              <a:latin typeface="+mn-ea"/>
            </a:endParaRPr>
          </a:p>
        </p:txBody>
      </p:sp>
      <p:sp>
        <p:nvSpPr>
          <p:cNvPr id="11" name="圆柱形 10">
            <a:extLst>
              <a:ext uri="{FF2B5EF4-FFF2-40B4-BE49-F238E27FC236}">
                <a16:creationId xmlns:a16="http://schemas.microsoft.com/office/drawing/2014/main" id="{FFEA1E3E-241F-4FBE-83CA-73A88D3C8282}"/>
              </a:ext>
            </a:extLst>
          </p:cNvPr>
          <p:cNvSpPr/>
          <p:nvPr/>
        </p:nvSpPr>
        <p:spPr bwMode="auto">
          <a:xfrm>
            <a:off x="6155235" y="238445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R1</a:t>
            </a:r>
            <a:endParaRPr kumimoji="0" lang="zh-CN" altLang="en-US" b="0" i="0" u="none" strike="noStrike" cap="none" normalizeH="0" baseline="0" dirty="0">
              <a:ln>
                <a:noFill/>
              </a:ln>
              <a:solidFill>
                <a:srgbClr val="0000FF"/>
              </a:solidFill>
              <a:effectLst/>
              <a:latin typeface="+mn-ea"/>
            </a:endParaRPr>
          </a:p>
        </p:txBody>
      </p:sp>
      <p:sp>
        <p:nvSpPr>
          <p:cNvPr id="12" name="云形 11">
            <a:extLst>
              <a:ext uri="{FF2B5EF4-FFF2-40B4-BE49-F238E27FC236}">
                <a16:creationId xmlns:a16="http://schemas.microsoft.com/office/drawing/2014/main" id="{FF432301-6F94-476C-ACFB-FA36411C8DB3}"/>
              </a:ext>
            </a:extLst>
          </p:cNvPr>
          <p:cNvSpPr/>
          <p:nvPr/>
        </p:nvSpPr>
        <p:spPr bwMode="auto">
          <a:xfrm>
            <a:off x="10452484" y="1053119"/>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LAN5</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13" name="云形 12">
            <a:extLst>
              <a:ext uri="{FF2B5EF4-FFF2-40B4-BE49-F238E27FC236}">
                <a16:creationId xmlns:a16="http://schemas.microsoft.com/office/drawing/2014/main" id="{446E1032-ED45-4446-86BC-D0BC7DA05919}"/>
              </a:ext>
            </a:extLst>
          </p:cNvPr>
          <p:cNvSpPr/>
          <p:nvPr/>
        </p:nvSpPr>
        <p:spPr bwMode="auto">
          <a:xfrm>
            <a:off x="7392143" y="1772388"/>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LAN1</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14" name="云形 13">
            <a:extLst>
              <a:ext uri="{FF2B5EF4-FFF2-40B4-BE49-F238E27FC236}">
                <a16:creationId xmlns:a16="http://schemas.microsoft.com/office/drawing/2014/main" id="{B71D2459-6448-436D-833A-FB54879B1C2E}"/>
              </a:ext>
            </a:extLst>
          </p:cNvPr>
          <p:cNvSpPr/>
          <p:nvPr/>
        </p:nvSpPr>
        <p:spPr bwMode="auto">
          <a:xfrm>
            <a:off x="5885205" y="3018125"/>
            <a:ext cx="1116124" cy="770059"/>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a:ln>
                  <a:noFill/>
                </a:ln>
                <a:solidFill>
                  <a:srgbClr val="0000FF"/>
                </a:solidFill>
                <a:effectLst/>
                <a:latin typeface="+mn-ea"/>
                <a:cs typeface="Arial" panose="020B0604020202020204" pitchFamily="34" charset="0"/>
              </a:rPr>
              <a:t>互联网</a:t>
            </a:r>
          </a:p>
        </p:txBody>
      </p:sp>
      <p:cxnSp>
        <p:nvCxnSpPr>
          <p:cNvPr id="16" name="直接连接符 15">
            <a:extLst>
              <a:ext uri="{FF2B5EF4-FFF2-40B4-BE49-F238E27FC236}">
                <a16:creationId xmlns:a16="http://schemas.microsoft.com/office/drawing/2014/main" id="{555E2062-8A14-41D7-AFFA-14E87E71D4DF}"/>
              </a:ext>
            </a:extLst>
          </p:cNvPr>
          <p:cNvCxnSpPr>
            <a:stCxn id="5" idx="1"/>
            <a:endCxn id="4" idx="1"/>
          </p:cNvCxnSpPr>
          <p:nvPr/>
        </p:nvCxnSpPr>
        <p:spPr>
          <a:xfrm>
            <a:off x="8976320" y="1412776"/>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7" name="直接连接符 16">
            <a:extLst>
              <a:ext uri="{FF2B5EF4-FFF2-40B4-BE49-F238E27FC236}">
                <a16:creationId xmlns:a16="http://schemas.microsoft.com/office/drawing/2014/main" id="{CBAAE712-42B3-4EB6-8154-F2C0146FD05C}"/>
              </a:ext>
            </a:extLst>
          </p:cNvPr>
          <p:cNvCxnSpPr/>
          <p:nvPr/>
        </p:nvCxnSpPr>
        <p:spPr>
          <a:xfrm>
            <a:off x="8976320" y="3429000"/>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8" name="直接连接符 17">
            <a:extLst>
              <a:ext uri="{FF2B5EF4-FFF2-40B4-BE49-F238E27FC236}">
                <a16:creationId xmlns:a16="http://schemas.microsoft.com/office/drawing/2014/main" id="{069DAAF4-6069-4DF4-AE0D-011E38E1AF0C}"/>
              </a:ext>
            </a:extLst>
          </p:cNvPr>
          <p:cNvCxnSpPr/>
          <p:nvPr/>
        </p:nvCxnSpPr>
        <p:spPr>
          <a:xfrm>
            <a:off x="10920536" y="1412776"/>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19" name="云形 18">
            <a:extLst>
              <a:ext uri="{FF2B5EF4-FFF2-40B4-BE49-F238E27FC236}">
                <a16:creationId xmlns:a16="http://schemas.microsoft.com/office/drawing/2014/main" id="{01AD35A7-59B4-4A9D-88D9-B726009B1DDE}"/>
              </a:ext>
            </a:extLst>
          </p:cNvPr>
          <p:cNvSpPr/>
          <p:nvPr/>
        </p:nvSpPr>
        <p:spPr bwMode="auto">
          <a:xfrm>
            <a:off x="10452484" y="3801350"/>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LAN6</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cxnSp>
        <p:nvCxnSpPr>
          <p:cNvPr id="20" name="直接连接符 19">
            <a:extLst>
              <a:ext uri="{FF2B5EF4-FFF2-40B4-BE49-F238E27FC236}">
                <a16:creationId xmlns:a16="http://schemas.microsoft.com/office/drawing/2014/main" id="{614DFE77-D553-4DF6-9754-E1993245ADB8}"/>
              </a:ext>
            </a:extLst>
          </p:cNvPr>
          <p:cNvCxnSpPr/>
          <p:nvPr/>
        </p:nvCxnSpPr>
        <p:spPr>
          <a:xfrm>
            <a:off x="10920536" y="3416690"/>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21" name="云形 20">
            <a:extLst>
              <a:ext uri="{FF2B5EF4-FFF2-40B4-BE49-F238E27FC236}">
                <a16:creationId xmlns:a16="http://schemas.microsoft.com/office/drawing/2014/main" id="{818A0DA9-4BD6-4603-94B0-88AE52056AA0}"/>
              </a:ext>
            </a:extLst>
          </p:cNvPr>
          <p:cNvSpPr/>
          <p:nvPr/>
        </p:nvSpPr>
        <p:spPr bwMode="auto">
          <a:xfrm>
            <a:off x="7392143" y="3092226"/>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LAN2</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cxnSp>
        <p:nvCxnSpPr>
          <p:cNvPr id="22" name="直接连接符 21">
            <a:extLst>
              <a:ext uri="{FF2B5EF4-FFF2-40B4-BE49-F238E27FC236}">
                <a16:creationId xmlns:a16="http://schemas.microsoft.com/office/drawing/2014/main" id="{EC93B7E6-1167-4295-8F3F-2298DB2618B4}"/>
              </a:ext>
            </a:extLst>
          </p:cNvPr>
          <p:cNvCxnSpPr>
            <a:cxnSpLocks/>
            <a:stCxn id="11" idx="3"/>
            <a:endCxn id="14" idx="3"/>
          </p:cNvCxnSpPr>
          <p:nvPr/>
        </p:nvCxnSpPr>
        <p:spPr>
          <a:xfrm>
            <a:off x="6443267" y="2744496"/>
            <a:ext cx="0" cy="31765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3" name="直接连接符 22">
            <a:extLst>
              <a:ext uri="{FF2B5EF4-FFF2-40B4-BE49-F238E27FC236}">
                <a16:creationId xmlns:a16="http://schemas.microsoft.com/office/drawing/2014/main" id="{64F91AED-EA6C-4166-99B2-076569249C2C}"/>
              </a:ext>
            </a:extLst>
          </p:cNvPr>
          <p:cNvCxnSpPr>
            <a:cxnSpLocks/>
            <a:stCxn id="13" idx="1"/>
            <a:endCxn id="10" idx="1"/>
          </p:cNvCxnSpPr>
          <p:nvPr/>
        </p:nvCxnSpPr>
        <p:spPr>
          <a:xfrm>
            <a:off x="7860195" y="2132045"/>
            <a:ext cx="0" cy="252411"/>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9" name="直接连接符 28">
            <a:extLst>
              <a:ext uri="{FF2B5EF4-FFF2-40B4-BE49-F238E27FC236}">
                <a16:creationId xmlns:a16="http://schemas.microsoft.com/office/drawing/2014/main" id="{272F65C2-49EB-4DD2-BA46-5B60854EF9CC}"/>
              </a:ext>
            </a:extLst>
          </p:cNvPr>
          <p:cNvCxnSpPr>
            <a:cxnSpLocks/>
            <a:stCxn id="10" idx="3"/>
            <a:endCxn id="21" idx="3"/>
          </p:cNvCxnSpPr>
          <p:nvPr/>
        </p:nvCxnSpPr>
        <p:spPr>
          <a:xfrm>
            <a:off x="7860195" y="2744496"/>
            <a:ext cx="0" cy="368316"/>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2" name="直接连接符 31">
            <a:extLst>
              <a:ext uri="{FF2B5EF4-FFF2-40B4-BE49-F238E27FC236}">
                <a16:creationId xmlns:a16="http://schemas.microsoft.com/office/drawing/2014/main" id="{E0B571BF-2458-4A81-80DE-653247ACC4FB}"/>
              </a:ext>
            </a:extLst>
          </p:cNvPr>
          <p:cNvCxnSpPr>
            <a:cxnSpLocks/>
            <a:stCxn id="10" idx="2"/>
            <a:endCxn id="11" idx="4"/>
          </p:cNvCxnSpPr>
          <p:nvPr/>
        </p:nvCxnSpPr>
        <p:spPr>
          <a:xfrm flipH="1">
            <a:off x="6731299" y="2564476"/>
            <a:ext cx="840864" cy="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5" name="直接连接符 34">
            <a:extLst>
              <a:ext uri="{FF2B5EF4-FFF2-40B4-BE49-F238E27FC236}">
                <a16:creationId xmlns:a16="http://schemas.microsoft.com/office/drawing/2014/main" id="{1478031B-B00B-49C4-BD97-48B516C245BF}"/>
              </a:ext>
            </a:extLst>
          </p:cNvPr>
          <p:cNvCxnSpPr>
            <a:cxnSpLocks/>
            <a:endCxn id="10" idx="4"/>
          </p:cNvCxnSpPr>
          <p:nvPr/>
        </p:nvCxnSpPr>
        <p:spPr>
          <a:xfrm flipH="1" flipV="1">
            <a:off x="8148227" y="2564476"/>
            <a:ext cx="2484277" cy="548336"/>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6" name="直接连接符 35">
            <a:extLst>
              <a:ext uri="{FF2B5EF4-FFF2-40B4-BE49-F238E27FC236}">
                <a16:creationId xmlns:a16="http://schemas.microsoft.com/office/drawing/2014/main" id="{E2ABCABB-FFDB-4482-9B94-4D4829FFA6BD}"/>
              </a:ext>
            </a:extLst>
          </p:cNvPr>
          <p:cNvCxnSpPr>
            <a:cxnSpLocks/>
          </p:cNvCxnSpPr>
          <p:nvPr/>
        </p:nvCxnSpPr>
        <p:spPr>
          <a:xfrm flipH="1" flipV="1">
            <a:off x="8130225" y="2708920"/>
            <a:ext cx="558064" cy="403892"/>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7" name="直接连接符 36">
            <a:extLst>
              <a:ext uri="{FF2B5EF4-FFF2-40B4-BE49-F238E27FC236}">
                <a16:creationId xmlns:a16="http://schemas.microsoft.com/office/drawing/2014/main" id="{89CC8030-BBD3-49FE-B91A-C2B36DE4B149}"/>
              </a:ext>
            </a:extLst>
          </p:cNvPr>
          <p:cNvCxnSpPr>
            <a:cxnSpLocks/>
            <a:stCxn id="4" idx="2"/>
          </p:cNvCxnSpPr>
          <p:nvPr/>
        </p:nvCxnSpPr>
        <p:spPr>
          <a:xfrm flipH="1">
            <a:off x="8148228" y="1965146"/>
            <a:ext cx="540060" cy="41931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45" name="直接连接符 44">
            <a:extLst>
              <a:ext uri="{FF2B5EF4-FFF2-40B4-BE49-F238E27FC236}">
                <a16:creationId xmlns:a16="http://schemas.microsoft.com/office/drawing/2014/main" id="{C428D4F4-23AE-4E5F-986F-1F18DCC29DCA}"/>
              </a:ext>
            </a:extLst>
          </p:cNvPr>
          <p:cNvCxnSpPr>
            <a:cxnSpLocks/>
            <a:endCxn id="4" idx="3"/>
          </p:cNvCxnSpPr>
          <p:nvPr/>
        </p:nvCxnSpPr>
        <p:spPr>
          <a:xfrm flipH="1" flipV="1">
            <a:off x="8976320" y="2145166"/>
            <a:ext cx="1674186" cy="95711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48" name="直接连接符 47">
            <a:extLst>
              <a:ext uri="{FF2B5EF4-FFF2-40B4-BE49-F238E27FC236}">
                <a16:creationId xmlns:a16="http://schemas.microsoft.com/office/drawing/2014/main" id="{63395ABF-2A5B-4F7A-B96B-45516A17167D}"/>
              </a:ext>
            </a:extLst>
          </p:cNvPr>
          <p:cNvCxnSpPr>
            <a:cxnSpLocks/>
            <a:stCxn id="9" idx="2"/>
            <a:endCxn id="6" idx="4"/>
          </p:cNvCxnSpPr>
          <p:nvPr/>
        </p:nvCxnSpPr>
        <p:spPr>
          <a:xfrm flipH="1">
            <a:off x="9264352" y="3248980"/>
            <a:ext cx="1368152" cy="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1" name="直接连接符 50">
            <a:extLst>
              <a:ext uri="{FF2B5EF4-FFF2-40B4-BE49-F238E27FC236}">
                <a16:creationId xmlns:a16="http://schemas.microsoft.com/office/drawing/2014/main" id="{815A7AB2-34FC-4117-8E4F-EF8BF2F9E12C}"/>
              </a:ext>
            </a:extLst>
          </p:cNvPr>
          <p:cNvCxnSpPr>
            <a:cxnSpLocks/>
            <a:stCxn id="8" idx="3"/>
            <a:endCxn id="9" idx="1"/>
          </p:cNvCxnSpPr>
          <p:nvPr/>
        </p:nvCxnSpPr>
        <p:spPr>
          <a:xfrm>
            <a:off x="10920536" y="2145166"/>
            <a:ext cx="0" cy="923794"/>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4" name="直接连接符 53">
            <a:extLst>
              <a:ext uri="{FF2B5EF4-FFF2-40B4-BE49-F238E27FC236}">
                <a16:creationId xmlns:a16="http://schemas.microsoft.com/office/drawing/2014/main" id="{2E89DB55-B303-4821-B6BA-1959FED8DBBE}"/>
              </a:ext>
            </a:extLst>
          </p:cNvPr>
          <p:cNvCxnSpPr>
            <a:cxnSpLocks/>
            <a:stCxn id="8" idx="2"/>
            <a:endCxn id="4" idx="4"/>
          </p:cNvCxnSpPr>
          <p:nvPr/>
        </p:nvCxnSpPr>
        <p:spPr>
          <a:xfrm flipH="1">
            <a:off x="9264352" y="1965146"/>
            <a:ext cx="1368152" cy="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58" name="文本框 57">
            <a:extLst>
              <a:ext uri="{FF2B5EF4-FFF2-40B4-BE49-F238E27FC236}">
                <a16:creationId xmlns:a16="http://schemas.microsoft.com/office/drawing/2014/main" id="{89D7F774-5368-4D1B-A60B-A43FB2242A4B}"/>
              </a:ext>
            </a:extLst>
          </p:cNvPr>
          <p:cNvSpPr txBox="1"/>
          <p:nvPr/>
        </p:nvSpPr>
        <p:spPr>
          <a:xfrm>
            <a:off x="8184230" y="1913055"/>
            <a:ext cx="432048" cy="369332"/>
          </a:xfrm>
          <a:prstGeom prst="rect">
            <a:avLst/>
          </a:prstGeom>
          <a:noFill/>
        </p:spPr>
        <p:txBody>
          <a:bodyPr wrap="square" rtlCol="0">
            <a:spAutoFit/>
          </a:bodyPr>
          <a:lstStyle/>
          <a:p>
            <a:pPr algn="ctr"/>
            <a:r>
              <a:rPr lang="en-US" altLang="zh-CN" dirty="0">
                <a:solidFill>
                  <a:srgbClr val="0000FF"/>
                </a:solidFill>
                <a:latin typeface="+mn-ea"/>
              </a:rPr>
              <a:t>4</a:t>
            </a:r>
            <a:endParaRPr lang="zh-CN" altLang="en-US" dirty="0">
              <a:solidFill>
                <a:srgbClr val="0000FF"/>
              </a:solidFill>
              <a:latin typeface="+mn-ea"/>
            </a:endParaRPr>
          </a:p>
        </p:txBody>
      </p:sp>
      <p:sp>
        <p:nvSpPr>
          <p:cNvPr id="59" name="文本框 58">
            <a:extLst>
              <a:ext uri="{FF2B5EF4-FFF2-40B4-BE49-F238E27FC236}">
                <a16:creationId xmlns:a16="http://schemas.microsoft.com/office/drawing/2014/main" id="{1EB374FD-E2D3-4F53-A6FC-D9350F58ACD6}"/>
              </a:ext>
            </a:extLst>
          </p:cNvPr>
          <p:cNvSpPr txBox="1"/>
          <p:nvPr/>
        </p:nvSpPr>
        <p:spPr>
          <a:xfrm>
            <a:off x="8719060" y="2439059"/>
            <a:ext cx="432048" cy="369332"/>
          </a:xfrm>
          <a:prstGeom prst="rect">
            <a:avLst/>
          </a:prstGeom>
          <a:noFill/>
        </p:spPr>
        <p:txBody>
          <a:bodyPr wrap="square" rtlCol="0">
            <a:spAutoFit/>
          </a:bodyPr>
          <a:lstStyle/>
          <a:p>
            <a:pPr algn="ctr"/>
            <a:r>
              <a:rPr lang="en-US" altLang="zh-CN" dirty="0">
                <a:solidFill>
                  <a:srgbClr val="0000FF"/>
                </a:solidFill>
                <a:latin typeface="+mn-ea"/>
              </a:rPr>
              <a:t>2</a:t>
            </a:r>
            <a:endParaRPr lang="zh-CN" altLang="en-US" dirty="0">
              <a:solidFill>
                <a:srgbClr val="0000FF"/>
              </a:solidFill>
              <a:latin typeface="+mn-ea"/>
            </a:endParaRPr>
          </a:p>
        </p:txBody>
      </p:sp>
      <p:sp>
        <p:nvSpPr>
          <p:cNvPr id="60" name="文本框 59">
            <a:extLst>
              <a:ext uri="{FF2B5EF4-FFF2-40B4-BE49-F238E27FC236}">
                <a16:creationId xmlns:a16="http://schemas.microsoft.com/office/drawing/2014/main" id="{E99D0D8F-1B06-485E-A25F-0CCC615CBE9C}"/>
              </a:ext>
            </a:extLst>
          </p:cNvPr>
          <p:cNvSpPr txBox="1"/>
          <p:nvPr/>
        </p:nvSpPr>
        <p:spPr>
          <a:xfrm>
            <a:off x="10796113" y="2380618"/>
            <a:ext cx="432048" cy="369332"/>
          </a:xfrm>
          <a:prstGeom prst="rect">
            <a:avLst/>
          </a:prstGeom>
          <a:noFill/>
        </p:spPr>
        <p:txBody>
          <a:bodyPr wrap="square" rtlCol="0">
            <a:spAutoFit/>
          </a:bodyPr>
          <a:lstStyle/>
          <a:p>
            <a:pPr algn="ctr"/>
            <a:r>
              <a:rPr lang="en-US" altLang="zh-CN" dirty="0">
                <a:solidFill>
                  <a:srgbClr val="0000FF"/>
                </a:solidFill>
                <a:latin typeface="+mn-ea"/>
              </a:rPr>
              <a:t>2</a:t>
            </a:r>
            <a:endParaRPr lang="zh-CN" altLang="en-US" dirty="0">
              <a:solidFill>
                <a:srgbClr val="0000FF"/>
              </a:solidFill>
              <a:latin typeface="+mn-ea"/>
            </a:endParaRPr>
          </a:p>
        </p:txBody>
      </p:sp>
      <p:sp>
        <p:nvSpPr>
          <p:cNvPr id="61" name="文本框 60">
            <a:extLst>
              <a:ext uri="{FF2B5EF4-FFF2-40B4-BE49-F238E27FC236}">
                <a16:creationId xmlns:a16="http://schemas.microsoft.com/office/drawing/2014/main" id="{A9B8A3A5-0825-4466-9E73-A2CE21956AD1}"/>
              </a:ext>
            </a:extLst>
          </p:cNvPr>
          <p:cNvSpPr txBox="1"/>
          <p:nvPr/>
        </p:nvSpPr>
        <p:spPr>
          <a:xfrm>
            <a:off x="9732404" y="1665392"/>
            <a:ext cx="432048" cy="369332"/>
          </a:xfrm>
          <a:prstGeom prst="rect">
            <a:avLst/>
          </a:prstGeom>
          <a:noFill/>
        </p:spPr>
        <p:txBody>
          <a:bodyPr wrap="square" rtlCol="0">
            <a:spAutoFit/>
          </a:bodyPr>
          <a:lstStyle/>
          <a:p>
            <a:pPr algn="ctr"/>
            <a:r>
              <a:rPr lang="en-US" altLang="zh-CN" dirty="0">
                <a:solidFill>
                  <a:srgbClr val="0000FF"/>
                </a:solidFill>
                <a:latin typeface="+mn-ea"/>
              </a:rPr>
              <a:t>2</a:t>
            </a:r>
            <a:endParaRPr lang="zh-CN" altLang="en-US" dirty="0">
              <a:solidFill>
                <a:srgbClr val="0000FF"/>
              </a:solidFill>
              <a:latin typeface="+mn-ea"/>
            </a:endParaRPr>
          </a:p>
        </p:txBody>
      </p:sp>
      <p:sp>
        <p:nvSpPr>
          <p:cNvPr id="62" name="文本框 61">
            <a:extLst>
              <a:ext uri="{FF2B5EF4-FFF2-40B4-BE49-F238E27FC236}">
                <a16:creationId xmlns:a16="http://schemas.microsoft.com/office/drawing/2014/main" id="{D31AC810-5B31-404D-B789-F647F01252D9}"/>
              </a:ext>
            </a:extLst>
          </p:cNvPr>
          <p:cNvSpPr txBox="1"/>
          <p:nvPr/>
        </p:nvSpPr>
        <p:spPr>
          <a:xfrm>
            <a:off x="9732404" y="3203684"/>
            <a:ext cx="432048" cy="369332"/>
          </a:xfrm>
          <a:prstGeom prst="rect">
            <a:avLst/>
          </a:prstGeom>
          <a:noFill/>
        </p:spPr>
        <p:txBody>
          <a:bodyPr wrap="square" rtlCol="0">
            <a:spAutoFit/>
          </a:bodyPr>
          <a:lstStyle/>
          <a:p>
            <a:pPr algn="ctr"/>
            <a:r>
              <a:rPr lang="en-US" altLang="zh-CN" dirty="0">
                <a:solidFill>
                  <a:srgbClr val="0000FF"/>
                </a:solidFill>
                <a:latin typeface="+mn-ea"/>
              </a:rPr>
              <a:t>3</a:t>
            </a:r>
            <a:endParaRPr lang="zh-CN" altLang="en-US" dirty="0">
              <a:solidFill>
                <a:srgbClr val="0000FF"/>
              </a:solidFill>
              <a:latin typeface="+mn-ea"/>
            </a:endParaRPr>
          </a:p>
        </p:txBody>
      </p:sp>
      <p:sp>
        <p:nvSpPr>
          <p:cNvPr id="63" name="文本框 62">
            <a:extLst>
              <a:ext uri="{FF2B5EF4-FFF2-40B4-BE49-F238E27FC236}">
                <a16:creationId xmlns:a16="http://schemas.microsoft.com/office/drawing/2014/main" id="{5BBFCCFE-9116-49B0-84AA-F80ECC66C642}"/>
              </a:ext>
            </a:extLst>
          </p:cNvPr>
          <p:cNvSpPr txBox="1"/>
          <p:nvPr/>
        </p:nvSpPr>
        <p:spPr>
          <a:xfrm>
            <a:off x="9732404" y="2365879"/>
            <a:ext cx="432048" cy="369332"/>
          </a:xfrm>
          <a:prstGeom prst="rect">
            <a:avLst/>
          </a:prstGeom>
          <a:noFill/>
        </p:spPr>
        <p:txBody>
          <a:bodyPr wrap="square" rtlCol="0">
            <a:spAutoFit/>
          </a:bodyPr>
          <a:lstStyle/>
          <a:p>
            <a:pPr algn="ctr"/>
            <a:r>
              <a:rPr lang="en-US" altLang="zh-CN" dirty="0">
                <a:solidFill>
                  <a:srgbClr val="0000FF"/>
                </a:solidFill>
                <a:latin typeface="+mn-ea"/>
              </a:rPr>
              <a:t>3</a:t>
            </a:r>
            <a:endParaRPr lang="zh-CN" altLang="en-US" dirty="0">
              <a:solidFill>
                <a:srgbClr val="0000FF"/>
              </a:solidFill>
              <a:latin typeface="+mn-ea"/>
            </a:endParaRPr>
          </a:p>
        </p:txBody>
      </p:sp>
      <p:sp>
        <p:nvSpPr>
          <p:cNvPr id="64" name="文本框 63">
            <a:extLst>
              <a:ext uri="{FF2B5EF4-FFF2-40B4-BE49-F238E27FC236}">
                <a16:creationId xmlns:a16="http://schemas.microsoft.com/office/drawing/2014/main" id="{8A447DA1-569D-4A8A-AA53-97BF44711BF0}"/>
              </a:ext>
            </a:extLst>
          </p:cNvPr>
          <p:cNvSpPr txBox="1"/>
          <p:nvPr/>
        </p:nvSpPr>
        <p:spPr>
          <a:xfrm>
            <a:off x="8190786" y="2876202"/>
            <a:ext cx="432048" cy="369332"/>
          </a:xfrm>
          <a:prstGeom prst="rect">
            <a:avLst/>
          </a:prstGeom>
          <a:noFill/>
        </p:spPr>
        <p:txBody>
          <a:bodyPr wrap="square" rtlCol="0">
            <a:spAutoFit/>
          </a:bodyPr>
          <a:lstStyle/>
          <a:p>
            <a:pPr algn="ctr"/>
            <a:r>
              <a:rPr lang="en-US" altLang="zh-CN" dirty="0">
                <a:solidFill>
                  <a:srgbClr val="0000FF"/>
                </a:solidFill>
                <a:latin typeface="+mn-ea"/>
              </a:rPr>
              <a:t>6</a:t>
            </a:r>
            <a:endParaRPr lang="zh-CN" altLang="en-US" dirty="0">
              <a:solidFill>
                <a:srgbClr val="0000FF"/>
              </a:solidFill>
              <a:latin typeface="+mn-ea"/>
            </a:endParaRPr>
          </a:p>
        </p:txBody>
      </p:sp>
      <p:sp>
        <p:nvSpPr>
          <p:cNvPr id="65" name="内容占位符 2">
            <a:extLst>
              <a:ext uri="{FF2B5EF4-FFF2-40B4-BE49-F238E27FC236}">
                <a16:creationId xmlns:a16="http://schemas.microsoft.com/office/drawing/2014/main" id="{CF7B118B-AB1B-45C7-9511-0D2FD7CC4B49}"/>
              </a:ext>
            </a:extLst>
          </p:cNvPr>
          <p:cNvSpPr txBox="1">
            <a:spLocks/>
          </p:cNvSpPr>
          <p:nvPr/>
        </p:nvSpPr>
        <p:spPr>
          <a:xfrm>
            <a:off x="527052" y="1559294"/>
            <a:ext cx="5525401" cy="2877818"/>
          </a:xfrm>
          <a:prstGeom prst="rect">
            <a:avLst/>
          </a:prstGeom>
        </p:spPr>
        <p:txBody>
          <a:bodyPr vert="horz" lIns="91440" tIns="45720" rIns="91440" bIns="45720" rtlCol="0">
            <a:normAutofit fontScale="92500"/>
          </a:bodyPr>
          <a:lstStyle>
            <a:lvl1pPr marL="342900" marR="0" indent="-342900" algn="l" defTabSz="914400" rtl="0" eaLnBrk="1" fontAlgn="base" latinLnBrk="0" hangingPunct="1">
              <a:lnSpc>
                <a:spcPct val="100000"/>
              </a:lnSpc>
              <a:spcBef>
                <a:spcPct val="20000"/>
              </a:spcBef>
              <a:spcAft>
                <a:spcPts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ts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ts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SzPct val="100000"/>
              <a:buFont typeface="+mj-lt"/>
              <a:buAutoNum type="arabicPeriod"/>
            </a:pPr>
            <a:r>
              <a:rPr lang="zh-CN" altLang="en-US" sz="2000" dirty="0"/>
              <a:t>试用链路状态路由算法为节点</a:t>
            </a:r>
            <a:r>
              <a:rPr lang="en-US" altLang="zh-CN" sz="2000" dirty="0"/>
              <a:t>R2</a:t>
            </a:r>
            <a:r>
              <a:rPr lang="zh-CN" altLang="en-US" sz="2000" dirty="0"/>
              <a:t>计算网络</a:t>
            </a:r>
            <a:r>
              <a:rPr lang="en-US" altLang="zh-CN" sz="2000" dirty="0"/>
              <a:t>LAN1-6</a:t>
            </a:r>
            <a:r>
              <a:rPr lang="zh-CN" altLang="en-US" sz="2000" dirty="0"/>
              <a:t>的路由表（包括目的地、下一跳、最小代价。其中路由器和直连网络的代价为</a:t>
            </a:r>
            <a:r>
              <a:rPr lang="en-US" altLang="zh-CN" sz="2000" dirty="0"/>
              <a:t>0</a:t>
            </a:r>
            <a:r>
              <a:rPr lang="zh-CN" altLang="en-US" sz="2000" dirty="0"/>
              <a:t>）</a:t>
            </a:r>
            <a:endParaRPr lang="en-US" altLang="zh-CN" sz="2000" dirty="0"/>
          </a:p>
          <a:p>
            <a:pPr marL="457200" indent="-457200">
              <a:buSzPct val="100000"/>
              <a:buFont typeface="+mj-lt"/>
              <a:buAutoNum type="arabicPeriod"/>
            </a:pPr>
            <a:r>
              <a:rPr lang="zh-CN" altLang="en-US" sz="2000" dirty="0"/>
              <a:t>假设网络</a:t>
            </a:r>
            <a:r>
              <a:rPr lang="en-US" altLang="zh-CN" sz="2000" dirty="0"/>
              <a:t>LAN1-6</a:t>
            </a:r>
            <a:r>
              <a:rPr lang="zh-CN" altLang="en-US" sz="2000" dirty="0"/>
              <a:t>分配到的</a:t>
            </a:r>
            <a:r>
              <a:rPr lang="en-US" altLang="zh-CN" sz="2000" dirty="0"/>
              <a:t>IP</a:t>
            </a:r>
            <a:r>
              <a:rPr lang="zh-CN" altLang="en-US" sz="2000" dirty="0"/>
              <a:t>地址块为</a:t>
            </a:r>
            <a:r>
              <a:rPr lang="en-US" altLang="zh-CN" sz="2000" dirty="0"/>
              <a:t>206.0.64.0/20</a:t>
            </a:r>
            <a:r>
              <a:rPr lang="zh-CN" altLang="en-US" sz="2000" dirty="0"/>
              <a:t>，要求每个网络能容纳</a:t>
            </a:r>
            <a:r>
              <a:rPr lang="en-US" altLang="zh-CN" sz="2000" dirty="0"/>
              <a:t>500</a:t>
            </a:r>
            <a:r>
              <a:rPr lang="zh-CN" altLang="en-US" sz="2000" dirty="0"/>
              <a:t>台主机，现将地址块从小到大的顺序依次分配给</a:t>
            </a:r>
            <a:r>
              <a:rPr lang="en-US" altLang="zh-CN" sz="2000" dirty="0"/>
              <a:t>LAN1-6</a:t>
            </a:r>
            <a:r>
              <a:rPr lang="zh-CN" altLang="en-US" sz="2000" dirty="0"/>
              <a:t>，给出子网掩码，以及</a:t>
            </a:r>
            <a:r>
              <a:rPr lang="en-US" altLang="zh-CN" sz="2000" dirty="0"/>
              <a:t>LAN1-2</a:t>
            </a:r>
            <a:r>
              <a:rPr lang="zh-CN" altLang="en-US" sz="2000" dirty="0"/>
              <a:t>这两个子网的网络地址、可分配的</a:t>
            </a:r>
            <a:r>
              <a:rPr lang="en-US" altLang="zh-CN" sz="2000" dirty="0"/>
              <a:t>IP</a:t>
            </a:r>
            <a:r>
              <a:rPr lang="zh-CN" altLang="en-US" sz="2000" dirty="0"/>
              <a:t>地址范围</a:t>
            </a:r>
            <a:r>
              <a:rPr lang="en-US" altLang="zh-CN" sz="2000" dirty="0"/>
              <a:t>(</a:t>
            </a:r>
            <a:r>
              <a:rPr lang="zh-CN" altLang="en-US" sz="2000" dirty="0"/>
              <a:t>非全</a:t>
            </a:r>
            <a:r>
              <a:rPr lang="en-US" altLang="zh-CN" sz="2000" dirty="0"/>
              <a:t>0</a:t>
            </a:r>
            <a:r>
              <a:rPr lang="zh-CN" altLang="en-US" sz="2000" dirty="0"/>
              <a:t>全</a:t>
            </a:r>
            <a:r>
              <a:rPr lang="en-US" altLang="zh-CN" sz="2000" dirty="0"/>
              <a:t>1)</a:t>
            </a:r>
            <a:r>
              <a:rPr lang="zh-CN" altLang="en-US" sz="2000" dirty="0"/>
              <a:t>和子网直接广播地址，将结果填入表中</a:t>
            </a:r>
          </a:p>
        </p:txBody>
      </p:sp>
      <p:sp>
        <p:nvSpPr>
          <p:cNvPr id="66" name="内容占位符 2">
            <a:extLst>
              <a:ext uri="{FF2B5EF4-FFF2-40B4-BE49-F238E27FC236}">
                <a16:creationId xmlns:a16="http://schemas.microsoft.com/office/drawing/2014/main" id="{C8D062FC-76A0-4EEA-8DD9-5D7F3759999B}"/>
              </a:ext>
            </a:extLst>
          </p:cNvPr>
          <p:cNvSpPr txBox="1">
            <a:spLocks/>
          </p:cNvSpPr>
          <p:nvPr/>
        </p:nvSpPr>
        <p:spPr>
          <a:xfrm>
            <a:off x="527052" y="5766340"/>
            <a:ext cx="10753524" cy="431619"/>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100000"/>
              </a:lnSpc>
              <a:spcBef>
                <a:spcPct val="20000"/>
              </a:spcBef>
              <a:spcAft>
                <a:spcPts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ts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ts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SzPct val="100000"/>
              <a:buFont typeface="+mj-lt"/>
              <a:buAutoNum type="arabicPeriod" startAt="3"/>
            </a:pPr>
            <a:r>
              <a:rPr lang="zh-CN" altLang="en-US" sz="2000" dirty="0"/>
              <a:t>给出从互联网经</a:t>
            </a:r>
            <a:r>
              <a:rPr lang="en-US" altLang="zh-CN" sz="2000" dirty="0"/>
              <a:t>R1</a:t>
            </a:r>
            <a:r>
              <a:rPr lang="zh-CN" altLang="en-US" sz="2000" dirty="0"/>
              <a:t>到所有</a:t>
            </a:r>
            <a:r>
              <a:rPr lang="en-US" altLang="zh-CN" sz="2000" dirty="0"/>
              <a:t>LAN1-6</a:t>
            </a:r>
            <a:r>
              <a:rPr lang="zh-CN" altLang="en-US" sz="2000" dirty="0"/>
              <a:t>的最大聚合路由，</a:t>
            </a:r>
            <a:r>
              <a:rPr lang="en-US" altLang="zh-CN" sz="2000" dirty="0"/>
              <a:t>R1</a:t>
            </a:r>
            <a:r>
              <a:rPr lang="zh-CN" altLang="en-US" sz="2000" dirty="0"/>
              <a:t>的路由表结构如下：</a:t>
            </a:r>
            <a:endParaRPr lang="en-US" altLang="zh-CN" sz="2000" dirty="0"/>
          </a:p>
        </p:txBody>
      </p:sp>
      <p:graphicFrame>
        <p:nvGraphicFramePr>
          <p:cNvPr id="67" name="表格 66">
            <a:extLst>
              <a:ext uri="{FF2B5EF4-FFF2-40B4-BE49-F238E27FC236}">
                <a16:creationId xmlns:a16="http://schemas.microsoft.com/office/drawing/2014/main" id="{F494A598-BB40-45B0-BE6A-6965C3FC382D}"/>
              </a:ext>
            </a:extLst>
          </p:cNvPr>
          <p:cNvGraphicFramePr>
            <a:graphicFrameLocks noGrp="1"/>
          </p:cNvGraphicFramePr>
          <p:nvPr>
            <p:extLst>
              <p:ext uri="{D42A27DB-BD31-4B8C-83A1-F6EECF244321}">
                <p14:modId xmlns:p14="http://schemas.microsoft.com/office/powerpoint/2010/main" val="4166118528"/>
              </p:ext>
            </p:extLst>
          </p:nvPr>
        </p:nvGraphicFramePr>
        <p:xfrm>
          <a:off x="2639616" y="4282881"/>
          <a:ext cx="7632846" cy="1483360"/>
        </p:xfrm>
        <a:graphic>
          <a:graphicData uri="http://schemas.openxmlformats.org/drawingml/2006/table">
            <a:tbl>
              <a:tblPr firstRow="1" bandRow="1">
                <a:tableStyleId>{16D9F66E-5EB9-4882-86FB-DCBF35E3C3E4}</a:tableStyleId>
              </a:tblPr>
              <a:tblGrid>
                <a:gridCol w="803933">
                  <a:extLst>
                    <a:ext uri="{9D8B030D-6E8A-4147-A177-3AD203B41FA5}">
                      <a16:colId xmlns:a16="http://schemas.microsoft.com/office/drawing/2014/main" val="730230044"/>
                    </a:ext>
                  </a:extLst>
                </a:gridCol>
                <a:gridCol w="1169357">
                  <a:extLst>
                    <a:ext uri="{9D8B030D-6E8A-4147-A177-3AD203B41FA5}">
                      <a16:colId xmlns:a16="http://schemas.microsoft.com/office/drawing/2014/main" val="1279734075"/>
                    </a:ext>
                  </a:extLst>
                </a:gridCol>
                <a:gridCol w="2046375">
                  <a:extLst>
                    <a:ext uri="{9D8B030D-6E8A-4147-A177-3AD203B41FA5}">
                      <a16:colId xmlns:a16="http://schemas.microsoft.com/office/drawing/2014/main" val="436761877"/>
                    </a:ext>
                  </a:extLst>
                </a:gridCol>
                <a:gridCol w="2046375">
                  <a:extLst>
                    <a:ext uri="{9D8B030D-6E8A-4147-A177-3AD203B41FA5}">
                      <a16:colId xmlns:a16="http://schemas.microsoft.com/office/drawing/2014/main" val="1917141876"/>
                    </a:ext>
                  </a:extLst>
                </a:gridCol>
                <a:gridCol w="1566806">
                  <a:extLst>
                    <a:ext uri="{9D8B030D-6E8A-4147-A177-3AD203B41FA5}">
                      <a16:colId xmlns:a16="http://schemas.microsoft.com/office/drawing/2014/main" val="1194546017"/>
                    </a:ext>
                  </a:extLst>
                </a:gridCol>
              </a:tblGrid>
              <a:tr h="370840">
                <a:tc gridSpan="2">
                  <a:txBody>
                    <a:bodyPr/>
                    <a:lstStyle/>
                    <a:p>
                      <a:pPr algn="ctr"/>
                      <a:r>
                        <a:rPr lang="zh-CN" altLang="en-US" b="0" dirty="0">
                          <a:solidFill>
                            <a:srgbClr val="0000FF"/>
                          </a:solidFill>
                        </a:rPr>
                        <a:t>子网掩码</a:t>
                      </a:r>
                    </a:p>
                  </a:txBody>
                  <a:tcPr/>
                </a:tc>
                <a:tc hMerge="1">
                  <a:txBody>
                    <a:bodyPr/>
                    <a:lstStyle/>
                    <a:p>
                      <a:endParaRPr lang="zh-CN" altLang="en-US" dirty="0"/>
                    </a:p>
                  </a:txBody>
                  <a:tcPr/>
                </a:tc>
                <a:tc gridSpan="3">
                  <a:txBody>
                    <a:bodyPr/>
                    <a:lstStyle/>
                    <a:p>
                      <a:pPr algn="ctr"/>
                      <a:endParaRPr lang="zh-CN" altLang="en-US" b="0" dirty="0">
                        <a:solidFill>
                          <a:srgbClr val="0000FF"/>
                        </a:solidFill>
                      </a:endParaRPr>
                    </a:p>
                  </a:txBody>
                  <a:tcPr/>
                </a:tc>
                <a:tc hMerge="1">
                  <a:txBody>
                    <a:bodyPr/>
                    <a:lstStyle/>
                    <a:p>
                      <a:pPr algn="ctr"/>
                      <a:endParaRPr lang="zh-CN" altLang="en-US" b="0" dirty="0">
                        <a:solidFill>
                          <a:srgbClr val="0000FF"/>
                        </a:solidFill>
                      </a:endParaRPr>
                    </a:p>
                  </a:txBody>
                  <a:tcPr/>
                </a:tc>
                <a:tc hMerge="1">
                  <a:txBody>
                    <a:bodyPr/>
                    <a:lstStyle/>
                    <a:p>
                      <a:pPr algn="ctr"/>
                      <a:endParaRPr lang="zh-CN" altLang="en-US" b="0" dirty="0">
                        <a:solidFill>
                          <a:srgbClr val="0000FF"/>
                        </a:solidFill>
                      </a:endParaRPr>
                    </a:p>
                  </a:txBody>
                  <a:tcPr/>
                </a:tc>
                <a:extLst>
                  <a:ext uri="{0D108BD9-81ED-4DB2-BD59-A6C34878D82A}">
                    <a16:rowId xmlns:a16="http://schemas.microsoft.com/office/drawing/2014/main" val="2395252674"/>
                  </a:ext>
                </a:extLst>
              </a:tr>
              <a:tr h="370840">
                <a:tc>
                  <a:txBody>
                    <a:bodyPr/>
                    <a:lstStyle/>
                    <a:p>
                      <a:pPr algn="ctr"/>
                      <a:r>
                        <a:rPr lang="zh-CN" altLang="en-US" b="0" dirty="0">
                          <a:solidFill>
                            <a:srgbClr val="0000FF"/>
                          </a:solidFill>
                        </a:rPr>
                        <a:t>网络</a:t>
                      </a:r>
                    </a:p>
                  </a:txBody>
                  <a:tcPr/>
                </a:tc>
                <a:tc>
                  <a:txBody>
                    <a:bodyPr/>
                    <a:lstStyle/>
                    <a:p>
                      <a:pPr algn="ctr"/>
                      <a:r>
                        <a:rPr lang="zh-CN" altLang="en-US" b="0" dirty="0">
                          <a:solidFill>
                            <a:srgbClr val="0000FF"/>
                          </a:solidFill>
                        </a:rPr>
                        <a:t>网络地址</a:t>
                      </a:r>
                    </a:p>
                  </a:txBody>
                  <a:tcPr/>
                </a:tc>
                <a:tc>
                  <a:txBody>
                    <a:bodyPr/>
                    <a:lstStyle/>
                    <a:p>
                      <a:pPr algn="ctr"/>
                      <a:r>
                        <a:rPr lang="zh-CN" altLang="en-US" b="0" dirty="0">
                          <a:solidFill>
                            <a:srgbClr val="0000FF"/>
                          </a:solidFill>
                        </a:rPr>
                        <a:t>可分配最小</a:t>
                      </a:r>
                      <a:r>
                        <a:rPr lang="en-US" altLang="zh-CN" b="0" dirty="0">
                          <a:solidFill>
                            <a:srgbClr val="0000FF"/>
                          </a:solidFill>
                        </a:rPr>
                        <a:t>IP</a:t>
                      </a:r>
                      <a:r>
                        <a:rPr lang="zh-CN" altLang="en-US" b="0" dirty="0">
                          <a:solidFill>
                            <a:srgbClr val="0000FF"/>
                          </a:solidFill>
                        </a:rPr>
                        <a:t>地址</a:t>
                      </a:r>
                    </a:p>
                  </a:txBody>
                  <a:tcPr/>
                </a:tc>
                <a:tc>
                  <a:txBody>
                    <a:bodyPr/>
                    <a:lstStyle/>
                    <a:p>
                      <a:pPr algn="ctr"/>
                      <a:r>
                        <a:rPr lang="zh-CN" altLang="en-US" b="0" dirty="0">
                          <a:solidFill>
                            <a:srgbClr val="0000FF"/>
                          </a:solidFill>
                        </a:rPr>
                        <a:t>可分配最大</a:t>
                      </a:r>
                      <a:r>
                        <a:rPr lang="en-US" altLang="zh-CN" b="0" dirty="0">
                          <a:solidFill>
                            <a:srgbClr val="0000FF"/>
                          </a:solidFill>
                        </a:rPr>
                        <a:t>IP</a:t>
                      </a:r>
                      <a:r>
                        <a:rPr lang="zh-CN" altLang="en-US" b="0" dirty="0">
                          <a:solidFill>
                            <a:srgbClr val="0000FF"/>
                          </a:solidFill>
                        </a:rPr>
                        <a:t>地址</a:t>
                      </a:r>
                    </a:p>
                  </a:txBody>
                  <a:tcPr/>
                </a:tc>
                <a:tc>
                  <a:txBody>
                    <a:bodyPr/>
                    <a:lstStyle/>
                    <a:p>
                      <a:pPr algn="ctr"/>
                      <a:r>
                        <a:rPr lang="zh-CN" altLang="en-US" b="0" dirty="0">
                          <a:solidFill>
                            <a:srgbClr val="0000FF"/>
                          </a:solidFill>
                        </a:rPr>
                        <a:t>直接广播地址</a:t>
                      </a:r>
                    </a:p>
                  </a:txBody>
                  <a:tcPr/>
                </a:tc>
                <a:extLst>
                  <a:ext uri="{0D108BD9-81ED-4DB2-BD59-A6C34878D82A}">
                    <a16:rowId xmlns:a16="http://schemas.microsoft.com/office/drawing/2014/main" val="3285062271"/>
                  </a:ext>
                </a:extLst>
              </a:tr>
              <a:tr h="370840">
                <a:tc>
                  <a:txBody>
                    <a:bodyPr/>
                    <a:lstStyle/>
                    <a:p>
                      <a:pPr algn="ctr"/>
                      <a:r>
                        <a:rPr lang="en-US" altLang="zh-CN" b="0" dirty="0">
                          <a:solidFill>
                            <a:srgbClr val="0000FF"/>
                          </a:solidFill>
                        </a:rPr>
                        <a:t>LAN1</a:t>
                      </a:r>
                      <a:endParaRPr lang="zh-CN" altLang="en-US" b="0" dirty="0">
                        <a:solidFill>
                          <a:srgbClr val="0000FF"/>
                        </a:solidFill>
                      </a:endParaRPr>
                    </a:p>
                  </a:txBody>
                  <a:tcPr/>
                </a:tc>
                <a:tc>
                  <a:txBody>
                    <a:bodyPr/>
                    <a:lstStyle/>
                    <a:p>
                      <a:pPr algn="ctr"/>
                      <a:endParaRPr lang="zh-CN" altLang="en-US" b="0" dirty="0">
                        <a:solidFill>
                          <a:srgbClr val="0000FF"/>
                        </a:solidFill>
                      </a:endParaRPr>
                    </a:p>
                  </a:txBody>
                  <a:tcPr/>
                </a:tc>
                <a:tc>
                  <a:txBody>
                    <a:bodyPr/>
                    <a:lstStyle/>
                    <a:p>
                      <a:pPr algn="ctr"/>
                      <a:endParaRPr lang="zh-CN" altLang="en-US" b="0" dirty="0">
                        <a:solidFill>
                          <a:srgbClr val="0000FF"/>
                        </a:solidFill>
                      </a:endParaRPr>
                    </a:p>
                  </a:txBody>
                  <a:tcPr/>
                </a:tc>
                <a:tc>
                  <a:txBody>
                    <a:bodyPr/>
                    <a:lstStyle/>
                    <a:p>
                      <a:pPr algn="ctr"/>
                      <a:endParaRPr lang="zh-CN" altLang="en-US" b="0">
                        <a:solidFill>
                          <a:srgbClr val="0000FF"/>
                        </a:solidFill>
                      </a:endParaRPr>
                    </a:p>
                  </a:txBody>
                  <a:tcPr/>
                </a:tc>
                <a:tc>
                  <a:txBody>
                    <a:bodyPr/>
                    <a:lstStyle/>
                    <a:p>
                      <a:pPr algn="ctr"/>
                      <a:endParaRPr lang="zh-CN" altLang="en-US" b="0">
                        <a:solidFill>
                          <a:srgbClr val="0000FF"/>
                        </a:solidFill>
                      </a:endParaRPr>
                    </a:p>
                  </a:txBody>
                  <a:tcPr/>
                </a:tc>
                <a:extLst>
                  <a:ext uri="{0D108BD9-81ED-4DB2-BD59-A6C34878D82A}">
                    <a16:rowId xmlns:a16="http://schemas.microsoft.com/office/drawing/2014/main" val="1776950093"/>
                  </a:ext>
                </a:extLst>
              </a:tr>
              <a:tr h="370840">
                <a:tc>
                  <a:txBody>
                    <a:bodyPr/>
                    <a:lstStyle/>
                    <a:p>
                      <a:pPr algn="ctr"/>
                      <a:r>
                        <a:rPr lang="en-US" altLang="zh-CN" b="0" dirty="0">
                          <a:solidFill>
                            <a:srgbClr val="0000FF"/>
                          </a:solidFill>
                        </a:rPr>
                        <a:t>LAN2</a:t>
                      </a:r>
                      <a:endParaRPr lang="zh-CN" altLang="en-US" b="0" dirty="0">
                        <a:solidFill>
                          <a:srgbClr val="0000FF"/>
                        </a:solidFill>
                      </a:endParaRPr>
                    </a:p>
                  </a:txBody>
                  <a:tcPr/>
                </a:tc>
                <a:tc>
                  <a:txBody>
                    <a:bodyPr/>
                    <a:lstStyle/>
                    <a:p>
                      <a:pPr algn="ctr"/>
                      <a:endParaRPr lang="zh-CN" altLang="en-US" b="0">
                        <a:solidFill>
                          <a:srgbClr val="0000FF"/>
                        </a:solidFill>
                      </a:endParaRPr>
                    </a:p>
                  </a:txBody>
                  <a:tcPr/>
                </a:tc>
                <a:tc>
                  <a:txBody>
                    <a:bodyPr/>
                    <a:lstStyle/>
                    <a:p>
                      <a:pPr algn="ctr"/>
                      <a:endParaRPr lang="zh-CN" altLang="en-US" b="0" dirty="0">
                        <a:solidFill>
                          <a:srgbClr val="0000FF"/>
                        </a:solidFill>
                      </a:endParaRPr>
                    </a:p>
                  </a:txBody>
                  <a:tcPr/>
                </a:tc>
                <a:tc>
                  <a:txBody>
                    <a:bodyPr/>
                    <a:lstStyle/>
                    <a:p>
                      <a:pPr algn="ctr"/>
                      <a:endParaRPr lang="zh-CN" altLang="en-US" b="0" dirty="0">
                        <a:solidFill>
                          <a:srgbClr val="0000FF"/>
                        </a:solidFill>
                      </a:endParaRPr>
                    </a:p>
                  </a:txBody>
                  <a:tcPr/>
                </a:tc>
                <a:tc>
                  <a:txBody>
                    <a:bodyPr/>
                    <a:lstStyle/>
                    <a:p>
                      <a:pPr algn="ctr"/>
                      <a:endParaRPr lang="zh-CN" altLang="en-US" b="0" dirty="0">
                        <a:solidFill>
                          <a:srgbClr val="0000FF"/>
                        </a:solidFill>
                      </a:endParaRPr>
                    </a:p>
                  </a:txBody>
                  <a:tcPr/>
                </a:tc>
                <a:extLst>
                  <a:ext uri="{0D108BD9-81ED-4DB2-BD59-A6C34878D82A}">
                    <a16:rowId xmlns:a16="http://schemas.microsoft.com/office/drawing/2014/main" val="1757480390"/>
                  </a:ext>
                </a:extLst>
              </a:tr>
            </a:tbl>
          </a:graphicData>
        </a:graphic>
      </p:graphicFrame>
      <p:graphicFrame>
        <p:nvGraphicFramePr>
          <p:cNvPr id="69" name="表格 68">
            <a:extLst>
              <a:ext uri="{FF2B5EF4-FFF2-40B4-BE49-F238E27FC236}">
                <a16:creationId xmlns:a16="http://schemas.microsoft.com/office/drawing/2014/main" id="{83D32E40-7180-4ED0-97B2-C27EE8E9F1A4}"/>
              </a:ext>
            </a:extLst>
          </p:cNvPr>
          <p:cNvGraphicFramePr>
            <a:graphicFrameLocks noGrp="1"/>
          </p:cNvGraphicFramePr>
          <p:nvPr>
            <p:extLst>
              <p:ext uri="{D42A27DB-BD31-4B8C-83A1-F6EECF244321}">
                <p14:modId xmlns:p14="http://schemas.microsoft.com/office/powerpoint/2010/main" val="13604589"/>
              </p:ext>
            </p:extLst>
          </p:nvPr>
        </p:nvGraphicFramePr>
        <p:xfrm>
          <a:off x="2639617" y="6189541"/>
          <a:ext cx="7632846" cy="370840"/>
        </p:xfrm>
        <a:graphic>
          <a:graphicData uri="http://schemas.openxmlformats.org/drawingml/2006/table">
            <a:tbl>
              <a:tblPr firstRow="1" bandRow="1">
                <a:tableStyleId>{16D9F66E-5EB9-4882-86FB-DCBF35E3C3E4}</a:tableStyleId>
              </a:tblPr>
              <a:tblGrid>
                <a:gridCol w="2544282">
                  <a:extLst>
                    <a:ext uri="{9D8B030D-6E8A-4147-A177-3AD203B41FA5}">
                      <a16:colId xmlns:a16="http://schemas.microsoft.com/office/drawing/2014/main" val="2659924312"/>
                    </a:ext>
                  </a:extLst>
                </a:gridCol>
                <a:gridCol w="2544282">
                  <a:extLst>
                    <a:ext uri="{9D8B030D-6E8A-4147-A177-3AD203B41FA5}">
                      <a16:colId xmlns:a16="http://schemas.microsoft.com/office/drawing/2014/main" val="1126469885"/>
                    </a:ext>
                  </a:extLst>
                </a:gridCol>
                <a:gridCol w="2544282">
                  <a:extLst>
                    <a:ext uri="{9D8B030D-6E8A-4147-A177-3AD203B41FA5}">
                      <a16:colId xmlns:a16="http://schemas.microsoft.com/office/drawing/2014/main" val="3633355177"/>
                    </a:ext>
                  </a:extLst>
                </a:gridCol>
              </a:tblGrid>
              <a:tr h="370840">
                <a:tc>
                  <a:txBody>
                    <a:bodyPr/>
                    <a:lstStyle/>
                    <a:p>
                      <a:pPr algn="ctr"/>
                      <a:r>
                        <a:rPr lang="zh-CN" altLang="en-US" b="0" dirty="0">
                          <a:solidFill>
                            <a:srgbClr val="0000FF"/>
                          </a:solidFill>
                          <a:latin typeface="微软雅黑" panose="020B0503020204020204" pitchFamily="34" charset="-122"/>
                          <a:ea typeface="微软雅黑" panose="020B0503020204020204" pitchFamily="34" charset="-122"/>
                        </a:rPr>
                        <a:t>目的网络</a:t>
                      </a:r>
                      <a:r>
                        <a:rPr lang="en-US" altLang="zh-CN" b="0" dirty="0">
                          <a:solidFill>
                            <a:srgbClr val="0000FF"/>
                          </a:solidFill>
                          <a:latin typeface="微软雅黑" panose="020B0503020204020204" pitchFamily="34" charset="-122"/>
                          <a:ea typeface="微软雅黑" panose="020B0503020204020204" pitchFamily="34" charset="-122"/>
                        </a:rPr>
                        <a:t>IP</a:t>
                      </a:r>
                      <a:r>
                        <a:rPr lang="zh-CN" altLang="en-US" b="0" dirty="0">
                          <a:solidFill>
                            <a:srgbClr val="0000FF"/>
                          </a:solidFill>
                          <a:latin typeface="微软雅黑" panose="020B0503020204020204" pitchFamily="34" charset="-122"/>
                          <a:ea typeface="微软雅黑" panose="020B0503020204020204" pitchFamily="34" charset="-122"/>
                        </a:rPr>
                        <a:t>地址</a:t>
                      </a:r>
                    </a:p>
                  </a:txBody>
                  <a:tcPr/>
                </a:tc>
                <a:tc>
                  <a:txBody>
                    <a:bodyPr/>
                    <a:lstStyle/>
                    <a:p>
                      <a:pPr algn="ctr"/>
                      <a:r>
                        <a:rPr lang="zh-CN" altLang="en-US" b="0" dirty="0">
                          <a:solidFill>
                            <a:srgbClr val="0000FF"/>
                          </a:solidFill>
                          <a:latin typeface="微软雅黑" panose="020B0503020204020204" pitchFamily="34" charset="-122"/>
                          <a:ea typeface="微软雅黑" panose="020B0503020204020204" pitchFamily="34" charset="-122"/>
                        </a:rPr>
                        <a:t>子网掩码</a:t>
                      </a:r>
                    </a:p>
                  </a:txBody>
                  <a:tcPr/>
                </a:tc>
                <a:tc>
                  <a:txBody>
                    <a:bodyPr/>
                    <a:lstStyle/>
                    <a:p>
                      <a:pPr algn="ctr"/>
                      <a:r>
                        <a:rPr lang="zh-CN" altLang="en-US" b="0" dirty="0">
                          <a:solidFill>
                            <a:srgbClr val="0000FF"/>
                          </a:solidFill>
                          <a:latin typeface="微软雅黑" panose="020B0503020204020204" pitchFamily="34" charset="-122"/>
                          <a:ea typeface="微软雅黑" panose="020B0503020204020204" pitchFamily="34" charset="-122"/>
                        </a:rPr>
                        <a:t>下一跳</a:t>
                      </a:r>
                    </a:p>
                  </a:txBody>
                  <a:tcPr/>
                </a:tc>
                <a:extLst>
                  <a:ext uri="{0D108BD9-81ED-4DB2-BD59-A6C34878D82A}">
                    <a16:rowId xmlns:a16="http://schemas.microsoft.com/office/drawing/2014/main" val="548816006"/>
                  </a:ext>
                </a:extLst>
              </a:tr>
            </a:tbl>
          </a:graphicData>
        </a:graphic>
      </p:graphicFrame>
    </p:spTree>
    <p:extLst>
      <p:ext uri="{BB962C8B-B14F-4D97-AF65-F5344CB8AC3E}">
        <p14:creationId xmlns:p14="http://schemas.microsoft.com/office/powerpoint/2010/main" val="4176182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56">
            <a:extLst>
              <a:ext uri="{FF2B5EF4-FFF2-40B4-BE49-F238E27FC236}">
                <a16:creationId xmlns:a16="http://schemas.microsoft.com/office/drawing/2014/main" id="{00F5D3BE-8AE7-453C-B31F-09B386F3DADE}"/>
              </a:ext>
            </a:extLst>
          </p:cNvPr>
          <p:cNvSpPr txBox="1"/>
          <p:nvPr/>
        </p:nvSpPr>
        <p:spPr>
          <a:xfrm>
            <a:off x="6870085" y="2199790"/>
            <a:ext cx="432048" cy="369332"/>
          </a:xfrm>
          <a:prstGeom prst="rect">
            <a:avLst/>
          </a:prstGeom>
          <a:noFill/>
        </p:spPr>
        <p:txBody>
          <a:bodyPr wrap="square" rtlCol="0">
            <a:spAutoFit/>
          </a:bodyPr>
          <a:lstStyle/>
          <a:p>
            <a:pPr algn="ctr"/>
            <a:r>
              <a:rPr lang="en-US" altLang="zh-CN" dirty="0">
                <a:solidFill>
                  <a:srgbClr val="0000FF"/>
                </a:solidFill>
                <a:latin typeface="+mn-ea"/>
              </a:rPr>
              <a:t>1</a:t>
            </a:r>
            <a:endParaRPr lang="zh-CN" altLang="en-US" dirty="0">
              <a:solidFill>
                <a:srgbClr val="0000FF"/>
              </a:solidFill>
              <a:latin typeface="+mn-ea"/>
            </a:endParaRPr>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a:xfrm>
            <a:off x="527052" y="116632"/>
            <a:ext cx="11137899" cy="1224136"/>
          </a:xfrm>
        </p:spPr>
        <p:txBody>
          <a:bodyPr>
            <a:normAutofit/>
          </a:bodyPr>
          <a:lstStyle/>
          <a:p>
            <a:r>
              <a:rPr lang="zh-CN" altLang="en-US" sz="2400" dirty="0"/>
              <a:t>设某网络在某一时刻的结构如下图所示，包括</a:t>
            </a:r>
            <a:r>
              <a:rPr lang="en-US" altLang="zh-CN" sz="2400" dirty="0"/>
              <a:t>6</a:t>
            </a:r>
            <a:r>
              <a:rPr lang="zh-CN" altLang="en-US" sz="2400" dirty="0"/>
              <a:t>个路由器连接成主干网，分别和</a:t>
            </a:r>
            <a:r>
              <a:rPr lang="en-US" altLang="zh-CN" sz="2400" dirty="0"/>
              <a:t>6</a:t>
            </a:r>
            <a:r>
              <a:rPr lang="zh-CN" altLang="en-US" sz="2400" dirty="0"/>
              <a:t>个局域网相连，</a:t>
            </a:r>
            <a:r>
              <a:rPr lang="en-US" altLang="zh-CN" sz="2400" dirty="0"/>
              <a:t>6</a:t>
            </a:r>
            <a:r>
              <a:rPr lang="zh-CN" altLang="en-US" sz="2400" dirty="0"/>
              <a:t>个局域网最后通过</a:t>
            </a:r>
            <a:r>
              <a:rPr lang="en-US" altLang="zh-CN" sz="2400" dirty="0"/>
              <a:t>R1</a:t>
            </a:r>
            <a:r>
              <a:rPr lang="zh-CN" altLang="en-US" sz="2400" dirty="0"/>
              <a:t>、</a:t>
            </a:r>
            <a:r>
              <a:rPr lang="en-US" altLang="zh-CN" sz="2400" dirty="0"/>
              <a:t>R2</a:t>
            </a:r>
            <a:r>
              <a:rPr lang="zh-CN" altLang="en-US" sz="2400" dirty="0"/>
              <a:t>接入互联网。图中链路（连线）旁边的数字表示两个路由器之间的链路状态值。</a:t>
            </a:r>
            <a:endParaRPr lang="zh-CN" altLang="en-US" dirty="0"/>
          </a:p>
        </p:txBody>
      </p:sp>
      <p:sp>
        <p:nvSpPr>
          <p:cNvPr id="4" name="圆柱形 3">
            <a:extLst>
              <a:ext uri="{FF2B5EF4-FFF2-40B4-BE49-F238E27FC236}">
                <a16:creationId xmlns:a16="http://schemas.microsoft.com/office/drawing/2014/main" id="{265B99E6-4484-4812-B4A4-53A711EA8F70}"/>
              </a:ext>
            </a:extLst>
          </p:cNvPr>
          <p:cNvSpPr/>
          <p:nvPr/>
        </p:nvSpPr>
        <p:spPr bwMode="auto">
          <a:xfrm>
            <a:off x="8688288" y="178512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R3</a:t>
            </a:r>
            <a:endParaRPr kumimoji="0" lang="zh-CN" altLang="en-US" b="0" i="0" u="none" strike="noStrike" cap="none" normalizeH="0" baseline="0" dirty="0">
              <a:ln>
                <a:noFill/>
              </a:ln>
              <a:solidFill>
                <a:srgbClr val="0000FF"/>
              </a:solidFill>
              <a:effectLst/>
              <a:latin typeface="+mn-ea"/>
            </a:endParaRPr>
          </a:p>
        </p:txBody>
      </p:sp>
      <p:sp>
        <p:nvSpPr>
          <p:cNvPr id="5" name="云形 4">
            <a:extLst>
              <a:ext uri="{FF2B5EF4-FFF2-40B4-BE49-F238E27FC236}">
                <a16:creationId xmlns:a16="http://schemas.microsoft.com/office/drawing/2014/main" id="{AFB0B2F6-E87E-45CA-948C-03E875BF7D3D}"/>
              </a:ext>
            </a:extLst>
          </p:cNvPr>
          <p:cNvSpPr/>
          <p:nvPr/>
        </p:nvSpPr>
        <p:spPr bwMode="auto">
          <a:xfrm>
            <a:off x="8508268" y="1053119"/>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LAN3</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6" name="圆柱形 5">
            <a:extLst>
              <a:ext uri="{FF2B5EF4-FFF2-40B4-BE49-F238E27FC236}">
                <a16:creationId xmlns:a16="http://schemas.microsoft.com/office/drawing/2014/main" id="{73A1E2C5-C5B5-433D-B86F-F0A3D686D01B}"/>
              </a:ext>
            </a:extLst>
          </p:cNvPr>
          <p:cNvSpPr/>
          <p:nvPr/>
        </p:nvSpPr>
        <p:spPr bwMode="auto">
          <a:xfrm>
            <a:off x="8688288" y="3068960"/>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R4</a:t>
            </a:r>
            <a:endParaRPr kumimoji="0" lang="zh-CN" altLang="en-US" b="0" i="0" u="none" strike="noStrike" cap="none" normalizeH="0" baseline="0" dirty="0">
              <a:ln>
                <a:noFill/>
              </a:ln>
              <a:solidFill>
                <a:srgbClr val="0000FF"/>
              </a:solidFill>
              <a:effectLst/>
              <a:latin typeface="+mn-ea"/>
            </a:endParaRPr>
          </a:p>
        </p:txBody>
      </p:sp>
      <p:sp>
        <p:nvSpPr>
          <p:cNvPr id="7" name="云形 6">
            <a:extLst>
              <a:ext uri="{FF2B5EF4-FFF2-40B4-BE49-F238E27FC236}">
                <a16:creationId xmlns:a16="http://schemas.microsoft.com/office/drawing/2014/main" id="{C7D33BEB-A71C-4381-A6DC-A316C8E48173}"/>
              </a:ext>
            </a:extLst>
          </p:cNvPr>
          <p:cNvSpPr/>
          <p:nvPr/>
        </p:nvSpPr>
        <p:spPr bwMode="auto">
          <a:xfrm>
            <a:off x="8508268" y="3789040"/>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LAN4</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8" name="圆柱形 7">
            <a:extLst>
              <a:ext uri="{FF2B5EF4-FFF2-40B4-BE49-F238E27FC236}">
                <a16:creationId xmlns:a16="http://schemas.microsoft.com/office/drawing/2014/main" id="{9A09AB02-E157-46F4-BC89-1AFC80679A1F}"/>
              </a:ext>
            </a:extLst>
          </p:cNvPr>
          <p:cNvSpPr/>
          <p:nvPr/>
        </p:nvSpPr>
        <p:spPr bwMode="auto">
          <a:xfrm>
            <a:off x="10632504" y="178512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R5</a:t>
            </a:r>
            <a:endParaRPr kumimoji="0" lang="zh-CN" altLang="en-US" b="0" i="0" u="none" strike="noStrike" cap="none" normalizeH="0" baseline="0" dirty="0">
              <a:ln>
                <a:noFill/>
              </a:ln>
              <a:solidFill>
                <a:srgbClr val="0000FF"/>
              </a:solidFill>
              <a:effectLst/>
              <a:latin typeface="+mn-ea"/>
            </a:endParaRPr>
          </a:p>
        </p:txBody>
      </p:sp>
      <p:sp>
        <p:nvSpPr>
          <p:cNvPr id="9" name="圆柱形 8">
            <a:extLst>
              <a:ext uri="{FF2B5EF4-FFF2-40B4-BE49-F238E27FC236}">
                <a16:creationId xmlns:a16="http://schemas.microsoft.com/office/drawing/2014/main" id="{0B0BF942-C185-404A-A1DD-9D53AEACB28A}"/>
              </a:ext>
            </a:extLst>
          </p:cNvPr>
          <p:cNvSpPr/>
          <p:nvPr/>
        </p:nvSpPr>
        <p:spPr bwMode="auto">
          <a:xfrm>
            <a:off x="10632504" y="3068960"/>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R6</a:t>
            </a:r>
            <a:endParaRPr kumimoji="0" lang="zh-CN" altLang="en-US" b="0" i="0" u="none" strike="noStrike" cap="none" normalizeH="0" baseline="0" dirty="0">
              <a:ln>
                <a:noFill/>
              </a:ln>
              <a:solidFill>
                <a:srgbClr val="0000FF"/>
              </a:solidFill>
              <a:effectLst/>
              <a:latin typeface="+mn-ea"/>
            </a:endParaRPr>
          </a:p>
        </p:txBody>
      </p:sp>
      <p:sp>
        <p:nvSpPr>
          <p:cNvPr id="10" name="圆柱形 9">
            <a:extLst>
              <a:ext uri="{FF2B5EF4-FFF2-40B4-BE49-F238E27FC236}">
                <a16:creationId xmlns:a16="http://schemas.microsoft.com/office/drawing/2014/main" id="{25E3EF48-13D3-483C-A7F8-18CB513E18A7}"/>
              </a:ext>
            </a:extLst>
          </p:cNvPr>
          <p:cNvSpPr/>
          <p:nvPr/>
        </p:nvSpPr>
        <p:spPr bwMode="auto">
          <a:xfrm>
            <a:off x="7572163" y="238445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R2</a:t>
            </a:r>
            <a:endParaRPr kumimoji="0" lang="zh-CN" altLang="en-US" b="0" i="0" u="none" strike="noStrike" cap="none" normalizeH="0" baseline="0" dirty="0">
              <a:ln>
                <a:noFill/>
              </a:ln>
              <a:solidFill>
                <a:srgbClr val="0000FF"/>
              </a:solidFill>
              <a:effectLst/>
              <a:latin typeface="+mn-ea"/>
            </a:endParaRPr>
          </a:p>
        </p:txBody>
      </p:sp>
      <p:sp>
        <p:nvSpPr>
          <p:cNvPr id="11" name="圆柱形 10">
            <a:extLst>
              <a:ext uri="{FF2B5EF4-FFF2-40B4-BE49-F238E27FC236}">
                <a16:creationId xmlns:a16="http://schemas.microsoft.com/office/drawing/2014/main" id="{FFEA1E3E-241F-4FBE-83CA-73A88D3C8282}"/>
              </a:ext>
            </a:extLst>
          </p:cNvPr>
          <p:cNvSpPr/>
          <p:nvPr/>
        </p:nvSpPr>
        <p:spPr bwMode="auto">
          <a:xfrm>
            <a:off x="6155235" y="238445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R1</a:t>
            </a:r>
            <a:endParaRPr kumimoji="0" lang="zh-CN" altLang="en-US" b="0" i="0" u="none" strike="noStrike" cap="none" normalizeH="0" baseline="0" dirty="0">
              <a:ln>
                <a:noFill/>
              </a:ln>
              <a:solidFill>
                <a:srgbClr val="0000FF"/>
              </a:solidFill>
              <a:effectLst/>
              <a:latin typeface="+mn-ea"/>
            </a:endParaRPr>
          </a:p>
        </p:txBody>
      </p:sp>
      <p:sp>
        <p:nvSpPr>
          <p:cNvPr id="12" name="云形 11">
            <a:extLst>
              <a:ext uri="{FF2B5EF4-FFF2-40B4-BE49-F238E27FC236}">
                <a16:creationId xmlns:a16="http://schemas.microsoft.com/office/drawing/2014/main" id="{FF432301-6F94-476C-ACFB-FA36411C8DB3}"/>
              </a:ext>
            </a:extLst>
          </p:cNvPr>
          <p:cNvSpPr/>
          <p:nvPr/>
        </p:nvSpPr>
        <p:spPr bwMode="auto">
          <a:xfrm>
            <a:off x="10452484" y="1053119"/>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LAN5</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13" name="云形 12">
            <a:extLst>
              <a:ext uri="{FF2B5EF4-FFF2-40B4-BE49-F238E27FC236}">
                <a16:creationId xmlns:a16="http://schemas.microsoft.com/office/drawing/2014/main" id="{446E1032-ED45-4446-86BC-D0BC7DA05919}"/>
              </a:ext>
            </a:extLst>
          </p:cNvPr>
          <p:cNvSpPr/>
          <p:nvPr/>
        </p:nvSpPr>
        <p:spPr bwMode="auto">
          <a:xfrm>
            <a:off x="7392143" y="1772388"/>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LAN1</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14" name="云形 13">
            <a:extLst>
              <a:ext uri="{FF2B5EF4-FFF2-40B4-BE49-F238E27FC236}">
                <a16:creationId xmlns:a16="http://schemas.microsoft.com/office/drawing/2014/main" id="{B71D2459-6448-436D-833A-FB54879B1C2E}"/>
              </a:ext>
            </a:extLst>
          </p:cNvPr>
          <p:cNvSpPr/>
          <p:nvPr/>
        </p:nvSpPr>
        <p:spPr bwMode="auto">
          <a:xfrm>
            <a:off x="5885205" y="3018125"/>
            <a:ext cx="1116124" cy="770059"/>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a:ln>
                  <a:noFill/>
                </a:ln>
                <a:solidFill>
                  <a:srgbClr val="0000FF"/>
                </a:solidFill>
                <a:effectLst/>
                <a:latin typeface="+mn-ea"/>
                <a:cs typeface="Arial" panose="020B0604020202020204" pitchFamily="34" charset="0"/>
              </a:rPr>
              <a:t>互联网</a:t>
            </a:r>
          </a:p>
        </p:txBody>
      </p:sp>
      <p:cxnSp>
        <p:nvCxnSpPr>
          <p:cNvPr id="16" name="直接连接符 15">
            <a:extLst>
              <a:ext uri="{FF2B5EF4-FFF2-40B4-BE49-F238E27FC236}">
                <a16:creationId xmlns:a16="http://schemas.microsoft.com/office/drawing/2014/main" id="{555E2062-8A14-41D7-AFFA-14E87E71D4DF}"/>
              </a:ext>
            </a:extLst>
          </p:cNvPr>
          <p:cNvCxnSpPr>
            <a:stCxn id="5" idx="1"/>
            <a:endCxn id="4" idx="1"/>
          </p:cNvCxnSpPr>
          <p:nvPr/>
        </p:nvCxnSpPr>
        <p:spPr>
          <a:xfrm>
            <a:off x="8976320" y="1412776"/>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7" name="直接连接符 16">
            <a:extLst>
              <a:ext uri="{FF2B5EF4-FFF2-40B4-BE49-F238E27FC236}">
                <a16:creationId xmlns:a16="http://schemas.microsoft.com/office/drawing/2014/main" id="{CBAAE712-42B3-4EB6-8154-F2C0146FD05C}"/>
              </a:ext>
            </a:extLst>
          </p:cNvPr>
          <p:cNvCxnSpPr/>
          <p:nvPr/>
        </p:nvCxnSpPr>
        <p:spPr>
          <a:xfrm>
            <a:off x="8976320" y="3429000"/>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8" name="直接连接符 17">
            <a:extLst>
              <a:ext uri="{FF2B5EF4-FFF2-40B4-BE49-F238E27FC236}">
                <a16:creationId xmlns:a16="http://schemas.microsoft.com/office/drawing/2014/main" id="{069DAAF4-6069-4DF4-AE0D-011E38E1AF0C}"/>
              </a:ext>
            </a:extLst>
          </p:cNvPr>
          <p:cNvCxnSpPr/>
          <p:nvPr/>
        </p:nvCxnSpPr>
        <p:spPr>
          <a:xfrm>
            <a:off x="10920536" y="1412776"/>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19" name="云形 18">
            <a:extLst>
              <a:ext uri="{FF2B5EF4-FFF2-40B4-BE49-F238E27FC236}">
                <a16:creationId xmlns:a16="http://schemas.microsoft.com/office/drawing/2014/main" id="{01AD35A7-59B4-4A9D-88D9-B726009B1DDE}"/>
              </a:ext>
            </a:extLst>
          </p:cNvPr>
          <p:cNvSpPr/>
          <p:nvPr/>
        </p:nvSpPr>
        <p:spPr bwMode="auto">
          <a:xfrm>
            <a:off x="10452484" y="3801350"/>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LAN6</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cxnSp>
        <p:nvCxnSpPr>
          <p:cNvPr id="20" name="直接连接符 19">
            <a:extLst>
              <a:ext uri="{FF2B5EF4-FFF2-40B4-BE49-F238E27FC236}">
                <a16:creationId xmlns:a16="http://schemas.microsoft.com/office/drawing/2014/main" id="{614DFE77-D553-4DF6-9754-E1993245ADB8}"/>
              </a:ext>
            </a:extLst>
          </p:cNvPr>
          <p:cNvCxnSpPr/>
          <p:nvPr/>
        </p:nvCxnSpPr>
        <p:spPr>
          <a:xfrm>
            <a:off x="10920536" y="3416690"/>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21" name="云形 20">
            <a:extLst>
              <a:ext uri="{FF2B5EF4-FFF2-40B4-BE49-F238E27FC236}">
                <a16:creationId xmlns:a16="http://schemas.microsoft.com/office/drawing/2014/main" id="{818A0DA9-4BD6-4603-94B0-88AE52056AA0}"/>
              </a:ext>
            </a:extLst>
          </p:cNvPr>
          <p:cNvSpPr/>
          <p:nvPr/>
        </p:nvSpPr>
        <p:spPr bwMode="auto">
          <a:xfrm>
            <a:off x="7392143" y="3092226"/>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LAN2</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cxnSp>
        <p:nvCxnSpPr>
          <p:cNvPr id="22" name="直接连接符 21">
            <a:extLst>
              <a:ext uri="{FF2B5EF4-FFF2-40B4-BE49-F238E27FC236}">
                <a16:creationId xmlns:a16="http://schemas.microsoft.com/office/drawing/2014/main" id="{EC93B7E6-1167-4295-8F3F-2298DB2618B4}"/>
              </a:ext>
            </a:extLst>
          </p:cNvPr>
          <p:cNvCxnSpPr>
            <a:cxnSpLocks/>
            <a:stCxn id="11" idx="3"/>
            <a:endCxn id="14" idx="3"/>
          </p:cNvCxnSpPr>
          <p:nvPr/>
        </p:nvCxnSpPr>
        <p:spPr>
          <a:xfrm>
            <a:off x="6443267" y="2744496"/>
            <a:ext cx="0" cy="31765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3" name="直接连接符 22">
            <a:extLst>
              <a:ext uri="{FF2B5EF4-FFF2-40B4-BE49-F238E27FC236}">
                <a16:creationId xmlns:a16="http://schemas.microsoft.com/office/drawing/2014/main" id="{64F91AED-EA6C-4166-99B2-076569249C2C}"/>
              </a:ext>
            </a:extLst>
          </p:cNvPr>
          <p:cNvCxnSpPr>
            <a:cxnSpLocks/>
            <a:stCxn id="13" idx="1"/>
            <a:endCxn id="10" idx="1"/>
          </p:cNvCxnSpPr>
          <p:nvPr/>
        </p:nvCxnSpPr>
        <p:spPr>
          <a:xfrm>
            <a:off x="7860195" y="2132045"/>
            <a:ext cx="0" cy="252411"/>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9" name="直接连接符 28">
            <a:extLst>
              <a:ext uri="{FF2B5EF4-FFF2-40B4-BE49-F238E27FC236}">
                <a16:creationId xmlns:a16="http://schemas.microsoft.com/office/drawing/2014/main" id="{272F65C2-49EB-4DD2-BA46-5B60854EF9CC}"/>
              </a:ext>
            </a:extLst>
          </p:cNvPr>
          <p:cNvCxnSpPr>
            <a:cxnSpLocks/>
            <a:stCxn id="10" idx="3"/>
            <a:endCxn id="21" idx="3"/>
          </p:cNvCxnSpPr>
          <p:nvPr/>
        </p:nvCxnSpPr>
        <p:spPr>
          <a:xfrm>
            <a:off x="7860195" y="2744496"/>
            <a:ext cx="0" cy="368316"/>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2" name="直接连接符 31">
            <a:extLst>
              <a:ext uri="{FF2B5EF4-FFF2-40B4-BE49-F238E27FC236}">
                <a16:creationId xmlns:a16="http://schemas.microsoft.com/office/drawing/2014/main" id="{E0B571BF-2458-4A81-80DE-653247ACC4FB}"/>
              </a:ext>
            </a:extLst>
          </p:cNvPr>
          <p:cNvCxnSpPr>
            <a:cxnSpLocks/>
            <a:stCxn id="10" idx="2"/>
            <a:endCxn id="11" idx="4"/>
          </p:cNvCxnSpPr>
          <p:nvPr/>
        </p:nvCxnSpPr>
        <p:spPr>
          <a:xfrm flipH="1">
            <a:off x="6731299" y="2564476"/>
            <a:ext cx="840864" cy="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5" name="直接连接符 34">
            <a:extLst>
              <a:ext uri="{FF2B5EF4-FFF2-40B4-BE49-F238E27FC236}">
                <a16:creationId xmlns:a16="http://schemas.microsoft.com/office/drawing/2014/main" id="{1478031B-B00B-49C4-BD97-48B516C245BF}"/>
              </a:ext>
            </a:extLst>
          </p:cNvPr>
          <p:cNvCxnSpPr>
            <a:cxnSpLocks/>
            <a:endCxn id="10" idx="4"/>
          </p:cNvCxnSpPr>
          <p:nvPr/>
        </p:nvCxnSpPr>
        <p:spPr>
          <a:xfrm flipH="1" flipV="1">
            <a:off x="8148227" y="2564476"/>
            <a:ext cx="2484277" cy="548336"/>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6" name="直接连接符 35">
            <a:extLst>
              <a:ext uri="{FF2B5EF4-FFF2-40B4-BE49-F238E27FC236}">
                <a16:creationId xmlns:a16="http://schemas.microsoft.com/office/drawing/2014/main" id="{E2ABCABB-FFDB-4482-9B94-4D4829FFA6BD}"/>
              </a:ext>
            </a:extLst>
          </p:cNvPr>
          <p:cNvCxnSpPr>
            <a:cxnSpLocks/>
          </p:cNvCxnSpPr>
          <p:nvPr/>
        </p:nvCxnSpPr>
        <p:spPr>
          <a:xfrm flipH="1" flipV="1">
            <a:off x="8130225" y="2708920"/>
            <a:ext cx="558064" cy="403892"/>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7" name="直接连接符 36">
            <a:extLst>
              <a:ext uri="{FF2B5EF4-FFF2-40B4-BE49-F238E27FC236}">
                <a16:creationId xmlns:a16="http://schemas.microsoft.com/office/drawing/2014/main" id="{89CC8030-BBD3-49FE-B91A-C2B36DE4B149}"/>
              </a:ext>
            </a:extLst>
          </p:cNvPr>
          <p:cNvCxnSpPr>
            <a:cxnSpLocks/>
            <a:stCxn id="4" idx="2"/>
          </p:cNvCxnSpPr>
          <p:nvPr/>
        </p:nvCxnSpPr>
        <p:spPr>
          <a:xfrm flipH="1">
            <a:off x="8148228" y="1965146"/>
            <a:ext cx="540060" cy="41931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45" name="直接连接符 44">
            <a:extLst>
              <a:ext uri="{FF2B5EF4-FFF2-40B4-BE49-F238E27FC236}">
                <a16:creationId xmlns:a16="http://schemas.microsoft.com/office/drawing/2014/main" id="{C428D4F4-23AE-4E5F-986F-1F18DCC29DCA}"/>
              </a:ext>
            </a:extLst>
          </p:cNvPr>
          <p:cNvCxnSpPr>
            <a:cxnSpLocks/>
            <a:endCxn id="4" idx="3"/>
          </p:cNvCxnSpPr>
          <p:nvPr/>
        </p:nvCxnSpPr>
        <p:spPr>
          <a:xfrm flipH="1" flipV="1">
            <a:off x="8976320" y="2145166"/>
            <a:ext cx="1674186" cy="95711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48" name="直接连接符 47">
            <a:extLst>
              <a:ext uri="{FF2B5EF4-FFF2-40B4-BE49-F238E27FC236}">
                <a16:creationId xmlns:a16="http://schemas.microsoft.com/office/drawing/2014/main" id="{63395ABF-2A5B-4F7A-B96B-45516A17167D}"/>
              </a:ext>
            </a:extLst>
          </p:cNvPr>
          <p:cNvCxnSpPr>
            <a:cxnSpLocks/>
            <a:stCxn id="9" idx="2"/>
            <a:endCxn id="6" idx="4"/>
          </p:cNvCxnSpPr>
          <p:nvPr/>
        </p:nvCxnSpPr>
        <p:spPr>
          <a:xfrm flipH="1">
            <a:off x="9264352" y="3248980"/>
            <a:ext cx="1368152" cy="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1" name="直接连接符 50">
            <a:extLst>
              <a:ext uri="{FF2B5EF4-FFF2-40B4-BE49-F238E27FC236}">
                <a16:creationId xmlns:a16="http://schemas.microsoft.com/office/drawing/2014/main" id="{815A7AB2-34FC-4117-8E4F-EF8BF2F9E12C}"/>
              </a:ext>
            </a:extLst>
          </p:cNvPr>
          <p:cNvCxnSpPr>
            <a:cxnSpLocks/>
            <a:stCxn id="8" idx="3"/>
            <a:endCxn id="9" idx="1"/>
          </p:cNvCxnSpPr>
          <p:nvPr/>
        </p:nvCxnSpPr>
        <p:spPr>
          <a:xfrm>
            <a:off x="10920536" y="2145166"/>
            <a:ext cx="0" cy="923794"/>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4" name="直接连接符 53">
            <a:extLst>
              <a:ext uri="{FF2B5EF4-FFF2-40B4-BE49-F238E27FC236}">
                <a16:creationId xmlns:a16="http://schemas.microsoft.com/office/drawing/2014/main" id="{2E89DB55-B303-4821-B6BA-1959FED8DBBE}"/>
              </a:ext>
            </a:extLst>
          </p:cNvPr>
          <p:cNvCxnSpPr>
            <a:cxnSpLocks/>
            <a:stCxn id="8" idx="2"/>
            <a:endCxn id="4" idx="4"/>
          </p:cNvCxnSpPr>
          <p:nvPr/>
        </p:nvCxnSpPr>
        <p:spPr>
          <a:xfrm flipH="1">
            <a:off x="9264352" y="1965146"/>
            <a:ext cx="1368152" cy="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58" name="文本框 57">
            <a:extLst>
              <a:ext uri="{FF2B5EF4-FFF2-40B4-BE49-F238E27FC236}">
                <a16:creationId xmlns:a16="http://schemas.microsoft.com/office/drawing/2014/main" id="{89D7F774-5368-4D1B-A60B-A43FB2242A4B}"/>
              </a:ext>
            </a:extLst>
          </p:cNvPr>
          <p:cNvSpPr txBox="1"/>
          <p:nvPr/>
        </p:nvSpPr>
        <p:spPr>
          <a:xfrm>
            <a:off x="8184230" y="1913055"/>
            <a:ext cx="432048" cy="369332"/>
          </a:xfrm>
          <a:prstGeom prst="rect">
            <a:avLst/>
          </a:prstGeom>
          <a:noFill/>
        </p:spPr>
        <p:txBody>
          <a:bodyPr wrap="square" rtlCol="0">
            <a:spAutoFit/>
          </a:bodyPr>
          <a:lstStyle/>
          <a:p>
            <a:pPr algn="ctr"/>
            <a:r>
              <a:rPr lang="en-US" altLang="zh-CN" dirty="0">
                <a:solidFill>
                  <a:srgbClr val="0000FF"/>
                </a:solidFill>
                <a:latin typeface="+mn-ea"/>
              </a:rPr>
              <a:t>4</a:t>
            </a:r>
            <a:endParaRPr lang="zh-CN" altLang="en-US" dirty="0">
              <a:solidFill>
                <a:srgbClr val="0000FF"/>
              </a:solidFill>
              <a:latin typeface="+mn-ea"/>
            </a:endParaRPr>
          </a:p>
        </p:txBody>
      </p:sp>
      <p:sp>
        <p:nvSpPr>
          <p:cNvPr id="59" name="文本框 58">
            <a:extLst>
              <a:ext uri="{FF2B5EF4-FFF2-40B4-BE49-F238E27FC236}">
                <a16:creationId xmlns:a16="http://schemas.microsoft.com/office/drawing/2014/main" id="{1EB374FD-E2D3-4F53-A6FC-D9350F58ACD6}"/>
              </a:ext>
            </a:extLst>
          </p:cNvPr>
          <p:cNvSpPr txBox="1"/>
          <p:nvPr/>
        </p:nvSpPr>
        <p:spPr>
          <a:xfrm>
            <a:off x="8719060" y="2439059"/>
            <a:ext cx="432048" cy="369332"/>
          </a:xfrm>
          <a:prstGeom prst="rect">
            <a:avLst/>
          </a:prstGeom>
          <a:noFill/>
        </p:spPr>
        <p:txBody>
          <a:bodyPr wrap="square" rtlCol="0">
            <a:spAutoFit/>
          </a:bodyPr>
          <a:lstStyle/>
          <a:p>
            <a:pPr algn="ctr"/>
            <a:r>
              <a:rPr lang="en-US" altLang="zh-CN" dirty="0">
                <a:solidFill>
                  <a:srgbClr val="0000FF"/>
                </a:solidFill>
                <a:latin typeface="+mn-ea"/>
              </a:rPr>
              <a:t>2</a:t>
            </a:r>
            <a:endParaRPr lang="zh-CN" altLang="en-US" dirty="0">
              <a:solidFill>
                <a:srgbClr val="0000FF"/>
              </a:solidFill>
              <a:latin typeface="+mn-ea"/>
            </a:endParaRPr>
          </a:p>
        </p:txBody>
      </p:sp>
      <p:sp>
        <p:nvSpPr>
          <p:cNvPr id="60" name="文本框 59">
            <a:extLst>
              <a:ext uri="{FF2B5EF4-FFF2-40B4-BE49-F238E27FC236}">
                <a16:creationId xmlns:a16="http://schemas.microsoft.com/office/drawing/2014/main" id="{E99D0D8F-1B06-485E-A25F-0CCC615CBE9C}"/>
              </a:ext>
            </a:extLst>
          </p:cNvPr>
          <p:cNvSpPr txBox="1"/>
          <p:nvPr/>
        </p:nvSpPr>
        <p:spPr>
          <a:xfrm>
            <a:off x="10796113" y="2380618"/>
            <a:ext cx="432048" cy="369332"/>
          </a:xfrm>
          <a:prstGeom prst="rect">
            <a:avLst/>
          </a:prstGeom>
          <a:noFill/>
        </p:spPr>
        <p:txBody>
          <a:bodyPr wrap="square" rtlCol="0">
            <a:spAutoFit/>
          </a:bodyPr>
          <a:lstStyle/>
          <a:p>
            <a:pPr algn="ctr"/>
            <a:r>
              <a:rPr lang="en-US" altLang="zh-CN" dirty="0">
                <a:solidFill>
                  <a:srgbClr val="0000FF"/>
                </a:solidFill>
                <a:latin typeface="+mn-ea"/>
              </a:rPr>
              <a:t>2</a:t>
            </a:r>
            <a:endParaRPr lang="zh-CN" altLang="en-US" dirty="0">
              <a:solidFill>
                <a:srgbClr val="0000FF"/>
              </a:solidFill>
              <a:latin typeface="+mn-ea"/>
            </a:endParaRPr>
          </a:p>
        </p:txBody>
      </p:sp>
      <p:sp>
        <p:nvSpPr>
          <p:cNvPr id="61" name="文本框 60">
            <a:extLst>
              <a:ext uri="{FF2B5EF4-FFF2-40B4-BE49-F238E27FC236}">
                <a16:creationId xmlns:a16="http://schemas.microsoft.com/office/drawing/2014/main" id="{A9B8A3A5-0825-4466-9E73-A2CE21956AD1}"/>
              </a:ext>
            </a:extLst>
          </p:cNvPr>
          <p:cNvSpPr txBox="1"/>
          <p:nvPr/>
        </p:nvSpPr>
        <p:spPr>
          <a:xfrm>
            <a:off x="9732404" y="1665392"/>
            <a:ext cx="432048" cy="369332"/>
          </a:xfrm>
          <a:prstGeom prst="rect">
            <a:avLst/>
          </a:prstGeom>
          <a:noFill/>
        </p:spPr>
        <p:txBody>
          <a:bodyPr wrap="square" rtlCol="0">
            <a:spAutoFit/>
          </a:bodyPr>
          <a:lstStyle/>
          <a:p>
            <a:pPr algn="ctr"/>
            <a:r>
              <a:rPr lang="en-US" altLang="zh-CN" dirty="0">
                <a:solidFill>
                  <a:srgbClr val="0000FF"/>
                </a:solidFill>
                <a:latin typeface="+mn-ea"/>
              </a:rPr>
              <a:t>2</a:t>
            </a:r>
            <a:endParaRPr lang="zh-CN" altLang="en-US" dirty="0">
              <a:solidFill>
                <a:srgbClr val="0000FF"/>
              </a:solidFill>
              <a:latin typeface="+mn-ea"/>
            </a:endParaRPr>
          </a:p>
        </p:txBody>
      </p:sp>
      <p:sp>
        <p:nvSpPr>
          <p:cNvPr id="62" name="文本框 61">
            <a:extLst>
              <a:ext uri="{FF2B5EF4-FFF2-40B4-BE49-F238E27FC236}">
                <a16:creationId xmlns:a16="http://schemas.microsoft.com/office/drawing/2014/main" id="{D31AC810-5B31-404D-B789-F647F01252D9}"/>
              </a:ext>
            </a:extLst>
          </p:cNvPr>
          <p:cNvSpPr txBox="1"/>
          <p:nvPr/>
        </p:nvSpPr>
        <p:spPr>
          <a:xfrm>
            <a:off x="9732404" y="3203684"/>
            <a:ext cx="432048" cy="369332"/>
          </a:xfrm>
          <a:prstGeom prst="rect">
            <a:avLst/>
          </a:prstGeom>
          <a:noFill/>
        </p:spPr>
        <p:txBody>
          <a:bodyPr wrap="square" rtlCol="0">
            <a:spAutoFit/>
          </a:bodyPr>
          <a:lstStyle/>
          <a:p>
            <a:pPr algn="ctr"/>
            <a:r>
              <a:rPr lang="en-US" altLang="zh-CN" dirty="0">
                <a:solidFill>
                  <a:srgbClr val="0000FF"/>
                </a:solidFill>
                <a:latin typeface="+mn-ea"/>
              </a:rPr>
              <a:t>3</a:t>
            </a:r>
            <a:endParaRPr lang="zh-CN" altLang="en-US" dirty="0">
              <a:solidFill>
                <a:srgbClr val="0000FF"/>
              </a:solidFill>
              <a:latin typeface="+mn-ea"/>
            </a:endParaRPr>
          </a:p>
        </p:txBody>
      </p:sp>
      <p:sp>
        <p:nvSpPr>
          <p:cNvPr id="63" name="文本框 62">
            <a:extLst>
              <a:ext uri="{FF2B5EF4-FFF2-40B4-BE49-F238E27FC236}">
                <a16:creationId xmlns:a16="http://schemas.microsoft.com/office/drawing/2014/main" id="{5BBFCCFE-9116-49B0-84AA-F80ECC66C642}"/>
              </a:ext>
            </a:extLst>
          </p:cNvPr>
          <p:cNvSpPr txBox="1"/>
          <p:nvPr/>
        </p:nvSpPr>
        <p:spPr>
          <a:xfrm>
            <a:off x="9732404" y="2365879"/>
            <a:ext cx="432048" cy="369332"/>
          </a:xfrm>
          <a:prstGeom prst="rect">
            <a:avLst/>
          </a:prstGeom>
          <a:noFill/>
        </p:spPr>
        <p:txBody>
          <a:bodyPr wrap="square" rtlCol="0">
            <a:spAutoFit/>
          </a:bodyPr>
          <a:lstStyle/>
          <a:p>
            <a:pPr algn="ctr"/>
            <a:r>
              <a:rPr lang="en-US" altLang="zh-CN" dirty="0">
                <a:solidFill>
                  <a:srgbClr val="0000FF"/>
                </a:solidFill>
                <a:latin typeface="+mn-ea"/>
              </a:rPr>
              <a:t>3</a:t>
            </a:r>
            <a:endParaRPr lang="zh-CN" altLang="en-US" dirty="0">
              <a:solidFill>
                <a:srgbClr val="0000FF"/>
              </a:solidFill>
              <a:latin typeface="+mn-ea"/>
            </a:endParaRPr>
          </a:p>
        </p:txBody>
      </p:sp>
      <p:sp>
        <p:nvSpPr>
          <p:cNvPr id="64" name="文本框 63">
            <a:extLst>
              <a:ext uri="{FF2B5EF4-FFF2-40B4-BE49-F238E27FC236}">
                <a16:creationId xmlns:a16="http://schemas.microsoft.com/office/drawing/2014/main" id="{8A447DA1-569D-4A8A-AA53-97BF44711BF0}"/>
              </a:ext>
            </a:extLst>
          </p:cNvPr>
          <p:cNvSpPr txBox="1"/>
          <p:nvPr/>
        </p:nvSpPr>
        <p:spPr>
          <a:xfrm>
            <a:off x="8190786" y="2876202"/>
            <a:ext cx="432048" cy="369332"/>
          </a:xfrm>
          <a:prstGeom prst="rect">
            <a:avLst/>
          </a:prstGeom>
          <a:noFill/>
        </p:spPr>
        <p:txBody>
          <a:bodyPr wrap="square" rtlCol="0">
            <a:spAutoFit/>
          </a:bodyPr>
          <a:lstStyle/>
          <a:p>
            <a:pPr algn="ctr"/>
            <a:r>
              <a:rPr lang="en-US" altLang="zh-CN" dirty="0">
                <a:solidFill>
                  <a:srgbClr val="0000FF"/>
                </a:solidFill>
                <a:latin typeface="+mn-ea"/>
              </a:rPr>
              <a:t>6</a:t>
            </a:r>
            <a:endParaRPr lang="zh-CN" altLang="en-US" dirty="0">
              <a:solidFill>
                <a:srgbClr val="0000FF"/>
              </a:solidFill>
              <a:latin typeface="+mn-ea"/>
            </a:endParaRPr>
          </a:p>
        </p:txBody>
      </p:sp>
      <p:sp>
        <p:nvSpPr>
          <p:cNvPr id="65" name="内容占位符 2">
            <a:extLst>
              <a:ext uri="{FF2B5EF4-FFF2-40B4-BE49-F238E27FC236}">
                <a16:creationId xmlns:a16="http://schemas.microsoft.com/office/drawing/2014/main" id="{CF7B118B-AB1B-45C7-9511-0D2FD7CC4B49}"/>
              </a:ext>
            </a:extLst>
          </p:cNvPr>
          <p:cNvSpPr txBox="1">
            <a:spLocks/>
          </p:cNvSpPr>
          <p:nvPr/>
        </p:nvSpPr>
        <p:spPr>
          <a:xfrm>
            <a:off x="527052" y="1559294"/>
            <a:ext cx="5525401" cy="1185202"/>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100000"/>
              </a:lnSpc>
              <a:spcBef>
                <a:spcPct val="20000"/>
              </a:spcBef>
              <a:spcAft>
                <a:spcPts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ts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ts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SzPct val="100000"/>
              <a:buFont typeface="+mj-lt"/>
              <a:buAutoNum type="arabicPeriod"/>
            </a:pPr>
            <a:r>
              <a:rPr lang="zh-CN" altLang="en-US" sz="2000" dirty="0"/>
              <a:t>试用链路状态路由算法为节点（包括目的地、下一跳、最小代价。其中路由器和直连网络的代价为</a:t>
            </a:r>
            <a:r>
              <a:rPr lang="en-US" altLang="zh-CN" sz="2000" dirty="0"/>
              <a:t>0</a:t>
            </a:r>
            <a:r>
              <a:rPr lang="zh-CN" altLang="en-US" sz="2000" dirty="0"/>
              <a:t>）</a:t>
            </a:r>
            <a:endParaRPr lang="en-US" altLang="zh-CN" sz="2000" dirty="0"/>
          </a:p>
        </p:txBody>
      </p:sp>
      <p:graphicFrame>
        <p:nvGraphicFramePr>
          <p:cNvPr id="15" name="表格 14">
            <a:extLst>
              <a:ext uri="{FF2B5EF4-FFF2-40B4-BE49-F238E27FC236}">
                <a16:creationId xmlns:a16="http://schemas.microsoft.com/office/drawing/2014/main" id="{1E901F87-F732-41FF-A0D8-E5E75B528CBC}"/>
              </a:ext>
            </a:extLst>
          </p:cNvPr>
          <p:cNvGraphicFramePr>
            <a:graphicFrameLocks noGrp="1"/>
          </p:cNvGraphicFramePr>
          <p:nvPr>
            <p:extLst>
              <p:ext uri="{D42A27DB-BD31-4B8C-83A1-F6EECF244321}">
                <p14:modId xmlns:p14="http://schemas.microsoft.com/office/powerpoint/2010/main" val="2404523031"/>
              </p:ext>
            </p:extLst>
          </p:nvPr>
        </p:nvGraphicFramePr>
        <p:xfrm>
          <a:off x="216826" y="3861048"/>
          <a:ext cx="6514474" cy="2595880"/>
        </p:xfrm>
        <a:graphic>
          <a:graphicData uri="http://schemas.openxmlformats.org/drawingml/2006/table">
            <a:tbl>
              <a:tblPr firstRow="1" bandRow="1">
                <a:tableStyleId>{08FB837D-C827-4EFA-A057-4D05807E0F7C}</a:tableStyleId>
              </a:tblPr>
              <a:tblGrid>
                <a:gridCol w="2256040">
                  <a:extLst>
                    <a:ext uri="{9D8B030D-6E8A-4147-A177-3AD203B41FA5}">
                      <a16:colId xmlns:a16="http://schemas.microsoft.com/office/drawing/2014/main" val="1110722198"/>
                    </a:ext>
                  </a:extLst>
                </a:gridCol>
                <a:gridCol w="2256040">
                  <a:extLst>
                    <a:ext uri="{9D8B030D-6E8A-4147-A177-3AD203B41FA5}">
                      <a16:colId xmlns:a16="http://schemas.microsoft.com/office/drawing/2014/main" val="570007989"/>
                    </a:ext>
                  </a:extLst>
                </a:gridCol>
                <a:gridCol w="2002394">
                  <a:extLst>
                    <a:ext uri="{9D8B030D-6E8A-4147-A177-3AD203B41FA5}">
                      <a16:colId xmlns:a16="http://schemas.microsoft.com/office/drawing/2014/main" val="2235201637"/>
                    </a:ext>
                  </a:extLst>
                </a:gridCol>
              </a:tblGrid>
              <a:tr h="370840">
                <a:tc>
                  <a:txBody>
                    <a:bodyPr/>
                    <a:lstStyle/>
                    <a:p>
                      <a:pPr algn="ctr"/>
                      <a:r>
                        <a:rPr lang="zh-CN" altLang="en-US" b="0" dirty="0">
                          <a:solidFill>
                            <a:srgbClr val="0000FF"/>
                          </a:solidFill>
                        </a:rPr>
                        <a:t>目的地</a:t>
                      </a:r>
                    </a:p>
                  </a:txBody>
                  <a:tcPr/>
                </a:tc>
                <a:tc>
                  <a:txBody>
                    <a:bodyPr/>
                    <a:lstStyle/>
                    <a:p>
                      <a:pPr algn="ctr"/>
                      <a:r>
                        <a:rPr lang="zh-CN" altLang="en-US" b="0" dirty="0">
                          <a:solidFill>
                            <a:srgbClr val="0000FF"/>
                          </a:solidFill>
                        </a:rPr>
                        <a:t>下一跳</a:t>
                      </a:r>
                    </a:p>
                  </a:txBody>
                  <a:tcPr/>
                </a:tc>
                <a:tc>
                  <a:txBody>
                    <a:bodyPr/>
                    <a:lstStyle/>
                    <a:p>
                      <a:pPr algn="ctr"/>
                      <a:r>
                        <a:rPr lang="zh-CN" altLang="en-US" b="0" dirty="0">
                          <a:solidFill>
                            <a:srgbClr val="0000FF"/>
                          </a:solidFill>
                        </a:rPr>
                        <a:t>代价</a:t>
                      </a:r>
                    </a:p>
                  </a:txBody>
                  <a:tcPr/>
                </a:tc>
                <a:extLst>
                  <a:ext uri="{0D108BD9-81ED-4DB2-BD59-A6C34878D82A}">
                    <a16:rowId xmlns:a16="http://schemas.microsoft.com/office/drawing/2014/main" val="3287898206"/>
                  </a:ext>
                </a:extLst>
              </a:tr>
              <a:tr h="370840">
                <a:tc>
                  <a:txBody>
                    <a:bodyPr/>
                    <a:lstStyle/>
                    <a:p>
                      <a:pPr algn="ctr"/>
                      <a:r>
                        <a:rPr lang="en-US" altLang="zh-CN" b="0" dirty="0">
                          <a:solidFill>
                            <a:srgbClr val="0000FF"/>
                          </a:solidFill>
                        </a:rPr>
                        <a:t>LAN1</a:t>
                      </a:r>
                      <a:endParaRPr lang="zh-CN" altLang="en-US" b="0" dirty="0">
                        <a:solidFill>
                          <a:srgbClr val="0000FF"/>
                        </a:solidFill>
                      </a:endParaRPr>
                    </a:p>
                  </a:txBody>
                  <a:tcPr>
                    <a:solidFill>
                      <a:schemeClr val="accent6">
                        <a:lumMod val="60000"/>
                        <a:lumOff val="40000"/>
                        <a:alpha val="40000"/>
                      </a:schemeClr>
                    </a:solidFill>
                  </a:tcPr>
                </a:tc>
                <a:tc>
                  <a:txBody>
                    <a:bodyPr/>
                    <a:lstStyle/>
                    <a:p>
                      <a:pPr algn="ctr"/>
                      <a:r>
                        <a:rPr lang="zh-CN" altLang="en-US" b="0" dirty="0">
                          <a:solidFill>
                            <a:srgbClr val="0000FF"/>
                          </a:solidFill>
                        </a:rPr>
                        <a:t>直接交付</a:t>
                      </a:r>
                    </a:p>
                  </a:txBody>
                  <a:tcPr>
                    <a:solidFill>
                      <a:schemeClr val="accent6">
                        <a:lumMod val="60000"/>
                        <a:lumOff val="40000"/>
                        <a:alpha val="40000"/>
                      </a:schemeClr>
                    </a:solidFill>
                  </a:tcPr>
                </a:tc>
                <a:tc>
                  <a:txBody>
                    <a:bodyPr/>
                    <a:lstStyle/>
                    <a:p>
                      <a:pPr algn="ctr"/>
                      <a:r>
                        <a:rPr lang="en-US" altLang="zh-CN" b="0" dirty="0">
                          <a:solidFill>
                            <a:srgbClr val="0000FF"/>
                          </a:solidFill>
                        </a:rPr>
                        <a:t>0</a:t>
                      </a:r>
                      <a:endParaRPr lang="zh-CN" altLang="en-US" b="0" dirty="0">
                        <a:solidFill>
                          <a:srgbClr val="0000FF"/>
                        </a:solidFill>
                      </a:endParaRPr>
                    </a:p>
                  </a:txBody>
                  <a:tcPr>
                    <a:solidFill>
                      <a:schemeClr val="accent6">
                        <a:lumMod val="60000"/>
                        <a:lumOff val="40000"/>
                        <a:alpha val="40000"/>
                      </a:schemeClr>
                    </a:solidFill>
                  </a:tcPr>
                </a:tc>
                <a:extLst>
                  <a:ext uri="{0D108BD9-81ED-4DB2-BD59-A6C34878D82A}">
                    <a16:rowId xmlns:a16="http://schemas.microsoft.com/office/drawing/2014/main" val="286780387"/>
                  </a:ext>
                </a:extLst>
              </a:tr>
              <a:tr h="370840">
                <a:tc>
                  <a:txBody>
                    <a:bodyPr/>
                    <a:lstStyle/>
                    <a:p>
                      <a:pPr algn="ctr"/>
                      <a:r>
                        <a:rPr lang="en-US" altLang="zh-CN" b="0" dirty="0">
                          <a:solidFill>
                            <a:srgbClr val="0000FF"/>
                          </a:solidFill>
                        </a:rPr>
                        <a:t>LAN2</a:t>
                      </a:r>
                      <a:endParaRPr lang="zh-CN" altLang="en-US" b="0" dirty="0">
                        <a:solidFill>
                          <a:srgbClr val="0000FF"/>
                        </a:solidFill>
                      </a:endParaRPr>
                    </a:p>
                  </a:txBody>
                  <a:tcPr>
                    <a:solidFill>
                      <a:schemeClr val="accent6">
                        <a:lumMod val="20000"/>
                        <a:lumOff val="80000"/>
                      </a:schemeClr>
                    </a:solidFill>
                  </a:tcPr>
                </a:tc>
                <a:tc>
                  <a:txBody>
                    <a:bodyPr/>
                    <a:lstStyle/>
                    <a:p>
                      <a:pPr algn="ctr"/>
                      <a:r>
                        <a:rPr lang="zh-CN" altLang="en-US" b="0" dirty="0">
                          <a:solidFill>
                            <a:srgbClr val="0000FF"/>
                          </a:solidFill>
                        </a:rPr>
                        <a:t>直接交付</a:t>
                      </a:r>
                    </a:p>
                  </a:txBody>
                  <a:tcPr>
                    <a:solidFill>
                      <a:schemeClr val="accent6">
                        <a:lumMod val="20000"/>
                        <a:lumOff val="80000"/>
                      </a:schemeClr>
                    </a:solidFill>
                  </a:tcPr>
                </a:tc>
                <a:tc>
                  <a:txBody>
                    <a:bodyPr/>
                    <a:lstStyle/>
                    <a:p>
                      <a:pPr algn="ctr"/>
                      <a:r>
                        <a:rPr lang="en-US" altLang="zh-CN" b="0" dirty="0">
                          <a:solidFill>
                            <a:srgbClr val="0000FF"/>
                          </a:solidFill>
                        </a:rPr>
                        <a:t>0</a:t>
                      </a:r>
                      <a:endParaRPr lang="zh-CN" altLang="en-US" b="0" dirty="0">
                        <a:solidFill>
                          <a:srgbClr val="0000FF"/>
                        </a:solidFill>
                      </a:endParaRPr>
                    </a:p>
                  </a:txBody>
                  <a:tcPr>
                    <a:solidFill>
                      <a:schemeClr val="accent6">
                        <a:lumMod val="20000"/>
                        <a:lumOff val="80000"/>
                      </a:schemeClr>
                    </a:solidFill>
                  </a:tcPr>
                </a:tc>
                <a:extLst>
                  <a:ext uri="{0D108BD9-81ED-4DB2-BD59-A6C34878D82A}">
                    <a16:rowId xmlns:a16="http://schemas.microsoft.com/office/drawing/2014/main" val="2186753841"/>
                  </a:ext>
                </a:extLst>
              </a:tr>
              <a:tr h="370840">
                <a:tc>
                  <a:txBody>
                    <a:bodyPr/>
                    <a:lstStyle/>
                    <a:p>
                      <a:pPr algn="ctr"/>
                      <a:r>
                        <a:rPr lang="en-US" altLang="zh-CN" b="0" dirty="0">
                          <a:solidFill>
                            <a:srgbClr val="0000FF"/>
                          </a:solidFill>
                        </a:rPr>
                        <a:t>LAN3</a:t>
                      </a:r>
                      <a:endParaRPr lang="zh-CN" altLang="en-US" b="0" dirty="0">
                        <a:solidFill>
                          <a:srgbClr val="0000FF"/>
                        </a:solidFill>
                      </a:endParaRPr>
                    </a:p>
                  </a:txBody>
                  <a:tcPr>
                    <a:solidFill>
                      <a:schemeClr val="accent6">
                        <a:lumMod val="40000"/>
                        <a:lumOff val="60000"/>
                        <a:alpha val="40000"/>
                      </a:schemeClr>
                    </a:solidFill>
                  </a:tcPr>
                </a:tc>
                <a:tc>
                  <a:txBody>
                    <a:bodyPr/>
                    <a:lstStyle/>
                    <a:p>
                      <a:pPr algn="ctr"/>
                      <a:r>
                        <a:rPr lang="en-US" altLang="zh-CN" b="0" dirty="0">
                          <a:solidFill>
                            <a:srgbClr val="0000FF"/>
                          </a:solidFill>
                        </a:rPr>
                        <a:t>R3</a:t>
                      </a:r>
                      <a:endParaRPr lang="zh-CN" altLang="en-US" b="0" dirty="0">
                        <a:solidFill>
                          <a:srgbClr val="0000FF"/>
                        </a:solidFill>
                      </a:endParaRPr>
                    </a:p>
                  </a:txBody>
                  <a:tcPr>
                    <a:solidFill>
                      <a:schemeClr val="accent6">
                        <a:lumMod val="40000"/>
                        <a:lumOff val="60000"/>
                        <a:alpha val="40000"/>
                      </a:schemeClr>
                    </a:solidFill>
                  </a:tcPr>
                </a:tc>
                <a:tc>
                  <a:txBody>
                    <a:bodyPr/>
                    <a:lstStyle/>
                    <a:p>
                      <a:pPr algn="ctr"/>
                      <a:r>
                        <a:rPr lang="en-US" altLang="zh-CN" b="0" dirty="0">
                          <a:solidFill>
                            <a:srgbClr val="0000FF"/>
                          </a:solidFill>
                        </a:rPr>
                        <a:t>4</a:t>
                      </a:r>
                      <a:endParaRPr lang="zh-CN" altLang="en-US" b="0" dirty="0">
                        <a:solidFill>
                          <a:srgbClr val="0000FF"/>
                        </a:solidFill>
                      </a:endParaRPr>
                    </a:p>
                  </a:txBody>
                  <a:tcPr>
                    <a:solidFill>
                      <a:schemeClr val="accent6">
                        <a:lumMod val="40000"/>
                        <a:lumOff val="60000"/>
                        <a:alpha val="40000"/>
                      </a:schemeClr>
                    </a:solidFill>
                  </a:tcPr>
                </a:tc>
                <a:extLst>
                  <a:ext uri="{0D108BD9-81ED-4DB2-BD59-A6C34878D82A}">
                    <a16:rowId xmlns:a16="http://schemas.microsoft.com/office/drawing/2014/main" val="2981241499"/>
                  </a:ext>
                </a:extLst>
              </a:tr>
              <a:tr h="370840">
                <a:tc>
                  <a:txBody>
                    <a:bodyPr/>
                    <a:lstStyle/>
                    <a:p>
                      <a:pPr algn="ctr"/>
                      <a:r>
                        <a:rPr lang="en-US" altLang="zh-CN" b="0" dirty="0">
                          <a:solidFill>
                            <a:srgbClr val="0000FF"/>
                          </a:solidFill>
                        </a:rPr>
                        <a:t>LAN4</a:t>
                      </a:r>
                      <a:endParaRPr lang="zh-CN" altLang="en-US" b="0" dirty="0">
                        <a:solidFill>
                          <a:srgbClr val="0000FF"/>
                        </a:solidFill>
                      </a:endParaRPr>
                    </a:p>
                  </a:txBody>
                  <a:tcPr>
                    <a:solidFill>
                      <a:schemeClr val="accent6">
                        <a:lumMod val="20000"/>
                        <a:lumOff val="80000"/>
                      </a:schemeClr>
                    </a:solidFill>
                  </a:tcPr>
                </a:tc>
                <a:tc>
                  <a:txBody>
                    <a:bodyPr/>
                    <a:lstStyle/>
                    <a:p>
                      <a:pPr algn="ctr"/>
                      <a:r>
                        <a:rPr lang="en-US" altLang="zh-CN" b="0" dirty="0">
                          <a:solidFill>
                            <a:srgbClr val="0000FF"/>
                          </a:solidFill>
                        </a:rPr>
                        <a:t>R6</a:t>
                      </a:r>
                      <a:endParaRPr lang="zh-CN" altLang="en-US" b="0" dirty="0">
                        <a:solidFill>
                          <a:srgbClr val="0000FF"/>
                        </a:solidFill>
                      </a:endParaRPr>
                    </a:p>
                  </a:txBody>
                  <a:tcPr>
                    <a:solidFill>
                      <a:schemeClr val="accent6">
                        <a:lumMod val="20000"/>
                        <a:lumOff val="80000"/>
                      </a:schemeClr>
                    </a:solidFill>
                  </a:tcPr>
                </a:tc>
                <a:tc>
                  <a:txBody>
                    <a:bodyPr/>
                    <a:lstStyle/>
                    <a:p>
                      <a:pPr algn="ctr"/>
                      <a:r>
                        <a:rPr lang="en-US" altLang="zh-CN" b="0" dirty="0">
                          <a:solidFill>
                            <a:srgbClr val="0000FF"/>
                          </a:solidFill>
                        </a:rPr>
                        <a:t>5</a:t>
                      </a:r>
                      <a:endParaRPr lang="zh-CN" altLang="en-US" b="0" dirty="0">
                        <a:solidFill>
                          <a:srgbClr val="0000FF"/>
                        </a:solidFill>
                      </a:endParaRPr>
                    </a:p>
                  </a:txBody>
                  <a:tcPr>
                    <a:solidFill>
                      <a:schemeClr val="accent6">
                        <a:lumMod val="20000"/>
                        <a:lumOff val="80000"/>
                      </a:schemeClr>
                    </a:solidFill>
                  </a:tcPr>
                </a:tc>
                <a:extLst>
                  <a:ext uri="{0D108BD9-81ED-4DB2-BD59-A6C34878D82A}">
                    <a16:rowId xmlns:a16="http://schemas.microsoft.com/office/drawing/2014/main" val="1903320914"/>
                  </a:ext>
                </a:extLst>
              </a:tr>
              <a:tr h="370840">
                <a:tc>
                  <a:txBody>
                    <a:bodyPr/>
                    <a:lstStyle/>
                    <a:p>
                      <a:pPr algn="ctr"/>
                      <a:r>
                        <a:rPr lang="en-US" altLang="zh-CN" b="0" dirty="0">
                          <a:solidFill>
                            <a:srgbClr val="0000FF"/>
                          </a:solidFill>
                        </a:rPr>
                        <a:t>LAN5</a:t>
                      </a:r>
                      <a:endParaRPr lang="zh-CN" altLang="en-US" b="0" dirty="0">
                        <a:solidFill>
                          <a:srgbClr val="0000FF"/>
                        </a:solidFill>
                      </a:endParaRPr>
                    </a:p>
                  </a:txBody>
                  <a:tcPr>
                    <a:solidFill>
                      <a:schemeClr val="accent6">
                        <a:lumMod val="40000"/>
                        <a:lumOff val="60000"/>
                        <a:alpha val="40000"/>
                      </a:schemeClr>
                    </a:solidFill>
                  </a:tcPr>
                </a:tc>
                <a:tc>
                  <a:txBody>
                    <a:bodyPr/>
                    <a:lstStyle/>
                    <a:p>
                      <a:pPr algn="ctr"/>
                      <a:r>
                        <a:rPr lang="en-US" altLang="zh-CN" b="0" dirty="0">
                          <a:solidFill>
                            <a:srgbClr val="0000FF"/>
                          </a:solidFill>
                        </a:rPr>
                        <a:t>R6</a:t>
                      </a:r>
                      <a:endParaRPr lang="zh-CN" altLang="en-US" b="0" dirty="0">
                        <a:solidFill>
                          <a:srgbClr val="0000FF"/>
                        </a:solidFill>
                      </a:endParaRPr>
                    </a:p>
                  </a:txBody>
                  <a:tcPr>
                    <a:solidFill>
                      <a:schemeClr val="accent6">
                        <a:lumMod val="40000"/>
                        <a:lumOff val="60000"/>
                        <a:alpha val="40000"/>
                      </a:schemeClr>
                    </a:solidFill>
                  </a:tcPr>
                </a:tc>
                <a:tc>
                  <a:txBody>
                    <a:bodyPr/>
                    <a:lstStyle/>
                    <a:p>
                      <a:pPr algn="ctr"/>
                      <a:r>
                        <a:rPr lang="en-US" altLang="zh-CN" b="0" dirty="0">
                          <a:solidFill>
                            <a:srgbClr val="0000FF"/>
                          </a:solidFill>
                        </a:rPr>
                        <a:t>4</a:t>
                      </a:r>
                      <a:endParaRPr lang="zh-CN" altLang="en-US" b="0" dirty="0">
                        <a:solidFill>
                          <a:srgbClr val="0000FF"/>
                        </a:solidFill>
                      </a:endParaRPr>
                    </a:p>
                  </a:txBody>
                  <a:tcPr>
                    <a:solidFill>
                      <a:schemeClr val="accent6">
                        <a:lumMod val="40000"/>
                        <a:lumOff val="60000"/>
                        <a:alpha val="40000"/>
                      </a:schemeClr>
                    </a:solidFill>
                  </a:tcPr>
                </a:tc>
                <a:extLst>
                  <a:ext uri="{0D108BD9-81ED-4DB2-BD59-A6C34878D82A}">
                    <a16:rowId xmlns:a16="http://schemas.microsoft.com/office/drawing/2014/main" val="2298134785"/>
                  </a:ext>
                </a:extLst>
              </a:tr>
              <a:tr h="370840">
                <a:tc>
                  <a:txBody>
                    <a:bodyPr/>
                    <a:lstStyle/>
                    <a:p>
                      <a:pPr algn="ctr"/>
                      <a:r>
                        <a:rPr lang="en-US" altLang="zh-CN" b="0" dirty="0">
                          <a:solidFill>
                            <a:srgbClr val="0000FF"/>
                          </a:solidFill>
                        </a:rPr>
                        <a:t>LAN6</a:t>
                      </a:r>
                      <a:endParaRPr lang="zh-CN" altLang="en-US" b="0" dirty="0">
                        <a:solidFill>
                          <a:srgbClr val="0000FF"/>
                        </a:solidFill>
                      </a:endParaRPr>
                    </a:p>
                  </a:txBody>
                  <a:tcPr>
                    <a:solidFill>
                      <a:schemeClr val="accent6">
                        <a:lumMod val="20000"/>
                        <a:lumOff val="80000"/>
                      </a:schemeClr>
                    </a:solidFill>
                  </a:tcPr>
                </a:tc>
                <a:tc>
                  <a:txBody>
                    <a:bodyPr/>
                    <a:lstStyle/>
                    <a:p>
                      <a:pPr algn="ctr"/>
                      <a:r>
                        <a:rPr lang="en-US" altLang="zh-CN" b="0" dirty="0">
                          <a:solidFill>
                            <a:srgbClr val="0000FF"/>
                          </a:solidFill>
                        </a:rPr>
                        <a:t>R6</a:t>
                      </a:r>
                      <a:endParaRPr lang="zh-CN" altLang="en-US" b="0" dirty="0">
                        <a:solidFill>
                          <a:srgbClr val="0000FF"/>
                        </a:solidFill>
                      </a:endParaRPr>
                    </a:p>
                  </a:txBody>
                  <a:tcPr>
                    <a:solidFill>
                      <a:schemeClr val="accent6">
                        <a:lumMod val="20000"/>
                        <a:lumOff val="80000"/>
                      </a:schemeClr>
                    </a:solidFill>
                  </a:tcPr>
                </a:tc>
                <a:tc>
                  <a:txBody>
                    <a:bodyPr/>
                    <a:lstStyle/>
                    <a:p>
                      <a:pPr algn="ctr"/>
                      <a:r>
                        <a:rPr lang="en-US" altLang="zh-CN" b="0" dirty="0">
                          <a:solidFill>
                            <a:srgbClr val="0000FF"/>
                          </a:solidFill>
                        </a:rPr>
                        <a:t>2</a:t>
                      </a:r>
                      <a:endParaRPr lang="zh-CN" altLang="en-US" b="0" dirty="0">
                        <a:solidFill>
                          <a:srgbClr val="0000FF"/>
                        </a:solidFill>
                      </a:endParaRPr>
                    </a:p>
                  </a:txBody>
                  <a:tcPr>
                    <a:solidFill>
                      <a:schemeClr val="accent6">
                        <a:lumMod val="20000"/>
                        <a:lumOff val="80000"/>
                      </a:schemeClr>
                    </a:solidFill>
                  </a:tcPr>
                </a:tc>
                <a:extLst>
                  <a:ext uri="{0D108BD9-81ED-4DB2-BD59-A6C34878D82A}">
                    <a16:rowId xmlns:a16="http://schemas.microsoft.com/office/drawing/2014/main" val="2045583896"/>
                  </a:ext>
                </a:extLst>
              </a:tr>
            </a:tbl>
          </a:graphicData>
        </a:graphic>
      </p:graphicFrame>
      <p:sp>
        <p:nvSpPr>
          <p:cNvPr id="24" name="矩形 23">
            <a:extLst>
              <a:ext uri="{FF2B5EF4-FFF2-40B4-BE49-F238E27FC236}">
                <a16:creationId xmlns:a16="http://schemas.microsoft.com/office/drawing/2014/main" id="{BDEE30C7-166A-4EE3-86F2-3EE6DD9B6111}"/>
              </a:ext>
            </a:extLst>
          </p:cNvPr>
          <p:cNvSpPr/>
          <p:nvPr/>
        </p:nvSpPr>
        <p:spPr>
          <a:xfrm>
            <a:off x="695400" y="3388350"/>
            <a:ext cx="1467068" cy="369332"/>
          </a:xfrm>
          <a:prstGeom prst="rect">
            <a:avLst/>
          </a:prstGeom>
        </p:spPr>
        <p:txBody>
          <a:bodyPr wrap="none">
            <a:spAutoFit/>
          </a:bodyPr>
          <a:lstStyle/>
          <a:p>
            <a:r>
              <a:rPr lang="en-US" altLang="zh-CN" dirty="0">
                <a:solidFill>
                  <a:srgbClr val="0000FF"/>
                </a:solidFill>
              </a:rPr>
              <a:t>R2 </a:t>
            </a:r>
            <a:r>
              <a:rPr lang="zh-CN" altLang="en-US" dirty="0">
                <a:solidFill>
                  <a:srgbClr val="0000FF"/>
                </a:solidFill>
              </a:rPr>
              <a:t>的路由表</a:t>
            </a:r>
          </a:p>
        </p:txBody>
      </p:sp>
      <p:sp>
        <p:nvSpPr>
          <p:cNvPr id="25" name="文本框 24">
            <a:extLst>
              <a:ext uri="{FF2B5EF4-FFF2-40B4-BE49-F238E27FC236}">
                <a16:creationId xmlns:a16="http://schemas.microsoft.com/office/drawing/2014/main" id="{B69C33B2-373F-4F4E-8974-391E6AFD3168}"/>
              </a:ext>
            </a:extLst>
          </p:cNvPr>
          <p:cNvSpPr txBox="1"/>
          <p:nvPr/>
        </p:nvSpPr>
        <p:spPr>
          <a:xfrm>
            <a:off x="2495600" y="5010328"/>
            <a:ext cx="2160240" cy="307154"/>
          </a:xfrm>
          <a:prstGeom prst="rect">
            <a:avLst/>
          </a:prstGeom>
          <a:solidFill>
            <a:schemeClr val="accent6">
              <a:lumMod val="40000"/>
              <a:lumOff val="60000"/>
            </a:schemeClr>
          </a:solidFill>
        </p:spPr>
        <p:txBody>
          <a:bodyPr wrap="square" rtlCol="0">
            <a:spAutoFit/>
          </a:bodyPr>
          <a:lstStyle/>
          <a:p>
            <a:endParaRPr lang="zh-CN" altLang="en-US" dirty="0"/>
          </a:p>
        </p:txBody>
      </p:sp>
      <p:sp>
        <p:nvSpPr>
          <p:cNvPr id="47" name="文本框 46">
            <a:extLst>
              <a:ext uri="{FF2B5EF4-FFF2-40B4-BE49-F238E27FC236}">
                <a16:creationId xmlns:a16="http://schemas.microsoft.com/office/drawing/2014/main" id="{0078DE40-7641-4781-B6C6-50614C6CB657}"/>
              </a:ext>
            </a:extLst>
          </p:cNvPr>
          <p:cNvSpPr txBox="1"/>
          <p:nvPr/>
        </p:nvSpPr>
        <p:spPr>
          <a:xfrm>
            <a:off x="5369502" y="5371570"/>
            <a:ext cx="1073765" cy="297320"/>
          </a:xfrm>
          <a:prstGeom prst="rect">
            <a:avLst/>
          </a:prstGeom>
          <a:solidFill>
            <a:schemeClr val="accent6">
              <a:lumMod val="20000"/>
              <a:lumOff val="80000"/>
            </a:schemeClr>
          </a:solidFill>
        </p:spPr>
        <p:txBody>
          <a:bodyPr wrap="square" rtlCol="0">
            <a:spAutoFit/>
          </a:bodyPr>
          <a:lstStyle/>
          <a:p>
            <a:endParaRPr lang="zh-CN" altLang="en-US" dirty="0"/>
          </a:p>
        </p:txBody>
      </p:sp>
      <p:sp>
        <p:nvSpPr>
          <p:cNvPr id="49" name="文本框 48">
            <a:extLst>
              <a:ext uri="{FF2B5EF4-FFF2-40B4-BE49-F238E27FC236}">
                <a16:creationId xmlns:a16="http://schemas.microsoft.com/office/drawing/2014/main" id="{06E1B995-C857-493E-9D8F-75AE9CEE1845}"/>
              </a:ext>
            </a:extLst>
          </p:cNvPr>
          <p:cNvSpPr txBox="1"/>
          <p:nvPr/>
        </p:nvSpPr>
        <p:spPr>
          <a:xfrm>
            <a:off x="3143672" y="5411014"/>
            <a:ext cx="1073765" cy="297320"/>
          </a:xfrm>
          <a:prstGeom prst="rect">
            <a:avLst/>
          </a:prstGeom>
          <a:solidFill>
            <a:schemeClr val="accent6">
              <a:lumMod val="20000"/>
              <a:lumOff val="80000"/>
            </a:schemeClr>
          </a:solidFill>
        </p:spPr>
        <p:txBody>
          <a:bodyPr wrap="square" rtlCol="0">
            <a:spAutoFit/>
          </a:bodyPr>
          <a:lstStyle/>
          <a:p>
            <a:endParaRPr lang="zh-CN" altLang="en-US" dirty="0"/>
          </a:p>
        </p:txBody>
      </p:sp>
      <p:sp>
        <p:nvSpPr>
          <p:cNvPr id="50" name="文本框 49">
            <a:extLst>
              <a:ext uri="{FF2B5EF4-FFF2-40B4-BE49-F238E27FC236}">
                <a16:creationId xmlns:a16="http://schemas.microsoft.com/office/drawing/2014/main" id="{624DA2C3-9E58-4C3F-9524-BDB76B914971}"/>
              </a:ext>
            </a:extLst>
          </p:cNvPr>
          <p:cNvSpPr txBox="1"/>
          <p:nvPr/>
        </p:nvSpPr>
        <p:spPr>
          <a:xfrm>
            <a:off x="5337421" y="6123361"/>
            <a:ext cx="1073765" cy="297320"/>
          </a:xfrm>
          <a:prstGeom prst="rect">
            <a:avLst/>
          </a:prstGeom>
          <a:solidFill>
            <a:schemeClr val="accent6">
              <a:lumMod val="20000"/>
              <a:lumOff val="80000"/>
            </a:schemeClr>
          </a:solidFill>
        </p:spPr>
        <p:txBody>
          <a:bodyPr wrap="square" rtlCol="0">
            <a:spAutoFit/>
          </a:bodyPr>
          <a:lstStyle/>
          <a:p>
            <a:endParaRPr lang="zh-CN" altLang="en-US" dirty="0"/>
          </a:p>
        </p:txBody>
      </p:sp>
      <p:sp>
        <p:nvSpPr>
          <p:cNvPr id="52" name="文本框 51">
            <a:extLst>
              <a:ext uri="{FF2B5EF4-FFF2-40B4-BE49-F238E27FC236}">
                <a16:creationId xmlns:a16="http://schemas.microsoft.com/office/drawing/2014/main" id="{DFFCCD5E-7F80-40E0-8F2F-3CDE8CD5DDCA}"/>
              </a:ext>
            </a:extLst>
          </p:cNvPr>
          <p:cNvSpPr txBox="1"/>
          <p:nvPr/>
        </p:nvSpPr>
        <p:spPr>
          <a:xfrm>
            <a:off x="3155626" y="6129892"/>
            <a:ext cx="1073765" cy="297320"/>
          </a:xfrm>
          <a:prstGeom prst="rect">
            <a:avLst/>
          </a:prstGeom>
          <a:solidFill>
            <a:schemeClr val="accent6">
              <a:lumMod val="20000"/>
              <a:lumOff val="80000"/>
            </a:schemeClr>
          </a:solidFill>
        </p:spPr>
        <p:txBody>
          <a:bodyPr wrap="square" rtlCol="0">
            <a:spAutoFit/>
          </a:bodyPr>
          <a:lstStyle/>
          <a:p>
            <a:endParaRPr lang="zh-CN" altLang="en-US" dirty="0"/>
          </a:p>
        </p:txBody>
      </p:sp>
      <p:sp>
        <p:nvSpPr>
          <p:cNvPr id="53" name="文本框 52">
            <a:extLst>
              <a:ext uri="{FF2B5EF4-FFF2-40B4-BE49-F238E27FC236}">
                <a16:creationId xmlns:a16="http://schemas.microsoft.com/office/drawing/2014/main" id="{008C5E11-8841-4D98-9E77-D4ABA5468B5B}"/>
              </a:ext>
            </a:extLst>
          </p:cNvPr>
          <p:cNvSpPr txBox="1"/>
          <p:nvPr/>
        </p:nvSpPr>
        <p:spPr>
          <a:xfrm>
            <a:off x="4799856" y="5001386"/>
            <a:ext cx="1872208" cy="297320"/>
          </a:xfrm>
          <a:prstGeom prst="rect">
            <a:avLst/>
          </a:prstGeom>
          <a:solidFill>
            <a:schemeClr val="accent6">
              <a:lumMod val="40000"/>
              <a:lumOff val="60000"/>
            </a:schemeClr>
          </a:solidFill>
        </p:spPr>
        <p:txBody>
          <a:bodyPr wrap="square" rtlCol="0">
            <a:spAutoFit/>
          </a:bodyPr>
          <a:lstStyle/>
          <a:p>
            <a:endParaRPr lang="zh-CN" altLang="en-US" dirty="0"/>
          </a:p>
        </p:txBody>
      </p:sp>
      <p:sp>
        <p:nvSpPr>
          <p:cNvPr id="55" name="文本框 54">
            <a:extLst>
              <a:ext uri="{FF2B5EF4-FFF2-40B4-BE49-F238E27FC236}">
                <a16:creationId xmlns:a16="http://schemas.microsoft.com/office/drawing/2014/main" id="{97C14F85-4275-41A4-A4BB-57B1593594F1}"/>
              </a:ext>
            </a:extLst>
          </p:cNvPr>
          <p:cNvSpPr txBox="1"/>
          <p:nvPr/>
        </p:nvSpPr>
        <p:spPr>
          <a:xfrm>
            <a:off x="2495600" y="5739040"/>
            <a:ext cx="2160240" cy="297320"/>
          </a:xfrm>
          <a:prstGeom prst="rect">
            <a:avLst/>
          </a:prstGeom>
          <a:solidFill>
            <a:schemeClr val="accent6">
              <a:lumMod val="40000"/>
              <a:lumOff val="60000"/>
            </a:schemeClr>
          </a:solidFill>
        </p:spPr>
        <p:txBody>
          <a:bodyPr wrap="square" rtlCol="0">
            <a:spAutoFit/>
          </a:bodyPr>
          <a:lstStyle/>
          <a:p>
            <a:endParaRPr lang="zh-CN" altLang="en-US" dirty="0"/>
          </a:p>
        </p:txBody>
      </p:sp>
      <p:sp>
        <p:nvSpPr>
          <p:cNvPr id="56" name="文本框 55">
            <a:extLst>
              <a:ext uri="{FF2B5EF4-FFF2-40B4-BE49-F238E27FC236}">
                <a16:creationId xmlns:a16="http://schemas.microsoft.com/office/drawing/2014/main" id="{326FAFF6-36EA-4DF8-9281-DD553E3CD07B}"/>
              </a:ext>
            </a:extLst>
          </p:cNvPr>
          <p:cNvSpPr txBox="1"/>
          <p:nvPr/>
        </p:nvSpPr>
        <p:spPr>
          <a:xfrm>
            <a:off x="4799856" y="5749013"/>
            <a:ext cx="1872208" cy="297320"/>
          </a:xfrm>
          <a:prstGeom prst="rect">
            <a:avLst/>
          </a:prstGeom>
          <a:solidFill>
            <a:schemeClr val="accent6">
              <a:lumMod val="40000"/>
              <a:lumOff val="60000"/>
            </a:schemeClr>
          </a:solidFill>
        </p:spPr>
        <p:txBody>
          <a:bodyPr wrap="square" rtlCol="0">
            <a:spAutoFit/>
          </a:bodyPr>
          <a:lstStyle/>
          <a:p>
            <a:endParaRPr lang="zh-CN" altLang="en-US" dirty="0"/>
          </a:p>
        </p:txBody>
      </p:sp>
    </p:spTree>
    <p:extLst>
      <p:ext uri="{BB962C8B-B14F-4D97-AF65-F5344CB8AC3E}">
        <p14:creationId xmlns:p14="http://schemas.microsoft.com/office/powerpoint/2010/main" val="24834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49"/>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55"/>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52"/>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47" grpId="0" animBg="1"/>
      <p:bldP spid="49" grpId="0" animBg="1"/>
      <p:bldP spid="50" grpId="0" animBg="1"/>
      <p:bldP spid="52" grpId="0" animBg="1"/>
      <p:bldP spid="53" grpId="0" animBg="1"/>
      <p:bldP spid="55" grpId="0" animBg="1"/>
      <p:bldP spid="5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56">
            <a:extLst>
              <a:ext uri="{FF2B5EF4-FFF2-40B4-BE49-F238E27FC236}">
                <a16:creationId xmlns:a16="http://schemas.microsoft.com/office/drawing/2014/main" id="{00F5D3BE-8AE7-453C-B31F-09B386F3DADE}"/>
              </a:ext>
            </a:extLst>
          </p:cNvPr>
          <p:cNvSpPr txBox="1"/>
          <p:nvPr/>
        </p:nvSpPr>
        <p:spPr>
          <a:xfrm>
            <a:off x="6870085" y="2199790"/>
            <a:ext cx="432048" cy="369332"/>
          </a:xfrm>
          <a:prstGeom prst="rect">
            <a:avLst/>
          </a:prstGeom>
          <a:noFill/>
        </p:spPr>
        <p:txBody>
          <a:bodyPr wrap="square" rtlCol="0">
            <a:spAutoFit/>
          </a:bodyPr>
          <a:lstStyle/>
          <a:p>
            <a:pPr algn="ctr"/>
            <a:r>
              <a:rPr lang="en-US" altLang="zh-CN" dirty="0">
                <a:solidFill>
                  <a:srgbClr val="0000FF"/>
                </a:solidFill>
                <a:latin typeface="+mn-ea"/>
              </a:rPr>
              <a:t>1</a:t>
            </a:r>
            <a:endParaRPr lang="zh-CN" altLang="en-US" dirty="0">
              <a:solidFill>
                <a:srgbClr val="0000FF"/>
              </a:solidFill>
              <a:latin typeface="+mn-ea"/>
            </a:endParaRPr>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a:xfrm>
            <a:off x="527052" y="116632"/>
            <a:ext cx="11137899" cy="1224136"/>
          </a:xfrm>
        </p:spPr>
        <p:txBody>
          <a:bodyPr>
            <a:normAutofit/>
          </a:bodyPr>
          <a:lstStyle/>
          <a:p>
            <a:r>
              <a:rPr lang="zh-CN" altLang="en-US" sz="2400" dirty="0"/>
              <a:t>设某网络在某一时刻的结构如下图所示，包括</a:t>
            </a:r>
            <a:r>
              <a:rPr lang="en-US" altLang="zh-CN" sz="2400" dirty="0"/>
              <a:t>6</a:t>
            </a:r>
            <a:r>
              <a:rPr lang="zh-CN" altLang="en-US" sz="2400" dirty="0"/>
              <a:t>个路由器连接成主干网，分别和</a:t>
            </a:r>
            <a:r>
              <a:rPr lang="en-US" altLang="zh-CN" sz="2400" dirty="0"/>
              <a:t>6</a:t>
            </a:r>
            <a:r>
              <a:rPr lang="zh-CN" altLang="en-US" sz="2400" dirty="0"/>
              <a:t>个局域网相连，</a:t>
            </a:r>
            <a:r>
              <a:rPr lang="en-US" altLang="zh-CN" sz="2400" dirty="0"/>
              <a:t>6</a:t>
            </a:r>
            <a:r>
              <a:rPr lang="zh-CN" altLang="en-US" sz="2400" dirty="0"/>
              <a:t>个局域网最后通过</a:t>
            </a:r>
            <a:r>
              <a:rPr lang="en-US" altLang="zh-CN" sz="2400" dirty="0"/>
              <a:t>R1</a:t>
            </a:r>
            <a:r>
              <a:rPr lang="zh-CN" altLang="en-US" sz="2400" dirty="0"/>
              <a:t>、</a:t>
            </a:r>
            <a:r>
              <a:rPr lang="en-US" altLang="zh-CN" sz="2400" dirty="0"/>
              <a:t>R2</a:t>
            </a:r>
            <a:r>
              <a:rPr lang="zh-CN" altLang="en-US" sz="2400" dirty="0"/>
              <a:t>接入互联网。图中链路（连线）旁边的数字表示两个路由器之间的链路状态值。</a:t>
            </a:r>
            <a:endParaRPr lang="zh-CN" altLang="en-US" dirty="0"/>
          </a:p>
        </p:txBody>
      </p:sp>
      <p:sp>
        <p:nvSpPr>
          <p:cNvPr id="4" name="圆柱形 3">
            <a:extLst>
              <a:ext uri="{FF2B5EF4-FFF2-40B4-BE49-F238E27FC236}">
                <a16:creationId xmlns:a16="http://schemas.microsoft.com/office/drawing/2014/main" id="{265B99E6-4484-4812-B4A4-53A711EA8F70}"/>
              </a:ext>
            </a:extLst>
          </p:cNvPr>
          <p:cNvSpPr/>
          <p:nvPr/>
        </p:nvSpPr>
        <p:spPr bwMode="auto">
          <a:xfrm>
            <a:off x="8688288" y="178512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R3</a:t>
            </a:r>
            <a:endParaRPr kumimoji="0" lang="zh-CN" altLang="en-US" b="0" i="0" u="none" strike="noStrike" cap="none" normalizeH="0" baseline="0" dirty="0">
              <a:ln>
                <a:noFill/>
              </a:ln>
              <a:solidFill>
                <a:srgbClr val="0000FF"/>
              </a:solidFill>
              <a:effectLst/>
              <a:latin typeface="+mn-ea"/>
            </a:endParaRPr>
          </a:p>
        </p:txBody>
      </p:sp>
      <p:sp>
        <p:nvSpPr>
          <p:cNvPr id="5" name="云形 4">
            <a:extLst>
              <a:ext uri="{FF2B5EF4-FFF2-40B4-BE49-F238E27FC236}">
                <a16:creationId xmlns:a16="http://schemas.microsoft.com/office/drawing/2014/main" id="{AFB0B2F6-E87E-45CA-948C-03E875BF7D3D}"/>
              </a:ext>
            </a:extLst>
          </p:cNvPr>
          <p:cNvSpPr/>
          <p:nvPr/>
        </p:nvSpPr>
        <p:spPr bwMode="auto">
          <a:xfrm>
            <a:off x="8508268" y="1053119"/>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LAN3</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6" name="圆柱形 5">
            <a:extLst>
              <a:ext uri="{FF2B5EF4-FFF2-40B4-BE49-F238E27FC236}">
                <a16:creationId xmlns:a16="http://schemas.microsoft.com/office/drawing/2014/main" id="{73A1E2C5-C5B5-433D-B86F-F0A3D686D01B}"/>
              </a:ext>
            </a:extLst>
          </p:cNvPr>
          <p:cNvSpPr/>
          <p:nvPr/>
        </p:nvSpPr>
        <p:spPr bwMode="auto">
          <a:xfrm>
            <a:off x="8688288" y="3068960"/>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R4</a:t>
            </a:r>
            <a:endParaRPr kumimoji="0" lang="zh-CN" altLang="en-US" b="0" i="0" u="none" strike="noStrike" cap="none" normalizeH="0" baseline="0" dirty="0">
              <a:ln>
                <a:noFill/>
              </a:ln>
              <a:solidFill>
                <a:srgbClr val="0000FF"/>
              </a:solidFill>
              <a:effectLst/>
              <a:latin typeface="+mn-ea"/>
            </a:endParaRPr>
          </a:p>
        </p:txBody>
      </p:sp>
      <p:sp>
        <p:nvSpPr>
          <p:cNvPr id="7" name="云形 6">
            <a:extLst>
              <a:ext uri="{FF2B5EF4-FFF2-40B4-BE49-F238E27FC236}">
                <a16:creationId xmlns:a16="http://schemas.microsoft.com/office/drawing/2014/main" id="{C7D33BEB-A71C-4381-A6DC-A316C8E48173}"/>
              </a:ext>
            </a:extLst>
          </p:cNvPr>
          <p:cNvSpPr/>
          <p:nvPr/>
        </p:nvSpPr>
        <p:spPr bwMode="auto">
          <a:xfrm>
            <a:off x="8508268" y="3789040"/>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LAN4</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8" name="圆柱形 7">
            <a:extLst>
              <a:ext uri="{FF2B5EF4-FFF2-40B4-BE49-F238E27FC236}">
                <a16:creationId xmlns:a16="http://schemas.microsoft.com/office/drawing/2014/main" id="{9A09AB02-E157-46F4-BC89-1AFC80679A1F}"/>
              </a:ext>
            </a:extLst>
          </p:cNvPr>
          <p:cNvSpPr/>
          <p:nvPr/>
        </p:nvSpPr>
        <p:spPr bwMode="auto">
          <a:xfrm>
            <a:off x="10632504" y="178512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R5</a:t>
            </a:r>
            <a:endParaRPr kumimoji="0" lang="zh-CN" altLang="en-US" b="0" i="0" u="none" strike="noStrike" cap="none" normalizeH="0" baseline="0" dirty="0">
              <a:ln>
                <a:noFill/>
              </a:ln>
              <a:solidFill>
                <a:srgbClr val="0000FF"/>
              </a:solidFill>
              <a:effectLst/>
              <a:latin typeface="+mn-ea"/>
            </a:endParaRPr>
          </a:p>
        </p:txBody>
      </p:sp>
      <p:sp>
        <p:nvSpPr>
          <p:cNvPr id="9" name="圆柱形 8">
            <a:extLst>
              <a:ext uri="{FF2B5EF4-FFF2-40B4-BE49-F238E27FC236}">
                <a16:creationId xmlns:a16="http://schemas.microsoft.com/office/drawing/2014/main" id="{0B0BF942-C185-404A-A1DD-9D53AEACB28A}"/>
              </a:ext>
            </a:extLst>
          </p:cNvPr>
          <p:cNvSpPr/>
          <p:nvPr/>
        </p:nvSpPr>
        <p:spPr bwMode="auto">
          <a:xfrm>
            <a:off x="10632504" y="3068960"/>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R6</a:t>
            </a:r>
            <a:endParaRPr kumimoji="0" lang="zh-CN" altLang="en-US" b="0" i="0" u="none" strike="noStrike" cap="none" normalizeH="0" baseline="0" dirty="0">
              <a:ln>
                <a:noFill/>
              </a:ln>
              <a:solidFill>
                <a:srgbClr val="0000FF"/>
              </a:solidFill>
              <a:effectLst/>
              <a:latin typeface="+mn-ea"/>
            </a:endParaRPr>
          </a:p>
        </p:txBody>
      </p:sp>
      <p:sp>
        <p:nvSpPr>
          <p:cNvPr id="10" name="圆柱形 9">
            <a:extLst>
              <a:ext uri="{FF2B5EF4-FFF2-40B4-BE49-F238E27FC236}">
                <a16:creationId xmlns:a16="http://schemas.microsoft.com/office/drawing/2014/main" id="{25E3EF48-13D3-483C-A7F8-18CB513E18A7}"/>
              </a:ext>
            </a:extLst>
          </p:cNvPr>
          <p:cNvSpPr/>
          <p:nvPr/>
        </p:nvSpPr>
        <p:spPr bwMode="auto">
          <a:xfrm>
            <a:off x="7572163" y="238445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R2</a:t>
            </a:r>
            <a:endParaRPr kumimoji="0" lang="zh-CN" altLang="en-US" b="0" i="0" u="none" strike="noStrike" cap="none" normalizeH="0" baseline="0" dirty="0">
              <a:ln>
                <a:noFill/>
              </a:ln>
              <a:solidFill>
                <a:srgbClr val="0000FF"/>
              </a:solidFill>
              <a:effectLst/>
              <a:latin typeface="+mn-ea"/>
            </a:endParaRPr>
          </a:p>
        </p:txBody>
      </p:sp>
      <p:sp>
        <p:nvSpPr>
          <p:cNvPr id="11" name="圆柱形 10">
            <a:extLst>
              <a:ext uri="{FF2B5EF4-FFF2-40B4-BE49-F238E27FC236}">
                <a16:creationId xmlns:a16="http://schemas.microsoft.com/office/drawing/2014/main" id="{FFEA1E3E-241F-4FBE-83CA-73A88D3C8282}"/>
              </a:ext>
            </a:extLst>
          </p:cNvPr>
          <p:cNvSpPr/>
          <p:nvPr/>
        </p:nvSpPr>
        <p:spPr bwMode="auto">
          <a:xfrm>
            <a:off x="6155235" y="238445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R1</a:t>
            </a:r>
            <a:endParaRPr kumimoji="0" lang="zh-CN" altLang="en-US" b="0" i="0" u="none" strike="noStrike" cap="none" normalizeH="0" baseline="0" dirty="0">
              <a:ln>
                <a:noFill/>
              </a:ln>
              <a:solidFill>
                <a:srgbClr val="0000FF"/>
              </a:solidFill>
              <a:effectLst/>
              <a:latin typeface="+mn-ea"/>
            </a:endParaRPr>
          </a:p>
        </p:txBody>
      </p:sp>
      <p:sp>
        <p:nvSpPr>
          <p:cNvPr id="12" name="云形 11">
            <a:extLst>
              <a:ext uri="{FF2B5EF4-FFF2-40B4-BE49-F238E27FC236}">
                <a16:creationId xmlns:a16="http://schemas.microsoft.com/office/drawing/2014/main" id="{FF432301-6F94-476C-ACFB-FA36411C8DB3}"/>
              </a:ext>
            </a:extLst>
          </p:cNvPr>
          <p:cNvSpPr/>
          <p:nvPr/>
        </p:nvSpPr>
        <p:spPr bwMode="auto">
          <a:xfrm>
            <a:off x="10452484" y="1053119"/>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LAN5</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13" name="云形 12">
            <a:extLst>
              <a:ext uri="{FF2B5EF4-FFF2-40B4-BE49-F238E27FC236}">
                <a16:creationId xmlns:a16="http://schemas.microsoft.com/office/drawing/2014/main" id="{446E1032-ED45-4446-86BC-D0BC7DA05919}"/>
              </a:ext>
            </a:extLst>
          </p:cNvPr>
          <p:cNvSpPr/>
          <p:nvPr/>
        </p:nvSpPr>
        <p:spPr bwMode="auto">
          <a:xfrm>
            <a:off x="7392143" y="1772388"/>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LAN1</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14" name="云形 13">
            <a:extLst>
              <a:ext uri="{FF2B5EF4-FFF2-40B4-BE49-F238E27FC236}">
                <a16:creationId xmlns:a16="http://schemas.microsoft.com/office/drawing/2014/main" id="{B71D2459-6448-436D-833A-FB54879B1C2E}"/>
              </a:ext>
            </a:extLst>
          </p:cNvPr>
          <p:cNvSpPr/>
          <p:nvPr/>
        </p:nvSpPr>
        <p:spPr bwMode="auto">
          <a:xfrm>
            <a:off x="5885205" y="3018125"/>
            <a:ext cx="1116124" cy="770059"/>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a:ln>
                  <a:noFill/>
                </a:ln>
                <a:solidFill>
                  <a:srgbClr val="0000FF"/>
                </a:solidFill>
                <a:effectLst/>
                <a:latin typeface="+mn-ea"/>
                <a:cs typeface="Arial" panose="020B0604020202020204" pitchFamily="34" charset="0"/>
              </a:rPr>
              <a:t>互联网</a:t>
            </a:r>
          </a:p>
        </p:txBody>
      </p:sp>
      <p:cxnSp>
        <p:nvCxnSpPr>
          <p:cNvPr id="16" name="直接连接符 15">
            <a:extLst>
              <a:ext uri="{FF2B5EF4-FFF2-40B4-BE49-F238E27FC236}">
                <a16:creationId xmlns:a16="http://schemas.microsoft.com/office/drawing/2014/main" id="{555E2062-8A14-41D7-AFFA-14E87E71D4DF}"/>
              </a:ext>
            </a:extLst>
          </p:cNvPr>
          <p:cNvCxnSpPr>
            <a:stCxn id="5" idx="1"/>
            <a:endCxn id="4" idx="1"/>
          </p:cNvCxnSpPr>
          <p:nvPr/>
        </p:nvCxnSpPr>
        <p:spPr>
          <a:xfrm>
            <a:off x="8976320" y="1412776"/>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7" name="直接连接符 16">
            <a:extLst>
              <a:ext uri="{FF2B5EF4-FFF2-40B4-BE49-F238E27FC236}">
                <a16:creationId xmlns:a16="http://schemas.microsoft.com/office/drawing/2014/main" id="{CBAAE712-42B3-4EB6-8154-F2C0146FD05C}"/>
              </a:ext>
            </a:extLst>
          </p:cNvPr>
          <p:cNvCxnSpPr/>
          <p:nvPr/>
        </p:nvCxnSpPr>
        <p:spPr>
          <a:xfrm>
            <a:off x="8976320" y="3429000"/>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8" name="直接连接符 17">
            <a:extLst>
              <a:ext uri="{FF2B5EF4-FFF2-40B4-BE49-F238E27FC236}">
                <a16:creationId xmlns:a16="http://schemas.microsoft.com/office/drawing/2014/main" id="{069DAAF4-6069-4DF4-AE0D-011E38E1AF0C}"/>
              </a:ext>
            </a:extLst>
          </p:cNvPr>
          <p:cNvCxnSpPr/>
          <p:nvPr/>
        </p:nvCxnSpPr>
        <p:spPr>
          <a:xfrm>
            <a:off x="10920536" y="1412776"/>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19" name="云形 18">
            <a:extLst>
              <a:ext uri="{FF2B5EF4-FFF2-40B4-BE49-F238E27FC236}">
                <a16:creationId xmlns:a16="http://schemas.microsoft.com/office/drawing/2014/main" id="{01AD35A7-59B4-4A9D-88D9-B726009B1DDE}"/>
              </a:ext>
            </a:extLst>
          </p:cNvPr>
          <p:cNvSpPr/>
          <p:nvPr/>
        </p:nvSpPr>
        <p:spPr bwMode="auto">
          <a:xfrm>
            <a:off x="10452484" y="3801350"/>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LAN6</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cxnSp>
        <p:nvCxnSpPr>
          <p:cNvPr id="20" name="直接连接符 19">
            <a:extLst>
              <a:ext uri="{FF2B5EF4-FFF2-40B4-BE49-F238E27FC236}">
                <a16:creationId xmlns:a16="http://schemas.microsoft.com/office/drawing/2014/main" id="{614DFE77-D553-4DF6-9754-E1993245ADB8}"/>
              </a:ext>
            </a:extLst>
          </p:cNvPr>
          <p:cNvCxnSpPr/>
          <p:nvPr/>
        </p:nvCxnSpPr>
        <p:spPr>
          <a:xfrm>
            <a:off x="10920536" y="3416690"/>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21" name="云形 20">
            <a:extLst>
              <a:ext uri="{FF2B5EF4-FFF2-40B4-BE49-F238E27FC236}">
                <a16:creationId xmlns:a16="http://schemas.microsoft.com/office/drawing/2014/main" id="{818A0DA9-4BD6-4603-94B0-88AE52056AA0}"/>
              </a:ext>
            </a:extLst>
          </p:cNvPr>
          <p:cNvSpPr/>
          <p:nvPr/>
        </p:nvSpPr>
        <p:spPr bwMode="auto">
          <a:xfrm>
            <a:off x="7392143" y="3092226"/>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LAN2</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cxnSp>
        <p:nvCxnSpPr>
          <p:cNvPr id="22" name="直接连接符 21">
            <a:extLst>
              <a:ext uri="{FF2B5EF4-FFF2-40B4-BE49-F238E27FC236}">
                <a16:creationId xmlns:a16="http://schemas.microsoft.com/office/drawing/2014/main" id="{EC93B7E6-1167-4295-8F3F-2298DB2618B4}"/>
              </a:ext>
            </a:extLst>
          </p:cNvPr>
          <p:cNvCxnSpPr>
            <a:cxnSpLocks/>
            <a:stCxn id="11" idx="3"/>
            <a:endCxn id="14" idx="3"/>
          </p:cNvCxnSpPr>
          <p:nvPr/>
        </p:nvCxnSpPr>
        <p:spPr>
          <a:xfrm>
            <a:off x="6443267" y="2744496"/>
            <a:ext cx="0" cy="31765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3" name="直接连接符 22">
            <a:extLst>
              <a:ext uri="{FF2B5EF4-FFF2-40B4-BE49-F238E27FC236}">
                <a16:creationId xmlns:a16="http://schemas.microsoft.com/office/drawing/2014/main" id="{64F91AED-EA6C-4166-99B2-076569249C2C}"/>
              </a:ext>
            </a:extLst>
          </p:cNvPr>
          <p:cNvCxnSpPr>
            <a:cxnSpLocks/>
            <a:stCxn id="13" idx="1"/>
            <a:endCxn id="10" idx="1"/>
          </p:cNvCxnSpPr>
          <p:nvPr/>
        </p:nvCxnSpPr>
        <p:spPr>
          <a:xfrm>
            <a:off x="7860195" y="2132045"/>
            <a:ext cx="0" cy="252411"/>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9" name="直接连接符 28">
            <a:extLst>
              <a:ext uri="{FF2B5EF4-FFF2-40B4-BE49-F238E27FC236}">
                <a16:creationId xmlns:a16="http://schemas.microsoft.com/office/drawing/2014/main" id="{272F65C2-49EB-4DD2-BA46-5B60854EF9CC}"/>
              </a:ext>
            </a:extLst>
          </p:cNvPr>
          <p:cNvCxnSpPr>
            <a:cxnSpLocks/>
            <a:stCxn id="10" idx="3"/>
            <a:endCxn id="21" idx="3"/>
          </p:cNvCxnSpPr>
          <p:nvPr/>
        </p:nvCxnSpPr>
        <p:spPr>
          <a:xfrm>
            <a:off x="7860195" y="2744496"/>
            <a:ext cx="0" cy="368316"/>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2" name="直接连接符 31">
            <a:extLst>
              <a:ext uri="{FF2B5EF4-FFF2-40B4-BE49-F238E27FC236}">
                <a16:creationId xmlns:a16="http://schemas.microsoft.com/office/drawing/2014/main" id="{E0B571BF-2458-4A81-80DE-653247ACC4FB}"/>
              </a:ext>
            </a:extLst>
          </p:cNvPr>
          <p:cNvCxnSpPr>
            <a:cxnSpLocks/>
            <a:stCxn id="10" idx="2"/>
            <a:endCxn id="11" idx="4"/>
          </p:cNvCxnSpPr>
          <p:nvPr/>
        </p:nvCxnSpPr>
        <p:spPr>
          <a:xfrm flipH="1">
            <a:off x="6731299" y="2564476"/>
            <a:ext cx="840864" cy="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5" name="直接连接符 34">
            <a:extLst>
              <a:ext uri="{FF2B5EF4-FFF2-40B4-BE49-F238E27FC236}">
                <a16:creationId xmlns:a16="http://schemas.microsoft.com/office/drawing/2014/main" id="{1478031B-B00B-49C4-BD97-48B516C245BF}"/>
              </a:ext>
            </a:extLst>
          </p:cNvPr>
          <p:cNvCxnSpPr>
            <a:cxnSpLocks/>
            <a:endCxn id="10" idx="4"/>
          </p:cNvCxnSpPr>
          <p:nvPr/>
        </p:nvCxnSpPr>
        <p:spPr>
          <a:xfrm flipH="1" flipV="1">
            <a:off x="8148227" y="2564476"/>
            <a:ext cx="2484277" cy="548336"/>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6" name="直接连接符 35">
            <a:extLst>
              <a:ext uri="{FF2B5EF4-FFF2-40B4-BE49-F238E27FC236}">
                <a16:creationId xmlns:a16="http://schemas.microsoft.com/office/drawing/2014/main" id="{E2ABCABB-FFDB-4482-9B94-4D4829FFA6BD}"/>
              </a:ext>
            </a:extLst>
          </p:cNvPr>
          <p:cNvCxnSpPr>
            <a:cxnSpLocks/>
          </p:cNvCxnSpPr>
          <p:nvPr/>
        </p:nvCxnSpPr>
        <p:spPr>
          <a:xfrm flipH="1" flipV="1">
            <a:off x="8130225" y="2708920"/>
            <a:ext cx="558064" cy="403892"/>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7" name="直接连接符 36">
            <a:extLst>
              <a:ext uri="{FF2B5EF4-FFF2-40B4-BE49-F238E27FC236}">
                <a16:creationId xmlns:a16="http://schemas.microsoft.com/office/drawing/2014/main" id="{89CC8030-BBD3-49FE-B91A-C2B36DE4B149}"/>
              </a:ext>
            </a:extLst>
          </p:cNvPr>
          <p:cNvCxnSpPr>
            <a:cxnSpLocks/>
            <a:stCxn id="4" idx="2"/>
          </p:cNvCxnSpPr>
          <p:nvPr/>
        </p:nvCxnSpPr>
        <p:spPr>
          <a:xfrm flipH="1">
            <a:off x="8148228" y="1965146"/>
            <a:ext cx="540060" cy="41931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45" name="直接连接符 44">
            <a:extLst>
              <a:ext uri="{FF2B5EF4-FFF2-40B4-BE49-F238E27FC236}">
                <a16:creationId xmlns:a16="http://schemas.microsoft.com/office/drawing/2014/main" id="{C428D4F4-23AE-4E5F-986F-1F18DCC29DCA}"/>
              </a:ext>
            </a:extLst>
          </p:cNvPr>
          <p:cNvCxnSpPr>
            <a:cxnSpLocks/>
            <a:endCxn id="4" idx="3"/>
          </p:cNvCxnSpPr>
          <p:nvPr/>
        </p:nvCxnSpPr>
        <p:spPr>
          <a:xfrm flipH="1" flipV="1">
            <a:off x="8976320" y="2145166"/>
            <a:ext cx="1674186" cy="95711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48" name="直接连接符 47">
            <a:extLst>
              <a:ext uri="{FF2B5EF4-FFF2-40B4-BE49-F238E27FC236}">
                <a16:creationId xmlns:a16="http://schemas.microsoft.com/office/drawing/2014/main" id="{63395ABF-2A5B-4F7A-B96B-45516A17167D}"/>
              </a:ext>
            </a:extLst>
          </p:cNvPr>
          <p:cNvCxnSpPr>
            <a:cxnSpLocks/>
            <a:stCxn id="9" idx="2"/>
            <a:endCxn id="6" idx="4"/>
          </p:cNvCxnSpPr>
          <p:nvPr/>
        </p:nvCxnSpPr>
        <p:spPr>
          <a:xfrm flipH="1">
            <a:off x="9264352" y="3248980"/>
            <a:ext cx="1368152" cy="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1" name="直接连接符 50">
            <a:extLst>
              <a:ext uri="{FF2B5EF4-FFF2-40B4-BE49-F238E27FC236}">
                <a16:creationId xmlns:a16="http://schemas.microsoft.com/office/drawing/2014/main" id="{815A7AB2-34FC-4117-8E4F-EF8BF2F9E12C}"/>
              </a:ext>
            </a:extLst>
          </p:cNvPr>
          <p:cNvCxnSpPr>
            <a:cxnSpLocks/>
            <a:stCxn id="8" idx="3"/>
            <a:endCxn id="9" idx="1"/>
          </p:cNvCxnSpPr>
          <p:nvPr/>
        </p:nvCxnSpPr>
        <p:spPr>
          <a:xfrm>
            <a:off x="10920536" y="2145166"/>
            <a:ext cx="0" cy="923794"/>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4" name="直接连接符 53">
            <a:extLst>
              <a:ext uri="{FF2B5EF4-FFF2-40B4-BE49-F238E27FC236}">
                <a16:creationId xmlns:a16="http://schemas.microsoft.com/office/drawing/2014/main" id="{2E89DB55-B303-4821-B6BA-1959FED8DBBE}"/>
              </a:ext>
            </a:extLst>
          </p:cNvPr>
          <p:cNvCxnSpPr>
            <a:cxnSpLocks/>
            <a:stCxn id="8" idx="2"/>
            <a:endCxn id="4" idx="4"/>
          </p:cNvCxnSpPr>
          <p:nvPr/>
        </p:nvCxnSpPr>
        <p:spPr>
          <a:xfrm flipH="1">
            <a:off x="9264352" y="1965146"/>
            <a:ext cx="1368152" cy="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58" name="文本框 57">
            <a:extLst>
              <a:ext uri="{FF2B5EF4-FFF2-40B4-BE49-F238E27FC236}">
                <a16:creationId xmlns:a16="http://schemas.microsoft.com/office/drawing/2014/main" id="{89D7F774-5368-4D1B-A60B-A43FB2242A4B}"/>
              </a:ext>
            </a:extLst>
          </p:cNvPr>
          <p:cNvSpPr txBox="1"/>
          <p:nvPr/>
        </p:nvSpPr>
        <p:spPr>
          <a:xfrm>
            <a:off x="8184230" y="1913055"/>
            <a:ext cx="432048" cy="369332"/>
          </a:xfrm>
          <a:prstGeom prst="rect">
            <a:avLst/>
          </a:prstGeom>
          <a:noFill/>
        </p:spPr>
        <p:txBody>
          <a:bodyPr wrap="square" rtlCol="0">
            <a:spAutoFit/>
          </a:bodyPr>
          <a:lstStyle/>
          <a:p>
            <a:pPr algn="ctr"/>
            <a:r>
              <a:rPr lang="en-US" altLang="zh-CN" dirty="0">
                <a:solidFill>
                  <a:srgbClr val="0000FF"/>
                </a:solidFill>
                <a:latin typeface="+mn-ea"/>
              </a:rPr>
              <a:t>4</a:t>
            </a:r>
            <a:endParaRPr lang="zh-CN" altLang="en-US" dirty="0">
              <a:solidFill>
                <a:srgbClr val="0000FF"/>
              </a:solidFill>
              <a:latin typeface="+mn-ea"/>
            </a:endParaRPr>
          </a:p>
        </p:txBody>
      </p:sp>
      <p:sp>
        <p:nvSpPr>
          <p:cNvPr id="59" name="文本框 58">
            <a:extLst>
              <a:ext uri="{FF2B5EF4-FFF2-40B4-BE49-F238E27FC236}">
                <a16:creationId xmlns:a16="http://schemas.microsoft.com/office/drawing/2014/main" id="{1EB374FD-E2D3-4F53-A6FC-D9350F58ACD6}"/>
              </a:ext>
            </a:extLst>
          </p:cNvPr>
          <p:cNvSpPr txBox="1"/>
          <p:nvPr/>
        </p:nvSpPr>
        <p:spPr>
          <a:xfrm>
            <a:off x="8719060" y="2439059"/>
            <a:ext cx="432048" cy="369332"/>
          </a:xfrm>
          <a:prstGeom prst="rect">
            <a:avLst/>
          </a:prstGeom>
          <a:noFill/>
        </p:spPr>
        <p:txBody>
          <a:bodyPr wrap="square" rtlCol="0">
            <a:spAutoFit/>
          </a:bodyPr>
          <a:lstStyle/>
          <a:p>
            <a:pPr algn="ctr"/>
            <a:r>
              <a:rPr lang="en-US" altLang="zh-CN" dirty="0">
                <a:solidFill>
                  <a:srgbClr val="0000FF"/>
                </a:solidFill>
                <a:latin typeface="+mn-ea"/>
              </a:rPr>
              <a:t>2</a:t>
            </a:r>
            <a:endParaRPr lang="zh-CN" altLang="en-US" dirty="0">
              <a:solidFill>
                <a:srgbClr val="0000FF"/>
              </a:solidFill>
              <a:latin typeface="+mn-ea"/>
            </a:endParaRPr>
          </a:p>
        </p:txBody>
      </p:sp>
      <p:sp>
        <p:nvSpPr>
          <p:cNvPr id="60" name="文本框 59">
            <a:extLst>
              <a:ext uri="{FF2B5EF4-FFF2-40B4-BE49-F238E27FC236}">
                <a16:creationId xmlns:a16="http://schemas.microsoft.com/office/drawing/2014/main" id="{E99D0D8F-1B06-485E-A25F-0CCC615CBE9C}"/>
              </a:ext>
            </a:extLst>
          </p:cNvPr>
          <p:cNvSpPr txBox="1"/>
          <p:nvPr/>
        </p:nvSpPr>
        <p:spPr>
          <a:xfrm>
            <a:off x="10796113" y="2380618"/>
            <a:ext cx="432048" cy="369332"/>
          </a:xfrm>
          <a:prstGeom prst="rect">
            <a:avLst/>
          </a:prstGeom>
          <a:noFill/>
        </p:spPr>
        <p:txBody>
          <a:bodyPr wrap="square" rtlCol="0">
            <a:spAutoFit/>
          </a:bodyPr>
          <a:lstStyle/>
          <a:p>
            <a:pPr algn="ctr"/>
            <a:r>
              <a:rPr lang="en-US" altLang="zh-CN" dirty="0">
                <a:solidFill>
                  <a:srgbClr val="0000FF"/>
                </a:solidFill>
                <a:latin typeface="+mn-ea"/>
              </a:rPr>
              <a:t>2</a:t>
            </a:r>
            <a:endParaRPr lang="zh-CN" altLang="en-US" dirty="0">
              <a:solidFill>
                <a:srgbClr val="0000FF"/>
              </a:solidFill>
              <a:latin typeface="+mn-ea"/>
            </a:endParaRPr>
          </a:p>
        </p:txBody>
      </p:sp>
      <p:sp>
        <p:nvSpPr>
          <p:cNvPr id="61" name="文本框 60">
            <a:extLst>
              <a:ext uri="{FF2B5EF4-FFF2-40B4-BE49-F238E27FC236}">
                <a16:creationId xmlns:a16="http://schemas.microsoft.com/office/drawing/2014/main" id="{A9B8A3A5-0825-4466-9E73-A2CE21956AD1}"/>
              </a:ext>
            </a:extLst>
          </p:cNvPr>
          <p:cNvSpPr txBox="1"/>
          <p:nvPr/>
        </p:nvSpPr>
        <p:spPr>
          <a:xfrm>
            <a:off x="9732404" y="1665392"/>
            <a:ext cx="432048" cy="369332"/>
          </a:xfrm>
          <a:prstGeom prst="rect">
            <a:avLst/>
          </a:prstGeom>
          <a:noFill/>
        </p:spPr>
        <p:txBody>
          <a:bodyPr wrap="square" rtlCol="0">
            <a:spAutoFit/>
          </a:bodyPr>
          <a:lstStyle/>
          <a:p>
            <a:pPr algn="ctr"/>
            <a:r>
              <a:rPr lang="en-US" altLang="zh-CN" dirty="0">
                <a:solidFill>
                  <a:srgbClr val="0000FF"/>
                </a:solidFill>
                <a:latin typeface="+mn-ea"/>
              </a:rPr>
              <a:t>2</a:t>
            </a:r>
            <a:endParaRPr lang="zh-CN" altLang="en-US" dirty="0">
              <a:solidFill>
                <a:srgbClr val="0000FF"/>
              </a:solidFill>
              <a:latin typeface="+mn-ea"/>
            </a:endParaRPr>
          </a:p>
        </p:txBody>
      </p:sp>
      <p:sp>
        <p:nvSpPr>
          <p:cNvPr id="62" name="文本框 61">
            <a:extLst>
              <a:ext uri="{FF2B5EF4-FFF2-40B4-BE49-F238E27FC236}">
                <a16:creationId xmlns:a16="http://schemas.microsoft.com/office/drawing/2014/main" id="{D31AC810-5B31-404D-B789-F647F01252D9}"/>
              </a:ext>
            </a:extLst>
          </p:cNvPr>
          <p:cNvSpPr txBox="1"/>
          <p:nvPr/>
        </p:nvSpPr>
        <p:spPr>
          <a:xfrm>
            <a:off x="9732404" y="3203684"/>
            <a:ext cx="432048" cy="369332"/>
          </a:xfrm>
          <a:prstGeom prst="rect">
            <a:avLst/>
          </a:prstGeom>
          <a:noFill/>
        </p:spPr>
        <p:txBody>
          <a:bodyPr wrap="square" rtlCol="0">
            <a:spAutoFit/>
          </a:bodyPr>
          <a:lstStyle/>
          <a:p>
            <a:pPr algn="ctr"/>
            <a:r>
              <a:rPr lang="en-US" altLang="zh-CN" dirty="0">
                <a:solidFill>
                  <a:srgbClr val="0000FF"/>
                </a:solidFill>
                <a:latin typeface="+mn-ea"/>
              </a:rPr>
              <a:t>3</a:t>
            </a:r>
            <a:endParaRPr lang="zh-CN" altLang="en-US" dirty="0">
              <a:solidFill>
                <a:srgbClr val="0000FF"/>
              </a:solidFill>
              <a:latin typeface="+mn-ea"/>
            </a:endParaRPr>
          </a:p>
        </p:txBody>
      </p:sp>
      <p:sp>
        <p:nvSpPr>
          <p:cNvPr id="63" name="文本框 62">
            <a:extLst>
              <a:ext uri="{FF2B5EF4-FFF2-40B4-BE49-F238E27FC236}">
                <a16:creationId xmlns:a16="http://schemas.microsoft.com/office/drawing/2014/main" id="{5BBFCCFE-9116-49B0-84AA-F80ECC66C642}"/>
              </a:ext>
            </a:extLst>
          </p:cNvPr>
          <p:cNvSpPr txBox="1"/>
          <p:nvPr/>
        </p:nvSpPr>
        <p:spPr>
          <a:xfrm>
            <a:off x="9732404" y="2365879"/>
            <a:ext cx="432048" cy="369332"/>
          </a:xfrm>
          <a:prstGeom prst="rect">
            <a:avLst/>
          </a:prstGeom>
          <a:noFill/>
        </p:spPr>
        <p:txBody>
          <a:bodyPr wrap="square" rtlCol="0">
            <a:spAutoFit/>
          </a:bodyPr>
          <a:lstStyle/>
          <a:p>
            <a:pPr algn="ctr"/>
            <a:r>
              <a:rPr lang="en-US" altLang="zh-CN" dirty="0">
                <a:solidFill>
                  <a:srgbClr val="0000FF"/>
                </a:solidFill>
                <a:latin typeface="+mn-ea"/>
              </a:rPr>
              <a:t>3</a:t>
            </a:r>
            <a:endParaRPr lang="zh-CN" altLang="en-US" dirty="0">
              <a:solidFill>
                <a:srgbClr val="0000FF"/>
              </a:solidFill>
              <a:latin typeface="+mn-ea"/>
            </a:endParaRPr>
          </a:p>
        </p:txBody>
      </p:sp>
      <p:sp>
        <p:nvSpPr>
          <p:cNvPr id="64" name="文本框 63">
            <a:extLst>
              <a:ext uri="{FF2B5EF4-FFF2-40B4-BE49-F238E27FC236}">
                <a16:creationId xmlns:a16="http://schemas.microsoft.com/office/drawing/2014/main" id="{8A447DA1-569D-4A8A-AA53-97BF44711BF0}"/>
              </a:ext>
            </a:extLst>
          </p:cNvPr>
          <p:cNvSpPr txBox="1"/>
          <p:nvPr/>
        </p:nvSpPr>
        <p:spPr>
          <a:xfrm>
            <a:off x="8190786" y="2876202"/>
            <a:ext cx="432048" cy="369332"/>
          </a:xfrm>
          <a:prstGeom prst="rect">
            <a:avLst/>
          </a:prstGeom>
          <a:noFill/>
        </p:spPr>
        <p:txBody>
          <a:bodyPr wrap="square" rtlCol="0">
            <a:spAutoFit/>
          </a:bodyPr>
          <a:lstStyle/>
          <a:p>
            <a:pPr algn="ctr"/>
            <a:r>
              <a:rPr lang="en-US" altLang="zh-CN" dirty="0">
                <a:solidFill>
                  <a:srgbClr val="0000FF"/>
                </a:solidFill>
                <a:latin typeface="+mn-ea"/>
              </a:rPr>
              <a:t>6</a:t>
            </a:r>
            <a:endParaRPr lang="zh-CN" altLang="en-US" dirty="0">
              <a:solidFill>
                <a:srgbClr val="0000FF"/>
              </a:solidFill>
              <a:latin typeface="+mn-ea"/>
            </a:endParaRPr>
          </a:p>
        </p:txBody>
      </p:sp>
      <p:sp>
        <p:nvSpPr>
          <p:cNvPr id="65" name="内容占位符 2">
            <a:extLst>
              <a:ext uri="{FF2B5EF4-FFF2-40B4-BE49-F238E27FC236}">
                <a16:creationId xmlns:a16="http://schemas.microsoft.com/office/drawing/2014/main" id="{CF7B118B-AB1B-45C7-9511-0D2FD7CC4B49}"/>
              </a:ext>
            </a:extLst>
          </p:cNvPr>
          <p:cNvSpPr txBox="1">
            <a:spLocks/>
          </p:cNvSpPr>
          <p:nvPr/>
        </p:nvSpPr>
        <p:spPr>
          <a:xfrm>
            <a:off x="527052" y="1559294"/>
            <a:ext cx="5525401" cy="2298833"/>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100000"/>
              </a:lnSpc>
              <a:spcBef>
                <a:spcPct val="20000"/>
              </a:spcBef>
              <a:spcAft>
                <a:spcPts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ts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ts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SzPct val="100000"/>
              <a:buFont typeface="+mj-lt"/>
              <a:buAutoNum type="arabicPeriod" startAt="2"/>
            </a:pPr>
            <a:r>
              <a:rPr lang="zh-CN" altLang="en-US" sz="2000" dirty="0"/>
              <a:t>假设网络</a:t>
            </a:r>
            <a:r>
              <a:rPr lang="en-US" altLang="zh-CN" sz="2000" dirty="0"/>
              <a:t>LAN1-6</a:t>
            </a:r>
            <a:r>
              <a:rPr lang="zh-CN" altLang="en-US" sz="2000" dirty="0"/>
              <a:t>分配到的</a:t>
            </a:r>
            <a:r>
              <a:rPr lang="en-US" altLang="zh-CN" sz="2000" dirty="0"/>
              <a:t>IP</a:t>
            </a:r>
            <a:r>
              <a:rPr lang="zh-CN" altLang="en-US" sz="2000" dirty="0"/>
              <a:t>地址块为</a:t>
            </a:r>
            <a:r>
              <a:rPr lang="en-US" altLang="zh-CN" sz="2000" dirty="0"/>
              <a:t>206.0.64.0/20</a:t>
            </a:r>
            <a:r>
              <a:rPr lang="zh-CN" altLang="en-US" sz="2000" dirty="0"/>
              <a:t>，要求每个网络能容纳</a:t>
            </a:r>
            <a:r>
              <a:rPr lang="en-US" altLang="zh-CN" sz="2000" dirty="0"/>
              <a:t>500</a:t>
            </a:r>
            <a:r>
              <a:rPr lang="zh-CN" altLang="en-US" sz="2000" dirty="0"/>
              <a:t>台主机，现将地址块从小到大的顺序依次分配给</a:t>
            </a:r>
            <a:r>
              <a:rPr lang="en-US" altLang="zh-CN" sz="2000" dirty="0"/>
              <a:t>LAN1-6</a:t>
            </a:r>
            <a:r>
              <a:rPr lang="zh-CN" altLang="en-US" sz="2000" dirty="0"/>
              <a:t>，给出子网掩码，以及</a:t>
            </a:r>
            <a:r>
              <a:rPr lang="en-US" altLang="zh-CN" sz="2000" dirty="0"/>
              <a:t>LAN1-2</a:t>
            </a:r>
            <a:r>
              <a:rPr lang="zh-CN" altLang="en-US" sz="2000" dirty="0"/>
              <a:t>这两个子网的网络地址、可分配的</a:t>
            </a:r>
            <a:r>
              <a:rPr lang="en-US" altLang="zh-CN" sz="2000" dirty="0"/>
              <a:t>IP</a:t>
            </a:r>
            <a:r>
              <a:rPr lang="zh-CN" altLang="en-US" sz="2000" dirty="0"/>
              <a:t>地址范围</a:t>
            </a:r>
            <a:r>
              <a:rPr lang="en-US" altLang="zh-CN" sz="2000" dirty="0"/>
              <a:t>(</a:t>
            </a:r>
            <a:r>
              <a:rPr lang="zh-CN" altLang="en-US" sz="2000" dirty="0"/>
              <a:t>非全</a:t>
            </a:r>
            <a:r>
              <a:rPr lang="en-US" altLang="zh-CN" sz="2000" dirty="0"/>
              <a:t>0</a:t>
            </a:r>
            <a:r>
              <a:rPr lang="zh-CN" altLang="en-US" sz="2000" dirty="0"/>
              <a:t>全</a:t>
            </a:r>
            <a:r>
              <a:rPr lang="en-US" altLang="zh-CN" sz="2000" dirty="0"/>
              <a:t>1)</a:t>
            </a:r>
            <a:r>
              <a:rPr lang="zh-CN" altLang="en-US" sz="2000" dirty="0"/>
              <a:t>和子网直接广播地址，将结果填入表中</a:t>
            </a:r>
          </a:p>
        </p:txBody>
      </p:sp>
      <p:graphicFrame>
        <p:nvGraphicFramePr>
          <p:cNvPr id="67" name="表格 66">
            <a:extLst>
              <a:ext uri="{FF2B5EF4-FFF2-40B4-BE49-F238E27FC236}">
                <a16:creationId xmlns:a16="http://schemas.microsoft.com/office/drawing/2014/main" id="{F494A598-BB40-45B0-BE6A-6965C3FC382D}"/>
              </a:ext>
            </a:extLst>
          </p:cNvPr>
          <p:cNvGraphicFramePr>
            <a:graphicFrameLocks noGrp="1"/>
          </p:cNvGraphicFramePr>
          <p:nvPr>
            <p:extLst>
              <p:ext uri="{D42A27DB-BD31-4B8C-83A1-F6EECF244321}">
                <p14:modId xmlns:p14="http://schemas.microsoft.com/office/powerpoint/2010/main" val="548223528"/>
              </p:ext>
            </p:extLst>
          </p:nvPr>
        </p:nvGraphicFramePr>
        <p:xfrm>
          <a:off x="1559496" y="4465920"/>
          <a:ext cx="8424932" cy="1483360"/>
        </p:xfrm>
        <a:graphic>
          <a:graphicData uri="http://schemas.openxmlformats.org/drawingml/2006/table">
            <a:tbl>
              <a:tblPr firstRow="1" bandRow="1">
                <a:tableStyleId>{16D9F66E-5EB9-4882-86FB-DCBF35E3C3E4}</a:tableStyleId>
              </a:tblPr>
              <a:tblGrid>
                <a:gridCol w="887360">
                  <a:extLst>
                    <a:ext uri="{9D8B030D-6E8A-4147-A177-3AD203B41FA5}">
                      <a16:colId xmlns:a16="http://schemas.microsoft.com/office/drawing/2014/main" val="730230044"/>
                    </a:ext>
                  </a:extLst>
                </a:gridCol>
                <a:gridCol w="1290706">
                  <a:extLst>
                    <a:ext uri="{9D8B030D-6E8A-4147-A177-3AD203B41FA5}">
                      <a16:colId xmlns:a16="http://schemas.microsoft.com/office/drawing/2014/main" val="1279734075"/>
                    </a:ext>
                  </a:extLst>
                </a:gridCol>
                <a:gridCol w="2258734">
                  <a:extLst>
                    <a:ext uri="{9D8B030D-6E8A-4147-A177-3AD203B41FA5}">
                      <a16:colId xmlns:a16="http://schemas.microsoft.com/office/drawing/2014/main" val="436761877"/>
                    </a:ext>
                  </a:extLst>
                </a:gridCol>
                <a:gridCol w="2258734">
                  <a:extLst>
                    <a:ext uri="{9D8B030D-6E8A-4147-A177-3AD203B41FA5}">
                      <a16:colId xmlns:a16="http://schemas.microsoft.com/office/drawing/2014/main" val="1917141876"/>
                    </a:ext>
                  </a:extLst>
                </a:gridCol>
                <a:gridCol w="1729398">
                  <a:extLst>
                    <a:ext uri="{9D8B030D-6E8A-4147-A177-3AD203B41FA5}">
                      <a16:colId xmlns:a16="http://schemas.microsoft.com/office/drawing/2014/main" val="1194546017"/>
                    </a:ext>
                  </a:extLst>
                </a:gridCol>
              </a:tblGrid>
              <a:tr h="370840">
                <a:tc gridSpan="2">
                  <a:txBody>
                    <a:bodyPr/>
                    <a:lstStyle/>
                    <a:p>
                      <a:pPr algn="ctr"/>
                      <a:r>
                        <a:rPr lang="zh-CN" altLang="en-US" b="0" dirty="0">
                          <a:solidFill>
                            <a:srgbClr val="000099"/>
                          </a:solidFill>
                        </a:rPr>
                        <a:t>子网掩码</a:t>
                      </a:r>
                    </a:p>
                  </a:txBody>
                  <a:tcPr/>
                </a:tc>
                <a:tc hMerge="1">
                  <a:txBody>
                    <a:bodyPr/>
                    <a:lstStyle/>
                    <a:p>
                      <a:endParaRPr lang="zh-CN" altLang="en-US" dirty="0"/>
                    </a:p>
                  </a:txBody>
                  <a:tcPr/>
                </a:tc>
                <a:tc gridSpan="3">
                  <a:txBody>
                    <a:bodyPr/>
                    <a:lstStyle/>
                    <a:p>
                      <a:pPr algn="ctr"/>
                      <a:r>
                        <a:rPr lang="en-US" altLang="zh-CN" b="0" dirty="0">
                          <a:solidFill>
                            <a:srgbClr val="0000FF"/>
                          </a:solidFill>
                        </a:rPr>
                        <a:t>255.255.254.0</a:t>
                      </a:r>
                      <a:endParaRPr lang="zh-CN" altLang="en-US" b="0" dirty="0">
                        <a:solidFill>
                          <a:srgbClr val="0000FF"/>
                        </a:solidFill>
                      </a:endParaRPr>
                    </a:p>
                  </a:txBody>
                  <a:tcPr/>
                </a:tc>
                <a:tc hMerge="1">
                  <a:txBody>
                    <a:bodyPr/>
                    <a:lstStyle/>
                    <a:p>
                      <a:pPr algn="ctr"/>
                      <a:endParaRPr lang="zh-CN" altLang="en-US" b="0" dirty="0">
                        <a:solidFill>
                          <a:srgbClr val="0000FF"/>
                        </a:solidFill>
                      </a:endParaRPr>
                    </a:p>
                  </a:txBody>
                  <a:tcPr/>
                </a:tc>
                <a:tc hMerge="1">
                  <a:txBody>
                    <a:bodyPr/>
                    <a:lstStyle/>
                    <a:p>
                      <a:pPr algn="ctr"/>
                      <a:endParaRPr lang="zh-CN" altLang="en-US" b="0" dirty="0">
                        <a:solidFill>
                          <a:srgbClr val="0000FF"/>
                        </a:solidFill>
                      </a:endParaRPr>
                    </a:p>
                  </a:txBody>
                  <a:tcPr/>
                </a:tc>
                <a:extLst>
                  <a:ext uri="{0D108BD9-81ED-4DB2-BD59-A6C34878D82A}">
                    <a16:rowId xmlns:a16="http://schemas.microsoft.com/office/drawing/2014/main" val="2395252674"/>
                  </a:ext>
                </a:extLst>
              </a:tr>
              <a:tr h="370840">
                <a:tc>
                  <a:txBody>
                    <a:bodyPr/>
                    <a:lstStyle/>
                    <a:p>
                      <a:pPr algn="ctr"/>
                      <a:r>
                        <a:rPr lang="zh-CN" altLang="en-US" b="0" dirty="0">
                          <a:solidFill>
                            <a:srgbClr val="000099"/>
                          </a:solidFill>
                        </a:rPr>
                        <a:t>网络</a:t>
                      </a:r>
                    </a:p>
                  </a:txBody>
                  <a:tcPr/>
                </a:tc>
                <a:tc>
                  <a:txBody>
                    <a:bodyPr/>
                    <a:lstStyle/>
                    <a:p>
                      <a:pPr algn="ctr"/>
                      <a:r>
                        <a:rPr lang="zh-CN" altLang="en-US" b="0" dirty="0">
                          <a:solidFill>
                            <a:srgbClr val="000099"/>
                          </a:solidFill>
                        </a:rPr>
                        <a:t>网络地址</a:t>
                      </a:r>
                    </a:p>
                  </a:txBody>
                  <a:tcPr/>
                </a:tc>
                <a:tc>
                  <a:txBody>
                    <a:bodyPr/>
                    <a:lstStyle/>
                    <a:p>
                      <a:pPr algn="ctr"/>
                      <a:r>
                        <a:rPr lang="zh-CN" altLang="en-US" b="0" dirty="0">
                          <a:solidFill>
                            <a:srgbClr val="000099"/>
                          </a:solidFill>
                        </a:rPr>
                        <a:t>可分配最小</a:t>
                      </a:r>
                      <a:r>
                        <a:rPr lang="en-US" altLang="zh-CN" b="0" dirty="0">
                          <a:solidFill>
                            <a:srgbClr val="000099"/>
                          </a:solidFill>
                        </a:rPr>
                        <a:t>IP</a:t>
                      </a:r>
                      <a:r>
                        <a:rPr lang="zh-CN" altLang="en-US" b="0" dirty="0">
                          <a:solidFill>
                            <a:srgbClr val="000099"/>
                          </a:solidFill>
                        </a:rPr>
                        <a:t>地址</a:t>
                      </a:r>
                    </a:p>
                  </a:txBody>
                  <a:tcPr/>
                </a:tc>
                <a:tc>
                  <a:txBody>
                    <a:bodyPr/>
                    <a:lstStyle/>
                    <a:p>
                      <a:pPr algn="ctr"/>
                      <a:r>
                        <a:rPr lang="zh-CN" altLang="en-US" b="0" dirty="0">
                          <a:solidFill>
                            <a:srgbClr val="000099"/>
                          </a:solidFill>
                        </a:rPr>
                        <a:t>可分配最大</a:t>
                      </a:r>
                      <a:r>
                        <a:rPr lang="en-US" altLang="zh-CN" b="0" dirty="0">
                          <a:solidFill>
                            <a:srgbClr val="000099"/>
                          </a:solidFill>
                        </a:rPr>
                        <a:t>IP</a:t>
                      </a:r>
                      <a:r>
                        <a:rPr lang="zh-CN" altLang="en-US" b="0" dirty="0">
                          <a:solidFill>
                            <a:srgbClr val="000099"/>
                          </a:solidFill>
                        </a:rPr>
                        <a:t>地址</a:t>
                      </a:r>
                    </a:p>
                  </a:txBody>
                  <a:tcPr/>
                </a:tc>
                <a:tc>
                  <a:txBody>
                    <a:bodyPr/>
                    <a:lstStyle/>
                    <a:p>
                      <a:pPr algn="ctr"/>
                      <a:r>
                        <a:rPr lang="zh-CN" altLang="en-US" b="0" dirty="0">
                          <a:solidFill>
                            <a:srgbClr val="000099"/>
                          </a:solidFill>
                        </a:rPr>
                        <a:t>直接广播地址</a:t>
                      </a:r>
                    </a:p>
                  </a:txBody>
                  <a:tcPr/>
                </a:tc>
                <a:extLst>
                  <a:ext uri="{0D108BD9-81ED-4DB2-BD59-A6C34878D82A}">
                    <a16:rowId xmlns:a16="http://schemas.microsoft.com/office/drawing/2014/main" val="3285062271"/>
                  </a:ext>
                </a:extLst>
              </a:tr>
              <a:tr h="370840">
                <a:tc>
                  <a:txBody>
                    <a:bodyPr/>
                    <a:lstStyle/>
                    <a:p>
                      <a:pPr algn="ctr"/>
                      <a:r>
                        <a:rPr lang="en-US" altLang="zh-CN" b="0" dirty="0">
                          <a:solidFill>
                            <a:srgbClr val="000099"/>
                          </a:solidFill>
                        </a:rPr>
                        <a:t>LAN1</a:t>
                      </a:r>
                      <a:endParaRPr lang="zh-CN" altLang="en-US" b="0" dirty="0">
                        <a:solidFill>
                          <a:srgbClr val="000099"/>
                        </a:solidFill>
                      </a:endParaRPr>
                    </a:p>
                  </a:txBody>
                  <a:tcPr/>
                </a:tc>
                <a:tc>
                  <a:txBody>
                    <a:bodyPr/>
                    <a:lstStyle/>
                    <a:p>
                      <a:pPr algn="ctr"/>
                      <a:r>
                        <a:rPr lang="en-US" altLang="zh-CN" b="0" dirty="0">
                          <a:solidFill>
                            <a:srgbClr val="0000FF"/>
                          </a:solidFill>
                        </a:rPr>
                        <a:t>206.0.64.0</a:t>
                      </a:r>
                      <a:endParaRPr lang="zh-CN" altLang="en-US" b="0" dirty="0">
                        <a:solidFill>
                          <a:srgbClr val="0000FF"/>
                        </a:solidFill>
                      </a:endParaRPr>
                    </a:p>
                  </a:txBody>
                  <a:tcPr/>
                </a:tc>
                <a:tc>
                  <a:txBody>
                    <a:bodyPr/>
                    <a:lstStyle/>
                    <a:p>
                      <a:pPr algn="ctr"/>
                      <a:r>
                        <a:rPr lang="en-US" altLang="zh-CN" b="0" dirty="0">
                          <a:solidFill>
                            <a:srgbClr val="0000FF"/>
                          </a:solidFill>
                        </a:rPr>
                        <a:t>206.0.64.1</a:t>
                      </a:r>
                      <a:endParaRPr lang="zh-CN" altLang="en-US" b="0" dirty="0">
                        <a:solidFill>
                          <a:srgbClr val="0000FF"/>
                        </a:solidFill>
                      </a:endParaRPr>
                    </a:p>
                  </a:txBody>
                  <a:tcPr/>
                </a:tc>
                <a:tc>
                  <a:txBody>
                    <a:bodyPr/>
                    <a:lstStyle/>
                    <a:p>
                      <a:pPr algn="ctr"/>
                      <a:r>
                        <a:rPr lang="en-US" altLang="zh-CN" b="0" dirty="0">
                          <a:solidFill>
                            <a:srgbClr val="0000FF"/>
                          </a:solidFill>
                        </a:rPr>
                        <a:t>206.0.65.254</a:t>
                      </a:r>
                      <a:endParaRPr lang="zh-CN" altLang="en-US" b="0" dirty="0">
                        <a:solidFill>
                          <a:srgbClr val="0000FF"/>
                        </a:solidFill>
                      </a:endParaRPr>
                    </a:p>
                  </a:txBody>
                  <a:tcPr/>
                </a:tc>
                <a:tc>
                  <a:txBody>
                    <a:bodyPr/>
                    <a:lstStyle/>
                    <a:p>
                      <a:pPr algn="ctr"/>
                      <a:r>
                        <a:rPr lang="en-US" altLang="zh-CN" b="0" dirty="0">
                          <a:solidFill>
                            <a:srgbClr val="0000FF"/>
                          </a:solidFill>
                        </a:rPr>
                        <a:t>206.0.65.255</a:t>
                      </a:r>
                      <a:endParaRPr lang="zh-CN" altLang="en-US" b="0" dirty="0">
                        <a:solidFill>
                          <a:srgbClr val="0000FF"/>
                        </a:solidFill>
                      </a:endParaRPr>
                    </a:p>
                  </a:txBody>
                  <a:tcPr/>
                </a:tc>
                <a:extLst>
                  <a:ext uri="{0D108BD9-81ED-4DB2-BD59-A6C34878D82A}">
                    <a16:rowId xmlns:a16="http://schemas.microsoft.com/office/drawing/2014/main" val="1776950093"/>
                  </a:ext>
                </a:extLst>
              </a:tr>
              <a:tr h="370840">
                <a:tc>
                  <a:txBody>
                    <a:bodyPr/>
                    <a:lstStyle/>
                    <a:p>
                      <a:pPr algn="ctr"/>
                      <a:r>
                        <a:rPr lang="en-US" altLang="zh-CN" b="0" dirty="0">
                          <a:solidFill>
                            <a:srgbClr val="000099"/>
                          </a:solidFill>
                        </a:rPr>
                        <a:t>LAN2</a:t>
                      </a:r>
                      <a:endParaRPr lang="zh-CN" altLang="en-US" b="0" dirty="0">
                        <a:solidFill>
                          <a:srgbClr val="000099"/>
                        </a:solidFill>
                      </a:endParaRPr>
                    </a:p>
                  </a:txBody>
                  <a:tcPr/>
                </a:tc>
                <a:tc>
                  <a:txBody>
                    <a:bodyPr/>
                    <a:lstStyle/>
                    <a:p>
                      <a:pPr algn="ctr"/>
                      <a:r>
                        <a:rPr lang="en-US" altLang="zh-CN" b="0" dirty="0">
                          <a:solidFill>
                            <a:srgbClr val="0000FF"/>
                          </a:solidFill>
                        </a:rPr>
                        <a:t>206.0.66.0</a:t>
                      </a:r>
                      <a:endParaRPr lang="zh-CN" altLang="en-US" b="0" dirty="0">
                        <a:solidFill>
                          <a:srgbClr val="0000FF"/>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solidFill>
                            <a:srgbClr val="0000FF"/>
                          </a:solidFill>
                        </a:rPr>
                        <a:t>206.0.66.1</a:t>
                      </a:r>
                      <a:endParaRPr lang="zh-CN" altLang="en-US" b="0" dirty="0">
                        <a:solidFill>
                          <a:srgbClr val="0000FF"/>
                        </a:solidFill>
                      </a:endParaRPr>
                    </a:p>
                  </a:txBody>
                  <a:tcPr/>
                </a:tc>
                <a:tc>
                  <a:txBody>
                    <a:bodyPr/>
                    <a:lstStyle/>
                    <a:p>
                      <a:pPr algn="ctr"/>
                      <a:r>
                        <a:rPr lang="en-US" altLang="zh-CN" b="0" dirty="0">
                          <a:solidFill>
                            <a:srgbClr val="0000FF"/>
                          </a:solidFill>
                        </a:rPr>
                        <a:t>206.0.67.254</a:t>
                      </a:r>
                      <a:endParaRPr lang="zh-CN" altLang="en-US" b="0" dirty="0">
                        <a:solidFill>
                          <a:srgbClr val="0000FF"/>
                        </a:solidFill>
                      </a:endParaRPr>
                    </a:p>
                  </a:txBody>
                  <a:tcPr/>
                </a:tc>
                <a:tc>
                  <a:txBody>
                    <a:bodyPr/>
                    <a:lstStyle/>
                    <a:p>
                      <a:pPr algn="ctr"/>
                      <a:r>
                        <a:rPr lang="en-US" altLang="zh-CN" b="0" dirty="0">
                          <a:solidFill>
                            <a:srgbClr val="0000FF"/>
                          </a:solidFill>
                        </a:rPr>
                        <a:t>206.0.67.255</a:t>
                      </a:r>
                      <a:endParaRPr lang="zh-CN" altLang="en-US" b="0" dirty="0">
                        <a:solidFill>
                          <a:srgbClr val="0000FF"/>
                        </a:solidFill>
                      </a:endParaRPr>
                    </a:p>
                  </a:txBody>
                  <a:tcPr/>
                </a:tc>
                <a:extLst>
                  <a:ext uri="{0D108BD9-81ED-4DB2-BD59-A6C34878D82A}">
                    <a16:rowId xmlns:a16="http://schemas.microsoft.com/office/drawing/2014/main" val="1757480390"/>
                  </a:ext>
                </a:extLst>
              </a:tr>
            </a:tbl>
          </a:graphicData>
        </a:graphic>
      </p:graphicFrame>
      <p:sp>
        <p:nvSpPr>
          <p:cNvPr id="43" name="矩形 42">
            <a:extLst>
              <a:ext uri="{FF2B5EF4-FFF2-40B4-BE49-F238E27FC236}">
                <a16:creationId xmlns:a16="http://schemas.microsoft.com/office/drawing/2014/main" id="{037E821C-F960-4592-8EF1-D3CEC1678BCF}"/>
              </a:ext>
            </a:extLst>
          </p:cNvPr>
          <p:cNvSpPr/>
          <p:nvPr/>
        </p:nvSpPr>
        <p:spPr>
          <a:xfrm>
            <a:off x="669413" y="4061813"/>
            <a:ext cx="2186227" cy="369332"/>
          </a:xfrm>
          <a:prstGeom prst="rect">
            <a:avLst/>
          </a:prstGeom>
        </p:spPr>
        <p:txBody>
          <a:bodyPr wrap="square">
            <a:spAutoFit/>
          </a:bodyPr>
          <a:lstStyle/>
          <a:p>
            <a:r>
              <a:rPr lang="en-US" altLang="zh-CN" dirty="0">
                <a:solidFill>
                  <a:schemeClr val="accent6">
                    <a:lumMod val="75000"/>
                  </a:schemeClr>
                </a:solidFill>
                <a:latin typeface="Consolas" panose="020B0609020204030204" pitchFamily="49" charset="0"/>
              </a:rPr>
              <a:t>64 = </a:t>
            </a:r>
            <a:r>
              <a:rPr lang="en-US" altLang="zh-CN" dirty="0">
                <a:solidFill>
                  <a:srgbClr val="0000FF"/>
                </a:solidFill>
                <a:latin typeface="Consolas" panose="020B0609020204030204" pitchFamily="49" charset="0"/>
              </a:rPr>
              <a:t>0100</a:t>
            </a:r>
            <a:r>
              <a:rPr lang="en-US" altLang="zh-CN" dirty="0">
                <a:solidFill>
                  <a:srgbClr val="FF0000"/>
                </a:solidFill>
                <a:latin typeface="Consolas" panose="020B0609020204030204" pitchFamily="49" charset="0"/>
              </a:rPr>
              <a:t>000</a:t>
            </a:r>
            <a:r>
              <a:rPr lang="en-US" altLang="zh-CN" dirty="0">
                <a:solidFill>
                  <a:schemeClr val="accent6">
                    <a:lumMod val="75000"/>
                  </a:schemeClr>
                </a:solidFill>
                <a:latin typeface="Consolas" panose="020B0609020204030204" pitchFamily="49" charset="0"/>
              </a:rPr>
              <a:t>0</a:t>
            </a:r>
            <a:endParaRPr lang="zh-CN" altLang="en-US" dirty="0">
              <a:solidFill>
                <a:schemeClr val="accent6">
                  <a:lumMod val="75000"/>
                </a:schemeClr>
              </a:solidFill>
              <a:latin typeface="Consolas" panose="020B0609020204030204" pitchFamily="49" charset="0"/>
            </a:endParaRPr>
          </a:p>
        </p:txBody>
      </p:sp>
      <p:sp>
        <p:nvSpPr>
          <p:cNvPr id="44" name="矩形 43">
            <a:extLst>
              <a:ext uri="{FF2B5EF4-FFF2-40B4-BE49-F238E27FC236}">
                <a16:creationId xmlns:a16="http://schemas.microsoft.com/office/drawing/2014/main" id="{F95AAE30-B0DF-4741-89D4-1F5189484D49}"/>
              </a:ext>
            </a:extLst>
          </p:cNvPr>
          <p:cNvSpPr/>
          <p:nvPr/>
        </p:nvSpPr>
        <p:spPr>
          <a:xfrm>
            <a:off x="2639616" y="4061813"/>
            <a:ext cx="2186227" cy="369332"/>
          </a:xfrm>
          <a:prstGeom prst="rect">
            <a:avLst/>
          </a:prstGeom>
        </p:spPr>
        <p:txBody>
          <a:bodyPr wrap="square">
            <a:spAutoFit/>
          </a:bodyPr>
          <a:lstStyle/>
          <a:p>
            <a:r>
              <a:rPr lang="en-US" altLang="zh-CN" dirty="0">
                <a:solidFill>
                  <a:schemeClr val="accent6">
                    <a:lumMod val="75000"/>
                  </a:schemeClr>
                </a:solidFill>
                <a:latin typeface="Consolas" panose="020B0609020204030204" pitchFamily="49" charset="0"/>
              </a:rPr>
              <a:t>66 = </a:t>
            </a:r>
            <a:r>
              <a:rPr lang="en-US" altLang="zh-CN" dirty="0">
                <a:solidFill>
                  <a:srgbClr val="0000FF"/>
                </a:solidFill>
                <a:latin typeface="Consolas" panose="020B0609020204030204" pitchFamily="49" charset="0"/>
              </a:rPr>
              <a:t>0100</a:t>
            </a:r>
            <a:r>
              <a:rPr lang="en-US" altLang="zh-CN" dirty="0">
                <a:solidFill>
                  <a:srgbClr val="FF0000"/>
                </a:solidFill>
                <a:latin typeface="Consolas" panose="020B0609020204030204" pitchFamily="49" charset="0"/>
              </a:rPr>
              <a:t>001</a:t>
            </a:r>
            <a:r>
              <a:rPr lang="en-US" altLang="zh-CN" dirty="0">
                <a:solidFill>
                  <a:schemeClr val="accent6">
                    <a:lumMod val="75000"/>
                  </a:schemeClr>
                </a:solidFill>
                <a:latin typeface="Consolas" panose="020B0609020204030204" pitchFamily="49" charset="0"/>
              </a:rPr>
              <a:t>0</a:t>
            </a:r>
            <a:endParaRPr lang="zh-CN" altLang="en-US" dirty="0">
              <a:solidFill>
                <a:schemeClr val="accent6">
                  <a:lumMod val="75000"/>
                </a:schemeClr>
              </a:solidFill>
              <a:latin typeface="Consolas" panose="020B0609020204030204" pitchFamily="49" charset="0"/>
            </a:endParaRPr>
          </a:p>
        </p:txBody>
      </p:sp>
      <p:sp>
        <p:nvSpPr>
          <p:cNvPr id="46" name="矩形 45">
            <a:extLst>
              <a:ext uri="{FF2B5EF4-FFF2-40B4-BE49-F238E27FC236}">
                <a16:creationId xmlns:a16="http://schemas.microsoft.com/office/drawing/2014/main" id="{F45CE7E9-BDE1-4A25-B25C-357C3320606C}"/>
              </a:ext>
            </a:extLst>
          </p:cNvPr>
          <p:cNvSpPr/>
          <p:nvPr/>
        </p:nvSpPr>
        <p:spPr>
          <a:xfrm>
            <a:off x="9948428" y="5175044"/>
            <a:ext cx="2186227" cy="369332"/>
          </a:xfrm>
          <a:prstGeom prst="rect">
            <a:avLst/>
          </a:prstGeom>
        </p:spPr>
        <p:txBody>
          <a:bodyPr wrap="square">
            <a:spAutoFit/>
          </a:bodyPr>
          <a:lstStyle/>
          <a:p>
            <a:r>
              <a:rPr lang="en-US" altLang="zh-CN" dirty="0">
                <a:solidFill>
                  <a:schemeClr val="accent6">
                    <a:lumMod val="75000"/>
                  </a:schemeClr>
                </a:solidFill>
                <a:latin typeface="Consolas" panose="020B0609020204030204" pitchFamily="49" charset="0"/>
              </a:rPr>
              <a:t>65 = </a:t>
            </a:r>
            <a:r>
              <a:rPr lang="en-US" altLang="zh-CN" dirty="0">
                <a:solidFill>
                  <a:srgbClr val="0000FF"/>
                </a:solidFill>
                <a:latin typeface="Consolas" panose="020B0609020204030204" pitchFamily="49" charset="0"/>
              </a:rPr>
              <a:t>0100</a:t>
            </a:r>
            <a:r>
              <a:rPr lang="en-US" altLang="zh-CN" dirty="0">
                <a:solidFill>
                  <a:srgbClr val="FF0000"/>
                </a:solidFill>
                <a:latin typeface="Consolas" panose="020B0609020204030204" pitchFamily="49" charset="0"/>
              </a:rPr>
              <a:t>000</a:t>
            </a:r>
            <a:r>
              <a:rPr lang="en-US" altLang="zh-CN" dirty="0">
                <a:solidFill>
                  <a:schemeClr val="accent6">
                    <a:lumMod val="75000"/>
                  </a:schemeClr>
                </a:solidFill>
                <a:latin typeface="Consolas" panose="020B0609020204030204" pitchFamily="49" charset="0"/>
              </a:rPr>
              <a:t>1</a:t>
            </a:r>
            <a:endParaRPr lang="zh-CN" altLang="en-US" dirty="0">
              <a:solidFill>
                <a:schemeClr val="accent6">
                  <a:lumMod val="75000"/>
                </a:schemeClr>
              </a:solidFill>
              <a:latin typeface="Consolas" panose="020B0609020204030204" pitchFamily="49" charset="0"/>
            </a:endParaRPr>
          </a:p>
        </p:txBody>
      </p:sp>
      <p:sp>
        <p:nvSpPr>
          <p:cNvPr id="47" name="矩形 46">
            <a:extLst>
              <a:ext uri="{FF2B5EF4-FFF2-40B4-BE49-F238E27FC236}">
                <a16:creationId xmlns:a16="http://schemas.microsoft.com/office/drawing/2014/main" id="{D358ADE5-BD3E-40CA-8108-16D454F64FD1}"/>
              </a:ext>
            </a:extLst>
          </p:cNvPr>
          <p:cNvSpPr/>
          <p:nvPr/>
        </p:nvSpPr>
        <p:spPr>
          <a:xfrm>
            <a:off x="9966428" y="5558816"/>
            <a:ext cx="2186227" cy="369332"/>
          </a:xfrm>
          <a:prstGeom prst="rect">
            <a:avLst/>
          </a:prstGeom>
        </p:spPr>
        <p:txBody>
          <a:bodyPr wrap="square">
            <a:spAutoFit/>
          </a:bodyPr>
          <a:lstStyle/>
          <a:p>
            <a:r>
              <a:rPr lang="en-US" altLang="zh-CN" dirty="0">
                <a:solidFill>
                  <a:schemeClr val="accent6">
                    <a:lumMod val="75000"/>
                  </a:schemeClr>
                </a:solidFill>
                <a:latin typeface="Consolas" panose="020B0609020204030204" pitchFamily="49" charset="0"/>
              </a:rPr>
              <a:t>67 = </a:t>
            </a:r>
            <a:r>
              <a:rPr lang="en-US" altLang="zh-CN" dirty="0">
                <a:solidFill>
                  <a:srgbClr val="0000FF"/>
                </a:solidFill>
                <a:latin typeface="Consolas" panose="020B0609020204030204" pitchFamily="49" charset="0"/>
              </a:rPr>
              <a:t>0100</a:t>
            </a:r>
            <a:r>
              <a:rPr lang="en-US" altLang="zh-CN" dirty="0">
                <a:solidFill>
                  <a:srgbClr val="FF0000"/>
                </a:solidFill>
                <a:latin typeface="Consolas" panose="020B0609020204030204" pitchFamily="49" charset="0"/>
              </a:rPr>
              <a:t>001</a:t>
            </a:r>
            <a:r>
              <a:rPr lang="en-US" altLang="zh-CN" dirty="0">
                <a:solidFill>
                  <a:schemeClr val="accent6">
                    <a:lumMod val="75000"/>
                  </a:schemeClr>
                </a:solidFill>
                <a:latin typeface="Consolas" panose="020B0609020204030204" pitchFamily="49" charset="0"/>
              </a:rPr>
              <a:t>1</a:t>
            </a:r>
            <a:endParaRPr lang="zh-CN" altLang="en-US" dirty="0">
              <a:solidFill>
                <a:schemeClr val="accent6">
                  <a:lumMod val="75000"/>
                </a:schemeClr>
              </a:solidFill>
              <a:latin typeface="Consolas" panose="020B0609020204030204" pitchFamily="49" charset="0"/>
            </a:endParaRPr>
          </a:p>
        </p:txBody>
      </p:sp>
      <p:sp>
        <p:nvSpPr>
          <p:cNvPr id="49" name="矩形 48">
            <a:extLst>
              <a:ext uri="{FF2B5EF4-FFF2-40B4-BE49-F238E27FC236}">
                <a16:creationId xmlns:a16="http://schemas.microsoft.com/office/drawing/2014/main" id="{1EECC10E-279C-4009-8806-BC21E558D992}"/>
              </a:ext>
            </a:extLst>
          </p:cNvPr>
          <p:cNvSpPr/>
          <p:nvPr/>
        </p:nvSpPr>
        <p:spPr>
          <a:xfrm>
            <a:off x="9937582" y="4486322"/>
            <a:ext cx="2186227" cy="369332"/>
          </a:xfrm>
          <a:prstGeom prst="rect">
            <a:avLst/>
          </a:prstGeom>
        </p:spPr>
        <p:txBody>
          <a:bodyPr wrap="square">
            <a:spAutoFit/>
          </a:bodyPr>
          <a:lstStyle/>
          <a:p>
            <a:r>
              <a:rPr lang="en-US" altLang="zh-CN" dirty="0">
                <a:solidFill>
                  <a:schemeClr val="accent6">
                    <a:lumMod val="75000"/>
                  </a:schemeClr>
                </a:solidFill>
                <a:latin typeface="Consolas" panose="020B0609020204030204" pitchFamily="49" charset="0"/>
              </a:rPr>
              <a:t>254 = </a:t>
            </a:r>
            <a:r>
              <a:rPr lang="en-US" altLang="zh-CN" dirty="0">
                <a:solidFill>
                  <a:srgbClr val="0000FF"/>
                </a:solidFill>
                <a:latin typeface="Consolas" panose="020B0609020204030204" pitchFamily="49" charset="0"/>
              </a:rPr>
              <a:t>1111</a:t>
            </a:r>
            <a:r>
              <a:rPr lang="en-US" altLang="zh-CN" dirty="0">
                <a:solidFill>
                  <a:schemeClr val="accent6">
                    <a:lumMod val="75000"/>
                  </a:schemeClr>
                </a:solidFill>
                <a:latin typeface="Consolas" panose="020B0609020204030204" pitchFamily="49" charset="0"/>
              </a:rPr>
              <a:t>111</a:t>
            </a:r>
            <a:r>
              <a:rPr lang="en-US" altLang="zh-CN" dirty="0">
                <a:solidFill>
                  <a:srgbClr val="FF0000"/>
                </a:solidFill>
                <a:latin typeface="Consolas" panose="020B0609020204030204" pitchFamily="49" charset="0"/>
              </a:rPr>
              <a:t>0</a:t>
            </a:r>
            <a:endParaRPr lang="zh-CN" altLang="en-US" dirty="0">
              <a:solidFill>
                <a:schemeClr val="accent6">
                  <a:lumMod val="75000"/>
                </a:schemeClr>
              </a:solidFill>
              <a:latin typeface="Consolas" panose="020B0609020204030204" pitchFamily="49" charset="0"/>
            </a:endParaRPr>
          </a:p>
        </p:txBody>
      </p:sp>
    </p:spTree>
    <p:extLst>
      <p:ext uri="{BB962C8B-B14F-4D97-AF65-F5344CB8AC3E}">
        <p14:creationId xmlns:p14="http://schemas.microsoft.com/office/powerpoint/2010/main" val="3923099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56">
            <a:extLst>
              <a:ext uri="{FF2B5EF4-FFF2-40B4-BE49-F238E27FC236}">
                <a16:creationId xmlns:a16="http://schemas.microsoft.com/office/drawing/2014/main" id="{00F5D3BE-8AE7-453C-B31F-09B386F3DADE}"/>
              </a:ext>
            </a:extLst>
          </p:cNvPr>
          <p:cNvSpPr txBox="1"/>
          <p:nvPr/>
        </p:nvSpPr>
        <p:spPr>
          <a:xfrm>
            <a:off x="6870085" y="2199790"/>
            <a:ext cx="432048" cy="369332"/>
          </a:xfrm>
          <a:prstGeom prst="rect">
            <a:avLst/>
          </a:prstGeom>
          <a:noFill/>
        </p:spPr>
        <p:txBody>
          <a:bodyPr wrap="square" rtlCol="0">
            <a:spAutoFit/>
          </a:bodyPr>
          <a:lstStyle/>
          <a:p>
            <a:pPr algn="ctr"/>
            <a:r>
              <a:rPr lang="en-US" altLang="zh-CN" dirty="0">
                <a:solidFill>
                  <a:srgbClr val="0000FF"/>
                </a:solidFill>
                <a:latin typeface="+mn-ea"/>
              </a:rPr>
              <a:t>1</a:t>
            </a:r>
            <a:endParaRPr lang="zh-CN" altLang="en-US" dirty="0">
              <a:solidFill>
                <a:srgbClr val="0000FF"/>
              </a:solidFill>
              <a:latin typeface="+mn-ea"/>
            </a:endParaRPr>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a:xfrm>
            <a:off x="527052" y="116632"/>
            <a:ext cx="11137899" cy="1224136"/>
          </a:xfrm>
        </p:spPr>
        <p:txBody>
          <a:bodyPr>
            <a:normAutofit/>
          </a:bodyPr>
          <a:lstStyle/>
          <a:p>
            <a:r>
              <a:rPr lang="zh-CN" altLang="en-US" sz="2400" dirty="0"/>
              <a:t>设某网络在某一时刻的结构如下图所示，包括</a:t>
            </a:r>
            <a:r>
              <a:rPr lang="en-US" altLang="zh-CN" sz="2400" dirty="0"/>
              <a:t>6</a:t>
            </a:r>
            <a:r>
              <a:rPr lang="zh-CN" altLang="en-US" sz="2400" dirty="0"/>
              <a:t>个路由器连接成主干网，分别和</a:t>
            </a:r>
            <a:r>
              <a:rPr lang="en-US" altLang="zh-CN" sz="2400" dirty="0"/>
              <a:t>6</a:t>
            </a:r>
            <a:r>
              <a:rPr lang="zh-CN" altLang="en-US" sz="2400" dirty="0"/>
              <a:t>个局域网相连，</a:t>
            </a:r>
            <a:r>
              <a:rPr lang="en-US" altLang="zh-CN" sz="2400" dirty="0"/>
              <a:t>6</a:t>
            </a:r>
            <a:r>
              <a:rPr lang="zh-CN" altLang="en-US" sz="2400" dirty="0"/>
              <a:t>个局域网最后通过</a:t>
            </a:r>
            <a:r>
              <a:rPr lang="en-US" altLang="zh-CN" sz="2400" dirty="0"/>
              <a:t>R1</a:t>
            </a:r>
            <a:r>
              <a:rPr lang="zh-CN" altLang="en-US" sz="2400" dirty="0"/>
              <a:t>、</a:t>
            </a:r>
            <a:r>
              <a:rPr lang="en-US" altLang="zh-CN" sz="2400" dirty="0"/>
              <a:t>R2</a:t>
            </a:r>
            <a:r>
              <a:rPr lang="zh-CN" altLang="en-US" sz="2400" dirty="0"/>
              <a:t>接入互联网。图中链路（连线）旁边的数字表示两个路由器之间的链路状态值。</a:t>
            </a:r>
            <a:endParaRPr lang="zh-CN" altLang="en-US" dirty="0"/>
          </a:p>
        </p:txBody>
      </p:sp>
      <p:sp>
        <p:nvSpPr>
          <p:cNvPr id="4" name="圆柱形 3">
            <a:extLst>
              <a:ext uri="{FF2B5EF4-FFF2-40B4-BE49-F238E27FC236}">
                <a16:creationId xmlns:a16="http://schemas.microsoft.com/office/drawing/2014/main" id="{265B99E6-4484-4812-B4A4-53A711EA8F70}"/>
              </a:ext>
            </a:extLst>
          </p:cNvPr>
          <p:cNvSpPr/>
          <p:nvPr/>
        </p:nvSpPr>
        <p:spPr bwMode="auto">
          <a:xfrm>
            <a:off x="8688288" y="178512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R3</a:t>
            </a:r>
            <a:endParaRPr kumimoji="0" lang="zh-CN" altLang="en-US" b="0" i="0" u="none" strike="noStrike" cap="none" normalizeH="0" baseline="0" dirty="0">
              <a:ln>
                <a:noFill/>
              </a:ln>
              <a:solidFill>
                <a:srgbClr val="0000FF"/>
              </a:solidFill>
              <a:effectLst/>
              <a:latin typeface="+mn-ea"/>
            </a:endParaRPr>
          </a:p>
        </p:txBody>
      </p:sp>
      <p:sp>
        <p:nvSpPr>
          <p:cNvPr id="5" name="云形 4">
            <a:extLst>
              <a:ext uri="{FF2B5EF4-FFF2-40B4-BE49-F238E27FC236}">
                <a16:creationId xmlns:a16="http://schemas.microsoft.com/office/drawing/2014/main" id="{AFB0B2F6-E87E-45CA-948C-03E875BF7D3D}"/>
              </a:ext>
            </a:extLst>
          </p:cNvPr>
          <p:cNvSpPr/>
          <p:nvPr/>
        </p:nvSpPr>
        <p:spPr bwMode="auto">
          <a:xfrm>
            <a:off x="8508268" y="1053119"/>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LAN3</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6" name="圆柱形 5">
            <a:extLst>
              <a:ext uri="{FF2B5EF4-FFF2-40B4-BE49-F238E27FC236}">
                <a16:creationId xmlns:a16="http://schemas.microsoft.com/office/drawing/2014/main" id="{73A1E2C5-C5B5-433D-B86F-F0A3D686D01B}"/>
              </a:ext>
            </a:extLst>
          </p:cNvPr>
          <p:cNvSpPr/>
          <p:nvPr/>
        </p:nvSpPr>
        <p:spPr bwMode="auto">
          <a:xfrm>
            <a:off x="8688288" y="3068960"/>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R4</a:t>
            </a:r>
            <a:endParaRPr kumimoji="0" lang="zh-CN" altLang="en-US" b="0" i="0" u="none" strike="noStrike" cap="none" normalizeH="0" baseline="0" dirty="0">
              <a:ln>
                <a:noFill/>
              </a:ln>
              <a:solidFill>
                <a:srgbClr val="0000FF"/>
              </a:solidFill>
              <a:effectLst/>
              <a:latin typeface="+mn-ea"/>
            </a:endParaRPr>
          </a:p>
        </p:txBody>
      </p:sp>
      <p:sp>
        <p:nvSpPr>
          <p:cNvPr id="7" name="云形 6">
            <a:extLst>
              <a:ext uri="{FF2B5EF4-FFF2-40B4-BE49-F238E27FC236}">
                <a16:creationId xmlns:a16="http://schemas.microsoft.com/office/drawing/2014/main" id="{C7D33BEB-A71C-4381-A6DC-A316C8E48173}"/>
              </a:ext>
            </a:extLst>
          </p:cNvPr>
          <p:cNvSpPr/>
          <p:nvPr/>
        </p:nvSpPr>
        <p:spPr bwMode="auto">
          <a:xfrm>
            <a:off x="8508268" y="3789040"/>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LAN4</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8" name="圆柱形 7">
            <a:extLst>
              <a:ext uri="{FF2B5EF4-FFF2-40B4-BE49-F238E27FC236}">
                <a16:creationId xmlns:a16="http://schemas.microsoft.com/office/drawing/2014/main" id="{9A09AB02-E157-46F4-BC89-1AFC80679A1F}"/>
              </a:ext>
            </a:extLst>
          </p:cNvPr>
          <p:cNvSpPr/>
          <p:nvPr/>
        </p:nvSpPr>
        <p:spPr bwMode="auto">
          <a:xfrm>
            <a:off x="10632504" y="178512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R5</a:t>
            </a:r>
            <a:endParaRPr kumimoji="0" lang="zh-CN" altLang="en-US" b="0" i="0" u="none" strike="noStrike" cap="none" normalizeH="0" baseline="0" dirty="0">
              <a:ln>
                <a:noFill/>
              </a:ln>
              <a:solidFill>
                <a:srgbClr val="0000FF"/>
              </a:solidFill>
              <a:effectLst/>
              <a:latin typeface="+mn-ea"/>
            </a:endParaRPr>
          </a:p>
        </p:txBody>
      </p:sp>
      <p:sp>
        <p:nvSpPr>
          <p:cNvPr id="9" name="圆柱形 8">
            <a:extLst>
              <a:ext uri="{FF2B5EF4-FFF2-40B4-BE49-F238E27FC236}">
                <a16:creationId xmlns:a16="http://schemas.microsoft.com/office/drawing/2014/main" id="{0B0BF942-C185-404A-A1DD-9D53AEACB28A}"/>
              </a:ext>
            </a:extLst>
          </p:cNvPr>
          <p:cNvSpPr/>
          <p:nvPr/>
        </p:nvSpPr>
        <p:spPr bwMode="auto">
          <a:xfrm>
            <a:off x="10632504" y="3068960"/>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R6</a:t>
            </a:r>
            <a:endParaRPr kumimoji="0" lang="zh-CN" altLang="en-US" b="0" i="0" u="none" strike="noStrike" cap="none" normalizeH="0" baseline="0" dirty="0">
              <a:ln>
                <a:noFill/>
              </a:ln>
              <a:solidFill>
                <a:srgbClr val="0000FF"/>
              </a:solidFill>
              <a:effectLst/>
              <a:latin typeface="+mn-ea"/>
            </a:endParaRPr>
          </a:p>
        </p:txBody>
      </p:sp>
      <p:sp>
        <p:nvSpPr>
          <p:cNvPr id="10" name="圆柱形 9">
            <a:extLst>
              <a:ext uri="{FF2B5EF4-FFF2-40B4-BE49-F238E27FC236}">
                <a16:creationId xmlns:a16="http://schemas.microsoft.com/office/drawing/2014/main" id="{25E3EF48-13D3-483C-A7F8-18CB513E18A7}"/>
              </a:ext>
            </a:extLst>
          </p:cNvPr>
          <p:cNvSpPr/>
          <p:nvPr/>
        </p:nvSpPr>
        <p:spPr bwMode="auto">
          <a:xfrm>
            <a:off x="7572163" y="238445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R2</a:t>
            </a:r>
            <a:endParaRPr kumimoji="0" lang="zh-CN" altLang="en-US" b="0" i="0" u="none" strike="noStrike" cap="none" normalizeH="0" baseline="0" dirty="0">
              <a:ln>
                <a:noFill/>
              </a:ln>
              <a:solidFill>
                <a:srgbClr val="0000FF"/>
              </a:solidFill>
              <a:effectLst/>
              <a:latin typeface="+mn-ea"/>
            </a:endParaRPr>
          </a:p>
        </p:txBody>
      </p:sp>
      <p:sp>
        <p:nvSpPr>
          <p:cNvPr id="11" name="圆柱形 10">
            <a:extLst>
              <a:ext uri="{FF2B5EF4-FFF2-40B4-BE49-F238E27FC236}">
                <a16:creationId xmlns:a16="http://schemas.microsoft.com/office/drawing/2014/main" id="{FFEA1E3E-241F-4FBE-83CA-73A88D3C8282}"/>
              </a:ext>
            </a:extLst>
          </p:cNvPr>
          <p:cNvSpPr/>
          <p:nvPr/>
        </p:nvSpPr>
        <p:spPr bwMode="auto">
          <a:xfrm>
            <a:off x="6155235" y="2384456"/>
            <a:ext cx="576064" cy="360040"/>
          </a:xfrm>
          <a:prstGeom prst="can">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rgbClr val="0000FF"/>
                </a:solidFill>
                <a:effectLst/>
                <a:latin typeface="+mn-ea"/>
              </a:rPr>
              <a:t>R1</a:t>
            </a:r>
            <a:endParaRPr kumimoji="0" lang="zh-CN" altLang="en-US" b="0" i="0" u="none" strike="noStrike" cap="none" normalizeH="0" baseline="0" dirty="0">
              <a:ln>
                <a:noFill/>
              </a:ln>
              <a:solidFill>
                <a:srgbClr val="0000FF"/>
              </a:solidFill>
              <a:effectLst/>
              <a:latin typeface="+mn-ea"/>
            </a:endParaRPr>
          </a:p>
        </p:txBody>
      </p:sp>
      <p:sp>
        <p:nvSpPr>
          <p:cNvPr id="12" name="云形 11">
            <a:extLst>
              <a:ext uri="{FF2B5EF4-FFF2-40B4-BE49-F238E27FC236}">
                <a16:creationId xmlns:a16="http://schemas.microsoft.com/office/drawing/2014/main" id="{FF432301-6F94-476C-ACFB-FA36411C8DB3}"/>
              </a:ext>
            </a:extLst>
          </p:cNvPr>
          <p:cNvSpPr/>
          <p:nvPr/>
        </p:nvSpPr>
        <p:spPr bwMode="auto">
          <a:xfrm>
            <a:off x="10452484" y="1053119"/>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LAN5</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13" name="云形 12">
            <a:extLst>
              <a:ext uri="{FF2B5EF4-FFF2-40B4-BE49-F238E27FC236}">
                <a16:creationId xmlns:a16="http://schemas.microsoft.com/office/drawing/2014/main" id="{446E1032-ED45-4446-86BC-D0BC7DA05919}"/>
              </a:ext>
            </a:extLst>
          </p:cNvPr>
          <p:cNvSpPr/>
          <p:nvPr/>
        </p:nvSpPr>
        <p:spPr bwMode="auto">
          <a:xfrm>
            <a:off x="7392143" y="1772388"/>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LAN1</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sp>
        <p:nvSpPr>
          <p:cNvPr id="14" name="云形 13">
            <a:extLst>
              <a:ext uri="{FF2B5EF4-FFF2-40B4-BE49-F238E27FC236}">
                <a16:creationId xmlns:a16="http://schemas.microsoft.com/office/drawing/2014/main" id="{B71D2459-6448-436D-833A-FB54879B1C2E}"/>
              </a:ext>
            </a:extLst>
          </p:cNvPr>
          <p:cNvSpPr/>
          <p:nvPr/>
        </p:nvSpPr>
        <p:spPr bwMode="auto">
          <a:xfrm>
            <a:off x="5885205" y="3018125"/>
            <a:ext cx="1116124" cy="770059"/>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dirty="0">
                <a:ln>
                  <a:noFill/>
                </a:ln>
                <a:solidFill>
                  <a:srgbClr val="0000FF"/>
                </a:solidFill>
                <a:effectLst/>
                <a:latin typeface="+mn-ea"/>
                <a:cs typeface="Arial" panose="020B0604020202020204" pitchFamily="34" charset="0"/>
              </a:rPr>
              <a:t>互联网</a:t>
            </a:r>
          </a:p>
        </p:txBody>
      </p:sp>
      <p:cxnSp>
        <p:nvCxnSpPr>
          <p:cNvPr id="16" name="直接连接符 15">
            <a:extLst>
              <a:ext uri="{FF2B5EF4-FFF2-40B4-BE49-F238E27FC236}">
                <a16:creationId xmlns:a16="http://schemas.microsoft.com/office/drawing/2014/main" id="{555E2062-8A14-41D7-AFFA-14E87E71D4DF}"/>
              </a:ext>
            </a:extLst>
          </p:cNvPr>
          <p:cNvCxnSpPr>
            <a:stCxn id="5" idx="1"/>
            <a:endCxn id="4" idx="1"/>
          </p:cNvCxnSpPr>
          <p:nvPr/>
        </p:nvCxnSpPr>
        <p:spPr>
          <a:xfrm>
            <a:off x="8976320" y="1412776"/>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7" name="直接连接符 16">
            <a:extLst>
              <a:ext uri="{FF2B5EF4-FFF2-40B4-BE49-F238E27FC236}">
                <a16:creationId xmlns:a16="http://schemas.microsoft.com/office/drawing/2014/main" id="{CBAAE712-42B3-4EB6-8154-F2C0146FD05C}"/>
              </a:ext>
            </a:extLst>
          </p:cNvPr>
          <p:cNvCxnSpPr/>
          <p:nvPr/>
        </p:nvCxnSpPr>
        <p:spPr>
          <a:xfrm>
            <a:off x="8976320" y="3429000"/>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18" name="直接连接符 17">
            <a:extLst>
              <a:ext uri="{FF2B5EF4-FFF2-40B4-BE49-F238E27FC236}">
                <a16:creationId xmlns:a16="http://schemas.microsoft.com/office/drawing/2014/main" id="{069DAAF4-6069-4DF4-AE0D-011E38E1AF0C}"/>
              </a:ext>
            </a:extLst>
          </p:cNvPr>
          <p:cNvCxnSpPr/>
          <p:nvPr/>
        </p:nvCxnSpPr>
        <p:spPr>
          <a:xfrm>
            <a:off x="10920536" y="1412776"/>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19" name="云形 18">
            <a:extLst>
              <a:ext uri="{FF2B5EF4-FFF2-40B4-BE49-F238E27FC236}">
                <a16:creationId xmlns:a16="http://schemas.microsoft.com/office/drawing/2014/main" id="{01AD35A7-59B4-4A9D-88D9-B726009B1DDE}"/>
              </a:ext>
            </a:extLst>
          </p:cNvPr>
          <p:cNvSpPr/>
          <p:nvPr/>
        </p:nvSpPr>
        <p:spPr bwMode="auto">
          <a:xfrm>
            <a:off x="10452484" y="3801350"/>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LAN6</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cxnSp>
        <p:nvCxnSpPr>
          <p:cNvPr id="20" name="直接连接符 19">
            <a:extLst>
              <a:ext uri="{FF2B5EF4-FFF2-40B4-BE49-F238E27FC236}">
                <a16:creationId xmlns:a16="http://schemas.microsoft.com/office/drawing/2014/main" id="{614DFE77-D553-4DF6-9754-E1993245ADB8}"/>
              </a:ext>
            </a:extLst>
          </p:cNvPr>
          <p:cNvCxnSpPr/>
          <p:nvPr/>
        </p:nvCxnSpPr>
        <p:spPr>
          <a:xfrm>
            <a:off x="10920536" y="3416690"/>
            <a:ext cx="0" cy="37235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21" name="云形 20">
            <a:extLst>
              <a:ext uri="{FF2B5EF4-FFF2-40B4-BE49-F238E27FC236}">
                <a16:creationId xmlns:a16="http://schemas.microsoft.com/office/drawing/2014/main" id="{818A0DA9-4BD6-4603-94B0-88AE52056AA0}"/>
              </a:ext>
            </a:extLst>
          </p:cNvPr>
          <p:cNvSpPr/>
          <p:nvPr/>
        </p:nvSpPr>
        <p:spPr bwMode="auto">
          <a:xfrm>
            <a:off x="7392143" y="3092226"/>
            <a:ext cx="936104" cy="360040"/>
          </a:xfrm>
          <a:prstGeom prst="cloud">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noAutofit/>
          </a:bodyPr>
          <a:lstStyle/>
          <a:p>
            <a:pPr marL="0" marR="0" indent="0" algn="ctr" defTabSz="914400" rtl="0" eaLnBrk="0" fontAlgn="base" latinLnBrk="0" hangingPunct="0">
              <a:lnSpc>
                <a:spcPct val="100000"/>
              </a:lnSpc>
              <a:spcBef>
                <a:spcPct val="0"/>
              </a:spcBef>
              <a:spcAft>
                <a:spcPct val="0"/>
              </a:spcAft>
              <a:buClrTx/>
              <a:buSzTx/>
              <a:buFontTx/>
              <a:buNone/>
            </a:pPr>
            <a:r>
              <a:rPr lang="en-US" altLang="zh-CN" sz="1200" dirty="0">
                <a:solidFill>
                  <a:srgbClr val="0000FF"/>
                </a:solidFill>
                <a:latin typeface="+mn-ea"/>
                <a:cs typeface="Arial" panose="020B0604020202020204" pitchFamily="34" charset="0"/>
              </a:rPr>
              <a:t>LAN2</a:t>
            </a:r>
            <a:endParaRPr kumimoji="0" lang="zh-CN" altLang="en-US" sz="1200" b="0" i="0" u="none" strike="noStrike" cap="none" normalizeH="0" baseline="0" dirty="0">
              <a:ln>
                <a:noFill/>
              </a:ln>
              <a:solidFill>
                <a:srgbClr val="0000FF"/>
              </a:solidFill>
              <a:effectLst/>
              <a:latin typeface="+mn-ea"/>
              <a:cs typeface="Arial" panose="020B0604020202020204" pitchFamily="34" charset="0"/>
            </a:endParaRPr>
          </a:p>
        </p:txBody>
      </p:sp>
      <p:cxnSp>
        <p:nvCxnSpPr>
          <p:cNvPr id="22" name="直接连接符 21">
            <a:extLst>
              <a:ext uri="{FF2B5EF4-FFF2-40B4-BE49-F238E27FC236}">
                <a16:creationId xmlns:a16="http://schemas.microsoft.com/office/drawing/2014/main" id="{EC93B7E6-1167-4295-8F3F-2298DB2618B4}"/>
              </a:ext>
            </a:extLst>
          </p:cNvPr>
          <p:cNvCxnSpPr>
            <a:cxnSpLocks/>
            <a:stCxn id="11" idx="3"/>
            <a:endCxn id="14" idx="3"/>
          </p:cNvCxnSpPr>
          <p:nvPr/>
        </p:nvCxnSpPr>
        <p:spPr>
          <a:xfrm>
            <a:off x="6443267" y="2744496"/>
            <a:ext cx="0" cy="31765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3" name="直接连接符 22">
            <a:extLst>
              <a:ext uri="{FF2B5EF4-FFF2-40B4-BE49-F238E27FC236}">
                <a16:creationId xmlns:a16="http://schemas.microsoft.com/office/drawing/2014/main" id="{64F91AED-EA6C-4166-99B2-076569249C2C}"/>
              </a:ext>
            </a:extLst>
          </p:cNvPr>
          <p:cNvCxnSpPr>
            <a:cxnSpLocks/>
            <a:stCxn id="13" idx="1"/>
            <a:endCxn id="10" idx="1"/>
          </p:cNvCxnSpPr>
          <p:nvPr/>
        </p:nvCxnSpPr>
        <p:spPr>
          <a:xfrm>
            <a:off x="7860195" y="2132045"/>
            <a:ext cx="0" cy="252411"/>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29" name="直接连接符 28">
            <a:extLst>
              <a:ext uri="{FF2B5EF4-FFF2-40B4-BE49-F238E27FC236}">
                <a16:creationId xmlns:a16="http://schemas.microsoft.com/office/drawing/2014/main" id="{272F65C2-49EB-4DD2-BA46-5B60854EF9CC}"/>
              </a:ext>
            </a:extLst>
          </p:cNvPr>
          <p:cNvCxnSpPr>
            <a:cxnSpLocks/>
            <a:stCxn id="10" idx="3"/>
            <a:endCxn id="21" idx="3"/>
          </p:cNvCxnSpPr>
          <p:nvPr/>
        </p:nvCxnSpPr>
        <p:spPr>
          <a:xfrm>
            <a:off x="7860195" y="2744496"/>
            <a:ext cx="0" cy="368316"/>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2" name="直接连接符 31">
            <a:extLst>
              <a:ext uri="{FF2B5EF4-FFF2-40B4-BE49-F238E27FC236}">
                <a16:creationId xmlns:a16="http://schemas.microsoft.com/office/drawing/2014/main" id="{E0B571BF-2458-4A81-80DE-653247ACC4FB}"/>
              </a:ext>
            </a:extLst>
          </p:cNvPr>
          <p:cNvCxnSpPr>
            <a:cxnSpLocks/>
            <a:stCxn id="10" idx="2"/>
            <a:endCxn id="11" idx="4"/>
          </p:cNvCxnSpPr>
          <p:nvPr/>
        </p:nvCxnSpPr>
        <p:spPr>
          <a:xfrm flipH="1">
            <a:off x="6731299" y="2564476"/>
            <a:ext cx="840864" cy="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5" name="直接连接符 34">
            <a:extLst>
              <a:ext uri="{FF2B5EF4-FFF2-40B4-BE49-F238E27FC236}">
                <a16:creationId xmlns:a16="http://schemas.microsoft.com/office/drawing/2014/main" id="{1478031B-B00B-49C4-BD97-48B516C245BF}"/>
              </a:ext>
            </a:extLst>
          </p:cNvPr>
          <p:cNvCxnSpPr>
            <a:cxnSpLocks/>
            <a:endCxn id="10" idx="4"/>
          </p:cNvCxnSpPr>
          <p:nvPr/>
        </p:nvCxnSpPr>
        <p:spPr>
          <a:xfrm flipH="1" flipV="1">
            <a:off x="8148227" y="2564476"/>
            <a:ext cx="2484277" cy="548336"/>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6" name="直接连接符 35">
            <a:extLst>
              <a:ext uri="{FF2B5EF4-FFF2-40B4-BE49-F238E27FC236}">
                <a16:creationId xmlns:a16="http://schemas.microsoft.com/office/drawing/2014/main" id="{E2ABCABB-FFDB-4482-9B94-4D4829FFA6BD}"/>
              </a:ext>
            </a:extLst>
          </p:cNvPr>
          <p:cNvCxnSpPr>
            <a:cxnSpLocks/>
          </p:cNvCxnSpPr>
          <p:nvPr/>
        </p:nvCxnSpPr>
        <p:spPr>
          <a:xfrm flipH="1" flipV="1">
            <a:off x="8130225" y="2708920"/>
            <a:ext cx="558064" cy="403892"/>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37" name="直接连接符 36">
            <a:extLst>
              <a:ext uri="{FF2B5EF4-FFF2-40B4-BE49-F238E27FC236}">
                <a16:creationId xmlns:a16="http://schemas.microsoft.com/office/drawing/2014/main" id="{89CC8030-BBD3-49FE-B91A-C2B36DE4B149}"/>
              </a:ext>
            </a:extLst>
          </p:cNvPr>
          <p:cNvCxnSpPr>
            <a:cxnSpLocks/>
            <a:stCxn id="4" idx="2"/>
          </p:cNvCxnSpPr>
          <p:nvPr/>
        </p:nvCxnSpPr>
        <p:spPr>
          <a:xfrm flipH="1">
            <a:off x="8148228" y="1965146"/>
            <a:ext cx="540060" cy="41931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45" name="直接连接符 44">
            <a:extLst>
              <a:ext uri="{FF2B5EF4-FFF2-40B4-BE49-F238E27FC236}">
                <a16:creationId xmlns:a16="http://schemas.microsoft.com/office/drawing/2014/main" id="{C428D4F4-23AE-4E5F-986F-1F18DCC29DCA}"/>
              </a:ext>
            </a:extLst>
          </p:cNvPr>
          <p:cNvCxnSpPr>
            <a:cxnSpLocks/>
            <a:endCxn id="4" idx="3"/>
          </p:cNvCxnSpPr>
          <p:nvPr/>
        </p:nvCxnSpPr>
        <p:spPr>
          <a:xfrm flipH="1" flipV="1">
            <a:off x="8976320" y="2145166"/>
            <a:ext cx="1674186" cy="957118"/>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48" name="直接连接符 47">
            <a:extLst>
              <a:ext uri="{FF2B5EF4-FFF2-40B4-BE49-F238E27FC236}">
                <a16:creationId xmlns:a16="http://schemas.microsoft.com/office/drawing/2014/main" id="{63395ABF-2A5B-4F7A-B96B-45516A17167D}"/>
              </a:ext>
            </a:extLst>
          </p:cNvPr>
          <p:cNvCxnSpPr>
            <a:cxnSpLocks/>
            <a:stCxn id="9" idx="2"/>
            <a:endCxn id="6" idx="4"/>
          </p:cNvCxnSpPr>
          <p:nvPr/>
        </p:nvCxnSpPr>
        <p:spPr>
          <a:xfrm flipH="1">
            <a:off x="9264352" y="3248980"/>
            <a:ext cx="1368152" cy="0"/>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1" name="直接连接符 50">
            <a:extLst>
              <a:ext uri="{FF2B5EF4-FFF2-40B4-BE49-F238E27FC236}">
                <a16:creationId xmlns:a16="http://schemas.microsoft.com/office/drawing/2014/main" id="{815A7AB2-34FC-4117-8E4F-EF8BF2F9E12C}"/>
              </a:ext>
            </a:extLst>
          </p:cNvPr>
          <p:cNvCxnSpPr>
            <a:cxnSpLocks/>
            <a:stCxn id="8" idx="3"/>
            <a:endCxn id="9" idx="1"/>
          </p:cNvCxnSpPr>
          <p:nvPr/>
        </p:nvCxnSpPr>
        <p:spPr>
          <a:xfrm>
            <a:off x="10920536" y="2145166"/>
            <a:ext cx="0" cy="923794"/>
          </a:xfrm>
          <a:prstGeom prst="line">
            <a:avLst/>
          </a:prstGeom>
          <a:ln w="19050"/>
        </p:spPr>
        <p:style>
          <a:lnRef idx="1">
            <a:schemeClr val="accent6"/>
          </a:lnRef>
          <a:fillRef idx="0">
            <a:schemeClr val="accent6"/>
          </a:fillRef>
          <a:effectRef idx="0">
            <a:schemeClr val="accent6"/>
          </a:effectRef>
          <a:fontRef idx="minor">
            <a:schemeClr val="tx1"/>
          </a:fontRef>
        </p:style>
      </p:cxnSp>
      <p:cxnSp>
        <p:nvCxnSpPr>
          <p:cNvPr id="54" name="直接连接符 53">
            <a:extLst>
              <a:ext uri="{FF2B5EF4-FFF2-40B4-BE49-F238E27FC236}">
                <a16:creationId xmlns:a16="http://schemas.microsoft.com/office/drawing/2014/main" id="{2E89DB55-B303-4821-B6BA-1959FED8DBBE}"/>
              </a:ext>
            </a:extLst>
          </p:cNvPr>
          <p:cNvCxnSpPr>
            <a:cxnSpLocks/>
            <a:stCxn id="8" idx="2"/>
            <a:endCxn id="4" idx="4"/>
          </p:cNvCxnSpPr>
          <p:nvPr/>
        </p:nvCxnSpPr>
        <p:spPr>
          <a:xfrm flipH="1">
            <a:off x="9264352" y="1965146"/>
            <a:ext cx="1368152" cy="0"/>
          </a:xfrm>
          <a:prstGeom prst="line">
            <a:avLst/>
          </a:prstGeom>
          <a:ln w="19050"/>
        </p:spPr>
        <p:style>
          <a:lnRef idx="1">
            <a:schemeClr val="accent6"/>
          </a:lnRef>
          <a:fillRef idx="0">
            <a:schemeClr val="accent6"/>
          </a:fillRef>
          <a:effectRef idx="0">
            <a:schemeClr val="accent6"/>
          </a:effectRef>
          <a:fontRef idx="minor">
            <a:schemeClr val="tx1"/>
          </a:fontRef>
        </p:style>
      </p:cxnSp>
      <p:sp>
        <p:nvSpPr>
          <p:cNvPr id="58" name="文本框 57">
            <a:extLst>
              <a:ext uri="{FF2B5EF4-FFF2-40B4-BE49-F238E27FC236}">
                <a16:creationId xmlns:a16="http://schemas.microsoft.com/office/drawing/2014/main" id="{89D7F774-5368-4D1B-A60B-A43FB2242A4B}"/>
              </a:ext>
            </a:extLst>
          </p:cNvPr>
          <p:cNvSpPr txBox="1"/>
          <p:nvPr/>
        </p:nvSpPr>
        <p:spPr>
          <a:xfrm>
            <a:off x="8184230" y="1913055"/>
            <a:ext cx="432048" cy="369332"/>
          </a:xfrm>
          <a:prstGeom prst="rect">
            <a:avLst/>
          </a:prstGeom>
          <a:noFill/>
        </p:spPr>
        <p:txBody>
          <a:bodyPr wrap="square" rtlCol="0">
            <a:spAutoFit/>
          </a:bodyPr>
          <a:lstStyle/>
          <a:p>
            <a:pPr algn="ctr"/>
            <a:r>
              <a:rPr lang="en-US" altLang="zh-CN" dirty="0">
                <a:solidFill>
                  <a:srgbClr val="0000FF"/>
                </a:solidFill>
                <a:latin typeface="+mn-ea"/>
              </a:rPr>
              <a:t>4</a:t>
            </a:r>
            <a:endParaRPr lang="zh-CN" altLang="en-US" dirty="0">
              <a:solidFill>
                <a:srgbClr val="0000FF"/>
              </a:solidFill>
              <a:latin typeface="+mn-ea"/>
            </a:endParaRPr>
          </a:p>
        </p:txBody>
      </p:sp>
      <p:sp>
        <p:nvSpPr>
          <p:cNvPr id="59" name="文本框 58">
            <a:extLst>
              <a:ext uri="{FF2B5EF4-FFF2-40B4-BE49-F238E27FC236}">
                <a16:creationId xmlns:a16="http://schemas.microsoft.com/office/drawing/2014/main" id="{1EB374FD-E2D3-4F53-A6FC-D9350F58ACD6}"/>
              </a:ext>
            </a:extLst>
          </p:cNvPr>
          <p:cNvSpPr txBox="1"/>
          <p:nvPr/>
        </p:nvSpPr>
        <p:spPr>
          <a:xfrm>
            <a:off x="8719060" y="2439059"/>
            <a:ext cx="432048" cy="369332"/>
          </a:xfrm>
          <a:prstGeom prst="rect">
            <a:avLst/>
          </a:prstGeom>
          <a:noFill/>
        </p:spPr>
        <p:txBody>
          <a:bodyPr wrap="square" rtlCol="0">
            <a:spAutoFit/>
          </a:bodyPr>
          <a:lstStyle/>
          <a:p>
            <a:pPr algn="ctr"/>
            <a:r>
              <a:rPr lang="en-US" altLang="zh-CN" dirty="0">
                <a:solidFill>
                  <a:srgbClr val="0000FF"/>
                </a:solidFill>
                <a:latin typeface="+mn-ea"/>
              </a:rPr>
              <a:t>2</a:t>
            </a:r>
            <a:endParaRPr lang="zh-CN" altLang="en-US" dirty="0">
              <a:solidFill>
                <a:srgbClr val="0000FF"/>
              </a:solidFill>
              <a:latin typeface="+mn-ea"/>
            </a:endParaRPr>
          </a:p>
        </p:txBody>
      </p:sp>
      <p:sp>
        <p:nvSpPr>
          <p:cNvPr id="60" name="文本框 59">
            <a:extLst>
              <a:ext uri="{FF2B5EF4-FFF2-40B4-BE49-F238E27FC236}">
                <a16:creationId xmlns:a16="http://schemas.microsoft.com/office/drawing/2014/main" id="{E99D0D8F-1B06-485E-A25F-0CCC615CBE9C}"/>
              </a:ext>
            </a:extLst>
          </p:cNvPr>
          <p:cNvSpPr txBox="1"/>
          <p:nvPr/>
        </p:nvSpPr>
        <p:spPr>
          <a:xfrm>
            <a:off x="10796113" y="2380618"/>
            <a:ext cx="432048" cy="369332"/>
          </a:xfrm>
          <a:prstGeom prst="rect">
            <a:avLst/>
          </a:prstGeom>
          <a:noFill/>
        </p:spPr>
        <p:txBody>
          <a:bodyPr wrap="square" rtlCol="0">
            <a:spAutoFit/>
          </a:bodyPr>
          <a:lstStyle/>
          <a:p>
            <a:pPr algn="ctr"/>
            <a:r>
              <a:rPr lang="en-US" altLang="zh-CN" dirty="0">
                <a:solidFill>
                  <a:srgbClr val="0000FF"/>
                </a:solidFill>
                <a:latin typeface="+mn-ea"/>
              </a:rPr>
              <a:t>2</a:t>
            </a:r>
            <a:endParaRPr lang="zh-CN" altLang="en-US" dirty="0">
              <a:solidFill>
                <a:srgbClr val="0000FF"/>
              </a:solidFill>
              <a:latin typeface="+mn-ea"/>
            </a:endParaRPr>
          </a:p>
        </p:txBody>
      </p:sp>
      <p:sp>
        <p:nvSpPr>
          <p:cNvPr id="61" name="文本框 60">
            <a:extLst>
              <a:ext uri="{FF2B5EF4-FFF2-40B4-BE49-F238E27FC236}">
                <a16:creationId xmlns:a16="http://schemas.microsoft.com/office/drawing/2014/main" id="{A9B8A3A5-0825-4466-9E73-A2CE21956AD1}"/>
              </a:ext>
            </a:extLst>
          </p:cNvPr>
          <p:cNvSpPr txBox="1"/>
          <p:nvPr/>
        </p:nvSpPr>
        <p:spPr>
          <a:xfrm>
            <a:off x="9732404" y="1665392"/>
            <a:ext cx="432048" cy="369332"/>
          </a:xfrm>
          <a:prstGeom prst="rect">
            <a:avLst/>
          </a:prstGeom>
          <a:noFill/>
        </p:spPr>
        <p:txBody>
          <a:bodyPr wrap="square" rtlCol="0">
            <a:spAutoFit/>
          </a:bodyPr>
          <a:lstStyle/>
          <a:p>
            <a:pPr algn="ctr"/>
            <a:r>
              <a:rPr lang="en-US" altLang="zh-CN" dirty="0">
                <a:solidFill>
                  <a:srgbClr val="0000FF"/>
                </a:solidFill>
                <a:latin typeface="+mn-ea"/>
              </a:rPr>
              <a:t>2</a:t>
            </a:r>
            <a:endParaRPr lang="zh-CN" altLang="en-US" dirty="0">
              <a:solidFill>
                <a:srgbClr val="0000FF"/>
              </a:solidFill>
              <a:latin typeface="+mn-ea"/>
            </a:endParaRPr>
          </a:p>
        </p:txBody>
      </p:sp>
      <p:sp>
        <p:nvSpPr>
          <p:cNvPr id="62" name="文本框 61">
            <a:extLst>
              <a:ext uri="{FF2B5EF4-FFF2-40B4-BE49-F238E27FC236}">
                <a16:creationId xmlns:a16="http://schemas.microsoft.com/office/drawing/2014/main" id="{D31AC810-5B31-404D-B789-F647F01252D9}"/>
              </a:ext>
            </a:extLst>
          </p:cNvPr>
          <p:cNvSpPr txBox="1"/>
          <p:nvPr/>
        </p:nvSpPr>
        <p:spPr>
          <a:xfrm>
            <a:off x="9732404" y="3203684"/>
            <a:ext cx="432048" cy="369332"/>
          </a:xfrm>
          <a:prstGeom prst="rect">
            <a:avLst/>
          </a:prstGeom>
          <a:noFill/>
        </p:spPr>
        <p:txBody>
          <a:bodyPr wrap="square" rtlCol="0">
            <a:spAutoFit/>
          </a:bodyPr>
          <a:lstStyle/>
          <a:p>
            <a:pPr algn="ctr"/>
            <a:r>
              <a:rPr lang="en-US" altLang="zh-CN" dirty="0">
                <a:solidFill>
                  <a:srgbClr val="0000FF"/>
                </a:solidFill>
                <a:latin typeface="+mn-ea"/>
              </a:rPr>
              <a:t>3</a:t>
            </a:r>
            <a:endParaRPr lang="zh-CN" altLang="en-US" dirty="0">
              <a:solidFill>
                <a:srgbClr val="0000FF"/>
              </a:solidFill>
              <a:latin typeface="+mn-ea"/>
            </a:endParaRPr>
          </a:p>
        </p:txBody>
      </p:sp>
      <p:sp>
        <p:nvSpPr>
          <p:cNvPr id="63" name="文本框 62">
            <a:extLst>
              <a:ext uri="{FF2B5EF4-FFF2-40B4-BE49-F238E27FC236}">
                <a16:creationId xmlns:a16="http://schemas.microsoft.com/office/drawing/2014/main" id="{5BBFCCFE-9116-49B0-84AA-F80ECC66C642}"/>
              </a:ext>
            </a:extLst>
          </p:cNvPr>
          <p:cNvSpPr txBox="1"/>
          <p:nvPr/>
        </p:nvSpPr>
        <p:spPr>
          <a:xfrm>
            <a:off x="9732404" y="2365879"/>
            <a:ext cx="432048" cy="369332"/>
          </a:xfrm>
          <a:prstGeom prst="rect">
            <a:avLst/>
          </a:prstGeom>
          <a:noFill/>
        </p:spPr>
        <p:txBody>
          <a:bodyPr wrap="square" rtlCol="0">
            <a:spAutoFit/>
          </a:bodyPr>
          <a:lstStyle/>
          <a:p>
            <a:pPr algn="ctr"/>
            <a:r>
              <a:rPr lang="en-US" altLang="zh-CN" dirty="0">
                <a:solidFill>
                  <a:srgbClr val="0000FF"/>
                </a:solidFill>
                <a:latin typeface="+mn-ea"/>
              </a:rPr>
              <a:t>3</a:t>
            </a:r>
            <a:endParaRPr lang="zh-CN" altLang="en-US" dirty="0">
              <a:solidFill>
                <a:srgbClr val="0000FF"/>
              </a:solidFill>
              <a:latin typeface="+mn-ea"/>
            </a:endParaRPr>
          </a:p>
        </p:txBody>
      </p:sp>
      <p:sp>
        <p:nvSpPr>
          <p:cNvPr id="64" name="文本框 63">
            <a:extLst>
              <a:ext uri="{FF2B5EF4-FFF2-40B4-BE49-F238E27FC236}">
                <a16:creationId xmlns:a16="http://schemas.microsoft.com/office/drawing/2014/main" id="{8A447DA1-569D-4A8A-AA53-97BF44711BF0}"/>
              </a:ext>
            </a:extLst>
          </p:cNvPr>
          <p:cNvSpPr txBox="1"/>
          <p:nvPr/>
        </p:nvSpPr>
        <p:spPr>
          <a:xfrm>
            <a:off x="8190786" y="2876202"/>
            <a:ext cx="432048" cy="369332"/>
          </a:xfrm>
          <a:prstGeom prst="rect">
            <a:avLst/>
          </a:prstGeom>
          <a:noFill/>
        </p:spPr>
        <p:txBody>
          <a:bodyPr wrap="square" rtlCol="0">
            <a:spAutoFit/>
          </a:bodyPr>
          <a:lstStyle/>
          <a:p>
            <a:pPr algn="ctr"/>
            <a:r>
              <a:rPr lang="en-US" altLang="zh-CN" dirty="0">
                <a:solidFill>
                  <a:srgbClr val="0000FF"/>
                </a:solidFill>
                <a:latin typeface="+mn-ea"/>
              </a:rPr>
              <a:t>6</a:t>
            </a:r>
            <a:endParaRPr lang="zh-CN" altLang="en-US" dirty="0">
              <a:solidFill>
                <a:srgbClr val="0000FF"/>
              </a:solidFill>
              <a:latin typeface="+mn-ea"/>
            </a:endParaRPr>
          </a:p>
        </p:txBody>
      </p:sp>
      <p:sp>
        <p:nvSpPr>
          <p:cNvPr id="50" name="内容占位符 2">
            <a:extLst>
              <a:ext uri="{FF2B5EF4-FFF2-40B4-BE49-F238E27FC236}">
                <a16:creationId xmlns:a16="http://schemas.microsoft.com/office/drawing/2014/main" id="{7B788610-18F3-4BE6-9547-F35BC0628A69}"/>
              </a:ext>
            </a:extLst>
          </p:cNvPr>
          <p:cNvSpPr txBox="1">
            <a:spLocks/>
          </p:cNvSpPr>
          <p:nvPr/>
        </p:nvSpPr>
        <p:spPr>
          <a:xfrm>
            <a:off x="527052" y="4560880"/>
            <a:ext cx="9043335" cy="515390"/>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100000"/>
              </a:lnSpc>
              <a:spcBef>
                <a:spcPct val="20000"/>
              </a:spcBef>
              <a:spcAft>
                <a:spcPts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ts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ts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SzPct val="100000"/>
              <a:buFont typeface="+mj-lt"/>
              <a:buAutoNum type="arabicPeriod" startAt="3"/>
            </a:pPr>
            <a:r>
              <a:rPr lang="zh-CN" altLang="en-US" sz="2000" dirty="0"/>
              <a:t>给出从互联网经</a:t>
            </a:r>
            <a:r>
              <a:rPr lang="en-US" altLang="zh-CN" sz="2000" dirty="0"/>
              <a:t>R1</a:t>
            </a:r>
            <a:r>
              <a:rPr lang="zh-CN" altLang="en-US" sz="2000" dirty="0"/>
              <a:t>到所有</a:t>
            </a:r>
            <a:r>
              <a:rPr lang="en-US" altLang="zh-CN" sz="2000" dirty="0"/>
              <a:t>LAN1-6</a:t>
            </a:r>
            <a:r>
              <a:rPr lang="zh-CN" altLang="en-US" sz="2000" dirty="0"/>
              <a:t>的最大聚合路由，</a:t>
            </a:r>
            <a:r>
              <a:rPr lang="en-US" altLang="zh-CN" sz="2000" dirty="0"/>
              <a:t>R1</a:t>
            </a:r>
            <a:r>
              <a:rPr lang="zh-CN" altLang="en-US" sz="2000" dirty="0"/>
              <a:t>的路由表结构如下：</a:t>
            </a:r>
            <a:endParaRPr lang="en-US" altLang="zh-CN" sz="2000" dirty="0"/>
          </a:p>
        </p:txBody>
      </p:sp>
      <p:graphicFrame>
        <p:nvGraphicFramePr>
          <p:cNvPr id="52" name="表格 51">
            <a:extLst>
              <a:ext uri="{FF2B5EF4-FFF2-40B4-BE49-F238E27FC236}">
                <a16:creationId xmlns:a16="http://schemas.microsoft.com/office/drawing/2014/main" id="{EEBE7030-35EC-41D7-A705-D10C43EA53B1}"/>
              </a:ext>
            </a:extLst>
          </p:cNvPr>
          <p:cNvGraphicFramePr>
            <a:graphicFrameLocks noGrp="1"/>
          </p:cNvGraphicFramePr>
          <p:nvPr>
            <p:extLst>
              <p:ext uri="{D42A27DB-BD31-4B8C-83A1-F6EECF244321}">
                <p14:modId xmlns:p14="http://schemas.microsoft.com/office/powerpoint/2010/main" val="1408115635"/>
              </p:ext>
            </p:extLst>
          </p:nvPr>
        </p:nvGraphicFramePr>
        <p:xfrm>
          <a:off x="1065457" y="5157192"/>
          <a:ext cx="6947178" cy="741680"/>
        </p:xfrm>
        <a:graphic>
          <a:graphicData uri="http://schemas.openxmlformats.org/drawingml/2006/table">
            <a:tbl>
              <a:tblPr firstRow="1" bandRow="1">
                <a:tableStyleId>{16D9F66E-5EB9-4882-86FB-DCBF35E3C3E4}</a:tableStyleId>
              </a:tblPr>
              <a:tblGrid>
                <a:gridCol w="2315726">
                  <a:extLst>
                    <a:ext uri="{9D8B030D-6E8A-4147-A177-3AD203B41FA5}">
                      <a16:colId xmlns:a16="http://schemas.microsoft.com/office/drawing/2014/main" val="2659924312"/>
                    </a:ext>
                  </a:extLst>
                </a:gridCol>
                <a:gridCol w="2315726">
                  <a:extLst>
                    <a:ext uri="{9D8B030D-6E8A-4147-A177-3AD203B41FA5}">
                      <a16:colId xmlns:a16="http://schemas.microsoft.com/office/drawing/2014/main" val="1126469885"/>
                    </a:ext>
                  </a:extLst>
                </a:gridCol>
                <a:gridCol w="2315726">
                  <a:extLst>
                    <a:ext uri="{9D8B030D-6E8A-4147-A177-3AD203B41FA5}">
                      <a16:colId xmlns:a16="http://schemas.microsoft.com/office/drawing/2014/main" val="3633355177"/>
                    </a:ext>
                  </a:extLst>
                </a:gridCol>
              </a:tblGrid>
              <a:tr h="370840">
                <a:tc>
                  <a:txBody>
                    <a:bodyPr/>
                    <a:lstStyle/>
                    <a:p>
                      <a:pPr algn="ctr"/>
                      <a:r>
                        <a:rPr lang="zh-CN" altLang="en-US" b="0" dirty="0">
                          <a:solidFill>
                            <a:srgbClr val="0000FF"/>
                          </a:solidFill>
                          <a:latin typeface="微软雅黑" panose="020B0503020204020204" pitchFamily="34" charset="-122"/>
                          <a:ea typeface="微软雅黑" panose="020B0503020204020204" pitchFamily="34" charset="-122"/>
                        </a:rPr>
                        <a:t>目的网络</a:t>
                      </a:r>
                      <a:r>
                        <a:rPr lang="en-US" altLang="zh-CN" b="0" dirty="0">
                          <a:solidFill>
                            <a:srgbClr val="0000FF"/>
                          </a:solidFill>
                          <a:latin typeface="微软雅黑" panose="020B0503020204020204" pitchFamily="34" charset="-122"/>
                          <a:ea typeface="微软雅黑" panose="020B0503020204020204" pitchFamily="34" charset="-122"/>
                        </a:rPr>
                        <a:t>IP</a:t>
                      </a:r>
                      <a:r>
                        <a:rPr lang="zh-CN" altLang="en-US" b="0" dirty="0">
                          <a:solidFill>
                            <a:srgbClr val="0000FF"/>
                          </a:solidFill>
                          <a:latin typeface="微软雅黑" panose="020B0503020204020204" pitchFamily="34" charset="-122"/>
                          <a:ea typeface="微软雅黑" panose="020B0503020204020204" pitchFamily="34" charset="-122"/>
                        </a:rPr>
                        <a:t>地址</a:t>
                      </a:r>
                    </a:p>
                  </a:txBody>
                  <a:tcPr/>
                </a:tc>
                <a:tc>
                  <a:txBody>
                    <a:bodyPr/>
                    <a:lstStyle/>
                    <a:p>
                      <a:pPr algn="ctr"/>
                      <a:r>
                        <a:rPr lang="zh-CN" altLang="en-US" b="0" dirty="0">
                          <a:solidFill>
                            <a:srgbClr val="0000FF"/>
                          </a:solidFill>
                          <a:latin typeface="微软雅黑" panose="020B0503020204020204" pitchFamily="34" charset="-122"/>
                          <a:ea typeface="微软雅黑" panose="020B0503020204020204" pitchFamily="34" charset="-122"/>
                        </a:rPr>
                        <a:t>子网掩码</a:t>
                      </a:r>
                    </a:p>
                  </a:txBody>
                  <a:tcPr/>
                </a:tc>
                <a:tc>
                  <a:txBody>
                    <a:bodyPr/>
                    <a:lstStyle/>
                    <a:p>
                      <a:pPr algn="ctr"/>
                      <a:r>
                        <a:rPr lang="zh-CN" altLang="en-US" b="0" dirty="0">
                          <a:solidFill>
                            <a:srgbClr val="0000FF"/>
                          </a:solidFill>
                          <a:latin typeface="微软雅黑" panose="020B0503020204020204" pitchFamily="34" charset="-122"/>
                          <a:ea typeface="微软雅黑" panose="020B0503020204020204" pitchFamily="34" charset="-122"/>
                        </a:rPr>
                        <a:t>下一跳</a:t>
                      </a:r>
                    </a:p>
                  </a:txBody>
                  <a:tcPr/>
                </a:tc>
                <a:extLst>
                  <a:ext uri="{0D108BD9-81ED-4DB2-BD59-A6C34878D82A}">
                    <a16:rowId xmlns:a16="http://schemas.microsoft.com/office/drawing/2014/main" val="54881600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solidFill>
                            <a:srgbClr val="0000FF"/>
                          </a:solidFill>
                        </a:rPr>
                        <a:t>206.0.64.0</a:t>
                      </a:r>
                      <a:endParaRPr lang="zh-CN" altLang="en-US" b="0" dirty="0">
                        <a:solidFill>
                          <a:srgbClr val="0000FF"/>
                        </a:solidFill>
                      </a:endParaRPr>
                    </a:p>
                  </a:txBody>
                  <a:tcPr/>
                </a:tc>
                <a:tc>
                  <a:txBody>
                    <a:bodyPr/>
                    <a:lstStyle/>
                    <a:p>
                      <a:pPr algn="ctr"/>
                      <a:r>
                        <a:rPr lang="en-US" altLang="zh-CN" b="0" dirty="0">
                          <a:solidFill>
                            <a:srgbClr val="0000FF"/>
                          </a:solidFill>
                          <a:latin typeface="微软雅黑" panose="020B0503020204020204" pitchFamily="34" charset="-122"/>
                          <a:ea typeface="微软雅黑" panose="020B0503020204020204" pitchFamily="34" charset="-122"/>
                        </a:rPr>
                        <a:t>255.255.240.0</a:t>
                      </a:r>
                      <a:endParaRPr lang="zh-CN" altLang="en-US" b="0" dirty="0">
                        <a:solidFill>
                          <a:srgbClr val="0000FF"/>
                        </a:solidFill>
                        <a:latin typeface="微软雅黑" panose="020B0503020204020204" pitchFamily="34" charset="-122"/>
                        <a:ea typeface="微软雅黑" panose="020B0503020204020204" pitchFamily="34" charset="-122"/>
                      </a:endParaRPr>
                    </a:p>
                  </a:txBody>
                  <a:tcPr/>
                </a:tc>
                <a:tc>
                  <a:txBody>
                    <a:bodyPr/>
                    <a:lstStyle/>
                    <a:p>
                      <a:pPr algn="ctr"/>
                      <a:r>
                        <a:rPr lang="en-US" altLang="zh-CN" b="0" dirty="0">
                          <a:solidFill>
                            <a:srgbClr val="0000FF"/>
                          </a:solidFill>
                          <a:latin typeface="微软雅黑" panose="020B0503020204020204" pitchFamily="34" charset="-122"/>
                          <a:ea typeface="微软雅黑" panose="020B0503020204020204" pitchFamily="34" charset="-122"/>
                        </a:rPr>
                        <a:t>R2</a:t>
                      </a:r>
                      <a:endParaRPr lang="zh-CN" altLang="en-US" b="0" dirty="0">
                        <a:solidFill>
                          <a:srgbClr val="0000FF"/>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819807021"/>
                  </a:ext>
                </a:extLst>
              </a:tr>
            </a:tbl>
          </a:graphicData>
        </a:graphic>
      </p:graphicFrame>
      <p:sp>
        <p:nvSpPr>
          <p:cNvPr id="53" name="矩形 52">
            <a:extLst>
              <a:ext uri="{FF2B5EF4-FFF2-40B4-BE49-F238E27FC236}">
                <a16:creationId xmlns:a16="http://schemas.microsoft.com/office/drawing/2014/main" id="{901E6C72-9247-41E1-B7EF-772E682C8FF9}"/>
              </a:ext>
            </a:extLst>
          </p:cNvPr>
          <p:cNvSpPr/>
          <p:nvPr/>
        </p:nvSpPr>
        <p:spPr>
          <a:xfrm>
            <a:off x="8158245" y="5557573"/>
            <a:ext cx="2186227" cy="369332"/>
          </a:xfrm>
          <a:prstGeom prst="rect">
            <a:avLst/>
          </a:prstGeom>
        </p:spPr>
        <p:txBody>
          <a:bodyPr wrap="square">
            <a:spAutoFit/>
          </a:bodyPr>
          <a:lstStyle/>
          <a:p>
            <a:r>
              <a:rPr lang="en-US" altLang="zh-CN" dirty="0">
                <a:solidFill>
                  <a:schemeClr val="accent6">
                    <a:lumMod val="75000"/>
                  </a:schemeClr>
                </a:solidFill>
                <a:latin typeface="Consolas" panose="020B0609020204030204" pitchFamily="49" charset="0"/>
              </a:rPr>
              <a:t>240 = </a:t>
            </a:r>
            <a:r>
              <a:rPr lang="en-US" altLang="zh-CN" dirty="0">
                <a:solidFill>
                  <a:srgbClr val="0000FF"/>
                </a:solidFill>
                <a:latin typeface="Consolas" panose="020B0609020204030204" pitchFamily="49" charset="0"/>
              </a:rPr>
              <a:t>1111</a:t>
            </a:r>
            <a:r>
              <a:rPr lang="en-US" altLang="zh-CN" dirty="0">
                <a:solidFill>
                  <a:schemeClr val="accent6">
                    <a:lumMod val="75000"/>
                  </a:schemeClr>
                </a:solidFill>
                <a:latin typeface="Consolas" panose="020B0609020204030204" pitchFamily="49" charset="0"/>
              </a:rPr>
              <a:t>000</a:t>
            </a:r>
            <a:r>
              <a:rPr lang="en-US" altLang="zh-CN" dirty="0">
                <a:solidFill>
                  <a:srgbClr val="FF0000"/>
                </a:solidFill>
                <a:latin typeface="Consolas" panose="020B0609020204030204" pitchFamily="49" charset="0"/>
              </a:rPr>
              <a:t>0</a:t>
            </a:r>
            <a:endParaRPr lang="zh-CN" altLang="en-US" dirty="0">
              <a:solidFill>
                <a:schemeClr val="accent6">
                  <a:lumMod val="75000"/>
                </a:schemeClr>
              </a:solidFill>
              <a:latin typeface="Consolas" panose="020B0609020204030204" pitchFamily="49" charset="0"/>
            </a:endParaRPr>
          </a:p>
        </p:txBody>
      </p:sp>
      <p:sp>
        <p:nvSpPr>
          <p:cNvPr id="2" name="矩形 1">
            <a:extLst>
              <a:ext uri="{FF2B5EF4-FFF2-40B4-BE49-F238E27FC236}">
                <a16:creationId xmlns:a16="http://schemas.microsoft.com/office/drawing/2014/main" id="{0875F91F-E61F-46B7-9A29-B153E278CDD9}"/>
              </a:ext>
            </a:extLst>
          </p:cNvPr>
          <p:cNvSpPr/>
          <p:nvPr/>
        </p:nvSpPr>
        <p:spPr>
          <a:xfrm>
            <a:off x="1620371" y="6018837"/>
            <a:ext cx="1595309" cy="369332"/>
          </a:xfrm>
          <a:prstGeom prst="rect">
            <a:avLst/>
          </a:prstGeom>
        </p:spPr>
        <p:txBody>
          <a:bodyPr wrap="none">
            <a:spAutoFit/>
          </a:bodyPr>
          <a:lstStyle/>
          <a:p>
            <a:r>
              <a:rPr lang="en-US" altLang="zh-CN" dirty="0">
                <a:solidFill>
                  <a:srgbClr val="0000FF"/>
                </a:solidFill>
              </a:rPr>
              <a:t>206.0.64.0/20</a:t>
            </a:r>
            <a:endParaRPr lang="zh-CN" altLang="en-US" dirty="0">
              <a:solidFill>
                <a:srgbClr val="0000FF"/>
              </a:solidFill>
            </a:endParaRPr>
          </a:p>
        </p:txBody>
      </p:sp>
    </p:spTree>
    <p:extLst>
      <p:ext uri="{BB962C8B-B14F-4D97-AF65-F5344CB8AC3E}">
        <p14:creationId xmlns:p14="http://schemas.microsoft.com/office/powerpoint/2010/main" val="3402859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lnSpcReduction="10000"/>
          </a:bodyPr>
          <a:lstStyle/>
          <a:p>
            <a:r>
              <a:rPr lang="zh-CN" altLang="en-US" sz="2400" dirty="0"/>
              <a:t>路由器收到数据报后发生故障无法判断下一跳地址，此时回送类型为（   </a:t>
            </a:r>
            <a:r>
              <a:rPr lang="en-US" altLang="zh-CN" sz="2400" dirty="0"/>
              <a:t> </a:t>
            </a:r>
            <a:r>
              <a:rPr lang="zh-CN" altLang="en-US" sz="2400" dirty="0"/>
              <a:t>）的</a:t>
            </a:r>
            <a:r>
              <a:rPr lang="en-US" altLang="zh-CN" sz="2400" dirty="0"/>
              <a:t>ICMP </a:t>
            </a:r>
            <a:r>
              <a:rPr lang="zh-CN" altLang="en-US" sz="2400" dirty="0"/>
              <a:t>报文</a:t>
            </a:r>
          </a:p>
          <a:p>
            <a:pPr marL="0" indent="0">
              <a:buNone/>
            </a:pPr>
            <a:r>
              <a:rPr lang="en-US" altLang="zh-CN" sz="2000" dirty="0"/>
              <a:t>A) </a:t>
            </a:r>
            <a:r>
              <a:rPr lang="zh-CN" altLang="en-US" sz="2000" dirty="0"/>
              <a:t>终点不可达</a:t>
            </a:r>
            <a:r>
              <a:rPr lang="en-US" altLang="zh-CN" sz="2000" dirty="0"/>
              <a:t>		B) </a:t>
            </a:r>
            <a:r>
              <a:rPr lang="zh-CN" altLang="en-US" sz="2000" dirty="0"/>
              <a:t>超时</a:t>
            </a:r>
            <a:r>
              <a:rPr lang="en-US" altLang="zh-CN" sz="2000" dirty="0"/>
              <a:t>			C) </a:t>
            </a:r>
            <a:r>
              <a:rPr lang="zh-CN" altLang="en-US" sz="2000" dirty="0"/>
              <a:t>参数问题</a:t>
            </a:r>
            <a:r>
              <a:rPr lang="en-US" altLang="zh-CN" sz="2000" dirty="0"/>
              <a:t>		D) </a:t>
            </a:r>
            <a:r>
              <a:rPr lang="zh-CN" altLang="en-US" sz="2000" dirty="0"/>
              <a:t>路由器重定向</a:t>
            </a:r>
            <a:endParaRPr lang="en-US" altLang="zh-CN" sz="2000" dirty="0"/>
          </a:p>
          <a:p>
            <a:pPr marL="0" indent="0">
              <a:buNone/>
            </a:pPr>
            <a:endParaRPr lang="en-US" altLang="zh-CN" sz="2000" dirty="0"/>
          </a:p>
          <a:p>
            <a:r>
              <a:rPr lang="en-US" altLang="zh-CN" sz="2400" dirty="0"/>
              <a:t>OSPF</a:t>
            </a:r>
            <a:r>
              <a:rPr lang="zh-CN" altLang="en-US" sz="2400" dirty="0"/>
              <a:t>协议规定各节点将自己关联的链路状态信息按洪泛方式发送给其它节点，为避免广播风暴，采用的方法是（     ）</a:t>
            </a:r>
            <a:endParaRPr lang="en-US" altLang="zh-CN" sz="2400" dirty="0"/>
          </a:p>
          <a:p>
            <a:pPr marL="0" indent="0">
              <a:buNone/>
            </a:pPr>
            <a:r>
              <a:rPr lang="en-US" altLang="zh-CN" sz="2000" dirty="0"/>
              <a:t>A) </a:t>
            </a:r>
            <a:r>
              <a:rPr lang="zh-CN" altLang="en-US" sz="2000" dirty="0"/>
              <a:t>只发送给邻居节点，以控制发送范围</a:t>
            </a:r>
            <a:endParaRPr lang="en-US" altLang="zh-CN" sz="2000" dirty="0"/>
          </a:p>
          <a:p>
            <a:pPr marL="0" indent="0">
              <a:buNone/>
            </a:pPr>
            <a:r>
              <a:rPr lang="en-US" altLang="zh-CN" sz="2000" dirty="0"/>
              <a:t>B) </a:t>
            </a:r>
            <a:r>
              <a:rPr lang="zh-CN" altLang="en-US" sz="2000" dirty="0"/>
              <a:t>只发送给本区域，以控制发送范围</a:t>
            </a:r>
            <a:endParaRPr lang="en-US" altLang="zh-CN" sz="2000" dirty="0"/>
          </a:p>
          <a:p>
            <a:pPr marL="0" indent="0">
              <a:buNone/>
            </a:pPr>
            <a:r>
              <a:rPr lang="en-US" altLang="zh-CN" sz="2000" dirty="0"/>
              <a:t>C) </a:t>
            </a:r>
            <a:r>
              <a:rPr lang="zh-CN" altLang="en-US" sz="2000" dirty="0"/>
              <a:t>每 </a:t>
            </a:r>
            <a:r>
              <a:rPr lang="en-US" altLang="zh-CN" sz="2000" dirty="0"/>
              <a:t>180 </a:t>
            </a:r>
            <a:r>
              <a:rPr lang="zh-CN" altLang="en-US" sz="2000" dirty="0"/>
              <a:t>秒发送一次，以减少发送次数</a:t>
            </a:r>
            <a:endParaRPr lang="en-US" altLang="zh-CN" sz="2000" dirty="0"/>
          </a:p>
          <a:p>
            <a:pPr marL="0" indent="0">
              <a:buNone/>
            </a:pPr>
            <a:r>
              <a:rPr lang="en-US" altLang="zh-CN" sz="2000" dirty="0"/>
              <a:t>D) </a:t>
            </a:r>
            <a:r>
              <a:rPr lang="zh-CN" altLang="en-US" sz="2000" dirty="0"/>
              <a:t>节点收到多个</a:t>
            </a:r>
            <a:r>
              <a:rPr lang="en-US" altLang="zh-CN" sz="2000" dirty="0"/>
              <a:t>OSPF</a:t>
            </a:r>
            <a:r>
              <a:rPr lang="zh-CN" altLang="en-US" sz="2000" dirty="0"/>
              <a:t>分组时，将其合并后再发送，以减少发送数量</a:t>
            </a:r>
            <a:endParaRPr lang="en-US" altLang="zh-CN" sz="2000" dirty="0"/>
          </a:p>
          <a:p>
            <a:pPr marL="0" indent="0">
              <a:buNone/>
            </a:pPr>
            <a:endParaRPr lang="en-US" altLang="zh-CN" sz="2400" dirty="0"/>
          </a:p>
          <a:p>
            <a:r>
              <a:rPr lang="en-US" altLang="zh-CN" sz="2400" dirty="0"/>
              <a:t>Ping </a:t>
            </a:r>
            <a:r>
              <a:rPr lang="zh-CN" altLang="en-US" sz="2400" dirty="0"/>
              <a:t>命令主要使用 </a:t>
            </a:r>
            <a:r>
              <a:rPr lang="en-US" altLang="zh-CN" sz="2400" dirty="0"/>
              <a:t>ICMP </a:t>
            </a:r>
            <a:r>
              <a:rPr lang="zh-CN" altLang="en-US" sz="2400" dirty="0"/>
              <a:t>协议实现对主机活跃程度的测量，回答以下问题：</a:t>
            </a:r>
            <a:endParaRPr lang="en-US" altLang="zh-CN" sz="2400" dirty="0"/>
          </a:p>
          <a:p>
            <a:pPr marL="914400" lvl="1" indent="-457200">
              <a:buFont typeface="+mj-lt"/>
              <a:buAutoNum type="arabicPeriod"/>
            </a:pPr>
            <a:r>
              <a:rPr lang="en-US" altLang="zh-CN" sz="2000" dirty="0"/>
              <a:t>Ping </a:t>
            </a:r>
            <a:r>
              <a:rPr lang="zh-CN" altLang="en-US" sz="2000" dirty="0"/>
              <a:t>命令主要基于 </a:t>
            </a:r>
            <a:r>
              <a:rPr lang="en-US" altLang="zh-CN" sz="2000" dirty="0"/>
              <a:t>ICMP </a:t>
            </a:r>
            <a:r>
              <a:rPr lang="zh-CN" altLang="en-US" sz="2000" dirty="0"/>
              <a:t>哪种类型的询问报文实现？</a:t>
            </a:r>
            <a:endParaRPr lang="en-US" altLang="zh-CN" sz="2000" dirty="0"/>
          </a:p>
          <a:p>
            <a:pPr marL="914400" lvl="1" indent="-457200">
              <a:buFont typeface="+mj-lt"/>
              <a:buAutoNum type="arabicPeriod"/>
            </a:pPr>
            <a:r>
              <a:rPr lang="en-US" altLang="zh-CN" sz="2000" dirty="0"/>
              <a:t>Ping </a:t>
            </a:r>
            <a:r>
              <a:rPr lang="zh-CN" altLang="en-US" sz="2000" dirty="0"/>
              <a:t>是如何计算测试主机和待测主机之间的通信时间延迟的？</a:t>
            </a:r>
            <a:endParaRPr lang="zh-CN" altLang="zh-CN" sz="2000" dirty="0"/>
          </a:p>
          <a:p>
            <a:pPr marL="0" indent="0">
              <a:buNone/>
            </a:pPr>
            <a:endParaRPr lang="zh-CN" altLang="zh-CN" sz="2000" dirty="0"/>
          </a:p>
          <a:p>
            <a:pPr marL="0" lvl="0" indent="0">
              <a:buNone/>
            </a:pP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248299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路由器收到数据报后发生故障无法判断下一跳地址，此时回送类型为（  </a:t>
            </a:r>
            <a:r>
              <a:rPr lang="en-US" altLang="zh-CN" sz="2400" dirty="0">
                <a:solidFill>
                  <a:srgbClr val="FF0000"/>
                </a:solidFill>
              </a:rPr>
              <a:t>A</a:t>
            </a:r>
            <a:r>
              <a:rPr lang="zh-CN" altLang="en-US" sz="2400" dirty="0"/>
              <a:t> </a:t>
            </a:r>
            <a:r>
              <a:rPr lang="en-US" altLang="zh-CN" sz="2400" dirty="0"/>
              <a:t> </a:t>
            </a:r>
            <a:r>
              <a:rPr lang="zh-CN" altLang="en-US" sz="2400" dirty="0"/>
              <a:t>）的</a:t>
            </a:r>
            <a:r>
              <a:rPr lang="en-US" altLang="zh-CN" sz="2400" dirty="0"/>
              <a:t>ICMP </a:t>
            </a:r>
            <a:r>
              <a:rPr lang="zh-CN" altLang="en-US" sz="2400" dirty="0"/>
              <a:t>报文</a:t>
            </a:r>
          </a:p>
          <a:p>
            <a:pPr marL="0" indent="0">
              <a:buNone/>
            </a:pPr>
            <a:r>
              <a:rPr lang="en-US" altLang="zh-CN" sz="2000" dirty="0"/>
              <a:t>A) </a:t>
            </a:r>
            <a:r>
              <a:rPr lang="zh-CN" altLang="en-US" sz="2000" dirty="0"/>
              <a:t>终点不可达</a:t>
            </a:r>
            <a:r>
              <a:rPr lang="en-US" altLang="zh-CN" sz="2000" dirty="0"/>
              <a:t>		B) </a:t>
            </a:r>
            <a:r>
              <a:rPr lang="zh-CN" altLang="en-US" sz="2000" dirty="0"/>
              <a:t>超时</a:t>
            </a:r>
            <a:r>
              <a:rPr lang="en-US" altLang="zh-CN" sz="2000" dirty="0"/>
              <a:t>			C) </a:t>
            </a:r>
            <a:r>
              <a:rPr lang="zh-CN" altLang="en-US" sz="2000" dirty="0"/>
              <a:t>参数问题</a:t>
            </a:r>
            <a:r>
              <a:rPr lang="en-US" altLang="zh-CN" sz="2000" dirty="0"/>
              <a:t>		D) </a:t>
            </a:r>
            <a:r>
              <a:rPr lang="zh-CN" altLang="en-US" sz="2000" dirty="0"/>
              <a:t>路由器重定向</a:t>
            </a:r>
            <a:endParaRPr lang="en-US" altLang="zh-CN" sz="2000" dirty="0"/>
          </a:p>
          <a:p>
            <a:pPr marL="0" indent="0">
              <a:buNone/>
            </a:pPr>
            <a:endParaRPr lang="en-US" altLang="zh-CN" sz="2000" dirty="0"/>
          </a:p>
          <a:p>
            <a:pPr marL="0" indent="0">
              <a:buNone/>
            </a:pPr>
            <a:endParaRPr lang="zh-CN" altLang="zh-CN" sz="2000" dirty="0"/>
          </a:p>
          <a:p>
            <a:pPr marL="0" lvl="0" indent="0">
              <a:buNone/>
            </a:pP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3234587893"/>
      </p:ext>
    </p:extLst>
  </p:cSld>
  <p:clrMapOvr>
    <a:masterClrMapping/>
  </p:clrMapOvr>
</p:sld>
</file>

<file path=ppt/theme/theme1.xml><?xml version="1.0" encoding="utf-8"?>
<a:theme xmlns:a="http://schemas.openxmlformats.org/drawingml/2006/main" name="2021_spring">
  <a:themeElements>
    <a:clrScheme name="PPTSHOP-ORANGE">
      <a:dk1>
        <a:srgbClr val="4C4C4C"/>
      </a:dk1>
      <a:lt1>
        <a:srgbClr val="FFFFFF"/>
      </a:lt1>
      <a:dk2>
        <a:srgbClr val="777777"/>
      </a:dk2>
      <a:lt2>
        <a:srgbClr val="B2B2B2"/>
      </a:lt2>
      <a:accent1>
        <a:srgbClr val="E45327"/>
      </a:accent1>
      <a:accent2>
        <a:srgbClr val="FF6600"/>
      </a:accent2>
      <a:accent3>
        <a:srgbClr val="FFBA37"/>
      </a:accent3>
      <a:accent4>
        <a:srgbClr val="FFF65C"/>
      </a:accent4>
      <a:accent5>
        <a:srgbClr val="B2B2B2"/>
      </a:accent5>
      <a:accent6>
        <a:srgbClr val="16C6CC"/>
      </a:accent6>
      <a:hlink>
        <a:srgbClr val="373737"/>
      </a:hlink>
      <a:folHlink>
        <a:srgbClr val="6E6E6E"/>
      </a:folHlink>
    </a:clrScheme>
    <a:fontScheme name="PPTSHOP">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2"/>
            </a:gs>
            <a:gs pos="100000">
              <a:schemeClr val="accent2">
                <a:lumMod val="50000"/>
                <a:alpha val="31000"/>
              </a:schemeClr>
            </a:gs>
          </a:gsLst>
          <a:path path="circle">
            <a:fillToRect r="100000" b="100000"/>
          </a:path>
          <a:tileRect l="-100000" t="-100000"/>
        </a:gradFill>
        <a:ln w="9525" cap="flat" cmpd="sng" algn="ctr">
          <a:noFill/>
          <a:prstDash val="solid"/>
          <a:round/>
          <a:headEnd type="none" w="med" len="med"/>
          <a:tailEnd type="none" w="med" len="med"/>
        </a:ln>
      </a:spPr>
      <a:bodyPr vert="horz" wrap="square" lIns="91440" tIns="45720" rIns="91440" bIns="45720" numCol="1" rtlCol="0" anchor="ctr" anchorCtr="0" compatLnSpc="1">
        <a:noAutofit/>
      </a:bodyPr>
      <a:lstStyle>
        <a:defPPr marL="0" marR="0" indent="0" algn="l" defTabSz="914400" rtl="0" eaLnBrk="0" fontAlgn="base" latinLnBrk="0" hangingPunct="0">
          <a:lnSpc>
            <a:spcPct val="100000"/>
          </a:lnSpc>
          <a:spcBef>
            <a:spcPct val="0"/>
          </a:spcBef>
          <a:spcAft>
            <a:spcPct val="0"/>
          </a:spcAft>
          <a:buClrTx/>
          <a:buSzTx/>
          <a:buFontTx/>
          <a:buNone/>
          <a:defRPr kumimoji="0" sz="4000" b="0" i="0" u="none" strike="noStrike" cap="none" normalizeH="0" baseline="0" smtClean="0">
            <a:ln>
              <a:noFill/>
            </a:ln>
            <a:solidFill>
              <a:schemeClr val="bg1"/>
            </a:solidFill>
            <a:effectLst/>
            <a:latin typeface="Stone Sans" pitchFamily="2" charset="0"/>
            <a:ea typeface="宋体" panose="02010600030101010101" pitchFamily="2"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021_splash">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4035</TotalTime>
  <Words>2922</Words>
  <Application>Microsoft Office PowerPoint</Application>
  <PresentationFormat>宽屏</PresentationFormat>
  <Paragraphs>374</Paragraphs>
  <Slides>28</Slides>
  <Notes>12</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28</vt:i4>
      </vt:variant>
    </vt:vector>
  </HeadingPairs>
  <TitlesOfParts>
    <vt:vector size="41" baseType="lpstr">
      <vt:lpstr>Stone Sans</vt:lpstr>
      <vt:lpstr>黑体</vt:lpstr>
      <vt:lpstr>宋体</vt:lpstr>
      <vt:lpstr>微软雅黑</vt:lpstr>
      <vt:lpstr>Arial</vt:lpstr>
      <vt:lpstr>Calibri</vt:lpstr>
      <vt:lpstr>Comic Sans MS</vt:lpstr>
      <vt:lpstr>Consolas</vt:lpstr>
      <vt:lpstr>Symbol</vt:lpstr>
      <vt:lpstr>Times New Roman</vt:lpstr>
      <vt:lpstr>Wingdings</vt:lpstr>
      <vt:lpstr>2021_spring</vt:lpstr>
      <vt:lpstr>2021_splash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香农定理(改编自2016年百度文库考题)</vt:lpstr>
      <vt:lpstr>CRC (改编自早期国外高校考题)</vt:lpstr>
      <vt:lpstr>Stanford 大学计算机系 2020 年秋季期末考题</vt:lpstr>
      <vt:lpstr>THANK YOU ！</vt:lpstr>
    </vt:vector>
  </TitlesOfParts>
  <Company>920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Jicheng Hu</cp:lastModifiedBy>
  <cp:revision>195</cp:revision>
  <dcterms:created xsi:type="dcterms:W3CDTF">2016-10-04T02:36:21Z</dcterms:created>
  <dcterms:modified xsi:type="dcterms:W3CDTF">2021-05-12T07:30:08Z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