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8" r:id="rId2"/>
  </p:sldMasterIdLst>
  <p:notesMasterIdLst>
    <p:notesMasterId r:id="rId24"/>
  </p:notesMasterIdLst>
  <p:handoutMasterIdLst>
    <p:handoutMasterId r:id="rId25"/>
  </p:handoutMasterIdLst>
  <p:sldIdLst>
    <p:sldId id="1419" r:id="rId3"/>
    <p:sldId id="1426" r:id="rId4"/>
    <p:sldId id="1424" r:id="rId5"/>
    <p:sldId id="1425" r:id="rId6"/>
    <p:sldId id="1423" r:id="rId7"/>
    <p:sldId id="1418" r:id="rId8"/>
    <p:sldId id="1422" r:id="rId9"/>
    <p:sldId id="1416" r:id="rId10"/>
    <p:sldId id="1412" r:id="rId11"/>
    <p:sldId id="1420" r:id="rId12"/>
    <p:sldId id="1421" r:id="rId13"/>
    <p:sldId id="1417" r:id="rId14"/>
    <p:sldId id="1415" r:id="rId15"/>
    <p:sldId id="1413" r:id="rId16"/>
    <p:sldId id="1411" r:id="rId17"/>
    <p:sldId id="1414" r:id="rId18"/>
    <p:sldId id="1409" r:id="rId19"/>
    <p:sldId id="1410" r:id="rId20"/>
    <p:sldId id="1408" r:id="rId21"/>
    <p:sldId id="1407" r:id="rId22"/>
    <p:sldId id="872" r:id="rId23"/>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默认节" id="{1384C60E-CF6F-41E4-9A0E-04B589348A65}">
          <p14:sldIdLst>
            <p14:sldId id="1419"/>
            <p14:sldId id="1426"/>
            <p14:sldId id="1424"/>
            <p14:sldId id="1425"/>
            <p14:sldId id="1423"/>
            <p14:sldId id="1418"/>
            <p14:sldId id="1422"/>
            <p14:sldId id="1416"/>
            <p14:sldId id="1412"/>
            <p14:sldId id="1420"/>
            <p14:sldId id="1421"/>
            <p14:sldId id="1417"/>
            <p14:sldId id="1415"/>
            <p14:sldId id="1413"/>
            <p14:sldId id="1411"/>
            <p14:sldId id="1414"/>
            <p14:sldId id="1409"/>
            <p14:sldId id="1410"/>
            <p14:sldId id="1408"/>
            <p14:sldId id="1407"/>
            <p14:sldId id="8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FF00"/>
    <a:srgbClr val="0000FF"/>
    <a:srgbClr val="333399"/>
    <a:srgbClr val="000066"/>
    <a:srgbClr val="FFFF66"/>
    <a:srgbClr val="66FF66"/>
    <a:srgbClr val="0000CC"/>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54" autoAdjust="0"/>
    <p:restoredTop sz="87280" autoAdjust="0"/>
  </p:normalViewPr>
  <p:slideViewPr>
    <p:cSldViewPr>
      <p:cViewPr varScale="1">
        <p:scale>
          <a:sx n="146" d="100"/>
          <a:sy n="146" d="100"/>
        </p:scale>
        <p:origin x="2988"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en-US" altLang="zh-CN"/>
              <a:t>5656</a:t>
            </a:r>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12</a:t>
            </a:fld>
            <a:endParaRPr lang="en-US" altLang="zh-CN"/>
          </a:p>
        </p:txBody>
      </p:sp>
    </p:spTree>
    <p:extLst>
      <p:ext uri="{BB962C8B-B14F-4D97-AF65-F5344CB8AC3E}">
        <p14:creationId xmlns:p14="http://schemas.microsoft.com/office/powerpoint/2010/main" val="1447704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15</a:t>
            </a:fld>
            <a:endParaRPr lang="en-US" altLang="zh-CN"/>
          </a:p>
        </p:txBody>
      </p:sp>
    </p:spTree>
    <p:extLst>
      <p:ext uri="{BB962C8B-B14F-4D97-AF65-F5344CB8AC3E}">
        <p14:creationId xmlns:p14="http://schemas.microsoft.com/office/powerpoint/2010/main" val="131171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19</a:t>
            </a:fld>
            <a:endParaRPr lang="en-US" altLang="zh-CN"/>
          </a:p>
        </p:txBody>
      </p:sp>
    </p:spTree>
    <p:extLst>
      <p:ext uri="{BB962C8B-B14F-4D97-AF65-F5344CB8AC3E}">
        <p14:creationId xmlns:p14="http://schemas.microsoft.com/office/powerpoint/2010/main" val="36524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20</a:t>
            </a:fld>
            <a:endParaRPr lang="en-US" altLang="zh-CN"/>
          </a:p>
        </p:txBody>
      </p:sp>
    </p:spTree>
    <p:extLst>
      <p:ext uri="{BB962C8B-B14F-4D97-AF65-F5344CB8AC3E}">
        <p14:creationId xmlns:p14="http://schemas.microsoft.com/office/powerpoint/2010/main" val="3983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A2099C-E03D-4BEA-80BD-EC59252D8E32}" type="slidenum">
              <a:rPr lang="zh-CN" altLang="en-US" smtClean="0"/>
              <a:pPr/>
              <a:t>21</a:t>
            </a:fld>
            <a:endParaRPr lang="en-US" altLang="zh-CN"/>
          </a:p>
        </p:txBody>
      </p:sp>
    </p:spTree>
    <p:extLst>
      <p:ext uri="{BB962C8B-B14F-4D97-AF65-F5344CB8AC3E}">
        <p14:creationId xmlns:p14="http://schemas.microsoft.com/office/powerpoint/2010/main" val="219817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latin typeface="+mn-ea"/>
                <a:ea typeface="+mn-ea"/>
              </a:defRPr>
            </a:lvl4pPr>
            <a:lvl5pPr>
              <a:lnSpc>
                <a:spcPct val="100000"/>
              </a:lnSpc>
              <a:spcAft>
                <a:spcPts val="0"/>
              </a:spcAft>
              <a:defRPr sz="1800">
                <a:solidFill>
                  <a:srgbClr val="000099"/>
                </a:solidFill>
                <a:latin typeface="+mn-ea"/>
                <a:ea typeface="+mn-ea"/>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71451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ols">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527052"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340768"/>
            <a:ext cx="5492748" cy="511256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Tree>
    <p:extLst>
      <p:ext uri="{BB962C8B-B14F-4D97-AF65-F5344CB8AC3E}">
        <p14:creationId xmlns:p14="http://schemas.microsoft.com/office/powerpoint/2010/main" val="361228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o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527051" y="1536412"/>
            <a:ext cx="11137899" cy="4844916"/>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endParaRPr lang="en-US" dirty="0"/>
          </a:p>
        </p:txBody>
      </p:sp>
    </p:spTree>
    <p:extLst>
      <p:ext uri="{BB962C8B-B14F-4D97-AF65-F5344CB8AC3E}">
        <p14:creationId xmlns:p14="http://schemas.microsoft.com/office/powerpoint/2010/main" val="214989780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7816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9A9F1-19D8-4D9A-90B8-DF0CAC7948DC}"/>
              </a:ext>
            </a:extLst>
          </p:cNvPr>
          <p:cNvSpPr>
            <a:spLocks noGrp="1"/>
          </p:cNvSpPr>
          <p:nvPr>
            <p:ph type="title"/>
          </p:nvPr>
        </p:nvSpPr>
        <p:spPr/>
        <p:txBody>
          <a:bodyPr/>
          <a:lstStyle>
            <a:lvl1pPr algn="l">
              <a:defRPr>
                <a:solidFill>
                  <a:srgbClr val="000099"/>
                </a:solidFill>
              </a:defRPr>
            </a:lvl1pPr>
          </a:lstStyle>
          <a:p>
            <a:r>
              <a:rPr lang="zh-CN" altLang="en-US"/>
              <a:t>单击此处编辑母版标题样式</a:t>
            </a:r>
          </a:p>
        </p:txBody>
      </p:sp>
      <p:sp>
        <p:nvSpPr>
          <p:cNvPr id="6" name="图片占位符 5">
            <a:extLst>
              <a:ext uri="{FF2B5EF4-FFF2-40B4-BE49-F238E27FC236}">
                <a16:creationId xmlns:a16="http://schemas.microsoft.com/office/drawing/2014/main" id="{3A0C849F-5E91-49CE-B5EE-F647C5539FFD}"/>
              </a:ext>
            </a:extLst>
          </p:cNvPr>
          <p:cNvSpPr>
            <a:spLocks noGrp="1"/>
          </p:cNvSpPr>
          <p:nvPr>
            <p:ph type="pic" sz="quarter" idx="10"/>
          </p:nvPr>
        </p:nvSpPr>
        <p:spPr>
          <a:xfrm>
            <a:off x="1990775" y="1484784"/>
            <a:ext cx="8425705" cy="4177059"/>
          </a:xfrm>
        </p:spPr>
        <p:txBody>
          <a:bodyPr/>
          <a:lstStyle>
            <a:lvl1pPr marL="0" indent="0">
              <a:buNone/>
              <a:defRPr/>
            </a:lvl1pPr>
          </a:lstStyle>
          <a:p>
            <a:r>
              <a:rPr lang="zh-CN" altLang="en-US"/>
              <a:t>单击图标添加图片</a:t>
            </a:r>
            <a:endParaRPr lang="zh-CN" altLang="en-US" dirty="0"/>
          </a:p>
        </p:txBody>
      </p:sp>
      <p:sp>
        <p:nvSpPr>
          <p:cNvPr id="8" name="文本占位符 7">
            <a:extLst>
              <a:ext uri="{FF2B5EF4-FFF2-40B4-BE49-F238E27FC236}">
                <a16:creationId xmlns:a16="http://schemas.microsoft.com/office/drawing/2014/main" id="{46A74C92-B00D-44F7-8326-C15FA927943D}"/>
              </a:ext>
            </a:extLst>
          </p:cNvPr>
          <p:cNvSpPr>
            <a:spLocks noGrp="1"/>
          </p:cNvSpPr>
          <p:nvPr>
            <p:ph type="body" sz="quarter" idx="11"/>
          </p:nvPr>
        </p:nvSpPr>
        <p:spPr>
          <a:xfrm>
            <a:off x="2063427" y="5949652"/>
            <a:ext cx="8280400" cy="431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zh-CN" altLang="en-US"/>
              <a:t>编辑母版文本样式</a:t>
            </a:r>
          </a:p>
        </p:txBody>
      </p:sp>
    </p:spTree>
    <p:extLst>
      <p:ext uri="{BB962C8B-B14F-4D97-AF65-F5344CB8AC3E}">
        <p14:creationId xmlns:p14="http://schemas.microsoft.com/office/powerpoint/2010/main" val="3290527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_splash">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D4AB853-C682-47C1-B33C-657DE30757A9}"/>
              </a:ext>
            </a:extLst>
          </p:cNvPr>
          <p:cNvSpPr>
            <a:spLocks noGrp="1"/>
          </p:cNvSpPr>
          <p:nvPr>
            <p:ph type="title"/>
          </p:nvPr>
        </p:nvSpPr>
        <p:spPr>
          <a:xfrm>
            <a:off x="527052" y="2852936"/>
            <a:ext cx="11137899" cy="1296144"/>
          </a:xfrm>
        </p:spPr>
        <p:txBody>
          <a:bodyPr>
            <a:noAutofit/>
          </a:bodyPr>
          <a:lstStyle>
            <a:lvl1pPr algn="ctr">
              <a:defRPr sz="6000">
                <a:solidFill>
                  <a:srgbClr val="000099"/>
                </a:solidFill>
              </a:defRPr>
            </a:lvl1pPr>
          </a:lstStyle>
          <a:p>
            <a:r>
              <a:rPr lang="zh-CN" altLang="en-US"/>
              <a:t>单击此处编辑母版标题样式</a:t>
            </a:r>
            <a:endParaRPr lang="en-US" dirty="0"/>
          </a:p>
        </p:txBody>
      </p:sp>
      <p:sp>
        <p:nvSpPr>
          <p:cNvPr id="9" name="Rectangle 8" descr="Gold bar">
            <a:extLst>
              <a:ext uri="{FF2B5EF4-FFF2-40B4-BE49-F238E27FC236}">
                <a16:creationId xmlns:a16="http://schemas.microsoft.com/office/drawing/2014/main" id="{EC856B10-B2B3-4937-9D53-A7E638CD77D6}"/>
              </a:ext>
            </a:extLst>
          </p:cNvPr>
          <p:cNvSpPr>
            <a:spLocks noChangeArrowheads="1"/>
          </p:cNvSpPr>
          <p:nvPr userDrawn="1"/>
        </p:nvSpPr>
        <p:spPr bwMode="auto">
          <a:xfrm>
            <a:off x="304802" y="4149080"/>
            <a:ext cx="3827585" cy="201613"/>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0" name="Rectangle 9" descr="Orange bar">
            <a:extLst>
              <a:ext uri="{FF2B5EF4-FFF2-40B4-BE49-F238E27FC236}">
                <a16:creationId xmlns:a16="http://schemas.microsoft.com/office/drawing/2014/main" id="{7A621C23-F3F0-461C-BC8B-CDCB0483B472}"/>
              </a:ext>
            </a:extLst>
          </p:cNvPr>
          <p:cNvSpPr>
            <a:spLocks noChangeArrowheads="1"/>
          </p:cNvSpPr>
          <p:nvPr userDrawn="1"/>
        </p:nvSpPr>
        <p:spPr bwMode="auto">
          <a:xfrm>
            <a:off x="4132387" y="4149080"/>
            <a:ext cx="3825631" cy="201613"/>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 name="Rectangle 10" descr="Slate bar">
            <a:extLst>
              <a:ext uri="{FF2B5EF4-FFF2-40B4-BE49-F238E27FC236}">
                <a16:creationId xmlns:a16="http://schemas.microsoft.com/office/drawing/2014/main" id="{3430577D-88FB-42D7-973C-EACA1B7666D5}"/>
              </a:ext>
            </a:extLst>
          </p:cNvPr>
          <p:cNvSpPr>
            <a:spLocks noChangeArrowheads="1"/>
          </p:cNvSpPr>
          <p:nvPr userDrawn="1"/>
        </p:nvSpPr>
        <p:spPr bwMode="auto">
          <a:xfrm>
            <a:off x="7958016" y="4149080"/>
            <a:ext cx="3827584" cy="201613"/>
          </a:xfrm>
          <a:prstGeom prst="rect">
            <a:avLst/>
          </a:prstGeom>
          <a:solidFill>
            <a:srgbClr val="333399"/>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333399"/>
              </a:solidFill>
              <a:effectLst/>
              <a:uLnTx/>
              <a:uFillTx/>
            </a:endParaRPr>
          </a:p>
        </p:txBody>
      </p:sp>
    </p:spTree>
    <p:extLst>
      <p:ext uri="{BB962C8B-B14F-4D97-AF65-F5344CB8AC3E}">
        <p14:creationId xmlns:p14="http://schemas.microsoft.com/office/powerpoint/2010/main" val="11630912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outlines">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F473D1-9F65-420A-9356-8226D357A38F}"/>
              </a:ext>
            </a:extLst>
          </p:cNvPr>
          <p:cNvSpPr>
            <a:spLocks noGrp="1"/>
          </p:cNvSpPr>
          <p:nvPr>
            <p:ph type="title"/>
          </p:nvPr>
        </p:nvSpPr>
        <p:spPr>
          <a:xfrm>
            <a:off x="609601" y="188640"/>
            <a:ext cx="11158415" cy="792088"/>
          </a:xfrm>
        </p:spPr>
        <p:txBody>
          <a:bodyPr>
            <a:normAutofit/>
          </a:bodyPr>
          <a:lstStyle>
            <a:lvl1pPr algn="l">
              <a:defRPr sz="4400" b="1">
                <a:solidFill>
                  <a:srgbClr val="333399"/>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7" name="内容占位符 2">
            <a:extLst>
              <a:ext uri="{FF2B5EF4-FFF2-40B4-BE49-F238E27FC236}">
                <a16:creationId xmlns:a16="http://schemas.microsoft.com/office/drawing/2014/main" id="{21D0F0CA-8AD2-4246-9A61-C9C6D7F89D64}"/>
              </a:ext>
            </a:extLst>
          </p:cNvPr>
          <p:cNvSpPr>
            <a:spLocks noGrp="1"/>
          </p:cNvSpPr>
          <p:nvPr>
            <p:ph idx="1"/>
          </p:nvPr>
        </p:nvSpPr>
        <p:spPr>
          <a:xfrm>
            <a:off x="609601" y="1196754"/>
            <a:ext cx="11158415" cy="4934173"/>
          </a:xfrm>
        </p:spPr>
        <p:txBody>
          <a:bodyPr/>
          <a:lstStyle>
            <a:lvl1pPr>
              <a:lnSpc>
                <a:spcPct val="110000"/>
              </a:lnSpc>
              <a:spcBef>
                <a:spcPts val="738"/>
              </a:spcBef>
              <a:defRPr sz="3200" b="0">
                <a:solidFill>
                  <a:srgbClr val="000099"/>
                </a:solidFill>
                <a:latin typeface="+mn-ea"/>
                <a:ea typeface="+mn-ea"/>
              </a:defRPr>
            </a:lvl1pPr>
            <a:lvl2pPr>
              <a:lnSpc>
                <a:spcPct val="110000"/>
              </a:lnSpc>
              <a:spcBef>
                <a:spcPts val="738"/>
              </a:spcBef>
              <a:defRPr sz="2800" b="0">
                <a:solidFill>
                  <a:srgbClr val="000099"/>
                </a:solidFill>
                <a:latin typeface="+mn-ea"/>
                <a:ea typeface="+mn-ea"/>
              </a:defRPr>
            </a:lvl2pPr>
            <a:lvl3pPr>
              <a:lnSpc>
                <a:spcPct val="110000"/>
              </a:lnSpc>
              <a:spcBef>
                <a:spcPts val="738"/>
              </a:spcBef>
              <a:defRPr sz="2400" b="0">
                <a:solidFill>
                  <a:srgbClr val="000099"/>
                </a:solidFill>
                <a:latin typeface="+mn-ea"/>
                <a:ea typeface="+mn-ea"/>
              </a:defRPr>
            </a:lvl3pPr>
            <a:lvl4pPr>
              <a:lnSpc>
                <a:spcPct val="110000"/>
              </a:lnSpc>
              <a:spcBef>
                <a:spcPts val="738"/>
              </a:spcBef>
              <a:defRPr sz="2400" b="0">
                <a:solidFill>
                  <a:srgbClr val="000099"/>
                </a:solidFill>
                <a:latin typeface="+mn-ea"/>
                <a:ea typeface="+mn-ea"/>
              </a:defRPr>
            </a:lvl4pPr>
            <a:lvl5pPr>
              <a:lnSpc>
                <a:spcPct val="110000"/>
              </a:lnSpc>
              <a:spcBef>
                <a:spcPts val="738"/>
              </a:spcBef>
              <a:defRPr sz="2462" b="0">
                <a:solidFill>
                  <a:srgbClr val="000099"/>
                </a:solidFill>
                <a:latin typeface="+mn-ea"/>
                <a:ea typeface="+mn-ea"/>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8" name="Line 8">
            <a:extLst>
              <a:ext uri="{FF2B5EF4-FFF2-40B4-BE49-F238E27FC236}">
                <a16:creationId xmlns:a16="http://schemas.microsoft.com/office/drawing/2014/main" id="{A8D5CD42-9079-4B1E-895A-85B4688151FB}"/>
              </a:ext>
            </a:extLst>
          </p:cNvPr>
          <p:cNvSpPr>
            <a:spLocks noChangeShapeType="1"/>
          </p:cNvSpPr>
          <p:nvPr userDrawn="1"/>
        </p:nvSpPr>
        <p:spPr bwMode="auto">
          <a:xfrm>
            <a:off x="609601" y="1052736"/>
            <a:ext cx="1115841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7" descr="Gold bar">
            <a:extLst>
              <a:ext uri="{FF2B5EF4-FFF2-40B4-BE49-F238E27FC236}">
                <a16:creationId xmlns:a16="http://schemas.microsoft.com/office/drawing/2014/main" id="{2CC5EC15-8C7D-448E-89B3-541D1EE7B701}"/>
              </a:ext>
            </a:extLst>
          </p:cNvPr>
          <p:cNvSpPr>
            <a:spLocks noChangeArrowheads="1"/>
          </p:cNvSpPr>
          <p:nvPr userDrawn="1"/>
        </p:nvSpPr>
        <p:spPr bwMode="auto">
          <a:xfrm>
            <a:off x="0" y="0"/>
            <a:ext cx="304800" cy="228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3" name="Rectangle 9" descr="Orange bar">
            <a:extLst>
              <a:ext uri="{FF2B5EF4-FFF2-40B4-BE49-F238E27FC236}">
                <a16:creationId xmlns:a16="http://schemas.microsoft.com/office/drawing/2014/main" id="{07F839C5-4FA0-48A5-A0F8-C608635C94C5}"/>
              </a:ext>
            </a:extLst>
          </p:cNvPr>
          <p:cNvSpPr>
            <a:spLocks noChangeArrowheads="1"/>
          </p:cNvSpPr>
          <p:nvPr userDrawn="1"/>
        </p:nvSpPr>
        <p:spPr bwMode="auto">
          <a:xfrm>
            <a:off x="0" y="2286000"/>
            <a:ext cx="304800" cy="22860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954" b="0"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14" name="Rectangle 10" descr="Slate bar">
            <a:extLst>
              <a:ext uri="{FF2B5EF4-FFF2-40B4-BE49-F238E27FC236}">
                <a16:creationId xmlns:a16="http://schemas.microsoft.com/office/drawing/2014/main" id="{1294C67E-DF23-47C0-BFF1-B4CCF81EBB13}"/>
              </a:ext>
            </a:extLst>
          </p:cNvPr>
          <p:cNvSpPr>
            <a:spLocks noChangeArrowheads="1"/>
          </p:cNvSpPr>
          <p:nvPr userDrawn="1"/>
        </p:nvSpPr>
        <p:spPr bwMode="auto">
          <a:xfrm>
            <a:off x="0" y="4572000"/>
            <a:ext cx="304800" cy="2286000"/>
          </a:xfrm>
          <a:prstGeom prst="rect">
            <a:avLst/>
          </a:prstGeom>
          <a:solidFill>
            <a:srgbClr val="333399"/>
          </a:solidFill>
          <a:ln>
            <a:noFill/>
          </a:ln>
          <a:effectLst/>
        </p:spPr>
        <p:txBody>
          <a:bodyPr wrap="none" anchor="ctr"/>
          <a:lstStyle/>
          <a:p>
            <a:pPr algn="ctr" eaLnBrk="1" hangingPunct="1"/>
            <a:endParaRPr lang="zh-CN" altLang="en-US" sz="2954">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165669661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with bottom bar">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03AE97-95A3-4070-A859-B359C6905406}"/>
              </a:ext>
            </a:extLst>
          </p:cNvPr>
          <p:cNvSpPr txBox="1"/>
          <p:nvPr userDrawn="1"/>
        </p:nvSpPr>
        <p:spPr>
          <a:xfrm>
            <a:off x="4223792" y="6623920"/>
            <a:ext cx="3456384" cy="276999"/>
          </a:xfrm>
          <a:prstGeom prst="rect">
            <a:avLst/>
          </a:prstGeom>
          <a:noFill/>
        </p:spPr>
        <p:txBody>
          <a:bodyPr wrap="square" rtlCol="0">
            <a:spAutoFit/>
          </a:bodyPr>
          <a:lstStyle/>
          <a:p>
            <a:pPr algn="ctr"/>
            <a:r>
              <a:rPr lang="zh-CN" altLang="en-US" sz="1200" dirty="0">
                <a:solidFill>
                  <a:srgbClr val="FFFF00"/>
                </a:solidFill>
              </a:rPr>
              <a:t>补充内容</a:t>
            </a:r>
          </a:p>
        </p:txBody>
      </p:sp>
    </p:spTree>
    <p:extLst>
      <p:ext uri="{BB962C8B-B14F-4D97-AF65-F5344CB8AC3E}">
        <p14:creationId xmlns:p14="http://schemas.microsoft.com/office/powerpoint/2010/main" val="34361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1643170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584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2" name="TextBox 11"/>
          <p:cNvSpPr txBox="1"/>
          <p:nvPr/>
        </p:nvSpPr>
        <p:spPr>
          <a:xfrm>
            <a:off x="1343472" y="3463888"/>
            <a:ext cx="5476820" cy="646331"/>
          </a:xfrm>
          <a:prstGeom prst="rect">
            <a:avLst/>
          </a:prstGeom>
          <a:noFill/>
        </p:spPr>
        <p:txBody>
          <a:bodyPr wrap="none" rtlCol="0">
            <a:spAutoFit/>
          </a:bodyPr>
          <a:lstStyle/>
          <a:p>
            <a:pPr algn="ctr"/>
            <a:r>
              <a:rPr lang="en-US" altLang="zh-CN" sz="360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COMPUTER NETWORKS</a:t>
            </a:r>
          </a:p>
        </p:txBody>
      </p:sp>
      <p:sp>
        <p:nvSpPr>
          <p:cNvPr id="5" name="标题 4">
            <a:extLst>
              <a:ext uri="{FF2B5EF4-FFF2-40B4-BE49-F238E27FC236}">
                <a16:creationId xmlns:a16="http://schemas.microsoft.com/office/drawing/2014/main" id="{58C8AA5D-82B6-4594-943C-747A43909815}"/>
              </a:ext>
            </a:extLst>
          </p:cNvPr>
          <p:cNvSpPr>
            <a:spLocks noGrp="1"/>
          </p:cNvSpPr>
          <p:nvPr>
            <p:ph type="title"/>
          </p:nvPr>
        </p:nvSpPr>
        <p:spPr>
          <a:xfrm>
            <a:off x="457348" y="1219258"/>
            <a:ext cx="10515600" cy="1325563"/>
          </a:xfrm>
          <a:prstGeom prst="rect">
            <a:avLst/>
          </a:prstGeom>
        </p:spPr>
        <p:txBody>
          <a:bodyPr/>
          <a:lstStyle>
            <a:lvl1pPr>
              <a:defRPr sz="4800" b="1">
                <a:solidFill>
                  <a:schemeClr val="accent1">
                    <a:lumMod val="75000"/>
                  </a:schemeClr>
                </a:solidFill>
              </a:defRPr>
            </a:lvl1pPr>
          </a:lstStyle>
          <a:p>
            <a:r>
              <a:rPr lang="zh-CN" altLang="en-US"/>
              <a:t>单击此处编辑母版标题样式</a:t>
            </a:r>
            <a:endParaRPr lang="zh-CN" altLang="en-US" dirty="0"/>
          </a:p>
        </p:txBody>
      </p:sp>
      <p:sp>
        <p:nvSpPr>
          <p:cNvPr id="8" name="副标题 2">
            <a:extLst>
              <a:ext uri="{FF2B5EF4-FFF2-40B4-BE49-F238E27FC236}">
                <a16:creationId xmlns:a16="http://schemas.microsoft.com/office/drawing/2014/main" id="{436024A2-ACB5-478F-B908-AFD43BBB8C4D}"/>
              </a:ext>
            </a:extLst>
          </p:cNvPr>
          <p:cNvSpPr txBox="1">
            <a:spLocks/>
          </p:cNvSpPr>
          <p:nvPr userDrawn="1"/>
        </p:nvSpPr>
        <p:spPr>
          <a:xfrm>
            <a:off x="114624" y="4725144"/>
            <a:ext cx="607578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Font typeface="Arial" panose="020B0604020202020204" pitchFamily="34" charset="0"/>
              <a:buNone/>
            </a:pPr>
            <a:r>
              <a:rPr lang="en-US" altLang="zh-CN" sz="2000" b="0" dirty="0" err="1">
                <a:solidFill>
                  <a:schemeClr val="accent1">
                    <a:lumMod val="75000"/>
                  </a:schemeClr>
                </a:solidFill>
                <a:latin typeface="Arial" panose="020B0604020202020204" pitchFamily="34" charset="0"/>
                <a:cs typeface="Arial" panose="020B0604020202020204" pitchFamily="34" charset="0"/>
              </a:rPr>
              <a:t>jicheng</a:t>
            </a:r>
            <a:r>
              <a:rPr lang="en-US" altLang="zh-CN" sz="2000" b="0" dirty="0">
                <a:solidFill>
                  <a:schemeClr val="accent1">
                    <a:lumMod val="75000"/>
                  </a:schemeClr>
                </a:solidFill>
                <a:latin typeface="Arial" panose="020B0604020202020204" pitchFamily="34" charset="0"/>
                <a:cs typeface="Arial" panose="020B0604020202020204" pitchFamily="34" charset="0"/>
              </a:rPr>
              <a:t> @ yahoo . com</a:t>
            </a:r>
          </a:p>
          <a:p>
            <a:pPr marL="0" indent="0" algn="r">
              <a:buFont typeface="Arial" panose="020B0604020202020204" pitchFamily="34" charset="0"/>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https://gitee.com/wuhanuniversity/computer-network</a:t>
            </a:r>
          </a:p>
        </p:txBody>
      </p:sp>
    </p:spTree>
    <p:extLst>
      <p:ext uri="{BB962C8B-B14F-4D97-AF65-F5344CB8AC3E}">
        <p14:creationId xmlns:p14="http://schemas.microsoft.com/office/powerpoint/2010/main" val="3045125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lvl1pPr>
              <a:defRPr sz="4000">
                <a:solidFill>
                  <a:srgbClr val="000099"/>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p:txBody>
          <a:bodyPr>
            <a:normAutofit/>
          </a:bodyPr>
          <a:lstStyle>
            <a:lvl1pPr>
              <a:lnSpc>
                <a:spcPct val="100000"/>
              </a:lnSpc>
              <a:spcAft>
                <a:spcPts val="0"/>
              </a:spcAft>
              <a:defRPr sz="2800" b="0">
                <a:solidFill>
                  <a:srgbClr val="000099"/>
                </a:solidFill>
              </a:defRPr>
            </a:lvl1pPr>
            <a:lvl2pPr>
              <a:lnSpc>
                <a:spcPct val="100000"/>
              </a:lnSpc>
              <a:spcAft>
                <a:spcPts val="0"/>
              </a:spcAft>
              <a:defRPr sz="2400">
                <a:solidFill>
                  <a:srgbClr val="000099"/>
                </a:solidFill>
              </a:defRPr>
            </a:lvl2pPr>
            <a:lvl3pPr>
              <a:lnSpc>
                <a:spcPct val="100000"/>
              </a:lnSpc>
              <a:spcAft>
                <a:spcPts val="0"/>
              </a:spcAft>
              <a:defRPr sz="2000">
                <a:solidFill>
                  <a:srgbClr val="000099"/>
                </a:solidFill>
              </a:defRPr>
            </a:lvl3pPr>
            <a:lvl4pPr>
              <a:lnSpc>
                <a:spcPct val="100000"/>
              </a:lnSpc>
              <a:spcAft>
                <a:spcPts val="0"/>
              </a:spcAft>
              <a:defRPr sz="1800">
                <a:solidFill>
                  <a:srgbClr val="000099"/>
                </a:solidFill>
              </a:defRPr>
            </a:lvl4pPr>
            <a:lvl5pPr>
              <a:lnSpc>
                <a:spcPct val="100000"/>
              </a:lnSpc>
              <a:spcAft>
                <a:spcPts val="0"/>
              </a:spcAft>
              <a:defRPr sz="1800">
                <a:solidFill>
                  <a:srgbClr val="000099"/>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1838548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2843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26278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_cols_chine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ea"/>
                <a:ea typeface="+mj-ea"/>
              </a:defRPr>
            </a:lvl1pPr>
          </a:lstStyle>
          <a:p>
            <a:r>
              <a:rPr lang="zh-CN" altLang="en-US"/>
              <a:t>单击此处编辑母版标题样式</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94400" y="1600200"/>
            <a:ext cx="5080000" cy="4648200"/>
          </a:xfrm>
        </p:spPr>
        <p:txBody>
          <a:bodyPr/>
          <a:lstStyle>
            <a:lvl1pPr>
              <a:defRPr sz="2800">
                <a:latin typeface="+mn-ea"/>
                <a:ea typeface="+mn-ea"/>
              </a:defRPr>
            </a:lvl1pPr>
            <a:lvl2pPr>
              <a:defRPr sz="24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971625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BAR">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Add title here</a:t>
            </a:r>
            <a:endParaRPr lang="zh-CN" altLang="en-US" dirty="0"/>
          </a:p>
        </p:txBody>
      </p:sp>
      <p:sp>
        <p:nvSpPr>
          <p:cNvPr id="3" name="内容占位符 2"/>
          <p:cNvSpPr>
            <a:spLocks noGrp="1"/>
          </p:cNvSpPr>
          <p:nvPr>
            <p:ph sz="half" idx="1" hasCustomPrompt="1"/>
          </p:nvPr>
        </p:nvSpPr>
        <p:spPr>
          <a:xfrm>
            <a:off x="5270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内容占位符 3"/>
          <p:cNvSpPr>
            <a:spLocks noGrp="1"/>
          </p:cNvSpPr>
          <p:nvPr>
            <p:ph sz="half" idx="2" hasCustomPrompt="1"/>
          </p:nvPr>
        </p:nvSpPr>
        <p:spPr>
          <a:xfrm>
            <a:off x="6191250" y="1125538"/>
            <a:ext cx="54737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Tree>
    <p:extLst>
      <p:ext uri="{BB962C8B-B14F-4D97-AF65-F5344CB8AC3E}">
        <p14:creationId xmlns:p14="http://schemas.microsoft.com/office/powerpoint/2010/main" val="345562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E">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Add title here</a:t>
            </a:r>
            <a:endParaRPr lang="zh-CN" altLang="en-US" dirty="0"/>
          </a:p>
        </p:txBody>
      </p:sp>
      <p:sp>
        <p:nvSpPr>
          <p:cNvPr id="3" name="文本占位符 2"/>
          <p:cNvSpPr>
            <a:spLocks noGrp="1"/>
          </p:cNvSpPr>
          <p:nvPr>
            <p:ph type="body" idx="1" hasCustomPrompt="1"/>
          </p:nvPr>
        </p:nvSpPr>
        <p:spPr>
          <a:xfrm>
            <a:off x="527051"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4" name="内容占位符 3"/>
          <p:cNvSpPr>
            <a:spLocks noGrp="1"/>
          </p:cNvSpPr>
          <p:nvPr>
            <p:ph sz="half" idx="2" hasCustomPrompt="1"/>
          </p:nvPr>
        </p:nvSpPr>
        <p:spPr>
          <a:xfrm>
            <a:off x="527051" y="1844825"/>
            <a:ext cx="5469467"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5" name="文本占位符 4"/>
          <p:cNvSpPr>
            <a:spLocks noGrp="1"/>
          </p:cNvSpPr>
          <p:nvPr>
            <p:ph type="body" sz="quarter" idx="3" hasCustomPrompt="1"/>
          </p:nvPr>
        </p:nvSpPr>
        <p:spPr>
          <a:xfrm>
            <a:off x="6191250" y="1125538"/>
            <a:ext cx="5473700" cy="639762"/>
          </a:xfrm>
        </p:spPr>
        <p:txBody>
          <a:bodyPr anchor="ctr" anchorCtr="0">
            <a:noAutofit/>
          </a:bodyPr>
          <a:lstStyle>
            <a:lvl1pPr marL="0" indent="0">
              <a:buNone/>
              <a:defRPr sz="2400" b="0">
                <a:solidFill>
                  <a:srgbClr val="0000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Add title here</a:t>
            </a:r>
            <a:endParaRPr lang="zh-CN" altLang="en-US" dirty="0"/>
          </a:p>
        </p:txBody>
      </p:sp>
      <p:sp>
        <p:nvSpPr>
          <p:cNvPr id="6" name="内容占位符 5"/>
          <p:cNvSpPr>
            <a:spLocks noGrp="1"/>
          </p:cNvSpPr>
          <p:nvPr>
            <p:ph sz="quarter" idx="4" hasCustomPrompt="1"/>
          </p:nvPr>
        </p:nvSpPr>
        <p:spPr>
          <a:xfrm>
            <a:off x="6193367" y="1844825"/>
            <a:ext cx="5471584" cy="4463901"/>
          </a:xfrm>
        </p:spPr>
        <p:txBody>
          <a:bodyPr>
            <a:normAutofit/>
          </a:bodyPr>
          <a:lstStyle>
            <a:lvl1pPr>
              <a:defRPr sz="2000">
                <a:solidFill>
                  <a:srgbClr val="0000FF"/>
                </a:solidFill>
              </a:defRPr>
            </a:lvl1pPr>
            <a:lvl2pPr>
              <a:defRPr sz="1800">
                <a:solidFill>
                  <a:srgbClr val="0000FF"/>
                </a:solidFill>
              </a:defRPr>
            </a:lvl2pPr>
            <a:lvl3pPr>
              <a:defRPr sz="1600">
                <a:solidFill>
                  <a:srgbClr val="0000FF"/>
                </a:solidFill>
              </a:defRPr>
            </a:lvl3pPr>
            <a:lvl4pPr>
              <a:defRPr sz="1400">
                <a:solidFill>
                  <a:srgbClr val="0000FF"/>
                </a:solidFill>
              </a:defRPr>
            </a:lvl4pPr>
            <a:lvl5pPr>
              <a:defRPr sz="1400">
                <a:solidFill>
                  <a:srgbClr val="0000FF"/>
                </a:solidFill>
              </a:defRPr>
            </a:lvl5pPr>
            <a:lvl6pPr>
              <a:defRPr sz="1600"/>
            </a:lvl6pPr>
            <a:lvl7pPr>
              <a:defRPr sz="1600"/>
            </a:lvl7pPr>
            <a:lvl8pPr>
              <a:defRPr sz="1600"/>
            </a:lvl8pPr>
            <a:lvl9pPr>
              <a:defRPr sz="16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a:p>
            <a:pPr lvl="0"/>
            <a:endParaRPr lang="zh-CN" altLang="en-US" dirty="0"/>
          </a:p>
        </p:txBody>
      </p:sp>
    </p:spTree>
    <p:extLst>
      <p:ext uri="{BB962C8B-B14F-4D97-AF65-F5344CB8AC3E}">
        <p14:creationId xmlns:p14="http://schemas.microsoft.com/office/powerpoint/2010/main" val="371377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TEXT-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51" y="273051"/>
            <a:ext cx="11137900" cy="708025"/>
          </a:xfrm>
        </p:spPr>
        <p:txBody>
          <a:bodyPr vert="horz" lIns="91440" tIns="45720" rIns="91440" bIns="45720" rtlCol="0" anchor="ctr">
            <a:normAutofit/>
          </a:bodyPr>
          <a:lstStyle>
            <a:lvl1pPr>
              <a:defRPr lang="zh-CN" altLang="en-US"/>
            </a:lvl1pPr>
          </a:lstStyle>
          <a:p>
            <a:pPr marL="0" lvl="0"/>
            <a:r>
              <a:rPr lang="en-US" altLang="zh-CN" dirty="0"/>
              <a:t>Add title here</a:t>
            </a:r>
            <a:endParaRPr lang="zh-CN" altLang="en-US" dirty="0"/>
          </a:p>
        </p:txBody>
      </p:sp>
      <p:sp>
        <p:nvSpPr>
          <p:cNvPr id="3" name="内容占位符 2"/>
          <p:cNvSpPr>
            <a:spLocks noGrp="1"/>
          </p:cNvSpPr>
          <p:nvPr>
            <p:ph idx="1" hasCustomPrompt="1"/>
          </p:nvPr>
        </p:nvSpPr>
        <p:spPr>
          <a:xfrm>
            <a:off x="527382" y="1125538"/>
            <a:ext cx="6898217" cy="5183187"/>
          </a:xfrm>
          <a:ln>
            <a:solidFill>
              <a:schemeClr val="tx2"/>
            </a:solidFill>
          </a:ln>
        </p:spPr>
        <p:txBody>
          <a:bodyPr>
            <a:normAutofit/>
          </a:bodyPr>
          <a:lstStyle>
            <a:lvl1pPr>
              <a:defRPr sz="2800">
                <a:solidFill>
                  <a:srgbClr val="0000FF"/>
                </a:solidFill>
              </a:defRPr>
            </a:lvl1pPr>
            <a:lvl2pPr>
              <a:defRPr sz="2400">
                <a:solidFill>
                  <a:srgbClr val="0000FF"/>
                </a:solidFill>
              </a:defRPr>
            </a:lvl2pPr>
            <a:lvl3pPr>
              <a:defRPr sz="2000">
                <a:solidFill>
                  <a:srgbClr val="0000FF"/>
                </a:solidFill>
              </a:defRPr>
            </a:lvl3pPr>
            <a:lvl4pPr>
              <a:defRPr sz="1800">
                <a:solidFill>
                  <a:srgbClr val="0000FF"/>
                </a:solidFill>
              </a:defRPr>
            </a:lvl4pPr>
            <a:lvl5pPr>
              <a:defRPr sz="1800">
                <a:solidFill>
                  <a:srgbClr val="0000FF"/>
                </a:solidFill>
              </a:defRPr>
            </a:lvl5pPr>
            <a:lvl6pPr>
              <a:defRPr sz="2000"/>
            </a:lvl6pPr>
            <a:lvl7pPr>
              <a:defRPr sz="2000"/>
            </a:lvl7pPr>
            <a:lvl8pPr>
              <a:defRPr sz="2000"/>
            </a:lvl8pPr>
            <a:lvl9pPr>
              <a:defRPr sz="2000"/>
            </a:lvl9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文本占位符 3"/>
          <p:cNvSpPr>
            <a:spLocks noGrp="1"/>
          </p:cNvSpPr>
          <p:nvPr>
            <p:ph type="body" sz="half" idx="2" hasCustomPrompt="1"/>
          </p:nvPr>
        </p:nvSpPr>
        <p:spPr>
          <a:xfrm>
            <a:off x="7536161" y="1125538"/>
            <a:ext cx="4093633" cy="5183187"/>
          </a:xfrm>
        </p:spPr>
        <p:txBody>
          <a:bodyPr>
            <a:normAutofit/>
          </a:bodyPr>
          <a:lstStyle>
            <a:lvl1pPr marL="0" indent="0">
              <a:buNone/>
              <a:defRPr sz="1800">
                <a:solidFill>
                  <a:srgbClr val="0000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dirty="0"/>
              <a:t>Add title here</a:t>
            </a:r>
            <a:endParaRPr lang="zh-CN" altLang="en-US" dirty="0"/>
          </a:p>
        </p:txBody>
      </p:sp>
    </p:spTree>
    <p:extLst>
      <p:ext uri="{BB962C8B-B14F-4D97-AF65-F5344CB8AC3E}">
        <p14:creationId xmlns:p14="http://schemas.microsoft.com/office/powerpoint/2010/main" val="264279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
    <p:spTree>
      <p:nvGrpSpPr>
        <p:cNvPr id="1" name=""/>
        <p:cNvGrpSpPr/>
        <p:nvPr/>
      </p:nvGrpSpPr>
      <p:grpSpPr>
        <a:xfrm>
          <a:off x="0" y="0"/>
          <a:ext cx="0" cy="0"/>
          <a:chOff x="0" y="0"/>
          <a:chExt cx="0" cy="0"/>
        </a:xfrm>
      </p:grpSpPr>
      <p:sp>
        <p:nvSpPr>
          <p:cNvPr id="3" name="图片占位符 2"/>
          <p:cNvSpPr>
            <a:spLocks noGrp="1"/>
          </p:cNvSpPr>
          <p:nvPr>
            <p:ph type="pic" idx="1" hasCustomPrompt="1"/>
          </p:nvPr>
        </p:nvSpPr>
        <p:spPr>
          <a:xfrm>
            <a:off x="527050" y="1125538"/>
            <a:ext cx="11137900" cy="5111774"/>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Add picture</a:t>
            </a:r>
            <a:endParaRPr lang="zh-CN" altLang="en-US" dirty="0"/>
          </a:p>
        </p:txBody>
      </p:sp>
      <p:sp>
        <p:nvSpPr>
          <p:cNvPr id="5" name="标题 1">
            <a:extLst>
              <a:ext uri="{FF2B5EF4-FFF2-40B4-BE49-F238E27FC236}">
                <a16:creationId xmlns:a16="http://schemas.microsoft.com/office/drawing/2014/main" id="{554597FA-412F-407F-B867-7B99C25207AE}"/>
              </a:ext>
            </a:extLst>
          </p:cNvPr>
          <p:cNvSpPr txBox="1"/>
          <p:nvPr userDrawn="1"/>
        </p:nvSpPr>
        <p:spPr>
          <a:xfrm>
            <a:off x="527052" y="260351"/>
            <a:ext cx="11137899" cy="7207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r>
              <a:rPr lang="en-US" altLang="zh-CN" dirty="0">
                <a:solidFill>
                  <a:srgbClr val="000099"/>
                </a:solidFill>
                <a:latin typeface="+mn-ea"/>
                <a:ea typeface="+mn-ea"/>
              </a:rPr>
              <a:t>Add title here</a:t>
            </a:r>
            <a:endParaRPr lang="zh-CN" altLang="en-US" sz="3200" dirty="0">
              <a:solidFill>
                <a:srgbClr val="000099"/>
              </a:solidFill>
              <a:latin typeface="+mn-ea"/>
              <a:ea typeface="+mn-ea"/>
            </a:endParaRPr>
          </a:p>
        </p:txBody>
      </p:sp>
    </p:spTree>
    <p:extLst>
      <p:ext uri="{BB962C8B-B14F-4D97-AF65-F5344CB8AC3E}">
        <p14:creationId xmlns:p14="http://schemas.microsoft.com/office/powerpoint/2010/main" val="147160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74832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a:solidFill>
                  <a:srgbClr val="000099"/>
                </a:solidFill>
                <a:latin typeface="+mj-ea"/>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1682420283"/>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23" name="直接连接符 22"/>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527052" y="260351"/>
            <a:ext cx="11137899" cy="720724"/>
          </a:xfrm>
          <a:prstGeom prst="rect">
            <a:avLst/>
          </a:prstGeom>
        </p:spPr>
        <p:txBody>
          <a:bodyPr vert="horz" lIns="91440" tIns="45720" rIns="91440" bIns="45720" rtlCol="0" anchor="ctr">
            <a:normAutofit/>
          </a:bodyPr>
          <a:lstStyle/>
          <a:p>
            <a:r>
              <a:rPr lang="en-US" altLang="zh-CN" dirty="0"/>
              <a:t>Add title here</a:t>
            </a:r>
            <a:endParaRPr lang="zh-CN" altLang="en-US" dirty="0"/>
          </a:p>
        </p:txBody>
      </p:sp>
      <p:sp>
        <p:nvSpPr>
          <p:cNvPr id="3" name="文本占位符 2"/>
          <p:cNvSpPr>
            <a:spLocks noGrp="1"/>
          </p:cNvSpPr>
          <p:nvPr>
            <p:ph type="body" idx="1"/>
          </p:nvPr>
        </p:nvSpPr>
        <p:spPr>
          <a:xfrm>
            <a:off x="527052" y="1196752"/>
            <a:ext cx="11137899" cy="5111972"/>
          </a:xfrm>
          <a:prstGeom prst="rect">
            <a:avLst/>
          </a:prstGeom>
        </p:spPr>
        <p:txBody>
          <a:bodyPr vert="horz" lIns="91440" tIns="45720" rIns="91440" bIns="45720" rtlCol="0">
            <a:normAutofit/>
          </a:bodyPr>
          <a:lstStyle/>
          <a:p>
            <a:pPr lvl="0"/>
            <a:r>
              <a:rPr lang="en-US" altLang="zh-CN" dirty="0"/>
              <a:t>Add text here</a:t>
            </a:r>
            <a:endParaRPr lang="zh-CN" altLang="en-US" dirty="0"/>
          </a:p>
          <a:p>
            <a:pPr lvl="1"/>
            <a:r>
              <a:rPr lang="en-US" altLang="zh-CN" dirty="0"/>
              <a:t>Add text here</a:t>
            </a:r>
          </a:p>
          <a:p>
            <a:pPr lvl="2"/>
            <a:r>
              <a:rPr lang="en-US" altLang="zh-CN" dirty="0"/>
              <a:t>Add text here</a:t>
            </a:r>
          </a:p>
        </p:txBody>
      </p:sp>
      <p:cxnSp>
        <p:nvCxnSpPr>
          <p:cNvPr id="26" name="直接连接符 25"/>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日期占位符 1"/>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0" name="灯片编号占位符 5"/>
          <p:cNvSpPr txBox="1">
            <a:spLocks/>
          </p:cNvSpPr>
          <p:nvPr/>
        </p:nvSpPr>
        <p:spPr>
          <a:xfrm>
            <a:off x="1271464" y="67065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11" name="灯片编号占位符 5">
            <a:extLst>
              <a:ext uri="{FF2B5EF4-FFF2-40B4-BE49-F238E27FC236}">
                <a16:creationId xmlns:a16="http://schemas.microsoft.com/office/drawing/2014/main" id="{E3B20BC5-73B8-432B-8243-DF1F4DD19DEB}"/>
              </a:ext>
            </a:extLst>
          </p:cNvPr>
          <p:cNvSpPr txBox="1">
            <a:spLocks/>
          </p:cNvSpPr>
          <p:nvPr/>
        </p:nvSpPr>
        <p:spPr>
          <a:xfrm>
            <a:off x="9979985" y="6700693"/>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cxnSp>
        <p:nvCxnSpPr>
          <p:cNvPr id="12" name="直接连接符 11">
            <a:extLst>
              <a:ext uri="{FF2B5EF4-FFF2-40B4-BE49-F238E27FC236}">
                <a16:creationId xmlns:a16="http://schemas.microsoft.com/office/drawing/2014/main" id="{0EE7D057-80B6-4CD9-BFFD-AB4A5A788A19}"/>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857A9084-A1CB-46D6-8906-97C85C2BD46E}"/>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5EFF824-3986-4BDC-A30D-5EE54B14EB18}"/>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日期占位符 1">
            <a:extLst>
              <a:ext uri="{FF2B5EF4-FFF2-40B4-BE49-F238E27FC236}">
                <a16:creationId xmlns:a16="http://schemas.microsoft.com/office/drawing/2014/main" id="{5B954646-CB62-4413-95CB-D384EB336F8C}"/>
              </a:ext>
            </a:extLst>
          </p:cNvPr>
          <p:cNvSpPr/>
          <p:nvPr/>
        </p:nvSpPr>
        <p:spPr>
          <a:xfrm>
            <a:off x="0"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2020</a:t>
            </a:r>
          </a:p>
        </p:txBody>
      </p:sp>
      <p:sp>
        <p:nvSpPr>
          <p:cNvPr id="16" name="灯片编号占位符 5">
            <a:extLst>
              <a:ext uri="{FF2B5EF4-FFF2-40B4-BE49-F238E27FC236}">
                <a16:creationId xmlns:a16="http://schemas.microsoft.com/office/drawing/2014/main" id="{57B3F8F7-1D33-4598-9912-03752737F81A}"/>
              </a:ext>
            </a:extLst>
          </p:cNvPr>
          <p:cNvSpPr txBox="1">
            <a:spLocks/>
          </p:cNvSpPr>
          <p:nvPr/>
        </p:nvSpPr>
        <p:spPr>
          <a:xfrm>
            <a:off x="9827585"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
        <p:nvSpPr>
          <p:cNvPr id="17" name="灯片编号占位符 5">
            <a:extLst>
              <a:ext uri="{FF2B5EF4-FFF2-40B4-BE49-F238E27FC236}">
                <a16:creationId xmlns:a16="http://schemas.microsoft.com/office/drawing/2014/main" id="{0C1EA3CA-C010-467B-B9A1-1821FA4A265E}"/>
              </a:ext>
            </a:extLst>
          </p:cNvPr>
          <p:cNvSpPr txBox="1">
            <a:spLocks/>
          </p:cNvSpPr>
          <p:nvPr/>
        </p:nvSpPr>
        <p:spPr>
          <a:xfrm>
            <a:off x="1283313" y="6715275"/>
            <a:ext cx="564215" cy="147551"/>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49F4BA8F-7B64-4198-9505-0CB5D4D3B366}" type="slidenum">
              <a:rPr lang="en-US" altLang="zh-CN" smtClean="0"/>
              <a:pPr algn="ctr"/>
              <a:t>‹#›</a:t>
            </a:fld>
            <a:endParaRPr lang="zh-CN" altLang="en-US" dirty="0"/>
          </a:p>
        </p:txBody>
      </p:sp>
      <p:cxnSp>
        <p:nvCxnSpPr>
          <p:cNvPr id="18" name="直接连接符 17">
            <a:extLst>
              <a:ext uri="{FF2B5EF4-FFF2-40B4-BE49-F238E27FC236}">
                <a16:creationId xmlns:a16="http://schemas.microsoft.com/office/drawing/2014/main" id="{7AECFC9D-379E-4134-9713-BB7B3841E7D3}"/>
              </a:ext>
            </a:extLst>
          </p:cNvPr>
          <p:cNvCxnSpPr/>
          <p:nvPr/>
        </p:nvCxnSpPr>
        <p:spPr>
          <a:xfrm>
            <a:off x="-168696" y="6760418"/>
            <a:ext cx="10585176" cy="0"/>
          </a:xfrm>
          <a:prstGeom prst="line">
            <a:avLst/>
          </a:prstGeom>
          <a:ln w="1905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C8465BC-3234-4268-9033-0B3E9F4699E4}"/>
              </a:ext>
            </a:extLst>
          </p:cNvPr>
          <p:cNvCxnSpPr/>
          <p:nvPr/>
        </p:nvCxnSpPr>
        <p:spPr>
          <a:xfrm>
            <a:off x="10416480" y="6760418"/>
            <a:ext cx="1248471" cy="0"/>
          </a:xfrm>
          <a:prstGeom prst="line">
            <a:avLst/>
          </a:prstGeom>
          <a:ln w="1905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291339-81F2-4447-9CE0-1A291ED8AEDA}"/>
              </a:ext>
            </a:extLst>
          </p:cNvPr>
          <p:cNvCxnSpPr/>
          <p:nvPr/>
        </p:nvCxnSpPr>
        <p:spPr>
          <a:xfrm>
            <a:off x="11952263" y="6760418"/>
            <a:ext cx="480441" cy="0"/>
          </a:xfrm>
          <a:prstGeom prst="line">
            <a:avLst/>
          </a:prstGeom>
          <a:ln w="1905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日期占位符 1">
            <a:extLst>
              <a:ext uri="{FF2B5EF4-FFF2-40B4-BE49-F238E27FC236}">
                <a16:creationId xmlns:a16="http://schemas.microsoft.com/office/drawing/2014/main" id="{53EC80F4-4AEE-408E-89DA-4658A52C5D1C}"/>
              </a:ext>
            </a:extLst>
          </p:cNvPr>
          <p:cNvSpPr/>
          <p:nvPr/>
        </p:nvSpPr>
        <p:spPr>
          <a:xfrm>
            <a:off x="299881" y="6605644"/>
            <a:ext cx="2094920" cy="285669"/>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ltLang="zh-CN" sz="1400" dirty="0">
                <a:solidFill>
                  <a:schemeClr val="accent4"/>
                </a:solidFill>
              </a:rPr>
              <a:t>SPRING 2021</a:t>
            </a:r>
          </a:p>
        </p:txBody>
      </p:sp>
      <p:sp>
        <p:nvSpPr>
          <p:cNvPr id="22" name="灯片编号占位符 5">
            <a:extLst>
              <a:ext uri="{FF2B5EF4-FFF2-40B4-BE49-F238E27FC236}">
                <a16:creationId xmlns:a16="http://schemas.microsoft.com/office/drawing/2014/main" id="{FEAC7AA6-6089-47E7-9EC9-2D8430E002FA}"/>
              </a:ext>
            </a:extLst>
          </p:cNvPr>
          <p:cNvSpPr txBox="1">
            <a:spLocks/>
          </p:cNvSpPr>
          <p:nvPr/>
        </p:nvSpPr>
        <p:spPr>
          <a:xfrm>
            <a:off x="1643353" y="6689935"/>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49F4BA8F-7B64-4198-9505-0CB5D4D3B366}" type="slidenum">
              <a:rPr lang="en-US" altLang="zh-CN" smtClean="0"/>
              <a:pPr algn="l"/>
              <a:t>‹#›</a:t>
            </a:fld>
            <a:endParaRPr lang="zh-CN" altLang="en-US" dirty="0"/>
          </a:p>
        </p:txBody>
      </p:sp>
      <p:sp>
        <p:nvSpPr>
          <p:cNvPr id="24" name="灯片编号占位符 5">
            <a:extLst>
              <a:ext uri="{FF2B5EF4-FFF2-40B4-BE49-F238E27FC236}">
                <a16:creationId xmlns:a16="http://schemas.microsoft.com/office/drawing/2014/main" id="{B10508AB-E608-4AEC-A562-2784DE6F54C0}"/>
              </a:ext>
            </a:extLst>
          </p:cNvPr>
          <p:cNvSpPr txBox="1">
            <a:spLocks/>
          </p:cNvSpPr>
          <p:nvPr/>
        </p:nvSpPr>
        <p:spPr>
          <a:xfrm>
            <a:off x="9840416" y="6694761"/>
            <a:ext cx="2364415" cy="168065"/>
          </a:xfrm>
          <a:prstGeom prst="rect">
            <a:avLst/>
          </a:prstGeom>
        </p:spPr>
        <p:txBody>
          <a:bodyPr vert="horz" lIns="91440" tIns="0" rIns="91440" bIns="45720" rtlCol="0" anchor="ctr"/>
          <a:lstStyle>
            <a:defPPr>
              <a:defRPr lang="zh-CN"/>
            </a:defPPr>
            <a:lvl1pPr marL="0" algn="r" defTabSz="914400" rtl="0" eaLnBrk="1" latinLnBrk="0" hangingPunct="1">
              <a:defRPr lang="en-US" altLang="zh-CN" sz="11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F4BA8F-7B64-4198-9505-0CB5D4D3B366}" type="slidenum">
              <a:rPr lang="en-US" altLang="zh-CN" smtClean="0"/>
              <a:pPr/>
              <a:t>‹#›</a:t>
            </a:fld>
            <a:endParaRPr lang="zh-CN" altLang="en-US" dirty="0"/>
          </a:p>
        </p:txBody>
      </p:sp>
    </p:spTree>
    <p:extLst>
      <p:ext uri="{BB962C8B-B14F-4D97-AF65-F5344CB8AC3E}">
        <p14:creationId xmlns:p14="http://schemas.microsoft.com/office/powerpoint/2010/main" val="292237694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93" r:id="rId17"/>
  </p:sldLayoutIdLst>
  <p:hf hdr="0" dt="0"/>
  <p:txStyles>
    <p:titleStyle>
      <a:lvl1pPr algn="l" defTabSz="914400" rtl="0" eaLnBrk="1" latinLnBrk="0" hangingPunct="1">
        <a:spcBef>
          <a:spcPct val="0"/>
        </a:spcBef>
        <a:buNone/>
        <a:defRPr sz="4000" b="1" kern="1200" baseline="0">
          <a:solidFill>
            <a:srgbClr val="000099"/>
          </a:solidFill>
          <a:latin typeface="+mj-ea"/>
          <a:ea typeface="+mj-ea"/>
          <a:cs typeface="+mj-cs"/>
        </a:defRPr>
      </a:lvl1pPr>
    </p:titleStyle>
    <p:bodyStyle>
      <a:lvl1pPr marL="342900" marR="0" indent="-342900" algn="l" defTabSz="914400" rtl="0" eaLnBrk="1" fontAlgn="base" latinLnBrk="0" hangingPunct="1">
        <a:lnSpc>
          <a:spcPct val="100000"/>
        </a:lnSpc>
        <a:spcBef>
          <a:spcPct val="20000"/>
        </a:spcBef>
        <a:spcAft>
          <a:spcPct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ct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ct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ct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126540642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sz="2400" dirty="0"/>
              <a:t>路由器收到数据报后发生故障无法判断下一跳地址，此时回送类型为（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r>
              <a:rPr lang="en-US" altLang="zh-CN" sz="2400" dirty="0"/>
              <a:t>OSPF</a:t>
            </a:r>
            <a:r>
              <a:rPr lang="zh-CN" altLang="en-US" sz="2400" dirty="0"/>
              <a:t>协议规定各节点将自己关联的链路状态信息按洪泛方式发送给其它节点，为避免广播风暴，采用的方法是（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en-US" altLang="zh-CN" sz="2400" dirty="0"/>
          </a:p>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4829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D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90515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二层交换机实现帧转发的方法可描述为 （ </a:t>
            </a:r>
            <a:r>
              <a:rPr lang="en-US" altLang="zh-CN" sz="2400" dirty="0"/>
              <a:t>A</a:t>
            </a:r>
            <a:r>
              <a:rPr lang="zh-CN" altLang="en-US" sz="2400" dirty="0"/>
              <a:t>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416552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pPr lvl="0"/>
            <a:r>
              <a:rPr lang="zh-CN" altLang="en-US" sz="2400" dirty="0"/>
              <a:t>以太网为什么要规定最小帧长和最大帧长？</a:t>
            </a:r>
            <a:endParaRPr lang="zh-CN" altLang="zh-CN" sz="2400" dirty="0"/>
          </a:p>
          <a:p>
            <a:pPr marL="0" lvl="0" indent="0">
              <a:buNone/>
            </a:pPr>
            <a:endParaRPr lang="en-US" altLang="zh-CN" sz="2000" dirty="0"/>
          </a:p>
          <a:p>
            <a:pPr marL="0" lvl="0" indent="0">
              <a:buNone/>
            </a:pPr>
            <a:r>
              <a:rPr lang="zh-CN" altLang="en-US" sz="2000" dirty="0"/>
              <a:t>规定最小帧长的原因：</a:t>
            </a:r>
            <a:endParaRPr lang="en-US" altLang="zh-CN" sz="2000" dirty="0"/>
          </a:p>
          <a:p>
            <a:pPr lvl="1"/>
            <a:r>
              <a:rPr lang="zh-CN" altLang="en-US" sz="1600" dirty="0"/>
              <a:t>区分由于冲突而丢弃的帧</a:t>
            </a:r>
            <a:endParaRPr lang="en-US" altLang="zh-CN" sz="1600" dirty="0"/>
          </a:p>
          <a:p>
            <a:pPr lvl="1"/>
            <a:r>
              <a:rPr lang="zh-CN" altLang="en-US" sz="1600" dirty="0"/>
              <a:t>为保证在冲突发生后能够检测到冲突，必须保证在冲突发生并被检测到时帧本身没有发送完（因为边发变监听，发送完后出现冲突也不检测），因此需要为帧设定一个最短长度</a:t>
            </a:r>
            <a:endParaRPr lang="zh-CN" altLang="zh-CN" sz="1600" dirty="0"/>
          </a:p>
          <a:p>
            <a:pPr marL="0" lvl="0" indent="0">
              <a:buNone/>
            </a:pPr>
            <a:endParaRPr lang="en-US" altLang="zh-CN" sz="2000" dirty="0"/>
          </a:p>
          <a:p>
            <a:pPr marL="0" lvl="0" indent="0">
              <a:buNone/>
            </a:pPr>
            <a:r>
              <a:rPr lang="zh-CN" altLang="en-US" sz="2000" dirty="0"/>
              <a:t>规定最大帧长的原因：</a:t>
            </a:r>
            <a:endParaRPr lang="en-US" altLang="zh-CN" sz="2000" dirty="0"/>
          </a:p>
          <a:p>
            <a:pPr lvl="1"/>
            <a:r>
              <a:rPr lang="zh-CN" altLang="en-US" sz="1600" dirty="0"/>
              <a:t>帧太长出错概率增大、需要的缓存增大、占用信道时间长</a:t>
            </a:r>
            <a:endParaRPr lang="zh-CN" altLang="zh-CN" sz="1600" dirty="0"/>
          </a:p>
          <a:p>
            <a:pPr marL="0" lvl="0" indent="0">
              <a:buNone/>
            </a:pP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24173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en-US" sz="2400" dirty="0"/>
              <a:t>根据</a:t>
            </a:r>
            <a:r>
              <a:rPr lang="en-US" altLang="zh-CN" sz="2400" dirty="0"/>
              <a:t>CSMA/CD</a:t>
            </a:r>
            <a:r>
              <a:rPr lang="zh-CN" altLang="en-US" sz="2400" dirty="0"/>
              <a:t>协议的工作原理，下列情形中需要提高最短帧长度的是（  ）。</a:t>
            </a:r>
          </a:p>
          <a:p>
            <a:pPr marL="0" indent="0">
              <a:buNone/>
            </a:pPr>
            <a:r>
              <a:rPr lang="en-US" altLang="zh-CN" sz="2000" dirty="0"/>
              <a:t>A</a:t>
            </a:r>
            <a:r>
              <a:rPr lang="zh-CN" altLang="en-US" sz="2000" dirty="0"/>
              <a:t>．网络传输速率不变，冲突域的最大距离变短 </a:t>
            </a:r>
          </a:p>
          <a:p>
            <a:pPr marL="0" indent="0">
              <a:buNone/>
            </a:pPr>
            <a:r>
              <a:rPr lang="en-US" altLang="zh-CN" sz="2000" dirty="0"/>
              <a:t>B</a:t>
            </a:r>
            <a:r>
              <a:rPr lang="zh-CN" altLang="en-US" sz="2000" dirty="0"/>
              <a:t>．冲突域的最大距离不变，网络传输速率提高 </a:t>
            </a:r>
          </a:p>
          <a:p>
            <a:pPr marL="0" indent="0">
              <a:buNone/>
            </a:pPr>
            <a:r>
              <a:rPr lang="en-US" altLang="zh-CN" sz="2000" dirty="0"/>
              <a:t>C</a:t>
            </a:r>
            <a:r>
              <a:rPr lang="zh-CN" altLang="en-US" sz="2000" dirty="0"/>
              <a:t>．上层协议使用</a:t>
            </a:r>
            <a:r>
              <a:rPr lang="en-US" altLang="zh-CN" sz="2000" dirty="0"/>
              <a:t>TCP</a:t>
            </a:r>
            <a:r>
              <a:rPr lang="zh-CN" altLang="en-US" sz="2000" dirty="0"/>
              <a:t>的概率增加 </a:t>
            </a:r>
          </a:p>
          <a:p>
            <a:pPr marL="0" indent="0">
              <a:buNone/>
            </a:pPr>
            <a:r>
              <a:rPr lang="en-US" altLang="zh-CN" sz="2000" dirty="0"/>
              <a:t>D</a:t>
            </a:r>
            <a:r>
              <a:rPr lang="zh-CN" altLang="en-US" sz="2000" dirty="0"/>
              <a:t>．在冲突域不变的情况下减少线路中的中继器数量 </a:t>
            </a:r>
            <a:endParaRPr lang="en-US" altLang="zh-CN" sz="2000" dirty="0"/>
          </a:p>
          <a:p>
            <a:pPr marL="0" indent="0">
              <a:buNone/>
            </a:pPr>
            <a:endParaRPr lang="en-US" altLang="zh-CN" sz="2000" dirty="0"/>
          </a:p>
          <a:p>
            <a:r>
              <a:rPr lang="zh-CN" altLang="en-US" sz="2400" dirty="0"/>
              <a:t>假设介质长度为</a:t>
            </a:r>
            <a:r>
              <a:rPr lang="en-US" altLang="zh-CN" sz="2400" dirty="0"/>
              <a:t>2km</a:t>
            </a:r>
            <a:r>
              <a:rPr lang="zh-CN" altLang="en-US" sz="2400" dirty="0"/>
              <a:t>的以太网，其数据率为 </a:t>
            </a:r>
            <a:r>
              <a:rPr lang="en-US" altLang="zh-CN" sz="2400" dirty="0"/>
              <a:t>1Gbps</a:t>
            </a:r>
            <a:r>
              <a:rPr lang="zh-CN" altLang="en-US" sz="2400" dirty="0"/>
              <a:t>，假设信号在此网络上的传播速度为 </a:t>
            </a:r>
            <a:r>
              <a:rPr lang="en-US" altLang="zh-CN" sz="2400" dirty="0"/>
              <a:t>200000 km/s</a:t>
            </a:r>
            <a:r>
              <a:rPr lang="zh-CN" altLang="en-US" sz="2400" dirty="0"/>
              <a:t>，则最短帧长为 （    ）。</a:t>
            </a:r>
            <a:endParaRPr lang="en-US" altLang="zh-CN" sz="2400" dirty="0"/>
          </a:p>
          <a:p>
            <a:pPr marL="0" indent="0">
              <a:buNone/>
            </a:pPr>
            <a:r>
              <a:rPr lang="en-US" altLang="zh-CN" sz="2000" dirty="0"/>
              <a:t>A) 625 </a:t>
            </a:r>
            <a:r>
              <a:rPr lang="zh-CN" altLang="en-US" sz="2000" dirty="0"/>
              <a:t>字节</a:t>
            </a:r>
            <a:r>
              <a:rPr lang="en-US" altLang="zh-CN" sz="2000" dirty="0"/>
              <a:t>	B) 1250 </a:t>
            </a:r>
            <a:r>
              <a:rPr lang="zh-CN" altLang="en-US" sz="2000" dirty="0"/>
              <a:t>字节</a:t>
            </a:r>
            <a:r>
              <a:rPr lang="en-US" altLang="zh-CN" sz="2000" dirty="0"/>
              <a:t>	C) 2500 </a:t>
            </a:r>
            <a:r>
              <a:rPr lang="zh-CN" altLang="en-US" sz="2000" dirty="0"/>
              <a:t>字节</a:t>
            </a:r>
            <a:r>
              <a:rPr lang="en-US" altLang="zh-CN" sz="2000" dirty="0"/>
              <a:t>	D) 5000 </a:t>
            </a:r>
            <a:r>
              <a:rPr lang="zh-CN" altLang="en-US" sz="2000" dirty="0"/>
              <a:t>字节</a:t>
            </a:r>
            <a:endParaRPr lang="en-US" altLang="zh-CN" sz="2000" dirty="0"/>
          </a:p>
          <a:p>
            <a:pPr marL="0" indent="0">
              <a:buNone/>
            </a:pPr>
            <a:endParaRPr lang="en-US" altLang="zh-CN" sz="2000" dirty="0"/>
          </a:p>
          <a:p>
            <a:r>
              <a:rPr lang="zh-CN" altLang="zh-CN" sz="2400" dirty="0"/>
              <a:t>以太网交换机进行转发决策时使用的</a:t>
            </a:r>
            <a:r>
              <a:rPr lang="en-US" altLang="zh-CN" sz="2400" dirty="0"/>
              <a:t> PDU </a:t>
            </a:r>
            <a:r>
              <a:rPr lang="zh-CN" altLang="zh-CN" sz="2400" dirty="0"/>
              <a:t>地址是（</a:t>
            </a:r>
            <a:r>
              <a:rPr lang="en-US" altLang="zh-CN" sz="2400" dirty="0"/>
              <a:t> </a:t>
            </a:r>
            <a:r>
              <a:rPr lang="zh-CN" altLang="zh-CN" sz="2400" dirty="0"/>
              <a:t>）。</a:t>
            </a:r>
          </a:p>
          <a:p>
            <a:pPr marL="0" indent="0">
              <a:buNone/>
            </a:pPr>
            <a:r>
              <a:rPr lang="en-US" altLang="zh-CN" sz="2000" dirty="0"/>
              <a:t>A</a:t>
            </a:r>
            <a:r>
              <a:rPr lang="zh-CN" altLang="zh-CN" sz="2000" dirty="0"/>
              <a:t>．目的物理地址</a:t>
            </a:r>
            <a:r>
              <a:rPr lang="en-US" altLang="zh-CN" sz="2000" dirty="0"/>
              <a:t>	B</a:t>
            </a:r>
            <a:r>
              <a:rPr lang="zh-CN" altLang="zh-CN" sz="2000" dirty="0"/>
              <a:t>．目的</a:t>
            </a:r>
            <a:r>
              <a:rPr lang="en-US" altLang="zh-CN" sz="2000" dirty="0"/>
              <a:t> IP </a:t>
            </a:r>
            <a:r>
              <a:rPr lang="zh-CN" altLang="zh-CN" sz="2000" dirty="0"/>
              <a:t>地址</a:t>
            </a:r>
            <a:r>
              <a:rPr lang="en-US" altLang="zh-CN" sz="2000" dirty="0"/>
              <a:t>		C</a:t>
            </a:r>
            <a:r>
              <a:rPr lang="zh-CN" altLang="zh-CN" sz="2000" dirty="0"/>
              <a:t>．源物理地址</a:t>
            </a:r>
            <a:r>
              <a:rPr lang="en-US" altLang="zh-CN" sz="2000" dirty="0"/>
              <a:t>		D</a:t>
            </a:r>
            <a:r>
              <a:rPr lang="zh-CN" altLang="zh-CN" sz="2000" dirty="0"/>
              <a:t>．源</a:t>
            </a:r>
            <a:r>
              <a:rPr lang="en-US" altLang="zh-CN" sz="2000" dirty="0"/>
              <a:t> IP </a:t>
            </a:r>
            <a:r>
              <a:rPr lang="zh-CN" altLang="zh-CN" sz="2000" dirty="0"/>
              <a:t>地址</a:t>
            </a:r>
            <a:r>
              <a:rPr lang="en-US" altLang="zh-CN" sz="2000" dirty="0"/>
              <a:t> </a:t>
            </a: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5332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lnSpcReduction="10000"/>
          </a:bodyPr>
          <a:lstStyle/>
          <a:p>
            <a:r>
              <a:rPr lang="zh-CN" altLang="en-US" dirty="0"/>
              <a:t>根据</a:t>
            </a:r>
            <a:r>
              <a:rPr lang="en-US" altLang="zh-CN" dirty="0"/>
              <a:t>CSMA/CD</a:t>
            </a:r>
            <a:r>
              <a:rPr lang="zh-CN" altLang="en-US" dirty="0"/>
              <a:t>协议的工作原理，下列情形中需要提高最短帧长度的是（ </a:t>
            </a:r>
            <a:r>
              <a:rPr lang="en-US" altLang="zh-CN" dirty="0">
                <a:solidFill>
                  <a:srgbClr val="FF0000"/>
                </a:solidFill>
              </a:rPr>
              <a:t>B</a:t>
            </a:r>
            <a:r>
              <a:rPr lang="en-US" altLang="zh-CN" dirty="0"/>
              <a:t> </a:t>
            </a:r>
            <a:r>
              <a:rPr lang="zh-CN" altLang="en-US" dirty="0"/>
              <a:t>）。</a:t>
            </a:r>
          </a:p>
          <a:p>
            <a:pPr marL="0" indent="0">
              <a:buNone/>
            </a:pPr>
            <a:r>
              <a:rPr lang="en-US" altLang="zh-CN" sz="2400" dirty="0"/>
              <a:t>A</a:t>
            </a:r>
            <a:r>
              <a:rPr lang="zh-CN" altLang="en-US" sz="2400" dirty="0"/>
              <a:t>．网络传输速率不变，冲突域的最大距离变短 </a:t>
            </a:r>
          </a:p>
          <a:p>
            <a:pPr marL="0" indent="0">
              <a:buNone/>
            </a:pPr>
            <a:r>
              <a:rPr lang="en-US" altLang="zh-CN" sz="2400" dirty="0"/>
              <a:t>B</a:t>
            </a:r>
            <a:r>
              <a:rPr lang="zh-CN" altLang="en-US" sz="2400" dirty="0"/>
              <a:t>．冲突域的最大距离不变，网络传输速率提高 </a:t>
            </a:r>
          </a:p>
          <a:p>
            <a:pPr marL="0" indent="0">
              <a:buNone/>
            </a:pPr>
            <a:r>
              <a:rPr lang="en-US" altLang="zh-CN" sz="2400" dirty="0"/>
              <a:t>C</a:t>
            </a:r>
            <a:r>
              <a:rPr lang="zh-CN" altLang="en-US" sz="2400" dirty="0"/>
              <a:t>．上层协议使用</a:t>
            </a:r>
            <a:r>
              <a:rPr lang="en-US" altLang="zh-CN" sz="2400" dirty="0"/>
              <a:t>TCP</a:t>
            </a:r>
            <a:r>
              <a:rPr lang="zh-CN" altLang="en-US" sz="2400" dirty="0"/>
              <a:t>的概率增加 </a:t>
            </a:r>
          </a:p>
          <a:p>
            <a:pPr marL="0" indent="0">
              <a:buNone/>
            </a:pPr>
            <a:r>
              <a:rPr lang="en-US" altLang="zh-CN" sz="2400" dirty="0"/>
              <a:t>D</a:t>
            </a:r>
            <a:r>
              <a:rPr lang="zh-CN" altLang="en-US" sz="2400" dirty="0"/>
              <a:t>．在冲突域不变的情况下减少线路中的中继器数量 </a:t>
            </a:r>
          </a:p>
          <a:p>
            <a:endParaRPr lang="en-US" altLang="zh-CN" dirty="0"/>
          </a:p>
          <a:p>
            <a:pPr marL="0" indent="0">
              <a:buNone/>
            </a:pPr>
            <a:r>
              <a:rPr lang="zh-CN" altLang="en-US" dirty="0"/>
              <a:t>争用期时长为  </a:t>
            </a:r>
            <a:r>
              <a:rPr lang="en-US" altLang="zh-CN" dirty="0"/>
              <a:t>2</a:t>
            </a:r>
            <a:r>
              <a:rPr lang="en-US" altLang="zh-CN" i="1" dirty="0">
                <a:sym typeface="Symbol" pitchFamily="18" charset="2"/>
              </a:rPr>
              <a:t></a:t>
            </a: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sym typeface="Symbol" pitchFamily="18" charset="2"/>
            </a:endParaRPr>
          </a:p>
          <a:p>
            <a:pPr lvl="1"/>
            <a:r>
              <a:rPr lang="zh-CN" altLang="en-US" dirty="0">
                <a:sym typeface="Symbol" pitchFamily="18" charset="2"/>
              </a:rPr>
              <a:t>最大距离变短则 </a:t>
            </a:r>
            <a:r>
              <a:rPr lang="en-US" altLang="zh-CN" dirty="0"/>
              <a:t>2</a:t>
            </a:r>
            <a:r>
              <a:rPr lang="en-US" altLang="zh-CN" i="1" dirty="0">
                <a:sym typeface="Symbol" pitchFamily="18" charset="2"/>
              </a:rPr>
              <a:t> </a:t>
            </a:r>
            <a:r>
              <a:rPr lang="zh-CN" altLang="en-US" dirty="0">
                <a:sym typeface="Symbol" pitchFamily="18" charset="2"/>
              </a:rPr>
              <a:t>变小，此时最短帧长变短</a:t>
            </a:r>
            <a:endParaRPr lang="en-US" altLang="zh-CN" dirty="0">
              <a:sym typeface="Symbol" pitchFamily="18" charset="2"/>
            </a:endParaRPr>
          </a:p>
          <a:p>
            <a:pPr lvl="1"/>
            <a:r>
              <a:rPr lang="zh-CN" altLang="en-US" dirty="0">
                <a:sym typeface="Symbol" pitchFamily="18" charset="2"/>
              </a:rPr>
              <a:t>最大距离不变则 </a:t>
            </a:r>
            <a:r>
              <a:rPr lang="en-US" altLang="zh-CN" dirty="0"/>
              <a:t>2</a:t>
            </a:r>
            <a:r>
              <a:rPr lang="en-US" altLang="zh-CN" i="1" dirty="0">
                <a:sym typeface="Symbol" pitchFamily="18" charset="2"/>
              </a:rPr>
              <a:t> </a:t>
            </a:r>
            <a:r>
              <a:rPr lang="zh-CN" altLang="en-US" dirty="0">
                <a:sym typeface="Symbol" pitchFamily="18" charset="2"/>
              </a:rPr>
              <a:t>不变，此时传输速率提高则最短帧长需要提高</a:t>
            </a:r>
            <a:endParaRPr lang="zh-CN" altLang="en-US" dirty="0"/>
          </a:p>
        </p:txBody>
      </p:sp>
    </p:spTree>
    <p:extLst>
      <p:ext uri="{BB962C8B-B14F-4D97-AF65-F5344CB8AC3E}">
        <p14:creationId xmlns:p14="http://schemas.microsoft.com/office/powerpoint/2010/main" val="107197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00610-7D5B-4CE2-B342-727A22B85B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B76BDB-4923-4AE5-BF60-5491AC5B8BE8}"/>
              </a:ext>
            </a:extLst>
          </p:cNvPr>
          <p:cNvSpPr>
            <a:spLocks noGrp="1"/>
          </p:cNvSpPr>
          <p:nvPr>
            <p:ph idx="1"/>
          </p:nvPr>
        </p:nvSpPr>
        <p:spPr/>
        <p:txBody>
          <a:bodyPr/>
          <a:lstStyle/>
          <a:p>
            <a:r>
              <a:rPr lang="zh-CN" altLang="en-US" dirty="0"/>
              <a:t>假设介质长度为</a:t>
            </a:r>
            <a:r>
              <a:rPr lang="en-US" altLang="zh-CN" dirty="0"/>
              <a:t>2km</a:t>
            </a:r>
            <a:r>
              <a:rPr lang="zh-CN" altLang="en-US" dirty="0"/>
              <a:t>的以太网，其数据率为 </a:t>
            </a:r>
            <a:r>
              <a:rPr lang="en-US" altLang="zh-CN" dirty="0"/>
              <a:t>1Gbps</a:t>
            </a:r>
            <a:r>
              <a:rPr lang="zh-CN" altLang="en-US" dirty="0"/>
              <a:t>，假设信号在此网络上的传播速度为 </a:t>
            </a:r>
            <a:r>
              <a:rPr lang="en-US" altLang="zh-CN" dirty="0"/>
              <a:t>200000 km/s</a:t>
            </a:r>
            <a:r>
              <a:rPr lang="zh-CN" altLang="en-US" dirty="0"/>
              <a:t>，则最短帧长为 （  </a:t>
            </a:r>
            <a:r>
              <a:rPr lang="en-US" altLang="zh-CN" dirty="0">
                <a:solidFill>
                  <a:srgbClr val="FF0000"/>
                </a:solidFill>
              </a:rPr>
              <a:t>C</a:t>
            </a:r>
            <a:r>
              <a:rPr lang="zh-CN" altLang="en-US" dirty="0"/>
              <a:t>  ）。</a:t>
            </a:r>
            <a:endParaRPr lang="en-US" altLang="zh-CN" dirty="0"/>
          </a:p>
          <a:p>
            <a:pPr marL="0" indent="0">
              <a:buNone/>
            </a:pPr>
            <a:r>
              <a:rPr lang="en-US" altLang="zh-CN" dirty="0"/>
              <a:t>A) 625 </a:t>
            </a:r>
            <a:r>
              <a:rPr lang="zh-CN" altLang="en-US" dirty="0"/>
              <a:t>字节</a:t>
            </a:r>
            <a:r>
              <a:rPr lang="en-US" altLang="zh-CN" dirty="0"/>
              <a:t>	B) 1250 </a:t>
            </a:r>
            <a:r>
              <a:rPr lang="zh-CN" altLang="en-US" dirty="0"/>
              <a:t>字节</a:t>
            </a:r>
            <a:r>
              <a:rPr lang="en-US" altLang="zh-CN" dirty="0"/>
              <a:t>	C) 2500 </a:t>
            </a:r>
            <a:r>
              <a:rPr lang="zh-CN" altLang="en-US" dirty="0"/>
              <a:t>字节</a:t>
            </a:r>
            <a:r>
              <a:rPr lang="en-US" altLang="zh-CN" dirty="0"/>
              <a:t>	D) 5000 </a:t>
            </a:r>
            <a:r>
              <a:rPr lang="zh-CN" altLang="en-US" dirty="0"/>
              <a:t>字节</a:t>
            </a:r>
            <a:endParaRPr lang="en-US" altLang="zh-CN" dirty="0"/>
          </a:p>
          <a:p>
            <a:pPr marL="0" indent="0">
              <a:buNone/>
            </a:pPr>
            <a:endParaRPr lang="en-US" altLang="zh-CN" dirty="0"/>
          </a:p>
          <a:p>
            <a:pPr marL="0" indent="0">
              <a:buNone/>
            </a:pPr>
            <a:r>
              <a:rPr lang="zh-CN" altLang="en-US" dirty="0"/>
              <a:t>以太网争用期时长为  </a:t>
            </a:r>
            <a:r>
              <a:rPr lang="en-US" altLang="zh-CN" dirty="0"/>
              <a:t>2</a:t>
            </a:r>
            <a:r>
              <a:rPr lang="en-US" altLang="zh-CN" i="1" dirty="0">
                <a:sym typeface="Symbol" pitchFamily="18" charset="2"/>
              </a:rPr>
              <a:t> </a:t>
            </a:r>
            <a:r>
              <a:rPr lang="zh-CN" altLang="en-US" dirty="0">
                <a:sym typeface="Symbol" pitchFamily="18" charset="2"/>
              </a:rPr>
              <a:t>（两倍的端到端时延）</a:t>
            </a:r>
            <a:endParaRPr lang="en-US" altLang="zh-CN" dirty="0">
              <a:sym typeface="Symbol" pitchFamily="18" charset="2"/>
            </a:endParaRPr>
          </a:p>
          <a:p>
            <a:pPr marL="0" indent="0">
              <a:buNone/>
            </a:pPr>
            <a:r>
              <a:rPr lang="zh-CN" altLang="en-US" dirty="0"/>
              <a:t>最短帧长 </a:t>
            </a:r>
            <a:r>
              <a:rPr lang="en-US" altLang="zh-CN" dirty="0"/>
              <a:t>= 2</a:t>
            </a:r>
            <a:r>
              <a:rPr lang="en-US" altLang="zh-CN" i="1" dirty="0">
                <a:sym typeface="Symbol" pitchFamily="18" charset="2"/>
              </a:rPr>
              <a:t> </a:t>
            </a:r>
            <a:r>
              <a:rPr lang="en-US" altLang="zh-CN" dirty="0">
                <a:sym typeface="Symbol" pitchFamily="18" charset="2"/>
              </a:rPr>
              <a:t>* </a:t>
            </a:r>
            <a:r>
              <a:rPr lang="zh-CN" altLang="en-US" dirty="0">
                <a:sym typeface="Symbol" pitchFamily="18" charset="2"/>
              </a:rPr>
              <a:t>传输速率</a:t>
            </a:r>
            <a:endParaRPr lang="en-US" altLang="zh-CN" dirty="0"/>
          </a:p>
          <a:p>
            <a:pPr marL="0" indent="0">
              <a:buNone/>
            </a:pPr>
            <a:r>
              <a:rPr lang="en-US" altLang="zh-CN" i="1" dirty="0">
                <a:sym typeface="Symbol" pitchFamily="18" charset="2"/>
              </a:rPr>
              <a:t> </a:t>
            </a:r>
            <a:r>
              <a:rPr lang="en-US" altLang="zh-CN" dirty="0">
                <a:sym typeface="Symbol" pitchFamily="18" charset="2"/>
              </a:rPr>
              <a:t>= 2 km / 200000 km/s = 0.00001 s</a:t>
            </a:r>
          </a:p>
          <a:p>
            <a:pPr marL="0" indent="0">
              <a:buNone/>
            </a:pPr>
            <a:r>
              <a:rPr lang="en-US" altLang="zh-CN" dirty="0"/>
              <a:t>2</a:t>
            </a:r>
            <a:r>
              <a:rPr lang="en-US" altLang="zh-CN" i="1" dirty="0">
                <a:sym typeface="Symbol" pitchFamily="18" charset="2"/>
              </a:rPr>
              <a:t>  </a:t>
            </a:r>
            <a:r>
              <a:rPr lang="en-US" altLang="zh-CN" dirty="0">
                <a:sym typeface="Symbol" pitchFamily="18" charset="2"/>
              </a:rPr>
              <a:t>* 1 000 000 000 bps = 20000 bit = 2500 </a:t>
            </a:r>
            <a:r>
              <a:rPr lang="zh-CN" altLang="en-US" dirty="0">
                <a:sym typeface="Symbol" pitchFamily="18" charset="2"/>
              </a:rPr>
              <a:t>字节</a:t>
            </a:r>
            <a:endParaRPr lang="en-US" altLang="zh-CN" dirty="0"/>
          </a:p>
          <a:p>
            <a:endParaRPr lang="zh-CN" altLang="en-US" dirty="0"/>
          </a:p>
        </p:txBody>
      </p:sp>
    </p:spTree>
    <p:extLst>
      <p:ext uri="{BB962C8B-B14F-4D97-AF65-F5344CB8AC3E}">
        <p14:creationId xmlns:p14="http://schemas.microsoft.com/office/powerpoint/2010/main" val="70551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lstStyle/>
          <a:p>
            <a:r>
              <a:rPr lang="zh-CN" altLang="zh-CN" dirty="0"/>
              <a:t>以太网交换机进行转发决策时使用的</a:t>
            </a:r>
            <a:r>
              <a:rPr lang="en-US" altLang="zh-CN" dirty="0"/>
              <a:t> PDU </a:t>
            </a:r>
            <a:r>
              <a:rPr lang="zh-CN" altLang="zh-CN" dirty="0"/>
              <a:t>地址是（</a:t>
            </a:r>
            <a:r>
              <a:rPr lang="en-US" altLang="zh-CN" dirty="0"/>
              <a:t> </a:t>
            </a:r>
            <a:r>
              <a:rPr lang="en-US" altLang="zh-CN" dirty="0">
                <a:solidFill>
                  <a:srgbClr val="FF0000"/>
                </a:solidFill>
              </a:rPr>
              <a:t>A</a:t>
            </a:r>
            <a:r>
              <a:rPr lang="en-US" altLang="zh-CN" dirty="0"/>
              <a:t> </a:t>
            </a:r>
            <a:r>
              <a:rPr lang="zh-CN" altLang="zh-CN" dirty="0"/>
              <a:t>）。</a:t>
            </a:r>
          </a:p>
          <a:p>
            <a:pPr marL="0" indent="0">
              <a:buNone/>
            </a:pPr>
            <a:r>
              <a:rPr lang="en-US" altLang="zh-CN" sz="2400" dirty="0"/>
              <a:t>A</a:t>
            </a:r>
            <a:r>
              <a:rPr lang="zh-CN" altLang="zh-CN" sz="2400" dirty="0"/>
              <a:t>．目的物理地址</a:t>
            </a:r>
            <a:r>
              <a:rPr lang="en-US" altLang="zh-CN" sz="2400" dirty="0"/>
              <a:t>	B</a:t>
            </a:r>
            <a:r>
              <a:rPr lang="zh-CN" altLang="zh-CN" sz="2400" dirty="0"/>
              <a:t>．目的</a:t>
            </a:r>
            <a:r>
              <a:rPr lang="en-US" altLang="zh-CN" sz="2400" dirty="0"/>
              <a:t> IP </a:t>
            </a:r>
            <a:r>
              <a:rPr lang="zh-CN" altLang="zh-CN" sz="2400" dirty="0"/>
              <a:t>地址</a:t>
            </a:r>
            <a:r>
              <a:rPr lang="en-US" altLang="zh-CN" sz="2400" dirty="0"/>
              <a:t>	C</a:t>
            </a:r>
            <a:r>
              <a:rPr lang="zh-CN" altLang="zh-CN" sz="2400" dirty="0"/>
              <a:t>．源物理地址</a:t>
            </a:r>
            <a:r>
              <a:rPr lang="en-US" altLang="zh-CN" sz="2400" dirty="0"/>
              <a:t>	D</a:t>
            </a:r>
            <a:r>
              <a:rPr lang="zh-CN" altLang="zh-CN" sz="2400" dirty="0"/>
              <a:t>．源</a:t>
            </a:r>
            <a:r>
              <a:rPr lang="en-US" altLang="zh-CN" sz="2400" dirty="0"/>
              <a:t> IP </a:t>
            </a:r>
            <a:r>
              <a:rPr lang="zh-CN" altLang="zh-CN" sz="2400" dirty="0"/>
              <a:t>地址</a:t>
            </a:r>
            <a:r>
              <a:rPr lang="en-US" altLang="zh-CN" sz="2400" dirty="0"/>
              <a:t> </a:t>
            </a:r>
            <a:endParaRPr lang="zh-CN" altLang="zh-CN" sz="2400" dirty="0"/>
          </a:p>
          <a:p>
            <a:pPr marL="0" indent="0">
              <a:buNone/>
            </a:pPr>
            <a:endParaRPr lang="en-US" altLang="zh-CN" dirty="0"/>
          </a:p>
          <a:p>
            <a:pPr marL="0" indent="0">
              <a:buNone/>
            </a:pPr>
            <a:r>
              <a:rPr lang="zh-CN" altLang="en-US" dirty="0"/>
              <a:t>参见第一章第</a:t>
            </a:r>
            <a:r>
              <a:rPr lang="en-US" altLang="zh-CN" dirty="0"/>
              <a:t>137</a:t>
            </a:r>
            <a:r>
              <a:rPr lang="zh-CN" altLang="en-US" dirty="0"/>
              <a:t>号幻灯片：</a:t>
            </a:r>
            <a:r>
              <a:rPr lang="en-US" altLang="zh-CN" dirty="0"/>
              <a:t>OSI </a:t>
            </a:r>
            <a:r>
              <a:rPr lang="zh-CN" altLang="en-US" dirty="0"/>
              <a:t>参考模型把对等层次之间传送的数据单位称为该层的协议数据单元 </a:t>
            </a:r>
            <a:r>
              <a:rPr lang="en-US" altLang="zh-CN" dirty="0"/>
              <a:t>PDU</a:t>
            </a:r>
            <a:r>
              <a:rPr lang="zh-CN" altLang="en-US" dirty="0"/>
              <a:t>。</a:t>
            </a:r>
          </a:p>
          <a:p>
            <a:pPr marL="0" indent="0">
              <a:buNone/>
            </a:pPr>
            <a:endParaRPr lang="zh-CN" altLang="en-US" dirty="0"/>
          </a:p>
        </p:txBody>
      </p:sp>
    </p:spTree>
    <p:extLst>
      <p:ext uri="{BB962C8B-B14F-4D97-AF65-F5344CB8AC3E}">
        <p14:creationId xmlns:p14="http://schemas.microsoft.com/office/powerpoint/2010/main" val="194754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一、信道带宽为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p>
          <a:p>
            <a:pPr marL="0" indent="0">
              <a:buNone/>
            </a:pPr>
            <a:endParaRPr lang="en-US" altLang="zh-CN" dirty="0"/>
          </a:p>
          <a:p>
            <a:r>
              <a:rPr lang="zh-CN" altLang="en-US" dirty="0"/>
              <a:t>二、</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endParaRPr lang="en-US" altLang="zh-CN" dirty="0"/>
          </a:p>
          <a:p>
            <a:pPr marL="0" indent="0">
              <a:buNone/>
            </a:pPr>
            <a:endParaRPr lang="zh-CN" altLang="en-US" dirty="0"/>
          </a:p>
        </p:txBody>
      </p:sp>
      <p:sp>
        <p:nvSpPr>
          <p:cNvPr id="8" name="标题 7">
            <a:extLst>
              <a:ext uri="{FF2B5EF4-FFF2-40B4-BE49-F238E27FC236}">
                <a16:creationId xmlns:a16="http://schemas.microsoft.com/office/drawing/2014/main" id="{89237FF0-B11B-48BF-A3B6-29AB96C6DC2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52182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96425-BF36-4AA7-B672-3E8EEFF0AEA0}"/>
              </a:ext>
            </a:extLst>
          </p:cNvPr>
          <p:cNvSpPr>
            <a:spLocks noGrp="1"/>
          </p:cNvSpPr>
          <p:nvPr>
            <p:ph type="title"/>
          </p:nvPr>
        </p:nvSpPr>
        <p:spPr/>
        <p:txBody>
          <a:bodyPr/>
          <a:lstStyle/>
          <a:p>
            <a:r>
              <a:rPr lang="zh-CN" altLang="en-US" dirty="0"/>
              <a:t>香农定理</a:t>
            </a:r>
            <a:r>
              <a:rPr lang="en-US" altLang="zh-CN" sz="2800" dirty="0"/>
              <a:t>(</a:t>
            </a:r>
            <a:r>
              <a:rPr lang="zh-CN" altLang="en-US" sz="2800" dirty="0"/>
              <a:t>改编自</a:t>
            </a:r>
            <a:r>
              <a:rPr lang="en-US" altLang="zh-CN" sz="2800" dirty="0"/>
              <a:t>2016</a:t>
            </a:r>
            <a:r>
              <a:rPr lang="zh-CN" altLang="en-US" sz="2800" dirty="0"/>
              <a:t>年百度文库考题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1E8E9E5B-13E5-452C-8753-EDEF25F26E94}"/>
              </a:ext>
            </a:extLst>
          </p:cNvPr>
          <p:cNvSpPr>
            <a:spLocks noGrp="1"/>
          </p:cNvSpPr>
          <p:nvPr>
            <p:ph idx="1"/>
          </p:nvPr>
        </p:nvSpPr>
        <p:spPr>
          <a:xfrm>
            <a:off x="527052" y="1196752"/>
            <a:ext cx="11137899" cy="5111972"/>
          </a:xfrm>
        </p:spPr>
        <p:txBody>
          <a:bodyPr/>
          <a:lstStyle/>
          <a:p>
            <a:r>
              <a:rPr lang="zh-CN" altLang="en-US" dirty="0"/>
              <a:t>信道带宽为 </a:t>
            </a:r>
            <a:r>
              <a:rPr lang="en-US" altLang="zh-CN" dirty="0"/>
              <a:t>2 </a:t>
            </a:r>
            <a:r>
              <a:rPr lang="en-US" altLang="zh-CN" dirty="0" err="1"/>
              <a:t>Mhz</a:t>
            </a:r>
            <a:r>
              <a:rPr lang="zh-CN" altLang="en-US" dirty="0"/>
              <a:t>，信噪比为 </a:t>
            </a:r>
            <a:r>
              <a:rPr lang="en-US" altLang="zh-CN" dirty="0"/>
              <a:t>30dB</a:t>
            </a:r>
            <a:r>
              <a:rPr lang="zh-CN" altLang="en-US" dirty="0"/>
              <a:t>，按照香农定理，该信道的极限数据率为（    ）</a:t>
            </a:r>
            <a:endParaRPr lang="en-US" altLang="zh-CN" dirty="0"/>
          </a:p>
          <a:p>
            <a:pPr marL="0" indent="0">
              <a:buNone/>
            </a:pPr>
            <a:r>
              <a:rPr lang="en-US" altLang="zh-CN" dirty="0"/>
              <a:t>A.</a:t>
            </a:r>
            <a:r>
              <a:rPr lang="zh-CN" altLang="en-US" dirty="0"/>
              <a:t> </a:t>
            </a:r>
            <a:r>
              <a:rPr lang="en-US" altLang="zh-CN" dirty="0"/>
              <a:t>20</a:t>
            </a:r>
            <a:r>
              <a:rPr lang="zh-CN" altLang="en-US" dirty="0"/>
              <a:t> </a:t>
            </a:r>
            <a:r>
              <a:rPr lang="en-US" altLang="zh-CN" dirty="0"/>
              <a:t>Mbps	B. 40 Mbps	C. 60 Mbps	D. 100 Mbps</a:t>
            </a:r>
            <a:endParaRPr lang="zh-CN" altLang="en-US" dirty="0"/>
          </a:p>
        </p:txBody>
      </p:sp>
      <p:sp>
        <p:nvSpPr>
          <p:cNvPr id="4" name="Rectangle 3">
            <a:extLst>
              <a:ext uri="{FF2B5EF4-FFF2-40B4-BE49-F238E27FC236}">
                <a16:creationId xmlns:a16="http://schemas.microsoft.com/office/drawing/2014/main" id="{F6AB82E4-E19B-4289-93B8-5BB9271559EF}"/>
              </a:ext>
            </a:extLst>
          </p:cNvPr>
          <p:cNvSpPr txBox="1">
            <a:spLocks noChangeArrowheads="1"/>
          </p:cNvSpPr>
          <p:nvPr/>
        </p:nvSpPr>
        <p:spPr>
          <a:xfrm>
            <a:off x="551384" y="2924943"/>
            <a:ext cx="10537502" cy="3599457"/>
          </a:xfrm>
          <a:prstGeom prst="rect">
            <a:avLst/>
          </a:prstGeom>
        </p:spPr>
        <p:txBody>
          <a:bodyPr vert="horz" lIns="91440" tIns="45720" rIns="91440" bIns="45720" rtlCol="0">
            <a:normAutofit/>
          </a:bodyPr>
          <a:lstStyle>
            <a:lvl1pPr marL="342900" marR="0" indent="-342900" algn="l" defTabSz="914400" rtl="0" eaLnBrk="1" fontAlgn="base" latinLnBrk="0" hangingPunct="1">
              <a:lnSpc>
                <a:spcPct val="100000"/>
              </a:lnSpc>
              <a:spcBef>
                <a:spcPct val="20000"/>
              </a:spcBef>
              <a:spcAft>
                <a:spcPts val="0"/>
              </a:spcAft>
              <a:buClrTx/>
              <a:buSzPct val="70000"/>
              <a:buFont typeface="Wingdings" panose="05000000000000000000" pitchFamily="2" charset="2"/>
              <a:buChar char="v"/>
              <a:defRPr sz="2800" b="0" kern="1200" baseline="0">
                <a:solidFill>
                  <a:srgbClr val="000099"/>
                </a:solidFill>
                <a:latin typeface="+mn-ea"/>
                <a:ea typeface="+mn-ea"/>
                <a:cs typeface="+mn-cs"/>
              </a:defRPr>
            </a:lvl1pPr>
            <a:lvl2pPr marL="742950" marR="0" indent="-285750" algn="l" defTabSz="914400" rtl="0" eaLnBrk="1" fontAlgn="base" latinLnBrk="0" hangingPunct="1">
              <a:lnSpc>
                <a:spcPct val="100000"/>
              </a:lnSpc>
              <a:spcBef>
                <a:spcPct val="20000"/>
              </a:spcBef>
              <a:spcAft>
                <a:spcPts val="0"/>
              </a:spcAft>
              <a:buClrTx/>
              <a:buSzTx/>
              <a:buFontTx/>
              <a:buChar char="–"/>
              <a:defRPr sz="2400" kern="1200" baseline="0">
                <a:solidFill>
                  <a:srgbClr val="000099"/>
                </a:solidFill>
                <a:latin typeface="+mn-ea"/>
                <a:ea typeface="+mn-ea"/>
                <a:cs typeface="+mn-cs"/>
              </a:defRPr>
            </a:lvl2pPr>
            <a:lvl3pPr marL="11430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2000" kern="1200" baseline="0">
                <a:solidFill>
                  <a:srgbClr val="000099"/>
                </a:solidFill>
                <a:latin typeface="+mn-ea"/>
                <a:ea typeface="+mn-ea"/>
                <a:cs typeface="+mn-cs"/>
              </a:defRPr>
            </a:lvl3pPr>
            <a:lvl4pPr marL="1600200" marR="0" indent="-228600" algn="l" defTabSz="914400" rtl="0" eaLnBrk="1" fontAlgn="base" latinLnBrk="0" hangingPunct="1">
              <a:lnSpc>
                <a:spcPct val="100000"/>
              </a:lnSpc>
              <a:spcBef>
                <a:spcPct val="20000"/>
              </a:spcBef>
              <a:spcAft>
                <a:spcPts val="0"/>
              </a:spcAft>
              <a:buClrTx/>
              <a:buSzTx/>
              <a:buFontTx/>
              <a:buChar char="–"/>
              <a:defRPr sz="1800" kern="1200" baseline="0">
                <a:solidFill>
                  <a:srgbClr val="000099"/>
                </a:solidFill>
                <a:latin typeface="Comic Sans MS" panose="030F0702030302020204" pitchFamily="66" charset="0"/>
                <a:ea typeface="微软雅黑" panose="020B0503020204020204" pitchFamily="34" charset="-122"/>
                <a:cs typeface="+mn-cs"/>
              </a:defRPr>
            </a:lvl4pPr>
            <a:lvl5pPr marL="2057400" marR="0" indent="-228600" algn="l" defTabSz="914400" rtl="0" eaLnBrk="1" fontAlgn="base" latinLnBrk="0" hangingPunct="1">
              <a:lnSpc>
                <a:spcPct val="100000"/>
              </a:lnSpc>
              <a:spcBef>
                <a:spcPct val="20000"/>
              </a:spcBef>
              <a:spcAft>
                <a:spcPts val="0"/>
              </a:spcAft>
              <a:buClrTx/>
              <a:buSzTx/>
              <a:buFont typeface="Comic Sans MS" panose="030F0702030302020204" pitchFamily="66" charset="0"/>
              <a:buChar char="»"/>
              <a:defRPr sz="1800" kern="1200" baseline="0">
                <a:solidFill>
                  <a:srgbClr val="000099"/>
                </a:solidFill>
                <a:latin typeface="Comic Sans MS" panose="030F0702030302020204" pitchFamily="66"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信道的极限信息传输速率 </a:t>
            </a:r>
            <a:r>
              <a:rPr lang="en-US" altLang="zh-CN" i="1" dirty="0"/>
              <a:t>C </a:t>
            </a:r>
            <a:r>
              <a:rPr lang="zh-CN" altLang="en-US" dirty="0"/>
              <a:t>可表达为：</a:t>
            </a:r>
          </a:p>
          <a:p>
            <a:pPr marL="0" indent="0">
              <a:spcBef>
                <a:spcPct val="25000"/>
              </a:spcBef>
              <a:spcAft>
                <a:spcPct val="25000"/>
              </a:spcAft>
              <a:buFont typeface="Wingdings" panose="05000000000000000000" pitchFamily="2" charset="2"/>
              <a:buNone/>
            </a:pPr>
            <a:r>
              <a:rPr lang="en-US" altLang="zh-CN" i="1" dirty="0"/>
              <a:t>		</a:t>
            </a:r>
            <a:r>
              <a:rPr lang="en-US" altLang="zh-CN" i="1" dirty="0">
                <a:solidFill>
                  <a:srgbClr val="0000CC"/>
                </a:solidFill>
              </a:rPr>
              <a:t>C</a:t>
            </a:r>
            <a:r>
              <a:rPr lang="en-US" altLang="zh-CN" dirty="0">
                <a:solidFill>
                  <a:srgbClr val="0000CC"/>
                </a:solidFill>
              </a:rPr>
              <a:t> = </a:t>
            </a:r>
            <a:r>
              <a:rPr lang="en-US" altLang="zh-CN" i="1" dirty="0">
                <a:solidFill>
                  <a:srgbClr val="0000CC"/>
                </a:solidFill>
              </a:rPr>
              <a:t>W</a:t>
            </a:r>
            <a:r>
              <a:rPr lang="en-US" altLang="zh-CN" dirty="0">
                <a:solidFill>
                  <a:srgbClr val="0000CC"/>
                </a:solidFill>
              </a:rPr>
              <a:t> log</a:t>
            </a:r>
            <a:r>
              <a:rPr lang="en-US" altLang="zh-CN" baseline="-25000" dirty="0">
                <a:solidFill>
                  <a:srgbClr val="0000CC"/>
                </a:solidFill>
              </a:rPr>
              <a:t>2</a:t>
            </a:r>
            <a:r>
              <a:rPr lang="en-US" altLang="zh-CN" dirty="0">
                <a:solidFill>
                  <a:srgbClr val="0000CC"/>
                </a:solidFill>
              </a:rPr>
              <a:t>(1+</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(bit/s) </a:t>
            </a:r>
          </a:p>
          <a:p>
            <a:pPr marL="457200" lvl="1" indent="0">
              <a:buFontTx/>
              <a:buNone/>
            </a:pPr>
            <a:r>
              <a:rPr lang="zh-CN" altLang="en-US" dirty="0">
                <a:latin typeface="Arial" charset="0"/>
                <a:ea typeface="黑体" pitchFamily="2" charset="-122"/>
              </a:rPr>
              <a:t>其中：</a:t>
            </a:r>
            <a:r>
              <a:rPr lang="en-US" altLang="zh-CN" dirty="0">
                <a:latin typeface="Arial" charset="0"/>
                <a:ea typeface="黑体" pitchFamily="2" charset="-122"/>
              </a:rPr>
              <a:t>	</a:t>
            </a:r>
            <a:r>
              <a:rPr lang="en-US" altLang="zh-CN" i="1" dirty="0">
                <a:latin typeface="Arial" charset="0"/>
                <a:ea typeface="黑体" pitchFamily="2" charset="-122"/>
              </a:rPr>
              <a:t>W </a:t>
            </a:r>
            <a:r>
              <a:rPr lang="zh-CN" altLang="en-US" dirty="0">
                <a:latin typeface="Arial" charset="0"/>
                <a:ea typeface="黑体" pitchFamily="2" charset="-122"/>
              </a:rPr>
              <a:t>为信道的带宽（以 </a:t>
            </a:r>
            <a:r>
              <a:rPr lang="en-US" altLang="zh-CN" dirty="0">
                <a:latin typeface="Arial" charset="0"/>
                <a:ea typeface="黑体" pitchFamily="2" charset="-122"/>
              </a:rPr>
              <a:t>Hz </a:t>
            </a:r>
            <a:r>
              <a:rPr lang="zh-CN" altLang="en-US" dirty="0">
                <a:latin typeface="Arial" charset="0"/>
                <a:ea typeface="黑体" pitchFamily="2" charset="-122"/>
              </a:rPr>
              <a:t>为单位）；</a:t>
            </a:r>
          </a:p>
          <a:p>
            <a:pPr marL="457200" lvl="1" indent="0">
              <a:buFontTx/>
              <a:buNone/>
            </a:pPr>
            <a:r>
              <a:rPr lang="en-US" altLang="zh-CN" i="1" dirty="0">
                <a:latin typeface="Arial" charset="0"/>
                <a:ea typeface="黑体" pitchFamily="2" charset="-122"/>
              </a:rPr>
              <a:t>		S </a:t>
            </a:r>
            <a:r>
              <a:rPr lang="zh-CN" altLang="en-US" dirty="0">
                <a:latin typeface="Arial" charset="0"/>
                <a:ea typeface="黑体" pitchFamily="2" charset="-122"/>
              </a:rPr>
              <a:t>为信道内所传信号的平均功率；</a:t>
            </a:r>
          </a:p>
          <a:p>
            <a:pPr marL="457200" lvl="1" indent="0">
              <a:buFontTx/>
              <a:buNone/>
            </a:pPr>
            <a:r>
              <a:rPr lang="en-US" altLang="zh-CN" i="1" dirty="0">
                <a:latin typeface="Arial" charset="0"/>
                <a:ea typeface="黑体" pitchFamily="2" charset="-122"/>
              </a:rPr>
              <a:t>		N </a:t>
            </a:r>
            <a:r>
              <a:rPr lang="zh-CN" altLang="en-US" dirty="0">
                <a:latin typeface="Arial" charset="0"/>
                <a:ea typeface="黑体" pitchFamily="2" charset="-122"/>
              </a:rPr>
              <a:t>为信道内部的高斯噪声功率。</a:t>
            </a:r>
            <a:r>
              <a:rPr lang="zh-CN" altLang="en-US" dirty="0"/>
              <a:t> </a:t>
            </a:r>
            <a:endParaRPr lang="en-US" altLang="zh-CN" dirty="0"/>
          </a:p>
          <a:p>
            <a:pPr marL="457200" lvl="1" indent="0">
              <a:buNone/>
            </a:pPr>
            <a:r>
              <a:rPr lang="zh-CN" altLang="zh-CN" dirty="0">
                <a:solidFill>
                  <a:srgbClr val="0000CC"/>
                </a:solidFill>
              </a:rPr>
              <a:t>信噪比</a:t>
            </a:r>
            <a:r>
              <a:rPr lang="en-US" altLang="zh-CN" dirty="0">
                <a:solidFill>
                  <a:srgbClr val="0000CC"/>
                </a:solidFill>
              </a:rPr>
              <a:t>(dB) = 10 log</a:t>
            </a:r>
            <a:r>
              <a:rPr lang="en-US" altLang="zh-CN" baseline="-25000" dirty="0">
                <a:solidFill>
                  <a:srgbClr val="0000CC"/>
                </a:solidFill>
              </a:rPr>
              <a:t>10</a:t>
            </a:r>
            <a:r>
              <a:rPr lang="en-US" altLang="zh-CN" dirty="0">
                <a:solidFill>
                  <a:srgbClr val="0000CC"/>
                </a:solidFill>
              </a:rPr>
              <a:t>(</a:t>
            </a:r>
            <a:r>
              <a:rPr lang="en-US" altLang="zh-CN" i="1" dirty="0">
                <a:solidFill>
                  <a:srgbClr val="0000CC"/>
                </a:solidFill>
              </a:rPr>
              <a:t>S</a:t>
            </a:r>
            <a:r>
              <a:rPr lang="en-US" altLang="zh-CN" dirty="0">
                <a:solidFill>
                  <a:srgbClr val="0000CC"/>
                </a:solidFill>
              </a:rPr>
              <a:t>/</a:t>
            </a:r>
            <a:r>
              <a:rPr lang="en-US" altLang="zh-CN" i="1" dirty="0">
                <a:solidFill>
                  <a:srgbClr val="0000CC"/>
                </a:solidFill>
              </a:rPr>
              <a:t>N</a:t>
            </a:r>
            <a:r>
              <a:rPr lang="en-US" altLang="zh-CN" dirty="0">
                <a:solidFill>
                  <a:srgbClr val="0000CC"/>
                </a:solidFill>
              </a:rPr>
              <a:t>)    (dB)</a:t>
            </a:r>
          </a:p>
          <a:p>
            <a:pPr marL="342900" lvl="1" indent="-342900">
              <a:buSzPct val="70000"/>
              <a:buFont typeface="Wingdings" panose="05000000000000000000" pitchFamily="2" charset="2"/>
              <a:buChar char="v"/>
            </a:pPr>
            <a:r>
              <a:rPr lang="en-US" altLang="zh-CN" sz="2800" dirty="0"/>
              <a:t>30=10log</a:t>
            </a:r>
            <a:r>
              <a:rPr lang="en-US" altLang="zh-CN" sz="2800" baseline="-25000" dirty="0"/>
              <a:t>10</a:t>
            </a:r>
            <a:r>
              <a:rPr lang="en-US" altLang="zh-CN" sz="2800" dirty="0"/>
              <a:t>(S/N)</a:t>
            </a:r>
            <a:r>
              <a:rPr lang="zh-CN" altLang="en-US" sz="2800" dirty="0"/>
              <a:t>，</a:t>
            </a:r>
            <a:r>
              <a:rPr lang="en-US" altLang="zh-CN" sz="2800" dirty="0"/>
              <a:t>S/N = 1000</a:t>
            </a:r>
            <a:r>
              <a:rPr lang="zh-CN" altLang="en-US" sz="2800" dirty="0"/>
              <a:t>，</a:t>
            </a:r>
            <a:r>
              <a:rPr lang="en-US" altLang="zh-CN" sz="2800" i="1" dirty="0">
                <a:solidFill>
                  <a:srgbClr val="0000CC"/>
                </a:solidFill>
              </a:rPr>
              <a:t> C</a:t>
            </a:r>
            <a:r>
              <a:rPr lang="en-US" altLang="zh-CN" sz="2800" dirty="0">
                <a:solidFill>
                  <a:srgbClr val="0000CC"/>
                </a:solidFill>
              </a:rPr>
              <a:t> = 2M log</a:t>
            </a:r>
            <a:r>
              <a:rPr lang="en-US" altLang="zh-CN" sz="2800" baseline="-25000" dirty="0">
                <a:solidFill>
                  <a:srgbClr val="0000CC"/>
                </a:solidFill>
              </a:rPr>
              <a:t>2</a:t>
            </a:r>
            <a:r>
              <a:rPr lang="en-US" altLang="zh-CN" sz="2800" dirty="0">
                <a:solidFill>
                  <a:srgbClr val="0000CC"/>
                </a:solidFill>
              </a:rPr>
              <a:t>(1+1000) </a:t>
            </a:r>
            <a:endParaRPr lang="zh-CN" altLang="en-US" sz="2800" dirty="0"/>
          </a:p>
        </p:txBody>
      </p:sp>
      <p:sp>
        <p:nvSpPr>
          <p:cNvPr id="5" name="文本框 4">
            <a:extLst>
              <a:ext uri="{FF2B5EF4-FFF2-40B4-BE49-F238E27FC236}">
                <a16:creationId xmlns:a16="http://schemas.microsoft.com/office/drawing/2014/main" id="{4F6BAED4-13B3-404F-80BB-61D35B4C0D8A}"/>
              </a:ext>
            </a:extLst>
          </p:cNvPr>
          <p:cNvSpPr txBox="1"/>
          <p:nvPr/>
        </p:nvSpPr>
        <p:spPr>
          <a:xfrm>
            <a:off x="3110850" y="1671191"/>
            <a:ext cx="360040" cy="461665"/>
          </a:xfrm>
          <a:prstGeom prst="rect">
            <a:avLst/>
          </a:prstGeom>
          <a:noFill/>
        </p:spPr>
        <p:txBody>
          <a:bodyPr wrap="square" rtlCol="0">
            <a:spAutoFit/>
          </a:bodyPr>
          <a:lstStyle/>
          <a:p>
            <a:r>
              <a:rPr lang="en-US" altLang="zh-CN" sz="2400" dirty="0">
                <a:solidFill>
                  <a:srgbClr val="FF0000"/>
                </a:solidFill>
              </a:rPr>
              <a:t>A</a:t>
            </a:r>
            <a:endParaRPr lang="zh-CN" altLang="en-US" sz="2400" dirty="0">
              <a:solidFill>
                <a:srgbClr val="FF0000"/>
              </a:solidFill>
            </a:endParaRPr>
          </a:p>
        </p:txBody>
      </p:sp>
      <p:sp>
        <p:nvSpPr>
          <p:cNvPr id="6" name="矩形 5">
            <a:extLst>
              <a:ext uri="{FF2B5EF4-FFF2-40B4-BE49-F238E27FC236}">
                <a16:creationId xmlns:a16="http://schemas.microsoft.com/office/drawing/2014/main" id="{44246CCE-4406-46FF-99D1-080B15C9EABB}"/>
              </a:ext>
            </a:extLst>
          </p:cNvPr>
          <p:cNvSpPr/>
          <p:nvPr/>
        </p:nvSpPr>
        <p:spPr>
          <a:xfrm>
            <a:off x="2711624" y="849408"/>
            <a:ext cx="9144000" cy="369332"/>
          </a:xfrm>
          <a:prstGeom prst="rect">
            <a:avLst/>
          </a:prstGeom>
        </p:spPr>
        <p:txBody>
          <a:bodyPr wrap="square">
            <a:spAutoFit/>
          </a:bodyPr>
          <a:lstStyle/>
          <a:p>
            <a:r>
              <a:rPr lang="en-US" altLang="zh-CN" dirty="0">
                <a:solidFill>
                  <a:schemeClr val="accent6">
                    <a:lumMod val="75000"/>
                  </a:schemeClr>
                </a:solidFill>
              </a:rPr>
              <a:t>https://wenku.baidu.com/view/3ddd87ec9f3143323968011ca300a6c30c22f196.html</a:t>
            </a:r>
            <a:endParaRPr lang="zh-CN" altLang="en-US" dirty="0">
              <a:solidFill>
                <a:schemeClr val="accent6">
                  <a:lumMod val="75000"/>
                </a:schemeClr>
              </a:solidFill>
            </a:endParaRPr>
          </a:p>
        </p:txBody>
      </p:sp>
    </p:spTree>
    <p:extLst>
      <p:ext uri="{BB962C8B-B14F-4D97-AF65-F5344CB8AC3E}">
        <p14:creationId xmlns:p14="http://schemas.microsoft.com/office/powerpoint/2010/main" val="35817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BA701-D997-4E16-B470-6D8CE37F1D0B}"/>
              </a:ext>
            </a:extLst>
          </p:cNvPr>
          <p:cNvSpPr>
            <a:spLocks noGrp="1"/>
          </p:cNvSpPr>
          <p:nvPr>
            <p:ph type="title"/>
          </p:nvPr>
        </p:nvSpPr>
        <p:spPr/>
        <p:txBody>
          <a:bodyPr/>
          <a:lstStyle/>
          <a:p>
            <a:r>
              <a:rPr lang="en-US" altLang="zh-CN" dirty="0"/>
              <a:t>CRC </a:t>
            </a:r>
            <a:r>
              <a:rPr lang="en-US" altLang="zh-CN" sz="2800" dirty="0"/>
              <a:t>(</a:t>
            </a:r>
            <a:r>
              <a:rPr lang="zh-CN" altLang="en-US" sz="2800" dirty="0"/>
              <a:t>改编自早期国外高校考题</a:t>
            </a:r>
            <a:r>
              <a:rPr lang="en-US" altLang="zh-CN" sz="2800" dirty="0"/>
              <a:t>)</a:t>
            </a:r>
            <a:endParaRPr lang="zh-CN" altLang="en-US" sz="2800" dirty="0"/>
          </a:p>
        </p:txBody>
      </p:sp>
      <p:sp>
        <p:nvSpPr>
          <p:cNvPr id="3" name="内容占位符 2">
            <a:extLst>
              <a:ext uri="{FF2B5EF4-FFF2-40B4-BE49-F238E27FC236}">
                <a16:creationId xmlns:a16="http://schemas.microsoft.com/office/drawing/2014/main" id="{DC12131B-2810-424E-9FC2-B5E2D783B418}"/>
              </a:ext>
            </a:extLst>
          </p:cNvPr>
          <p:cNvSpPr>
            <a:spLocks noGrp="1"/>
          </p:cNvSpPr>
          <p:nvPr>
            <p:ph idx="1"/>
          </p:nvPr>
        </p:nvSpPr>
        <p:spPr/>
        <p:txBody>
          <a:bodyPr/>
          <a:lstStyle/>
          <a:p>
            <a:pPr marL="0" indent="0">
              <a:buNone/>
            </a:pPr>
            <a:r>
              <a:rPr lang="zh-CN" altLang="en-US" dirty="0"/>
              <a:t>八、</a:t>
            </a:r>
            <a:r>
              <a:rPr lang="en-US" altLang="zh-CN" dirty="0"/>
              <a:t>( 7 </a:t>
            </a:r>
            <a:r>
              <a:rPr lang="zh-CN" altLang="en-US" dirty="0"/>
              <a:t>分 </a:t>
            </a:r>
            <a:r>
              <a:rPr lang="en-US" altLang="zh-CN" dirty="0"/>
              <a:t>)</a:t>
            </a:r>
            <a:r>
              <a:rPr lang="zh-CN" altLang="en-US" dirty="0"/>
              <a:t>假设接收方采用</a:t>
            </a:r>
            <a:r>
              <a:rPr lang="en-US" altLang="zh-CN" dirty="0"/>
              <a:t>CRC</a:t>
            </a:r>
            <a:r>
              <a:rPr lang="zh-CN" altLang="en-US" dirty="0"/>
              <a:t>生成多项式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 </a:t>
            </a:r>
            <a:r>
              <a:rPr lang="en-US" altLang="zh-CN" baseline="30000" dirty="0"/>
              <a:t>4</a:t>
            </a:r>
            <a:r>
              <a:rPr lang="en-US" altLang="zh-CN" dirty="0"/>
              <a:t>+</a:t>
            </a:r>
            <a:r>
              <a:rPr lang="en-US" altLang="zh-CN" i="1" dirty="0">
                <a:latin typeface="Times New Roman" panose="02020603050405020304" pitchFamily="18" charset="0"/>
                <a:cs typeface="Times New Roman" panose="02020603050405020304" pitchFamily="18" charset="0"/>
              </a:rPr>
              <a:t>x</a:t>
            </a:r>
            <a:r>
              <a:rPr lang="en-US" altLang="zh-CN" dirty="0"/>
              <a:t>+1</a:t>
            </a:r>
            <a:r>
              <a:rPr lang="zh-CN" altLang="en-US" dirty="0"/>
              <a:t>接收到的比特流为</a:t>
            </a:r>
            <a:r>
              <a:rPr lang="en-US" altLang="zh-CN" dirty="0"/>
              <a:t>110110101100</a:t>
            </a:r>
            <a:r>
              <a:rPr lang="zh-CN" altLang="en-US" dirty="0"/>
              <a:t>，问接收正确与否？计算给出原因。</a:t>
            </a:r>
          </a:p>
        </p:txBody>
      </p:sp>
      <p:sp>
        <p:nvSpPr>
          <p:cNvPr id="4" name="矩形 3">
            <a:extLst>
              <a:ext uri="{FF2B5EF4-FFF2-40B4-BE49-F238E27FC236}">
                <a16:creationId xmlns:a16="http://schemas.microsoft.com/office/drawing/2014/main" id="{EA8AE41B-BFD2-4329-B22D-9EA7840C3001}"/>
              </a:ext>
            </a:extLst>
          </p:cNvPr>
          <p:cNvSpPr/>
          <p:nvPr/>
        </p:nvSpPr>
        <p:spPr>
          <a:xfrm>
            <a:off x="3048000" y="2471985"/>
            <a:ext cx="6096000" cy="3693319"/>
          </a:xfrm>
          <a:prstGeom prst="rect">
            <a:avLst/>
          </a:prstGeom>
        </p:spPr>
        <p:txBody>
          <a:bodyPr>
            <a:spAutoFit/>
          </a:bodyPr>
          <a:lstStyle/>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 | 110110101100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11101</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11100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11110</a:t>
            </a:r>
            <a:endParaRPr lang="zh-CN" altLang="zh-CN" sz="1400"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u="sng"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10011</a:t>
            </a:r>
            <a:endParaRPr lang="zh-CN" altLang="zh-CN" sz="1400" u="sng" kern="100" dirty="0">
              <a:solidFill>
                <a:srgbClr val="000099"/>
              </a:solidFill>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a:solidFill>
                  <a:srgbClr val="000099"/>
                </a:solidFill>
                <a:latin typeface="Consolas" panose="020B0609020204030204" pitchFamily="49" charset="0"/>
                <a:ea typeface="宋体" panose="02010600030101010101" pitchFamily="2" charset="-122"/>
                <a:cs typeface="Times New Roman" panose="02020603050405020304" pitchFamily="18" charset="0"/>
              </a:rPr>
              <a:t>                 </a:t>
            </a:r>
            <a:r>
              <a:rPr lang="en-US" altLang="zh-CN" kern="100" dirty="0">
                <a:solidFill>
                  <a:srgbClr val="FF0000"/>
                </a:solidFill>
                <a:latin typeface="Consolas" panose="020B0609020204030204" pitchFamily="49" charset="0"/>
                <a:ea typeface="宋体" panose="02010600030101010101" pitchFamily="2" charset="-122"/>
                <a:cs typeface="Times New Roman" panose="02020603050405020304" pitchFamily="18" charset="0"/>
              </a:rPr>
              <a:t>1101</a:t>
            </a:r>
            <a:endParaRPr lang="zh-CN" altLang="zh-CN" sz="14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标注: 弯曲线形(无边框) 4">
            <a:extLst>
              <a:ext uri="{FF2B5EF4-FFF2-40B4-BE49-F238E27FC236}">
                <a16:creationId xmlns:a16="http://schemas.microsoft.com/office/drawing/2014/main" id="{C7AC83EF-EF17-403D-9A4C-647CEE544B0C}"/>
              </a:ext>
            </a:extLst>
          </p:cNvPr>
          <p:cNvSpPr/>
          <p:nvPr/>
        </p:nvSpPr>
        <p:spPr bwMode="auto">
          <a:xfrm>
            <a:off x="6960096" y="6021288"/>
            <a:ext cx="1512168" cy="503113"/>
          </a:xfrm>
          <a:prstGeom prst="callout2">
            <a:avLst>
              <a:gd name="adj1" fmla="val 53802"/>
              <a:gd name="adj2" fmla="val -2718"/>
              <a:gd name="adj3" fmla="val 55100"/>
              <a:gd name="adj4" fmla="val -51135"/>
              <a:gd name="adj5" fmla="val 4749"/>
              <a:gd name="adj6" fmla="val -87182"/>
            </a:avLst>
          </a:prstGeom>
          <a:noFill/>
          <a:ln w="9525" cap="flat" cmpd="sng" algn="ctr">
            <a:solidFill>
              <a:schemeClr val="accent1"/>
            </a:solid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a:ln>
                  <a:noFill/>
                </a:ln>
                <a:solidFill>
                  <a:srgbClr val="000099"/>
                </a:solidFill>
                <a:effectLst/>
                <a:latin typeface="微软雅黑" panose="020B0503020204020204" pitchFamily="34" charset="-122"/>
                <a:ea typeface="微软雅黑" panose="020B0503020204020204" pitchFamily="34" charset="-122"/>
              </a:rPr>
              <a:t>接受错误</a:t>
            </a:r>
          </a:p>
        </p:txBody>
      </p:sp>
      <p:grpSp>
        <p:nvGrpSpPr>
          <p:cNvPr id="18" name="组合 17">
            <a:extLst>
              <a:ext uri="{FF2B5EF4-FFF2-40B4-BE49-F238E27FC236}">
                <a16:creationId xmlns:a16="http://schemas.microsoft.com/office/drawing/2014/main" id="{393E4F0E-1E32-4C10-9C34-BFB4E4D2FAFA}"/>
              </a:ext>
            </a:extLst>
          </p:cNvPr>
          <p:cNvGrpSpPr/>
          <p:nvPr/>
        </p:nvGrpSpPr>
        <p:grpSpPr>
          <a:xfrm>
            <a:off x="4956934" y="2761335"/>
            <a:ext cx="752902" cy="2520280"/>
            <a:chOff x="4956934" y="2761335"/>
            <a:chExt cx="752902" cy="2520280"/>
          </a:xfrm>
        </p:grpSpPr>
        <p:cxnSp>
          <p:nvCxnSpPr>
            <p:cNvPr id="7" name="直接箭头连接符 6">
              <a:extLst>
                <a:ext uri="{FF2B5EF4-FFF2-40B4-BE49-F238E27FC236}">
                  <a16:creationId xmlns:a16="http://schemas.microsoft.com/office/drawing/2014/main" id="{84792E4A-5780-4C82-8205-D17F0E039AB7}"/>
                </a:ext>
              </a:extLst>
            </p:cNvPr>
            <p:cNvCxnSpPr/>
            <p:nvPr/>
          </p:nvCxnSpPr>
          <p:spPr>
            <a:xfrm>
              <a:off x="5709836" y="2761335"/>
              <a:ext cx="0" cy="2520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BFC077B4-DCFF-4CD8-98BE-D2020E0F9F15}"/>
                </a:ext>
              </a:extLst>
            </p:cNvPr>
            <p:cNvCxnSpPr/>
            <p:nvPr/>
          </p:nvCxnSpPr>
          <p:spPr>
            <a:xfrm>
              <a:off x="5572351" y="2780928"/>
              <a:ext cx="0"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D6F7A51-BF96-48B1-8442-D25DAEEAA0FA}"/>
                </a:ext>
              </a:extLst>
            </p:cNvPr>
            <p:cNvCxnSpPr/>
            <p:nvPr/>
          </p:nvCxnSpPr>
          <p:spPr>
            <a:xfrm>
              <a:off x="5447928" y="2761335"/>
              <a:ext cx="0" cy="138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73186D6-DC14-449C-A251-EB28A65623B7}"/>
                </a:ext>
              </a:extLst>
            </p:cNvPr>
            <p:cNvCxnSpPr/>
            <p:nvPr/>
          </p:nvCxnSpPr>
          <p:spPr>
            <a:xfrm>
              <a:off x="5087888"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D2A6C75-17AB-42D0-815B-93A2F287BF04}"/>
                </a:ext>
              </a:extLst>
            </p:cNvPr>
            <p:cNvCxnSpPr/>
            <p:nvPr/>
          </p:nvCxnSpPr>
          <p:spPr>
            <a:xfrm>
              <a:off x="5212311"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2A149585-DFA8-422E-BA93-B99220C39246}"/>
                </a:ext>
              </a:extLst>
            </p:cNvPr>
            <p:cNvCxnSpPr/>
            <p:nvPr/>
          </p:nvCxnSpPr>
          <p:spPr>
            <a:xfrm>
              <a:off x="5316974" y="2767866"/>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45D5402-CB03-4B96-9559-D14E43E5CD72}"/>
                </a:ext>
              </a:extLst>
            </p:cNvPr>
            <p:cNvCxnSpPr/>
            <p:nvPr/>
          </p:nvCxnSpPr>
          <p:spPr>
            <a:xfrm>
              <a:off x="4956934" y="2767866"/>
              <a:ext cx="0"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55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路由器收到数据报后发生故障无法判断下一跳地址，此时回送类型为（  </a:t>
            </a:r>
            <a:r>
              <a:rPr lang="en-US" altLang="zh-CN" sz="2400" dirty="0">
                <a:solidFill>
                  <a:srgbClr val="FF0000"/>
                </a:solidFill>
              </a:rPr>
              <a:t>A</a:t>
            </a:r>
            <a:r>
              <a:rPr lang="zh-CN" altLang="en-US" sz="2400" dirty="0"/>
              <a:t> </a:t>
            </a:r>
            <a:r>
              <a:rPr lang="en-US" altLang="zh-CN" sz="2400" dirty="0"/>
              <a:t> </a:t>
            </a:r>
            <a:r>
              <a:rPr lang="zh-CN" altLang="en-US" sz="2400" dirty="0"/>
              <a:t>）的</a:t>
            </a:r>
            <a:r>
              <a:rPr lang="en-US" altLang="zh-CN" sz="2400" dirty="0"/>
              <a:t>ICMP </a:t>
            </a:r>
            <a:r>
              <a:rPr lang="zh-CN" altLang="en-US" sz="2400" dirty="0"/>
              <a:t>报文</a:t>
            </a:r>
          </a:p>
          <a:p>
            <a:pPr marL="0" indent="0">
              <a:buNone/>
            </a:pPr>
            <a:r>
              <a:rPr lang="en-US" altLang="zh-CN" sz="2000" dirty="0"/>
              <a:t>A) </a:t>
            </a:r>
            <a:r>
              <a:rPr lang="zh-CN" altLang="en-US" sz="2000" dirty="0"/>
              <a:t>终点不可达</a:t>
            </a:r>
            <a:r>
              <a:rPr lang="en-US" altLang="zh-CN" sz="2000" dirty="0"/>
              <a:t>		B) </a:t>
            </a:r>
            <a:r>
              <a:rPr lang="zh-CN" altLang="en-US" sz="2000" dirty="0"/>
              <a:t>超时</a:t>
            </a:r>
            <a:r>
              <a:rPr lang="en-US" altLang="zh-CN" sz="2000" dirty="0"/>
              <a:t>			C) </a:t>
            </a:r>
            <a:r>
              <a:rPr lang="zh-CN" altLang="en-US" sz="2000" dirty="0"/>
              <a:t>参数问题</a:t>
            </a:r>
            <a:r>
              <a:rPr lang="en-US" altLang="zh-CN" sz="2000" dirty="0"/>
              <a:t>		D) </a:t>
            </a:r>
            <a:r>
              <a:rPr lang="zh-CN" altLang="en-US" sz="2000" dirty="0"/>
              <a:t>路由器重定向</a:t>
            </a:r>
            <a:endParaRPr lang="en-US" altLang="zh-CN" sz="2000" dirty="0"/>
          </a:p>
          <a:p>
            <a:pPr marL="0" indent="0">
              <a:buNone/>
            </a:pP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323458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AD98-CDD1-4960-9FD3-0C26D5E3AC9C}"/>
              </a:ext>
            </a:extLst>
          </p:cNvPr>
          <p:cNvSpPr>
            <a:spLocks noGrp="1"/>
          </p:cNvSpPr>
          <p:nvPr>
            <p:ph type="title"/>
          </p:nvPr>
        </p:nvSpPr>
        <p:spPr/>
        <p:txBody>
          <a:bodyPr/>
          <a:lstStyle/>
          <a:p>
            <a:r>
              <a:rPr lang="en-US" altLang="zh-CN" dirty="0"/>
              <a:t>Stanford </a:t>
            </a:r>
            <a:r>
              <a:rPr lang="zh-CN" altLang="en-US" dirty="0"/>
              <a:t>大学计算机系 </a:t>
            </a:r>
            <a:r>
              <a:rPr lang="en-US" altLang="zh-CN" dirty="0"/>
              <a:t>2020 </a:t>
            </a:r>
            <a:r>
              <a:rPr lang="zh-CN" altLang="en-US" dirty="0"/>
              <a:t>年秋季期末考题</a:t>
            </a:r>
          </a:p>
        </p:txBody>
      </p:sp>
      <p:sp>
        <p:nvSpPr>
          <p:cNvPr id="3" name="内容占位符 2">
            <a:extLst>
              <a:ext uri="{FF2B5EF4-FFF2-40B4-BE49-F238E27FC236}">
                <a16:creationId xmlns:a16="http://schemas.microsoft.com/office/drawing/2014/main" id="{55A6D1DB-CB16-48A6-98A7-8CDDEFECF86B}"/>
              </a:ext>
            </a:extLst>
          </p:cNvPr>
          <p:cNvSpPr>
            <a:spLocks noGrp="1"/>
          </p:cNvSpPr>
          <p:nvPr>
            <p:ph idx="1"/>
          </p:nvPr>
        </p:nvSpPr>
        <p:spPr/>
        <p:txBody>
          <a:bodyPr/>
          <a:lstStyle/>
          <a:p>
            <a:pPr marL="0" indent="0">
              <a:buNone/>
            </a:pPr>
            <a:r>
              <a:rPr lang="en-US" altLang="zh-CN" dirty="0"/>
              <a:t>VII Manchester Encoding</a:t>
            </a:r>
          </a:p>
          <a:p>
            <a:pPr marL="0" indent="0">
              <a:buNone/>
            </a:pPr>
            <a:r>
              <a:rPr lang="en-US" altLang="zh-CN" dirty="0"/>
              <a:t>12. [5 points]:</a:t>
            </a:r>
          </a:p>
          <a:p>
            <a:pPr marL="0" indent="0">
              <a:buNone/>
            </a:pPr>
            <a:r>
              <a:rPr lang="en-US" altLang="zh-CN" dirty="0"/>
              <a:t>Encode the bitstream “011001” using Manchester encoding. The first bit has been encoded for you.</a:t>
            </a:r>
            <a:endParaRPr lang="zh-CN" altLang="en-US" dirty="0"/>
          </a:p>
        </p:txBody>
      </p:sp>
      <p:pic>
        <p:nvPicPr>
          <p:cNvPr id="4" name="图片 3">
            <a:extLst>
              <a:ext uri="{FF2B5EF4-FFF2-40B4-BE49-F238E27FC236}">
                <a16:creationId xmlns:a16="http://schemas.microsoft.com/office/drawing/2014/main" id="{9E959F19-D5BA-4E69-9653-2BB8F4E1A6AD}"/>
              </a:ext>
            </a:extLst>
          </p:cNvPr>
          <p:cNvPicPr>
            <a:picLocks noChangeAspect="1"/>
          </p:cNvPicPr>
          <p:nvPr/>
        </p:nvPicPr>
        <p:blipFill>
          <a:blip r:embed="rId3"/>
          <a:stretch>
            <a:fillRect/>
          </a:stretch>
        </p:blipFill>
        <p:spPr>
          <a:xfrm>
            <a:off x="2999656" y="3424416"/>
            <a:ext cx="5692874" cy="2861185"/>
          </a:xfrm>
          <a:prstGeom prst="rect">
            <a:avLst/>
          </a:prstGeom>
        </p:spPr>
      </p:pic>
      <p:sp>
        <p:nvSpPr>
          <p:cNvPr id="5" name="矩形 4">
            <a:extLst>
              <a:ext uri="{FF2B5EF4-FFF2-40B4-BE49-F238E27FC236}">
                <a16:creationId xmlns:a16="http://schemas.microsoft.com/office/drawing/2014/main" id="{AD1253DD-19C9-4EDB-A4AF-27FF324C8EC6}"/>
              </a:ext>
            </a:extLst>
          </p:cNvPr>
          <p:cNvSpPr/>
          <p:nvPr/>
        </p:nvSpPr>
        <p:spPr bwMode="auto">
          <a:xfrm>
            <a:off x="4943872" y="5301208"/>
            <a:ext cx="3748658" cy="108012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ctr" anchorCtr="0" compatLnSpc="1">
            <a:no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4000" b="0" i="0" u="none" strike="noStrike" cap="none" normalizeH="0" baseline="0">
              <a:ln>
                <a:noFill/>
              </a:ln>
              <a:solidFill>
                <a:schemeClr val="bg1"/>
              </a:solidFill>
              <a:effectLst/>
              <a:latin typeface="Stone Sans" pitchFamily="2" charset="0"/>
              <a:ea typeface="宋体" panose="02010600030101010101" pitchFamily="2" charset="-122"/>
            </a:endParaRPr>
          </a:p>
        </p:txBody>
      </p:sp>
      <p:sp>
        <p:nvSpPr>
          <p:cNvPr id="7" name="文本框 6">
            <a:extLst>
              <a:ext uri="{FF2B5EF4-FFF2-40B4-BE49-F238E27FC236}">
                <a16:creationId xmlns:a16="http://schemas.microsoft.com/office/drawing/2014/main" id="{43E73B34-6550-4ADD-9D3E-C3A7FA2D37AB}"/>
              </a:ext>
            </a:extLst>
          </p:cNvPr>
          <p:cNvSpPr txBox="1"/>
          <p:nvPr/>
        </p:nvSpPr>
        <p:spPr>
          <a:xfrm>
            <a:off x="829784" y="5661248"/>
            <a:ext cx="1197764" cy="369332"/>
          </a:xfrm>
          <a:prstGeom prst="rect">
            <a:avLst/>
          </a:prstGeom>
          <a:noFill/>
        </p:spPr>
        <p:txBody>
          <a:bodyPr wrap="none" rtlCol="0">
            <a:spAutoFit/>
          </a:bodyPr>
          <a:lstStyle/>
          <a:p>
            <a:r>
              <a:rPr lang="en-US" altLang="zh-CN" dirty="0">
                <a:solidFill>
                  <a:srgbClr val="FF0000"/>
                </a:solidFill>
              </a:rPr>
              <a:t>ANSWER</a:t>
            </a:r>
            <a:endParaRPr lang="zh-CN" altLang="en-US" dirty="0">
              <a:solidFill>
                <a:srgbClr val="FF0000"/>
              </a:solidFill>
            </a:endParaRPr>
          </a:p>
        </p:txBody>
      </p:sp>
    </p:spTree>
    <p:extLst>
      <p:ext uri="{BB962C8B-B14F-4D97-AF65-F5344CB8AC3E}">
        <p14:creationId xmlns:p14="http://schemas.microsoft.com/office/powerpoint/2010/main" val="16514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 presetClass="exit" presetSubtype="2" fill="hold" grpId="0" nodeType="afterEffect">
                                  <p:stCondLst>
                                    <p:cond delay="0"/>
                                  </p:stCondLst>
                                  <p:childTnLst>
                                    <p:anim calcmode="lin" valueType="num">
                                      <p:cBhvr additive="base">
                                        <p:cTn id="9" dur="5250"/>
                                        <p:tgtEl>
                                          <p:spTgt spid="5"/>
                                        </p:tgtEl>
                                        <p:attrNameLst>
                                          <p:attrName>ppt_x</p:attrName>
                                        </p:attrNameLst>
                                      </p:cBhvr>
                                      <p:tavLst>
                                        <p:tav tm="0">
                                          <p:val>
                                            <p:strVal val="ppt_x"/>
                                          </p:val>
                                        </p:tav>
                                        <p:tav tm="100000">
                                          <p:val>
                                            <p:strVal val="1+ppt_w/2"/>
                                          </p:val>
                                        </p:tav>
                                      </p:tavLst>
                                    </p:anim>
                                    <p:anim calcmode="lin" valueType="num">
                                      <p:cBhvr additive="base">
                                        <p:cTn id="10" dur="5250"/>
                                        <p:tgtEl>
                                          <p:spTgt spid="5"/>
                                        </p:tgtEl>
                                        <p:attrNameLst>
                                          <p:attrName>ppt_y</p:attrName>
                                        </p:attrNameLst>
                                      </p:cBhvr>
                                      <p:tavLst>
                                        <p:tav tm="0">
                                          <p:val>
                                            <p:strVal val="ppt_y"/>
                                          </p:val>
                                        </p:tav>
                                        <p:tav tm="100000">
                                          <p:val>
                                            <p:strVal val="ppt_y"/>
                                          </p:val>
                                        </p:tav>
                                      </p:tavLst>
                                    </p:anim>
                                    <p:set>
                                      <p:cBhvr>
                                        <p:cTn id="11" dur="1" fill="hold">
                                          <p:stCondLst>
                                            <p:cond delay="524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21F6A3-4EC1-4677-8D86-69CA6A6B5AEA}"/>
              </a:ext>
            </a:extLst>
          </p:cNvPr>
          <p:cNvSpPr>
            <a:spLocks noGrp="1"/>
          </p:cNvSpPr>
          <p:nvPr>
            <p:ph type="title"/>
          </p:nvPr>
        </p:nvSpPr>
        <p:spPr/>
        <p:txBody>
          <a:bodyPr/>
          <a:lstStyle/>
          <a:p>
            <a:r>
              <a:rPr lang="en-US" altLang="zh-CN" dirty="0"/>
              <a:t>THANK YOU </a:t>
            </a:r>
            <a:r>
              <a:rPr lang="zh-CN" altLang="en-US" dirty="0"/>
              <a:t>！</a:t>
            </a:r>
          </a:p>
        </p:txBody>
      </p:sp>
    </p:spTree>
    <p:extLst>
      <p:ext uri="{BB962C8B-B14F-4D97-AF65-F5344CB8AC3E}">
        <p14:creationId xmlns:p14="http://schemas.microsoft.com/office/powerpoint/2010/main" val="273888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OSPF</a:t>
            </a:r>
            <a:r>
              <a:rPr lang="zh-CN" altLang="en-US" sz="2400" dirty="0"/>
              <a:t>协议规定各节点将自己关联的链路状态信息按洪泛方式发送给其它节点，为避免广播风暴，采用的方法是（  </a:t>
            </a:r>
            <a:r>
              <a:rPr lang="en-US" altLang="zh-CN" sz="2400" dirty="0">
                <a:solidFill>
                  <a:srgbClr val="FF0000"/>
                </a:solidFill>
              </a:rPr>
              <a:t>B</a:t>
            </a:r>
            <a:r>
              <a:rPr lang="zh-CN" altLang="en-US" sz="2400" dirty="0"/>
              <a:t>  ）</a:t>
            </a:r>
            <a:endParaRPr lang="en-US" altLang="zh-CN" sz="2400" dirty="0"/>
          </a:p>
          <a:p>
            <a:pPr marL="0" indent="0">
              <a:buNone/>
            </a:pPr>
            <a:r>
              <a:rPr lang="en-US" altLang="zh-CN" sz="2000" dirty="0"/>
              <a:t>A) </a:t>
            </a:r>
            <a:r>
              <a:rPr lang="zh-CN" altLang="en-US" sz="2000" dirty="0"/>
              <a:t>只发送给邻居节点，以控制发送范围</a:t>
            </a:r>
            <a:endParaRPr lang="en-US" altLang="zh-CN" sz="2000" dirty="0"/>
          </a:p>
          <a:p>
            <a:pPr marL="0" indent="0">
              <a:buNone/>
            </a:pPr>
            <a:r>
              <a:rPr lang="en-US" altLang="zh-CN" sz="2000" dirty="0"/>
              <a:t>B) </a:t>
            </a:r>
            <a:r>
              <a:rPr lang="zh-CN" altLang="en-US" sz="2000" dirty="0"/>
              <a:t>只发送给本区域，以控制发送范围</a:t>
            </a:r>
            <a:endParaRPr lang="en-US" altLang="zh-CN" sz="2000" dirty="0"/>
          </a:p>
          <a:p>
            <a:pPr marL="0" indent="0">
              <a:buNone/>
            </a:pPr>
            <a:r>
              <a:rPr lang="en-US" altLang="zh-CN" sz="2000" dirty="0"/>
              <a:t>C) </a:t>
            </a:r>
            <a:r>
              <a:rPr lang="zh-CN" altLang="en-US" sz="2000" dirty="0"/>
              <a:t>每 </a:t>
            </a:r>
            <a:r>
              <a:rPr lang="en-US" altLang="zh-CN" sz="2000" dirty="0"/>
              <a:t>180 </a:t>
            </a:r>
            <a:r>
              <a:rPr lang="zh-CN" altLang="en-US" sz="2000" dirty="0"/>
              <a:t>秒发送一次，以减少发送次数</a:t>
            </a:r>
            <a:endParaRPr lang="en-US" altLang="zh-CN" sz="2000" dirty="0"/>
          </a:p>
          <a:p>
            <a:pPr marL="0" indent="0">
              <a:buNone/>
            </a:pPr>
            <a:r>
              <a:rPr lang="en-US" altLang="zh-CN" sz="2000" dirty="0"/>
              <a:t>D) </a:t>
            </a:r>
            <a:r>
              <a:rPr lang="zh-CN" altLang="en-US" sz="2000" dirty="0"/>
              <a:t>节点收到多个</a:t>
            </a:r>
            <a:r>
              <a:rPr lang="en-US" altLang="zh-CN" sz="2000" dirty="0"/>
              <a:t>OSPF</a:t>
            </a:r>
            <a:r>
              <a:rPr lang="zh-CN" altLang="en-US" sz="2000" dirty="0"/>
              <a:t>分组时，将其合并后再发送，以减少发送数量</a:t>
            </a:r>
            <a:endParaRPr lang="en-US" altLang="zh-CN" sz="20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36203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en-US" altLang="zh-CN" sz="2400" dirty="0"/>
              <a:t>Ping </a:t>
            </a:r>
            <a:r>
              <a:rPr lang="zh-CN" altLang="en-US" sz="2400" dirty="0"/>
              <a:t>命令主要使用 </a:t>
            </a:r>
            <a:r>
              <a:rPr lang="en-US" altLang="zh-CN" sz="2400" dirty="0"/>
              <a:t>ICMP </a:t>
            </a:r>
            <a:r>
              <a:rPr lang="zh-CN" altLang="en-US" sz="2400" dirty="0"/>
              <a:t>协议实现对主机活跃程度的测量，回答以下问题：</a:t>
            </a:r>
            <a:endParaRPr lang="en-US" altLang="zh-CN" sz="2400" dirty="0"/>
          </a:p>
          <a:p>
            <a:pPr marL="914400" lvl="1" indent="-457200">
              <a:buFont typeface="+mj-lt"/>
              <a:buAutoNum type="arabicPeriod"/>
            </a:pPr>
            <a:r>
              <a:rPr lang="en-US" altLang="zh-CN" sz="2000" dirty="0"/>
              <a:t>Ping </a:t>
            </a:r>
            <a:r>
              <a:rPr lang="zh-CN" altLang="en-US" sz="2000" dirty="0"/>
              <a:t>命令主要基于 </a:t>
            </a:r>
            <a:r>
              <a:rPr lang="en-US" altLang="zh-CN" sz="2000" dirty="0"/>
              <a:t>ICMP </a:t>
            </a:r>
            <a:r>
              <a:rPr lang="zh-CN" altLang="en-US" sz="2000" dirty="0"/>
              <a:t>哪种类型的询问报文实现？</a:t>
            </a:r>
            <a:endParaRPr lang="en-US" altLang="zh-CN" sz="2000" dirty="0"/>
          </a:p>
          <a:p>
            <a:pPr marL="914400" lvl="1" indent="-457200">
              <a:buFont typeface="+mj-lt"/>
              <a:buAutoNum type="arabicPeriod"/>
            </a:pPr>
            <a:r>
              <a:rPr lang="en-US" altLang="zh-CN" sz="2000" dirty="0"/>
              <a:t>Ping </a:t>
            </a:r>
            <a:r>
              <a:rPr lang="zh-CN" altLang="en-US" sz="2000" dirty="0"/>
              <a:t>是如何计算测试主机和待测主机之间的通信时间延迟的？</a:t>
            </a:r>
            <a:endParaRPr lang="zh-CN" altLang="zh-CN" sz="2000" dirty="0"/>
          </a:p>
          <a:p>
            <a:pPr marL="0" indent="0">
              <a:buNone/>
            </a:pPr>
            <a:endParaRPr lang="zh-CN" altLang="zh-CN" sz="2000" dirty="0"/>
          </a:p>
          <a:p>
            <a:pPr marL="0" lvl="0" indent="0">
              <a:buNone/>
            </a:pPr>
            <a:r>
              <a:rPr lang="zh-CN" altLang="en-US" sz="2000" dirty="0"/>
              <a:t>（</a:t>
            </a:r>
            <a:r>
              <a:rPr lang="en-US" altLang="zh-CN" sz="2000" dirty="0"/>
              <a:t>1</a:t>
            </a:r>
            <a:r>
              <a:rPr lang="zh-CN" altLang="en-US" sz="2000" dirty="0"/>
              <a:t>）主要基于回送请求和回答报文，但是也可以基于时间戳请求和回答报文实现；</a:t>
            </a:r>
            <a:endParaRPr lang="en-US" altLang="zh-CN" sz="2000" dirty="0"/>
          </a:p>
          <a:p>
            <a:pPr marL="0" lvl="0" indent="0">
              <a:buNone/>
            </a:pPr>
            <a:r>
              <a:rPr lang="zh-CN" altLang="en-US" sz="2000" dirty="0"/>
              <a:t>（</a:t>
            </a:r>
            <a:r>
              <a:rPr lang="en-US" altLang="zh-CN" sz="2000" dirty="0"/>
              <a:t>2</a:t>
            </a:r>
            <a:r>
              <a:rPr lang="zh-CN" altLang="en-US" sz="2000" dirty="0"/>
              <a:t>）在进行时延测试时，测试主机在 </a:t>
            </a:r>
            <a:r>
              <a:rPr lang="en-US" altLang="zh-CN" sz="2000" dirty="0"/>
              <a:t>ICMP </a:t>
            </a:r>
            <a:r>
              <a:rPr lang="zh-CN" altLang="en-US" sz="2000" dirty="0"/>
              <a:t>请求报文中加入当前主机的发送时间，待测主机收到请求报文后，会产生回答报文，并将请求报文中的时间数据原封不动放在回答报文中返回，测试主机接收到回答报文后，用接收的时间减去回答报文中的请求报文发送时间，就得出了一个往返时间。将该时间除以</a:t>
            </a:r>
            <a:r>
              <a:rPr lang="en-US" altLang="zh-CN" sz="2000" dirty="0"/>
              <a:t>2</a:t>
            </a:r>
            <a:r>
              <a:rPr lang="zh-CN" altLang="en-US" sz="2000" dirty="0"/>
              <a:t>，就得到了两台计算机之间的通信时延。</a:t>
            </a: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108007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r>
              <a:rPr lang="zh-CN" altLang="en-US" sz="2400" dirty="0"/>
              <a:t>路由器转发</a:t>
            </a:r>
            <a:r>
              <a:rPr lang="en-US" altLang="zh-CN" sz="2400" dirty="0"/>
              <a:t>IP</a:t>
            </a:r>
            <a:r>
              <a:rPr lang="zh-CN" altLang="en-US" sz="2400" dirty="0"/>
              <a:t>数据报时必须重新计算校验和，其原因及计算方法是（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r>
              <a:rPr lang="zh-CN" altLang="en-US" sz="2400" dirty="0"/>
              <a:t>简述</a:t>
            </a:r>
            <a:r>
              <a:rPr lang="en-US" altLang="zh-CN" sz="2400" dirty="0"/>
              <a:t>CIDR</a:t>
            </a:r>
            <a:r>
              <a:rPr lang="zh-CN" altLang="en-US" sz="2400" dirty="0"/>
              <a:t>表示地址的方法及路由匹配过程</a:t>
            </a:r>
            <a:r>
              <a:rPr lang="zh-CN" altLang="zh-CN" sz="2400" dirty="0"/>
              <a:t>。</a:t>
            </a:r>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18824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假设一个主机的</a:t>
            </a:r>
            <a:r>
              <a:rPr lang="en-US" altLang="zh-CN" sz="2400" dirty="0"/>
              <a:t>IP</a:t>
            </a:r>
            <a:r>
              <a:rPr lang="zh-CN" altLang="en-US" sz="2400" dirty="0"/>
              <a:t>地址为</a:t>
            </a:r>
            <a:r>
              <a:rPr lang="en-US" altLang="zh-CN" sz="2400" dirty="0"/>
              <a:t>192.168.5.121</a:t>
            </a:r>
            <a:r>
              <a:rPr lang="zh-CN" altLang="en-US" sz="2400" dirty="0"/>
              <a:t>，而子网掩码为</a:t>
            </a:r>
            <a:r>
              <a:rPr lang="en-US" altLang="zh-CN" sz="2400" dirty="0"/>
              <a:t>255.255.255.248</a:t>
            </a:r>
            <a:r>
              <a:rPr lang="zh-CN" altLang="en-US" sz="2400" dirty="0"/>
              <a:t>，那么该主机的网络号是什么？（ </a:t>
            </a:r>
            <a:r>
              <a:rPr lang="en-US" altLang="zh-CN" sz="2400" dirty="0">
                <a:solidFill>
                  <a:srgbClr val="FF0000"/>
                </a:solidFill>
              </a:rPr>
              <a:t>C</a:t>
            </a:r>
            <a:r>
              <a:rPr lang="en-US" altLang="zh-CN" sz="2400" dirty="0"/>
              <a:t> </a:t>
            </a:r>
            <a:r>
              <a:rPr lang="zh-CN" altLang="en-US" sz="2400" dirty="0"/>
              <a:t>）</a:t>
            </a:r>
          </a:p>
          <a:p>
            <a:pPr marL="0" indent="0">
              <a:buNone/>
            </a:pPr>
            <a:r>
              <a:rPr lang="en-US" altLang="zh-CN" sz="2000" dirty="0"/>
              <a:t>A) 192.168.5.12	B) 192.168.5.121	C) 192.168.5.120	D) 192.168.5.32</a:t>
            </a:r>
          </a:p>
          <a:p>
            <a:pPr marL="0" indent="0">
              <a:buNone/>
            </a:pPr>
            <a:endParaRPr lang="en-US" altLang="zh-CN" sz="2000" dirty="0"/>
          </a:p>
          <a:p>
            <a:pPr marL="0" indent="0">
              <a:buNone/>
            </a:pPr>
            <a:r>
              <a:rPr lang="en-US" altLang="zh-CN" dirty="0">
                <a:latin typeface="Consolas" panose="020B0609020204030204" pitchFamily="49" charset="0"/>
              </a:rPr>
              <a:t>248 = 255 – 7 = 11111111 – 111 = 11111000</a:t>
            </a:r>
          </a:p>
          <a:p>
            <a:pPr marL="0" indent="0">
              <a:buNone/>
            </a:pPr>
            <a:r>
              <a:rPr lang="en-US" altLang="zh-CN" dirty="0">
                <a:latin typeface="Consolas" panose="020B0609020204030204" pitchFamily="49" charset="0"/>
              </a:rPr>
              <a:t>121 = 127 – 6 = 01111111 – 110 = </a:t>
            </a:r>
            <a:r>
              <a:rPr lang="en-US" altLang="zh-CN" dirty="0">
                <a:solidFill>
                  <a:srgbClr val="FF0000"/>
                </a:solidFill>
                <a:latin typeface="Consolas" panose="020B0609020204030204" pitchFamily="49" charset="0"/>
              </a:rPr>
              <a:t>01111</a:t>
            </a:r>
            <a:r>
              <a:rPr lang="en-US" altLang="zh-CN" dirty="0">
                <a:solidFill>
                  <a:srgbClr val="00FF00"/>
                </a:solidFill>
                <a:latin typeface="Consolas" panose="020B0609020204030204" pitchFamily="49" charset="0"/>
              </a:rPr>
              <a:t>001</a:t>
            </a:r>
          </a:p>
          <a:p>
            <a:pPr marL="0" indent="0">
              <a:buNone/>
            </a:pPr>
            <a:r>
              <a:rPr lang="zh-CN" altLang="en-US" dirty="0"/>
              <a:t>网络号 </a:t>
            </a:r>
            <a:r>
              <a:rPr lang="en-US" altLang="zh-CN" dirty="0"/>
              <a:t>01111000 = 120</a:t>
            </a:r>
          </a:p>
          <a:p>
            <a:endParaRPr lang="zh-CN" altLang="en-US" dirty="0"/>
          </a:p>
        </p:txBody>
      </p:sp>
    </p:spTree>
    <p:extLst>
      <p:ext uri="{BB962C8B-B14F-4D97-AF65-F5344CB8AC3E}">
        <p14:creationId xmlns:p14="http://schemas.microsoft.com/office/powerpoint/2010/main" val="3782534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路由器转发</a:t>
            </a:r>
            <a:r>
              <a:rPr lang="en-US" altLang="zh-CN" sz="2400" dirty="0"/>
              <a:t>IP</a:t>
            </a:r>
            <a:r>
              <a:rPr lang="zh-CN" altLang="en-US" sz="2400" dirty="0"/>
              <a:t>数据报时必须重新计算校验和，其原因及计算方法是（ </a:t>
            </a:r>
            <a:r>
              <a:rPr lang="en-US" altLang="zh-CN" sz="2400" dirty="0">
                <a:solidFill>
                  <a:srgbClr val="FF0000"/>
                </a:solidFill>
              </a:rPr>
              <a:t>D</a:t>
            </a:r>
            <a:r>
              <a:rPr lang="zh-CN" altLang="en-US" sz="2400" dirty="0"/>
              <a:t> ）</a:t>
            </a:r>
            <a:endParaRPr lang="en-US" altLang="zh-CN" sz="2400" dirty="0"/>
          </a:p>
          <a:p>
            <a:pPr marL="0" indent="0">
              <a:buNone/>
            </a:pPr>
            <a:r>
              <a:rPr lang="en-US" altLang="zh-CN" sz="2000" dirty="0"/>
              <a:t>A) </a:t>
            </a:r>
            <a:r>
              <a:rPr lang="zh-CN" altLang="en-US" sz="2000" dirty="0"/>
              <a:t>源 </a:t>
            </a:r>
            <a:r>
              <a:rPr lang="en-US" altLang="zh-CN" sz="2000" dirty="0"/>
              <a:t>IP </a:t>
            </a:r>
            <a:r>
              <a:rPr lang="zh-CN" altLang="en-US" sz="2000" dirty="0"/>
              <a:t>地址发生变更；</a:t>
            </a:r>
            <a:r>
              <a:rPr lang="en-US" altLang="zh-CN" sz="2000" dirty="0"/>
              <a:t>CRC</a:t>
            </a:r>
          </a:p>
          <a:p>
            <a:pPr marL="0" indent="0">
              <a:buNone/>
            </a:pPr>
            <a:r>
              <a:rPr lang="en-US" altLang="zh-CN" sz="2000" dirty="0"/>
              <a:t>B) </a:t>
            </a:r>
            <a:r>
              <a:rPr lang="zh-CN" altLang="en-US" sz="2000" dirty="0"/>
              <a:t>源端口发生变更；反码加法之和取反</a:t>
            </a:r>
            <a:endParaRPr lang="en-US" altLang="zh-CN" sz="2000" dirty="0"/>
          </a:p>
          <a:p>
            <a:pPr marL="0" indent="0">
              <a:buNone/>
            </a:pPr>
            <a:r>
              <a:rPr lang="en-US" altLang="zh-CN" sz="2000" dirty="0"/>
              <a:t>C) </a:t>
            </a:r>
            <a:r>
              <a:rPr lang="zh-CN" altLang="en-US" sz="2000" dirty="0"/>
              <a:t>荷载部分发生变化；</a:t>
            </a:r>
            <a:r>
              <a:rPr lang="en-US" altLang="zh-CN" sz="2000" dirty="0"/>
              <a:t>CRC</a:t>
            </a:r>
          </a:p>
          <a:p>
            <a:pPr marL="0" indent="0">
              <a:buNone/>
            </a:pPr>
            <a:r>
              <a:rPr lang="en-US" altLang="zh-CN" sz="2000" dirty="0"/>
              <a:t>D) </a:t>
            </a:r>
            <a:r>
              <a:rPr lang="zh-CN" altLang="en-US" sz="2000" dirty="0"/>
              <a:t>生存时间（</a:t>
            </a:r>
            <a:r>
              <a:rPr lang="en-US" altLang="zh-CN" sz="2000" dirty="0"/>
              <a:t>TTL</a:t>
            </a:r>
            <a:r>
              <a:rPr lang="zh-CN" altLang="en-US" sz="2000" dirty="0"/>
              <a:t>）字段发生变化；反码加法之和取反</a:t>
            </a:r>
            <a:endParaRPr lang="en-US" altLang="zh-CN" sz="2000" dirty="0"/>
          </a:p>
          <a:p>
            <a:pPr marL="0" indent="0">
              <a:buNone/>
            </a:pPr>
            <a:endParaRPr lang="en-US" altLang="zh-CN" sz="2400" dirty="0"/>
          </a:p>
          <a:p>
            <a:pPr marL="0" indent="0">
              <a:buNone/>
            </a:pPr>
            <a:endParaRPr lang="zh-CN" altLang="zh-CN" sz="2000" dirty="0"/>
          </a:p>
          <a:p>
            <a:pPr marL="0" lvl="0" indent="0">
              <a:buNone/>
            </a:pPr>
            <a:endParaRPr lang="en-US" altLang="zh-CN" sz="2000" dirty="0"/>
          </a:p>
          <a:p>
            <a:pPr lvl="0"/>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266409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简述</a:t>
            </a:r>
            <a:r>
              <a:rPr lang="en-US" altLang="zh-CN" sz="2400" dirty="0"/>
              <a:t>CIDR</a:t>
            </a:r>
            <a:r>
              <a:rPr lang="zh-CN" altLang="en-US" sz="2400" dirty="0"/>
              <a:t>表示地址的方法及路由匹配过程</a:t>
            </a:r>
            <a:r>
              <a:rPr lang="zh-CN" altLang="zh-CN" sz="2400" dirty="0"/>
              <a:t>。</a:t>
            </a:r>
          </a:p>
          <a:p>
            <a:pPr lvl="1"/>
            <a:r>
              <a:rPr lang="zh-CN" altLang="en-US" sz="1600" dirty="0"/>
              <a:t>课本 </a:t>
            </a:r>
            <a:r>
              <a:rPr lang="en-US" altLang="zh-CN" sz="1600" dirty="0"/>
              <a:t>P142</a:t>
            </a:r>
          </a:p>
          <a:p>
            <a:pPr lvl="1"/>
            <a:r>
              <a:rPr lang="zh-CN" altLang="en-US" sz="1600" dirty="0"/>
              <a:t>（</a:t>
            </a:r>
            <a:r>
              <a:rPr lang="en-US" altLang="zh-CN" sz="1600" dirty="0"/>
              <a:t>1</a:t>
            </a:r>
            <a:r>
              <a:rPr lang="zh-CN" altLang="en-US" sz="1600" dirty="0"/>
              <a:t>）</a:t>
            </a:r>
            <a:r>
              <a:rPr lang="en-US" altLang="zh-CN" sz="1600" dirty="0"/>
              <a:t>CIDR </a:t>
            </a:r>
            <a:r>
              <a:rPr lang="zh-CN" altLang="en-US" sz="1600" dirty="0"/>
              <a:t>将 </a:t>
            </a:r>
            <a:r>
              <a:rPr lang="en-US" altLang="zh-CN" sz="1600" dirty="0"/>
              <a:t>IP </a:t>
            </a:r>
            <a:r>
              <a:rPr lang="zh-CN" altLang="en-US" sz="1600" dirty="0"/>
              <a:t>地址划分为两个部分：网络前缀和主机号；使用斜线记法，即在 </a:t>
            </a:r>
            <a:r>
              <a:rPr lang="en-US" altLang="zh-CN" sz="1600" dirty="0"/>
              <a:t>IP </a:t>
            </a:r>
            <a:r>
              <a:rPr lang="zh-CN" altLang="en-US" sz="1600" dirty="0"/>
              <a:t>地址后加上斜线，斜线后写上网络前缀所占的位数</a:t>
            </a:r>
            <a:endParaRPr lang="en-US" altLang="zh-CN" sz="1600" dirty="0"/>
          </a:p>
          <a:p>
            <a:pPr lvl="1"/>
            <a:r>
              <a:rPr lang="zh-CN" altLang="en-US" sz="1600" dirty="0"/>
              <a:t>（</a:t>
            </a:r>
            <a:r>
              <a:rPr lang="en-US" altLang="zh-CN" sz="1600" dirty="0"/>
              <a:t>2</a:t>
            </a:r>
            <a:r>
              <a:rPr lang="zh-CN" altLang="en-US" sz="1600" dirty="0"/>
              <a:t>）</a:t>
            </a:r>
            <a:r>
              <a:rPr lang="en-US" altLang="zh-CN" sz="1600" dirty="0"/>
              <a:t>CIDR </a:t>
            </a:r>
            <a:r>
              <a:rPr lang="zh-CN" altLang="en-US" sz="1600" dirty="0"/>
              <a:t>把网络前缀都相同的连续的 </a:t>
            </a:r>
            <a:r>
              <a:rPr lang="en-US" altLang="zh-CN" sz="1600" dirty="0"/>
              <a:t>IP </a:t>
            </a:r>
            <a:r>
              <a:rPr lang="zh-CN" altLang="en-US" sz="1600" dirty="0"/>
              <a:t>地址组成一个 </a:t>
            </a:r>
            <a:r>
              <a:rPr lang="en-US" altLang="zh-CN" sz="1600" dirty="0"/>
              <a:t>CIDR </a:t>
            </a:r>
            <a:r>
              <a:rPr lang="zh-CN" altLang="en-US" sz="1600" dirty="0"/>
              <a:t>地址块</a:t>
            </a:r>
            <a:endParaRPr lang="en-US" altLang="zh-CN" sz="1600" dirty="0"/>
          </a:p>
          <a:p>
            <a:pPr lvl="1"/>
            <a:r>
              <a:rPr lang="zh-CN" altLang="en-US" sz="1600" dirty="0"/>
              <a:t>课本 </a:t>
            </a:r>
            <a:r>
              <a:rPr lang="en-US" altLang="zh-CN" sz="1600" dirty="0"/>
              <a:t>P145</a:t>
            </a:r>
          </a:p>
          <a:p>
            <a:pPr lvl="1"/>
            <a:r>
              <a:rPr lang="zh-CN" altLang="en-US" sz="1600" dirty="0"/>
              <a:t>路由匹配采用最长前缀匹配，即当匹配的路由可能不止一条时采用其中网络前缀最长的那条</a:t>
            </a:r>
            <a:endParaRPr lang="zh-CN" altLang="zh-CN" sz="1600" dirty="0"/>
          </a:p>
          <a:p>
            <a:pPr marL="0" lvl="0" indent="0">
              <a:buNone/>
            </a:pPr>
            <a:endParaRPr lang="en-US" altLang="zh-CN" sz="2000" dirty="0"/>
          </a:p>
        </p:txBody>
      </p:sp>
    </p:spTree>
    <p:extLst>
      <p:ext uri="{BB962C8B-B14F-4D97-AF65-F5344CB8AC3E}">
        <p14:creationId xmlns:p14="http://schemas.microsoft.com/office/powerpoint/2010/main" val="217517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02002-F9F0-478E-87A3-AB69D4EB171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793F26-2E4F-412F-BBBD-7084EBA221FB}"/>
              </a:ext>
            </a:extLst>
          </p:cNvPr>
          <p:cNvSpPr>
            <a:spLocks noGrp="1"/>
          </p:cNvSpPr>
          <p:nvPr>
            <p:ph idx="1"/>
          </p:nvPr>
        </p:nvSpPr>
        <p:spPr/>
        <p:txBody>
          <a:bodyPr>
            <a:normAutofit/>
          </a:bodyPr>
          <a:lstStyle/>
          <a:p>
            <a:r>
              <a:rPr lang="zh-CN" altLang="en-US" sz="2400" dirty="0"/>
              <a:t>数据链路层针对可能出现的传输错误而采用的主要纠错方法是（  </a:t>
            </a:r>
            <a:r>
              <a:rPr lang="en-US" altLang="zh-CN" sz="2400" dirty="0"/>
              <a:t> </a:t>
            </a:r>
            <a:r>
              <a:rPr lang="zh-CN" altLang="en-US" sz="2400" dirty="0"/>
              <a:t>）</a:t>
            </a:r>
          </a:p>
          <a:p>
            <a:pPr marL="0" indent="0">
              <a:buNone/>
            </a:pPr>
            <a:r>
              <a:rPr lang="en-US" altLang="zh-CN" sz="2000" dirty="0"/>
              <a:t>A) </a:t>
            </a:r>
            <a:r>
              <a:rPr lang="zh-CN" altLang="en-US" sz="2000" dirty="0"/>
              <a:t>海明校验 </a:t>
            </a:r>
            <a:r>
              <a:rPr lang="en-US" altLang="zh-CN" sz="2000" dirty="0"/>
              <a:t>+ </a:t>
            </a:r>
            <a:r>
              <a:rPr lang="zh-CN" altLang="en-US" sz="2000" dirty="0"/>
              <a:t>直接改正</a:t>
            </a:r>
            <a:r>
              <a:rPr lang="en-US" altLang="zh-CN" sz="2000" dirty="0"/>
              <a:t>		B) </a:t>
            </a:r>
            <a:r>
              <a:rPr lang="zh-CN" altLang="en-US" sz="2000" dirty="0"/>
              <a:t>奇偶校验 </a:t>
            </a:r>
            <a:r>
              <a:rPr lang="en-US" altLang="zh-CN" sz="2000" dirty="0"/>
              <a:t>+ ARQ	</a:t>
            </a:r>
          </a:p>
          <a:p>
            <a:pPr marL="0" indent="0">
              <a:buNone/>
            </a:pPr>
            <a:r>
              <a:rPr lang="en-US" altLang="zh-CN" sz="2000" dirty="0"/>
              <a:t>C) </a:t>
            </a:r>
            <a:r>
              <a:rPr lang="zh-CN" altLang="en-US" sz="2000" dirty="0"/>
              <a:t>反码加法 </a:t>
            </a:r>
            <a:r>
              <a:rPr lang="en-US" altLang="zh-CN" sz="2000" dirty="0"/>
              <a:t>+ ARQ		D) CRC </a:t>
            </a:r>
            <a:r>
              <a:rPr lang="zh-CN" altLang="en-US" sz="2000" dirty="0"/>
              <a:t>校验 </a:t>
            </a:r>
            <a:r>
              <a:rPr lang="en-US" altLang="zh-CN" sz="2000" dirty="0"/>
              <a:t>+ ARQ</a:t>
            </a:r>
          </a:p>
          <a:p>
            <a:pPr marL="0" indent="0">
              <a:buNone/>
            </a:pPr>
            <a:endParaRPr lang="en-US" altLang="zh-CN" sz="2000" dirty="0"/>
          </a:p>
          <a:p>
            <a:r>
              <a:rPr lang="zh-CN" altLang="en-US" sz="2400" dirty="0"/>
              <a:t>二层交换机实现帧转发的方法可描述为 （    ）</a:t>
            </a:r>
            <a:endParaRPr lang="zh-CN" altLang="zh-CN" sz="2400" dirty="0"/>
          </a:p>
          <a:p>
            <a:pPr marL="0" indent="0">
              <a:buNone/>
            </a:pPr>
            <a:r>
              <a:rPr lang="en-US" altLang="zh-CN" sz="2000" dirty="0"/>
              <a:t>A) </a:t>
            </a:r>
            <a:r>
              <a:rPr lang="zh-CN" altLang="en-US" sz="2000" dirty="0"/>
              <a:t>根据帧中目的</a:t>
            </a:r>
            <a:r>
              <a:rPr lang="en-US" altLang="zh-CN" sz="2000" dirty="0"/>
              <a:t>MAC</a:t>
            </a:r>
            <a:r>
              <a:rPr lang="zh-CN" altLang="en-US" sz="2000" dirty="0"/>
              <a:t>地址查找交换机中保存的地址转发表，获知转发端口并转发</a:t>
            </a:r>
            <a:endParaRPr lang="en-US" altLang="zh-CN" sz="2000" dirty="0"/>
          </a:p>
          <a:p>
            <a:pPr marL="0" indent="0">
              <a:buNone/>
            </a:pPr>
            <a:r>
              <a:rPr lang="en-US" altLang="zh-CN" sz="2000" dirty="0"/>
              <a:t>B) </a:t>
            </a:r>
            <a:r>
              <a:rPr lang="zh-CN" altLang="en-US" sz="2000" dirty="0"/>
              <a:t>根据帧中的目的</a:t>
            </a:r>
            <a:r>
              <a:rPr lang="en-US" altLang="zh-CN" sz="2000" dirty="0"/>
              <a:t>IP</a:t>
            </a:r>
            <a:r>
              <a:rPr lang="zh-CN" altLang="en-US" sz="2000" dirty="0"/>
              <a:t>地址查找路由表，获知转发端口并转发</a:t>
            </a:r>
            <a:endParaRPr lang="en-US" altLang="zh-CN" sz="2000" dirty="0"/>
          </a:p>
          <a:p>
            <a:pPr marL="0" indent="0">
              <a:buNone/>
            </a:pPr>
            <a:r>
              <a:rPr lang="en-US" altLang="zh-CN" sz="2000" dirty="0"/>
              <a:t>C) </a:t>
            </a:r>
            <a:r>
              <a:rPr lang="zh-CN" altLang="en-US" sz="2000" dirty="0"/>
              <a:t>从输入端口外的所有端口广播所接受的帧实现转发</a:t>
            </a:r>
            <a:endParaRPr lang="en-US" altLang="zh-CN" sz="2000" dirty="0"/>
          </a:p>
          <a:p>
            <a:pPr marL="0" indent="0">
              <a:buNone/>
            </a:pPr>
            <a:r>
              <a:rPr lang="en-US" altLang="zh-CN" sz="2000" dirty="0"/>
              <a:t>D) </a:t>
            </a:r>
            <a:r>
              <a:rPr lang="zh-CN" altLang="en-US" sz="2000" dirty="0"/>
              <a:t>从输入端口外的所有端口广播中随机选择选择一个端口实现转发</a:t>
            </a:r>
            <a:endParaRPr lang="zh-CN" altLang="zh-CN" sz="2000" dirty="0"/>
          </a:p>
          <a:p>
            <a:pPr marL="0" lvl="0" indent="0">
              <a:buNone/>
            </a:pPr>
            <a:endParaRPr lang="en-US" altLang="zh-CN" sz="2000" dirty="0"/>
          </a:p>
          <a:p>
            <a:pPr lvl="0"/>
            <a:r>
              <a:rPr lang="zh-CN" altLang="en-US" sz="2400" dirty="0"/>
              <a:t>以太网为什么要规定最小帧长和最大帧长？</a:t>
            </a:r>
            <a:endParaRPr lang="zh-CN" altLang="zh-CN" sz="2400" dirty="0"/>
          </a:p>
          <a:p>
            <a:pPr marL="0" lvl="0" indent="0">
              <a:buNone/>
            </a:pPr>
            <a:endParaRPr lang="zh-CN" altLang="zh-CN" sz="2000" dirty="0"/>
          </a:p>
          <a:p>
            <a:pPr marL="0" indent="0">
              <a:buNone/>
            </a:pPr>
            <a:endParaRPr lang="en-US" altLang="zh-CN" dirty="0"/>
          </a:p>
          <a:p>
            <a:endParaRPr lang="zh-CN" altLang="en-US" dirty="0"/>
          </a:p>
        </p:txBody>
      </p:sp>
    </p:spTree>
    <p:extLst>
      <p:ext uri="{BB962C8B-B14F-4D97-AF65-F5344CB8AC3E}">
        <p14:creationId xmlns:p14="http://schemas.microsoft.com/office/powerpoint/2010/main" val="975643688"/>
      </p:ext>
    </p:extLst>
  </p:cSld>
  <p:clrMapOvr>
    <a:masterClrMapping/>
  </p:clrMapOvr>
</p:sld>
</file>

<file path=ppt/theme/theme1.xml><?xml version="1.0" encoding="utf-8"?>
<a:theme xmlns:a="http://schemas.openxmlformats.org/drawingml/2006/main" name="2021_spring">
  <a:themeElements>
    <a:clrScheme name="PPTSHOP-ORANGE">
      <a:dk1>
        <a:srgbClr val="4C4C4C"/>
      </a:dk1>
      <a:lt1>
        <a:srgbClr val="FFFFFF"/>
      </a:lt1>
      <a:dk2>
        <a:srgbClr val="777777"/>
      </a:dk2>
      <a:lt2>
        <a:srgbClr val="B2B2B2"/>
      </a:lt2>
      <a:accent1>
        <a:srgbClr val="E45327"/>
      </a:accent1>
      <a:accent2>
        <a:srgbClr val="FF6600"/>
      </a:accent2>
      <a:accent3>
        <a:srgbClr val="FFBA37"/>
      </a:accent3>
      <a:accent4>
        <a:srgbClr val="FFF65C"/>
      </a:accent4>
      <a:accent5>
        <a:srgbClr val="B2B2B2"/>
      </a:accent5>
      <a:accent6>
        <a:srgbClr val="16C6CC"/>
      </a:accent6>
      <a:hlink>
        <a:srgbClr val="373737"/>
      </a:hlink>
      <a:folHlink>
        <a:srgbClr val="6E6E6E"/>
      </a:folHlink>
    </a:clrScheme>
    <a:fontScheme name="PPTSHOP">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2"/>
            </a:gs>
            <a:gs pos="100000">
              <a:schemeClr val="accent2">
                <a:lumMod val="50000"/>
                <a:alpha val="31000"/>
              </a:schemeClr>
            </a:gs>
          </a:gsLst>
          <a:path path="circle">
            <a:fillToRect r="100000" b="100000"/>
          </a:path>
          <a:tileRect l="-100000" t="-100000"/>
        </a:gradFill>
        <a:ln w="9525" cap="flat" cmpd="sng" algn="ctr">
          <a:noFill/>
          <a:prstDash val="solid"/>
          <a:round/>
          <a:headEnd type="none" w="med" len="med"/>
          <a:tailEnd type="none" w="med" len="med"/>
        </a:ln>
      </a:spPr>
      <a:bodyPr vert="horz" wrap="square" lIns="91440" tIns="45720" rIns="91440" bIns="45720" numCol="1" rtlCol="0" anchor="ctr" anchorCtr="0" compatLnSpc="1">
        <a:noAutofit/>
      </a:bodyPr>
      <a:lstStyle>
        <a:defPPr marL="0" marR="0" indent="0" algn="l" defTabSz="914400" rtl="0" eaLnBrk="0" fontAlgn="base" latinLnBrk="0" hangingPunct="0">
          <a:lnSpc>
            <a:spcPct val="100000"/>
          </a:lnSpc>
          <a:spcBef>
            <a:spcPct val="0"/>
          </a:spcBef>
          <a:spcAft>
            <a:spcPct val="0"/>
          </a:spcAft>
          <a:buClrTx/>
          <a:buSzTx/>
          <a:buFontTx/>
          <a:buNone/>
          <a:defRPr kumimoji="0" sz="4000" b="0" i="0" u="none" strike="noStrike" cap="none" normalizeH="0" baseline="0" smtClean="0">
            <a:ln>
              <a:noFill/>
            </a:ln>
            <a:solidFill>
              <a:schemeClr val="bg1"/>
            </a:solidFill>
            <a:effectLst/>
            <a:latin typeface="Stone Sans" pitchFamily="2" charset="0"/>
            <a:ea typeface="宋体" panose="02010600030101010101" pitchFamily="2"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_splash">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CN(myzh)Icon</Template>
  <TotalTime>3659</TotalTime>
  <Words>2052</Words>
  <Application>Microsoft Office PowerPoint</Application>
  <PresentationFormat>宽屏</PresentationFormat>
  <Paragraphs>182</Paragraphs>
  <Slides>21</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Stone Sans</vt:lpstr>
      <vt:lpstr>黑体</vt:lpstr>
      <vt:lpstr>宋体</vt:lpstr>
      <vt:lpstr>微软雅黑</vt:lpstr>
      <vt:lpstr>Arial</vt:lpstr>
      <vt:lpstr>Calibri</vt:lpstr>
      <vt:lpstr>Comic Sans MS</vt:lpstr>
      <vt:lpstr>Consolas</vt:lpstr>
      <vt:lpstr>Symbol</vt:lpstr>
      <vt:lpstr>Times New Roman</vt:lpstr>
      <vt:lpstr>Wingdings</vt:lpstr>
      <vt:lpstr>2021_spring</vt:lpstr>
      <vt:lpstr>2021_splash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香农定理(改编自2016年百度文库考题)</vt:lpstr>
      <vt:lpstr>CRC (改编自早期国外高校考题)</vt:lpstr>
      <vt:lpstr>Stanford 大学计算机系 2020 年秋季期末考题</vt:lpstr>
      <vt:lpstr>THANK YOU ！</vt:lpstr>
    </vt:vector>
  </TitlesOfParts>
  <Company>920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 章  物理层</dc:title>
  <dc:creator>920</dc:creator>
  <cp:lastModifiedBy>Jicheng Hu</cp:lastModifiedBy>
  <cp:revision>175</cp:revision>
  <dcterms:created xsi:type="dcterms:W3CDTF">2016-10-04T02:36:21Z</dcterms:created>
  <dcterms:modified xsi:type="dcterms:W3CDTF">2021-05-07T02:07:12Z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