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168"/>
  </p:notesMasterIdLst>
  <p:handoutMasterIdLst>
    <p:handoutMasterId r:id="rId169"/>
  </p:handoutMasterIdLst>
  <p:sldIdLst>
    <p:sldId id="1407" r:id="rId3"/>
    <p:sldId id="256" r:id="rId4"/>
    <p:sldId id="259" r:id="rId5"/>
    <p:sldId id="260" r:id="rId6"/>
    <p:sldId id="258" r:id="rId7"/>
    <p:sldId id="25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1234" r:id="rId25"/>
    <p:sldId id="1238" r:id="rId26"/>
    <p:sldId id="1236" r:id="rId27"/>
    <p:sldId id="1367" r:id="rId28"/>
    <p:sldId id="1406" r:id="rId29"/>
    <p:sldId id="1408" r:id="rId30"/>
    <p:sldId id="1409" r:id="rId31"/>
    <p:sldId id="277" r:id="rId32"/>
    <p:sldId id="278" r:id="rId33"/>
    <p:sldId id="279" r:id="rId34"/>
    <p:sldId id="280" r:id="rId35"/>
    <p:sldId id="403"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404"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1410"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405"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406" r:id="rId143"/>
    <p:sldId id="753" r:id="rId144"/>
    <p:sldId id="384" r:id="rId145"/>
    <p:sldId id="385" r:id="rId146"/>
    <p:sldId id="386" r:id="rId147"/>
    <p:sldId id="387" r:id="rId148"/>
    <p:sldId id="1411" r:id="rId149"/>
    <p:sldId id="388" r:id="rId150"/>
    <p:sldId id="389" r:id="rId151"/>
    <p:sldId id="390" r:id="rId152"/>
    <p:sldId id="391" r:id="rId153"/>
    <p:sldId id="392" r:id="rId154"/>
    <p:sldId id="393" r:id="rId155"/>
    <p:sldId id="394" r:id="rId156"/>
    <p:sldId id="1412" r:id="rId157"/>
    <p:sldId id="395" r:id="rId158"/>
    <p:sldId id="396" r:id="rId159"/>
    <p:sldId id="397" r:id="rId160"/>
    <p:sldId id="398" r:id="rId161"/>
    <p:sldId id="399" r:id="rId162"/>
    <p:sldId id="400" r:id="rId163"/>
    <p:sldId id="1413" r:id="rId164"/>
    <p:sldId id="401" r:id="rId165"/>
    <p:sldId id="402" r:id="rId166"/>
    <p:sldId id="872" r:id="rId167"/>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1384C60E-CF6F-41E4-9A0E-04B589348A65}">
          <p14:sldIdLst>
            <p14:sldId id="1407"/>
            <p14:sldId id="256"/>
            <p14:sldId id="259"/>
            <p14:sldId id="260"/>
            <p14:sldId id="258"/>
          </p14:sldIdLst>
        </p14:section>
        <p14:section name="3.1" id="{0D735163-7EE2-480D-823B-6F0BC6D21813}">
          <p14:sldIdLst>
            <p14:sldId id="257"/>
            <p14:sldId id="261"/>
            <p14:sldId id="262"/>
            <p14:sldId id="263"/>
            <p14:sldId id="264"/>
            <p14:sldId id="265"/>
            <p14:sldId id="266"/>
            <p14:sldId id="267"/>
            <p14:sldId id="268"/>
            <p14:sldId id="269"/>
            <p14:sldId id="270"/>
            <p14:sldId id="271"/>
            <p14:sldId id="272"/>
            <p14:sldId id="273"/>
            <p14:sldId id="274"/>
            <p14:sldId id="275"/>
            <p14:sldId id="276"/>
            <p14:sldId id="1234"/>
            <p14:sldId id="1238"/>
            <p14:sldId id="1236"/>
            <p14:sldId id="1367"/>
            <p14:sldId id="1406"/>
            <p14:sldId id="1408"/>
            <p14:sldId id="1409"/>
            <p14:sldId id="277"/>
            <p14:sldId id="278"/>
            <p14:sldId id="279"/>
            <p14:sldId id="280"/>
          </p14:sldIdLst>
        </p14:section>
        <p14:section name="3.2" id="{5CC1D92D-0737-4909-8AE3-86EA3EBAB5C2}">
          <p14:sldIdLst>
            <p14:sldId id="403"/>
            <p14:sldId id="281"/>
            <p14:sldId id="282"/>
            <p14:sldId id="283"/>
            <p14:sldId id="284"/>
            <p14:sldId id="285"/>
            <p14:sldId id="286"/>
            <p14:sldId id="287"/>
            <p14:sldId id="288"/>
            <p14:sldId id="289"/>
            <p14:sldId id="290"/>
            <p14:sldId id="291"/>
            <p14:sldId id="292"/>
            <p14:sldId id="293"/>
            <p14:sldId id="294"/>
            <p14:sldId id="295"/>
            <p14:sldId id="296"/>
          </p14:sldIdLst>
        </p14:section>
        <p14:section name="3.3" id="{2E97E17B-078D-4061-811A-1D8C81D068BE}">
          <p14:sldIdLst>
            <p14:sldId id="404"/>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1410"/>
            <p14:sldId id="344"/>
            <p14:sldId id="345"/>
            <p14:sldId id="346"/>
            <p14:sldId id="347"/>
            <p14:sldId id="348"/>
            <p14:sldId id="349"/>
            <p14:sldId id="350"/>
            <p14:sldId id="351"/>
            <p14:sldId id="352"/>
            <p14:sldId id="353"/>
            <p14:sldId id="354"/>
            <p14:sldId id="355"/>
            <p14:sldId id="356"/>
            <p14:sldId id="357"/>
          </p14:sldIdLst>
        </p14:section>
        <p14:section name="3.4" id="{9F623B11-5D48-407C-A0A6-217446B3D34E}">
          <p14:sldIdLst>
            <p14:sldId id="405"/>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Lst>
        </p14:section>
        <p14:section name="3.5" id="{0BF80948-77DE-48B1-BC25-2468F37E149C}">
          <p14:sldIdLst>
            <p14:sldId id="406"/>
            <p14:sldId id="753"/>
            <p14:sldId id="384"/>
            <p14:sldId id="385"/>
            <p14:sldId id="386"/>
            <p14:sldId id="387"/>
            <p14:sldId id="1411"/>
            <p14:sldId id="388"/>
            <p14:sldId id="389"/>
            <p14:sldId id="390"/>
            <p14:sldId id="391"/>
            <p14:sldId id="392"/>
            <p14:sldId id="393"/>
            <p14:sldId id="394"/>
            <p14:sldId id="1412"/>
            <p14:sldId id="395"/>
            <p14:sldId id="396"/>
            <p14:sldId id="397"/>
            <p14:sldId id="398"/>
            <p14:sldId id="399"/>
            <p14:sldId id="400"/>
            <p14:sldId id="1413"/>
            <p14:sldId id="401"/>
            <p14:sldId id="402"/>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00FF00"/>
    <a:srgbClr val="3333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7280" autoAdjust="0"/>
  </p:normalViewPr>
  <p:slideViewPr>
    <p:cSldViewPr>
      <p:cViewPr varScale="1">
        <p:scale>
          <a:sx n="146" d="100"/>
          <a:sy n="146" d="100"/>
        </p:scale>
        <p:origin x="295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presProps" Target="pres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viewProps" Target="view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a:t>
            </a:fld>
            <a:endParaRPr lang="en-US" altLang="zh-CN"/>
          </a:p>
        </p:txBody>
      </p:sp>
    </p:spTree>
    <p:extLst>
      <p:ext uri="{BB962C8B-B14F-4D97-AF65-F5344CB8AC3E}">
        <p14:creationId xmlns:p14="http://schemas.microsoft.com/office/powerpoint/2010/main" val="39838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FE9EE-CEC3-4872-A28F-42834A86EDCB}" type="slidenum">
              <a:rPr lang="en-US" altLang="zh-CN"/>
              <a:pPr/>
              <a:t>12</a:t>
            </a:fld>
            <a:endParaRPr lang="en-US" altLang="zh-CN"/>
          </a:p>
        </p:txBody>
      </p:sp>
      <p:sp>
        <p:nvSpPr>
          <p:cNvPr id="208898" name="Rectangle 2"/>
          <p:cNvSpPr>
            <a:spLocks noGrp="1" noRot="1" noChangeAspect="1" noChangeArrowheads="1" noTextEdit="1"/>
          </p:cNvSpPr>
          <p:nvPr>
            <p:ph type="sldImg"/>
          </p:nvPr>
        </p:nvSpPr>
        <p:spPr>
          <a:xfrm>
            <a:off x="406400" y="696913"/>
            <a:ext cx="6197600" cy="3486150"/>
          </a:xfrm>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131</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132</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134</a:t>
            </a:fld>
            <a:endParaRPr lang="en-US" altLang="zh-CN"/>
          </a:p>
        </p:txBody>
      </p:sp>
    </p:spTree>
    <p:extLst>
      <p:ext uri="{BB962C8B-B14F-4D97-AF65-F5344CB8AC3E}">
        <p14:creationId xmlns:p14="http://schemas.microsoft.com/office/powerpoint/2010/main" val="63160409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ED837-0D9D-40CD-B12A-1F6DEE479D79}" type="slidenum">
              <a:rPr lang="en-US" altLang="zh-CN"/>
              <a:pPr/>
              <a:t>135</a:t>
            </a:fld>
            <a:endParaRPr lang="en-US" altLang="zh-CN"/>
          </a:p>
        </p:txBody>
      </p:sp>
      <p:sp>
        <p:nvSpPr>
          <p:cNvPr id="615426" name="Rectangle 2"/>
          <p:cNvSpPr>
            <a:spLocks noGrp="1" noRot="1" noChangeAspect="1" noChangeArrowheads="1" noTextEdit="1"/>
          </p:cNvSpPr>
          <p:nvPr>
            <p:ph type="sldImg"/>
          </p:nvPr>
        </p:nvSpPr>
        <p:spPr>
          <a:xfrm>
            <a:off x="406400" y="696913"/>
            <a:ext cx="6197600" cy="3486150"/>
          </a:xfrm>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5C3D-30BD-4184-AD6F-5F910A1E3EB6}" type="slidenum">
              <a:rPr lang="en-US" altLang="zh-CN"/>
              <a:pPr/>
              <a:t>136</a:t>
            </a:fld>
            <a:endParaRPr lang="en-US" altLang="zh-CN"/>
          </a:p>
        </p:txBody>
      </p:sp>
      <p:sp>
        <p:nvSpPr>
          <p:cNvPr id="616450" name="Rectangle 2"/>
          <p:cNvSpPr>
            <a:spLocks noGrp="1" noRot="1" noChangeAspect="1" noChangeArrowheads="1" noTextEdit="1"/>
          </p:cNvSpPr>
          <p:nvPr>
            <p:ph type="sldImg"/>
          </p:nvPr>
        </p:nvSpPr>
        <p:spPr>
          <a:xfrm>
            <a:off x="406400" y="696913"/>
            <a:ext cx="6197600" cy="3486150"/>
          </a:xfrm>
          <a:ln/>
        </p:spPr>
      </p:sp>
      <p:sp>
        <p:nvSpPr>
          <p:cNvPr id="616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4CE576-B746-4E76-BA73-2B21B853916C}" type="slidenum">
              <a:rPr lang="en-US" altLang="zh-CN"/>
              <a:pPr/>
              <a:t>137</a:t>
            </a:fld>
            <a:endParaRPr lang="en-US" altLang="zh-CN"/>
          </a:p>
        </p:txBody>
      </p:sp>
      <p:sp>
        <p:nvSpPr>
          <p:cNvPr id="617474" name="Rectangle 2"/>
          <p:cNvSpPr>
            <a:spLocks noGrp="1" noRot="1" noChangeAspect="1" noChangeArrowheads="1" noTextEdit="1"/>
          </p:cNvSpPr>
          <p:nvPr>
            <p:ph type="sldImg"/>
          </p:nvPr>
        </p:nvSpPr>
        <p:spPr>
          <a:xfrm>
            <a:off x="406400" y="696913"/>
            <a:ext cx="6197600" cy="3486150"/>
          </a:xfrm>
          <a:ln/>
        </p:spPr>
      </p:sp>
      <p:sp>
        <p:nvSpPr>
          <p:cNvPr id="617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B423B-6F7D-469A-A530-3C2FEE889A10}" type="slidenum">
              <a:rPr lang="en-US" altLang="zh-CN"/>
              <a:pPr/>
              <a:t>138</a:t>
            </a:fld>
            <a:endParaRPr lang="en-US" altLang="zh-CN"/>
          </a:p>
        </p:txBody>
      </p:sp>
      <p:sp>
        <p:nvSpPr>
          <p:cNvPr id="618498" name="Rectangle 2"/>
          <p:cNvSpPr>
            <a:spLocks noGrp="1" noRot="1" noChangeAspect="1" noChangeArrowheads="1" noTextEdit="1"/>
          </p:cNvSpPr>
          <p:nvPr>
            <p:ph type="sldImg"/>
          </p:nvPr>
        </p:nvSpPr>
        <p:spPr>
          <a:xfrm>
            <a:off x="406400" y="696913"/>
            <a:ext cx="6197600" cy="3486150"/>
          </a:xfrm>
          <a:ln/>
        </p:spPr>
      </p:sp>
      <p:sp>
        <p:nvSpPr>
          <p:cNvPr id="618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DF038-7A9D-4B1C-877F-6BCEBB4797C5}" type="slidenum">
              <a:rPr lang="en-US" altLang="zh-CN"/>
              <a:pPr/>
              <a:t>140</a:t>
            </a:fld>
            <a:endParaRPr lang="en-US" altLang="zh-CN"/>
          </a:p>
        </p:txBody>
      </p:sp>
      <p:sp>
        <p:nvSpPr>
          <p:cNvPr id="619522" name="Rectangle 2"/>
          <p:cNvSpPr>
            <a:spLocks noGrp="1" noRot="1" noChangeAspect="1" noChangeArrowheads="1" noTextEdit="1"/>
          </p:cNvSpPr>
          <p:nvPr>
            <p:ph type="sldImg"/>
          </p:nvPr>
        </p:nvSpPr>
        <p:spPr>
          <a:xfrm>
            <a:off x="406400" y="696913"/>
            <a:ext cx="6197600" cy="3486150"/>
          </a:xfrm>
          <a:ln/>
        </p:spPr>
      </p:sp>
      <p:sp>
        <p:nvSpPr>
          <p:cNvPr id="6195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955C71-079C-4AB2-8F02-3250AE0665B2}"/>
              </a:ext>
            </a:extLst>
          </p:cNvPr>
          <p:cNvSpPr>
            <a:spLocks noGrp="1" noChangeArrowheads="1"/>
          </p:cNvSpPr>
          <p:nvPr>
            <p:ph type="sldNum" sz="quarter" idx="5"/>
          </p:nvPr>
        </p:nvSpPr>
        <p:spPr>
          <a:ln/>
        </p:spPr>
        <p:txBody>
          <a:bodyPr/>
          <a:lstStyle/>
          <a:p>
            <a:fld id="{16607E7A-F420-460C-B95D-CC8BBE52279E}" type="slidenum">
              <a:rPr lang="en-US" altLang="zh-CN"/>
              <a:pPr/>
              <a:t>142</a:t>
            </a:fld>
            <a:endParaRPr lang="en-US" altLang="zh-CN"/>
          </a:p>
        </p:txBody>
      </p:sp>
      <p:sp>
        <p:nvSpPr>
          <p:cNvPr id="905218" name="Rectangle 2">
            <a:extLst>
              <a:ext uri="{FF2B5EF4-FFF2-40B4-BE49-F238E27FC236}">
                <a16:creationId xmlns:a16="http://schemas.microsoft.com/office/drawing/2014/main" id="{00B9B012-9021-42D7-8A1C-21AE1FD0E9AC}"/>
              </a:ext>
            </a:extLst>
          </p:cNvPr>
          <p:cNvSpPr>
            <a:spLocks noGrp="1" noRot="1" noChangeAspect="1" noChangeArrowheads="1" noTextEdit="1"/>
          </p:cNvSpPr>
          <p:nvPr>
            <p:ph type="sldImg"/>
          </p:nvPr>
        </p:nvSpPr>
        <p:spPr>
          <a:ln/>
        </p:spPr>
      </p:sp>
      <p:sp>
        <p:nvSpPr>
          <p:cNvPr id="905219" name="Rectangle 3">
            <a:extLst>
              <a:ext uri="{FF2B5EF4-FFF2-40B4-BE49-F238E27FC236}">
                <a16:creationId xmlns:a16="http://schemas.microsoft.com/office/drawing/2014/main" id="{09DF9892-357E-4A4C-AF42-3FEC091C838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FA62A-5031-4DA5-880B-6FA2C93EAB4F}" type="slidenum">
              <a:rPr lang="en-US" altLang="zh-CN"/>
              <a:pPr/>
              <a:t>144</a:t>
            </a:fld>
            <a:endParaRPr lang="en-US" altLang="zh-CN"/>
          </a:p>
        </p:txBody>
      </p:sp>
      <p:sp>
        <p:nvSpPr>
          <p:cNvPr id="620546" name="Rectangle 2"/>
          <p:cNvSpPr>
            <a:spLocks noGrp="1" noRot="1" noChangeAspect="1" noChangeArrowheads="1" noTextEdit="1"/>
          </p:cNvSpPr>
          <p:nvPr>
            <p:ph type="sldImg"/>
          </p:nvPr>
        </p:nvSpPr>
        <p:spPr>
          <a:xfrm>
            <a:off x="406400" y="696913"/>
            <a:ext cx="6197600" cy="3486150"/>
          </a:xfrm>
          <a:ln/>
        </p:spPr>
      </p:sp>
      <p:sp>
        <p:nvSpPr>
          <p:cNvPr id="620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52E80-6973-44D5-9C73-662524EBBFDA}" type="slidenum">
              <a:rPr lang="en-US" altLang="zh-CN"/>
              <a:pPr/>
              <a:t>13</a:t>
            </a:fld>
            <a:endParaRPr lang="en-US" altLang="zh-CN"/>
          </a:p>
        </p:txBody>
      </p:sp>
      <p:sp>
        <p:nvSpPr>
          <p:cNvPr id="354306" name="Rectangle 2"/>
          <p:cNvSpPr>
            <a:spLocks noGrp="1" noRot="1" noChangeAspect="1" noChangeArrowheads="1" noTextEdit="1"/>
          </p:cNvSpPr>
          <p:nvPr>
            <p:ph type="sldImg"/>
          </p:nvPr>
        </p:nvSpPr>
        <p:spPr>
          <a:xfrm>
            <a:off x="406400" y="696913"/>
            <a:ext cx="6197600" cy="3486150"/>
          </a:xfrm>
          <a:ln/>
        </p:spPr>
      </p:sp>
      <p:sp>
        <p:nvSpPr>
          <p:cNvPr id="354307" name="Rectangle 3"/>
          <p:cNvSpPr>
            <a:spLocks noGrp="1" noChangeArrowheads="1"/>
          </p:cNvSpPr>
          <p:nvPr>
            <p:ph type="body" idx="1"/>
          </p:nvPr>
        </p:nvSpPr>
        <p:spPr/>
        <p:txBody>
          <a:bodyPr/>
          <a:lstStyle/>
          <a:p>
            <a:r>
              <a:rPr lang="en-US" altLang="zh-CN" dirty="0"/>
              <a:t>Maximum Transfer Unit</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6434A-CB1C-4951-A81B-B63DE3DA5681}" type="slidenum">
              <a:rPr lang="en-US" altLang="zh-CN"/>
              <a:pPr/>
              <a:t>145</a:t>
            </a:fld>
            <a:endParaRPr lang="en-US" altLang="zh-CN"/>
          </a:p>
        </p:txBody>
      </p:sp>
      <p:sp>
        <p:nvSpPr>
          <p:cNvPr id="621570" name="Rectangle 2"/>
          <p:cNvSpPr>
            <a:spLocks noGrp="1" noRot="1" noChangeAspect="1" noChangeArrowheads="1" noTextEdit="1"/>
          </p:cNvSpPr>
          <p:nvPr>
            <p:ph type="sldImg"/>
          </p:nvPr>
        </p:nvSpPr>
        <p:spPr>
          <a:xfrm>
            <a:off x="406400" y="696913"/>
            <a:ext cx="6197600" cy="3486150"/>
          </a:xfrm>
          <a:ln/>
        </p:spPr>
      </p:sp>
      <p:sp>
        <p:nvSpPr>
          <p:cNvPr id="621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B92C36-7BE9-436E-BC04-D86DDBD15518}" type="slidenum">
              <a:rPr lang="en-US" altLang="zh-CN"/>
              <a:pPr/>
              <a:t>146</a:t>
            </a:fld>
            <a:endParaRPr lang="en-US" altLang="zh-CN"/>
          </a:p>
        </p:txBody>
      </p:sp>
      <p:sp>
        <p:nvSpPr>
          <p:cNvPr id="622594" name="Rectangle 2"/>
          <p:cNvSpPr>
            <a:spLocks noGrp="1" noRot="1" noChangeAspect="1" noChangeArrowheads="1" noTextEdit="1"/>
          </p:cNvSpPr>
          <p:nvPr>
            <p:ph type="sldImg"/>
          </p:nvPr>
        </p:nvSpPr>
        <p:spPr>
          <a:xfrm>
            <a:off x="406400" y="696913"/>
            <a:ext cx="6197600" cy="3486150"/>
          </a:xfrm>
          <a:ln/>
        </p:spPr>
      </p:sp>
      <p:sp>
        <p:nvSpPr>
          <p:cNvPr id="622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3AEA1-BF7E-4FCA-A58C-152EA4B730D3}" type="slidenum">
              <a:rPr lang="en-US" altLang="zh-CN"/>
              <a:pPr/>
              <a:t>148</a:t>
            </a:fld>
            <a:endParaRPr lang="en-US" altLang="zh-CN"/>
          </a:p>
        </p:txBody>
      </p:sp>
      <p:sp>
        <p:nvSpPr>
          <p:cNvPr id="623618" name="Rectangle 2"/>
          <p:cNvSpPr>
            <a:spLocks noGrp="1" noRot="1" noChangeAspect="1" noChangeArrowheads="1" noTextEdit="1"/>
          </p:cNvSpPr>
          <p:nvPr>
            <p:ph type="sldImg"/>
          </p:nvPr>
        </p:nvSpPr>
        <p:spPr>
          <a:xfrm>
            <a:off x="406400" y="696913"/>
            <a:ext cx="6197600" cy="3486150"/>
          </a:xfrm>
          <a:ln/>
        </p:spPr>
      </p:sp>
      <p:sp>
        <p:nvSpPr>
          <p:cNvPr id="623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E8102-EBA1-483F-877B-3FD493D63082}" type="slidenum">
              <a:rPr lang="en-US" altLang="zh-CN"/>
              <a:pPr/>
              <a:t>149</a:t>
            </a:fld>
            <a:endParaRPr lang="en-US" altLang="zh-CN"/>
          </a:p>
        </p:txBody>
      </p:sp>
      <p:sp>
        <p:nvSpPr>
          <p:cNvPr id="624642" name="Rectangle 2"/>
          <p:cNvSpPr>
            <a:spLocks noGrp="1" noRot="1" noChangeAspect="1" noChangeArrowheads="1" noTextEdit="1"/>
          </p:cNvSpPr>
          <p:nvPr>
            <p:ph type="sldImg"/>
          </p:nvPr>
        </p:nvSpPr>
        <p:spPr>
          <a:xfrm>
            <a:off x="406400" y="696913"/>
            <a:ext cx="6197600" cy="3486150"/>
          </a:xfrm>
          <a:ln/>
        </p:spPr>
      </p:sp>
      <p:sp>
        <p:nvSpPr>
          <p:cNvPr id="6246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150</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151</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152</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3C3FE-962C-4719-A005-AF19FFC28E78}" type="slidenum">
              <a:rPr lang="en-US" altLang="zh-CN"/>
              <a:pPr/>
              <a:t>153</a:t>
            </a:fld>
            <a:endParaRPr lang="en-US" altLang="zh-CN"/>
          </a:p>
        </p:txBody>
      </p:sp>
      <p:sp>
        <p:nvSpPr>
          <p:cNvPr id="628738" name="Rectangle 2"/>
          <p:cNvSpPr>
            <a:spLocks noGrp="1" noRot="1" noChangeAspect="1" noChangeArrowheads="1" noTextEdit="1"/>
          </p:cNvSpPr>
          <p:nvPr>
            <p:ph type="sldImg"/>
          </p:nvPr>
        </p:nvSpPr>
        <p:spPr>
          <a:xfrm>
            <a:off x="406400" y="696913"/>
            <a:ext cx="6197600" cy="3486150"/>
          </a:xfrm>
          <a:ln/>
        </p:spPr>
      </p:sp>
      <p:sp>
        <p:nvSpPr>
          <p:cNvPr id="628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7FB81-BDD7-42D9-843C-A916B4CE5230}" type="slidenum">
              <a:rPr lang="en-US" altLang="zh-CN"/>
              <a:pPr/>
              <a:t>154</a:t>
            </a:fld>
            <a:endParaRPr lang="en-US" altLang="zh-CN"/>
          </a:p>
        </p:txBody>
      </p:sp>
      <p:sp>
        <p:nvSpPr>
          <p:cNvPr id="629762" name="Rectangle 2"/>
          <p:cNvSpPr>
            <a:spLocks noGrp="1" noRot="1" noChangeAspect="1" noChangeArrowheads="1" noTextEdit="1"/>
          </p:cNvSpPr>
          <p:nvPr>
            <p:ph type="sldImg"/>
          </p:nvPr>
        </p:nvSpPr>
        <p:spPr>
          <a:xfrm>
            <a:off x="406400" y="696913"/>
            <a:ext cx="6197600" cy="3486150"/>
          </a:xfrm>
          <a:ln/>
        </p:spPr>
      </p:sp>
      <p:sp>
        <p:nvSpPr>
          <p:cNvPr id="629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2EFBDB-76E6-4824-A501-1F8DD4703EAB}" type="slidenum">
              <a:rPr lang="en-US" altLang="zh-CN"/>
              <a:pPr/>
              <a:t>156</a:t>
            </a:fld>
            <a:endParaRPr lang="en-US" altLang="zh-CN"/>
          </a:p>
        </p:txBody>
      </p:sp>
      <p:sp>
        <p:nvSpPr>
          <p:cNvPr id="630786" name="Rectangle 2"/>
          <p:cNvSpPr>
            <a:spLocks noGrp="1" noRot="1" noChangeAspect="1" noChangeArrowheads="1" noTextEdit="1"/>
          </p:cNvSpPr>
          <p:nvPr>
            <p:ph type="sldImg"/>
          </p:nvPr>
        </p:nvSpPr>
        <p:spPr>
          <a:xfrm>
            <a:off x="406400" y="696913"/>
            <a:ext cx="6197600" cy="3486150"/>
          </a:xfrm>
          <a:ln/>
        </p:spPr>
      </p:sp>
      <p:sp>
        <p:nvSpPr>
          <p:cNvPr id="630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2D293-5FDA-402D-91A0-0EFB1E1DA569}" type="slidenum">
              <a:rPr lang="en-US" altLang="zh-CN"/>
              <a:pPr/>
              <a:t>14</a:t>
            </a:fld>
            <a:endParaRPr lang="en-US" altLang="zh-CN"/>
          </a:p>
        </p:txBody>
      </p:sp>
      <p:sp>
        <p:nvSpPr>
          <p:cNvPr id="355330" name="Rectangle 2"/>
          <p:cNvSpPr>
            <a:spLocks noGrp="1" noRot="1" noChangeAspect="1" noChangeArrowheads="1" noTextEdit="1"/>
          </p:cNvSpPr>
          <p:nvPr>
            <p:ph type="sldImg"/>
          </p:nvPr>
        </p:nvSpPr>
        <p:spPr>
          <a:xfrm>
            <a:off x="406400" y="696913"/>
            <a:ext cx="6197600" cy="3486150"/>
          </a:xfrm>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EB9BC-338E-4706-B8F9-BBBAF48146D7}" type="slidenum">
              <a:rPr lang="en-US" altLang="zh-CN"/>
              <a:pPr/>
              <a:t>160</a:t>
            </a:fld>
            <a:endParaRPr lang="en-US" altLang="zh-CN"/>
          </a:p>
        </p:txBody>
      </p:sp>
      <p:sp>
        <p:nvSpPr>
          <p:cNvPr id="632834" name="Rectangle 2"/>
          <p:cNvSpPr>
            <a:spLocks noGrp="1" noRot="1" noChangeAspect="1" noChangeArrowheads="1" noTextEdit="1"/>
          </p:cNvSpPr>
          <p:nvPr>
            <p:ph type="sldImg"/>
          </p:nvPr>
        </p:nvSpPr>
        <p:spPr>
          <a:xfrm>
            <a:off x="406400" y="696913"/>
            <a:ext cx="6197600" cy="3486150"/>
          </a:xfrm>
          <a:ln/>
        </p:spPr>
      </p:sp>
      <p:sp>
        <p:nvSpPr>
          <p:cNvPr id="632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C29F1B-2E46-4695-9C2A-20BD8928D849}" type="slidenum">
              <a:rPr lang="en-US" altLang="zh-CN"/>
              <a:pPr/>
              <a:t>161</a:t>
            </a:fld>
            <a:endParaRPr lang="en-US" altLang="zh-CN"/>
          </a:p>
        </p:txBody>
      </p:sp>
      <p:sp>
        <p:nvSpPr>
          <p:cNvPr id="633858" name="Rectangle 2"/>
          <p:cNvSpPr>
            <a:spLocks noGrp="1" noRot="1" noChangeAspect="1" noChangeArrowheads="1" noTextEdit="1"/>
          </p:cNvSpPr>
          <p:nvPr>
            <p:ph type="sldImg"/>
          </p:nvPr>
        </p:nvSpPr>
        <p:spPr>
          <a:xfrm>
            <a:off x="406400" y="696913"/>
            <a:ext cx="6197600" cy="3486150"/>
          </a:xfrm>
          <a:ln/>
        </p:spPr>
      </p:sp>
      <p:sp>
        <p:nvSpPr>
          <p:cNvPr id="633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165</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46A1C-6327-4B2D-A0C2-5A05E8D730FC}" type="slidenum">
              <a:rPr lang="en-US" altLang="zh-CN"/>
              <a:pPr/>
              <a:t>15</a:t>
            </a:fld>
            <a:endParaRPr lang="en-US" altLang="zh-CN"/>
          </a:p>
        </p:txBody>
      </p:sp>
      <p:sp>
        <p:nvSpPr>
          <p:cNvPr id="357378" name="Rectangle 2"/>
          <p:cNvSpPr>
            <a:spLocks noGrp="1" noRot="1" noChangeAspect="1" noChangeArrowheads="1" noTextEdit="1"/>
          </p:cNvSpPr>
          <p:nvPr>
            <p:ph type="sldImg"/>
          </p:nvPr>
        </p:nvSpPr>
        <p:spPr>
          <a:xfrm>
            <a:off x="406400" y="696913"/>
            <a:ext cx="6197600" cy="3486150"/>
          </a:xfrm>
          <a:ln/>
        </p:spPr>
      </p:sp>
      <p:sp>
        <p:nvSpPr>
          <p:cNvPr id="357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544E2-5A09-4AD6-B324-CC272D85EE58}" type="slidenum">
              <a:rPr lang="en-US" altLang="zh-CN"/>
              <a:pPr/>
              <a:t>16</a:t>
            </a:fld>
            <a:endParaRPr lang="en-US" altLang="zh-CN"/>
          </a:p>
        </p:txBody>
      </p:sp>
      <p:sp>
        <p:nvSpPr>
          <p:cNvPr id="359426" name="Rectangle 2"/>
          <p:cNvSpPr>
            <a:spLocks noGrp="1" noRot="1" noChangeAspect="1" noChangeArrowheads="1" noTextEdit="1"/>
          </p:cNvSpPr>
          <p:nvPr>
            <p:ph type="sldImg"/>
          </p:nvPr>
        </p:nvSpPr>
        <p:spPr>
          <a:xfrm>
            <a:off x="406400" y="696913"/>
            <a:ext cx="6197600" cy="3486150"/>
          </a:xfrm>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FACAD-76CA-46DF-8D6C-9BC40F876ECD}" type="slidenum">
              <a:rPr lang="en-US" altLang="zh-CN"/>
              <a:pPr/>
              <a:t>17</a:t>
            </a:fld>
            <a:endParaRPr lang="en-US" altLang="zh-CN"/>
          </a:p>
        </p:txBody>
      </p:sp>
      <p:sp>
        <p:nvSpPr>
          <p:cNvPr id="361474" name="Rectangle 2"/>
          <p:cNvSpPr>
            <a:spLocks noGrp="1" noRot="1" noChangeAspect="1" noChangeArrowheads="1" noTextEdit="1"/>
          </p:cNvSpPr>
          <p:nvPr>
            <p:ph type="sldImg"/>
          </p:nvPr>
        </p:nvSpPr>
        <p:spPr>
          <a:xfrm>
            <a:off x="406400" y="696913"/>
            <a:ext cx="6197600" cy="3486150"/>
          </a:xfrm>
          <a:ln/>
        </p:spPr>
      </p:sp>
      <p:sp>
        <p:nvSpPr>
          <p:cNvPr id="361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F8F3EA-580F-4C3A-8506-B02FBF0339A3}" type="slidenum">
              <a:rPr lang="en-US" altLang="zh-CN"/>
              <a:pPr/>
              <a:t>18</a:t>
            </a:fld>
            <a:endParaRPr lang="en-US" altLang="zh-CN"/>
          </a:p>
        </p:txBody>
      </p:sp>
      <p:sp>
        <p:nvSpPr>
          <p:cNvPr id="366594" name="Rectangle 2"/>
          <p:cNvSpPr>
            <a:spLocks noGrp="1" noRot="1" noChangeAspect="1" noChangeArrowheads="1" noTextEdit="1"/>
          </p:cNvSpPr>
          <p:nvPr>
            <p:ph type="sldImg"/>
          </p:nvPr>
        </p:nvSpPr>
        <p:spPr>
          <a:xfrm>
            <a:off x="406400" y="696913"/>
            <a:ext cx="6197600" cy="3486150"/>
          </a:xfrm>
          <a:ln/>
        </p:spPr>
      </p:sp>
      <p:sp>
        <p:nvSpPr>
          <p:cNvPr id="36659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C8782-3716-4943-AC75-F19C86AD589B}" type="slidenum">
              <a:rPr lang="en-US" altLang="zh-CN"/>
              <a:pPr/>
              <a:t>19</a:t>
            </a:fld>
            <a:endParaRPr lang="en-US" altLang="zh-CN"/>
          </a:p>
        </p:txBody>
      </p:sp>
      <p:sp>
        <p:nvSpPr>
          <p:cNvPr id="225282" name="Rectangle 2"/>
          <p:cNvSpPr>
            <a:spLocks noGrp="1" noRot="1" noChangeAspect="1" noChangeArrowheads="1" noTextEdit="1"/>
          </p:cNvSpPr>
          <p:nvPr>
            <p:ph type="sldImg"/>
          </p:nvPr>
        </p:nvSpPr>
        <p:spPr>
          <a:xfrm>
            <a:off x="406400" y="696913"/>
            <a:ext cx="6197600" cy="3486150"/>
          </a:xfrm>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7D223-512F-4F38-8970-D3F9C4A5245D}" type="slidenum">
              <a:rPr lang="en-US" altLang="zh-CN"/>
              <a:pPr/>
              <a:t>20</a:t>
            </a:fld>
            <a:endParaRPr lang="en-US" altLang="zh-CN"/>
          </a:p>
        </p:txBody>
      </p:sp>
      <p:sp>
        <p:nvSpPr>
          <p:cNvPr id="226306" name="Rectangle 2"/>
          <p:cNvSpPr>
            <a:spLocks noGrp="1" noRot="1" noChangeAspect="1" noChangeArrowheads="1" noTextEdit="1"/>
          </p:cNvSpPr>
          <p:nvPr>
            <p:ph type="sldImg"/>
          </p:nvPr>
        </p:nvSpPr>
        <p:spPr>
          <a:xfrm>
            <a:off x="406400" y="696913"/>
            <a:ext cx="6197600" cy="3486150"/>
          </a:xfrm>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8B5D2-9005-4922-8A98-E99E4005537D}" type="slidenum">
              <a:rPr lang="en-US" altLang="zh-CN"/>
              <a:pPr/>
              <a:t>21</a:t>
            </a:fld>
            <a:endParaRPr lang="en-US" altLang="zh-CN"/>
          </a:p>
        </p:txBody>
      </p:sp>
      <p:sp>
        <p:nvSpPr>
          <p:cNvPr id="227330" name="Rectangle 2"/>
          <p:cNvSpPr>
            <a:spLocks noGrp="1" noRot="1" noChangeAspect="1" noChangeArrowheads="1" noTextEdit="1"/>
          </p:cNvSpPr>
          <p:nvPr>
            <p:ph type="sldImg"/>
          </p:nvPr>
        </p:nvSpPr>
        <p:spPr>
          <a:xfrm>
            <a:off x="406400" y="696913"/>
            <a:ext cx="6197600" cy="3486150"/>
          </a:xfrm>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2</a:t>
            </a:fld>
            <a:endParaRPr lang="en-US" altLang="zh-CN"/>
          </a:p>
        </p:txBody>
      </p:sp>
      <p:sp>
        <p:nvSpPr>
          <p:cNvPr id="24578" name="Rectangle 2"/>
          <p:cNvSpPr>
            <a:spLocks noGrp="1" noRot="1" noChangeAspect="1" noChangeArrowheads="1" noTextEdit="1"/>
          </p:cNvSpPr>
          <p:nvPr>
            <p:ph type="sldImg"/>
          </p:nvPr>
        </p:nvSpPr>
        <p:spPr>
          <a:xfrm>
            <a:off x="406400" y="696913"/>
            <a:ext cx="6197600" cy="3486150"/>
          </a:xfrm>
          <a:ln/>
        </p:spPr>
      </p:sp>
      <p:sp>
        <p:nvSpPr>
          <p:cNvPr id="24579" name="Rectangle 3"/>
          <p:cNvSpPr>
            <a:spLocks noGrp="1" noChangeArrowheads="1"/>
          </p:cNvSpPr>
          <p:nvPr>
            <p:ph type="body" idx="1"/>
          </p:nvPr>
        </p:nvSpPr>
        <p:spPr/>
        <p:txBody>
          <a:bodyPr/>
          <a:lstStyle/>
          <a:p>
            <a:r>
              <a:rPr lang="zh-CN" altLang="en-US" dirty="0"/>
              <a:t>物理层解决两个结点间的连接</a:t>
            </a:r>
            <a:endParaRPr lang="en-US" altLang="zh-CN" dirty="0"/>
          </a:p>
          <a:p>
            <a:r>
              <a:rPr lang="zh-CN" altLang="en-US" dirty="0"/>
              <a:t>数据链路层解决网内连接（出现冲突怎么办的问题）</a:t>
            </a:r>
            <a:endParaRPr lang="en-US" altLang="zh-CN" dirty="0"/>
          </a:p>
          <a:p>
            <a:r>
              <a:rPr lang="zh-CN" altLang="en-US" dirty="0"/>
              <a:t>网络层解决网间连接</a:t>
            </a:r>
            <a:endParaRPr lang="en-US" altLang="zh-CN" dirty="0"/>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C71B9-B9B7-416C-92EF-9F685DAA2BB6}" type="slidenum">
              <a:rPr lang="en-US" altLang="zh-CN"/>
              <a:pPr/>
              <a:t>22</a:t>
            </a:fld>
            <a:endParaRPr lang="en-US" altLang="zh-CN"/>
          </a:p>
        </p:txBody>
      </p:sp>
      <p:sp>
        <p:nvSpPr>
          <p:cNvPr id="228354" name="Rectangle 2"/>
          <p:cNvSpPr>
            <a:spLocks noGrp="1" noRot="1" noChangeAspect="1" noChangeArrowheads="1" noTextEdit="1"/>
          </p:cNvSpPr>
          <p:nvPr>
            <p:ph type="sldImg"/>
          </p:nvPr>
        </p:nvSpPr>
        <p:spPr>
          <a:xfrm>
            <a:off x="406400" y="696913"/>
            <a:ext cx="6197600" cy="3486150"/>
          </a:xfrm>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46081"/>
          <p:cNvSpPr>
            <a:spLocks noGrp="1" noRot="1" noChangeAspect="1" noTextEdit="1"/>
          </p:cNvSpPr>
          <p:nvPr>
            <p:ph type="sldImg"/>
          </p:nvPr>
        </p:nvSpPr>
        <p:spPr/>
      </p:sp>
      <p:sp>
        <p:nvSpPr>
          <p:cNvPr id="46083" name="文本占位符 46082"/>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en-US" sz="1200" b="0" i="0" u="none" strike="noStrike" kern="1200" cap="none" spc="0" normalizeH="0" baseline="0" noProof="0" dirty="0">
                <a:ln>
                  <a:noFill/>
                </a:ln>
                <a:solidFill>
                  <a:srgbClr val="000000"/>
                </a:solidFill>
                <a:effectLst/>
                <a:uLnTx/>
                <a:uFillTx/>
                <a:latin typeface="宋体" pitchFamily="2" charset="-122"/>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宋体" pitchFamily="2" charset="-122"/>
              <a:ea typeface="+mn-ea"/>
              <a:cs typeface="+mn-cs"/>
            </a:endParaRPr>
          </a:p>
        </p:txBody>
      </p:sp>
    </p:spTree>
    <p:extLst>
      <p:ext uri="{BB962C8B-B14F-4D97-AF65-F5344CB8AC3E}">
        <p14:creationId xmlns:p14="http://schemas.microsoft.com/office/powerpoint/2010/main" val="3262216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DA2099C-E03D-4BEA-80BD-EC59252D8E32}" type="slidenum">
              <a:rPr kumimoji="0" lang="zh-CN" altLang="en-US" sz="1200" b="0" i="0" u="none" strike="noStrike" kern="1200" cap="none" spc="0" normalizeH="0" baseline="0" noProof="0" smtClean="0">
                <a:ln>
                  <a:noFill/>
                </a:ln>
                <a:solidFill>
                  <a:srgbClr val="000000"/>
                </a:solidFill>
                <a:effectLst/>
                <a:uLnTx/>
                <a:uFillTx/>
                <a:latin typeface="宋体" pitchFamily="2" charset="-122"/>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宋体" pitchFamily="2" charset="-122"/>
              <a:ea typeface="宋体" panose="02010600030101010101" pitchFamily="2" charset="-122"/>
              <a:cs typeface="+mn-cs"/>
            </a:endParaRPr>
          </a:p>
        </p:txBody>
      </p:sp>
    </p:spTree>
    <p:extLst>
      <p:ext uri="{BB962C8B-B14F-4D97-AF65-F5344CB8AC3E}">
        <p14:creationId xmlns:p14="http://schemas.microsoft.com/office/powerpoint/2010/main" val="219923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344DB64-0C45-49BD-9C77-B5720D5B86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3E30BB-4B98-4725-B641-80ECCC6E2D7E}" type="slidenum">
              <a:rPr lang="en-US" altLang="zh-CN" sz="1200"/>
              <a:pPr eaLnBrk="1" hangingPunct="1"/>
              <a:t>28</a:t>
            </a:fld>
            <a:endParaRPr lang="en-US" altLang="zh-CN" sz="1200"/>
          </a:p>
        </p:txBody>
      </p:sp>
      <p:sp>
        <p:nvSpPr>
          <p:cNvPr id="37891" name="Rectangle 2">
            <a:extLst>
              <a:ext uri="{FF2B5EF4-FFF2-40B4-BE49-F238E27FC236}">
                <a16:creationId xmlns:a16="http://schemas.microsoft.com/office/drawing/2014/main" id="{52EE001D-D595-4BAF-A230-BEEAE137DC10}"/>
              </a:ext>
            </a:extLst>
          </p:cNvPr>
          <p:cNvSpPr>
            <a:spLocks noGrp="1" noRot="1" noChangeAspect="1" noChangeArrowheads="1" noTextEdit="1"/>
          </p:cNvSpPr>
          <p:nvPr>
            <p:ph type="sldImg"/>
          </p:nvPr>
        </p:nvSpPr>
        <p:spPr>
          <a:xfrm>
            <a:off x="393700" y="692150"/>
            <a:ext cx="6072188" cy="3416300"/>
          </a:xfrm>
          <a:solidFill>
            <a:srgbClr val="FFFFFF"/>
          </a:solidFill>
          <a:ln/>
        </p:spPr>
      </p:sp>
      <p:sp>
        <p:nvSpPr>
          <p:cNvPr id="37892" name="Rectangle 3">
            <a:extLst>
              <a:ext uri="{FF2B5EF4-FFF2-40B4-BE49-F238E27FC236}">
                <a16:creationId xmlns:a16="http://schemas.microsoft.com/office/drawing/2014/main" id="{6C920E01-4E8F-4A95-AE45-C0DA910F3FBE}"/>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EF1CDC-E302-49FD-A23B-F66420B5BD9D}"/>
              </a:ext>
            </a:extLst>
          </p:cNvPr>
          <p:cNvSpPr>
            <a:spLocks noGrp="1" noChangeArrowheads="1"/>
          </p:cNvSpPr>
          <p:nvPr>
            <p:ph type="sldNum" sz="quarter" idx="5"/>
          </p:nvPr>
        </p:nvSpPr>
        <p:spPr>
          <a:ln/>
        </p:spPr>
        <p:txBody>
          <a:bodyPr/>
          <a:lstStyle/>
          <a:p>
            <a:fld id="{A5B489F3-FDFC-4133-97CE-D22512A7F3D9}" type="slidenum">
              <a:rPr lang="en-US" altLang="zh-CN"/>
              <a:pPr/>
              <a:t>29</a:t>
            </a:fld>
            <a:endParaRPr lang="en-US" altLang="zh-CN"/>
          </a:p>
        </p:txBody>
      </p:sp>
      <p:sp>
        <p:nvSpPr>
          <p:cNvPr id="56322" name="Rectangle 2">
            <a:extLst>
              <a:ext uri="{FF2B5EF4-FFF2-40B4-BE49-F238E27FC236}">
                <a16:creationId xmlns:a16="http://schemas.microsoft.com/office/drawing/2014/main" id="{FE31651B-1DFE-4DAA-B8E9-BAC84C340ADA}"/>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8200B9E0-DCA6-4BEB-8741-AAC1D660ED7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B7475-8258-4B1E-BE13-051A3C5CE9CB}" type="slidenum">
              <a:rPr lang="en-US" altLang="zh-CN"/>
              <a:pPr/>
              <a:t>30</a:t>
            </a:fld>
            <a:endParaRPr lang="en-US" altLang="zh-CN"/>
          </a:p>
        </p:txBody>
      </p:sp>
      <p:sp>
        <p:nvSpPr>
          <p:cNvPr id="229378" name="Rectangle 2"/>
          <p:cNvSpPr>
            <a:spLocks noGrp="1" noRot="1" noChangeAspect="1" noChangeArrowheads="1" noTextEdit="1"/>
          </p:cNvSpPr>
          <p:nvPr>
            <p:ph type="sldImg"/>
          </p:nvPr>
        </p:nvSpPr>
        <p:spPr>
          <a:xfrm>
            <a:off x="406400" y="696913"/>
            <a:ext cx="6197600" cy="3486150"/>
          </a:xfrm>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0FEA6-FD87-4628-B0E6-7432726E0B70}" type="slidenum">
              <a:rPr lang="en-US" altLang="zh-CN"/>
              <a:pPr/>
              <a:t>31</a:t>
            </a:fld>
            <a:endParaRPr lang="en-US" altLang="zh-CN"/>
          </a:p>
        </p:txBody>
      </p:sp>
      <p:sp>
        <p:nvSpPr>
          <p:cNvPr id="230402" name="Rectangle 2"/>
          <p:cNvSpPr>
            <a:spLocks noGrp="1" noRot="1" noChangeAspect="1" noChangeArrowheads="1" noTextEdit="1"/>
          </p:cNvSpPr>
          <p:nvPr>
            <p:ph type="sldImg"/>
          </p:nvPr>
        </p:nvSpPr>
        <p:spPr>
          <a:xfrm>
            <a:off x="406400" y="696913"/>
            <a:ext cx="6197600" cy="3486150"/>
          </a:xfrm>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32</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3E3EE-EB70-4640-B185-356CDB3FB609}" type="slidenum">
              <a:rPr lang="en-US" altLang="zh-CN"/>
              <a:pPr/>
              <a:t>33</a:t>
            </a:fld>
            <a:endParaRPr lang="en-US" altLang="zh-CN"/>
          </a:p>
        </p:txBody>
      </p:sp>
      <p:sp>
        <p:nvSpPr>
          <p:cNvPr id="231426" name="Rectangle 2"/>
          <p:cNvSpPr>
            <a:spLocks noGrp="1" noRot="1" noChangeAspect="1" noChangeArrowheads="1" noTextEdit="1"/>
          </p:cNvSpPr>
          <p:nvPr>
            <p:ph type="sldImg"/>
          </p:nvPr>
        </p:nvSpPr>
        <p:spPr>
          <a:xfrm>
            <a:off x="406400" y="696913"/>
            <a:ext cx="6197600" cy="3486150"/>
          </a:xfrm>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A564C-AC6C-42C6-802B-3C5EF338E672}" type="slidenum">
              <a:rPr lang="en-US" altLang="zh-CN"/>
              <a:pPr/>
              <a:t>36</a:t>
            </a:fld>
            <a:endParaRPr lang="en-US" altLang="zh-CN"/>
          </a:p>
        </p:txBody>
      </p:sp>
      <p:sp>
        <p:nvSpPr>
          <p:cNvPr id="268290" name="Rectangle 2"/>
          <p:cNvSpPr>
            <a:spLocks noGrp="1" noRot="1" noChangeAspect="1" noChangeArrowheads="1" noTextEdit="1"/>
          </p:cNvSpPr>
          <p:nvPr>
            <p:ph type="sldImg"/>
          </p:nvPr>
        </p:nvSpPr>
        <p:spPr>
          <a:xfrm>
            <a:off x="406400" y="696913"/>
            <a:ext cx="6197600" cy="3486150"/>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096E9-7F23-447C-A93B-AD8E1A7E551C}" type="slidenum">
              <a:rPr lang="en-US" altLang="zh-CN"/>
              <a:pPr/>
              <a:t>3</a:t>
            </a:fld>
            <a:endParaRPr lang="en-US" altLang="zh-CN"/>
          </a:p>
        </p:txBody>
      </p:sp>
      <p:sp>
        <p:nvSpPr>
          <p:cNvPr id="210946" name="Rectangle 2"/>
          <p:cNvSpPr>
            <a:spLocks noGrp="1" noRot="1" noChangeAspect="1" noChangeArrowheads="1" noTextEdit="1"/>
          </p:cNvSpPr>
          <p:nvPr>
            <p:ph type="sldImg"/>
          </p:nvPr>
        </p:nvSpPr>
        <p:spPr>
          <a:xfrm>
            <a:off x="406400" y="696913"/>
            <a:ext cx="6197600" cy="3486150"/>
          </a:xfrm>
          <a:ln/>
        </p:spPr>
      </p:sp>
      <p:sp>
        <p:nvSpPr>
          <p:cNvPr id="210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DBA34-E3EB-4921-81A7-8B5036FE2CE7}" type="slidenum">
              <a:rPr lang="en-US" altLang="zh-CN"/>
              <a:pPr/>
              <a:t>37</a:t>
            </a:fld>
            <a:endParaRPr lang="en-US" altLang="zh-CN"/>
          </a:p>
        </p:txBody>
      </p:sp>
      <p:sp>
        <p:nvSpPr>
          <p:cNvPr id="269314" name="Rectangle 2"/>
          <p:cNvSpPr>
            <a:spLocks noGrp="1" noRot="1" noChangeAspect="1" noChangeArrowheads="1" noTextEdit="1"/>
          </p:cNvSpPr>
          <p:nvPr>
            <p:ph type="sldImg"/>
          </p:nvPr>
        </p:nvSpPr>
        <p:spPr>
          <a:xfrm>
            <a:off x="406400" y="696913"/>
            <a:ext cx="6197600" cy="3486150"/>
          </a:xfrm>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38</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73F0BE-C178-4662-B691-FBBF9EA529B1}" type="slidenum">
              <a:rPr lang="en-US" altLang="zh-CN"/>
              <a:pPr/>
              <a:t>39</a:t>
            </a:fld>
            <a:endParaRPr lang="en-US" altLang="zh-CN"/>
          </a:p>
        </p:txBody>
      </p:sp>
      <p:sp>
        <p:nvSpPr>
          <p:cNvPr id="382978" name="Rectangle 2"/>
          <p:cNvSpPr>
            <a:spLocks noGrp="1" noRot="1" noChangeAspect="1" noChangeArrowheads="1" noTextEdit="1"/>
          </p:cNvSpPr>
          <p:nvPr>
            <p:ph type="sldImg"/>
          </p:nvPr>
        </p:nvSpPr>
        <p:spPr>
          <a:xfrm>
            <a:off x="406400" y="696913"/>
            <a:ext cx="6197600" cy="3486150"/>
          </a:xfrm>
          <a:ln/>
        </p:spPr>
      </p:sp>
      <p:sp>
        <p:nvSpPr>
          <p:cNvPr id="382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DDC99-6124-4174-A067-D83ACE86F7BF}" type="slidenum">
              <a:rPr lang="en-US" altLang="zh-CN"/>
              <a:pPr/>
              <a:t>40</a:t>
            </a:fld>
            <a:endParaRPr lang="en-US" altLang="zh-CN"/>
          </a:p>
        </p:txBody>
      </p:sp>
      <p:sp>
        <p:nvSpPr>
          <p:cNvPr id="384002" name="Rectangle 2"/>
          <p:cNvSpPr>
            <a:spLocks noGrp="1" noRot="1" noChangeAspect="1" noChangeArrowheads="1" noTextEdit="1"/>
          </p:cNvSpPr>
          <p:nvPr>
            <p:ph type="sldImg"/>
          </p:nvPr>
        </p:nvSpPr>
        <p:spPr>
          <a:xfrm>
            <a:off x="406400" y="696913"/>
            <a:ext cx="6197600" cy="3486150"/>
          </a:xfrm>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62793-8C13-4F0D-A8E0-D9C36FB1495E}" type="slidenum">
              <a:rPr lang="en-US" altLang="zh-CN"/>
              <a:pPr/>
              <a:t>41</a:t>
            </a:fld>
            <a:endParaRPr lang="en-US" altLang="zh-CN"/>
          </a:p>
        </p:txBody>
      </p:sp>
      <p:sp>
        <p:nvSpPr>
          <p:cNvPr id="270338" name="Rectangle 2"/>
          <p:cNvSpPr>
            <a:spLocks noGrp="1" noRot="1" noChangeAspect="1" noChangeArrowheads="1" noTextEdit="1"/>
          </p:cNvSpPr>
          <p:nvPr>
            <p:ph type="sldImg"/>
          </p:nvPr>
        </p:nvSpPr>
        <p:spPr>
          <a:xfrm>
            <a:off x="406400" y="696913"/>
            <a:ext cx="6197600" cy="3486150"/>
          </a:xfrm>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75844-E2AD-47A7-8C37-16C1609E0AA8}" type="slidenum">
              <a:rPr lang="en-US" altLang="zh-CN"/>
              <a:pPr/>
              <a:t>42</a:t>
            </a:fld>
            <a:endParaRPr lang="en-US" altLang="zh-CN"/>
          </a:p>
        </p:txBody>
      </p:sp>
      <p:sp>
        <p:nvSpPr>
          <p:cNvPr id="271362" name="Rectangle 2"/>
          <p:cNvSpPr>
            <a:spLocks noGrp="1" noRot="1" noChangeAspect="1" noChangeArrowheads="1" noTextEdit="1"/>
          </p:cNvSpPr>
          <p:nvPr>
            <p:ph type="sldImg"/>
          </p:nvPr>
        </p:nvSpPr>
        <p:spPr>
          <a:xfrm>
            <a:off x="406400" y="696913"/>
            <a:ext cx="6197600" cy="3486150"/>
          </a:xfrm>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39F9-71BD-4772-9EC1-F0432404C425}" type="slidenum">
              <a:rPr lang="en-US" altLang="zh-CN"/>
              <a:pPr/>
              <a:t>43</a:t>
            </a:fld>
            <a:endParaRPr lang="en-US" altLang="zh-CN"/>
          </a:p>
        </p:txBody>
      </p:sp>
      <p:sp>
        <p:nvSpPr>
          <p:cNvPr id="272386" name="Rectangle 2"/>
          <p:cNvSpPr>
            <a:spLocks noGrp="1" noRot="1" noChangeAspect="1" noChangeArrowheads="1" noTextEdit="1"/>
          </p:cNvSpPr>
          <p:nvPr>
            <p:ph type="sldImg"/>
          </p:nvPr>
        </p:nvSpPr>
        <p:spPr>
          <a:xfrm>
            <a:off x="406400" y="696913"/>
            <a:ext cx="6197600" cy="3486150"/>
          </a:xfrm>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ADA55-691A-4E86-895A-9F9E24C5A5B9}" type="slidenum">
              <a:rPr lang="en-US" altLang="zh-CN"/>
              <a:pPr/>
              <a:t>44</a:t>
            </a:fld>
            <a:endParaRPr lang="en-US" altLang="zh-CN"/>
          </a:p>
        </p:txBody>
      </p:sp>
      <p:sp>
        <p:nvSpPr>
          <p:cNvPr id="273410" name="Rectangle 2"/>
          <p:cNvSpPr>
            <a:spLocks noGrp="1" noRot="1" noChangeAspect="1" noChangeArrowheads="1" noTextEdit="1"/>
          </p:cNvSpPr>
          <p:nvPr>
            <p:ph type="sldImg"/>
          </p:nvPr>
        </p:nvSpPr>
        <p:spPr>
          <a:xfrm>
            <a:off x="406400" y="696913"/>
            <a:ext cx="6197600" cy="3486150"/>
          </a:xfrm>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311A6-5B95-476D-AE86-04505C22B924}" type="slidenum">
              <a:rPr lang="en-US" altLang="zh-CN"/>
              <a:pPr/>
              <a:t>45</a:t>
            </a:fld>
            <a:endParaRPr lang="en-US" altLang="zh-CN"/>
          </a:p>
        </p:txBody>
      </p:sp>
      <p:sp>
        <p:nvSpPr>
          <p:cNvPr id="274434" name="Rectangle 2"/>
          <p:cNvSpPr>
            <a:spLocks noGrp="1" noRot="1" noChangeAspect="1" noChangeArrowheads="1" noTextEdit="1"/>
          </p:cNvSpPr>
          <p:nvPr>
            <p:ph type="sldImg"/>
          </p:nvPr>
        </p:nvSpPr>
        <p:spPr>
          <a:xfrm>
            <a:off x="406400" y="696913"/>
            <a:ext cx="6197600" cy="3486150"/>
          </a:xfrm>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30E75-2978-4627-8828-58B3CE8FB509}" type="slidenum">
              <a:rPr lang="en-US" altLang="zh-CN"/>
              <a:pPr/>
              <a:t>46</a:t>
            </a:fld>
            <a:endParaRPr lang="en-US" altLang="zh-CN"/>
          </a:p>
        </p:txBody>
      </p:sp>
      <p:sp>
        <p:nvSpPr>
          <p:cNvPr id="387074" name="Rectangle 2"/>
          <p:cNvSpPr>
            <a:spLocks noGrp="1" noRot="1" noChangeAspect="1" noChangeArrowheads="1" noTextEdit="1"/>
          </p:cNvSpPr>
          <p:nvPr>
            <p:ph type="sldImg"/>
          </p:nvPr>
        </p:nvSpPr>
        <p:spPr>
          <a:xfrm>
            <a:off x="406400" y="696913"/>
            <a:ext cx="6197600" cy="3486150"/>
          </a:xfrm>
          <a:ln/>
        </p:spPr>
      </p:sp>
      <p:sp>
        <p:nvSpPr>
          <p:cNvPr id="387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C6788-D75C-48D7-8923-E1027DD39E6F}" type="slidenum">
              <a:rPr lang="en-US" altLang="zh-CN"/>
              <a:pPr/>
              <a:t>4</a:t>
            </a:fld>
            <a:endParaRPr lang="en-US" altLang="zh-CN"/>
          </a:p>
        </p:txBody>
      </p:sp>
      <p:sp>
        <p:nvSpPr>
          <p:cNvPr id="211970" name="Rectangle 2"/>
          <p:cNvSpPr>
            <a:spLocks noGrp="1" noRot="1" noChangeAspect="1" noChangeArrowheads="1" noTextEdit="1"/>
          </p:cNvSpPr>
          <p:nvPr>
            <p:ph type="sldImg"/>
          </p:nvPr>
        </p:nvSpPr>
        <p:spPr>
          <a:xfrm>
            <a:off x="406400" y="696913"/>
            <a:ext cx="6197600" cy="3486150"/>
          </a:xfrm>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A337CC-83E8-4AF4-950B-DFB2EE386280}" type="slidenum">
              <a:rPr lang="en-US" altLang="zh-CN"/>
              <a:pPr/>
              <a:t>48</a:t>
            </a:fld>
            <a:endParaRPr lang="en-US" altLang="zh-CN"/>
          </a:p>
        </p:txBody>
      </p:sp>
      <p:sp>
        <p:nvSpPr>
          <p:cNvPr id="275458" name="Rectangle 2"/>
          <p:cNvSpPr>
            <a:spLocks noGrp="1" noRot="1" noChangeAspect="1" noChangeArrowheads="1" noTextEdit="1"/>
          </p:cNvSpPr>
          <p:nvPr>
            <p:ph type="sldImg"/>
          </p:nvPr>
        </p:nvSpPr>
        <p:spPr>
          <a:xfrm>
            <a:off x="406400" y="696913"/>
            <a:ext cx="6197600" cy="3486150"/>
          </a:xfrm>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890811-7C5B-4030-AFF1-DB10B30568E5}" type="slidenum">
              <a:rPr lang="en-US" altLang="zh-CN"/>
              <a:pPr/>
              <a:t>49</a:t>
            </a:fld>
            <a:endParaRPr lang="en-US" altLang="zh-CN"/>
          </a:p>
        </p:txBody>
      </p:sp>
      <p:sp>
        <p:nvSpPr>
          <p:cNvPr id="276482" name="Rectangle 2"/>
          <p:cNvSpPr>
            <a:spLocks noGrp="1" noRot="1" noChangeAspect="1" noChangeArrowheads="1" noTextEdit="1"/>
          </p:cNvSpPr>
          <p:nvPr>
            <p:ph type="sldImg"/>
          </p:nvPr>
        </p:nvSpPr>
        <p:spPr>
          <a:xfrm>
            <a:off x="406400" y="696913"/>
            <a:ext cx="6197600" cy="3486150"/>
          </a:xfrm>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D57173-B50A-447E-9F11-0FDBD8F2B3DB}" type="slidenum">
              <a:rPr lang="en-US" altLang="zh-CN"/>
              <a:pPr/>
              <a:t>50</a:t>
            </a:fld>
            <a:endParaRPr lang="en-US" altLang="zh-CN"/>
          </a:p>
        </p:txBody>
      </p:sp>
      <p:sp>
        <p:nvSpPr>
          <p:cNvPr id="390146" name="Rectangle 2"/>
          <p:cNvSpPr>
            <a:spLocks noGrp="1" noRot="1" noChangeAspect="1" noChangeArrowheads="1" noTextEdit="1"/>
          </p:cNvSpPr>
          <p:nvPr>
            <p:ph type="sldImg"/>
          </p:nvPr>
        </p:nvSpPr>
        <p:spPr>
          <a:xfrm>
            <a:off x="406400" y="696913"/>
            <a:ext cx="6197600" cy="3486150"/>
          </a:xfrm>
          <a:ln/>
        </p:spPr>
      </p:sp>
      <p:sp>
        <p:nvSpPr>
          <p:cNvPr id="390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459D9D-7009-49E2-A824-FE6A04D81D73}" type="slidenum">
              <a:rPr lang="en-US" altLang="zh-CN"/>
              <a:pPr/>
              <a:t>53</a:t>
            </a:fld>
            <a:endParaRPr lang="en-US" altLang="zh-CN"/>
          </a:p>
        </p:txBody>
      </p:sp>
      <p:sp>
        <p:nvSpPr>
          <p:cNvPr id="535554" name="Rectangle 2"/>
          <p:cNvSpPr>
            <a:spLocks noGrp="1" noRot="1" noChangeAspect="1" noChangeArrowheads="1" noTextEdit="1"/>
          </p:cNvSpPr>
          <p:nvPr>
            <p:ph type="sldImg"/>
          </p:nvPr>
        </p:nvSpPr>
        <p:spPr>
          <a:xfrm>
            <a:off x="406400" y="696913"/>
            <a:ext cx="6197600" cy="3486150"/>
          </a:xfrm>
          <a:ln/>
        </p:spPr>
      </p:sp>
      <p:sp>
        <p:nvSpPr>
          <p:cNvPr id="535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F374EC-B35B-4AC5-860F-C1A98EF6234B}" type="slidenum">
              <a:rPr lang="en-US" altLang="zh-CN"/>
              <a:pPr/>
              <a:t>55</a:t>
            </a:fld>
            <a:endParaRPr lang="en-US" altLang="zh-CN"/>
          </a:p>
        </p:txBody>
      </p:sp>
      <p:sp>
        <p:nvSpPr>
          <p:cNvPr id="537602" name="Rectangle 2"/>
          <p:cNvSpPr>
            <a:spLocks noGrp="1" noRot="1" noChangeAspect="1" noChangeArrowheads="1" noTextEdit="1"/>
          </p:cNvSpPr>
          <p:nvPr>
            <p:ph type="sldImg"/>
          </p:nvPr>
        </p:nvSpPr>
        <p:spPr>
          <a:xfrm>
            <a:off x="406400" y="696913"/>
            <a:ext cx="6197600" cy="3486150"/>
          </a:xfrm>
          <a:ln/>
        </p:spPr>
      </p:sp>
      <p:sp>
        <p:nvSpPr>
          <p:cNvPr id="53760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F0CBD-1AA7-4522-A388-EB5CE0DD1CD5}" type="slidenum">
              <a:rPr lang="en-US" altLang="zh-CN"/>
              <a:pPr/>
              <a:t>56</a:t>
            </a:fld>
            <a:endParaRPr lang="en-US" altLang="zh-CN"/>
          </a:p>
        </p:txBody>
      </p:sp>
      <p:sp>
        <p:nvSpPr>
          <p:cNvPr id="538626" name="Rectangle 2"/>
          <p:cNvSpPr>
            <a:spLocks noGrp="1" noRot="1" noChangeAspect="1" noChangeArrowheads="1" noTextEdit="1"/>
          </p:cNvSpPr>
          <p:nvPr>
            <p:ph type="sldImg"/>
          </p:nvPr>
        </p:nvSpPr>
        <p:spPr>
          <a:xfrm>
            <a:off x="406400" y="696913"/>
            <a:ext cx="6197600" cy="3486150"/>
          </a:xfrm>
          <a:ln/>
        </p:spPr>
      </p:sp>
      <p:sp>
        <p:nvSpPr>
          <p:cNvPr id="538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7D7B2-53A1-40A1-BAF8-C3B15609EF66}" type="slidenum">
              <a:rPr lang="en-US" altLang="zh-CN"/>
              <a:pPr/>
              <a:t>57</a:t>
            </a:fld>
            <a:endParaRPr lang="en-US" altLang="zh-CN"/>
          </a:p>
        </p:txBody>
      </p:sp>
      <p:sp>
        <p:nvSpPr>
          <p:cNvPr id="539650" name="Rectangle 2"/>
          <p:cNvSpPr>
            <a:spLocks noGrp="1" noRot="1" noChangeAspect="1" noChangeArrowheads="1" noTextEdit="1"/>
          </p:cNvSpPr>
          <p:nvPr>
            <p:ph type="sldImg"/>
          </p:nvPr>
        </p:nvSpPr>
        <p:spPr>
          <a:xfrm>
            <a:off x="406400" y="696913"/>
            <a:ext cx="6197600" cy="3486150"/>
          </a:xfrm>
          <a:ln/>
        </p:spPr>
      </p:sp>
      <p:sp>
        <p:nvSpPr>
          <p:cNvPr id="539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B9F178-7FE9-4527-B54D-E8B9AD71CCAA}" type="slidenum">
              <a:rPr lang="en-US" altLang="zh-CN"/>
              <a:pPr/>
              <a:t>58</a:t>
            </a:fld>
            <a:endParaRPr lang="en-US" altLang="zh-CN"/>
          </a:p>
        </p:txBody>
      </p:sp>
      <p:sp>
        <p:nvSpPr>
          <p:cNvPr id="540674" name="Rectangle 2"/>
          <p:cNvSpPr>
            <a:spLocks noGrp="1" noRot="1" noChangeAspect="1" noChangeArrowheads="1" noTextEdit="1"/>
          </p:cNvSpPr>
          <p:nvPr>
            <p:ph type="sldImg"/>
          </p:nvPr>
        </p:nvSpPr>
        <p:spPr>
          <a:xfrm>
            <a:off x="406400" y="696913"/>
            <a:ext cx="6197600" cy="3486150"/>
          </a:xfrm>
          <a:ln/>
        </p:spPr>
      </p:sp>
      <p:sp>
        <p:nvSpPr>
          <p:cNvPr id="540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981C7A-24C8-4E99-B7B3-CD037A63F747}" type="slidenum">
              <a:rPr lang="en-US" altLang="zh-CN"/>
              <a:pPr/>
              <a:t>59</a:t>
            </a:fld>
            <a:endParaRPr lang="en-US" altLang="zh-CN"/>
          </a:p>
        </p:txBody>
      </p:sp>
      <p:sp>
        <p:nvSpPr>
          <p:cNvPr id="541698" name="Rectangle 2"/>
          <p:cNvSpPr>
            <a:spLocks noGrp="1" noRot="1" noChangeAspect="1" noChangeArrowheads="1" noTextEdit="1"/>
          </p:cNvSpPr>
          <p:nvPr>
            <p:ph type="sldImg"/>
          </p:nvPr>
        </p:nvSpPr>
        <p:spPr>
          <a:xfrm>
            <a:off x="406400" y="696913"/>
            <a:ext cx="6197600" cy="3486150"/>
          </a:xfrm>
          <a:ln/>
        </p:spPr>
      </p:sp>
      <p:sp>
        <p:nvSpPr>
          <p:cNvPr id="541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0B1AC-F8B9-4286-976C-46A8CF84E10F}" type="slidenum">
              <a:rPr lang="en-US" altLang="zh-CN"/>
              <a:pPr/>
              <a:t>60</a:t>
            </a:fld>
            <a:endParaRPr lang="en-US" altLang="zh-CN"/>
          </a:p>
        </p:txBody>
      </p:sp>
      <p:sp>
        <p:nvSpPr>
          <p:cNvPr id="542722" name="Rectangle 2"/>
          <p:cNvSpPr>
            <a:spLocks noGrp="1" noRot="1" noChangeAspect="1" noChangeArrowheads="1" noTextEdit="1"/>
          </p:cNvSpPr>
          <p:nvPr>
            <p:ph type="sldImg"/>
          </p:nvPr>
        </p:nvSpPr>
        <p:spPr>
          <a:xfrm>
            <a:off x="406400" y="696913"/>
            <a:ext cx="6197600" cy="3486150"/>
          </a:xfrm>
          <a:ln/>
        </p:spPr>
      </p:sp>
      <p:sp>
        <p:nvSpPr>
          <p:cNvPr id="542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CFF83-2EF9-483C-A911-D7DE687E2379}" type="slidenum">
              <a:rPr lang="en-US" altLang="zh-CN"/>
              <a:pPr/>
              <a:t>5</a:t>
            </a:fld>
            <a:endParaRPr lang="en-US" altLang="zh-CN"/>
          </a:p>
        </p:txBody>
      </p:sp>
      <p:sp>
        <p:nvSpPr>
          <p:cNvPr id="281602" name="Rectangle 2"/>
          <p:cNvSpPr>
            <a:spLocks noGrp="1" noRot="1" noChangeAspect="1" noChangeArrowheads="1" noTextEdit="1"/>
          </p:cNvSpPr>
          <p:nvPr>
            <p:ph type="sldImg"/>
          </p:nvPr>
        </p:nvSpPr>
        <p:spPr>
          <a:xfrm>
            <a:off x="406400" y="696913"/>
            <a:ext cx="6197600" cy="3486150"/>
          </a:xfrm>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8929C-4AFA-4BA9-AE74-3214336624EE}" type="slidenum">
              <a:rPr lang="en-US" altLang="zh-CN"/>
              <a:pPr/>
              <a:t>61</a:t>
            </a:fld>
            <a:endParaRPr lang="en-US" altLang="zh-CN"/>
          </a:p>
        </p:txBody>
      </p:sp>
      <p:sp>
        <p:nvSpPr>
          <p:cNvPr id="543746" name="Rectangle 2"/>
          <p:cNvSpPr>
            <a:spLocks noGrp="1" noRot="1" noChangeAspect="1" noChangeArrowheads="1" noTextEdit="1"/>
          </p:cNvSpPr>
          <p:nvPr>
            <p:ph type="sldImg"/>
          </p:nvPr>
        </p:nvSpPr>
        <p:spPr>
          <a:xfrm>
            <a:off x="406400" y="696913"/>
            <a:ext cx="6197600" cy="3486150"/>
          </a:xfrm>
          <a:ln/>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C72FE-2D02-4FC4-BFE2-1FD47B83F519}" type="slidenum">
              <a:rPr lang="en-US" altLang="zh-CN"/>
              <a:pPr/>
              <a:t>62</a:t>
            </a:fld>
            <a:endParaRPr lang="en-US" altLang="zh-CN"/>
          </a:p>
        </p:txBody>
      </p:sp>
      <p:sp>
        <p:nvSpPr>
          <p:cNvPr id="544770" name="Rectangle 2"/>
          <p:cNvSpPr>
            <a:spLocks noGrp="1" noRot="1" noChangeAspect="1" noChangeArrowheads="1" noTextEdit="1"/>
          </p:cNvSpPr>
          <p:nvPr>
            <p:ph type="sldImg"/>
          </p:nvPr>
        </p:nvSpPr>
        <p:spPr>
          <a:xfrm>
            <a:off x="406400" y="696913"/>
            <a:ext cx="6197600" cy="3486150"/>
          </a:xfrm>
          <a:ln/>
        </p:spPr>
      </p:sp>
      <p:sp>
        <p:nvSpPr>
          <p:cNvPr id="544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32F0BA-FE4B-4D5C-B2EB-58BF0F4DEE3A}" type="slidenum">
              <a:rPr lang="en-US" altLang="zh-CN"/>
              <a:pPr/>
              <a:t>63</a:t>
            </a:fld>
            <a:endParaRPr lang="en-US" altLang="zh-CN"/>
          </a:p>
        </p:txBody>
      </p:sp>
      <p:sp>
        <p:nvSpPr>
          <p:cNvPr id="545794" name="Rectangle 2"/>
          <p:cNvSpPr>
            <a:spLocks noGrp="1" noRot="1" noChangeAspect="1" noChangeArrowheads="1" noTextEdit="1"/>
          </p:cNvSpPr>
          <p:nvPr>
            <p:ph type="sldImg"/>
          </p:nvPr>
        </p:nvSpPr>
        <p:spPr>
          <a:xfrm>
            <a:off x="406400" y="696913"/>
            <a:ext cx="6197600" cy="3486150"/>
          </a:xfrm>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DC4EA-4834-48E0-9A88-1AF478D3EE78}" type="slidenum">
              <a:rPr lang="en-US" altLang="zh-CN"/>
              <a:pPr/>
              <a:t>64</a:t>
            </a:fld>
            <a:endParaRPr lang="en-US" altLang="zh-CN"/>
          </a:p>
        </p:txBody>
      </p:sp>
      <p:sp>
        <p:nvSpPr>
          <p:cNvPr id="546818" name="Rectangle 2"/>
          <p:cNvSpPr>
            <a:spLocks noGrp="1" noRot="1" noChangeAspect="1" noChangeArrowheads="1" noTextEdit="1"/>
          </p:cNvSpPr>
          <p:nvPr>
            <p:ph type="sldImg"/>
          </p:nvPr>
        </p:nvSpPr>
        <p:spPr>
          <a:xfrm>
            <a:off x="406400" y="696913"/>
            <a:ext cx="6197600" cy="3486150"/>
          </a:xfrm>
          <a:ln/>
        </p:spPr>
      </p:sp>
      <p:sp>
        <p:nvSpPr>
          <p:cNvPr id="546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6FAFFB-2CAB-449A-B47F-171712BF55B7}" type="slidenum">
              <a:rPr lang="en-US" altLang="zh-CN"/>
              <a:pPr/>
              <a:t>65</a:t>
            </a:fld>
            <a:endParaRPr lang="en-US" altLang="zh-CN"/>
          </a:p>
        </p:txBody>
      </p:sp>
      <p:sp>
        <p:nvSpPr>
          <p:cNvPr id="547842" name="Rectangle 2"/>
          <p:cNvSpPr>
            <a:spLocks noGrp="1" noRot="1" noChangeAspect="1" noChangeArrowheads="1" noTextEdit="1"/>
          </p:cNvSpPr>
          <p:nvPr>
            <p:ph type="sldImg"/>
          </p:nvPr>
        </p:nvSpPr>
        <p:spPr>
          <a:xfrm>
            <a:off x="406400" y="696913"/>
            <a:ext cx="6197600" cy="3486150"/>
          </a:xfrm>
          <a:ln/>
        </p:spPr>
      </p:sp>
      <p:sp>
        <p:nvSpPr>
          <p:cNvPr id="547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E9D61-D98F-4F22-954A-82CCAADEF852}" type="slidenum">
              <a:rPr lang="en-US" altLang="zh-CN"/>
              <a:pPr/>
              <a:t>66</a:t>
            </a:fld>
            <a:endParaRPr lang="en-US" altLang="zh-CN"/>
          </a:p>
        </p:txBody>
      </p:sp>
      <p:sp>
        <p:nvSpPr>
          <p:cNvPr id="636930" name="Rectangle 2"/>
          <p:cNvSpPr>
            <a:spLocks noGrp="1" noRot="1" noChangeAspect="1" noChangeArrowheads="1" noTextEdit="1"/>
          </p:cNvSpPr>
          <p:nvPr>
            <p:ph type="sldImg"/>
          </p:nvPr>
        </p:nvSpPr>
        <p:spPr>
          <a:xfrm>
            <a:off x="406400" y="696913"/>
            <a:ext cx="6197600" cy="3486150"/>
          </a:xfrm>
          <a:ln/>
        </p:spPr>
      </p:sp>
      <p:sp>
        <p:nvSpPr>
          <p:cNvPr id="636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0855-6124-4D1D-B4C0-33846E201992}" type="slidenum">
              <a:rPr lang="en-US" altLang="zh-CN"/>
              <a:pPr/>
              <a:t>67</a:t>
            </a:fld>
            <a:endParaRPr lang="en-US" altLang="zh-CN"/>
          </a:p>
        </p:txBody>
      </p:sp>
      <p:sp>
        <p:nvSpPr>
          <p:cNvPr id="548866" name="Rectangle 2"/>
          <p:cNvSpPr>
            <a:spLocks noGrp="1" noRot="1" noChangeAspect="1" noChangeArrowheads="1" noTextEdit="1"/>
          </p:cNvSpPr>
          <p:nvPr>
            <p:ph type="sldImg"/>
          </p:nvPr>
        </p:nvSpPr>
        <p:spPr>
          <a:xfrm>
            <a:off x="406400" y="696913"/>
            <a:ext cx="6197600" cy="3486150"/>
          </a:xfrm>
          <a:ln/>
        </p:spPr>
      </p:sp>
      <p:sp>
        <p:nvSpPr>
          <p:cNvPr id="5488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269F7E-9E13-451D-B92F-BFAEF68B867E}" type="slidenum">
              <a:rPr lang="en-US" altLang="zh-CN"/>
              <a:pPr/>
              <a:t>68</a:t>
            </a:fld>
            <a:endParaRPr lang="en-US" altLang="zh-CN"/>
          </a:p>
        </p:txBody>
      </p:sp>
      <p:sp>
        <p:nvSpPr>
          <p:cNvPr id="549890" name="Rectangle 2"/>
          <p:cNvSpPr>
            <a:spLocks noGrp="1" noRot="1" noChangeAspect="1" noChangeArrowheads="1" noTextEdit="1"/>
          </p:cNvSpPr>
          <p:nvPr>
            <p:ph type="sldImg"/>
          </p:nvPr>
        </p:nvSpPr>
        <p:spPr>
          <a:xfrm>
            <a:off x="406400" y="696913"/>
            <a:ext cx="6197600" cy="3486150"/>
          </a:xfrm>
          <a:ln/>
        </p:spPr>
      </p:sp>
      <p:sp>
        <p:nvSpPr>
          <p:cNvPr id="549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B408A4-A3C3-4E9C-A32F-7580D7024A16}" type="slidenum">
              <a:rPr lang="en-US" altLang="zh-CN"/>
              <a:pPr/>
              <a:t>69</a:t>
            </a:fld>
            <a:endParaRPr lang="en-US" altLang="zh-CN"/>
          </a:p>
        </p:txBody>
      </p:sp>
      <p:sp>
        <p:nvSpPr>
          <p:cNvPr id="550914" name="Rectangle 2"/>
          <p:cNvSpPr>
            <a:spLocks noGrp="1" noRot="1" noChangeAspect="1" noChangeArrowheads="1" noTextEdit="1"/>
          </p:cNvSpPr>
          <p:nvPr>
            <p:ph type="sldImg"/>
          </p:nvPr>
        </p:nvSpPr>
        <p:spPr>
          <a:xfrm>
            <a:off x="406400" y="696913"/>
            <a:ext cx="6197600" cy="3486150"/>
          </a:xfrm>
          <a:ln/>
        </p:spPr>
      </p:sp>
      <p:sp>
        <p:nvSpPr>
          <p:cNvPr id="550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2E54C-9112-4E84-A725-1808945DA13E}" type="slidenum">
              <a:rPr lang="en-US" altLang="zh-CN"/>
              <a:pPr/>
              <a:t>70</a:t>
            </a:fld>
            <a:endParaRPr lang="en-US" altLang="zh-CN"/>
          </a:p>
        </p:txBody>
      </p:sp>
      <p:sp>
        <p:nvSpPr>
          <p:cNvPr id="551938" name="Rectangle 2"/>
          <p:cNvSpPr>
            <a:spLocks noGrp="1" noRot="1" noChangeAspect="1" noChangeArrowheads="1" noTextEdit="1"/>
          </p:cNvSpPr>
          <p:nvPr>
            <p:ph type="sldImg"/>
          </p:nvPr>
        </p:nvSpPr>
        <p:spPr>
          <a:xfrm>
            <a:off x="406400" y="696913"/>
            <a:ext cx="6197600" cy="3486150"/>
          </a:xfrm>
          <a:ln/>
        </p:spPr>
      </p:sp>
      <p:sp>
        <p:nvSpPr>
          <p:cNvPr id="551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8</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60A73-AC79-4459-806B-8774E0E461FF}" type="slidenum">
              <a:rPr lang="en-US" altLang="zh-CN"/>
              <a:pPr/>
              <a:t>71</a:t>
            </a:fld>
            <a:endParaRPr lang="en-US" altLang="zh-CN"/>
          </a:p>
        </p:txBody>
      </p:sp>
      <p:sp>
        <p:nvSpPr>
          <p:cNvPr id="552962" name="Rectangle 2"/>
          <p:cNvSpPr>
            <a:spLocks noGrp="1" noRot="1" noChangeAspect="1" noChangeArrowheads="1" noTextEdit="1"/>
          </p:cNvSpPr>
          <p:nvPr>
            <p:ph type="sldImg"/>
          </p:nvPr>
        </p:nvSpPr>
        <p:spPr>
          <a:xfrm>
            <a:off x="406400" y="696913"/>
            <a:ext cx="6197600" cy="3486150"/>
          </a:xfrm>
          <a:ln/>
        </p:spPr>
      </p:sp>
      <p:sp>
        <p:nvSpPr>
          <p:cNvPr id="552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2CC29-53F3-4D08-A819-C2203B45D86F}" type="slidenum">
              <a:rPr lang="en-US" altLang="zh-CN"/>
              <a:pPr/>
              <a:t>72</a:t>
            </a:fld>
            <a:endParaRPr lang="en-US" altLang="zh-CN"/>
          </a:p>
        </p:txBody>
      </p:sp>
      <p:sp>
        <p:nvSpPr>
          <p:cNvPr id="553986" name="Rectangle 2"/>
          <p:cNvSpPr>
            <a:spLocks noGrp="1" noRot="1" noChangeAspect="1" noChangeArrowheads="1" noTextEdit="1"/>
          </p:cNvSpPr>
          <p:nvPr>
            <p:ph type="sldImg"/>
          </p:nvPr>
        </p:nvSpPr>
        <p:spPr>
          <a:xfrm>
            <a:off x="406400" y="696913"/>
            <a:ext cx="6197600" cy="3486150"/>
          </a:xfrm>
          <a:ln/>
        </p:spPr>
      </p:sp>
      <p:sp>
        <p:nvSpPr>
          <p:cNvPr id="553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D9DDA-E199-47C0-AC7A-BC232ABB9C5B}" type="slidenum">
              <a:rPr lang="en-US" altLang="zh-CN"/>
              <a:pPr/>
              <a:t>73</a:t>
            </a:fld>
            <a:endParaRPr lang="en-US" altLang="zh-CN"/>
          </a:p>
        </p:txBody>
      </p:sp>
      <p:sp>
        <p:nvSpPr>
          <p:cNvPr id="555010" name="Rectangle 2"/>
          <p:cNvSpPr>
            <a:spLocks noGrp="1" noRot="1" noChangeAspect="1" noChangeArrowheads="1" noTextEdit="1"/>
          </p:cNvSpPr>
          <p:nvPr>
            <p:ph type="sldImg"/>
          </p:nvPr>
        </p:nvSpPr>
        <p:spPr>
          <a:xfrm>
            <a:off x="406400" y="696913"/>
            <a:ext cx="6197600" cy="3486150"/>
          </a:xfrm>
          <a:ln/>
        </p:spPr>
      </p:sp>
      <p:sp>
        <p:nvSpPr>
          <p:cNvPr id="555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13532-1921-4187-94F9-FAE94BDE7BAF}" type="slidenum">
              <a:rPr lang="en-US" altLang="zh-CN"/>
              <a:pPr/>
              <a:t>74</a:t>
            </a:fld>
            <a:endParaRPr lang="en-US" altLang="zh-CN"/>
          </a:p>
        </p:txBody>
      </p:sp>
      <p:sp>
        <p:nvSpPr>
          <p:cNvPr id="556034" name="Rectangle 2"/>
          <p:cNvSpPr>
            <a:spLocks noGrp="1" noRot="1" noChangeAspect="1" noChangeArrowheads="1" noTextEdit="1"/>
          </p:cNvSpPr>
          <p:nvPr>
            <p:ph type="sldImg"/>
          </p:nvPr>
        </p:nvSpPr>
        <p:spPr>
          <a:xfrm>
            <a:off x="406400" y="696913"/>
            <a:ext cx="6197600" cy="3486150"/>
          </a:xfrm>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EE071C-9478-4B30-84DD-72CAF98625CD}" type="slidenum">
              <a:rPr lang="en-US" altLang="zh-CN"/>
              <a:pPr/>
              <a:t>75</a:t>
            </a:fld>
            <a:endParaRPr lang="en-US" altLang="zh-CN"/>
          </a:p>
        </p:txBody>
      </p:sp>
      <p:sp>
        <p:nvSpPr>
          <p:cNvPr id="557058" name="Rectangle 2"/>
          <p:cNvSpPr>
            <a:spLocks noGrp="1" noRot="1" noChangeAspect="1" noChangeArrowheads="1" noTextEdit="1"/>
          </p:cNvSpPr>
          <p:nvPr>
            <p:ph type="sldImg"/>
          </p:nvPr>
        </p:nvSpPr>
        <p:spPr>
          <a:xfrm>
            <a:off x="406400" y="696913"/>
            <a:ext cx="6197600" cy="3486150"/>
          </a:xfrm>
          <a:ln/>
        </p:spPr>
      </p:sp>
      <p:sp>
        <p:nvSpPr>
          <p:cNvPr id="557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B362C-5B1E-44ED-A2B2-BA40BEAFCB5A}" type="slidenum">
              <a:rPr lang="en-US" altLang="zh-CN"/>
              <a:pPr/>
              <a:t>76</a:t>
            </a:fld>
            <a:endParaRPr lang="en-US" altLang="zh-CN"/>
          </a:p>
        </p:txBody>
      </p:sp>
      <p:sp>
        <p:nvSpPr>
          <p:cNvPr id="558082" name="Rectangle 2"/>
          <p:cNvSpPr>
            <a:spLocks noGrp="1" noRot="1" noChangeAspect="1" noChangeArrowheads="1" noTextEdit="1"/>
          </p:cNvSpPr>
          <p:nvPr>
            <p:ph type="sldImg"/>
          </p:nvPr>
        </p:nvSpPr>
        <p:spPr>
          <a:xfrm>
            <a:off x="406400" y="696913"/>
            <a:ext cx="6197600" cy="3486150"/>
          </a:xfrm>
          <a:ln/>
        </p:spPr>
      </p:sp>
      <p:sp>
        <p:nvSpPr>
          <p:cNvPr id="558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B37C88-982C-4E5E-BC0A-492DC5EE0167}" type="slidenum">
              <a:rPr lang="en-US" altLang="zh-CN"/>
              <a:pPr/>
              <a:t>77</a:t>
            </a:fld>
            <a:endParaRPr lang="en-US" altLang="zh-CN"/>
          </a:p>
        </p:txBody>
      </p:sp>
      <p:sp>
        <p:nvSpPr>
          <p:cNvPr id="559106" name="Rectangle 2"/>
          <p:cNvSpPr>
            <a:spLocks noGrp="1" noRot="1" noChangeAspect="1" noChangeArrowheads="1" noTextEdit="1"/>
          </p:cNvSpPr>
          <p:nvPr>
            <p:ph type="sldImg"/>
          </p:nvPr>
        </p:nvSpPr>
        <p:spPr>
          <a:xfrm>
            <a:off x="406400" y="696913"/>
            <a:ext cx="6197600" cy="3486150"/>
          </a:xfrm>
          <a:ln/>
        </p:spPr>
      </p:sp>
      <p:sp>
        <p:nvSpPr>
          <p:cNvPr id="559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52487D-B56A-4B89-9120-596031E30687}" type="slidenum">
              <a:rPr lang="en-US" altLang="zh-CN"/>
              <a:pPr/>
              <a:t>78</a:t>
            </a:fld>
            <a:endParaRPr lang="en-US" altLang="zh-CN"/>
          </a:p>
        </p:txBody>
      </p:sp>
      <p:sp>
        <p:nvSpPr>
          <p:cNvPr id="560130" name="Rectangle 2"/>
          <p:cNvSpPr>
            <a:spLocks noGrp="1" noRot="1" noChangeAspect="1" noChangeArrowheads="1" noTextEdit="1"/>
          </p:cNvSpPr>
          <p:nvPr>
            <p:ph type="sldImg"/>
          </p:nvPr>
        </p:nvSpPr>
        <p:spPr>
          <a:xfrm>
            <a:off x="406400" y="696913"/>
            <a:ext cx="6197600" cy="3486150"/>
          </a:xfrm>
          <a:ln/>
        </p:spPr>
      </p:sp>
      <p:sp>
        <p:nvSpPr>
          <p:cNvPr id="560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C5C232-EDCE-4F05-8485-93B1EC3672A4}" type="slidenum">
              <a:rPr lang="en-US" altLang="zh-CN"/>
              <a:pPr/>
              <a:t>79</a:t>
            </a:fld>
            <a:endParaRPr lang="en-US" altLang="zh-CN"/>
          </a:p>
        </p:txBody>
      </p:sp>
      <p:sp>
        <p:nvSpPr>
          <p:cNvPr id="561154" name="Rectangle 2"/>
          <p:cNvSpPr>
            <a:spLocks noGrp="1" noRot="1" noChangeAspect="1" noChangeArrowheads="1" noTextEdit="1"/>
          </p:cNvSpPr>
          <p:nvPr>
            <p:ph type="sldImg"/>
          </p:nvPr>
        </p:nvSpPr>
        <p:spPr>
          <a:xfrm>
            <a:off x="406400" y="696913"/>
            <a:ext cx="6197600" cy="3486150"/>
          </a:xfrm>
          <a:ln/>
        </p:spPr>
      </p:sp>
      <p:sp>
        <p:nvSpPr>
          <p:cNvPr id="561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83</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6CEFC-6879-4C1F-830F-899A57AC4D3E}" type="slidenum">
              <a:rPr lang="en-US" altLang="zh-CN"/>
              <a:pPr/>
              <a:t>9</a:t>
            </a:fld>
            <a:endParaRPr lang="en-US" altLang="zh-CN"/>
          </a:p>
        </p:txBody>
      </p:sp>
      <p:sp>
        <p:nvSpPr>
          <p:cNvPr id="206850" name="Rectangle 2"/>
          <p:cNvSpPr>
            <a:spLocks noGrp="1" noRot="1" noChangeAspect="1" noChangeArrowheads="1" noTextEdit="1"/>
          </p:cNvSpPr>
          <p:nvPr>
            <p:ph type="sldImg"/>
          </p:nvPr>
        </p:nvSpPr>
        <p:spPr>
          <a:xfrm>
            <a:off x="406400" y="696913"/>
            <a:ext cx="6197600" cy="3486150"/>
          </a:xfrm>
          <a:ln/>
        </p:spPr>
      </p:sp>
      <p:sp>
        <p:nvSpPr>
          <p:cNvPr id="206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A95C74-F4E2-42DB-AFDA-5978FA1E1E59}" type="slidenum">
              <a:rPr lang="en-US" altLang="zh-CN"/>
              <a:pPr/>
              <a:t>84</a:t>
            </a:fld>
            <a:endParaRPr lang="en-US" altLang="zh-CN"/>
          </a:p>
        </p:txBody>
      </p:sp>
      <p:sp>
        <p:nvSpPr>
          <p:cNvPr id="567298" name="Rectangle 2"/>
          <p:cNvSpPr>
            <a:spLocks noGrp="1" noRot="1" noChangeAspect="1" noChangeArrowheads="1" noTextEdit="1"/>
          </p:cNvSpPr>
          <p:nvPr>
            <p:ph type="sldImg"/>
          </p:nvPr>
        </p:nvSpPr>
        <p:spPr>
          <a:xfrm>
            <a:off x="406400" y="696913"/>
            <a:ext cx="6197600" cy="348615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44C8E6-5B9D-426D-8C0C-A635F5C86548}" type="slidenum">
              <a:rPr lang="en-US" altLang="zh-CN"/>
              <a:pPr/>
              <a:t>85</a:t>
            </a:fld>
            <a:endParaRPr lang="en-US" altLang="zh-CN"/>
          </a:p>
        </p:txBody>
      </p:sp>
      <p:sp>
        <p:nvSpPr>
          <p:cNvPr id="568322" name="Rectangle 2"/>
          <p:cNvSpPr>
            <a:spLocks noGrp="1" noRot="1" noChangeAspect="1" noChangeArrowheads="1" noTextEdit="1"/>
          </p:cNvSpPr>
          <p:nvPr>
            <p:ph type="sldImg"/>
          </p:nvPr>
        </p:nvSpPr>
        <p:spPr>
          <a:xfrm>
            <a:off x="406400" y="696913"/>
            <a:ext cx="6197600" cy="3486150"/>
          </a:xfrm>
          <a:ln/>
        </p:spPr>
      </p:sp>
      <p:sp>
        <p:nvSpPr>
          <p:cNvPr id="568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BF3F0-30C1-47B9-A983-67F8D02615EB}" type="slidenum">
              <a:rPr lang="en-US" altLang="zh-CN"/>
              <a:pPr/>
              <a:t>86</a:t>
            </a:fld>
            <a:endParaRPr lang="en-US" altLang="zh-CN"/>
          </a:p>
        </p:txBody>
      </p:sp>
      <p:sp>
        <p:nvSpPr>
          <p:cNvPr id="569346" name="Rectangle 2"/>
          <p:cNvSpPr>
            <a:spLocks noGrp="1" noRot="1" noChangeAspect="1" noChangeArrowheads="1" noTextEdit="1"/>
          </p:cNvSpPr>
          <p:nvPr>
            <p:ph type="sldImg"/>
          </p:nvPr>
        </p:nvSpPr>
        <p:spPr>
          <a:xfrm>
            <a:off x="406400" y="696913"/>
            <a:ext cx="6197600" cy="3486150"/>
          </a:xfrm>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3B12F-3D3E-4B2D-93E4-A9033C14F221}" type="slidenum">
              <a:rPr lang="en-US" altLang="zh-CN"/>
              <a:pPr/>
              <a:t>87</a:t>
            </a:fld>
            <a:endParaRPr lang="en-US" altLang="zh-CN"/>
          </a:p>
        </p:txBody>
      </p:sp>
      <p:sp>
        <p:nvSpPr>
          <p:cNvPr id="570370" name="Rectangle 2"/>
          <p:cNvSpPr>
            <a:spLocks noGrp="1" noRot="1" noChangeAspect="1" noChangeArrowheads="1" noTextEdit="1"/>
          </p:cNvSpPr>
          <p:nvPr>
            <p:ph type="sldImg"/>
          </p:nvPr>
        </p:nvSpPr>
        <p:spPr>
          <a:xfrm>
            <a:off x="406400" y="696913"/>
            <a:ext cx="6197600" cy="3486150"/>
          </a:xfrm>
          <a:ln/>
        </p:spPr>
      </p:sp>
      <p:sp>
        <p:nvSpPr>
          <p:cNvPr id="570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C7CA7-1711-4127-BF0C-3D232C104BEA}" type="slidenum">
              <a:rPr lang="en-US" altLang="zh-CN"/>
              <a:pPr/>
              <a:t>88</a:t>
            </a:fld>
            <a:endParaRPr lang="en-US" altLang="zh-CN"/>
          </a:p>
        </p:txBody>
      </p:sp>
      <p:sp>
        <p:nvSpPr>
          <p:cNvPr id="571394" name="Rectangle 2"/>
          <p:cNvSpPr>
            <a:spLocks noGrp="1" noRot="1" noChangeAspect="1" noChangeArrowheads="1" noTextEdit="1"/>
          </p:cNvSpPr>
          <p:nvPr>
            <p:ph type="sldImg"/>
          </p:nvPr>
        </p:nvSpPr>
        <p:spPr>
          <a:xfrm>
            <a:off x="406400" y="696913"/>
            <a:ext cx="6197600" cy="3486150"/>
          </a:xfrm>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650342-7E00-4C99-AF7A-4F17CDB16AC3}" type="slidenum">
              <a:rPr lang="en-US" altLang="zh-CN"/>
              <a:pPr/>
              <a:t>89</a:t>
            </a:fld>
            <a:endParaRPr lang="en-US" altLang="zh-CN"/>
          </a:p>
        </p:txBody>
      </p:sp>
      <p:sp>
        <p:nvSpPr>
          <p:cNvPr id="572418" name="Rectangle 2"/>
          <p:cNvSpPr>
            <a:spLocks noGrp="1" noRot="1" noChangeAspect="1" noChangeArrowheads="1" noTextEdit="1"/>
          </p:cNvSpPr>
          <p:nvPr>
            <p:ph type="sldImg"/>
          </p:nvPr>
        </p:nvSpPr>
        <p:spPr>
          <a:xfrm>
            <a:off x="406400" y="696913"/>
            <a:ext cx="6197600" cy="3486150"/>
          </a:xfrm>
          <a:ln/>
        </p:spPr>
      </p:sp>
      <p:sp>
        <p:nvSpPr>
          <p:cNvPr id="5724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62BEF-985B-4930-8DB2-BD43E1EFC44A}" type="slidenum">
              <a:rPr lang="en-US" altLang="zh-CN"/>
              <a:pPr/>
              <a:t>93</a:t>
            </a:fld>
            <a:endParaRPr lang="en-US" altLang="zh-CN"/>
          </a:p>
        </p:txBody>
      </p:sp>
      <p:sp>
        <p:nvSpPr>
          <p:cNvPr id="576514" name="Rectangle 2"/>
          <p:cNvSpPr>
            <a:spLocks noGrp="1" noRot="1" noChangeAspect="1" noChangeArrowheads="1" noTextEdit="1"/>
          </p:cNvSpPr>
          <p:nvPr>
            <p:ph type="sldImg"/>
          </p:nvPr>
        </p:nvSpPr>
        <p:spPr>
          <a:xfrm>
            <a:off x="406400" y="696913"/>
            <a:ext cx="6197600" cy="3486150"/>
          </a:xfrm>
          <a:ln/>
        </p:spPr>
      </p:sp>
      <p:sp>
        <p:nvSpPr>
          <p:cNvPr id="576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Logical Link Control (LLC) sublayer provides the logic for the data link; thus it controls the synchronization, flow control, and error-checking functions of the data link layer.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94</a:t>
            </a:fld>
            <a:endParaRPr lang="en-US" altLang="zh-CN"/>
          </a:p>
        </p:txBody>
      </p:sp>
    </p:spTree>
    <p:extLst>
      <p:ext uri="{BB962C8B-B14F-4D97-AF65-F5344CB8AC3E}">
        <p14:creationId xmlns:p14="http://schemas.microsoft.com/office/powerpoint/2010/main" val="32186379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DDC0F-B4C9-4DD2-ADFC-CB74058A1097}" type="slidenum">
              <a:rPr lang="en-US" altLang="zh-CN"/>
              <a:pPr/>
              <a:t>95</a:t>
            </a:fld>
            <a:endParaRPr lang="en-US" altLang="zh-CN"/>
          </a:p>
        </p:txBody>
      </p:sp>
      <p:sp>
        <p:nvSpPr>
          <p:cNvPr id="580610" name="Rectangle 2"/>
          <p:cNvSpPr>
            <a:spLocks noGrp="1" noRot="1" noChangeAspect="1" noChangeArrowheads="1" noTextEdit="1"/>
          </p:cNvSpPr>
          <p:nvPr>
            <p:ph type="sldImg"/>
          </p:nvPr>
        </p:nvSpPr>
        <p:spPr>
          <a:xfrm>
            <a:off x="406400" y="696913"/>
            <a:ext cx="6197600" cy="3486150"/>
          </a:xfrm>
          <a:ln/>
        </p:spPr>
      </p:sp>
      <p:sp>
        <p:nvSpPr>
          <p:cNvPr id="580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rgbClr val="333399"/>
                </a:solidFill>
                <a:latin typeface="微软雅黑" panose="020B0503020204020204" pitchFamily="34" charset="-122"/>
                <a:ea typeface="微软雅黑" panose="020B0503020204020204" pitchFamily="34" charset="-122"/>
              </a:rPr>
              <a:t>Extended Unique Identifier</a:t>
            </a:r>
            <a:endParaRPr lang="zh-CN" altLang="en-US" sz="1200" dirty="0">
              <a:solidFill>
                <a:srgbClr val="333399"/>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96</a:t>
            </a:fld>
            <a:endParaRPr lang="en-US" altLang="zh-CN"/>
          </a:p>
        </p:txBody>
      </p:sp>
    </p:spTree>
    <p:extLst>
      <p:ext uri="{BB962C8B-B14F-4D97-AF65-F5344CB8AC3E}">
        <p14:creationId xmlns:p14="http://schemas.microsoft.com/office/powerpoint/2010/main" val="256678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1AB2F-27EA-44E8-8531-631701F7469F}" type="slidenum">
              <a:rPr lang="en-US" altLang="zh-CN"/>
              <a:pPr/>
              <a:t>10</a:t>
            </a:fld>
            <a:endParaRPr lang="en-US" altLang="zh-CN"/>
          </a:p>
        </p:txBody>
      </p:sp>
      <p:sp>
        <p:nvSpPr>
          <p:cNvPr id="285698" name="Rectangle 2"/>
          <p:cNvSpPr>
            <a:spLocks noGrp="1" noRot="1" noChangeAspect="1" noChangeArrowheads="1" noTextEdit="1"/>
          </p:cNvSpPr>
          <p:nvPr>
            <p:ph type="sldImg"/>
          </p:nvPr>
        </p:nvSpPr>
        <p:spPr>
          <a:xfrm>
            <a:off x="406400" y="696913"/>
            <a:ext cx="6197600" cy="3486150"/>
          </a:xfrm>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98</a:t>
            </a:fld>
            <a:endParaRPr lang="en-US" altLang="zh-CN"/>
          </a:p>
        </p:txBody>
      </p:sp>
    </p:spTree>
    <p:extLst>
      <p:ext uri="{BB962C8B-B14F-4D97-AF65-F5344CB8AC3E}">
        <p14:creationId xmlns:p14="http://schemas.microsoft.com/office/powerpoint/2010/main" val="13848939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99</a:t>
            </a:fld>
            <a:endParaRPr lang="en-US" altLang="zh-CN"/>
          </a:p>
        </p:txBody>
      </p:sp>
    </p:spTree>
    <p:extLst>
      <p:ext uri="{BB962C8B-B14F-4D97-AF65-F5344CB8AC3E}">
        <p14:creationId xmlns:p14="http://schemas.microsoft.com/office/powerpoint/2010/main" val="65028632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101</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F7FCF8-3519-4F34-B319-5FB46AA1627D}" type="slidenum">
              <a:rPr lang="en-US" altLang="zh-CN"/>
              <a:pPr/>
              <a:t>102</a:t>
            </a:fld>
            <a:endParaRPr lang="en-US" altLang="zh-CN"/>
          </a:p>
        </p:txBody>
      </p:sp>
      <p:sp>
        <p:nvSpPr>
          <p:cNvPr id="583682" name="Rectangle 2"/>
          <p:cNvSpPr>
            <a:spLocks noGrp="1" noRot="1" noChangeAspect="1" noChangeArrowheads="1" noTextEdit="1"/>
          </p:cNvSpPr>
          <p:nvPr>
            <p:ph type="sldImg"/>
          </p:nvPr>
        </p:nvSpPr>
        <p:spPr>
          <a:xfrm>
            <a:off x="406400" y="696913"/>
            <a:ext cx="6197600" cy="348615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44C04-5BD3-4663-9C92-AAE7EB6E95F9}" type="slidenum">
              <a:rPr lang="en-US" altLang="zh-CN"/>
              <a:pPr/>
              <a:t>103</a:t>
            </a:fld>
            <a:endParaRPr lang="en-US" altLang="zh-CN"/>
          </a:p>
        </p:txBody>
      </p:sp>
      <p:sp>
        <p:nvSpPr>
          <p:cNvPr id="584706" name="Rectangle 2"/>
          <p:cNvSpPr>
            <a:spLocks noGrp="1" noRot="1" noChangeAspect="1" noChangeArrowheads="1" noTextEdit="1"/>
          </p:cNvSpPr>
          <p:nvPr>
            <p:ph type="sldImg"/>
          </p:nvPr>
        </p:nvSpPr>
        <p:spPr>
          <a:xfrm>
            <a:off x="406400" y="696913"/>
            <a:ext cx="6197600" cy="3486150"/>
          </a:xfrm>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9F452-52E0-4145-9924-C3F8A6A4895C}" type="slidenum">
              <a:rPr lang="en-US" altLang="zh-CN"/>
              <a:pPr/>
              <a:t>104</a:t>
            </a:fld>
            <a:endParaRPr lang="en-US" altLang="zh-CN"/>
          </a:p>
        </p:txBody>
      </p:sp>
      <p:sp>
        <p:nvSpPr>
          <p:cNvPr id="585730" name="Rectangle 2"/>
          <p:cNvSpPr>
            <a:spLocks noGrp="1" noRot="1" noChangeAspect="1" noChangeArrowheads="1" noTextEdit="1"/>
          </p:cNvSpPr>
          <p:nvPr>
            <p:ph type="sldImg"/>
          </p:nvPr>
        </p:nvSpPr>
        <p:spPr>
          <a:xfrm>
            <a:off x="406400" y="696913"/>
            <a:ext cx="6197600" cy="3486150"/>
          </a:xfrm>
          <a:ln/>
        </p:spPr>
      </p:sp>
      <p:sp>
        <p:nvSpPr>
          <p:cNvPr id="585731"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DA0FF-9276-4E79-92F6-5BBD1FA82657}" type="slidenum">
              <a:rPr lang="en-US" altLang="zh-CN"/>
              <a:pPr/>
              <a:t>105</a:t>
            </a:fld>
            <a:endParaRPr lang="en-US" altLang="zh-CN"/>
          </a:p>
        </p:txBody>
      </p:sp>
      <p:sp>
        <p:nvSpPr>
          <p:cNvPr id="586754" name="Rectangle 2"/>
          <p:cNvSpPr>
            <a:spLocks noGrp="1" noRot="1" noChangeAspect="1" noChangeArrowheads="1" noTextEdit="1"/>
          </p:cNvSpPr>
          <p:nvPr>
            <p:ph type="sldImg"/>
          </p:nvPr>
        </p:nvSpPr>
        <p:spPr>
          <a:xfrm>
            <a:off x="406400" y="696913"/>
            <a:ext cx="6197600" cy="3486150"/>
          </a:xfrm>
          <a:ln/>
        </p:spPr>
      </p:sp>
      <p:sp>
        <p:nvSpPr>
          <p:cNvPr id="586755" name="Rectangle 3"/>
          <p:cNvSpPr>
            <a:spLocks noGrp="1" noChangeArrowheads="1"/>
          </p:cNvSpPr>
          <p:nvPr>
            <p:ph type="body" idx="1"/>
          </p:nvPr>
        </p:nvSpPr>
        <p:spPr/>
        <p:txBody>
          <a:bodyPr/>
          <a:lstStyle/>
          <a:p>
            <a:r>
              <a:rPr lang="en-US" altLang="zh-CN" dirty="0"/>
              <a:t>Frame Check Sequence: </a:t>
            </a:r>
            <a:r>
              <a:rPr lang="zh-CN" altLang="en-US" dirty="0"/>
              <a:t>帧校验序列</a:t>
            </a:r>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64D90-FA1A-4DEF-8D5A-2DAD41D12E0D}" type="slidenum">
              <a:rPr lang="en-US" altLang="zh-CN"/>
              <a:pPr/>
              <a:t>106</a:t>
            </a:fld>
            <a:endParaRPr lang="en-US" altLang="zh-CN"/>
          </a:p>
        </p:txBody>
      </p:sp>
      <p:sp>
        <p:nvSpPr>
          <p:cNvPr id="587778" name="Rectangle 2"/>
          <p:cNvSpPr>
            <a:spLocks noGrp="1" noRot="1" noChangeAspect="1" noChangeArrowheads="1" noTextEdit="1"/>
          </p:cNvSpPr>
          <p:nvPr>
            <p:ph type="sldImg"/>
          </p:nvPr>
        </p:nvSpPr>
        <p:spPr>
          <a:xfrm>
            <a:off x="406400" y="696913"/>
            <a:ext cx="6197600" cy="3486150"/>
          </a:xfrm>
          <a:ln/>
        </p:spPr>
      </p:sp>
      <p:sp>
        <p:nvSpPr>
          <p:cNvPr id="58777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86362-2BFE-4816-8F9F-E3C55AB1E25B}" type="slidenum">
              <a:rPr lang="en-US" altLang="zh-CN"/>
              <a:pPr/>
              <a:t>107</a:t>
            </a:fld>
            <a:endParaRPr lang="en-US" altLang="zh-CN"/>
          </a:p>
        </p:txBody>
      </p:sp>
      <p:sp>
        <p:nvSpPr>
          <p:cNvPr id="588802" name="Rectangle 2"/>
          <p:cNvSpPr>
            <a:spLocks noGrp="1" noRot="1" noChangeAspect="1" noChangeArrowheads="1" noTextEdit="1"/>
          </p:cNvSpPr>
          <p:nvPr>
            <p:ph type="sldImg"/>
          </p:nvPr>
        </p:nvSpPr>
        <p:spPr>
          <a:xfrm>
            <a:off x="406400" y="696913"/>
            <a:ext cx="6197600" cy="3486150"/>
          </a:xfrm>
          <a:ln/>
        </p:spPr>
      </p:sp>
      <p:sp>
        <p:nvSpPr>
          <p:cNvPr id="588803" name="Rectangle 3"/>
          <p:cNvSpPr>
            <a:spLocks noGrp="1" noChangeArrowheads="1"/>
          </p:cNvSpPr>
          <p:nvPr>
            <p:ph type="body" idx="1"/>
          </p:nvPr>
        </p:nvSpPr>
        <p:spPr/>
        <p:txBody>
          <a:bodyPr/>
          <a:lstStyle/>
          <a:p>
            <a:r>
              <a:rPr lang="en-US" altLang="zh-CN" dirty="0"/>
              <a:t>IP </a:t>
            </a:r>
            <a:r>
              <a:rPr lang="zh-CN" altLang="en-US" dirty="0"/>
              <a:t>数据报： </a:t>
            </a:r>
            <a:r>
              <a:rPr lang="en-US" altLang="zh-CN" dirty="0"/>
              <a:t>0x0800</a:t>
            </a:r>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09238F-588A-4A2A-822C-8C35042B2489}" type="slidenum">
              <a:rPr lang="en-US" altLang="zh-CN"/>
              <a:pPr/>
              <a:t>108</a:t>
            </a:fld>
            <a:endParaRPr lang="en-US" altLang="zh-CN"/>
          </a:p>
        </p:txBody>
      </p:sp>
      <p:sp>
        <p:nvSpPr>
          <p:cNvPr id="589826" name="Rectangle 2"/>
          <p:cNvSpPr>
            <a:spLocks noGrp="1" noRot="1" noChangeAspect="1" noChangeArrowheads="1" noTextEdit="1"/>
          </p:cNvSpPr>
          <p:nvPr>
            <p:ph type="sldImg"/>
          </p:nvPr>
        </p:nvSpPr>
        <p:spPr>
          <a:xfrm>
            <a:off x="406400" y="696913"/>
            <a:ext cx="6197600" cy="3486150"/>
          </a:xfrm>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17D2FE-0E7A-4EDE-9D17-387B81330F85}" type="slidenum">
              <a:rPr lang="en-US" altLang="zh-CN"/>
              <a:pPr/>
              <a:t>11</a:t>
            </a:fld>
            <a:endParaRPr lang="en-US" altLang="zh-CN"/>
          </a:p>
        </p:txBody>
      </p:sp>
      <p:sp>
        <p:nvSpPr>
          <p:cNvPr id="207874" name="Rectangle 2"/>
          <p:cNvSpPr>
            <a:spLocks noGrp="1" noRot="1" noChangeAspect="1" noChangeArrowheads="1" noTextEdit="1"/>
          </p:cNvSpPr>
          <p:nvPr>
            <p:ph type="sldImg"/>
          </p:nvPr>
        </p:nvSpPr>
        <p:spPr>
          <a:xfrm>
            <a:off x="406400" y="696913"/>
            <a:ext cx="6197600" cy="3486150"/>
          </a:xfrm>
          <a:ln/>
        </p:spPr>
      </p:sp>
      <p:sp>
        <p:nvSpPr>
          <p:cNvPr id="207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3010FF-8411-43B0-A697-3FE178B0CD83}" type="slidenum">
              <a:rPr lang="en-US" altLang="zh-CN"/>
              <a:pPr/>
              <a:t>109</a:t>
            </a:fld>
            <a:endParaRPr lang="en-US" altLang="zh-CN"/>
          </a:p>
        </p:txBody>
      </p:sp>
      <p:sp>
        <p:nvSpPr>
          <p:cNvPr id="590850" name="Rectangle 2"/>
          <p:cNvSpPr>
            <a:spLocks noGrp="1" noRot="1" noChangeAspect="1" noChangeArrowheads="1" noTextEdit="1"/>
          </p:cNvSpPr>
          <p:nvPr>
            <p:ph type="sldImg"/>
          </p:nvPr>
        </p:nvSpPr>
        <p:spPr>
          <a:xfrm>
            <a:off x="406400" y="696913"/>
            <a:ext cx="6197600" cy="3486150"/>
          </a:xfrm>
          <a:ln/>
        </p:spPr>
      </p:sp>
      <p:sp>
        <p:nvSpPr>
          <p:cNvPr id="590851"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BF7CA-2326-41D3-82FE-E47014FD3E68}" type="slidenum">
              <a:rPr lang="en-US" altLang="zh-CN"/>
              <a:pPr/>
              <a:t>110</a:t>
            </a:fld>
            <a:endParaRPr lang="en-US" altLang="zh-CN"/>
          </a:p>
        </p:txBody>
      </p:sp>
      <p:sp>
        <p:nvSpPr>
          <p:cNvPr id="591874" name="Rectangle 2"/>
          <p:cNvSpPr>
            <a:spLocks noGrp="1" noRot="1" noChangeAspect="1" noChangeArrowheads="1" noTextEdit="1"/>
          </p:cNvSpPr>
          <p:nvPr>
            <p:ph type="sldImg"/>
          </p:nvPr>
        </p:nvSpPr>
        <p:spPr>
          <a:xfrm>
            <a:off x="406400" y="696913"/>
            <a:ext cx="6197600" cy="3486150"/>
          </a:xfrm>
          <a:ln/>
        </p:spPr>
      </p:sp>
      <p:sp>
        <p:nvSpPr>
          <p:cNvPr id="5918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B5FC3-5281-403B-AC83-5E159A36EF53}" type="slidenum">
              <a:rPr lang="en-US" altLang="zh-CN"/>
              <a:pPr/>
              <a:t>111</a:t>
            </a:fld>
            <a:endParaRPr lang="en-US" altLang="zh-CN"/>
          </a:p>
        </p:txBody>
      </p:sp>
      <p:sp>
        <p:nvSpPr>
          <p:cNvPr id="592898" name="Rectangle 2"/>
          <p:cNvSpPr>
            <a:spLocks noGrp="1" noRot="1" noChangeAspect="1" noChangeArrowheads="1" noTextEdit="1"/>
          </p:cNvSpPr>
          <p:nvPr>
            <p:ph type="sldImg"/>
          </p:nvPr>
        </p:nvSpPr>
        <p:spPr>
          <a:xfrm>
            <a:off x="406400" y="696913"/>
            <a:ext cx="6197600" cy="3486150"/>
          </a:xfrm>
          <a:ln/>
        </p:spPr>
      </p:sp>
      <p:sp>
        <p:nvSpPr>
          <p:cNvPr id="59289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Frame Check Sequence: </a:t>
            </a:r>
            <a:r>
              <a:rPr lang="zh-CN" altLang="en-US" dirty="0"/>
              <a:t>帧校验序列</a:t>
            </a:r>
            <a:endParaRPr lang="zh-CN" altLang="zh-CN" dirty="0"/>
          </a:p>
          <a:p>
            <a:endParaRPr lang="zh-CN"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112</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EFA457-3FA2-48C3-A01D-71E8C9467C6E}" type="slidenum">
              <a:rPr lang="en-US" altLang="zh-CN"/>
              <a:pPr/>
              <a:t>113</a:t>
            </a:fld>
            <a:endParaRPr lang="en-US" altLang="zh-CN"/>
          </a:p>
        </p:txBody>
      </p:sp>
      <p:sp>
        <p:nvSpPr>
          <p:cNvPr id="593922" name="Rectangle 2"/>
          <p:cNvSpPr>
            <a:spLocks noGrp="1" noRot="1" noChangeAspect="1" noChangeArrowheads="1" noTextEdit="1"/>
          </p:cNvSpPr>
          <p:nvPr>
            <p:ph type="sldImg"/>
          </p:nvPr>
        </p:nvSpPr>
        <p:spPr>
          <a:xfrm>
            <a:off x="406400" y="696913"/>
            <a:ext cx="6197600" cy="3486150"/>
          </a:xfrm>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C8F95-1A45-4C17-9E4D-B22B48F20B08}" type="slidenum">
              <a:rPr lang="en-US" altLang="zh-CN"/>
              <a:pPr/>
              <a:t>117</a:t>
            </a:fld>
            <a:endParaRPr lang="en-US" altLang="zh-CN"/>
          </a:p>
        </p:txBody>
      </p:sp>
      <p:sp>
        <p:nvSpPr>
          <p:cNvPr id="645122" name="Rectangle 2"/>
          <p:cNvSpPr>
            <a:spLocks noGrp="1" noRot="1" noChangeAspect="1" noChangeArrowheads="1" noTextEdit="1"/>
          </p:cNvSpPr>
          <p:nvPr>
            <p:ph type="sldImg"/>
          </p:nvPr>
        </p:nvSpPr>
        <p:spPr>
          <a:xfrm>
            <a:off x="406400" y="696913"/>
            <a:ext cx="6197600" cy="3486150"/>
          </a:xfrm>
          <a:ln/>
        </p:spPr>
      </p:sp>
      <p:sp>
        <p:nvSpPr>
          <p:cNvPr id="645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7E903-FEAD-46E2-AE3E-691652B75F85}" type="slidenum">
              <a:rPr lang="en-US" altLang="zh-CN"/>
              <a:pPr/>
              <a:t>118</a:t>
            </a:fld>
            <a:endParaRPr lang="en-US" altLang="zh-CN"/>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67229-1359-4959-A6A7-D9E3B35A8962}" type="slidenum">
              <a:rPr lang="en-US" altLang="zh-CN"/>
              <a:pPr/>
              <a:t>119</a:t>
            </a:fld>
            <a:endParaRPr lang="en-US" altLang="zh-CN"/>
          </a:p>
        </p:txBody>
      </p:sp>
      <p:sp>
        <p:nvSpPr>
          <p:cNvPr id="596994" name="Rectangle 2"/>
          <p:cNvSpPr>
            <a:spLocks noGrp="1" noRot="1" noChangeAspect="1" noChangeArrowheads="1" noTextEdit="1"/>
          </p:cNvSpPr>
          <p:nvPr>
            <p:ph type="sldImg"/>
          </p:nvPr>
        </p:nvSpPr>
        <p:spPr>
          <a:xfrm>
            <a:off x="406400" y="696913"/>
            <a:ext cx="6197600" cy="3486150"/>
          </a:xfrm>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E5D66-098C-4A68-BC6F-A65947489FDD}" type="slidenum">
              <a:rPr lang="en-US" altLang="zh-CN"/>
              <a:pPr/>
              <a:t>120</a:t>
            </a:fld>
            <a:endParaRPr lang="en-US" altLang="zh-CN"/>
          </a:p>
        </p:txBody>
      </p:sp>
      <p:sp>
        <p:nvSpPr>
          <p:cNvPr id="598018" name="Rectangle 2"/>
          <p:cNvSpPr>
            <a:spLocks noGrp="1" noRot="1" noChangeAspect="1" noChangeArrowheads="1" noTextEdit="1"/>
          </p:cNvSpPr>
          <p:nvPr>
            <p:ph type="sldImg"/>
          </p:nvPr>
        </p:nvSpPr>
        <p:spPr>
          <a:xfrm>
            <a:off x="406400" y="696913"/>
            <a:ext cx="6197600" cy="3486150"/>
          </a:xfrm>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B1676-1EA2-4AB0-919C-95CF5C7F2233}" type="slidenum">
              <a:rPr lang="en-US" altLang="zh-CN"/>
              <a:pPr/>
              <a:t>130</a:t>
            </a:fld>
            <a:endParaRPr lang="en-US" altLang="zh-CN"/>
          </a:p>
        </p:txBody>
      </p:sp>
      <p:sp>
        <p:nvSpPr>
          <p:cNvPr id="607234" name="Rectangle 2"/>
          <p:cNvSpPr>
            <a:spLocks noGrp="1" noRot="1" noChangeAspect="1" noChangeArrowheads="1" noTextEdit="1"/>
          </p:cNvSpPr>
          <p:nvPr>
            <p:ph type="sldImg"/>
          </p:nvPr>
        </p:nvSpPr>
        <p:spPr>
          <a:xfrm>
            <a:off x="406400" y="696913"/>
            <a:ext cx="6197600" cy="3486150"/>
          </a:xfrm>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wmf"/><Relationship Id="rId1" Type="http://schemas.openxmlformats.org/officeDocument/2006/relationships/slideLayout" Target="../slideLayouts/slideLayout11.xml"/><Relationship Id="rId4" Type="http://schemas.openxmlformats.org/officeDocument/2006/relationships/image" Target="../media/image16.wmf"/></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96.xml"/><Relationship Id="rId1" Type="http://schemas.openxmlformats.org/officeDocument/2006/relationships/slideLayout" Target="../slideLayouts/slideLayout8.xml"/><Relationship Id="rId4" Type="http://schemas.openxmlformats.org/officeDocument/2006/relationships/image" Target="../media/image7.wmf"/></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3.xml"/><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4.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5.xml"/><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6.xml"/><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8.xml"/><Relationship Id="rId1" Type="http://schemas.openxmlformats.org/officeDocument/2006/relationships/slideLayout" Target="../slideLayouts/slideLayout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8.xml"/><Relationship Id="rId1" Type="http://schemas.openxmlformats.org/officeDocument/2006/relationships/slideLayout" Target="../slideLayouts/slideLayout9.xml"/><Relationship Id="rId4" Type="http://schemas.openxmlformats.org/officeDocument/2006/relationships/image" Target="../media/image19.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wmf"/><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AD98-CDD1-4960-9FD3-0C26D5E3AC9C}"/>
              </a:ext>
            </a:extLst>
          </p:cNvPr>
          <p:cNvSpPr>
            <a:spLocks noGrp="1"/>
          </p:cNvSpPr>
          <p:nvPr>
            <p:ph type="title"/>
          </p:nvPr>
        </p:nvSpPr>
        <p:spPr/>
        <p:txBody>
          <a:bodyPr/>
          <a:lstStyle/>
          <a:p>
            <a:r>
              <a:rPr lang="en-US" altLang="zh-CN" dirty="0"/>
              <a:t>Stanford </a:t>
            </a:r>
            <a:r>
              <a:rPr lang="zh-CN" altLang="en-US" dirty="0"/>
              <a:t>大学计算机系 </a:t>
            </a:r>
            <a:r>
              <a:rPr lang="en-US" altLang="zh-CN" dirty="0"/>
              <a:t>2020 </a:t>
            </a:r>
            <a:r>
              <a:rPr lang="zh-CN" altLang="en-US" dirty="0"/>
              <a:t>年秋季期末考题</a:t>
            </a:r>
          </a:p>
        </p:txBody>
      </p:sp>
      <p:sp>
        <p:nvSpPr>
          <p:cNvPr id="3" name="内容占位符 2">
            <a:extLst>
              <a:ext uri="{FF2B5EF4-FFF2-40B4-BE49-F238E27FC236}">
                <a16:creationId xmlns:a16="http://schemas.microsoft.com/office/drawing/2014/main" id="{55A6D1DB-CB16-48A6-98A7-8CDDEFECF86B}"/>
              </a:ext>
            </a:extLst>
          </p:cNvPr>
          <p:cNvSpPr>
            <a:spLocks noGrp="1"/>
          </p:cNvSpPr>
          <p:nvPr>
            <p:ph idx="1"/>
          </p:nvPr>
        </p:nvSpPr>
        <p:spPr/>
        <p:txBody>
          <a:bodyPr/>
          <a:lstStyle/>
          <a:p>
            <a:pPr marL="0" indent="0">
              <a:buNone/>
            </a:pPr>
            <a:r>
              <a:rPr lang="en-US" altLang="zh-CN" dirty="0"/>
              <a:t>VII Manchester Encoding</a:t>
            </a:r>
          </a:p>
          <a:p>
            <a:pPr marL="0" indent="0">
              <a:buNone/>
            </a:pPr>
            <a:r>
              <a:rPr lang="en-US" altLang="zh-CN" dirty="0"/>
              <a:t>12. [5 points]:</a:t>
            </a:r>
          </a:p>
          <a:p>
            <a:pPr marL="0" indent="0">
              <a:buNone/>
            </a:pPr>
            <a:r>
              <a:rPr lang="en-US" altLang="zh-CN" dirty="0"/>
              <a:t>Encode the bitstream “011001” using Manchester encoding. The first bit has been encoded for you.</a:t>
            </a:r>
            <a:endParaRPr lang="zh-CN" altLang="en-US" dirty="0"/>
          </a:p>
        </p:txBody>
      </p:sp>
      <p:pic>
        <p:nvPicPr>
          <p:cNvPr id="4" name="图片 3">
            <a:extLst>
              <a:ext uri="{FF2B5EF4-FFF2-40B4-BE49-F238E27FC236}">
                <a16:creationId xmlns:a16="http://schemas.microsoft.com/office/drawing/2014/main" id="{9E959F19-D5BA-4E69-9653-2BB8F4E1A6AD}"/>
              </a:ext>
            </a:extLst>
          </p:cNvPr>
          <p:cNvPicPr>
            <a:picLocks noChangeAspect="1"/>
          </p:cNvPicPr>
          <p:nvPr/>
        </p:nvPicPr>
        <p:blipFill>
          <a:blip r:embed="rId3"/>
          <a:stretch>
            <a:fillRect/>
          </a:stretch>
        </p:blipFill>
        <p:spPr>
          <a:xfrm>
            <a:off x="2999656" y="3424416"/>
            <a:ext cx="5692874" cy="2861185"/>
          </a:xfrm>
          <a:prstGeom prst="rect">
            <a:avLst/>
          </a:prstGeom>
        </p:spPr>
      </p:pic>
      <p:sp>
        <p:nvSpPr>
          <p:cNvPr id="5" name="矩形 4">
            <a:extLst>
              <a:ext uri="{FF2B5EF4-FFF2-40B4-BE49-F238E27FC236}">
                <a16:creationId xmlns:a16="http://schemas.microsoft.com/office/drawing/2014/main" id="{AD1253DD-19C9-4EDB-A4AF-27FF324C8EC6}"/>
              </a:ext>
            </a:extLst>
          </p:cNvPr>
          <p:cNvSpPr/>
          <p:nvPr/>
        </p:nvSpPr>
        <p:spPr bwMode="auto">
          <a:xfrm>
            <a:off x="4943872" y="5301208"/>
            <a:ext cx="3748658" cy="10801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7" name="文本框 6">
            <a:extLst>
              <a:ext uri="{FF2B5EF4-FFF2-40B4-BE49-F238E27FC236}">
                <a16:creationId xmlns:a16="http://schemas.microsoft.com/office/drawing/2014/main" id="{43E73B34-6550-4ADD-9D3E-C3A7FA2D37AB}"/>
              </a:ext>
            </a:extLst>
          </p:cNvPr>
          <p:cNvSpPr txBox="1"/>
          <p:nvPr/>
        </p:nvSpPr>
        <p:spPr>
          <a:xfrm>
            <a:off x="829784" y="5661248"/>
            <a:ext cx="1197764" cy="369332"/>
          </a:xfrm>
          <a:prstGeom prst="rect">
            <a:avLst/>
          </a:prstGeom>
          <a:noFill/>
        </p:spPr>
        <p:txBody>
          <a:bodyPr wrap="none" rtlCol="0">
            <a:spAutoFit/>
          </a:bodyPr>
          <a:lstStyle/>
          <a:p>
            <a:r>
              <a:rPr lang="en-US" altLang="zh-CN" dirty="0">
                <a:solidFill>
                  <a:srgbClr val="FF0000"/>
                </a:solidFill>
              </a:rPr>
              <a:t>ANSWER</a:t>
            </a:r>
            <a:endParaRPr lang="zh-CN" altLang="en-US" dirty="0">
              <a:solidFill>
                <a:srgbClr val="FF0000"/>
              </a:solidFill>
            </a:endParaRPr>
          </a:p>
        </p:txBody>
      </p:sp>
    </p:spTree>
    <p:extLst>
      <p:ext uri="{BB962C8B-B14F-4D97-AF65-F5344CB8AC3E}">
        <p14:creationId xmlns:p14="http://schemas.microsoft.com/office/powerpoint/2010/main" val="165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xit" presetSubtype="2" fill="hold" grpId="0" nodeType="afterEffect">
                                  <p:stCondLst>
                                    <p:cond delay="0"/>
                                  </p:stCondLst>
                                  <p:childTnLst>
                                    <p:anim calcmode="lin" valueType="num">
                                      <p:cBhvr additive="base">
                                        <p:cTn id="9" dur="5250"/>
                                        <p:tgtEl>
                                          <p:spTgt spid="5"/>
                                        </p:tgtEl>
                                        <p:attrNameLst>
                                          <p:attrName>ppt_x</p:attrName>
                                        </p:attrNameLst>
                                      </p:cBhvr>
                                      <p:tavLst>
                                        <p:tav tm="0">
                                          <p:val>
                                            <p:strVal val="ppt_x"/>
                                          </p:val>
                                        </p:tav>
                                        <p:tav tm="100000">
                                          <p:val>
                                            <p:strVal val="1+ppt_w/2"/>
                                          </p:val>
                                        </p:tav>
                                      </p:tavLst>
                                    </p:anim>
                                    <p:anim calcmode="lin" valueType="num">
                                      <p:cBhvr additive="base">
                                        <p:cTn id="10" dur="5250"/>
                                        <p:tgtEl>
                                          <p:spTgt spid="5"/>
                                        </p:tgtEl>
                                        <p:attrNameLst>
                                          <p:attrName>ppt_y</p:attrName>
                                        </p:attrNameLst>
                                      </p:cBhvr>
                                      <p:tavLst>
                                        <p:tav tm="0">
                                          <p:val>
                                            <p:strVal val="ppt_y"/>
                                          </p:val>
                                        </p:tav>
                                        <p:tav tm="100000">
                                          <p:val>
                                            <p:strVal val="ppt_y"/>
                                          </p:val>
                                        </p:tav>
                                      </p:tavLst>
                                    </p:anim>
                                    <p:set>
                                      <p:cBhvr>
                                        <p:cTn id="11" dur="1" fill="hold">
                                          <p:stCondLst>
                                            <p:cond delay="5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05071" y="4509120"/>
            <a:ext cx="9372927" cy="1872208"/>
            <a:chOff x="362070" y="4509120"/>
            <a:chExt cx="9372927" cy="1872208"/>
          </a:xfrm>
        </p:grpSpPr>
        <p:sp>
          <p:nvSpPr>
            <p:cNvPr id="284691"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2" name="Rectangle 20"/>
            <p:cNvSpPr>
              <a:spLocks noChangeArrowheads="1"/>
            </p:cNvSpPr>
            <p:nvPr/>
          </p:nvSpPr>
          <p:spPr bwMode="auto">
            <a:xfrm>
              <a:off x="7556020"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19" name="Rectangle 47"/>
            <p:cNvSpPr>
              <a:spLocks noChangeArrowheads="1"/>
            </p:cNvSpPr>
            <p:nvPr/>
          </p:nvSpPr>
          <p:spPr bwMode="auto">
            <a:xfrm>
              <a:off x="362070" y="4948066"/>
              <a:ext cx="956994"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dirty="0">
                  <a:solidFill>
                    <a:srgbClr val="000099"/>
                  </a:solidFill>
                  <a:latin typeface="+mn-ea"/>
                </a:rPr>
                <a:t>数据</a:t>
              </a:r>
            </a:p>
            <a:p>
              <a:pPr algn="ctr" defTabSz="762000"/>
              <a:r>
                <a:rPr kumimoji="1" lang="zh-CN" altLang="en-US" sz="2000" dirty="0">
                  <a:solidFill>
                    <a:srgbClr val="000099"/>
                  </a:solidFill>
                  <a:latin typeface="+mn-ea"/>
                </a:rPr>
                <a:t>链路层</a:t>
              </a:r>
            </a:p>
          </p:txBody>
        </p:sp>
        <p:sp>
          <p:nvSpPr>
            <p:cNvPr id="284720" name="Rectangle 48"/>
            <p:cNvSpPr>
              <a:spLocks noChangeArrowheads="1"/>
            </p:cNvSpPr>
            <p:nvPr/>
          </p:nvSpPr>
          <p:spPr bwMode="auto">
            <a:xfrm>
              <a:off x="1344132" y="4971879"/>
              <a:ext cx="2178977" cy="758825"/>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21" name="Rectangle 49"/>
            <p:cNvSpPr>
              <a:spLocks noChangeArrowheads="1"/>
            </p:cNvSpPr>
            <p:nvPr/>
          </p:nvSpPr>
          <p:spPr bwMode="auto">
            <a:xfrm>
              <a:off x="1928664" y="4509120"/>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A</a:t>
              </a:r>
            </a:p>
          </p:txBody>
        </p:sp>
        <p:sp>
          <p:nvSpPr>
            <p:cNvPr id="284722" name="Rectangle 50"/>
            <p:cNvSpPr>
              <a:spLocks noChangeArrowheads="1"/>
            </p:cNvSpPr>
            <p:nvPr/>
          </p:nvSpPr>
          <p:spPr bwMode="auto">
            <a:xfrm>
              <a:off x="8121352" y="4509120"/>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结点 </a:t>
              </a:r>
              <a:r>
                <a:rPr kumimoji="1" lang="en-US" altLang="zh-CN" sz="2400">
                  <a:solidFill>
                    <a:srgbClr val="000099"/>
                  </a:solidFill>
                  <a:latin typeface="+mn-ea"/>
                </a:rPr>
                <a:t>B</a:t>
              </a:r>
            </a:p>
          </p:txBody>
        </p:sp>
        <p:grpSp>
          <p:nvGrpSpPr>
            <p:cNvPr id="284723" name="Group 51"/>
            <p:cNvGrpSpPr>
              <a:grpSpLocks/>
            </p:cNvGrpSpPr>
            <p:nvPr/>
          </p:nvGrpSpPr>
          <p:grpSpPr bwMode="auto">
            <a:xfrm>
              <a:off x="2948698" y="5165553"/>
              <a:ext cx="1059392" cy="369887"/>
              <a:chOff x="1701" y="2666"/>
              <a:chExt cx="616" cy="233"/>
            </a:xfrm>
          </p:grpSpPr>
          <p:grpSp>
            <p:nvGrpSpPr>
              <p:cNvPr id="284724" name="Group 52"/>
              <p:cNvGrpSpPr>
                <a:grpSpLocks/>
              </p:cNvGrpSpPr>
              <p:nvPr/>
            </p:nvGrpSpPr>
            <p:grpSpPr bwMode="auto">
              <a:xfrm>
                <a:off x="1701" y="2694"/>
                <a:ext cx="616" cy="192"/>
                <a:chOff x="1701" y="2694"/>
                <a:chExt cx="616" cy="192"/>
              </a:xfrm>
            </p:grpSpPr>
            <p:sp>
              <p:nvSpPr>
                <p:cNvPr id="284725" name="AutoShape 53"/>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26" name="Rectangle 54"/>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27" name="Text Box 55"/>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29" name="Rectangle 57"/>
            <p:cNvSpPr>
              <a:spLocks noChangeArrowheads="1"/>
            </p:cNvSpPr>
            <p:nvPr/>
          </p:nvSpPr>
          <p:spPr bwMode="auto">
            <a:xfrm>
              <a:off x="3728864" y="6014561"/>
              <a:ext cx="390439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(b) </a:t>
              </a:r>
              <a:r>
                <a:rPr kumimoji="1" lang="zh-CN" altLang="en-US" dirty="0">
                  <a:solidFill>
                    <a:srgbClr val="000099"/>
                  </a:solidFill>
                  <a:latin typeface="+mn-ea"/>
                </a:rPr>
                <a:t>只考虑数据链路层</a:t>
              </a:r>
              <a:endParaRPr kumimoji="1" lang="en-US" altLang="zh-CN" dirty="0">
                <a:solidFill>
                  <a:srgbClr val="000099"/>
                </a:solidFill>
                <a:latin typeface="+mn-ea"/>
              </a:endParaRPr>
            </a:p>
          </p:txBody>
        </p:sp>
        <p:sp>
          <p:nvSpPr>
            <p:cNvPr id="284730" name="Rectangle 58"/>
            <p:cNvSpPr>
              <a:spLocks noChangeArrowheads="1"/>
            </p:cNvSpPr>
            <p:nvPr/>
          </p:nvSpPr>
          <p:spPr bwMode="auto">
            <a:xfrm>
              <a:off x="3572983"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发送</a:t>
              </a:r>
            </a:p>
          </p:txBody>
        </p:sp>
        <p:grpSp>
          <p:nvGrpSpPr>
            <p:cNvPr id="284731" name="Group 59"/>
            <p:cNvGrpSpPr>
              <a:grpSpLocks/>
            </p:cNvGrpSpPr>
            <p:nvPr/>
          </p:nvGrpSpPr>
          <p:grpSpPr bwMode="auto">
            <a:xfrm>
              <a:off x="7115753" y="5165553"/>
              <a:ext cx="1059392" cy="369887"/>
              <a:chOff x="1701" y="2666"/>
              <a:chExt cx="616" cy="233"/>
            </a:xfrm>
          </p:grpSpPr>
          <p:grpSp>
            <p:nvGrpSpPr>
              <p:cNvPr id="284732" name="Group 60"/>
              <p:cNvGrpSpPr>
                <a:grpSpLocks/>
              </p:cNvGrpSpPr>
              <p:nvPr/>
            </p:nvGrpSpPr>
            <p:grpSpPr bwMode="auto">
              <a:xfrm>
                <a:off x="1701" y="2694"/>
                <a:ext cx="616" cy="192"/>
                <a:chOff x="1701" y="2694"/>
                <a:chExt cx="616" cy="192"/>
              </a:xfrm>
            </p:grpSpPr>
            <p:sp>
              <p:nvSpPr>
                <p:cNvPr id="284733" name="AutoShape 61"/>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34" name="Rectangle 62"/>
                <p:cNvSpPr>
                  <a:spLocks noChangeArrowheads="1"/>
                </p:cNvSpPr>
                <p:nvPr/>
              </p:nvSpPr>
              <p:spPr bwMode="auto">
                <a:xfrm>
                  <a:off x="1701" y="2694"/>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grpSp>
          <p:sp>
            <p:nvSpPr>
              <p:cNvPr id="284735" name="Text Box 63"/>
              <p:cNvSpPr txBox="1">
                <a:spLocks noChangeArrowheads="1"/>
              </p:cNvSpPr>
              <p:nvPr/>
            </p:nvSpPr>
            <p:spPr bwMode="auto">
              <a:xfrm>
                <a:off x="1784" y="2666"/>
                <a:ext cx="24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grpSp>
        <p:sp>
          <p:nvSpPr>
            <p:cNvPr id="284736" name="Rectangle 64"/>
            <p:cNvSpPr>
              <a:spLocks noChangeArrowheads="1"/>
            </p:cNvSpPr>
            <p:nvPr/>
          </p:nvSpPr>
          <p:spPr bwMode="auto">
            <a:xfrm>
              <a:off x="6837147" y="4867104"/>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接收</a:t>
              </a:r>
            </a:p>
          </p:txBody>
        </p:sp>
        <p:sp>
          <p:nvSpPr>
            <p:cNvPr id="284737" name="Rectangle 65"/>
            <p:cNvSpPr>
              <a:spLocks noChangeArrowheads="1"/>
            </p:cNvSpPr>
            <p:nvPr/>
          </p:nvSpPr>
          <p:spPr bwMode="auto">
            <a:xfrm>
              <a:off x="5210224" y="5586240"/>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a:solidFill>
                    <a:srgbClr val="000099"/>
                  </a:solidFill>
                  <a:latin typeface="+mn-ea"/>
                </a:rPr>
                <a:t>链路</a:t>
              </a:r>
            </a:p>
          </p:txBody>
        </p:sp>
      </p:grpSp>
      <p:grpSp>
        <p:nvGrpSpPr>
          <p:cNvPr id="4" name="组合 3"/>
          <p:cNvGrpSpPr/>
          <p:nvPr/>
        </p:nvGrpSpPr>
        <p:grpSpPr>
          <a:xfrm>
            <a:off x="1505070" y="1052737"/>
            <a:ext cx="9402162" cy="3463111"/>
            <a:chOff x="362070" y="1052736"/>
            <a:chExt cx="9402162" cy="3463111"/>
          </a:xfrm>
        </p:grpSpPr>
        <p:sp>
          <p:nvSpPr>
            <p:cNvPr id="284676" name="Rectangle 4"/>
            <p:cNvSpPr>
              <a:spLocks noChangeArrowheads="1"/>
            </p:cNvSpPr>
            <p:nvPr/>
          </p:nvSpPr>
          <p:spPr bwMode="auto">
            <a:xfrm>
              <a:off x="7585256" y="1498030"/>
              <a:ext cx="2178976"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677" name="Rectangle 5"/>
            <p:cNvSpPr>
              <a:spLocks noChangeArrowheads="1"/>
            </p:cNvSpPr>
            <p:nvPr/>
          </p:nvSpPr>
          <p:spPr bwMode="auto">
            <a:xfrm>
              <a:off x="7605894" y="2107630"/>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8" name="Line 6"/>
            <p:cNvSpPr>
              <a:spLocks noChangeShapeType="1"/>
            </p:cNvSpPr>
            <p:nvPr/>
          </p:nvSpPr>
          <p:spPr bwMode="auto">
            <a:xfrm>
              <a:off x="7585257" y="21060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79" name="Rectangle 7"/>
            <p:cNvSpPr>
              <a:spLocks noChangeArrowheads="1"/>
            </p:cNvSpPr>
            <p:nvPr/>
          </p:nvSpPr>
          <p:spPr bwMode="auto">
            <a:xfrm>
              <a:off x="7917176" y="2260030"/>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0" name="Line 8"/>
            <p:cNvSpPr>
              <a:spLocks noChangeShapeType="1"/>
            </p:cNvSpPr>
            <p:nvPr/>
          </p:nvSpPr>
          <p:spPr bwMode="auto">
            <a:xfrm>
              <a:off x="7585257" y="2715642"/>
              <a:ext cx="2175536"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1" name="Rectangle 9"/>
            <p:cNvSpPr>
              <a:spLocks noChangeArrowheads="1"/>
            </p:cNvSpPr>
            <p:nvPr/>
          </p:nvSpPr>
          <p:spPr bwMode="auto">
            <a:xfrm>
              <a:off x="8139029" y="1650430"/>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682"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683" name="Rectangle 11"/>
            <p:cNvSpPr>
              <a:spLocks noChangeArrowheads="1"/>
            </p:cNvSpPr>
            <p:nvPr/>
          </p:nvSpPr>
          <p:spPr bwMode="auto">
            <a:xfrm>
              <a:off x="7841505" y="2882330"/>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684" name="AutoShape 12"/>
            <p:cNvSpPr>
              <a:spLocks noChangeArrowheads="1"/>
            </p:cNvSpPr>
            <p:nvPr/>
          </p:nvSpPr>
          <p:spPr bwMode="auto">
            <a:xfrm flipV="1">
              <a:off x="8529422" y="26124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685" name="Rectangle 13"/>
            <p:cNvSpPr>
              <a:spLocks noChangeArrowheads="1"/>
            </p:cNvSpPr>
            <p:nvPr/>
          </p:nvSpPr>
          <p:spPr bwMode="auto">
            <a:xfrm>
              <a:off x="8132150" y="2269556"/>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86" name="AutoShape 14"/>
            <p:cNvSpPr>
              <a:spLocks noChangeArrowheads="1"/>
            </p:cNvSpPr>
            <p:nvPr/>
          </p:nvSpPr>
          <p:spPr bwMode="auto">
            <a:xfrm flipV="1">
              <a:off x="8128711" y="1901256"/>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687" name="Text Box 15"/>
            <p:cNvSpPr txBox="1">
              <a:spLocks noChangeArrowheads="1"/>
            </p:cNvSpPr>
            <p:nvPr/>
          </p:nvSpPr>
          <p:spPr bwMode="auto">
            <a:xfrm>
              <a:off x="7550861" y="221399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a:solidFill>
                    <a:srgbClr val="FF0000"/>
                  </a:solidFill>
                  <a:latin typeface="+mn-ea"/>
                  <a:ea typeface="+mn-ea"/>
                </a:rPr>
                <a:t>帧</a:t>
              </a:r>
            </a:p>
          </p:txBody>
        </p:sp>
        <p:sp>
          <p:nvSpPr>
            <p:cNvPr id="284688" name="Rectangle 16"/>
            <p:cNvSpPr>
              <a:spLocks noChangeArrowheads="1"/>
            </p:cNvSpPr>
            <p:nvPr/>
          </p:nvSpPr>
          <p:spPr bwMode="auto">
            <a:xfrm>
              <a:off x="8355724" y="1928242"/>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取出</a:t>
              </a:r>
            </a:p>
          </p:txBody>
        </p:sp>
        <p:sp>
          <p:nvSpPr>
            <p:cNvPr id="284689"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0"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693" name="Freeform 21"/>
            <p:cNvSpPr>
              <a:spLocks/>
            </p:cNvSpPr>
            <p:nvPr/>
          </p:nvSpPr>
          <p:spPr bwMode="auto">
            <a:xfrm>
              <a:off x="2417282"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694" name="Rectangle 22"/>
            <p:cNvSpPr>
              <a:spLocks noChangeArrowheads="1"/>
            </p:cNvSpPr>
            <p:nvPr/>
          </p:nvSpPr>
          <p:spPr bwMode="auto">
            <a:xfrm>
              <a:off x="362070" y="2029843"/>
              <a:ext cx="956994"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mn-ea"/>
                </a:rPr>
                <a:t>数据</a:t>
              </a:r>
            </a:p>
            <a:p>
              <a:pPr algn="ctr" defTabSz="762000"/>
              <a:r>
                <a:rPr kumimoji="1" lang="zh-CN" altLang="en-US" sz="2000">
                  <a:solidFill>
                    <a:srgbClr val="000099"/>
                  </a:solidFill>
                  <a:latin typeface="+mn-ea"/>
                </a:rPr>
                <a:t>链路层</a:t>
              </a:r>
            </a:p>
          </p:txBody>
        </p:sp>
        <p:sp>
          <p:nvSpPr>
            <p:cNvPr id="284695" name="Rectangle 23"/>
            <p:cNvSpPr>
              <a:spLocks noChangeArrowheads="1"/>
            </p:cNvSpPr>
            <p:nvPr/>
          </p:nvSpPr>
          <p:spPr bwMode="auto">
            <a:xfrm>
              <a:off x="362070" y="16345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网络层</a:t>
              </a:r>
            </a:p>
          </p:txBody>
        </p:sp>
        <p:sp>
          <p:nvSpPr>
            <p:cNvPr id="284696" name="Rectangle 24"/>
            <p:cNvSpPr>
              <a:spLocks noChangeArrowheads="1"/>
            </p:cNvSpPr>
            <p:nvPr/>
          </p:nvSpPr>
          <p:spPr bwMode="auto">
            <a:xfrm>
              <a:off x="5141433" y="3768156"/>
              <a:ext cx="8015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链路</a:t>
              </a:r>
            </a:p>
          </p:txBody>
        </p:sp>
        <p:sp>
          <p:nvSpPr>
            <p:cNvPr id="284697" name="Rectangle 25"/>
            <p:cNvSpPr>
              <a:spLocks noChangeArrowheads="1"/>
            </p:cNvSpPr>
            <p:nvPr/>
          </p:nvSpPr>
          <p:spPr bwMode="auto">
            <a:xfrm>
              <a:off x="1928664" y="1052736"/>
              <a:ext cx="112050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A</a:t>
              </a:r>
            </a:p>
          </p:txBody>
        </p:sp>
        <p:sp>
          <p:nvSpPr>
            <p:cNvPr id="284698" name="Rectangle 26"/>
            <p:cNvSpPr>
              <a:spLocks noChangeArrowheads="1"/>
            </p:cNvSpPr>
            <p:nvPr/>
          </p:nvSpPr>
          <p:spPr bwMode="auto">
            <a:xfrm>
              <a:off x="8121352" y="1052736"/>
              <a:ext cx="110927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mn-ea"/>
                </a:rPr>
                <a:t>结点 </a:t>
              </a:r>
              <a:r>
                <a:rPr kumimoji="1" lang="en-US" altLang="zh-CN" sz="2400" dirty="0">
                  <a:solidFill>
                    <a:srgbClr val="000099"/>
                  </a:solidFill>
                  <a:latin typeface="+mn-ea"/>
                </a:rPr>
                <a:t>B</a:t>
              </a:r>
            </a:p>
          </p:txBody>
        </p:sp>
        <p:sp>
          <p:nvSpPr>
            <p:cNvPr id="284699" name="Rectangle 27"/>
            <p:cNvSpPr>
              <a:spLocks noChangeArrowheads="1"/>
            </p:cNvSpPr>
            <p:nvPr/>
          </p:nvSpPr>
          <p:spPr bwMode="auto">
            <a:xfrm>
              <a:off x="362070" y="2853755"/>
              <a:ext cx="956994" cy="35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zh-CN" altLang="en-US" sz="2000">
                  <a:solidFill>
                    <a:srgbClr val="000099"/>
                  </a:solidFill>
                  <a:latin typeface="+mn-ea"/>
                </a:rPr>
                <a:t>物理层</a:t>
              </a:r>
            </a:p>
          </p:txBody>
        </p:sp>
        <p:sp>
          <p:nvSpPr>
            <p:cNvPr id="284700" name="Rectangle 28"/>
            <p:cNvSpPr>
              <a:spLocks noChangeArrowheads="1"/>
            </p:cNvSpPr>
            <p:nvPr/>
          </p:nvSpPr>
          <p:spPr bwMode="auto">
            <a:xfrm>
              <a:off x="2499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1" name="Rectangle 29"/>
            <p:cNvSpPr>
              <a:spLocks noChangeArrowheads="1"/>
            </p:cNvSpPr>
            <p:nvPr/>
          </p:nvSpPr>
          <p:spPr bwMode="auto">
            <a:xfrm>
              <a:off x="2664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2" name="Rectangle 30"/>
            <p:cNvSpPr>
              <a:spLocks noChangeArrowheads="1"/>
            </p:cNvSpPr>
            <p:nvPr/>
          </p:nvSpPr>
          <p:spPr bwMode="auto">
            <a:xfrm>
              <a:off x="41508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3" name="Rectangle 31"/>
            <p:cNvSpPr>
              <a:spLocks noChangeArrowheads="1"/>
            </p:cNvSpPr>
            <p:nvPr/>
          </p:nvSpPr>
          <p:spPr bwMode="auto">
            <a:xfrm>
              <a:off x="431593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4" name="Rectangle 32"/>
            <p:cNvSpPr>
              <a:spLocks noChangeArrowheads="1"/>
            </p:cNvSpPr>
            <p:nvPr/>
          </p:nvSpPr>
          <p:spPr bwMode="auto">
            <a:xfrm>
              <a:off x="62145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5" name="Rectangle 33"/>
            <p:cNvSpPr>
              <a:spLocks noChangeArrowheads="1"/>
            </p:cNvSpPr>
            <p:nvPr/>
          </p:nvSpPr>
          <p:spPr bwMode="auto">
            <a:xfrm>
              <a:off x="6379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6" name="Rectangle 34"/>
            <p:cNvSpPr>
              <a:spLocks noChangeArrowheads="1"/>
            </p:cNvSpPr>
            <p:nvPr/>
          </p:nvSpPr>
          <p:spPr bwMode="auto">
            <a:xfrm>
              <a:off x="80306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7" name="Rectangle 35"/>
            <p:cNvSpPr>
              <a:spLocks noChangeArrowheads="1"/>
            </p:cNvSpPr>
            <p:nvPr/>
          </p:nvSpPr>
          <p:spPr bwMode="auto">
            <a:xfrm>
              <a:off x="81957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8" name="Rectangle 36"/>
            <p:cNvSpPr>
              <a:spLocks noChangeArrowheads="1"/>
            </p:cNvSpPr>
            <p:nvPr/>
          </p:nvSpPr>
          <p:spPr bwMode="auto">
            <a:xfrm>
              <a:off x="83608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09" name="Rectangle 37"/>
            <p:cNvSpPr>
              <a:spLocks noChangeArrowheads="1"/>
            </p:cNvSpPr>
            <p:nvPr/>
          </p:nvSpPr>
          <p:spPr bwMode="auto">
            <a:xfrm>
              <a:off x="8525982" y="3539555"/>
              <a:ext cx="82550" cy="152400"/>
            </a:xfrm>
            <a:prstGeom prst="rect">
              <a:avLst/>
            </a:prstGeom>
            <a:solidFill>
              <a:srgbClr val="FFC000"/>
            </a:solidFill>
            <a:ln>
              <a:noFill/>
            </a:ln>
            <a:effectLst/>
          </p:spPr>
          <p:txBody>
            <a:bodyPr wrap="none" anchor="ctr"/>
            <a:lstStyle/>
            <a:p>
              <a:endParaRPr lang="zh-CN" altLang="en-US">
                <a:solidFill>
                  <a:srgbClr val="000099"/>
                </a:solidFill>
                <a:latin typeface="+mn-ea"/>
              </a:endParaRPr>
            </a:p>
          </p:txBody>
        </p:sp>
        <p:sp>
          <p:nvSpPr>
            <p:cNvPr id="284710"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1"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2"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nvGrpSpPr>
            <p:cNvPr id="284713" name="Group 41"/>
            <p:cNvGrpSpPr>
              <a:grpSpLocks/>
            </p:cNvGrpSpPr>
            <p:nvPr/>
          </p:nvGrpSpPr>
          <p:grpSpPr bwMode="auto">
            <a:xfrm>
              <a:off x="2830032" y="3539555"/>
              <a:ext cx="1155700" cy="152400"/>
              <a:chOff x="1344" y="912"/>
              <a:chExt cx="672" cy="96"/>
            </a:xfrm>
            <a:solidFill>
              <a:srgbClr val="FFC000"/>
            </a:solidFill>
          </p:grpSpPr>
          <p:sp>
            <p:nvSpPr>
              <p:cNvPr id="284714"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5"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grpSp>
          <p:nvGrpSpPr>
            <p:cNvPr id="284716" name="Group 44"/>
            <p:cNvGrpSpPr>
              <a:grpSpLocks/>
            </p:cNvGrpSpPr>
            <p:nvPr/>
          </p:nvGrpSpPr>
          <p:grpSpPr bwMode="auto">
            <a:xfrm>
              <a:off x="6627332" y="3539555"/>
              <a:ext cx="1155700" cy="157162"/>
              <a:chOff x="4080" y="3676"/>
              <a:chExt cx="672" cy="99"/>
            </a:xfrm>
            <a:solidFill>
              <a:srgbClr val="FFC000"/>
            </a:solidFill>
          </p:grpSpPr>
          <p:sp>
            <p:nvSpPr>
              <p:cNvPr id="28471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1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284728" name="Rectangle 56"/>
            <p:cNvSpPr>
              <a:spLocks noChangeArrowheads="1"/>
            </p:cNvSpPr>
            <p:nvPr/>
          </p:nvSpPr>
          <p:spPr bwMode="auto">
            <a:xfrm>
              <a:off x="3774198" y="4149080"/>
              <a:ext cx="359501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en-US" altLang="zh-CN" dirty="0">
                  <a:solidFill>
                    <a:srgbClr val="000099"/>
                  </a:solidFill>
                  <a:latin typeface="+mn-ea"/>
                </a:rPr>
                <a:t>(a) </a:t>
              </a:r>
              <a:r>
                <a:rPr kumimoji="1" lang="zh-CN" altLang="en-US" dirty="0">
                  <a:solidFill>
                    <a:srgbClr val="000099"/>
                  </a:solidFill>
                  <a:latin typeface="+mn-ea"/>
                </a:rPr>
                <a:t>三层的简化模型</a:t>
              </a:r>
              <a:endParaRPr kumimoji="1" lang="en-US" altLang="zh-CN" dirty="0">
                <a:solidFill>
                  <a:srgbClr val="000099"/>
                </a:solidFill>
                <a:latin typeface="+mn-ea"/>
              </a:endParaRPr>
            </a:p>
          </p:txBody>
        </p:sp>
        <p:sp>
          <p:nvSpPr>
            <p:cNvPr id="284739" name="Rectangle 67"/>
            <p:cNvSpPr>
              <a:spLocks noChangeArrowheads="1"/>
            </p:cNvSpPr>
            <p:nvPr/>
          </p:nvSpPr>
          <p:spPr bwMode="auto">
            <a:xfrm>
              <a:off x="1344132" y="1482155"/>
              <a:ext cx="2178977" cy="18288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anchor="ctr"/>
            <a:lstStyle/>
            <a:p>
              <a:endParaRPr lang="zh-CN" altLang="en-US">
                <a:solidFill>
                  <a:srgbClr val="000099"/>
                </a:solidFill>
                <a:latin typeface="+mn-ea"/>
              </a:endParaRPr>
            </a:p>
          </p:txBody>
        </p:sp>
        <p:sp>
          <p:nvSpPr>
            <p:cNvPr id="284740" name="Rectangle 68"/>
            <p:cNvSpPr>
              <a:spLocks noChangeArrowheads="1"/>
            </p:cNvSpPr>
            <p:nvPr/>
          </p:nvSpPr>
          <p:spPr bwMode="auto">
            <a:xfrm>
              <a:off x="1364770" y="2091755"/>
              <a:ext cx="2146300" cy="6096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1" name="Line 69"/>
            <p:cNvSpPr>
              <a:spLocks noChangeShapeType="1"/>
            </p:cNvSpPr>
            <p:nvPr/>
          </p:nvSpPr>
          <p:spPr bwMode="auto">
            <a:xfrm>
              <a:off x="1344132" y="20901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2" name="Rectangle 70"/>
            <p:cNvSpPr>
              <a:spLocks noChangeArrowheads="1"/>
            </p:cNvSpPr>
            <p:nvPr/>
          </p:nvSpPr>
          <p:spPr bwMode="auto">
            <a:xfrm>
              <a:off x="1676052" y="2244155"/>
              <a:ext cx="1506538"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3" name="Line 71"/>
            <p:cNvSpPr>
              <a:spLocks noChangeShapeType="1"/>
            </p:cNvSpPr>
            <p:nvPr/>
          </p:nvSpPr>
          <p:spPr bwMode="auto">
            <a:xfrm>
              <a:off x="1344132" y="2699767"/>
              <a:ext cx="2175537"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4" name="Rectangle 72"/>
            <p:cNvSpPr>
              <a:spLocks noChangeArrowheads="1"/>
            </p:cNvSpPr>
            <p:nvPr/>
          </p:nvSpPr>
          <p:spPr bwMode="auto">
            <a:xfrm>
              <a:off x="1897905" y="1634555"/>
              <a:ext cx="1073150" cy="3048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r>
                <a:rPr kumimoji="1" lang="en-US" altLang="zh-CN">
                  <a:solidFill>
                    <a:srgbClr val="000099"/>
                  </a:solidFill>
                  <a:latin typeface="+mn-ea"/>
                </a:rPr>
                <a:t>IP </a:t>
              </a:r>
              <a:r>
                <a:rPr kumimoji="1" lang="zh-CN" altLang="en-US">
                  <a:solidFill>
                    <a:srgbClr val="000099"/>
                  </a:solidFill>
                  <a:latin typeface="+mn-ea"/>
                </a:rPr>
                <a:t>数据报</a:t>
              </a:r>
            </a:p>
          </p:txBody>
        </p:sp>
        <p:sp>
          <p:nvSpPr>
            <p:cNvPr id="284745" name="Rectangle 73"/>
            <p:cNvSpPr>
              <a:spLocks noChangeArrowheads="1"/>
            </p:cNvSpPr>
            <p:nvPr/>
          </p:nvSpPr>
          <p:spPr bwMode="auto">
            <a:xfrm>
              <a:off x="1669173" y="2853755"/>
              <a:ext cx="1520296" cy="3048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anchor="ctr"/>
            <a:lstStyle/>
            <a:p>
              <a:pPr algn="ctr" defTabSz="762000"/>
              <a:endParaRPr kumimoji="1" lang="zh-CN" altLang="zh-CN">
                <a:solidFill>
                  <a:srgbClr val="000099"/>
                </a:solidFill>
                <a:latin typeface="+mn-ea"/>
              </a:endParaRPr>
            </a:p>
          </p:txBody>
        </p:sp>
        <p:sp>
          <p:nvSpPr>
            <p:cNvPr id="284746" name="Rectangle 74"/>
            <p:cNvSpPr>
              <a:spLocks noChangeArrowheads="1"/>
            </p:cNvSpPr>
            <p:nvPr/>
          </p:nvSpPr>
          <p:spPr bwMode="auto">
            <a:xfrm>
              <a:off x="1600382" y="2866455"/>
              <a:ext cx="1599798" cy="29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5000"/>
                </a:lnSpc>
              </a:pPr>
              <a:r>
                <a:rPr kumimoji="1" lang="en-US" altLang="zh-CN" sz="1600">
                  <a:solidFill>
                    <a:srgbClr val="000099"/>
                  </a:solidFill>
                  <a:latin typeface="+mn-ea"/>
                </a:rPr>
                <a:t>1010…  …0110</a:t>
              </a:r>
            </a:p>
          </p:txBody>
        </p:sp>
        <p:sp>
          <p:nvSpPr>
            <p:cNvPr id="284747" name="AutoShape 75"/>
            <p:cNvSpPr>
              <a:spLocks noChangeArrowheads="1"/>
            </p:cNvSpPr>
            <p:nvPr/>
          </p:nvSpPr>
          <p:spPr bwMode="auto">
            <a:xfrm>
              <a:off x="2267661" y="2701355"/>
              <a:ext cx="330200" cy="334962"/>
            </a:xfrm>
            <a:prstGeom prst="downArrow">
              <a:avLst>
                <a:gd name="adj1" fmla="val 50000"/>
                <a:gd name="adj2" fmla="val 43231"/>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solidFill>
                  <a:srgbClr val="000099"/>
                </a:solidFill>
                <a:latin typeface="+mn-ea"/>
              </a:endParaRPr>
            </a:p>
          </p:txBody>
        </p:sp>
        <p:sp>
          <p:nvSpPr>
            <p:cNvPr id="284748" name="Rectangle 76"/>
            <p:cNvSpPr>
              <a:spLocks noChangeArrowheads="1"/>
            </p:cNvSpPr>
            <p:nvPr/>
          </p:nvSpPr>
          <p:spPr bwMode="auto">
            <a:xfrm>
              <a:off x="1891026" y="2253681"/>
              <a:ext cx="1073150" cy="280987"/>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84749" name="AutoShape 77"/>
            <p:cNvSpPr>
              <a:spLocks noChangeArrowheads="1"/>
            </p:cNvSpPr>
            <p:nvPr/>
          </p:nvSpPr>
          <p:spPr bwMode="auto">
            <a:xfrm>
              <a:off x="1897905" y="1948881"/>
              <a:ext cx="1073150" cy="369887"/>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mn-ea"/>
              </a:endParaRPr>
            </a:p>
          </p:txBody>
        </p:sp>
        <p:sp>
          <p:nvSpPr>
            <p:cNvPr id="284750" name="Text Box 78"/>
            <p:cNvSpPr txBox="1">
              <a:spLocks noChangeArrowheads="1"/>
            </p:cNvSpPr>
            <p:nvPr/>
          </p:nvSpPr>
          <p:spPr bwMode="auto">
            <a:xfrm>
              <a:off x="1309736" y="2198118"/>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FF0000"/>
                  </a:solidFill>
                  <a:latin typeface="+mn-ea"/>
                  <a:ea typeface="+mn-ea"/>
                </a:rPr>
                <a:t>帧</a:t>
              </a:r>
            </a:p>
          </p:txBody>
        </p:sp>
        <p:sp>
          <p:nvSpPr>
            <p:cNvPr id="284751" name="Rectangle 79"/>
            <p:cNvSpPr>
              <a:spLocks noChangeArrowheads="1"/>
            </p:cNvSpPr>
            <p:nvPr/>
          </p:nvSpPr>
          <p:spPr bwMode="auto">
            <a:xfrm>
              <a:off x="2114599" y="1912367"/>
              <a:ext cx="64440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mn-ea"/>
                </a:rPr>
                <a:t>装入</a:t>
              </a:r>
            </a:p>
          </p:txBody>
        </p:sp>
        <p:sp>
          <p:nvSpPr>
            <p:cNvPr id="284752"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284753"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3" name="标题 2"/>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数据链路层传送的是帧</a:t>
            </a:r>
          </a:p>
        </p:txBody>
      </p:sp>
      <p:sp>
        <p:nvSpPr>
          <p:cNvPr id="6" name="矩形 5"/>
          <p:cNvSpPr/>
          <p:nvPr/>
        </p:nvSpPr>
        <p:spPr>
          <a:xfrm>
            <a:off x="3257600" y="6381329"/>
            <a:ext cx="6579923"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使用点对点信道的数据链路层</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01902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把地址字段第</a:t>
            </a:r>
            <a:r>
              <a:rPr lang="zh-CN" altLang="en-US" dirty="0"/>
              <a:t>一</a:t>
            </a:r>
            <a:r>
              <a:rPr lang="zh-CN" altLang="zh-CN" dirty="0"/>
              <a:t>字节的最低第</a:t>
            </a:r>
            <a:r>
              <a:rPr lang="en-US" altLang="zh-CN" dirty="0"/>
              <a:t> 2 </a:t>
            </a:r>
            <a:r>
              <a:rPr lang="zh-CN" altLang="zh-CN" dirty="0"/>
              <a:t>位规定为</a:t>
            </a:r>
            <a:r>
              <a:rPr lang="en-US" altLang="zh-CN" dirty="0"/>
              <a:t> G/L </a:t>
            </a:r>
            <a:r>
              <a:rPr lang="zh-CN" altLang="zh-CN" dirty="0"/>
              <a:t>位，表示</a:t>
            </a:r>
            <a:r>
              <a:rPr lang="en-US" altLang="zh-CN" dirty="0"/>
              <a:t> Global / Local</a:t>
            </a:r>
            <a:r>
              <a:rPr lang="zh-CN" altLang="zh-CN" dirty="0"/>
              <a:t>。</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0 </a:t>
            </a:r>
            <a:r>
              <a:rPr lang="zh-CN" altLang="zh-CN" dirty="0">
                <a:solidFill>
                  <a:srgbClr val="0000FF"/>
                </a:solidFill>
              </a:rPr>
              <a:t>时</a:t>
            </a:r>
            <a:r>
              <a:rPr lang="zh-CN" altLang="en-US" dirty="0"/>
              <a:t>，</a:t>
            </a:r>
            <a:r>
              <a:rPr lang="zh-CN" altLang="zh-CN" dirty="0"/>
              <a:t>是</a:t>
            </a:r>
            <a:r>
              <a:rPr lang="zh-CN" altLang="zh-CN" dirty="0">
                <a:solidFill>
                  <a:srgbClr val="FF0000"/>
                </a:solidFill>
              </a:rPr>
              <a:t>全球管理</a:t>
            </a:r>
            <a:r>
              <a:rPr lang="zh-CN" altLang="zh-CN" dirty="0"/>
              <a:t>（保证在全球没有相同的地址），厂商向</a:t>
            </a:r>
            <a:r>
              <a:rPr lang="en-US" altLang="zh-CN" dirty="0"/>
              <a:t>IEEE</a:t>
            </a:r>
            <a:r>
              <a:rPr lang="zh-CN" altLang="zh-CN" dirty="0"/>
              <a:t>购买的</a:t>
            </a:r>
            <a:r>
              <a:rPr lang="en-US" altLang="zh-CN" dirty="0"/>
              <a:t> OUI </a:t>
            </a:r>
            <a:r>
              <a:rPr lang="zh-CN" altLang="zh-CN" dirty="0"/>
              <a:t>都属于全球管理。</a:t>
            </a:r>
            <a:endParaRPr lang="en-US" altLang="zh-CN" dirty="0"/>
          </a:p>
          <a:p>
            <a:r>
              <a:rPr lang="zh-CN" altLang="en-US" dirty="0">
                <a:solidFill>
                  <a:srgbClr val="0000FF"/>
                </a:solidFill>
              </a:rPr>
              <a:t>当 </a:t>
            </a:r>
            <a:r>
              <a:rPr lang="en-US" altLang="zh-CN" dirty="0">
                <a:solidFill>
                  <a:srgbClr val="0000FF"/>
                </a:solidFill>
              </a:rPr>
              <a:t>G/L</a:t>
            </a:r>
            <a:r>
              <a:rPr lang="zh-CN" altLang="zh-CN" dirty="0">
                <a:solidFill>
                  <a:srgbClr val="0000FF"/>
                </a:solidFill>
              </a:rPr>
              <a:t>位</a:t>
            </a:r>
            <a:r>
              <a:rPr lang="en-US" altLang="zh-CN" dirty="0">
                <a:solidFill>
                  <a:srgbClr val="0000FF"/>
                </a:solidFill>
              </a:rPr>
              <a:t> = 1 </a:t>
            </a:r>
            <a:r>
              <a:rPr lang="zh-CN" altLang="zh-CN" dirty="0">
                <a:solidFill>
                  <a:srgbClr val="0000FF"/>
                </a:solidFill>
              </a:rPr>
              <a:t>时</a:t>
            </a:r>
            <a:r>
              <a:rPr lang="zh-CN" altLang="en-US" dirty="0">
                <a:solidFill>
                  <a:srgbClr val="0000FF"/>
                </a:solidFill>
              </a:rPr>
              <a:t>，</a:t>
            </a:r>
            <a:r>
              <a:rPr lang="zh-CN" altLang="en-US" dirty="0"/>
              <a:t> </a:t>
            </a:r>
            <a:r>
              <a:rPr lang="zh-CN" altLang="zh-CN" dirty="0"/>
              <a:t>是</a:t>
            </a:r>
            <a:r>
              <a:rPr lang="zh-CN" altLang="zh-CN" dirty="0">
                <a:solidFill>
                  <a:srgbClr val="FF0000"/>
                </a:solidFill>
              </a:rPr>
              <a:t>本地管理，</a:t>
            </a:r>
            <a:r>
              <a:rPr lang="zh-CN" altLang="zh-CN" dirty="0"/>
              <a:t>这时用户可任意分配网络上的地址。</a:t>
            </a:r>
            <a:endParaRPr lang="zh-CN" altLang="en-US" dirty="0"/>
          </a:p>
        </p:txBody>
      </p:sp>
      <p:sp>
        <p:nvSpPr>
          <p:cNvPr id="2" name="标题 1"/>
          <p:cNvSpPr>
            <a:spLocks noGrp="1"/>
          </p:cNvSpPr>
          <p:nvPr>
            <p:ph type="title"/>
          </p:nvPr>
        </p:nvSpPr>
        <p:spPr/>
        <p:txBody>
          <a:bodyPr/>
          <a:lstStyle/>
          <a:p>
            <a:pPr algn="ctr"/>
            <a:r>
              <a:rPr lang="zh-CN" altLang="zh-CN" dirty="0"/>
              <a:t>全球管理</a:t>
            </a:r>
            <a:r>
              <a:rPr lang="zh-CN" altLang="en-US" dirty="0"/>
              <a:t>与本地</a:t>
            </a:r>
            <a:r>
              <a:rPr lang="zh-CN" altLang="zh-CN" dirty="0"/>
              <a:t>管理</a:t>
            </a:r>
            <a:endParaRPr lang="zh-CN" altLang="en-US" dirty="0"/>
          </a:p>
        </p:txBody>
      </p:sp>
    </p:spTree>
    <p:extLst>
      <p:ext uri="{BB962C8B-B14F-4D97-AF65-F5344CB8AC3E}">
        <p14:creationId xmlns:p14="http://schemas.microsoft.com/office/powerpoint/2010/main" val="24262606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endParaRPr lang="en-US" altLang="zh-CN" dirty="0"/>
          </a:p>
          <a:p>
            <a:pPr lvl="1"/>
            <a:r>
              <a:rPr lang="zh-CN" altLang="en-US" dirty="0"/>
              <a:t>如果是</a:t>
            </a:r>
            <a:r>
              <a:rPr lang="zh-CN" altLang="en-US" dirty="0">
                <a:solidFill>
                  <a:srgbClr val="FF0000"/>
                </a:solidFill>
              </a:rPr>
              <a:t>发往本站的帧</a:t>
            </a:r>
            <a:r>
              <a:rPr lang="zh-CN" altLang="en-US" dirty="0"/>
              <a:t>则收下，然后再进行其他的处理。</a:t>
            </a:r>
          </a:p>
          <a:p>
            <a:pPr lvl="1"/>
            <a:r>
              <a:rPr lang="zh-CN" altLang="en-US" dirty="0"/>
              <a:t>否则就将此帧丢弃，不再进行其他的处理。</a:t>
            </a:r>
          </a:p>
          <a:p>
            <a:r>
              <a:rPr lang="zh-CN" altLang="en-US" dirty="0">
                <a:solidFill>
                  <a:srgbClr val="0000FF"/>
                </a:solidFill>
              </a:rPr>
              <a:t>“发往本站的帧”包括以下三种帧： </a:t>
            </a:r>
          </a:p>
          <a:p>
            <a:pPr lvl="1"/>
            <a:r>
              <a:rPr lang="zh-CN" altLang="en-US" dirty="0">
                <a:solidFill>
                  <a:srgbClr val="FF0000"/>
                </a:solidFill>
              </a:rPr>
              <a:t>单播 </a:t>
            </a:r>
            <a:r>
              <a:rPr lang="en-US" altLang="zh-CN" dirty="0"/>
              <a:t>(unicast) </a:t>
            </a:r>
            <a:r>
              <a:rPr lang="zh-CN" altLang="en-US" dirty="0"/>
              <a:t>帧（一对一）</a:t>
            </a:r>
          </a:p>
          <a:p>
            <a:pPr lvl="1"/>
            <a:r>
              <a:rPr lang="zh-CN" altLang="en-US" dirty="0">
                <a:solidFill>
                  <a:srgbClr val="FF0000"/>
                </a:solidFill>
              </a:rPr>
              <a:t>广播 </a:t>
            </a:r>
            <a:r>
              <a:rPr lang="en-US" altLang="zh-CN" dirty="0"/>
              <a:t>(broadcast) </a:t>
            </a:r>
            <a:r>
              <a:rPr lang="zh-CN" altLang="en-US" dirty="0"/>
              <a:t>帧（一对全体）</a:t>
            </a:r>
          </a:p>
          <a:p>
            <a:pPr lvl="1"/>
            <a:r>
              <a:rPr lang="zh-CN" altLang="en-US" dirty="0">
                <a:solidFill>
                  <a:srgbClr val="FF0000"/>
                </a:solidFill>
              </a:rPr>
              <a:t>多播 </a:t>
            </a:r>
            <a:r>
              <a:rPr lang="en-US" altLang="zh-CN" dirty="0"/>
              <a:t>(multicast) </a:t>
            </a:r>
            <a:r>
              <a:rPr lang="zh-CN" altLang="en-US" dirty="0"/>
              <a:t>帧（一对多）</a:t>
            </a:r>
            <a:endParaRPr lang="en-US" altLang="zh-CN" dirty="0"/>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69000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所有的适配器都至少能够识别前两种帧，即</a:t>
            </a:r>
            <a:r>
              <a:rPr lang="zh-CN" altLang="zh-CN" dirty="0">
                <a:solidFill>
                  <a:srgbClr val="FF0000"/>
                </a:solidFill>
              </a:rPr>
              <a:t>能够识别单播</a:t>
            </a:r>
            <a:r>
              <a:rPr lang="zh-CN" altLang="en-US" dirty="0">
                <a:solidFill>
                  <a:srgbClr val="FF0000"/>
                </a:solidFill>
              </a:rPr>
              <a:t>地址</a:t>
            </a:r>
            <a:r>
              <a:rPr lang="zh-CN" altLang="zh-CN" dirty="0">
                <a:solidFill>
                  <a:srgbClr val="FF0000"/>
                </a:solidFill>
              </a:rPr>
              <a:t>和广播地址。</a:t>
            </a:r>
            <a:endParaRPr lang="en-US" altLang="zh-CN" dirty="0">
              <a:solidFill>
                <a:srgbClr val="FF0000"/>
              </a:solidFill>
            </a:endParaRPr>
          </a:p>
          <a:p>
            <a:r>
              <a:rPr lang="zh-CN" altLang="zh-CN" dirty="0"/>
              <a:t>有的适配器可用编程方法识别多播地址</a:t>
            </a:r>
            <a:r>
              <a:rPr lang="zh-CN" altLang="en-US" dirty="0"/>
              <a:t>。</a:t>
            </a:r>
            <a:endParaRPr lang="en-US" altLang="zh-CN" dirty="0"/>
          </a:p>
          <a:p>
            <a:r>
              <a:rPr lang="zh-CN" altLang="zh-CN" dirty="0">
                <a:solidFill>
                  <a:srgbClr val="0000FF"/>
                </a:solidFill>
              </a:rPr>
              <a:t>只有目的地址才能使用广播地址和多播地址。</a:t>
            </a:r>
            <a:endParaRPr lang="en-US" altLang="zh-CN" dirty="0">
              <a:solidFill>
                <a:srgbClr val="0000FF"/>
              </a:solidFill>
            </a:endParaRPr>
          </a:p>
          <a:p>
            <a:r>
              <a:rPr lang="zh-CN" altLang="en-US" dirty="0"/>
              <a:t>以</a:t>
            </a:r>
            <a:r>
              <a:rPr lang="zh-CN" altLang="zh-CN" dirty="0">
                <a:solidFill>
                  <a:srgbClr val="FF0000"/>
                </a:solidFill>
              </a:rPr>
              <a:t>混杂方式</a:t>
            </a:r>
            <a:r>
              <a:rPr lang="en-US" altLang="zh-CN" dirty="0">
                <a:solidFill>
                  <a:srgbClr val="FF0000"/>
                </a:solidFill>
              </a:rPr>
              <a:t> </a:t>
            </a:r>
            <a:r>
              <a:rPr lang="en-US" altLang="zh-CN" dirty="0"/>
              <a:t>(promiscuous mode) </a:t>
            </a:r>
            <a:r>
              <a:rPr lang="zh-CN" altLang="en-US" dirty="0"/>
              <a:t>工作的</a:t>
            </a:r>
            <a:r>
              <a:rPr lang="zh-CN" altLang="zh-CN" dirty="0"/>
              <a:t>以太网适配器只要“听到”有帧在以太网上传输就都接收下来</a:t>
            </a:r>
            <a:r>
              <a:rPr lang="zh-CN" altLang="en-US" dirty="0"/>
              <a:t>。</a:t>
            </a:r>
          </a:p>
        </p:txBody>
      </p:sp>
      <p:sp>
        <p:nvSpPr>
          <p:cNvPr id="443394" name="Rectangle 2"/>
          <p:cNvSpPr>
            <a:spLocks noGrp="1" noChangeArrowheads="1"/>
          </p:cNvSpPr>
          <p:nvPr>
            <p:ph type="title"/>
          </p:nvPr>
        </p:nvSpPr>
        <p:spPr/>
        <p:txBody>
          <a:bodyPr>
            <a:normAutofit fontScale="90000"/>
          </a:bodyPr>
          <a:lstStyle/>
          <a:p>
            <a:pPr algn="ctr"/>
            <a:r>
              <a:rPr lang="zh-CN" altLang="en-US" sz="4800"/>
              <a:t>适配器检查 </a:t>
            </a:r>
            <a:r>
              <a:rPr lang="en-US" altLang="zh-CN" sz="4800"/>
              <a:t>MAC </a:t>
            </a:r>
            <a:r>
              <a:rPr lang="zh-CN" altLang="en-US" sz="4800"/>
              <a:t>地址 </a:t>
            </a:r>
          </a:p>
        </p:txBody>
      </p:sp>
    </p:spTree>
    <p:extLst>
      <p:ext uri="{BB962C8B-B14F-4D97-AF65-F5344CB8AC3E}">
        <p14:creationId xmlns:p14="http://schemas.microsoft.com/office/powerpoint/2010/main" val="34540227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p:txBody>
          <a:bodyPr/>
          <a:lstStyle/>
          <a:p>
            <a:r>
              <a:rPr lang="zh-CN" altLang="en-US" dirty="0"/>
              <a:t>常用的以太网 </a:t>
            </a:r>
            <a:r>
              <a:rPr lang="en-US" altLang="zh-CN" dirty="0"/>
              <a:t>MAC </a:t>
            </a:r>
            <a:r>
              <a:rPr lang="zh-CN" altLang="en-US" dirty="0"/>
              <a:t>帧格式有两种标准 ：</a:t>
            </a:r>
          </a:p>
          <a:p>
            <a:pPr lvl="1"/>
            <a:r>
              <a:rPr lang="en-US" altLang="zh-CN" dirty="0">
                <a:solidFill>
                  <a:srgbClr val="0000FF"/>
                </a:solidFill>
                <a:latin typeface="Arial" charset="0"/>
                <a:ea typeface="黑体" pitchFamily="2" charset="-122"/>
              </a:rPr>
              <a:t>DIX Ethernet V2 </a:t>
            </a:r>
            <a:r>
              <a:rPr lang="zh-CN" altLang="en-US" dirty="0">
                <a:solidFill>
                  <a:srgbClr val="0000FF"/>
                </a:solidFill>
                <a:latin typeface="Arial" charset="0"/>
                <a:ea typeface="黑体" pitchFamily="2" charset="-122"/>
              </a:rPr>
              <a:t>标准</a:t>
            </a:r>
          </a:p>
          <a:p>
            <a:pPr lvl="1"/>
            <a:r>
              <a:rPr lang="en-US" altLang="zh-CN" dirty="0">
                <a:solidFill>
                  <a:srgbClr val="0000FF"/>
                </a:solidFill>
                <a:latin typeface="Arial" charset="0"/>
                <a:ea typeface="黑体" pitchFamily="2" charset="-122"/>
              </a:rPr>
              <a:t>IEEE </a:t>
            </a:r>
            <a:r>
              <a:rPr lang="zh-CN" altLang="en-US" dirty="0">
                <a:solidFill>
                  <a:srgbClr val="0000FF"/>
                </a:solidFill>
                <a:latin typeface="Arial" charset="0"/>
                <a:ea typeface="黑体" pitchFamily="2" charset="-122"/>
              </a:rPr>
              <a:t>的 </a:t>
            </a:r>
            <a:r>
              <a:rPr lang="en-US" altLang="zh-CN" dirty="0">
                <a:solidFill>
                  <a:srgbClr val="0000FF"/>
                </a:solidFill>
                <a:latin typeface="Arial" charset="0"/>
                <a:ea typeface="黑体" pitchFamily="2" charset="-122"/>
              </a:rPr>
              <a:t>802.3 </a:t>
            </a:r>
            <a:r>
              <a:rPr lang="zh-CN" altLang="en-US" dirty="0">
                <a:solidFill>
                  <a:srgbClr val="0000FF"/>
                </a:solidFill>
                <a:latin typeface="Arial" charset="0"/>
                <a:ea typeface="黑体" pitchFamily="2" charset="-122"/>
              </a:rPr>
              <a:t>标准</a:t>
            </a:r>
          </a:p>
          <a:p>
            <a:r>
              <a:rPr lang="zh-CN" altLang="en-US" dirty="0"/>
              <a:t>最常用的 </a:t>
            </a:r>
            <a:r>
              <a:rPr lang="en-US" altLang="zh-CN" dirty="0"/>
              <a:t>MAC </a:t>
            </a:r>
            <a:r>
              <a:rPr lang="zh-CN" altLang="en-US" dirty="0"/>
              <a:t>帧是</a:t>
            </a:r>
            <a:r>
              <a:rPr lang="zh-CN" altLang="en-US" dirty="0">
                <a:solidFill>
                  <a:srgbClr val="FF0000"/>
                </a:solidFill>
              </a:rPr>
              <a:t>以太网 </a:t>
            </a:r>
            <a:r>
              <a:rPr lang="en-US" altLang="zh-CN" dirty="0">
                <a:solidFill>
                  <a:srgbClr val="FF0000"/>
                </a:solidFill>
              </a:rPr>
              <a:t>V2 </a:t>
            </a:r>
            <a:r>
              <a:rPr lang="zh-CN" altLang="en-US" dirty="0">
                <a:solidFill>
                  <a:srgbClr val="FF0000"/>
                </a:solidFill>
              </a:rPr>
              <a:t>的格式。</a:t>
            </a:r>
          </a:p>
        </p:txBody>
      </p:sp>
      <p:sp>
        <p:nvSpPr>
          <p:cNvPr id="444418" name="Rectangle 2"/>
          <p:cNvSpPr>
            <a:spLocks noGrp="1" noChangeArrowheads="1"/>
          </p:cNvSpPr>
          <p:nvPr>
            <p:ph type="title"/>
          </p:nvPr>
        </p:nvSpPr>
        <p:spPr/>
        <p:txBody>
          <a:bodyPr/>
          <a:lstStyle/>
          <a:p>
            <a:r>
              <a:rPr lang="en-US" altLang="zh-CN" dirty="0"/>
              <a:t>2. MAC</a:t>
            </a:r>
            <a:r>
              <a:rPr lang="en-US" altLang="zh-CN" b="1" dirty="0"/>
              <a:t> </a:t>
            </a:r>
            <a:r>
              <a:rPr lang="zh-CN" altLang="en-US" dirty="0"/>
              <a:t>帧的格式 </a:t>
            </a:r>
          </a:p>
        </p:txBody>
      </p:sp>
    </p:spTree>
    <p:extLst>
      <p:ext uri="{BB962C8B-B14F-4D97-AF65-F5344CB8AC3E}">
        <p14:creationId xmlns:p14="http://schemas.microsoft.com/office/powerpoint/2010/main" val="3673309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Arial" charset="0"/>
              </a:rPr>
              <a:t>以太网</a:t>
            </a:r>
            <a:r>
              <a:rPr lang="en-US" altLang="zh-CN" dirty="0">
                <a:latin typeface="Arial" charset="0"/>
              </a:rPr>
              <a:t>V2</a:t>
            </a:r>
            <a:r>
              <a:rPr lang="zh-CN" altLang="en-US" dirty="0">
                <a:latin typeface="Arial" charset="0"/>
              </a:rPr>
              <a:t>的 </a:t>
            </a:r>
            <a:r>
              <a:rPr lang="en-US" altLang="zh-CN" dirty="0">
                <a:latin typeface="Arial" charset="0"/>
              </a:rPr>
              <a:t>MAC </a:t>
            </a:r>
            <a:r>
              <a:rPr lang="zh-CN" altLang="en-US" dirty="0">
                <a:latin typeface="Arial" charset="0"/>
              </a:rPr>
              <a:t>帧格式</a:t>
            </a:r>
            <a:endParaRPr lang="zh-CN" altLang="en-US" dirty="0"/>
          </a:p>
        </p:txBody>
      </p:sp>
      <p:sp>
        <p:nvSpPr>
          <p:cNvPr id="445443" name="Line 3"/>
          <p:cNvSpPr>
            <a:spLocks noChangeShapeType="1"/>
          </p:cNvSpPr>
          <p:nvPr/>
        </p:nvSpPr>
        <p:spPr bwMode="auto">
          <a:xfrm>
            <a:off x="1406202" y="3343746"/>
            <a:ext cx="9658350" cy="0"/>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4" name="Rectangle 4"/>
          <p:cNvSpPr>
            <a:spLocks noChangeArrowheads="1"/>
          </p:cNvSpPr>
          <p:nvPr/>
        </p:nvSpPr>
        <p:spPr bwMode="auto">
          <a:xfrm>
            <a:off x="2924779" y="3566782"/>
            <a:ext cx="6947958" cy="495300"/>
          </a:xfrm>
          <a:prstGeom prst="rect">
            <a:avLst/>
          </a:prstGeom>
          <a:solidFill>
            <a:srgbClr val="FFCC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5" name="Rectangle 5"/>
          <p:cNvSpPr>
            <a:spLocks noChangeArrowheads="1"/>
          </p:cNvSpPr>
          <p:nvPr/>
        </p:nvSpPr>
        <p:spPr bwMode="auto">
          <a:xfrm>
            <a:off x="2917899" y="3578696"/>
            <a:ext cx="6954838" cy="488950"/>
          </a:xfrm>
          <a:prstGeom prst="rect">
            <a:avLst/>
          </a:prstGeom>
          <a:noFill/>
          <a:ln w="19050">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46" name="Rectangle 6"/>
          <p:cNvSpPr>
            <a:spLocks noChangeArrowheads="1"/>
          </p:cNvSpPr>
          <p:nvPr/>
        </p:nvSpPr>
        <p:spPr bwMode="auto">
          <a:xfrm>
            <a:off x="5537142" y="3634558"/>
            <a:ext cx="198843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以太网 </a:t>
            </a:r>
            <a:r>
              <a:rPr kumimoji="1" lang="en-US" altLang="zh-CN" sz="2000" dirty="0">
                <a:solidFill>
                  <a:srgbClr val="000099"/>
                </a:solidFill>
                <a:latin typeface="微软雅黑" panose="020B0503020204020204" pitchFamily="34" charset="-122"/>
                <a:ea typeface="微软雅黑" panose="020B0503020204020204" pitchFamily="34" charset="-122"/>
              </a:rPr>
              <a:t>MAC </a:t>
            </a:r>
            <a:r>
              <a:rPr kumimoji="1" lang="zh-CN" altLang="en-US" sz="2000" dirty="0">
                <a:solidFill>
                  <a:srgbClr val="000099"/>
                </a:solidFill>
                <a:latin typeface="微软雅黑" panose="020B0503020204020204" pitchFamily="34" charset="-122"/>
                <a:ea typeface="微软雅黑" panose="020B0503020204020204" pitchFamily="34" charset="-122"/>
              </a:rPr>
              <a:t>帧</a:t>
            </a:r>
          </a:p>
        </p:txBody>
      </p:sp>
      <p:sp>
        <p:nvSpPr>
          <p:cNvPr id="445453" name="Rectangle 13"/>
          <p:cNvSpPr>
            <a:spLocks noChangeArrowheads="1"/>
          </p:cNvSpPr>
          <p:nvPr/>
        </p:nvSpPr>
        <p:spPr bwMode="auto">
          <a:xfrm>
            <a:off x="9989683" y="3645025"/>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物理层</a:t>
            </a:r>
          </a:p>
        </p:txBody>
      </p:sp>
      <p:sp>
        <p:nvSpPr>
          <p:cNvPr id="445466" name="Rectangle 26"/>
          <p:cNvSpPr>
            <a:spLocks noChangeArrowheads="1"/>
          </p:cNvSpPr>
          <p:nvPr/>
        </p:nvSpPr>
        <p:spPr bwMode="auto">
          <a:xfrm>
            <a:off x="9946689" y="2708747"/>
            <a:ext cx="1065101"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r>
              <a:rPr kumimoji="1" lang="zh-CN" altLang="en-US" sz="2000">
                <a:solidFill>
                  <a:srgbClr val="000099"/>
                </a:solidFill>
                <a:latin typeface="微软雅黑" panose="020B0503020204020204" pitchFamily="34" charset="-122"/>
                <a:ea typeface="微软雅黑" panose="020B0503020204020204" pitchFamily="34" charset="-122"/>
              </a:rPr>
              <a:t>层</a:t>
            </a:r>
          </a:p>
        </p:txBody>
      </p:sp>
      <p:sp>
        <p:nvSpPr>
          <p:cNvPr id="445467" name="Line 27"/>
          <p:cNvSpPr>
            <a:spLocks noChangeShapeType="1"/>
          </p:cNvSpPr>
          <p:nvPr/>
        </p:nvSpPr>
        <p:spPr bwMode="auto">
          <a:xfrm flipH="1">
            <a:off x="2916179" y="3069109"/>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8" name="Line 28"/>
          <p:cNvSpPr>
            <a:spLocks noChangeShapeType="1"/>
          </p:cNvSpPr>
          <p:nvPr/>
        </p:nvSpPr>
        <p:spPr bwMode="auto">
          <a:xfrm>
            <a:off x="9860699" y="3140546"/>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69" name="Rectangle 29"/>
          <p:cNvSpPr>
            <a:spLocks noChangeArrowheads="1"/>
          </p:cNvSpPr>
          <p:nvPr/>
        </p:nvSpPr>
        <p:spPr bwMode="auto">
          <a:xfrm>
            <a:off x="1452637" y="4572473"/>
            <a:ext cx="4571355" cy="415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0" name="Rectangle 30"/>
          <p:cNvSpPr>
            <a:spLocks noChangeArrowheads="1"/>
          </p:cNvSpPr>
          <p:nvPr/>
        </p:nvSpPr>
        <p:spPr bwMode="auto">
          <a:xfrm>
            <a:off x="1404483" y="4615335"/>
            <a:ext cx="548360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en-US" altLang="zh-CN" sz="1400" dirty="0">
                <a:solidFill>
                  <a:srgbClr val="000099"/>
                </a:solidFill>
                <a:latin typeface="微软雅黑" panose="020B0503020204020204" pitchFamily="34" charset="-122"/>
                <a:ea typeface="微软雅黑" panose="020B0503020204020204" pitchFamily="34" charset="-122"/>
              </a:rPr>
              <a:t>10101010101010                101010101010 10101011</a:t>
            </a:r>
          </a:p>
        </p:txBody>
      </p:sp>
      <p:sp>
        <p:nvSpPr>
          <p:cNvPr id="445471" name="Line 31"/>
          <p:cNvSpPr>
            <a:spLocks noChangeShapeType="1"/>
          </p:cNvSpPr>
          <p:nvPr/>
        </p:nvSpPr>
        <p:spPr bwMode="auto">
          <a:xfrm>
            <a:off x="5087888" y="456929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2" name="Rectangle 32"/>
          <p:cNvSpPr>
            <a:spLocks noChangeArrowheads="1"/>
          </p:cNvSpPr>
          <p:nvPr/>
        </p:nvSpPr>
        <p:spPr bwMode="auto">
          <a:xfrm>
            <a:off x="2687449" y="502649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前同步码</a:t>
            </a:r>
          </a:p>
        </p:txBody>
      </p:sp>
      <p:sp>
        <p:nvSpPr>
          <p:cNvPr id="445473" name="Rectangle 33"/>
          <p:cNvSpPr>
            <a:spLocks noChangeArrowheads="1"/>
          </p:cNvSpPr>
          <p:nvPr/>
        </p:nvSpPr>
        <p:spPr bwMode="auto">
          <a:xfrm>
            <a:off x="5143942" y="4997921"/>
            <a:ext cx="880050" cy="5329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帧开始</a:t>
            </a:r>
          </a:p>
          <a:p>
            <a:pPr defTabSz="762000">
              <a:lnSpc>
                <a:spcPct val="80000"/>
              </a:lnSpc>
            </a:pPr>
            <a:r>
              <a:rPr kumimoji="1" lang="zh-CN" altLang="en-US" dirty="0">
                <a:solidFill>
                  <a:srgbClr val="000099"/>
                </a:solidFill>
                <a:latin typeface="微软雅黑" panose="020B0503020204020204" pitchFamily="34" charset="-122"/>
                <a:ea typeface="微软雅黑" panose="020B0503020204020204" pitchFamily="34" charset="-122"/>
              </a:rPr>
              <a:t>定界符</a:t>
            </a:r>
          </a:p>
        </p:txBody>
      </p:sp>
      <p:sp>
        <p:nvSpPr>
          <p:cNvPr id="445474" name="Rectangle 34"/>
          <p:cNvSpPr>
            <a:spLocks noChangeArrowheads="1"/>
          </p:cNvSpPr>
          <p:nvPr/>
        </p:nvSpPr>
        <p:spPr bwMode="auto">
          <a:xfrm>
            <a:off x="2761398" y="42359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7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75" name="Rectangle 35"/>
          <p:cNvSpPr>
            <a:spLocks noChangeArrowheads="1"/>
          </p:cNvSpPr>
          <p:nvPr/>
        </p:nvSpPr>
        <p:spPr bwMode="auto">
          <a:xfrm>
            <a:off x="5184144" y="4179061"/>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1 </a:t>
            </a:r>
            <a:r>
              <a:rPr kumimoji="1" lang="zh-CN" altLang="en-US" sz="1600" dirty="0">
                <a:solidFill>
                  <a:srgbClr val="000099"/>
                </a:solidFill>
                <a:latin typeface="微软雅黑" panose="020B0503020204020204" pitchFamily="34" charset="-122"/>
                <a:ea typeface="微软雅黑" panose="020B0503020204020204" pitchFamily="34" charset="-122"/>
              </a:rPr>
              <a:t>字节</a:t>
            </a:r>
          </a:p>
        </p:txBody>
      </p:sp>
      <p:sp>
        <p:nvSpPr>
          <p:cNvPr id="445476" name="Line 36"/>
          <p:cNvSpPr>
            <a:spLocks noChangeShapeType="1"/>
          </p:cNvSpPr>
          <p:nvPr/>
        </p:nvSpPr>
        <p:spPr bwMode="auto">
          <a:xfrm flipV="1">
            <a:off x="1466395" y="4077173"/>
            <a:ext cx="316442" cy="492125"/>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7" name="Line 37"/>
          <p:cNvSpPr>
            <a:spLocks noChangeShapeType="1"/>
          </p:cNvSpPr>
          <p:nvPr/>
        </p:nvSpPr>
        <p:spPr bwMode="auto">
          <a:xfrm>
            <a:off x="2907581" y="4089872"/>
            <a:ext cx="3116410" cy="479424"/>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78" name="Text Box 38"/>
          <p:cNvSpPr txBox="1">
            <a:spLocks noChangeArrowheads="1"/>
          </p:cNvSpPr>
          <p:nvPr/>
        </p:nvSpPr>
        <p:spPr bwMode="auto">
          <a:xfrm>
            <a:off x="3287688" y="4580410"/>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t>
            </a:r>
          </a:p>
        </p:txBody>
      </p:sp>
      <p:sp>
        <p:nvSpPr>
          <p:cNvPr id="445481" name="Rectangle 41"/>
          <p:cNvSpPr>
            <a:spLocks noChangeArrowheads="1"/>
          </p:cNvSpPr>
          <p:nvPr/>
        </p:nvSpPr>
        <p:spPr bwMode="auto">
          <a:xfrm>
            <a:off x="1813794" y="3573016"/>
            <a:ext cx="1104106" cy="48895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482" name="Rectangle 42"/>
          <p:cNvSpPr>
            <a:spLocks noChangeArrowheads="1"/>
          </p:cNvSpPr>
          <p:nvPr/>
        </p:nvSpPr>
        <p:spPr bwMode="auto">
          <a:xfrm>
            <a:off x="1961696" y="3664423"/>
            <a:ext cx="78066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8 </a:t>
            </a:r>
            <a:r>
              <a:rPr kumimoji="1" lang="zh-CN" altLang="en-US" sz="1600">
                <a:solidFill>
                  <a:srgbClr val="000099"/>
                </a:solidFill>
                <a:latin typeface="微软雅黑" panose="020B0503020204020204" pitchFamily="34" charset="-122"/>
                <a:ea typeface="微软雅黑" panose="020B0503020204020204" pitchFamily="34" charset="-122"/>
              </a:rPr>
              <a:t>字节</a:t>
            </a:r>
          </a:p>
        </p:txBody>
      </p:sp>
      <p:sp>
        <p:nvSpPr>
          <p:cNvPr id="445483" name="AutoShape 43"/>
          <p:cNvSpPr>
            <a:spLocks noChangeArrowheads="1"/>
          </p:cNvSpPr>
          <p:nvPr/>
        </p:nvSpPr>
        <p:spPr bwMode="auto">
          <a:xfrm>
            <a:off x="1535188" y="3216746"/>
            <a:ext cx="687917" cy="266700"/>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sz="1600">
              <a:solidFill>
                <a:srgbClr val="000099"/>
              </a:solidFill>
              <a:latin typeface="微软雅黑" panose="020B0503020204020204" pitchFamily="34" charset="-122"/>
              <a:ea typeface="微软雅黑" panose="020B0503020204020204" pitchFamily="34" charset="-122"/>
            </a:endParaRPr>
          </a:p>
        </p:txBody>
      </p:sp>
      <p:sp>
        <p:nvSpPr>
          <p:cNvPr id="445484" name="Rectangle 44"/>
          <p:cNvSpPr>
            <a:spLocks noChangeArrowheads="1"/>
          </p:cNvSpPr>
          <p:nvPr/>
        </p:nvSpPr>
        <p:spPr bwMode="auto">
          <a:xfrm>
            <a:off x="1562705" y="3191348"/>
            <a:ext cx="636323"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zh-CN" altLang="en-US" sz="1600">
                <a:solidFill>
                  <a:srgbClr val="000099"/>
                </a:solidFill>
                <a:latin typeface="微软雅黑" panose="020B0503020204020204" pitchFamily="34" charset="-122"/>
                <a:ea typeface="微软雅黑" panose="020B0503020204020204" pitchFamily="34" charset="-122"/>
              </a:rPr>
              <a:t>插入</a:t>
            </a:r>
          </a:p>
        </p:txBody>
      </p:sp>
      <p:sp>
        <p:nvSpPr>
          <p:cNvPr id="445487" name="Rectangle 47"/>
          <p:cNvSpPr>
            <a:spLocks noChangeArrowheads="1"/>
          </p:cNvSpPr>
          <p:nvPr/>
        </p:nvSpPr>
        <p:spPr bwMode="auto">
          <a:xfrm>
            <a:off x="10103190" y="1819747"/>
            <a:ext cx="69410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99"/>
                </a:solidFill>
                <a:latin typeface="微软雅黑" panose="020B0503020204020204" pitchFamily="34" charset="-122"/>
                <a:ea typeface="微软雅黑" panose="020B0503020204020204" pitchFamily="34" charset="-122"/>
              </a:rPr>
              <a:t>IP</a:t>
            </a:r>
            <a:r>
              <a:rPr kumimoji="1" lang="zh-CN" altLang="en-US" sz="2000" dirty="0">
                <a:solidFill>
                  <a:srgbClr val="000099"/>
                </a:solidFill>
                <a:latin typeface="微软雅黑" panose="020B0503020204020204" pitchFamily="34" charset="-122"/>
                <a:ea typeface="微软雅黑" panose="020B0503020204020204" pitchFamily="34" charset="-122"/>
              </a:rPr>
              <a:t>层</a:t>
            </a:r>
          </a:p>
        </p:txBody>
      </p:sp>
      <p:sp>
        <p:nvSpPr>
          <p:cNvPr id="445488" name="Line 48"/>
          <p:cNvSpPr>
            <a:spLocks noChangeShapeType="1"/>
          </p:cNvSpPr>
          <p:nvPr/>
        </p:nvSpPr>
        <p:spPr bwMode="auto">
          <a:xfrm flipV="1">
            <a:off x="9938088" y="2353146"/>
            <a:ext cx="949564"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4" name="AutoShape 64"/>
          <p:cNvSpPr>
            <a:spLocks noChangeArrowheads="1"/>
          </p:cNvSpPr>
          <p:nvPr/>
        </p:nvSpPr>
        <p:spPr bwMode="auto">
          <a:xfrm rot="16200000" flipH="1">
            <a:off x="6132653" y="3295262"/>
            <a:ext cx="609600" cy="249369"/>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6" name="Rectangle 66"/>
          <p:cNvSpPr>
            <a:spLocks noChangeArrowheads="1"/>
          </p:cNvSpPr>
          <p:nvPr/>
        </p:nvSpPr>
        <p:spPr bwMode="auto">
          <a:xfrm>
            <a:off x="2916179" y="2637309"/>
            <a:ext cx="6956558" cy="457200"/>
          </a:xfrm>
          <a:prstGeom prst="rect">
            <a:avLst/>
          </a:prstGeom>
          <a:solidFill>
            <a:srgbClr val="FFCCFF"/>
          </a:solidFill>
          <a:ln w="12700" algn="ctr">
            <a:solidFill>
              <a:srgbClr val="0000CC"/>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7" name="Line 67"/>
          <p:cNvSpPr>
            <a:spLocks noChangeShapeType="1"/>
          </p:cNvSpPr>
          <p:nvPr/>
        </p:nvSpPr>
        <p:spPr bwMode="auto">
          <a:xfrm>
            <a:off x="39291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8" name="Line 68"/>
          <p:cNvSpPr>
            <a:spLocks noChangeShapeType="1"/>
          </p:cNvSpPr>
          <p:nvPr/>
        </p:nvSpPr>
        <p:spPr bwMode="auto">
          <a:xfrm>
            <a:off x="49197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09" name="Line 69"/>
          <p:cNvSpPr>
            <a:spLocks noChangeShapeType="1"/>
          </p:cNvSpPr>
          <p:nvPr/>
        </p:nvSpPr>
        <p:spPr bwMode="auto">
          <a:xfrm>
            <a:off x="591033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0" name="Line 70"/>
          <p:cNvSpPr>
            <a:spLocks noChangeShapeType="1"/>
          </p:cNvSpPr>
          <p:nvPr/>
        </p:nvSpPr>
        <p:spPr bwMode="auto">
          <a:xfrm>
            <a:off x="9294887" y="2637309"/>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11" name="Rectangle 71"/>
          <p:cNvSpPr>
            <a:spLocks noChangeArrowheads="1"/>
          </p:cNvSpPr>
          <p:nvPr/>
        </p:nvSpPr>
        <p:spPr bwMode="auto">
          <a:xfrm>
            <a:off x="2840510" y="2683347"/>
            <a:ext cx="111248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目的地址</a:t>
            </a:r>
          </a:p>
        </p:txBody>
      </p:sp>
      <p:sp>
        <p:nvSpPr>
          <p:cNvPr id="445512" name="Rectangle 72"/>
          <p:cNvSpPr>
            <a:spLocks noChangeArrowheads="1"/>
          </p:cNvSpPr>
          <p:nvPr/>
        </p:nvSpPr>
        <p:spPr bwMode="auto">
          <a:xfrm>
            <a:off x="3932577" y="2683347"/>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源地址</a:t>
            </a:r>
          </a:p>
        </p:txBody>
      </p:sp>
      <p:sp>
        <p:nvSpPr>
          <p:cNvPr id="445513" name="Rectangle 73"/>
          <p:cNvSpPr>
            <a:spLocks noChangeArrowheads="1"/>
          </p:cNvSpPr>
          <p:nvPr/>
        </p:nvSpPr>
        <p:spPr bwMode="auto">
          <a:xfrm>
            <a:off x="5095156" y="2683347"/>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a:solidFill>
                  <a:srgbClr val="000099"/>
                </a:solidFill>
                <a:latin typeface="微软雅黑" panose="020B0503020204020204" pitchFamily="34" charset="-122"/>
                <a:ea typeface="微软雅黑" panose="020B0503020204020204" pitchFamily="34" charset="-122"/>
              </a:rPr>
              <a:t>类型</a:t>
            </a:r>
          </a:p>
        </p:txBody>
      </p:sp>
      <p:sp>
        <p:nvSpPr>
          <p:cNvPr id="445514" name="Rectangle 74"/>
          <p:cNvSpPr>
            <a:spLocks noChangeArrowheads="1"/>
          </p:cNvSpPr>
          <p:nvPr/>
        </p:nvSpPr>
        <p:spPr bwMode="auto">
          <a:xfrm>
            <a:off x="7098714" y="2683347"/>
            <a:ext cx="11958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数        据</a:t>
            </a:r>
          </a:p>
        </p:txBody>
      </p:sp>
      <p:sp>
        <p:nvSpPr>
          <p:cNvPr id="445515" name="Rectangle 75"/>
          <p:cNvSpPr>
            <a:spLocks noChangeArrowheads="1"/>
          </p:cNvSpPr>
          <p:nvPr/>
        </p:nvSpPr>
        <p:spPr bwMode="auto">
          <a:xfrm>
            <a:off x="9236415" y="2683347"/>
            <a:ext cx="60593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FCS</a:t>
            </a:r>
          </a:p>
        </p:txBody>
      </p:sp>
      <p:sp>
        <p:nvSpPr>
          <p:cNvPr id="445516" name="Rectangle 76"/>
          <p:cNvSpPr>
            <a:spLocks noChangeArrowheads="1"/>
          </p:cNvSpPr>
          <p:nvPr/>
        </p:nvSpPr>
        <p:spPr bwMode="auto">
          <a:xfrm>
            <a:off x="329281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6</a:t>
            </a:r>
          </a:p>
        </p:txBody>
      </p:sp>
      <p:sp>
        <p:nvSpPr>
          <p:cNvPr id="445517" name="Rectangle 77"/>
          <p:cNvSpPr>
            <a:spLocks noChangeArrowheads="1"/>
          </p:cNvSpPr>
          <p:nvPr/>
        </p:nvSpPr>
        <p:spPr bwMode="auto">
          <a:xfrm>
            <a:off x="43539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6</a:t>
            </a:r>
          </a:p>
        </p:txBody>
      </p:sp>
      <p:sp>
        <p:nvSpPr>
          <p:cNvPr id="445518" name="Rectangle 78"/>
          <p:cNvSpPr>
            <a:spLocks noChangeArrowheads="1"/>
          </p:cNvSpPr>
          <p:nvPr/>
        </p:nvSpPr>
        <p:spPr bwMode="auto">
          <a:xfrm>
            <a:off x="5332487"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2</a:t>
            </a:r>
          </a:p>
        </p:txBody>
      </p:sp>
      <p:sp>
        <p:nvSpPr>
          <p:cNvPr id="445519" name="Rectangle 79"/>
          <p:cNvSpPr>
            <a:spLocks noChangeArrowheads="1"/>
          </p:cNvSpPr>
          <p:nvPr/>
        </p:nvSpPr>
        <p:spPr bwMode="auto">
          <a:xfrm>
            <a:off x="9472025" y="2310212"/>
            <a:ext cx="32541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dirty="0">
                <a:solidFill>
                  <a:srgbClr val="000099"/>
                </a:solidFill>
                <a:latin typeface="微软雅黑" panose="020B0503020204020204" pitchFamily="34" charset="-122"/>
                <a:ea typeface="微软雅黑" panose="020B0503020204020204" pitchFamily="34" charset="-122"/>
              </a:rPr>
              <a:t>4</a:t>
            </a:r>
          </a:p>
        </p:txBody>
      </p:sp>
      <p:sp>
        <p:nvSpPr>
          <p:cNvPr id="445520" name="Rectangle 80"/>
          <p:cNvSpPr>
            <a:spLocks noChangeArrowheads="1"/>
          </p:cNvSpPr>
          <p:nvPr/>
        </p:nvSpPr>
        <p:spPr bwMode="auto">
          <a:xfrm>
            <a:off x="2374446" y="2372932"/>
            <a:ext cx="6476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字节</a:t>
            </a:r>
          </a:p>
        </p:txBody>
      </p:sp>
      <p:sp>
        <p:nvSpPr>
          <p:cNvPr id="445521" name="Text Box 81"/>
          <p:cNvSpPr txBox="1">
            <a:spLocks noChangeArrowheads="1"/>
          </p:cNvSpPr>
          <p:nvPr/>
        </p:nvSpPr>
        <p:spPr bwMode="auto">
          <a:xfrm>
            <a:off x="7736756" y="2276872"/>
            <a:ext cx="1301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46 ~ 1500</a:t>
            </a:r>
          </a:p>
        </p:txBody>
      </p:sp>
      <p:sp>
        <p:nvSpPr>
          <p:cNvPr id="445547" name="Line 107"/>
          <p:cNvSpPr>
            <a:spLocks noChangeShapeType="1"/>
          </p:cNvSpPr>
          <p:nvPr/>
        </p:nvSpPr>
        <p:spPr bwMode="auto">
          <a:xfrm flipH="1">
            <a:off x="2917899" y="1484784"/>
            <a:ext cx="0" cy="11620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48" name="Line 108"/>
          <p:cNvSpPr>
            <a:spLocks noChangeShapeType="1"/>
          </p:cNvSpPr>
          <p:nvPr/>
        </p:nvSpPr>
        <p:spPr bwMode="auto">
          <a:xfrm>
            <a:off x="9860699" y="1484786"/>
            <a:ext cx="12039" cy="11525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45549" name="Group 109"/>
          <p:cNvGrpSpPr>
            <a:grpSpLocks/>
          </p:cNvGrpSpPr>
          <p:nvPr/>
        </p:nvGrpSpPr>
        <p:grpSpPr bwMode="auto">
          <a:xfrm>
            <a:off x="5910337" y="1819746"/>
            <a:ext cx="3384550" cy="990600"/>
            <a:chOff x="2715" y="1872"/>
            <a:chExt cx="1968" cy="624"/>
          </a:xfrm>
        </p:grpSpPr>
        <p:sp>
          <p:nvSpPr>
            <p:cNvPr id="445550" name="AutoShape 110"/>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5551" name="Rectangle 111"/>
            <p:cNvSpPr>
              <a:spLocks noChangeArrowheads="1"/>
            </p:cNvSpPr>
            <p:nvPr/>
          </p:nvSpPr>
          <p:spPr bwMode="auto">
            <a:xfrm>
              <a:off x="2715" y="1872"/>
              <a:ext cx="1968" cy="240"/>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dirty="0">
                  <a:solidFill>
                    <a:srgbClr val="000099"/>
                  </a:solidFill>
                  <a:latin typeface="微软雅黑" panose="020B0503020204020204" pitchFamily="34" charset="-122"/>
                  <a:ea typeface="微软雅黑" panose="020B0503020204020204" pitchFamily="34" charset="-122"/>
                </a:rPr>
                <a:t>IP </a:t>
              </a:r>
              <a:r>
                <a:rPr kumimoji="1" lang="zh-CN" altLang="en-US" sz="2000" dirty="0">
                  <a:solidFill>
                    <a:srgbClr val="000099"/>
                  </a:solidFill>
                  <a:latin typeface="微软雅黑" panose="020B0503020204020204" pitchFamily="34" charset="-122"/>
                  <a:ea typeface="微软雅黑" panose="020B0503020204020204" pitchFamily="34" charset="-122"/>
                </a:rPr>
                <a:t>数据报</a:t>
              </a:r>
            </a:p>
          </p:txBody>
        </p:sp>
      </p:grpSp>
      <p:sp>
        <p:nvSpPr>
          <p:cNvPr id="445552" name="Rectangle 112"/>
          <p:cNvSpPr>
            <a:spLocks noChangeArrowheads="1"/>
          </p:cNvSpPr>
          <p:nvPr/>
        </p:nvSpPr>
        <p:spPr bwMode="auto">
          <a:xfrm>
            <a:off x="1631505" y="2675410"/>
            <a:ext cx="1142045"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C00000"/>
                </a:solidFill>
                <a:latin typeface="微软雅黑" panose="020B0503020204020204" pitchFamily="34" charset="-122"/>
                <a:ea typeface="微软雅黑" panose="020B0503020204020204" pitchFamily="34" charset="-122"/>
              </a:rPr>
              <a:t>MAC </a:t>
            </a:r>
            <a:r>
              <a:rPr kumimoji="1" lang="zh-CN" altLang="en-US" sz="2000" dirty="0">
                <a:solidFill>
                  <a:srgbClr val="C00000"/>
                </a:solidFill>
                <a:latin typeface="微软雅黑" panose="020B0503020204020204" pitchFamily="34" charset="-122"/>
                <a:ea typeface="微软雅黑" panose="020B0503020204020204" pitchFamily="34" charset="-122"/>
              </a:rPr>
              <a:t>帧</a:t>
            </a:r>
          </a:p>
        </p:txBody>
      </p:sp>
    </p:spTree>
    <p:extLst>
      <p:ext uri="{BB962C8B-B14F-4D97-AF65-F5344CB8AC3E}">
        <p14:creationId xmlns:p14="http://schemas.microsoft.com/office/powerpoint/2010/main" val="121762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2000"/>
                                        <p:tgtEl>
                                          <p:spTgt spid="445547"/>
                                        </p:tgtEl>
                                      </p:cBhvr>
                                    </p:animEffect>
                                    <p:set>
                                      <p:cBhvr>
                                        <p:cTn id="7" dur="1" fill="hold">
                                          <p:stCondLst>
                                            <p:cond delay="1999"/>
                                          </p:stCondLst>
                                        </p:cTn>
                                        <p:tgtEl>
                                          <p:spTgt spid="44554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445548"/>
                                        </p:tgtEl>
                                      </p:cBhvr>
                                    </p:animEffect>
                                    <p:set>
                                      <p:cBhvr>
                                        <p:cTn id="10" dur="1" fill="hold">
                                          <p:stCondLst>
                                            <p:cond delay="1999"/>
                                          </p:stCondLst>
                                        </p:cTn>
                                        <p:tgtEl>
                                          <p:spTgt spid="445548"/>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4000" fill="hold" nodeType="clickEffect">
                                  <p:stCondLst>
                                    <p:cond delay="0"/>
                                  </p:stCondLst>
                                  <p:childTnLst>
                                    <p:anim calcmode="discrete" valueType="str">
                                      <p:cBhvr>
                                        <p:cTn id="14" dur="500" fill="hold"/>
                                        <p:tgtEl>
                                          <p:spTgt spid="4455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47" grpId="0" animBg="1"/>
      <p:bldP spid="44554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50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2" name="组合 1"/>
          <p:cNvGrpSpPr/>
          <p:nvPr/>
        </p:nvGrpSpPr>
        <p:grpSpPr>
          <a:xfrm>
            <a:off x="1631504" y="2971800"/>
            <a:ext cx="9414782" cy="2254250"/>
            <a:chOff x="488504" y="2971800"/>
            <a:chExt cx="9414782" cy="2254250"/>
          </a:xfrm>
        </p:grpSpPr>
        <p:sp>
          <p:nvSpPr>
            <p:cNvPr id="446466"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67"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8"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69"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6470"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6471"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46472"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3"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6474"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46475"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79" name="Group 15"/>
            <p:cNvGrpSpPr>
              <a:grpSpLocks/>
            </p:cNvGrpSpPr>
            <p:nvPr/>
          </p:nvGrpSpPr>
          <p:grpSpPr bwMode="auto">
            <a:xfrm>
              <a:off x="1133344" y="3490915"/>
              <a:ext cx="7565363" cy="1385888"/>
              <a:chOff x="659" y="2199"/>
              <a:chExt cx="4399" cy="873"/>
            </a:xfrm>
          </p:grpSpPr>
          <p:sp>
            <p:nvSpPr>
              <p:cNvPr id="446480"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46481" name="Group 17"/>
              <p:cNvGrpSpPr>
                <a:grpSpLocks/>
              </p:cNvGrpSpPr>
              <p:nvPr/>
            </p:nvGrpSpPr>
            <p:grpSpPr bwMode="auto">
              <a:xfrm>
                <a:off x="659" y="2199"/>
                <a:ext cx="4399" cy="489"/>
                <a:chOff x="659" y="2199"/>
                <a:chExt cx="4399" cy="489"/>
              </a:xfrm>
            </p:grpSpPr>
            <p:sp>
              <p:nvSpPr>
                <p:cNvPr id="446482"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46483"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4"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5"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6"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487"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446488"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446489"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446490"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446491"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446492"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446493"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446494"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446495"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446496"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446497"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446498" name="Group 34"/>
            <p:cNvGrpSpPr>
              <a:grpSpLocks/>
            </p:cNvGrpSpPr>
            <p:nvPr/>
          </p:nvGrpSpPr>
          <p:grpSpPr bwMode="auto">
            <a:xfrm>
              <a:off x="4669235" y="2971800"/>
              <a:ext cx="3384550" cy="990600"/>
              <a:chOff x="2715" y="1872"/>
              <a:chExt cx="1968" cy="624"/>
            </a:xfrm>
          </p:grpSpPr>
          <p:sp>
            <p:nvSpPr>
              <p:cNvPr id="44649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650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6502" name="AutoShape 38"/>
          <p:cNvSpPr>
            <a:spLocks noChangeArrowheads="1"/>
          </p:cNvSpPr>
          <p:nvPr/>
        </p:nvSpPr>
        <p:spPr bwMode="auto">
          <a:xfrm>
            <a:off x="4223147" y="2133602"/>
            <a:ext cx="3666596" cy="504825"/>
          </a:xfrm>
          <a:prstGeom prst="wedgeRoundRectCallout">
            <a:avLst>
              <a:gd name="adj1" fmla="val -75375"/>
              <a:gd name="adj2" fmla="val 306917"/>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目的地址字段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6086922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5"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grpSp>
        <p:nvGrpSpPr>
          <p:cNvPr id="38" name="组合 37"/>
          <p:cNvGrpSpPr/>
          <p:nvPr/>
        </p:nvGrpSpPr>
        <p:grpSpPr>
          <a:xfrm>
            <a:off x="1631504" y="2971800"/>
            <a:ext cx="9414782" cy="2254250"/>
            <a:chOff x="488504" y="2971800"/>
            <a:chExt cx="9414782" cy="2254250"/>
          </a:xfrm>
        </p:grpSpPr>
        <p:sp>
          <p:nvSpPr>
            <p:cNvPr id="39"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1"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3"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4"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5"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6"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8"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49" name="Group 15"/>
            <p:cNvGrpSpPr>
              <a:grpSpLocks/>
            </p:cNvGrpSpPr>
            <p:nvPr/>
          </p:nvGrpSpPr>
          <p:grpSpPr bwMode="auto">
            <a:xfrm>
              <a:off x="1133344" y="3490915"/>
              <a:ext cx="7565363" cy="1385888"/>
              <a:chOff x="659" y="2199"/>
              <a:chExt cx="4399" cy="873"/>
            </a:xfrm>
          </p:grpSpPr>
          <p:sp>
            <p:nvSpPr>
              <p:cNvPr id="53"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4" name="Group 17"/>
              <p:cNvGrpSpPr>
                <a:grpSpLocks/>
              </p:cNvGrpSpPr>
              <p:nvPr/>
            </p:nvGrpSpPr>
            <p:grpSpPr bwMode="auto">
              <a:xfrm>
                <a:off x="659" y="2199"/>
                <a:ext cx="4399" cy="489"/>
                <a:chOff x="659" y="2199"/>
                <a:chExt cx="4399" cy="489"/>
              </a:xfrm>
            </p:grpSpPr>
            <p:sp>
              <p:nvSpPr>
                <p:cNvPr id="55"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6"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1"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2"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3"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4"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5"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6"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7"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8"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69"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0"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0" name="Group 34"/>
            <p:cNvGrpSpPr>
              <a:grpSpLocks/>
            </p:cNvGrpSpPr>
            <p:nvPr/>
          </p:nvGrpSpPr>
          <p:grpSpPr bwMode="auto">
            <a:xfrm>
              <a:off x="4669235" y="2971800"/>
              <a:ext cx="3384550" cy="990600"/>
              <a:chOff x="2715" y="1872"/>
              <a:chExt cx="1968" cy="624"/>
            </a:xfrm>
          </p:grpSpPr>
          <p:sp>
            <p:nvSpPr>
              <p:cNvPr id="51"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2"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7526" name="AutoShape 38"/>
          <p:cNvSpPr>
            <a:spLocks noChangeArrowheads="1"/>
          </p:cNvSpPr>
          <p:nvPr/>
        </p:nvSpPr>
        <p:spPr bwMode="auto">
          <a:xfrm>
            <a:off x="4223148" y="2133602"/>
            <a:ext cx="3198813" cy="504825"/>
          </a:xfrm>
          <a:prstGeom prst="wedgeRoundRectCallout">
            <a:avLst>
              <a:gd name="adj1" fmla="val -43278"/>
              <a:gd name="adj2" fmla="val 314153"/>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源地址字段 </a:t>
            </a:r>
            <a:r>
              <a:rPr lang="en-US" altLang="zh-CN" sz="2400" b="1">
                <a:solidFill>
                  <a:srgbClr val="000099"/>
                </a:solidFill>
                <a:latin typeface="+mn-lt"/>
                <a:ea typeface="黑体" pitchFamily="2" charset="-122"/>
              </a:rPr>
              <a:t>6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206212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49"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8551" name="Text Box 39"/>
          <p:cNvSpPr txBox="1">
            <a:spLocks noChangeArrowheads="1"/>
          </p:cNvSpPr>
          <p:nvPr/>
        </p:nvSpPr>
        <p:spPr bwMode="auto">
          <a:xfrm>
            <a:off x="2203478" y="1123951"/>
            <a:ext cx="7895110" cy="830997"/>
          </a:xfrm>
          <a:prstGeom prst="rect">
            <a:avLst/>
          </a:prstGeom>
          <a:solidFill>
            <a:srgbClr val="66FF66"/>
          </a:solidFill>
          <a:ln w="9525">
            <a:solidFill>
              <a:srgbClr val="333399"/>
            </a:solidFill>
            <a:miter lim="800000"/>
            <a:headEnd/>
            <a:tailEnd/>
          </a:ln>
          <a:effectLst/>
        </p:spPr>
        <p:txBody>
          <a:bodyPr wrap="none">
            <a:spAutoFit/>
          </a:bodyPr>
          <a:lstStyle/>
          <a:p>
            <a:pPr algn="ctr"/>
            <a:r>
              <a:rPr lang="zh-CN" altLang="en-US" sz="2400" b="1" dirty="0">
                <a:solidFill>
                  <a:srgbClr val="000066"/>
                </a:solidFill>
                <a:latin typeface="+mn-lt"/>
                <a:ea typeface="黑体" pitchFamily="2" charset="-122"/>
              </a:rPr>
              <a:t>类型字段用来标志</a:t>
            </a:r>
            <a:r>
              <a:rPr lang="zh-CN" altLang="en-US" sz="2400" b="1" dirty="0">
                <a:solidFill>
                  <a:srgbClr val="C00000"/>
                </a:solidFill>
                <a:latin typeface="+mn-lt"/>
                <a:ea typeface="黑体" pitchFamily="2" charset="-122"/>
              </a:rPr>
              <a:t>上一层</a:t>
            </a:r>
            <a:r>
              <a:rPr lang="zh-CN" altLang="en-US" sz="2400" b="1" dirty="0">
                <a:solidFill>
                  <a:srgbClr val="000066"/>
                </a:solidFill>
                <a:latin typeface="+mn-lt"/>
                <a:ea typeface="黑体" pitchFamily="2" charset="-122"/>
              </a:rPr>
              <a:t>使用的是什么协议，</a:t>
            </a:r>
          </a:p>
          <a:p>
            <a:pPr algn="ctr"/>
            <a:r>
              <a:rPr lang="zh-CN" altLang="en-US" sz="2400" b="1" dirty="0">
                <a:solidFill>
                  <a:srgbClr val="000066"/>
                </a:solidFill>
                <a:latin typeface="+mn-lt"/>
                <a:ea typeface="黑体" pitchFamily="2" charset="-122"/>
              </a:rPr>
              <a:t>以便把收到的 </a:t>
            </a:r>
            <a:r>
              <a:rPr lang="en-US" altLang="zh-CN" sz="2400" b="1" dirty="0">
                <a:solidFill>
                  <a:srgbClr val="000066"/>
                </a:solidFill>
                <a:latin typeface="+mn-lt"/>
                <a:ea typeface="黑体" pitchFamily="2" charset="-122"/>
              </a:rPr>
              <a:t>MAC </a:t>
            </a:r>
            <a:r>
              <a:rPr lang="zh-CN" altLang="en-US" sz="2400" b="1" dirty="0">
                <a:solidFill>
                  <a:srgbClr val="000066"/>
                </a:solidFill>
                <a:latin typeface="+mn-lt"/>
                <a:ea typeface="黑体" pitchFamily="2" charset="-122"/>
              </a:rPr>
              <a:t>帧的数据上交给上一层的这个协议。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8550" name="AutoShape 38"/>
          <p:cNvSpPr>
            <a:spLocks noChangeArrowheads="1"/>
          </p:cNvSpPr>
          <p:nvPr/>
        </p:nvSpPr>
        <p:spPr bwMode="auto">
          <a:xfrm>
            <a:off x="4379648" y="2133602"/>
            <a:ext cx="2963202" cy="504825"/>
          </a:xfrm>
          <a:prstGeom prst="wedgeRoundRectCallout">
            <a:avLst>
              <a:gd name="adj1" fmla="val -23130"/>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rgbClr val="000099"/>
                </a:solidFill>
                <a:latin typeface="+mn-lt"/>
                <a:ea typeface="黑体" pitchFamily="2" charset="-122"/>
              </a:rPr>
              <a:t>类型字段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a:t>
            </a:r>
          </a:p>
        </p:txBody>
      </p:sp>
    </p:spTree>
    <p:extLst>
      <p:ext uri="{BB962C8B-B14F-4D97-AF65-F5344CB8AC3E}">
        <p14:creationId xmlns:p14="http://schemas.microsoft.com/office/powerpoint/2010/main" val="1022166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5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73"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49575" name="Text Box 39"/>
          <p:cNvSpPr txBox="1">
            <a:spLocks noChangeArrowheads="1"/>
          </p:cNvSpPr>
          <p:nvPr/>
        </p:nvSpPr>
        <p:spPr bwMode="auto">
          <a:xfrm>
            <a:off x="1617016" y="1136651"/>
            <a:ext cx="9074921" cy="769441"/>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C00000"/>
                </a:solidFill>
                <a:latin typeface="+mn-lt"/>
                <a:ea typeface="黑体" pitchFamily="2" charset="-122"/>
              </a:defRPr>
            </a:lvl1pPr>
          </a:lstStyle>
          <a:p>
            <a:r>
              <a:rPr lang="zh-CN" altLang="en-US" dirty="0">
                <a:solidFill>
                  <a:srgbClr val="000066"/>
                </a:solidFill>
              </a:rPr>
              <a:t>数据字段的正式名称是 </a:t>
            </a:r>
            <a:r>
              <a:rPr lang="en-US" altLang="zh-CN" dirty="0"/>
              <a:t>MAC </a:t>
            </a:r>
            <a:r>
              <a:rPr lang="zh-CN" altLang="en-US" dirty="0"/>
              <a:t>客户数据字段。</a:t>
            </a:r>
          </a:p>
          <a:p>
            <a:r>
              <a:rPr lang="zh-CN" altLang="en-US" sz="2000" dirty="0">
                <a:solidFill>
                  <a:srgbClr val="000066"/>
                </a:solidFill>
              </a:rPr>
              <a:t>最小长度 </a:t>
            </a:r>
            <a:r>
              <a:rPr lang="en-US" altLang="zh-CN" sz="2000" dirty="0">
                <a:solidFill>
                  <a:srgbClr val="000066"/>
                </a:solidFill>
              </a:rPr>
              <a:t>64 </a:t>
            </a:r>
            <a:r>
              <a:rPr lang="zh-CN" altLang="en-US" sz="2000" dirty="0">
                <a:solidFill>
                  <a:srgbClr val="000066"/>
                </a:solidFill>
              </a:rPr>
              <a:t>字节 </a:t>
            </a:r>
            <a:r>
              <a:rPr lang="zh-CN" altLang="en-US" sz="2000" dirty="0">
                <a:solidFill>
                  <a:srgbClr val="000066"/>
                </a:solidFill>
                <a:sym typeface="Symbol" pitchFamily="18" charset="2"/>
              </a:rPr>
              <a:t></a:t>
            </a:r>
            <a:r>
              <a:rPr lang="zh-CN" altLang="en-US" sz="2000" dirty="0">
                <a:solidFill>
                  <a:srgbClr val="000066"/>
                </a:solidFill>
              </a:rPr>
              <a:t> </a:t>
            </a:r>
            <a:r>
              <a:rPr lang="en-US" altLang="zh-CN" sz="2000" dirty="0">
                <a:solidFill>
                  <a:srgbClr val="000066"/>
                </a:solidFill>
              </a:rPr>
              <a:t>18 </a:t>
            </a:r>
            <a:r>
              <a:rPr lang="zh-CN" altLang="en-US" sz="2000" dirty="0">
                <a:solidFill>
                  <a:srgbClr val="000066"/>
                </a:solidFill>
              </a:rPr>
              <a:t>字节的首部和尾部  </a:t>
            </a:r>
            <a:r>
              <a:rPr lang="en-US" altLang="zh-CN" sz="2000" dirty="0">
                <a:solidFill>
                  <a:srgbClr val="000066"/>
                </a:solidFill>
              </a:rPr>
              <a:t>=  </a:t>
            </a:r>
            <a:r>
              <a:rPr lang="zh-CN" altLang="en-US" sz="2000" dirty="0">
                <a:solidFill>
                  <a:srgbClr val="000066"/>
                </a:solidFill>
              </a:rPr>
              <a:t>数据字段的最小长度（</a:t>
            </a:r>
            <a:r>
              <a:rPr lang="en-US" altLang="zh-CN" sz="2000" dirty="0">
                <a:solidFill>
                  <a:srgbClr val="000066"/>
                </a:solidFill>
              </a:rPr>
              <a:t>46</a:t>
            </a:r>
            <a:r>
              <a:rPr lang="zh-CN" altLang="en-US" sz="2000" dirty="0">
                <a:solidFill>
                  <a:srgbClr val="000066"/>
                </a:solidFill>
              </a:rPr>
              <a:t>字节）  </a:t>
            </a:r>
          </a:p>
        </p:txBody>
      </p:sp>
      <p:grpSp>
        <p:nvGrpSpPr>
          <p:cNvPr id="39" name="组合 38"/>
          <p:cNvGrpSpPr/>
          <p:nvPr/>
        </p:nvGrpSpPr>
        <p:grpSpPr>
          <a:xfrm>
            <a:off x="1631504" y="2971800"/>
            <a:ext cx="9414782" cy="2254250"/>
            <a:chOff x="488504" y="2971800"/>
            <a:chExt cx="9414782" cy="2254250"/>
          </a:xfrm>
        </p:grpSpPr>
        <p:sp>
          <p:nvSpPr>
            <p:cNvPr id="40"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2"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4"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5"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6"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49"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0" name="Group 15"/>
            <p:cNvGrpSpPr>
              <a:grpSpLocks/>
            </p:cNvGrpSpPr>
            <p:nvPr/>
          </p:nvGrpSpPr>
          <p:grpSpPr bwMode="auto">
            <a:xfrm>
              <a:off x="1133344" y="3490915"/>
              <a:ext cx="7565363" cy="1385888"/>
              <a:chOff x="659" y="2199"/>
              <a:chExt cx="4399" cy="873"/>
            </a:xfrm>
          </p:grpSpPr>
          <p:sp>
            <p:nvSpPr>
              <p:cNvPr id="54"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5" name="Group 17"/>
              <p:cNvGrpSpPr>
                <a:grpSpLocks/>
              </p:cNvGrpSpPr>
              <p:nvPr/>
            </p:nvGrpSpPr>
            <p:grpSpPr bwMode="auto">
              <a:xfrm>
                <a:off x="659" y="2199"/>
                <a:ext cx="4399" cy="489"/>
                <a:chOff x="659" y="2199"/>
                <a:chExt cx="4399" cy="489"/>
              </a:xfrm>
            </p:grpSpPr>
            <p:sp>
              <p:nvSpPr>
                <p:cNvPr id="56"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7"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2"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3"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4"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5"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6"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7"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8"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69"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0"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1"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1" name="Group 34"/>
            <p:cNvGrpSpPr>
              <a:grpSpLocks/>
            </p:cNvGrpSpPr>
            <p:nvPr/>
          </p:nvGrpSpPr>
          <p:grpSpPr bwMode="auto">
            <a:xfrm>
              <a:off x="4669235" y="2971800"/>
              <a:ext cx="3384550" cy="990600"/>
              <a:chOff x="2715" y="1872"/>
              <a:chExt cx="1968" cy="624"/>
            </a:xfrm>
          </p:grpSpPr>
          <p:sp>
            <p:nvSpPr>
              <p:cNvPr id="52"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3"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49574" name="AutoShape 38"/>
          <p:cNvSpPr>
            <a:spLocks noChangeArrowheads="1"/>
          </p:cNvSpPr>
          <p:nvPr/>
        </p:nvSpPr>
        <p:spPr bwMode="auto">
          <a:xfrm>
            <a:off x="3911865" y="2133602"/>
            <a:ext cx="3977879" cy="504825"/>
          </a:xfrm>
          <a:prstGeom prst="wedgeRoundRectCallout">
            <a:avLst>
              <a:gd name="adj1" fmla="val 12042"/>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a:solidFill>
                  <a:srgbClr val="000099"/>
                </a:solidFill>
                <a:latin typeface="+mn-lt"/>
                <a:ea typeface="黑体" pitchFamily="2" charset="-122"/>
              </a:rPr>
              <a:t>数据字段 </a:t>
            </a:r>
            <a:r>
              <a:rPr lang="en-US" altLang="zh-CN" sz="2400" b="1">
                <a:solidFill>
                  <a:srgbClr val="000099"/>
                </a:solidFill>
                <a:latin typeface="+mn-lt"/>
                <a:ea typeface="黑体" pitchFamily="2" charset="-122"/>
              </a:rPr>
              <a:t>46 ~ 1500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83235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7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7"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0599" name="Text Box 39"/>
          <p:cNvSpPr txBox="1">
            <a:spLocks noChangeArrowheads="1"/>
          </p:cNvSpPr>
          <p:nvPr/>
        </p:nvSpPr>
        <p:spPr bwMode="auto">
          <a:xfrm>
            <a:off x="2822588" y="1138239"/>
            <a:ext cx="6667210" cy="830997"/>
          </a:xfrm>
          <a:prstGeom prst="rect">
            <a:avLst/>
          </a:prstGeom>
          <a:solidFill>
            <a:srgbClr val="66FF66"/>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solidFill>
                  <a:srgbClr val="000066"/>
                </a:solidFill>
              </a:rPr>
              <a:t>当传输媒体的误码率为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8</a:t>
            </a:r>
            <a:r>
              <a:rPr lang="en-US" altLang="zh-CN" dirty="0">
                <a:solidFill>
                  <a:srgbClr val="000066"/>
                </a:solidFill>
              </a:rPr>
              <a:t> </a:t>
            </a:r>
            <a:r>
              <a:rPr lang="zh-CN" altLang="en-US" dirty="0">
                <a:solidFill>
                  <a:srgbClr val="000066"/>
                </a:solidFill>
              </a:rPr>
              <a:t>时，</a:t>
            </a:r>
          </a:p>
          <a:p>
            <a:r>
              <a:rPr lang="en-US" altLang="zh-CN" dirty="0">
                <a:solidFill>
                  <a:srgbClr val="000066"/>
                </a:solidFill>
              </a:rPr>
              <a:t>MAC </a:t>
            </a:r>
            <a:r>
              <a:rPr lang="zh-CN" altLang="en-US" dirty="0">
                <a:solidFill>
                  <a:srgbClr val="000066"/>
                </a:solidFill>
              </a:rPr>
              <a:t>子层可使未检测到的差错小于 </a:t>
            </a:r>
            <a:r>
              <a:rPr lang="en-US" altLang="zh-CN" dirty="0">
                <a:solidFill>
                  <a:srgbClr val="000066"/>
                </a:solidFill>
              </a:rPr>
              <a:t>1</a:t>
            </a:r>
            <a:r>
              <a:rPr lang="en-US" altLang="zh-CN" dirty="0">
                <a:solidFill>
                  <a:srgbClr val="000066"/>
                </a:solidFill>
                <a:sym typeface="Symbol" pitchFamily="18" charset="2"/>
              </a:rPr>
              <a:t></a:t>
            </a:r>
            <a:r>
              <a:rPr lang="en-US" altLang="zh-CN" dirty="0">
                <a:solidFill>
                  <a:srgbClr val="000066"/>
                </a:solidFill>
              </a:rPr>
              <a:t>10</a:t>
            </a:r>
            <a:r>
              <a:rPr lang="en-US" altLang="zh-CN" baseline="30000" dirty="0">
                <a:solidFill>
                  <a:srgbClr val="000066"/>
                </a:solidFill>
                <a:sym typeface="Symbol" pitchFamily="18" charset="2"/>
              </a:rPr>
              <a:t></a:t>
            </a:r>
            <a:r>
              <a:rPr lang="en-US" altLang="zh-CN" baseline="30000" dirty="0">
                <a:solidFill>
                  <a:srgbClr val="000066"/>
                </a:solidFill>
              </a:rPr>
              <a:t>14</a:t>
            </a:r>
            <a:r>
              <a:rPr lang="zh-CN" altLang="en-US" dirty="0">
                <a:solidFill>
                  <a:srgbClr val="000066"/>
                </a:solidFill>
              </a:rPr>
              <a:t>。 </a:t>
            </a:r>
          </a:p>
        </p:txBody>
      </p:sp>
      <p:sp>
        <p:nvSpPr>
          <p:cNvPr id="450600" name="Text Box 40"/>
          <p:cNvSpPr txBox="1">
            <a:spLocks noChangeArrowheads="1"/>
          </p:cNvSpPr>
          <p:nvPr/>
        </p:nvSpPr>
        <p:spPr bwMode="auto">
          <a:xfrm>
            <a:off x="2990427" y="5301209"/>
            <a:ext cx="6647974" cy="1200329"/>
          </a:xfrm>
          <a:prstGeom prst="rect">
            <a:avLst/>
          </a:prstGeom>
          <a:solidFill>
            <a:srgbClr val="FFC000"/>
          </a:solidFill>
          <a:ln w="9525">
            <a:solidFill>
              <a:srgbClr val="333399"/>
            </a:solidFill>
            <a:miter lim="800000"/>
            <a:headEnd/>
            <a:tailEnd/>
          </a:ln>
          <a:effectLst/>
        </p:spPr>
        <p:txBody>
          <a:bodyPr wrap="none">
            <a:spAutoFit/>
          </a:bodyPr>
          <a:lstStyle>
            <a:defPPr>
              <a:defRPr lang="en-US"/>
            </a:defPPr>
            <a:lvl1pPr algn="ctr">
              <a:defRPr sz="2400" b="1">
                <a:solidFill>
                  <a:srgbClr val="000099"/>
                </a:solidFill>
                <a:latin typeface="+mn-lt"/>
                <a:ea typeface="黑体" pitchFamily="2" charset="-122"/>
              </a:defRPr>
            </a:lvl1pPr>
          </a:lstStyle>
          <a:p>
            <a:r>
              <a:rPr lang="zh-CN" altLang="en-US" dirty="0"/>
              <a:t>当数据字段的长度小于 </a:t>
            </a:r>
            <a:r>
              <a:rPr lang="en-US" altLang="zh-CN" dirty="0"/>
              <a:t>46 </a:t>
            </a:r>
            <a:r>
              <a:rPr lang="zh-CN" altLang="en-US" dirty="0"/>
              <a:t>字节时，</a:t>
            </a:r>
          </a:p>
          <a:p>
            <a:r>
              <a:rPr lang="zh-CN" altLang="en-US" dirty="0"/>
              <a:t>应在数据字段的后面加入整数字节的</a:t>
            </a:r>
            <a:r>
              <a:rPr lang="zh-CN" altLang="en-US" dirty="0">
                <a:solidFill>
                  <a:srgbClr val="FF0000"/>
                </a:solidFill>
              </a:rPr>
              <a:t>填充字段，</a:t>
            </a:r>
          </a:p>
          <a:p>
            <a:r>
              <a:rPr lang="zh-CN" altLang="en-US" dirty="0"/>
              <a:t>以保证以太网的 </a:t>
            </a:r>
            <a:r>
              <a:rPr lang="en-US" altLang="zh-CN" dirty="0"/>
              <a:t>MAC </a:t>
            </a:r>
            <a:r>
              <a:rPr lang="zh-CN" altLang="en-US" dirty="0"/>
              <a:t>帧长不小于 </a:t>
            </a:r>
            <a:r>
              <a:rPr lang="en-US" altLang="zh-CN" dirty="0"/>
              <a:t>64 </a:t>
            </a:r>
            <a:r>
              <a:rPr lang="zh-CN" altLang="en-US" dirty="0"/>
              <a:t>字节。 </a:t>
            </a:r>
          </a:p>
        </p:txBody>
      </p:sp>
      <p:grpSp>
        <p:nvGrpSpPr>
          <p:cNvPr id="40" name="组合 39"/>
          <p:cNvGrpSpPr/>
          <p:nvPr/>
        </p:nvGrpSpPr>
        <p:grpSpPr>
          <a:xfrm>
            <a:off x="1631504" y="2971800"/>
            <a:ext cx="9414782" cy="2254250"/>
            <a:chOff x="488504" y="2971800"/>
            <a:chExt cx="9414782" cy="2254250"/>
          </a:xfrm>
        </p:grpSpPr>
        <p:sp>
          <p:nvSpPr>
            <p:cNvPr id="41"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3"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4"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45"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46"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47"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8"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50"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1" name="Group 15"/>
            <p:cNvGrpSpPr>
              <a:grpSpLocks/>
            </p:cNvGrpSpPr>
            <p:nvPr/>
          </p:nvGrpSpPr>
          <p:grpSpPr bwMode="auto">
            <a:xfrm>
              <a:off x="1133344" y="3490915"/>
              <a:ext cx="7565363" cy="1385888"/>
              <a:chOff x="659" y="2199"/>
              <a:chExt cx="4399" cy="873"/>
            </a:xfrm>
          </p:grpSpPr>
          <p:sp>
            <p:nvSpPr>
              <p:cNvPr id="55"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56" name="Group 17"/>
              <p:cNvGrpSpPr>
                <a:grpSpLocks/>
              </p:cNvGrpSpPr>
              <p:nvPr/>
            </p:nvGrpSpPr>
            <p:grpSpPr bwMode="auto">
              <a:xfrm>
                <a:off x="659" y="2199"/>
                <a:ext cx="4399" cy="489"/>
                <a:chOff x="659" y="2199"/>
                <a:chExt cx="4399" cy="489"/>
              </a:xfrm>
            </p:grpSpPr>
            <p:sp>
              <p:nvSpPr>
                <p:cNvPr id="57"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58"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63"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64"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65"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66"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67"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68"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69"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70"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71"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72"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52" name="Group 34"/>
            <p:cNvGrpSpPr>
              <a:grpSpLocks/>
            </p:cNvGrpSpPr>
            <p:nvPr/>
          </p:nvGrpSpPr>
          <p:grpSpPr bwMode="auto">
            <a:xfrm>
              <a:off x="4669235" y="2971800"/>
              <a:ext cx="3384550" cy="990600"/>
              <a:chOff x="2715" y="1872"/>
              <a:chExt cx="1968" cy="624"/>
            </a:xfrm>
          </p:grpSpPr>
          <p:sp>
            <p:nvSpPr>
              <p:cNvPr id="53"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4"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sp>
        <p:nvSpPr>
          <p:cNvPr id="450598" name="AutoShape 38"/>
          <p:cNvSpPr>
            <a:spLocks noChangeArrowheads="1"/>
          </p:cNvSpPr>
          <p:nvPr/>
        </p:nvSpPr>
        <p:spPr bwMode="auto">
          <a:xfrm>
            <a:off x="4536150" y="2133602"/>
            <a:ext cx="2963201" cy="504825"/>
          </a:xfrm>
          <a:prstGeom prst="wedgeRoundRectCallout">
            <a:avLst>
              <a:gd name="adj1" fmla="val 116454"/>
              <a:gd name="adj2" fmla="val 310380"/>
              <a:gd name="adj3" fmla="val 1666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a:solidFill>
                  <a:srgbClr val="000099"/>
                </a:solidFill>
                <a:latin typeface="+mn-lt"/>
                <a:ea typeface="黑体" pitchFamily="2" charset="-122"/>
              </a:rPr>
              <a:t>FCS </a:t>
            </a:r>
            <a:r>
              <a:rPr lang="zh-CN" altLang="en-US" sz="2400" b="1">
                <a:solidFill>
                  <a:srgbClr val="000099"/>
                </a:solidFill>
                <a:latin typeface="+mn-lt"/>
                <a:ea typeface="黑体" pitchFamily="2" charset="-122"/>
              </a:rPr>
              <a:t>字段 </a:t>
            </a:r>
            <a:r>
              <a:rPr lang="en-US" altLang="zh-CN" sz="2400" b="1">
                <a:solidFill>
                  <a:srgbClr val="000099"/>
                </a:solidFill>
                <a:latin typeface="+mn-lt"/>
                <a:ea typeface="黑体" pitchFamily="2" charset="-122"/>
              </a:rPr>
              <a:t>4 </a:t>
            </a:r>
            <a:r>
              <a:rPr lang="zh-CN" altLang="en-US" sz="2400" b="1">
                <a:solidFill>
                  <a:srgbClr val="000099"/>
                </a:solidFill>
                <a:latin typeface="+mn-lt"/>
                <a:ea typeface="黑体" pitchFamily="2" charset="-122"/>
              </a:rPr>
              <a:t>字节</a:t>
            </a:r>
          </a:p>
        </p:txBody>
      </p:sp>
    </p:spTree>
    <p:extLst>
      <p:ext uri="{BB962C8B-B14F-4D97-AF65-F5344CB8AC3E}">
        <p14:creationId xmlns:p14="http://schemas.microsoft.com/office/powerpoint/2010/main" val="78215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9" grpId="0" animBg="1"/>
      <p:bldP spid="45060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常常在两个对等的数据链路层之间画出一个数字管道，而在这条数字管道上传输的数据单位是帧。</a:t>
            </a:r>
          </a:p>
          <a:p>
            <a:endParaRPr lang="zh-CN" altLang="en-US" dirty="0"/>
          </a:p>
          <a:p>
            <a:endParaRPr lang="zh-CN" altLang="en-US" dirty="0"/>
          </a:p>
          <a:p>
            <a:r>
              <a:rPr lang="zh-CN" altLang="zh-CN" dirty="0"/>
              <a:t>数据链路层不必考虑物理层如何实现比特传输的细节。甚至还可以更简单地设想好像是沿着两个数据链路层之间的水平方向把帧直接发送到对方</a:t>
            </a:r>
            <a:r>
              <a:rPr lang="zh-CN" altLang="en-US" dirty="0"/>
              <a:t>。</a:t>
            </a:r>
          </a:p>
        </p:txBody>
      </p:sp>
      <p:sp>
        <p:nvSpPr>
          <p:cNvPr id="126978" name="Rectangle 2"/>
          <p:cNvSpPr>
            <a:spLocks noGrp="1" noChangeArrowheads="1"/>
          </p:cNvSpPr>
          <p:nvPr>
            <p:ph type="title"/>
          </p:nvPr>
        </p:nvSpPr>
        <p:spPr/>
        <p:txBody>
          <a:bodyPr/>
          <a:lstStyle/>
          <a:p>
            <a:pPr algn="ctr"/>
            <a:r>
              <a:rPr lang="zh-CN" altLang="en-US" dirty="0"/>
              <a:t>数据链路层像个数字管道 </a:t>
            </a:r>
          </a:p>
        </p:txBody>
      </p:sp>
      <p:grpSp>
        <p:nvGrpSpPr>
          <p:cNvPr id="126991" name="Group 15"/>
          <p:cNvGrpSpPr>
            <a:grpSpLocks/>
          </p:cNvGrpSpPr>
          <p:nvPr/>
        </p:nvGrpSpPr>
        <p:grpSpPr bwMode="auto">
          <a:xfrm>
            <a:off x="2118123" y="2565400"/>
            <a:ext cx="8268758" cy="863600"/>
            <a:chOff x="567" y="2251"/>
            <a:chExt cx="4808" cy="544"/>
          </a:xfrm>
        </p:grpSpPr>
        <p:sp>
          <p:nvSpPr>
            <p:cNvPr id="126980" name="Oval 4"/>
            <p:cNvSpPr>
              <a:spLocks noChangeArrowheads="1"/>
            </p:cNvSpPr>
            <p:nvPr/>
          </p:nvSpPr>
          <p:spPr bwMode="auto">
            <a:xfrm>
              <a:off x="567"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2" name="Oval 6"/>
            <p:cNvSpPr>
              <a:spLocks noChangeArrowheads="1"/>
            </p:cNvSpPr>
            <p:nvPr/>
          </p:nvSpPr>
          <p:spPr bwMode="auto">
            <a:xfrm>
              <a:off x="4876" y="2251"/>
              <a:ext cx="499" cy="499"/>
            </a:xfrm>
            <a:prstGeom prst="ellipse">
              <a:avLst/>
            </a:prstGeom>
            <a:solidFill>
              <a:srgbClr val="FFFF00"/>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结点</a:t>
              </a:r>
            </a:p>
          </p:txBody>
        </p:sp>
        <p:sp>
          <p:nvSpPr>
            <p:cNvPr id="126984" name="Line 8"/>
            <p:cNvSpPr>
              <a:spLocks noChangeShapeType="1"/>
            </p:cNvSpPr>
            <p:nvPr/>
          </p:nvSpPr>
          <p:spPr bwMode="auto">
            <a:xfrm>
              <a:off x="1066" y="2523"/>
              <a:ext cx="381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3" name="AutoShape 7"/>
            <p:cNvSpPr>
              <a:spLocks noChangeArrowheads="1"/>
            </p:cNvSpPr>
            <p:nvPr/>
          </p:nvSpPr>
          <p:spPr bwMode="auto">
            <a:xfrm rot="16200000">
              <a:off x="2676" y="686"/>
              <a:ext cx="544" cy="3674"/>
            </a:xfrm>
            <a:prstGeom prst="can">
              <a:avLst>
                <a:gd name="adj" fmla="val 22418"/>
              </a:avLst>
            </a:prstGeom>
            <a:gradFill rotWithShape="1">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5" name="Rectangle 9"/>
            <p:cNvSpPr>
              <a:spLocks noChangeArrowheads="1"/>
            </p:cNvSpPr>
            <p:nvPr/>
          </p:nvSpPr>
          <p:spPr bwMode="auto">
            <a:xfrm>
              <a:off x="138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solidFill>
                    <a:srgbClr val="000099"/>
                  </a:solidFill>
                  <a:latin typeface="微软雅黑" panose="020B0503020204020204" pitchFamily="34" charset="-122"/>
                  <a:ea typeface="微软雅黑" panose="020B0503020204020204" pitchFamily="34" charset="-122"/>
                </a:rPr>
                <a:t>帧</a:t>
              </a:r>
            </a:p>
          </p:txBody>
        </p:sp>
        <p:sp>
          <p:nvSpPr>
            <p:cNvPr id="126986" name="Line 10"/>
            <p:cNvSpPr>
              <a:spLocks noChangeShapeType="1"/>
            </p:cNvSpPr>
            <p:nvPr/>
          </p:nvSpPr>
          <p:spPr bwMode="auto">
            <a:xfrm>
              <a:off x="1066" y="2523"/>
              <a:ext cx="117"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88" name="Rectangle 12"/>
            <p:cNvSpPr>
              <a:spLocks noChangeArrowheads="1"/>
            </p:cNvSpPr>
            <p:nvPr/>
          </p:nvSpPr>
          <p:spPr bwMode="auto">
            <a:xfrm>
              <a:off x="3243" y="2387"/>
              <a:ext cx="1043" cy="272"/>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rgbClr val="000099"/>
                  </a:solidFill>
                  <a:latin typeface="微软雅黑" panose="020B0503020204020204" pitchFamily="34" charset="-122"/>
                  <a:ea typeface="微软雅黑" panose="020B0503020204020204" pitchFamily="34" charset="-122"/>
                </a:rPr>
                <a:t>帧</a:t>
              </a:r>
            </a:p>
          </p:txBody>
        </p:sp>
        <p:sp>
          <p:nvSpPr>
            <p:cNvPr id="126989" name="Line 13"/>
            <p:cNvSpPr>
              <a:spLocks noChangeShapeType="1"/>
            </p:cNvSpPr>
            <p:nvPr/>
          </p:nvSpPr>
          <p:spPr bwMode="auto">
            <a:xfrm>
              <a:off x="2426"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sp>
          <p:nvSpPr>
            <p:cNvPr id="126990" name="Line 14"/>
            <p:cNvSpPr>
              <a:spLocks noChangeShapeType="1"/>
            </p:cNvSpPr>
            <p:nvPr/>
          </p:nvSpPr>
          <p:spPr bwMode="auto">
            <a:xfrm>
              <a:off x="4285" y="2523"/>
              <a:ext cx="273" cy="0"/>
            </a:xfrm>
            <a:prstGeom prst="line">
              <a:avLst/>
            </a:prstGeom>
            <a:noFill/>
            <a:ln w="762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3145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621" name="Rectangle 37"/>
          <p:cNvSpPr>
            <a:spLocks noGrp="1" noChangeArrowheads="1"/>
          </p:cNvSpPr>
          <p:nvPr>
            <p:ph type="title"/>
          </p:nvPr>
        </p:nvSpPr>
        <p:spPr/>
        <p:txBody>
          <a:bodyPr/>
          <a:lstStyle/>
          <a:p>
            <a:pPr algn="ctr"/>
            <a:r>
              <a:rPr lang="zh-CN" altLang="en-US"/>
              <a:t>以太网 </a:t>
            </a:r>
            <a:r>
              <a:rPr lang="en-US" altLang="zh-CN"/>
              <a:t>V2 </a:t>
            </a:r>
            <a:r>
              <a:rPr lang="zh-CN" altLang="en-US"/>
              <a:t>的 </a:t>
            </a:r>
            <a:r>
              <a:rPr lang="en-US" altLang="zh-CN"/>
              <a:t>MAC </a:t>
            </a:r>
            <a:r>
              <a:rPr lang="zh-CN" altLang="en-US"/>
              <a:t>帧格式</a:t>
            </a:r>
          </a:p>
        </p:txBody>
      </p:sp>
      <p:sp>
        <p:nvSpPr>
          <p:cNvPr id="451639" name="Text Box 55"/>
          <p:cNvSpPr txBox="1">
            <a:spLocks noChangeArrowheads="1"/>
          </p:cNvSpPr>
          <p:nvPr/>
        </p:nvSpPr>
        <p:spPr bwMode="auto">
          <a:xfrm>
            <a:off x="1775521" y="1211269"/>
            <a:ext cx="9016929" cy="1200329"/>
          </a:xfrm>
          <a:prstGeom prst="rect">
            <a:avLst/>
          </a:prstGeom>
          <a:solidFill>
            <a:srgbClr val="66FF66"/>
          </a:solidFill>
          <a:ln w="9525">
            <a:solidFill>
              <a:srgbClr val="333399"/>
            </a:solidFill>
            <a:miter lim="800000"/>
            <a:headEnd/>
            <a:tailEnd/>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dirty="0">
                <a:solidFill>
                  <a:srgbClr val="000066"/>
                </a:solidFill>
              </a:rPr>
              <a:t>在帧的前面插入（硬件生成）的 </a:t>
            </a:r>
            <a:r>
              <a:rPr lang="en-US" altLang="zh-CN" dirty="0">
                <a:solidFill>
                  <a:srgbClr val="000066"/>
                </a:solidFill>
              </a:rPr>
              <a:t>8 </a:t>
            </a:r>
            <a:r>
              <a:rPr lang="zh-CN" altLang="en-US" dirty="0">
                <a:solidFill>
                  <a:srgbClr val="000066"/>
                </a:solidFill>
              </a:rPr>
              <a:t>字节中，第一个字段共 </a:t>
            </a:r>
            <a:r>
              <a:rPr lang="en-US" altLang="zh-CN" dirty="0">
                <a:solidFill>
                  <a:srgbClr val="000066"/>
                </a:solidFill>
              </a:rPr>
              <a:t>7 </a:t>
            </a:r>
            <a:r>
              <a:rPr lang="zh-CN" altLang="en-US" dirty="0">
                <a:solidFill>
                  <a:srgbClr val="000066"/>
                </a:solidFill>
              </a:rPr>
              <a:t>个字节，是前同步码，用来迅速实现 </a:t>
            </a:r>
            <a:r>
              <a:rPr lang="en-US" altLang="zh-CN" dirty="0">
                <a:solidFill>
                  <a:srgbClr val="000066"/>
                </a:solidFill>
              </a:rPr>
              <a:t>MAC </a:t>
            </a:r>
            <a:r>
              <a:rPr lang="zh-CN" altLang="en-US" dirty="0">
                <a:solidFill>
                  <a:srgbClr val="000066"/>
                </a:solidFill>
              </a:rPr>
              <a:t>帧的比特同步。第二个字段 </a:t>
            </a:r>
            <a:r>
              <a:rPr lang="en-US" altLang="zh-CN" dirty="0">
                <a:solidFill>
                  <a:srgbClr val="000066"/>
                </a:solidFill>
              </a:rPr>
              <a:t>1 </a:t>
            </a:r>
            <a:r>
              <a:rPr lang="zh-CN" altLang="en-US" dirty="0">
                <a:solidFill>
                  <a:srgbClr val="000066"/>
                </a:solidFill>
              </a:rPr>
              <a:t>个字节是帧开始定界符，表示后面的信息就是 </a:t>
            </a:r>
            <a:r>
              <a:rPr lang="en-US" altLang="zh-CN" dirty="0">
                <a:solidFill>
                  <a:srgbClr val="000066"/>
                </a:solidFill>
              </a:rPr>
              <a:t>MAC </a:t>
            </a:r>
            <a:r>
              <a:rPr lang="zh-CN" altLang="en-US" dirty="0">
                <a:solidFill>
                  <a:srgbClr val="000066"/>
                </a:solidFill>
              </a:rPr>
              <a:t>帧。 </a:t>
            </a:r>
          </a:p>
        </p:txBody>
      </p:sp>
      <p:sp>
        <p:nvSpPr>
          <p:cNvPr id="451640" name="Text Box 56"/>
          <p:cNvSpPr txBox="1">
            <a:spLocks noChangeArrowheads="1"/>
          </p:cNvSpPr>
          <p:nvPr/>
        </p:nvSpPr>
        <p:spPr bwMode="auto">
          <a:xfrm>
            <a:off x="6759328" y="5373217"/>
            <a:ext cx="4033121" cy="1200329"/>
          </a:xfrm>
          <a:prstGeom prst="rect">
            <a:avLst/>
          </a:prstGeom>
          <a:solidFill>
            <a:srgbClr val="FFFF66"/>
          </a:solidFill>
          <a:ln w="9525">
            <a:solidFill>
              <a:srgbClr val="333399"/>
            </a:solidFill>
            <a:miter lim="800000"/>
            <a:headEnd/>
            <a:tailEnd/>
          </a:ln>
          <a:effectLst/>
        </p:spPr>
        <p:txBody>
          <a:bodyPr wrap="square">
            <a:spAutoFit/>
          </a:bodyPr>
          <a:lstStyle/>
          <a:p>
            <a:pPr algn="ctr"/>
            <a:r>
              <a:rPr lang="zh-CN" altLang="en-US" sz="2400" b="1" dirty="0">
                <a:solidFill>
                  <a:srgbClr val="000099"/>
                </a:solidFill>
                <a:latin typeface="+mn-lt"/>
                <a:ea typeface="黑体" pitchFamily="2" charset="-122"/>
              </a:rPr>
              <a:t>为了达到比特同步，</a:t>
            </a:r>
          </a:p>
          <a:p>
            <a:pPr algn="ctr"/>
            <a:r>
              <a:rPr lang="zh-CN" altLang="en-US" sz="2400" b="1" dirty="0">
                <a:solidFill>
                  <a:srgbClr val="000099"/>
                </a:solidFill>
                <a:latin typeface="+mn-lt"/>
                <a:ea typeface="黑体" pitchFamily="2" charset="-122"/>
              </a:rPr>
              <a:t>在传输媒体上实际传送的</a:t>
            </a:r>
          </a:p>
          <a:p>
            <a:pPr algn="ctr"/>
            <a:r>
              <a:rPr lang="zh-CN" altLang="en-US" sz="2400" b="1" dirty="0">
                <a:solidFill>
                  <a:srgbClr val="000099"/>
                </a:solidFill>
                <a:latin typeface="+mn-lt"/>
                <a:ea typeface="黑体" pitchFamily="2" charset="-122"/>
              </a:rPr>
              <a:t>要比 </a:t>
            </a:r>
            <a:r>
              <a:rPr lang="en-US" altLang="zh-CN" sz="2400" b="1" dirty="0">
                <a:solidFill>
                  <a:srgbClr val="000099"/>
                </a:solidFill>
                <a:latin typeface="+mn-lt"/>
                <a:ea typeface="黑体" pitchFamily="2" charset="-122"/>
              </a:rPr>
              <a:t>MAC </a:t>
            </a:r>
            <a:r>
              <a:rPr lang="zh-CN" altLang="en-US" sz="2400" b="1" dirty="0">
                <a:solidFill>
                  <a:srgbClr val="000099"/>
                </a:solidFill>
                <a:latin typeface="+mn-lt"/>
                <a:ea typeface="黑体" pitchFamily="2" charset="-122"/>
              </a:rPr>
              <a:t>帧还多 </a:t>
            </a:r>
            <a:r>
              <a:rPr lang="en-US" altLang="zh-CN" sz="2400" b="1" dirty="0">
                <a:solidFill>
                  <a:srgbClr val="000099"/>
                </a:solidFill>
                <a:latin typeface="+mn-lt"/>
                <a:ea typeface="黑体" pitchFamily="2" charset="-122"/>
              </a:rPr>
              <a:t>8 </a:t>
            </a:r>
            <a:r>
              <a:rPr lang="zh-CN" altLang="en-US" sz="2400" b="1" dirty="0">
                <a:solidFill>
                  <a:srgbClr val="000099"/>
                </a:solidFill>
                <a:latin typeface="+mn-lt"/>
                <a:ea typeface="黑体" pitchFamily="2" charset="-122"/>
              </a:rPr>
              <a:t>个字节</a:t>
            </a:r>
          </a:p>
        </p:txBody>
      </p:sp>
      <p:grpSp>
        <p:nvGrpSpPr>
          <p:cNvPr id="56" name="组合 55"/>
          <p:cNvGrpSpPr/>
          <p:nvPr/>
        </p:nvGrpSpPr>
        <p:grpSpPr>
          <a:xfrm>
            <a:off x="1631504" y="2971800"/>
            <a:ext cx="9414782" cy="2254250"/>
            <a:chOff x="488504" y="2971800"/>
            <a:chExt cx="9414782" cy="2254250"/>
          </a:xfrm>
        </p:grpSpPr>
        <p:sp>
          <p:nvSpPr>
            <p:cNvPr id="57" name="Line 2"/>
            <p:cNvSpPr>
              <a:spLocks noChangeShapeType="1"/>
            </p:cNvSpPr>
            <p:nvPr/>
          </p:nvSpPr>
          <p:spPr bwMode="auto">
            <a:xfrm flipV="1">
              <a:off x="488504" y="4478338"/>
              <a:ext cx="9361040" cy="17266"/>
            </a:xfrm>
            <a:prstGeom prst="line">
              <a:avLst/>
            </a:prstGeom>
            <a:noFill/>
            <a:ln w="57150" cmpd="dbl">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Rectangle 3"/>
            <p:cNvSpPr>
              <a:spLocks noChangeArrowheads="1"/>
            </p:cNvSpPr>
            <p:nvPr/>
          </p:nvSpPr>
          <p:spPr bwMode="auto">
            <a:xfrm>
              <a:off x="1683677" y="4730750"/>
              <a:ext cx="6947958" cy="4953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4"/>
            <p:cNvSpPr>
              <a:spLocks noChangeArrowheads="1"/>
            </p:cNvSpPr>
            <p:nvPr/>
          </p:nvSpPr>
          <p:spPr bwMode="auto">
            <a:xfrm>
              <a:off x="1676797" y="4730750"/>
              <a:ext cx="6954838" cy="4889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5"/>
            <p:cNvSpPr>
              <a:spLocks noChangeArrowheads="1"/>
            </p:cNvSpPr>
            <p:nvPr/>
          </p:nvSpPr>
          <p:spPr bwMode="auto">
            <a:xfrm>
              <a:off x="4610762" y="4759647"/>
              <a:ext cx="109645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b="1" dirty="0">
                  <a:solidFill>
                    <a:srgbClr val="000099"/>
                  </a:solidFill>
                  <a:latin typeface="+mn-lt"/>
                  <a:ea typeface="黑体" pitchFamily="2" charset="-122"/>
                </a:rPr>
                <a:t>MAC </a:t>
              </a:r>
              <a:r>
                <a:rPr kumimoji="1" lang="zh-CN" altLang="en-US" sz="2000" b="1" dirty="0">
                  <a:solidFill>
                    <a:srgbClr val="000099"/>
                  </a:solidFill>
                  <a:latin typeface="+mn-lt"/>
                  <a:ea typeface="黑体" pitchFamily="2" charset="-122"/>
                </a:rPr>
                <a:t>帧</a:t>
              </a:r>
            </a:p>
          </p:txBody>
        </p:sp>
        <p:sp>
          <p:nvSpPr>
            <p:cNvPr id="61" name="Rectangle 6"/>
            <p:cNvSpPr>
              <a:spLocks noChangeArrowheads="1"/>
            </p:cNvSpPr>
            <p:nvPr/>
          </p:nvSpPr>
          <p:spPr bwMode="auto">
            <a:xfrm>
              <a:off x="8930879" y="4814889"/>
              <a:ext cx="88005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物理层</a:t>
              </a:r>
            </a:p>
          </p:txBody>
        </p:sp>
        <p:sp>
          <p:nvSpPr>
            <p:cNvPr id="62" name="Rectangle 7"/>
            <p:cNvSpPr>
              <a:spLocks noChangeArrowheads="1"/>
            </p:cNvSpPr>
            <p:nvPr/>
          </p:nvSpPr>
          <p:spPr bwMode="auto">
            <a:xfrm>
              <a:off x="8898202" y="3886201"/>
              <a:ext cx="100508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MAC </a:t>
              </a:r>
              <a:r>
                <a:rPr kumimoji="1" lang="zh-CN" altLang="en-US" b="1">
                  <a:solidFill>
                    <a:srgbClr val="000099"/>
                  </a:solidFill>
                  <a:latin typeface="+mn-lt"/>
                  <a:ea typeface="黑体" pitchFamily="2" charset="-122"/>
                </a:rPr>
                <a:t>层</a:t>
              </a:r>
            </a:p>
          </p:txBody>
        </p:sp>
        <p:sp>
          <p:nvSpPr>
            <p:cNvPr id="63" name="Line 8"/>
            <p:cNvSpPr>
              <a:spLocks noChangeShapeType="1"/>
            </p:cNvSpPr>
            <p:nvPr/>
          </p:nvSpPr>
          <p:spPr bwMode="auto">
            <a:xfrm flipH="1">
              <a:off x="1675077" y="4221163"/>
              <a:ext cx="1720" cy="5143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9"/>
            <p:cNvSpPr>
              <a:spLocks noChangeShapeType="1"/>
            </p:cNvSpPr>
            <p:nvPr/>
          </p:nvSpPr>
          <p:spPr bwMode="auto">
            <a:xfrm>
              <a:off x="8619596" y="4292600"/>
              <a:ext cx="12039" cy="431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Rectangle 10"/>
            <p:cNvSpPr>
              <a:spLocks noChangeArrowheads="1"/>
            </p:cNvSpPr>
            <p:nvPr/>
          </p:nvSpPr>
          <p:spPr bwMode="auto">
            <a:xfrm>
              <a:off x="9044385" y="2971801"/>
              <a:ext cx="693139"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IP </a:t>
              </a:r>
              <a:r>
                <a:rPr kumimoji="1" lang="zh-CN" altLang="en-US" b="1" dirty="0">
                  <a:solidFill>
                    <a:srgbClr val="000099"/>
                  </a:solidFill>
                  <a:latin typeface="+mn-lt"/>
                  <a:ea typeface="黑体" pitchFamily="2" charset="-122"/>
                </a:rPr>
                <a:t>层</a:t>
              </a:r>
            </a:p>
          </p:txBody>
        </p:sp>
        <p:sp>
          <p:nvSpPr>
            <p:cNvPr id="66" name="Line 11"/>
            <p:cNvSpPr>
              <a:spLocks noChangeShapeType="1"/>
            </p:cNvSpPr>
            <p:nvPr/>
          </p:nvSpPr>
          <p:spPr bwMode="auto">
            <a:xfrm flipV="1">
              <a:off x="8879285" y="3505202"/>
              <a:ext cx="889132" cy="0"/>
            </a:xfrm>
            <a:prstGeom prst="line">
              <a:avLst/>
            </a:prstGeom>
            <a:noFill/>
            <a:ln w="19050">
              <a:solidFill>
                <a:srgbClr val="000099"/>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67" name="Group 15"/>
            <p:cNvGrpSpPr>
              <a:grpSpLocks/>
            </p:cNvGrpSpPr>
            <p:nvPr/>
          </p:nvGrpSpPr>
          <p:grpSpPr bwMode="auto">
            <a:xfrm>
              <a:off x="1133344" y="3490915"/>
              <a:ext cx="7565363" cy="1385888"/>
              <a:chOff x="659" y="2199"/>
              <a:chExt cx="4399" cy="873"/>
            </a:xfrm>
          </p:grpSpPr>
          <p:sp>
            <p:nvSpPr>
              <p:cNvPr id="71" name="AutoShape 16"/>
              <p:cNvSpPr>
                <a:spLocks noChangeArrowheads="1"/>
              </p:cNvSpPr>
              <p:nvPr/>
            </p:nvSpPr>
            <p:spPr bwMode="auto">
              <a:xfrm rot="16200000" flipH="1">
                <a:off x="2830" y="2807"/>
                <a:ext cx="384" cy="145"/>
              </a:xfrm>
              <a:prstGeom prst="rightArrow">
                <a:avLst>
                  <a:gd name="adj1" fmla="val 50000"/>
                  <a:gd name="adj2" fmla="val 13242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72" name="Group 17"/>
              <p:cNvGrpSpPr>
                <a:grpSpLocks/>
              </p:cNvGrpSpPr>
              <p:nvPr/>
            </p:nvGrpSpPr>
            <p:grpSpPr bwMode="auto">
              <a:xfrm>
                <a:off x="659" y="2199"/>
                <a:ext cx="4399" cy="489"/>
                <a:chOff x="659" y="2199"/>
                <a:chExt cx="4399" cy="489"/>
              </a:xfrm>
            </p:grpSpPr>
            <p:sp>
              <p:nvSpPr>
                <p:cNvPr id="73" name="Rectangle 18"/>
                <p:cNvSpPr>
                  <a:spLocks noChangeArrowheads="1"/>
                </p:cNvSpPr>
                <p:nvPr/>
              </p:nvSpPr>
              <p:spPr bwMode="auto">
                <a:xfrm>
                  <a:off x="974" y="2400"/>
                  <a:ext cx="4045" cy="288"/>
                </a:xfrm>
                <a:prstGeom prst="rect">
                  <a:avLst/>
                </a:prstGeom>
                <a:solidFill>
                  <a:srgbClr val="FFCCFF"/>
                </a:solidFill>
                <a:ln w="19050">
                  <a:solidFill>
                    <a:srgbClr val="0000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74" name="Line 19"/>
                <p:cNvSpPr>
                  <a:spLocks noChangeShapeType="1"/>
                </p:cNvSpPr>
                <p:nvPr/>
              </p:nvSpPr>
              <p:spPr bwMode="auto">
                <a:xfrm>
                  <a:off x="156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0"/>
                <p:cNvSpPr>
                  <a:spLocks noChangeShapeType="1"/>
                </p:cNvSpPr>
                <p:nvPr/>
              </p:nvSpPr>
              <p:spPr bwMode="auto">
                <a:xfrm>
                  <a:off x="2139"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1"/>
                <p:cNvSpPr>
                  <a:spLocks noChangeShapeType="1"/>
                </p:cNvSpPr>
                <p:nvPr/>
              </p:nvSpPr>
              <p:spPr bwMode="auto">
                <a:xfrm>
                  <a:off x="2715"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2"/>
                <p:cNvSpPr>
                  <a:spLocks noChangeShapeType="1"/>
                </p:cNvSpPr>
                <p:nvPr/>
              </p:nvSpPr>
              <p:spPr bwMode="auto">
                <a:xfrm>
                  <a:off x="4683" y="2400"/>
                  <a:ext cx="0"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Rectangle 23"/>
                <p:cNvSpPr>
                  <a:spLocks noChangeArrowheads="1"/>
                </p:cNvSpPr>
                <p:nvPr/>
              </p:nvSpPr>
              <p:spPr bwMode="auto">
                <a:xfrm>
                  <a:off x="963" y="2445"/>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目的地址</a:t>
                  </a:r>
                </a:p>
              </p:txBody>
            </p:sp>
            <p:sp>
              <p:nvSpPr>
                <p:cNvPr id="79" name="Rectangle 24"/>
                <p:cNvSpPr>
                  <a:spLocks noChangeArrowheads="1"/>
                </p:cNvSpPr>
                <p:nvPr/>
              </p:nvSpPr>
              <p:spPr bwMode="auto">
                <a:xfrm>
                  <a:off x="1609" y="2445"/>
                  <a:ext cx="5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a:solidFill>
                        <a:srgbClr val="000099"/>
                      </a:solidFill>
                      <a:latin typeface="+mn-lt"/>
                      <a:ea typeface="黑体" pitchFamily="2" charset="-122"/>
                    </a:rPr>
                    <a:t>源地址</a:t>
                  </a:r>
                </a:p>
              </p:txBody>
            </p:sp>
            <p:sp>
              <p:nvSpPr>
                <p:cNvPr id="80" name="Rectangle 25"/>
                <p:cNvSpPr>
                  <a:spLocks noChangeArrowheads="1"/>
                </p:cNvSpPr>
                <p:nvPr/>
              </p:nvSpPr>
              <p:spPr bwMode="auto">
                <a:xfrm>
                  <a:off x="2241" y="2445"/>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类型</a:t>
                  </a:r>
                </a:p>
              </p:txBody>
            </p:sp>
            <p:sp>
              <p:nvSpPr>
                <p:cNvPr id="81" name="Rectangle 26"/>
                <p:cNvSpPr>
                  <a:spLocks noChangeArrowheads="1"/>
                </p:cNvSpPr>
                <p:nvPr/>
              </p:nvSpPr>
              <p:spPr bwMode="auto">
                <a:xfrm>
                  <a:off x="3406" y="2445"/>
                  <a:ext cx="6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数        据</a:t>
                  </a:r>
                </a:p>
              </p:txBody>
            </p:sp>
            <p:sp>
              <p:nvSpPr>
                <p:cNvPr id="82" name="Rectangle 27"/>
                <p:cNvSpPr>
                  <a:spLocks noChangeArrowheads="1"/>
                </p:cNvSpPr>
                <p:nvPr/>
              </p:nvSpPr>
              <p:spPr bwMode="auto">
                <a:xfrm>
                  <a:off x="4683" y="2445"/>
                  <a:ext cx="3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FCS</a:t>
                  </a:r>
                </a:p>
              </p:txBody>
            </p:sp>
            <p:sp>
              <p:nvSpPr>
                <p:cNvPr id="83" name="Rectangle 28"/>
                <p:cNvSpPr>
                  <a:spLocks noChangeArrowheads="1"/>
                </p:cNvSpPr>
                <p:nvPr/>
              </p:nvSpPr>
              <p:spPr bwMode="auto">
                <a:xfrm>
                  <a:off x="1193"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6</a:t>
                  </a:r>
                </a:p>
              </p:txBody>
            </p:sp>
            <p:sp>
              <p:nvSpPr>
                <p:cNvPr id="84" name="Rectangle 29"/>
                <p:cNvSpPr>
                  <a:spLocks noChangeArrowheads="1"/>
                </p:cNvSpPr>
                <p:nvPr/>
              </p:nvSpPr>
              <p:spPr bwMode="auto">
                <a:xfrm>
                  <a:off x="1810"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6</a:t>
                  </a:r>
                </a:p>
              </p:txBody>
            </p:sp>
            <p:sp>
              <p:nvSpPr>
                <p:cNvPr id="85" name="Rectangle 30"/>
                <p:cNvSpPr>
                  <a:spLocks noChangeArrowheads="1"/>
                </p:cNvSpPr>
                <p:nvPr/>
              </p:nvSpPr>
              <p:spPr bwMode="auto">
                <a:xfrm>
                  <a:off x="2379"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2</a:t>
                  </a:r>
                </a:p>
              </p:txBody>
            </p:sp>
            <p:sp>
              <p:nvSpPr>
                <p:cNvPr id="86" name="Rectangle 31"/>
                <p:cNvSpPr>
                  <a:spLocks noChangeArrowheads="1"/>
                </p:cNvSpPr>
                <p:nvPr/>
              </p:nvSpPr>
              <p:spPr bwMode="auto">
                <a:xfrm>
                  <a:off x="4786" y="2205"/>
                  <a:ext cx="1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4</a:t>
                  </a:r>
                </a:p>
              </p:txBody>
            </p:sp>
            <p:sp>
              <p:nvSpPr>
                <p:cNvPr id="87" name="Rectangle 32"/>
                <p:cNvSpPr>
                  <a:spLocks noChangeArrowheads="1"/>
                </p:cNvSpPr>
                <p:nvPr/>
              </p:nvSpPr>
              <p:spPr bwMode="auto">
                <a:xfrm>
                  <a:off x="659" y="2220"/>
                  <a:ext cx="3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字节</a:t>
                  </a:r>
                  <a:endParaRPr kumimoji="1" lang="zh-CN" altLang="en-US" sz="1600" b="1" dirty="0">
                    <a:solidFill>
                      <a:srgbClr val="000099"/>
                    </a:solidFill>
                    <a:latin typeface="+mn-lt"/>
                    <a:ea typeface="黑体" pitchFamily="2" charset="-122"/>
                  </a:endParaRPr>
                </a:p>
              </p:txBody>
            </p:sp>
            <p:sp>
              <p:nvSpPr>
                <p:cNvPr id="88" name="Text Box 33"/>
                <p:cNvSpPr txBox="1">
                  <a:spLocks noChangeArrowheads="1"/>
                </p:cNvSpPr>
                <p:nvPr/>
              </p:nvSpPr>
              <p:spPr bwMode="auto">
                <a:xfrm>
                  <a:off x="3777" y="219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b="1" dirty="0">
                      <a:solidFill>
                        <a:srgbClr val="000099"/>
                      </a:solidFill>
                      <a:latin typeface="+mn-lt"/>
                      <a:ea typeface="黑体" pitchFamily="2" charset="-122"/>
                    </a:rPr>
                    <a:t>46 ~ 1500</a:t>
                  </a:r>
                </a:p>
              </p:txBody>
            </p:sp>
          </p:grpSp>
        </p:grpSp>
        <p:grpSp>
          <p:nvGrpSpPr>
            <p:cNvPr id="68" name="Group 34"/>
            <p:cNvGrpSpPr>
              <a:grpSpLocks/>
            </p:cNvGrpSpPr>
            <p:nvPr/>
          </p:nvGrpSpPr>
          <p:grpSpPr bwMode="auto">
            <a:xfrm>
              <a:off x="4669235" y="2971800"/>
              <a:ext cx="3384550" cy="990600"/>
              <a:chOff x="2715" y="1872"/>
              <a:chExt cx="1968" cy="624"/>
            </a:xfrm>
          </p:grpSpPr>
          <p:sp>
            <p:nvSpPr>
              <p:cNvPr id="69" name="AutoShape 35"/>
              <p:cNvSpPr>
                <a:spLocks noChangeArrowheads="1"/>
              </p:cNvSpPr>
              <p:nvPr/>
            </p:nvSpPr>
            <p:spPr bwMode="auto">
              <a:xfrm rot="16200000" flipH="1">
                <a:off x="3508" y="2231"/>
                <a:ext cx="384" cy="145"/>
              </a:xfrm>
              <a:prstGeom prst="rightArrow">
                <a:avLst>
                  <a:gd name="adj1" fmla="val 50000"/>
                  <a:gd name="adj2" fmla="val 132426"/>
                </a:avLst>
              </a:prstGeom>
              <a:solidFill>
                <a:schemeClr val="accent1"/>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0" name="Rectangle 36"/>
              <p:cNvSpPr>
                <a:spLocks noChangeArrowheads="1"/>
              </p:cNvSpPr>
              <p:nvPr/>
            </p:nvSpPr>
            <p:spPr bwMode="auto">
              <a:xfrm>
                <a:off x="2715" y="1872"/>
                <a:ext cx="1968" cy="240"/>
              </a:xfrm>
              <a:prstGeom prst="rect">
                <a:avLst/>
              </a:prstGeom>
              <a:solidFill>
                <a:srgbClr val="CCECFF"/>
              </a:solidFill>
              <a:ln w="19050">
                <a:solidFill>
                  <a:schemeClr val="folHlink"/>
                </a:solidFill>
                <a:miter lim="800000"/>
                <a:headEnd/>
                <a:tailEnd/>
              </a:ln>
              <a:effectLst>
                <a:outerShdw dist="35921" dir="2700000" algn="ctr" rotWithShape="0">
                  <a:schemeClr val="bg2"/>
                </a:outerShdw>
              </a:effectLst>
            </p:spPr>
            <p:txBody>
              <a:bodyPr wrap="none" anchor="ctr"/>
              <a:lstStyle/>
              <a:p>
                <a:pPr algn="ctr" defTabSz="76200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grpSp>
      </p:grpSp>
      <p:grpSp>
        <p:nvGrpSpPr>
          <p:cNvPr id="451622" name="Group 38"/>
          <p:cNvGrpSpPr>
            <a:grpSpLocks/>
          </p:cNvGrpSpPr>
          <p:nvPr/>
        </p:nvGrpSpPr>
        <p:grpSpPr bwMode="auto">
          <a:xfrm>
            <a:off x="1271986" y="4221165"/>
            <a:ext cx="4915165" cy="2462214"/>
            <a:chOff x="75" y="2659"/>
            <a:chExt cx="2858" cy="1551"/>
          </a:xfrm>
        </p:grpSpPr>
        <p:sp>
          <p:nvSpPr>
            <p:cNvPr id="451623" name="Rectangle 39"/>
            <p:cNvSpPr>
              <a:spLocks noChangeArrowheads="1"/>
            </p:cNvSpPr>
            <p:nvPr/>
          </p:nvSpPr>
          <p:spPr bwMode="auto">
            <a:xfrm>
              <a:off x="123" y="3606"/>
              <a:ext cx="2757" cy="262"/>
            </a:xfrm>
            <a:prstGeom prst="rect">
              <a:avLst/>
            </a:prstGeom>
            <a:solidFill>
              <a:srgbClr val="FFFF99"/>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24" name="Rectangle 40"/>
            <p:cNvSpPr>
              <a:spLocks noChangeArrowheads="1"/>
            </p:cNvSpPr>
            <p:nvPr/>
          </p:nvSpPr>
          <p:spPr bwMode="auto">
            <a:xfrm>
              <a:off x="75" y="3633"/>
              <a:ext cx="28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10101010101010     101010101010 10101011</a:t>
              </a:r>
            </a:p>
          </p:txBody>
        </p:sp>
        <p:sp>
          <p:nvSpPr>
            <p:cNvPr id="451625" name="Line 41"/>
            <p:cNvSpPr>
              <a:spLocks noChangeShapeType="1"/>
            </p:cNvSpPr>
            <p:nvPr/>
          </p:nvSpPr>
          <p:spPr bwMode="auto">
            <a:xfrm>
              <a:off x="2252" y="3604"/>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26" name="Rectangle 42"/>
            <p:cNvSpPr>
              <a:spLocks noChangeArrowheads="1"/>
            </p:cNvSpPr>
            <p:nvPr/>
          </p:nvSpPr>
          <p:spPr bwMode="auto">
            <a:xfrm>
              <a:off x="841" y="3892"/>
              <a:ext cx="64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b="1" dirty="0">
                  <a:solidFill>
                    <a:srgbClr val="000099"/>
                  </a:solidFill>
                  <a:latin typeface="+mn-lt"/>
                  <a:ea typeface="黑体" pitchFamily="2" charset="-122"/>
                </a:rPr>
                <a:t>前同步码</a:t>
              </a:r>
            </a:p>
          </p:txBody>
        </p:sp>
        <p:sp>
          <p:nvSpPr>
            <p:cNvPr id="451627" name="Rectangle 43"/>
            <p:cNvSpPr>
              <a:spLocks noChangeArrowheads="1"/>
            </p:cNvSpPr>
            <p:nvPr/>
          </p:nvSpPr>
          <p:spPr bwMode="auto">
            <a:xfrm>
              <a:off x="2294" y="3874"/>
              <a:ext cx="512" cy="3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80000"/>
                </a:lnSpc>
              </a:pPr>
              <a:r>
                <a:rPr kumimoji="1" lang="zh-CN" altLang="en-US" b="1" dirty="0">
                  <a:solidFill>
                    <a:srgbClr val="000099"/>
                  </a:solidFill>
                  <a:latin typeface="+mn-lt"/>
                  <a:ea typeface="黑体" pitchFamily="2" charset="-122"/>
                </a:rPr>
                <a:t>帧开始</a:t>
              </a:r>
            </a:p>
            <a:p>
              <a:pPr defTabSz="762000">
                <a:lnSpc>
                  <a:spcPct val="80000"/>
                </a:lnSpc>
              </a:pPr>
              <a:r>
                <a:rPr kumimoji="1" lang="zh-CN" altLang="en-US" b="1" dirty="0">
                  <a:solidFill>
                    <a:srgbClr val="000099"/>
                  </a:solidFill>
                  <a:latin typeface="+mn-lt"/>
                  <a:ea typeface="黑体" pitchFamily="2" charset="-122"/>
                </a:rPr>
                <a:t>定界符</a:t>
              </a:r>
            </a:p>
          </p:txBody>
        </p:sp>
        <p:sp>
          <p:nvSpPr>
            <p:cNvPr id="451628" name="Rectangle 44"/>
            <p:cNvSpPr>
              <a:spLocks noChangeArrowheads="1"/>
            </p:cNvSpPr>
            <p:nvPr/>
          </p:nvSpPr>
          <p:spPr bwMode="auto">
            <a:xfrm>
              <a:off x="884" y="339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7 </a:t>
              </a:r>
              <a:r>
                <a:rPr kumimoji="1" lang="zh-CN" altLang="en-US" b="1">
                  <a:solidFill>
                    <a:srgbClr val="000099"/>
                  </a:solidFill>
                  <a:latin typeface="+mn-lt"/>
                  <a:ea typeface="黑体" pitchFamily="2" charset="-122"/>
                </a:rPr>
                <a:t>字节</a:t>
              </a:r>
            </a:p>
          </p:txBody>
        </p:sp>
        <p:sp>
          <p:nvSpPr>
            <p:cNvPr id="451629" name="Rectangle 45"/>
            <p:cNvSpPr>
              <a:spLocks noChangeArrowheads="1"/>
            </p:cNvSpPr>
            <p:nvPr/>
          </p:nvSpPr>
          <p:spPr bwMode="auto">
            <a:xfrm>
              <a:off x="2266" y="3380"/>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dirty="0">
                  <a:solidFill>
                    <a:srgbClr val="000099"/>
                  </a:solidFill>
                  <a:latin typeface="+mn-lt"/>
                  <a:ea typeface="黑体" pitchFamily="2" charset="-122"/>
                </a:rPr>
                <a:t>1 </a:t>
              </a:r>
              <a:r>
                <a:rPr kumimoji="1" lang="zh-CN" altLang="en-US" b="1" dirty="0">
                  <a:solidFill>
                    <a:srgbClr val="000099"/>
                  </a:solidFill>
                  <a:latin typeface="+mn-lt"/>
                  <a:ea typeface="黑体" pitchFamily="2" charset="-122"/>
                </a:rPr>
                <a:t>字节</a:t>
              </a:r>
            </a:p>
          </p:txBody>
        </p:sp>
        <p:sp>
          <p:nvSpPr>
            <p:cNvPr id="451630" name="Line 46"/>
            <p:cNvSpPr>
              <a:spLocks noChangeShapeType="1"/>
            </p:cNvSpPr>
            <p:nvPr/>
          </p:nvSpPr>
          <p:spPr bwMode="auto">
            <a:xfrm flipV="1">
              <a:off x="131" y="3294"/>
              <a:ext cx="184" cy="310"/>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1" name="Line 47"/>
            <p:cNvSpPr>
              <a:spLocks noChangeShapeType="1"/>
            </p:cNvSpPr>
            <p:nvPr/>
          </p:nvSpPr>
          <p:spPr bwMode="auto">
            <a:xfrm>
              <a:off x="969" y="3302"/>
              <a:ext cx="1911" cy="302"/>
            </a:xfrm>
            <a:prstGeom prst="line">
              <a:avLst/>
            </a:prstGeom>
            <a:noFill/>
            <a:ln w="1270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51632" name="Text Box 48"/>
            <p:cNvSpPr txBox="1">
              <a:spLocks noChangeArrowheads="1"/>
            </p:cNvSpPr>
            <p:nvPr/>
          </p:nvSpPr>
          <p:spPr bwMode="auto">
            <a:xfrm>
              <a:off x="1158" y="3613"/>
              <a:ext cx="2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2000" b="1" dirty="0">
                  <a:solidFill>
                    <a:srgbClr val="000099"/>
                  </a:solidFill>
                  <a:latin typeface="+mn-lt"/>
                  <a:ea typeface="黑体" pitchFamily="2" charset="-122"/>
                </a:rPr>
                <a:t>…</a:t>
              </a:r>
            </a:p>
          </p:txBody>
        </p:sp>
        <p:grpSp>
          <p:nvGrpSpPr>
            <p:cNvPr id="451633" name="Group 49"/>
            <p:cNvGrpSpPr>
              <a:grpSpLocks/>
            </p:cNvGrpSpPr>
            <p:nvPr/>
          </p:nvGrpSpPr>
          <p:grpSpPr bwMode="auto">
            <a:xfrm>
              <a:off x="158" y="2659"/>
              <a:ext cx="817" cy="625"/>
              <a:chOff x="158" y="2659"/>
              <a:chExt cx="817" cy="625"/>
            </a:xfrm>
          </p:grpSpPr>
          <p:grpSp>
            <p:nvGrpSpPr>
              <p:cNvPr id="451634" name="Group 50"/>
              <p:cNvGrpSpPr>
                <a:grpSpLocks/>
              </p:cNvGrpSpPr>
              <p:nvPr/>
            </p:nvGrpSpPr>
            <p:grpSpPr bwMode="auto">
              <a:xfrm>
                <a:off x="333" y="2976"/>
                <a:ext cx="642" cy="308"/>
                <a:chOff x="333" y="2976"/>
                <a:chExt cx="642" cy="308"/>
              </a:xfrm>
            </p:grpSpPr>
            <p:sp>
              <p:nvSpPr>
                <p:cNvPr id="451635" name="Rectangle 51"/>
                <p:cNvSpPr>
                  <a:spLocks noChangeArrowheads="1"/>
                </p:cNvSpPr>
                <p:nvPr/>
              </p:nvSpPr>
              <p:spPr bwMode="auto">
                <a:xfrm>
                  <a:off x="333" y="2976"/>
                  <a:ext cx="642" cy="308"/>
                </a:xfrm>
                <a:prstGeom prst="rect">
                  <a:avLst/>
                </a:prstGeom>
                <a:solidFill>
                  <a:srgbClr val="FFFF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451636" name="Rectangle 52"/>
                <p:cNvSpPr>
                  <a:spLocks noChangeArrowheads="1"/>
                </p:cNvSpPr>
                <p:nvPr/>
              </p:nvSpPr>
              <p:spPr bwMode="auto">
                <a:xfrm>
                  <a:off x="419" y="3034"/>
                  <a:ext cx="4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b="1">
                      <a:solidFill>
                        <a:srgbClr val="000099"/>
                      </a:solidFill>
                      <a:latin typeface="+mn-lt"/>
                      <a:ea typeface="黑体" pitchFamily="2" charset="-122"/>
                    </a:rPr>
                    <a:t>8 </a:t>
                  </a:r>
                  <a:r>
                    <a:rPr kumimoji="1" lang="zh-CN" altLang="en-US" b="1">
                      <a:solidFill>
                        <a:srgbClr val="000099"/>
                      </a:solidFill>
                      <a:latin typeface="+mn-lt"/>
                      <a:ea typeface="黑体" pitchFamily="2" charset="-122"/>
                    </a:rPr>
                    <a:t>字节</a:t>
                  </a:r>
                </a:p>
              </p:txBody>
            </p:sp>
          </p:grpSp>
          <p:sp>
            <p:nvSpPr>
              <p:cNvPr id="451637" name="AutoShape 53"/>
              <p:cNvSpPr>
                <a:spLocks noChangeArrowheads="1"/>
              </p:cNvSpPr>
              <p:nvPr/>
            </p:nvSpPr>
            <p:spPr bwMode="auto">
              <a:xfrm>
                <a:off x="171" y="2679"/>
                <a:ext cx="400" cy="2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b="1">
                  <a:solidFill>
                    <a:srgbClr val="000099"/>
                  </a:solidFill>
                  <a:latin typeface="+mn-lt"/>
                  <a:ea typeface="黑体" pitchFamily="2" charset="-122"/>
                </a:endParaRPr>
              </a:p>
            </p:txBody>
          </p:sp>
          <p:sp>
            <p:nvSpPr>
              <p:cNvPr id="451638" name="Rectangle 54"/>
              <p:cNvSpPr>
                <a:spLocks noChangeArrowheads="1"/>
              </p:cNvSpPr>
              <p:nvPr/>
            </p:nvSpPr>
            <p:spPr bwMode="auto">
              <a:xfrm>
                <a:off x="158" y="2659"/>
                <a:ext cx="46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a:r>
                  <a:rPr kumimoji="1" lang="zh-CN" altLang="en-US" sz="2000" b="1" dirty="0">
                    <a:solidFill>
                      <a:srgbClr val="000099"/>
                    </a:solidFill>
                    <a:latin typeface="+mn-lt"/>
                    <a:ea typeface="黑体" pitchFamily="2" charset="-122"/>
                  </a:rPr>
                  <a:t>插入</a:t>
                </a:r>
              </a:p>
            </p:txBody>
          </p:sp>
        </p:grpSp>
      </p:grpSp>
    </p:spTree>
    <p:extLst>
      <p:ext uri="{BB962C8B-B14F-4D97-AF65-F5344CB8AC3E}">
        <p14:creationId xmlns:p14="http://schemas.microsoft.com/office/powerpoint/2010/main" val="653210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164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1622"/>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451622"/>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39" grpId="0" animBg="1"/>
      <p:bldP spid="45164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idx="1"/>
          </p:nvPr>
        </p:nvSpPr>
        <p:spPr/>
        <p:txBody>
          <a:bodyPr/>
          <a:lstStyle/>
          <a:p>
            <a:r>
              <a:rPr lang="zh-CN" altLang="en-US" dirty="0"/>
              <a:t>数据字段的长度与长度字段的值不一致；</a:t>
            </a:r>
          </a:p>
          <a:p>
            <a:r>
              <a:rPr lang="zh-CN" altLang="en-US" dirty="0"/>
              <a:t>帧的长度不是整数个字节；</a:t>
            </a:r>
          </a:p>
          <a:p>
            <a:r>
              <a:rPr lang="zh-CN" altLang="en-US" dirty="0"/>
              <a:t>用收到的帧检验序列 </a:t>
            </a:r>
            <a:r>
              <a:rPr lang="en-US" altLang="zh-CN" dirty="0"/>
              <a:t>FCS </a:t>
            </a:r>
            <a:r>
              <a:rPr lang="zh-CN" altLang="en-US" dirty="0"/>
              <a:t>查出有差错；</a:t>
            </a:r>
          </a:p>
          <a:p>
            <a:r>
              <a:rPr lang="zh-CN" altLang="en-US" dirty="0"/>
              <a:t>数据字段的长度不在 </a:t>
            </a:r>
            <a:r>
              <a:rPr lang="en-US" altLang="zh-CN" dirty="0"/>
              <a:t>46 ~ 1500 </a:t>
            </a:r>
            <a:r>
              <a:rPr lang="zh-CN" altLang="en-US" dirty="0"/>
              <a:t>字节之间。</a:t>
            </a:r>
          </a:p>
          <a:p>
            <a:r>
              <a:rPr lang="zh-CN" altLang="en-US" dirty="0"/>
              <a:t>有效的 </a:t>
            </a:r>
            <a:r>
              <a:rPr lang="en-US" altLang="zh-CN" dirty="0"/>
              <a:t>MAC </a:t>
            </a:r>
            <a:r>
              <a:rPr lang="zh-CN" altLang="en-US" dirty="0"/>
              <a:t>帧长度为 </a:t>
            </a:r>
            <a:r>
              <a:rPr lang="en-US" altLang="zh-CN" dirty="0"/>
              <a:t>64 ~ 1518 </a:t>
            </a:r>
            <a:r>
              <a:rPr lang="zh-CN" altLang="en-US" dirty="0"/>
              <a:t>字节之间。</a:t>
            </a:r>
          </a:p>
        </p:txBody>
      </p:sp>
      <p:sp>
        <p:nvSpPr>
          <p:cNvPr id="452611" name="Rectangle 3"/>
          <p:cNvSpPr>
            <a:spLocks noGrp="1" noChangeArrowheads="1"/>
          </p:cNvSpPr>
          <p:nvPr>
            <p:ph type="title"/>
          </p:nvPr>
        </p:nvSpPr>
        <p:spPr/>
        <p:txBody>
          <a:bodyPr/>
          <a:lstStyle/>
          <a:p>
            <a:pPr algn="ctr"/>
            <a:r>
              <a:rPr lang="zh-CN" altLang="en-US"/>
              <a:t>无效的 </a:t>
            </a:r>
            <a:r>
              <a:rPr lang="en-US" altLang="zh-CN"/>
              <a:t>MAC </a:t>
            </a:r>
            <a:r>
              <a:rPr lang="zh-CN" altLang="en-US"/>
              <a:t>帧 </a:t>
            </a:r>
          </a:p>
        </p:txBody>
      </p:sp>
      <p:sp>
        <p:nvSpPr>
          <p:cNvPr id="2" name="矩形 1"/>
          <p:cNvSpPr/>
          <p:nvPr/>
        </p:nvSpPr>
        <p:spPr>
          <a:xfrm>
            <a:off x="2132352" y="4509120"/>
            <a:ext cx="8019737" cy="1077218"/>
          </a:xfrm>
          <a:prstGeom prst="rect">
            <a:avLst/>
          </a:prstGeom>
          <a:solidFill>
            <a:srgbClr val="000066"/>
          </a:solidFill>
        </p:spPr>
        <p:txBody>
          <a:bodyPr wrap="square">
            <a:spAutoFit/>
          </a:bodyPr>
          <a:lstStyle/>
          <a:p>
            <a:r>
              <a:rPr lang="zh-CN" altLang="en-US" sz="3200" b="1" dirty="0">
                <a:solidFill>
                  <a:schemeClr val="bg1"/>
                </a:solidFill>
                <a:latin typeface="+mn-lt"/>
                <a:ea typeface="黑体" pitchFamily="2" charset="-122"/>
              </a:rPr>
              <a:t>对于检查出的无效 </a:t>
            </a:r>
            <a:r>
              <a:rPr lang="en-US" altLang="zh-CN" sz="3200" b="1" dirty="0">
                <a:solidFill>
                  <a:schemeClr val="bg1"/>
                </a:solidFill>
                <a:latin typeface="+mn-lt"/>
                <a:ea typeface="黑体" pitchFamily="2" charset="-122"/>
              </a:rPr>
              <a:t>MAC </a:t>
            </a:r>
            <a:r>
              <a:rPr lang="zh-CN" altLang="en-US" sz="3200" b="1" dirty="0">
                <a:solidFill>
                  <a:schemeClr val="bg1"/>
                </a:solidFill>
                <a:latin typeface="+mn-lt"/>
                <a:ea typeface="黑体" pitchFamily="2" charset="-122"/>
              </a:rPr>
              <a:t>帧就简单地丢弃。以太网不负责重传丢弃的帧。 </a:t>
            </a:r>
          </a:p>
        </p:txBody>
      </p:sp>
    </p:spTree>
    <p:extLst>
      <p:ext uri="{BB962C8B-B14F-4D97-AF65-F5344CB8AC3E}">
        <p14:creationId xmlns:p14="http://schemas.microsoft.com/office/powerpoint/2010/main" val="9401476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pPr marL="0" indent="0">
              <a:buNone/>
            </a:pPr>
            <a:r>
              <a:rPr lang="zh-CN" altLang="zh-CN" sz="2800" dirty="0"/>
              <a:t>与以太网</a:t>
            </a:r>
            <a:r>
              <a:rPr lang="en-US" altLang="zh-CN" sz="2800" dirty="0"/>
              <a:t>V2 MAC </a:t>
            </a:r>
            <a:r>
              <a:rPr lang="zh-CN" altLang="zh-CN" sz="2800" dirty="0"/>
              <a:t>帧格式</a:t>
            </a:r>
            <a:r>
              <a:rPr lang="zh-CN" altLang="en-US" sz="2800" dirty="0"/>
              <a:t>相似，</a:t>
            </a:r>
            <a:r>
              <a:rPr lang="zh-CN" altLang="zh-CN" sz="2800" dirty="0"/>
              <a:t>区别</a:t>
            </a:r>
            <a:r>
              <a:rPr lang="zh-CN" altLang="en-US" sz="2800" dirty="0"/>
              <a:t>在于：</a:t>
            </a:r>
            <a:endParaRPr lang="en-US" altLang="zh-CN" sz="2800" dirty="0"/>
          </a:p>
          <a:p>
            <a:r>
              <a:rPr lang="en-US" altLang="zh-CN" sz="2800" dirty="0"/>
              <a:t>(1) IEEE 802.3 </a:t>
            </a:r>
            <a:r>
              <a:rPr lang="zh-CN" altLang="zh-CN" sz="2800" dirty="0"/>
              <a:t>规定的</a:t>
            </a:r>
            <a:r>
              <a:rPr lang="en-US" altLang="zh-CN" sz="2800" dirty="0"/>
              <a:t> MAC </a:t>
            </a:r>
            <a:r>
              <a:rPr lang="zh-CN" altLang="zh-CN" sz="2800" dirty="0"/>
              <a:t>帧的第三个字段是“</a:t>
            </a:r>
            <a:r>
              <a:rPr lang="zh-CN" altLang="zh-CN" sz="2800" dirty="0">
                <a:solidFill>
                  <a:srgbClr val="FF0000"/>
                </a:solidFill>
              </a:rPr>
              <a:t>长度</a:t>
            </a:r>
            <a:r>
              <a:rPr lang="en-US" altLang="zh-CN" sz="2800" dirty="0">
                <a:solidFill>
                  <a:srgbClr val="FF0000"/>
                </a:solidFill>
              </a:rPr>
              <a:t> / </a:t>
            </a:r>
            <a:r>
              <a:rPr lang="zh-CN" altLang="zh-CN" sz="2800" dirty="0">
                <a:solidFill>
                  <a:srgbClr val="FF0000"/>
                </a:solidFill>
              </a:rPr>
              <a:t>类型</a:t>
            </a:r>
            <a:r>
              <a:rPr lang="zh-CN" altLang="zh-CN" sz="2800" dirty="0"/>
              <a:t>”。</a:t>
            </a:r>
            <a:endParaRPr lang="en-US" altLang="zh-CN" sz="2800" dirty="0"/>
          </a:p>
          <a:p>
            <a:pPr lvl="1"/>
            <a:r>
              <a:rPr lang="zh-CN" altLang="zh-CN" sz="2400" dirty="0"/>
              <a:t>当这个字段值大于</a:t>
            </a:r>
            <a:r>
              <a:rPr lang="en-US" altLang="zh-CN" sz="2400" dirty="0"/>
              <a:t> 0x0600 </a:t>
            </a:r>
            <a:r>
              <a:rPr lang="zh-CN" altLang="zh-CN" sz="2400" dirty="0"/>
              <a:t>时（相当于十进制的</a:t>
            </a:r>
            <a:r>
              <a:rPr lang="en-US" altLang="zh-CN" sz="2400" dirty="0"/>
              <a:t> 1536</a:t>
            </a:r>
            <a:r>
              <a:rPr lang="zh-CN" altLang="zh-CN" sz="2400" dirty="0"/>
              <a:t>），就表示“类型”。这样的帧和以太网</a:t>
            </a:r>
            <a:r>
              <a:rPr lang="en-US" altLang="zh-CN" sz="2400" dirty="0"/>
              <a:t> V2 MAC </a:t>
            </a:r>
            <a:r>
              <a:rPr lang="zh-CN" altLang="zh-CN" sz="2400" dirty="0"/>
              <a:t>帧完全一样。</a:t>
            </a:r>
            <a:endParaRPr lang="en-US" altLang="zh-CN" sz="2400" dirty="0"/>
          </a:p>
          <a:p>
            <a:pPr lvl="1"/>
            <a:r>
              <a:rPr lang="zh-CN" altLang="zh-CN" sz="2400" dirty="0"/>
              <a:t>当这个字段值小于</a:t>
            </a:r>
            <a:r>
              <a:rPr lang="en-US" altLang="zh-CN" sz="2400" dirty="0"/>
              <a:t> 0x0600 </a:t>
            </a:r>
            <a:r>
              <a:rPr lang="zh-CN" altLang="zh-CN" sz="2400" dirty="0"/>
              <a:t>时才表示“长度”</a:t>
            </a:r>
            <a:r>
              <a:rPr lang="zh-CN" altLang="en-US" sz="2400" dirty="0"/>
              <a:t>。</a:t>
            </a:r>
            <a:endParaRPr lang="en-US" altLang="zh-CN" sz="2400" dirty="0"/>
          </a:p>
          <a:p>
            <a:r>
              <a:rPr lang="en-US" altLang="zh-CN" sz="2800" dirty="0"/>
              <a:t>(2) </a:t>
            </a:r>
            <a:r>
              <a:rPr lang="zh-CN" altLang="zh-CN" sz="2800" dirty="0"/>
              <a:t>当“长度</a:t>
            </a:r>
            <a:r>
              <a:rPr lang="en-US" altLang="zh-CN" sz="2800" dirty="0"/>
              <a:t>/</a:t>
            </a:r>
            <a:r>
              <a:rPr lang="zh-CN" altLang="zh-CN" sz="2800" dirty="0"/>
              <a:t>类型”字段值小于</a:t>
            </a:r>
            <a:r>
              <a:rPr lang="en-US" altLang="zh-CN" sz="2800" dirty="0"/>
              <a:t> 0x0600 </a:t>
            </a:r>
            <a:r>
              <a:rPr lang="zh-CN" altLang="zh-CN" sz="2800" dirty="0"/>
              <a:t>时，数据字段必须装入上面的逻辑链路控制</a:t>
            </a:r>
            <a:r>
              <a:rPr lang="en-US" altLang="zh-CN" sz="2800" dirty="0"/>
              <a:t> LLC </a:t>
            </a:r>
            <a:r>
              <a:rPr lang="zh-CN" altLang="zh-CN" sz="2800" dirty="0"/>
              <a:t>子层的</a:t>
            </a:r>
            <a:r>
              <a:rPr lang="en-US" altLang="zh-CN" sz="2800" dirty="0"/>
              <a:t> LLC </a:t>
            </a:r>
            <a:r>
              <a:rPr lang="zh-CN" altLang="zh-CN" sz="2800" dirty="0"/>
              <a:t>帧。</a:t>
            </a:r>
            <a:endParaRPr lang="zh-CN" altLang="en-US" sz="2800" dirty="0"/>
          </a:p>
        </p:txBody>
      </p:sp>
      <p:sp>
        <p:nvSpPr>
          <p:cNvPr id="453635" name="Rectangle 3"/>
          <p:cNvSpPr>
            <a:spLocks noGrp="1" noChangeArrowheads="1"/>
          </p:cNvSpPr>
          <p:nvPr>
            <p:ph type="title"/>
          </p:nvPr>
        </p:nvSpPr>
        <p:spPr/>
        <p:txBody>
          <a:bodyPr/>
          <a:lstStyle/>
          <a:p>
            <a:pPr algn="ctr"/>
            <a:r>
              <a:rPr lang="en-US" altLang="zh-CN" dirty="0"/>
              <a:t>IEEE 802.3 MAC </a:t>
            </a:r>
            <a:r>
              <a:rPr lang="zh-CN" altLang="en-US" dirty="0"/>
              <a:t>帧格式</a:t>
            </a:r>
          </a:p>
        </p:txBody>
      </p:sp>
      <p:sp>
        <p:nvSpPr>
          <p:cNvPr id="2" name="矩形 1"/>
          <p:cNvSpPr/>
          <p:nvPr/>
        </p:nvSpPr>
        <p:spPr>
          <a:xfrm>
            <a:off x="1775520" y="5157193"/>
            <a:ext cx="8856984" cy="999697"/>
          </a:xfrm>
          <a:prstGeom prst="rect">
            <a:avLst/>
          </a:prstGeom>
          <a:solidFill>
            <a:schemeClr val="accent6">
              <a:lumMod val="20000"/>
              <a:lumOff val="80000"/>
            </a:schemeClr>
          </a:solidFill>
          <a:ln>
            <a:solidFill>
              <a:srgbClr val="000099"/>
            </a:solidFill>
          </a:ln>
        </p:spPr>
        <p:txBody>
          <a:bodyPr wrap="square">
            <a:spAutoFit/>
          </a:bodyPr>
          <a:lstStyle/>
          <a:p>
            <a:pPr>
              <a:lnSpc>
                <a:spcPct val="110000"/>
              </a:lnSpc>
            </a:pPr>
            <a:r>
              <a:rPr lang="zh-CN" altLang="zh-CN" sz="2800" dirty="0">
                <a:solidFill>
                  <a:srgbClr val="000099"/>
                </a:solidFill>
                <a:latin typeface="+mn-ea"/>
              </a:rPr>
              <a:t>现在市场上流行的都是以太网</a:t>
            </a:r>
            <a:r>
              <a:rPr lang="en-US" altLang="zh-CN" sz="2800" dirty="0">
                <a:solidFill>
                  <a:srgbClr val="000099"/>
                </a:solidFill>
                <a:latin typeface="+mn-ea"/>
              </a:rPr>
              <a:t>V2 </a:t>
            </a:r>
            <a:r>
              <a:rPr lang="zh-CN" altLang="zh-CN" sz="2800" dirty="0">
                <a:solidFill>
                  <a:srgbClr val="000099"/>
                </a:solidFill>
                <a:latin typeface="+mn-ea"/>
              </a:rPr>
              <a:t>的</a:t>
            </a:r>
            <a:r>
              <a:rPr lang="en-US" altLang="zh-CN" sz="2800" dirty="0">
                <a:solidFill>
                  <a:srgbClr val="000099"/>
                </a:solidFill>
                <a:latin typeface="+mn-ea"/>
              </a:rPr>
              <a:t> MAC </a:t>
            </a:r>
            <a:r>
              <a:rPr lang="zh-CN" altLang="zh-CN" sz="2800" dirty="0">
                <a:solidFill>
                  <a:srgbClr val="000099"/>
                </a:solidFill>
                <a:latin typeface="+mn-ea"/>
              </a:rPr>
              <a:t>帧，但大家也常常把它称为</a:t>
            </a:r>
            <a:r>
              <a:rPr lang="en-US" altLang="zh-CN" sz="2800" dirty="0">
                <a:solidFill>
                  <a:srgbClr val="000099"/>
                </a:solidFill>
                <a:latin typeface="+mn-ea"/>
              </a:rPr>
              <a:t> IEEE 802.3 </a:t>
            </a:r>
            <a:r>
              <a:rPr lang="zh-CN" altLang="zh-CN" sz="2800" dirty="0">
                <a:solidFill>
                  <a:srgbClr val="000099"/>
                </a:solidFill>
                <a:latin typeface="+mn-ea"/>
              </a:rPr>
              <a:t>标准的</a:t>
            </a:r>
            <a:r>
              <a:rPr lang="en-US" altLang="zh-CN" sz="2800" dirty="0">
                <a:solidFill>
                  <a:srgbClr val="000099"/>
                </a:solidFill>
                <a:latin typeface="+mn-ea"/>
              </a:rPr>
              <a:t> MAC </a:t>
            </a:r>
            <a:r>
              <a:rPr lang="zh-CN" altLang="zh-CN" sz="2800" dirty="0">
                <a:solidFill>
                  <a:srgbClr val="000099"/>
                </a:solidFill>
                <a:latin typeface="+mn-ea"/>
              </a:rPr>
              <a:t>帧</a:t>
            </a:r>
            <a:r>
              <a:rPr lang="zh-CN" altLang="en-US" sz="2800" dirty="0">
                <a:solidFill>
                  <a:srgbClr val="000099"/>
                </a:solidFill>
                <a:latin typeface="+mn-ea"/>
              </a:rPr>
              <a:t>。</a:t>
            </a:r>
          </a:p>
        </p:txBody>
      </p:sp>
    </p:spTree>
    <p:extLst>
      <p:ext uri="{BB962C8B-B14F-4D97-AF65-F5344CB8AC3E}">
        <p14:creationId xmlns:p14="http://schemas.microsoft.com/office/powerpoint/2010/main" val="4179691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p:txBody>
          <a:bodyPr/>
          <a:lstStyle/>
          <a:p>
            <a:r>
              <a:rPr lang="zh-CN" altLang="en-US" dirty="0"/>
              <a:t>帧间最小间隔为 </a:t>
            </a:r>
            <a:r>
              <a:rPr lang="en-US" altLang="zh-CN" dirty="0"/>
              <a:t>9.6 </a:t>
            </a:r>
            <a:r>
              <a:rPr lang="en-US" altLang="zh-CN" dirty="0">
                <a:sym typeface="Symbol" pitchFamily="18" charset="2"/>
              </a:rPr>
              <a:t></a:t>
            </a:r>
            <a:r>
              <a:rPr lang="en-US" altLang="zh-CN" dirty="0"/>
              <a:t>s</a:t>
            </a:r>
            <a:r>
              <a:rPr lang="zh-CN" altLang="en-US" dirty="0"/>
              <a:t>，相当于 </a:t>
            </a:r>
            <a:r>
              <a:rPr lang="en-US" altLang="zh-CN" dirty="0"/>
              <a:t>96 bit </a:t>
            </a:r>
            <a:r>
              <a:rPr lang="zh-CN" altLang="en-US" dirty="0"/>
              <a:t>的发送时间。</a:t>
            </a:r>
          </a:p>
          <a:p>
            <a:r>
              <a:rPr lang="zh-CN" altLang="en-US" dirty="0"/>
              <a:t>一个站在检测到总线开始空闲后，还要等待 </a:t>
            </a:r>
            <a:r>
              <a:rPr lang="en-US" altLang="zh-CN" dirty="0"/>
              <a:t>9.6 </a:t>
            </a:r>
            <a:r>
              <a:rPr lang="en-US" altLang="zh-CN" dirty="0">
                <a:sym typeface="Symbol" pitchFamily="18" charset="2"/>
              </a:rPr>
              <a:t></a:t>
            </a:r>
            <a:r>
              <a:rPr lang="en-US" altLang="zh-CN" dirty="0"/>
              <a:t>s </a:t>
            </a:r>
            <a:r>
              <a:rPr lang="zh-CN" altLang="en-US" dirty="0"/>
              <a:t>才能再次发送数据。</a:t>
            </a:r>
          </a:p>
          <a:p>
            <a:r>
              <a:rPr lang="zh-CN" altLang="en-US" dirty="0"/>
              <a:t>这样做是为了使刚刚收到数据帧的站的接收缓存来得及清理，做好接收下一帧的准备。 </a:t>
            </a:r>
          </a:p>
        </p:txBody>
      </p:sp>
      <p:sp>
        <p:nvSpPr>
          <p:cNvPr id="453635" name="Rectangle 3"/>
          <p:cNvSpPr>
            <a:spLocks noGrp="1" noChangeArrowheads="1"/>
          </p:cNvSpPr>
          <p:nvPr>
            <p:ph type="title"/>
          </p:nvPr>
        </p:nvSpPr>
        <p:spPr/>
        <p:txBody>
          <a:bodyPr/>
          <a:lstStyle/>
          <a:p>
            <a:pPr algn="ctr"/>
            <a:r>
              <a:rPr lang="zh-CN" altLang="en-US"/>
              <a:t>帧间最小间隔 </a:t>
            </a:r>
          </a:p>
        </p:txBody>
      </p:sp>
    </p:spTree>
    <p:extLst>
      <p:ext uri="{BB962C8B-B14F-4D97-AF65-F5344CB8AC3E}">
        <p14:creationId xmlns:p14="http://schemas.microsoft.com/office/powerpoint/2010/main" val="29872222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D4C85A5A-BC38-4CA9-87C4-B4F28D048207}"/>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19024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2521900"/>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182896"/>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930960"/>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512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zh-CN" dirty="0"/>
              <a:t>扩展的以太网</a:t>
            </a:r>
            <a:endParaRPr lang="zh-CN" altLang="en-US" dirty="0"/>
          </a:p>
        </p:txBody>
      </p:sp>
      <p:sp>
        <p:nvSpPr>
          <p:cNvPr id="3" name="内容占位符 2"/>
          <p:cNvSpPr>
            <a:spLocks noGrp="1"/>
          </p:cNvSpPr>
          <p:nvPr>
            <p:ph idx="1"/>
          </p:nvPr>
        </p:nvSpPr>
        <p:spPr/>
        <p:txBody>
          <a:bodyPr/>
          <a:lstStyle/>
          <a:p>
            <a:r>
              <a:rPr lang="en-US" altLang="zh-CN" dirty="0"/>
              <a:t>3.4.1  </a:t>
            </a:r>
            <a:r>
              <a:rPr lang="zh-CN" altLang="zh-CN" dirty="0"/>
              <a:t>在物理层扩展以太网</a:t>
            </a:r>
          </a:p>
          <a:p>
            <a:r>
              <a:rPr lang="en-US" altLang="zh-CN" dirty="0"/>
              <a:t>3.4.2  </a:t>
            </a:r>
            <a:r>
              <a:rPr lang="zh-CN" altLang="zh-CN" dirty="0"/>
              <a:t>在数据链路层扩展以太网</a:t>
            </a:r>
          </a:p>
          <a:p>
            <a:r>
              <a:rPr lang="en-US" altLang="zh-CN" dirty="0"/>
              <a:t>3.4.3  </a:t>
            </a:r>
            <a:r>
              <a:rPr lang="zh-CN" altLang="zh-CN" dirty="0"/>
              <a:t>虚拟局域网</a:t>
            </a:r>
          </a:p>
        </p:txBody>
      </p:sp>
    </p:spTree>
    <p:extLst>
      <p:ext uri="{BB962C8B-B14F-4D97-AF65-F5344CB8AC3E}">
        <p14:creationId xmlns:p14="http://schemas.microsoft.com/office/powerpoint/2010/main" val="41352410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4"/>
          <p:cNvSpPr>
            <a:spLocks noGrp="1" noChangeArrowheads="1"/>
          </p:cNvSpPr>
          <p:nvPr>
            <p:ph idx="1"/>
          </p:nvPr>
        </p:nvSpPr>
        <p:spPr>
          <a:noFill/>
          <a:ln/>
        </p:spPr>
        <p:txBody>
          <a:bodyPr/>
          <a:lstStyle/>
          <a:p>
            <a:r>
              <a:rPr lang="zh-CN" altLang="en-US" dirty="0">
                <a:solidFill>
                  <a:srgbClr val="FF0000"/>
                </a:solidFill>
              </a:rPr>
              <a:t>使用光纤扩展</a:t>
            </a:r>
            <a:endParaRPr lang="en-US" altLang="zh-CN" dirty="0">
              <a:solidFill>
                <a:srgbClr val="FF0000"/>
              </a:solidFill>
            </a:endParaRPr>
          </a:p>
          <a:p>
            <a:pPr lvl="1"/>
            <a:r>
              <a:rPr lang="zh-CN" altLang="en-US" dirty="0"/>
              <a:t>主机使用光纤</a:t>
            </a:r>
            <a:r>
              <a:rPr lang="zh-CN" altLang="zh-CN" dirty="0"/>
              <a:t>（通常是一对光纤）</a:t>
            </a:r>
            <a:r>
              <a:rPr lang="zh-CN" altLang="en-US" dirty="0"/>
              <a:t>和一对光纤调制解调器连接到集线器。 </a:t>
            </a:r>
            <a:endParaRPr lang="en-US" altLang="zh-CN" dirty="0"/>
          </a:p>
          <a:p>
            <a:pPr lvl="1"/>
            <a:r>
              <a:rPr lang="zh-CN" altLang="zh-CN" dirty="0"/>
              <a:t>很容易使主机和几公里以外的集线器相连接</a:t>
            </a:r>
            <a:r>
              <a:rPr lang="zh-CN" altLang="en-US" dirty="0"/>
              <a:t>。</a:t>
            </a:r>
          </a:p>
        </p:txBody>
      </p:sp>
      <p:sp>
        <p:nvSpPr>
          <p:cNvPr id="653314" name="Rectangle 2"/>
          <p:cNvSpPr>
            <a:spLocks noGrp="1" noChangeArrowheads="1"/>
          </p:cNvSpPr>
          <p:nvPr>
            <p:ph type="title"/>
          </p:nvPr>
        </p:nvSpPr>
        <p:spPr/>
        <p:txBody>
          <a:bodyPr/>
          <a:lstStyle/>
          <a:p>
            <a:r>
              <a:rPr lang="en-US" altLang="zh-CN" dirty="0"/>
              <a:t>3.4.1  </a:t>
            </a:r>
            <a:r>
              <a:rPr lang="zh-CN" altLang="en-US" dirty="0"/>
              <a:t>在物理层扩展以太网</a:t>
            </a:r>
          </a:p>
        </p:txBody>
      </p:sp>
      <p:sp>
        <p:nvSpPr>
          <p:cNvPr id="653318" name="Text Box 6"/>
          <p:cNvSpPr txBox="1">
            <a:spLocks noChangeArrowheads="1"/>
          </p:cNvSpPr>
          <p:nvPr/>
        </p:nvSpPr>
        <p:spPr bwMode="auto">
          <a:xfrm>
            <a:off x="9188186" y="27162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800">
              <a:solidFill>
                <a:schemeClr val="folHlink"/>
              </a:solidFill>
              <a:ea typeface="黑体" pitchFamily="2" charset="-122"/>
            </a:endParaRPr>
          </a:p>
        </p:txBody>
      </p:sp>
      <p:sp>
        <p:nvSpPr>
          <p:cNvPr id="3" name="矩形 2"/>
          <p:cNvSpPr/>
          <p:nvPr/>
        </p:nvSpPr>
        <p:spPr>
          <a:xfrm>
            <a:off x="1987251" y="5744245"/>
            <a:ext cx="8217497" cy="461665"/>
          </a:xfrm>
          <a:prstGeom prst="rect">
            <a:avLst/>
          </a:prstGeom>
        </p:spPr>
        <p:txBody>
          <a:bodyPr wrap="square">
            <a:spAutoFit/>
          </a:bodyPr>
          <a:lstStyle/>
          <a:p>
            <a:pPr algn="ctr"/>
            <a:r>
              <a:rPr lang="zh-CN" altLang="zh-CN" sz="2400" b="1" dirty="0">
                <a:solidFill>
                  <a:srgbClr val="0000FF"/>
                </a:solidFill>
                <a:latin typeface="+mn-lt"/>
                <a:ea typeface="黑体" pitchFamily="2" charset="-122"/>
              </a:rPr>
              <a:t>主机使用光纤和一对光纤调制解调器连接到集线器</a:t>
            </a:r>
            <a:endParaRPr lang="zh-CN" altLang="en-US" sz="2400" b="1" dirty="0">
              <a:solidFill>
                <a:srgbClr val="0000FF"/>
              </a:solidFill>
              <a:latin typeface="+mn-lt"/>
              <a:ea typeface="黑体" pitchFamily="2" charset="-122"/>
            </a:endParaRPr>
          </a:p>
        </p:txBody>
      </p:sp>
      <p:grpSp>
        <p:nvGrpSpPr>
          <p:cNvPr id="5" name="组合 4"/>
          <p:cNvGrpSpPr/>
          <p:nvPr/>
        </p:nvGrpSpPr>
        <p:grpSpPr>
          <a:xfrm>
            <a:off x="2351585" y="3399384"/>
            <a:ext cx="8128345" cy="2168095"/>
            <a:chOff x="1414830" y="3421145"/>
            <a:chExt cx="8128345" cy="2168095"/>
          </a:xfrm>
        </p:grpSpPr>
        <p:pic>
          <p:nvPicPr>
            <p:cNvPr id="6533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3319" name="Text Box 7"/>
            <p:cNvSpPr txBox="1">
              <a:spLocks noChangeArrowheads="1"/>
            </p:cNvSpPr>
            <p:nvPr/>
          </p:nvSpPr>
          <p:spPr bwMode="auto">
            <a:xfrm>
              <a:off x="8378631" y="3421145"/>
              <a:ext cx="1112805"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以太网</a:t>
              </a:r>
            </a:p>
            <a:p>
              <a:pPr>
                <a:lnSpc>
                  <a:spcPct val="90000"/>
                </a:lnSpc>
              </a:pPr>
              <a:r>
                <a:rPr lang="zh-CN" altLang="en-US" sz="2400" b="1" dirty="0">
                  <a:solidFill>
                    <a:srgbClr val="000099"/>
                  </a:solidFill>
                  <a:latin typeface="+mn-lt"/>
                  <a:ea typeface="黑体" pitchFamily="2" charset="-122"/>
                </a:rPr>
                <a:t>集线器</a:t>
              </a:r>
            </a:p>
          </p:txBody>
        </p:sp>
        <p:sp>
          <p:nvSpPr>
            <p:cNvPr id="653320"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3321" name="Text Box 9"/>
            <p:cNvSpPr txBox="1">
              <a:spLocks noChangeArrowheads="1"/>
            </p:cNvSpPr>
            <p:nvPr/>
          </p:nvSpPr>
          <p:spPr bwMode="auto">
            <a:xfrm>
              <a:off x="4733900" y="405423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lt"/>
                  <a:ea typeface="黑体" pitchFamily="2" charset="-122"/>
                </a:rPr>
                <a:t>光纤</a:t>
              </a:r>
            </a:p>
          </p:txBody>
        </p:sp>
        <p:sp>
          <p:nvSpPr>
            <p:cNvPr id="653322" name="Text Box 10"/>
            <p:cNvSpPr txBox="1">
              <a:spLocks noChangeArrowheads="1"/>
            </p:cNvSpPr>
            <p:nvPr/>
          </p:nvSpPr>
          <p:spPr bwMode="auto">
            <a:xfrm>
              <a:off x="6942896" y="4832110"/>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pic>
          <p:nvPicPr>
            <p:cNvPr id="65332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175" y="4027249"/>
              <a:ext cx="69214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3324"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9701"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53325"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7410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53326" name="Text Box 14"/>
            <p:cNvSpPr txBox="1">
              <a:spLocks noChangeArrowheads="1"/>
            </p:cNvSpPr>
            <p:nvPr/>
          </p:nvSpPr>
          <p:spPr bwMode="auto">
            <a:xfrm>
              <a:off x="1671438" y="4789248"/>
              <a:ext cx="1731564"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2400" b="1" dirty="0">
                  <a:solidFill>
                    <a:srgbClr val="000099"/>
                  </a:solidFill>
                  <a:latin typeface="+mn-lt"/>
                  <a:ea typeface="黑体" pitchFamily="2" charset="-122"/>
                </a:rPr>
                <a:t>光纤</a:t>
              </a:r>
            </a:p>
            <a:p>
              <a:pPr algn="ctr">
                <a:lnSpc>
                  <a:spcPct val="90000"/>
                </a:lnSpc>
              </a:pPr>
              <a:r>
                <a:rPr lang="zh-CN" altLang="en-US" sz="2400" b="1" dirty="0">
                  <a:solidFill>
                    <a:srgbClr val="000099"/>
                  </a:solidFill>
                  <a:latin typeface="+mn-lt"/>
                  <a:ea typeface="黑体" pitchFamily="2" charset="-122"/>
                </a:rPr>
                <a:t>调制解调器</a:t>
              </a:r>
            </a:p>
          </p:txBody>
        </p:sp>
        <p:sp>
          <p:nvSpPr>
            <p:cNvPr id="17" name="Text Box 7"/>
            <p:cNvSpPr txBox="1">
              <a:spLocks noChangeArrowheads="1"/>
            </p:cNvSpPr>
            <p:nvPr/>
          </p:nvSpPr>
          <p:spPr bwMode="auto">
            <a:xfrm>
              <a:off x="1414830" y="3580332"/>
              <a:ext cx="803425"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400" b="1" dirty="0">
                  <a:solidFill>
                    <a:srgbClr val="000099"/>
                  </a:solidFill>
                  <a:latin typeface="+mn-lt"/>
                  <a:ea typeface="黑体" pitchFamily="2" charset="-122"/>
                </a:rPr>
                <a:t>主机</a:t>
              </a:r>
            </a:p>
          </p:txBody>
        </p:sp>
      </p:grpSp>
    </p:spTree>
    <p:extLst>
      <p:ext uri="{BB962C8B-B14F-4D97-AF65-F5344CB8AC3E}">
        <p14:creationId xmlns:p14="http://schemas.microsoft.com/office/powerpoint/2010/main" val="26460805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idx="1"/>
          </p:nvPr>
        </p:nvSpPr>
        <p:spPr/>
        <p:txBody>
          <a:bodyPr/>
          <a:lstStyle/>
          <a:p>
            <a:r>
              <a:rPr lang="zh-CN" altLang="en-US" dirty="0">
                <a:solidFill>
                  <a:srgbClr val="FF0000"/>
                </a:solidFill>
              </a:rPr>
              <a:t>使用集线器扩展</a:t>
            </a:r>
            <a:endParaRPr lang="en-US" altLang="zh-CN" dirty="0">
              <a:solidFill>
                <a:srgbClr val="FF0000"/>
              </a:solidFill>
            </a:endParaRPr>
          </a:p>
          <a:p>
            <a:pPr lvl="1"/>
            <a:r>
              <a:rPr lang="zh-CN" altLang="en-US" dirty="0"/>
              <a:t>使用多个集线器可连成更大的、</a:t>
            </a:r>
            <a:r>
              <a:rPr lang="zh-CN" altLang="zh-CN" dirty="0"/>
              <a:t>多级</a:t>
            </a:r>
            <a:r>
              <a:rPr lang="zh-CN" altLang="en-US" dirty="0"/>
              <a:t>星形</a:t>
            </a:r>
            <a:r>
              <a:rPr lang="zh-CN" altLang="zh-CN" dirty="0"/>
              <a:t>结构的以太网</a:t>
            </a:r>
            <a:r>
              <a:rPr lang="zh-CN" altLang="en-US" dirty="0"/>
              <a:t>。</a:t>
            </a:r>
            <a:endParaRPr lang="en-US" altLang="zh-CN" dirty="0"/>
          </a:p>
          <a:p>
            <a:pPr lvl="1"/>
            <a:r>
              <a:rPr lang="zh-CN" altLang="zh-CN" dirty="0"/>
              <a:t>例如</a:t>
            </a:r>
            <a:r>
              <a:rPr lang="zh-CN" altLang="en-US" dirty="0"/>
              <a:t>计算机</a:t>
            </a:r>
            <a:r>
              <a:rPr lang="zh-CN" altLang="zh-CN" dirty="0"/>
              <a:t>学院的三个系各有一个</a:t>
            </a:r>
            <a:r>
              <a:rPr lang="en-US" altLang="zh-CN" dirty="0"/>
              <a:t> 10BASE-T </a:t>
            </a:r>
            <a:r>
              <a:rPr lang="zh-CN" altLang="zh-CN" dirty="0"/>
              <a:t>以太网</a:t>
            </a:r>
            <a:r>
              <a:rPr lang="zh-CN" altLang="en-US" dirty="0"/>
              <a:t>，</a:t>
            </a:r>
            <a:r>
              <a:rPr lang="zh-CN" altLang="zh-CN" dirty="0"/>
              <a:t>可通过一个主干集线器把各系的以太网连接起来，成为一个更大的以太网</a:t>
            </a:r>
            <a:r>
              <a:rPr lang="zh-CN" altLang="en-US" dirty="0"/>
              <a:t>。</a:t>
            </a:r>
            <a:endParaRPr lang="zh-CN" altLang="en-US" dirty="0">
              <a:solidFill>
                <a:srgbClr val="0000FF"/>
              </a:solidFill>
            </a:endParaRPr>
          </a:p>
        </p:txBody>
      </p:sp>
      <p:sp>
        <p:nvSpPr>
          <p:cNvPr id="644101" name="Rectangle 5"/>
          <p:cNvSpPr>
            <a:spLocks noGrp="1" noChangeArrowheads="1"/>
          </p:cNvSpPr>
          <p:nvPr>
            <p:ph type="title"/>
          </p:nvPr>
        </p:nvSpPr>
        <p:spPr/>
        <p:txBody>
          <a:bodyPr/>
          <a:lstStyle/>
          <a:p>
            <a:r>
              <a:rPr lang="en-US" altLang="zh-CN" dirty="0"/>
              <a:t>3.4.1  </a:t>
            </a:r>
            <a:r>
              <a:rPr lang="zh-CN" altLang="en-US" dirty="0"/>
              <a:t>在物理层扩展以太网</a:t>
            </a:r>
          </a:p>
        </p:txBody>
      </p:sp>
    </p:spTree>
    <p:extLst>
      <p:ext uri="{BB962C8B-B14F-4D97-AF65-F5344CB8AC3E}">
        <p14:creationId xmlns:p14="http://schemas.microsoft.com/office/powerpoint/2010/main" val="11024047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2495600" y="116632"/>
            <a:ext cx="7416824" cy="2736304"/>
            <a:chOff x="1162682" y="1927687"/>
            <a:chExt cx="7819909" cy="3403695"/>
          </a:xfrm>
        </p:grpSpPr>
        <p:sp>
          <p:nvSpPr>
            <p:cNvPr id="46" name="Text Box 43"/>
            <p:cNvSpPr txBox="1">
              <a:spLocks noChangeArrowheads="1"/>
            </p:cNvSpPr>
            <p:nvPr/>
          </p:nvSpPr>
          <p:spPr bwMode="auto">
            <a:xfrm>
              <a:off x="3620302" y="1927687"/>
              <a:ext cx="2804250" cy="574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latin typeface="微软雅黑" panose="020B0503020204020204" pitchFamily="34" charset="-122"/>
                  <a:ea typeface="微软雅黑" panose="020B0503020204020204" pitchFamily="34" charset="-122"/>
                </a:rPr>
                <a:t>三个独立的碰撞域</a:t>
              </a:r>
            </a:p>
          </p:txBody>
        </p:sp>
        <p:sp>
          <p:nvSpPr>
            <p:cNvPr id="47" name="AutoShape 77"/>
            <p:cNvSpPr>
              <a:spLocks/>
            </p:cNvSpPr>
            <p:nvPr/>
          </p:nvSpPr>
          <p:spPr bwMode="auto">
            <a:xfrm rot="5400000" flipV="1">
              <a:off x="4872443" y="-442162"/>
              <a:ext cx="415925" cy="6163733"/>
            </a:xfrm>
            <a:prstGeom prst="leftBrace">
              <a:avLst>
                <a:gd name="adj1" fmla="val 11399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48" name="组合 47"/>
            <p:cNvGrpSpPr/>
            <p:nvPr/>
          </p:nvGrpSpPr>
          <p:grpSpPr>
            <a:xfrm>
              <a:off x="1162682" y="2787352"/>
              <a:ext cx="7819909" cy="2544030"/>
              <a:chOff x="1012116" y="2787352"/>
              <a:chExt cx="8333372" cy="2730585"/>
            </a:xfrm>
          </p:grpSpPr>
          <p:sp>
            <p:nvSpPr>
              <p:cNvPr id="49" name="AutoShape 44"/>
              <p:cNvSpPr>
                <a:spLocks noChangeArrowheads="1"/>
              </p:cNvSpPr>
              <p:nvPr/>
            </p:nvSpPr>
            <p:spPr bwMode="auto">
              <a:xfrm>
                <a:off x="1012116" y="2787352"/>
                <a:ext cx="2672844" cy="2730585"/>
              </a:xfrm>
              <a:prstGeom prst="roundRect">
                <a:avLst>
                  <a:gd name="adj" fmla="val 16667"/>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50" name="Line 45"/>
              <p:cNvSpPr>
                <a:spLocks noChangeShapeType="1"/>
              </p:cNvSpPr>
              <p:nvPr/>
            </p:nvSpPr>
            <p:spPr bwMode="auto">
              <a:xfrm flipH="1">
                <a:off x="1431354" y="4102593"/>
                <a:ext cx="667796"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51"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9538"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Line 47"/>
              <p:cNvSpPr>
                <a:spLocks noChangeShapeType="1"/>
              </p:cNvSpPr>
              <p:nvPr/>
            </p:nvSpPr>
            <p:spPr bwMode="auto">
              <a:xfrm>
                <a:off x="2476960"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53" name="Line 48"/>
              <p:cNvSpPr>
                <a:spLocks noChangeShapeType="1"/>
              </p:cNvSpPr>
              <p:nvPr/>
            </p:nvSpPr>
            <p:spPr bwMode="auto">
              <a:xfrm>
                <a:off x="2662552" y="4224207"/>
                <a:ext cx="657855"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54" name="Line 49"/>
              <p:cNvSpPr>
                <a:spLocks noChangeShapeType="1"/>
              </p:cNvSpPr>
              <p:nvPr/>
            </p:nvSpPr>
            <p:spPr bwMode="auto">
              <a:xfrm flipH="1">
                <a:off x="2054410" y="4114416"/>
                <a:ext cx="178963"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5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2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49"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276" y="4685321"/>
                <a:ext cx="502089"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8" name="Text Box 53"/>
              <p:cNvSpPr txBox="1">
                <a:spLocks noChangeArrowheads="1"/>
              </p:cNvSpPr>
              <p:nvPr/>
            </p:nvSpPr>
            <p:spPr bwMode="auto">
              <a:xfrm>
                <a:off x="1700166" y="2996952"/>
                <a:ext cx="1256054" cy="534194"/>
              </a:xfrm>
              <a:prstGeom prst="rect">
                <a:avLst/>
              </a:prstGeom>
              <a:noFill/>
              <a:ln>
                <a:noFill/>
              </a:ln>
              <a:effectLst/>
            </p:spPr>
            <p:txBody>
              <a:bodyPr wrap="squar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 计科系 </a:t>
                </a:r>
              </a:p>
            </p:txBody>
          </p:sp>
          <p:pic>
            <p:nvPicPr>
              <p:cNvPr id="59" name="Picture 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1850590"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AutoShape 55"/>
              <p:cNvSpPr>
                <a:spLocks noChangeArrowheads="1"/>
              </p:cNvSpPr>
              <p:nvPr/>
            </p:nvSpPr>
            <p:spPr bwMode="auto">
              <a:xfrm>
                <a:off x="3842381" y="2787352"/>
                <a:ext cx="2671186" cy="2730585"/>
              </a:xfrm>
              <a:prstGeom prst="roundRect">
                <a:avLst>
                  <a:gd name="adj" fmla="val 16667"/>
                </a:avLst>
              </a:prstGeom>
              <a:solidFill>
                <a:schemeClr val="accent4">
                  <a:lumMod val="40000"/>
                  <a:lumOff val="6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61" name="Line 56"/>
              <p:cNvSpPr>
                <a:spLocks noChangeShapeType="1"/>
              </p:cNvSpPr>
              <p:nvPr/>
            </p:nvSpPr>
            <p:spPr bwMode="auto">
              <a:xfrm flipH="1">
                <a:off x="4259960" y="4102593"/>
                <a:ext cx="669454"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62"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8145"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3" name="Line 58"/>
              <p:cNvSpPr>
                <a:spLocks noChangeShapeType="1"/>
              </p:cNvSpPr>
              <p:nvPr/>
            </p:nvSpPr>
            <p:spPr bwMode="auto">
              <a:xfrm>
                <a:off x="5305568" y="4249542"/>
                <a:ext cx="18559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64" name="Line 59"/>
              <p:cNvSpPr>
                <a:spLocks noChangeShapeType="1"/>
              </p:cNvSpPr>
              <p:nvPr/>
            </p:nvSpPr>
            <p:spPr bwMode="auto">
              <a:xfrm>
                <a:off x="5491160" y="4224207"/>
                <a:ext cx="659511"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65" name="Line 60"/>
              <p:cNvSpPr>
                <a:spLocks noChangeShapeType="1"/>
              </p:cNvSpPr>
              <p:nvPr/>
            </p:nvSpPr>
            <p:spPr bwMode="auto">
              <a:xfrm flipH="1">
                <a:off x="4883017" y="4114416"/>
                <a:ext cx="180621"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66"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7830"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7"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857"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8"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3884"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9" name="Text Box 64"/>
              <p:cNvSpPr txBox="1">
                <a:spLocks noChangeArrowheads="1"/>
              </p:cNvSpPr>
              <p:nvPr/>
            </p:nvSpPr>
            <p:spPr bwMode="auto">
              <a:xfrm>
                <a:off x="4591480" y="2996952"/>
                <a:ext cx="1180635" cy="534194"/>
              </a:xfrm>
              <a:prstGeom prst="rect">
                <a:avLst/>
              </a:prstGeom>
              <a:noFill/>
              <a:ln>
                <a:noFill/>
              </a:ln>
              <a:effectLst/>
            </p:spPr>
            <p:txBody>
              <a:bodyPr wrap="squar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 软工系 </a:t>
                </a:r>
              </a:p>
            </p:txBody>
          </p:sp>
          <p:pic>
            <p:nvPicPr>
              <p:cNvPr id="70" name="Picture 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4679198" y="3719176"/>
                <a:ext cx="1156631"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AutoShape 66"/>
              <p:cNvSpPr>
                <a:spLocks noChangeArrowheads="1"/>
              </p:cNvSpPr>
              <p:nvPr/>
            </p:nvSpPr>
            <p:spPr bwMode="auto">
              <a:xfrm>
                <a:off x="6674302" y="2787352"/>
                <a:ext cx="2671186" cy="2730585"/>
              </a:xfrm>
              <a:prstGeom prst="roundRect">
                <a:avLst>
                  <a:gd name="adj" fmla="val 16667"/>
                </a:avLst>
              </a:prstGeom>
              <a:solidFill>
                <a:schemeClr val="accent6">
                  <a:lumMod val="20000"/>
                  <a:lumOff val="80000"/>
                </a:schemeClr>
              </a:solidFill>
              <a:ln>
                <a:noFill/>
              </a:ln>
              <a:effectLst/>
              <a:extLst>
                <a:ext uri="{91240B29-F687-4F45-9708-019B960494DF}">
                  <a14:hiddenLine xmlns:a14="http://schemas.microsoft.com/office/drawing/2010/main" w="9525">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72" name="Line 67"/>
              <p:cNvSpPr>
                <a:spLocks noChangeShapeType="1"/>
              </p:cNvSpPr>
              <p:nvPr/>
            </p:nvSpPr>
            <p:spPr bwMode="auto">
              <a:xfrm flipH="1">
                <a:off x="7093539" y="4102593"/>
                <a:ext cx="667797" cy="783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73"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1723"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4" name="Line 69"/>
              <p:cNvSpPr>
                <a:spLocks noChangeShapeType="1"/>
              </p:cNvSpPr>
              <p:nvPr/>
            </p:nvSpPr>
            <p:spPr bwMode="auto">
              <a:xfrm>
                <a:off x="8137489" y="4249542"/>
                <a:ext cx="187249"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75" name="Line 70"/>
              <p:cNvSpPr>
                <a:spLocks noChangeShapeType="1"/>
              </p:cNvSpPr>
              <p:nvPr/>
            </p:nvSpPr>
            <p:spPr bwMode="auto">
              <a:xfrm>
                <a:off x="8324738" y="4224207"/>
                <a:ext cx="657854" cy="6114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sp>
            <p:nvSpPr>
              <p:cNvPr id="76" name="Line 71"/>
              <p:cNvSpPr>
                <a:spLocks noChangeShapeType="1"/>
              </p:cNvSpPr>
              <p:nvPr/>
            </p:nvSpPr>
            <p:spPr bwMode="auto">
              <a:xfrm flipH="1">
                <a:off x="7714939" y="4114416"/>
                <a:ext cx="180620" cy="7904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0000CC"/>
                  </a:solidFill>
                  <a:latin typeface="微软雅黑" panose="020B0503020204020204" pitchFamily="34" charset="-122"/>
                  <a:ea typeface="微软雅黑" panose="020B0503020204020204" pitchFamily="34" charset="-122"/>
                </a:endParaRPr>
              </a:p>
            </p:txBody>
          </p:sp>
          <p:pic>
            <p:nvPicPr>
              <p:cNvPr id="77"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75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8" name="Picture 7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778" y="4685321"/>
                <a:ext cx="502090"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79"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17461" y="4685321"/>
                <a:ext cx="500433" cy="54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 name="Text Box 75"/>
              <p:cNvSpPr txBox="1">
                <a:spLocks noChangeArrowheads="1"/>
              </p:cNvSpPr>
              <p:nvPr/>
            </p:nvSpPr>
            <p:spPr bwMode="auto">
              <a:xfrm>
                <a:off x="7080105" y="2996952"/>
                <a:ext cx="1770954" cy="534194"/>
              </a:xfrm>
              <a:prstGeom prst="rect">
                <a:avLst/>
              </a:prstGeom>
              <a:noFill/>
              <a:ln>
                <a:noFill/>
              </a:ln>
              <a:effectLst/>
            </p:spPr>
            <p:txBody>
              <a:bodyPr wrap="squar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 人工智能系 </a:t>
                </a:r>
              </a:p>
            </p:txBody>
          </p:sp>
          <p:pic>
            <p:nvPicPr>
              <p:cNvPr id="81" name="Picture 7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497188">
                <a:off x="7512777" y="3719176"/>
                <a:ext cx="1154972" cy="653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5" name="组合 4"/>
          <p:cNvGrpSpPr/>
          <p:nvPr/>
        </p:nvGrpSpPr>
        <p:grpSpPr>
          <a:xfrm>
            <a:off x="2423593" y="3399384"/>
            <a:ext cx="7488831" cy="2776373"/>
            <a:chOff x="1280592" y="3399383"/>
            <a:chExt cx="7488831" cy="2776373"/>
          </a:xfrm>
        </p:grpSpPr>
        <p:grpSp>
          <p:nvGrpSpPr>
            <p:cNvPr id="3" name="组合 2"/>
            <p:cNvGrpSpPr/>
            <p:nvPr/>
          </p:nvGrpSpPr>
          <p:grpSpPr>
            <a:xfrm>
              <a:off x="1280592" y="3823082"/>
              <a:ext cx="7488831" cy="2352674"/>
              <a:chOff x="53314" y="2681288"/>
              <a:chExt cx="9658350" cy="3078162"/>
            </a:xfrm>
          </p:grpSpPr>
          <p:sp>
            <p:nvSpPr>
              <p:cNvPr id="455722" name="AutoShape 42"/>
              <p:cNvSpPr>
                <a:spLocks noChangeArrowheads="1"/>
              </p:cNvSpPr>
              <p:nvPr/>
            </p:nvSpPr>
            <p:spPr bwMode="auto">
              <a:xfrm>
                <a:off x="53314" y="2681288"/>
                <a:ext cx="9658350" cy="3078162"/>
              </a:xfrm>
              <a:prstGeom prst="roundRect">
                <a:avLst>
                  <a:gd name="adj" fmla="val 16667"/>
                </a:avLst>
              </a:prstGeom>
              <a:solidFill>
                <a:schemeClr val="accent4">
                  <a:lumMod val="60000"/>
                  <a:lumOff val="4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55723" name="Line 43"/>
              <p:cNvSpPr>
                <a:spLocks noChangeShapeType="1"/>
              </p:cNvSpPr>
              <p:nvPr/>
            </p:nvSpPr>
            <p:spPr bwMode="auto">
              <a:xfrm flipH="1">
                <a:off x="2135981" y="3351214"/>
                <a:ext cx="2326879" cy="962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24" name="Line 44"/>
              <p:cNvSpPr>
                <a:spLocks noChangeShapeType="1"/>
              </p:cNvSpPr>
              <p:nvPr/>
            </p:nvSpPr>
            <p:spPr bwMode="auto">
              <a:xfrm>
                <a:off x="5207530" y="3359151"/>
                <a:ext cx="2894410" cy="919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25" name="Line 45"/>
              <p:cNvSpPr>
                <a:spLocks noChangeShapeType="1"/>
              </p:cNvSpPr>
              <p:nvPr/>
            </p:nvSpPr>
            <p:spPr bwMode="auto">
              <a:xfrm>
                <a:off x="4825735" y="3406776"/>
                <a:ext cx="227013" cy="892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26" name="Text Box 46"/>
              <p:cNvSpPr txBox="1">
                <a:spLocks noChangeArrowheads="1"/>
              </p:cNvSpPr>
              <p:nvPr/>
            </p:nvSpPr>
            <p:spPr bwMode="auto">
              <a:xfrm>
                <a:off x="215832" y="4049941"/>
                <a:ext cx="1230512"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计科系</a:t>
                </a:r>
              </a:p>
            </p:txBody>
          </p:sp>
          <p:sp>
            <p:nvSpPr>
              <p:cNvPr id="455727" name="Text Box 47"/>
              <p:cNvSpPr txBox="1">
                <a:spLocks noChangeArrowheads="1"/>
              </p:cNvSpPr>
              <p:nvPr/>
            </p:nvSpPr>
            <p:spPr bwMode="auto">
              <a:xfrm>
                <a:off x="7540979" y="3620663"/>
                <a:ext cx="1892079"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人工智能系</a:t>
                </a:r>
              </a:p>
            </p:txBody>
          </p:sp>
          <p:sp>
            <p:nvSpPr>
              <p:cNvPr id="455728" name="Text Box 48"/>
              <p:cNvSpPr txBox="1">
                <a:spLocks noChangeArrowheads="1"/>
              </p:cNvSpPr>
              <p:nvPr/>
            </p:nvSpPr>
            <p:spPr bwMode="auto">
              <a:xfrm>
                <a:off x="3860932" y="3767302"/>
                <a:ext cx="1230512" cy="52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CC"/>
                    </a:solidFill>
                    <a:latin typeface="微软雅黑" panose="020B0503020204020204" pitchFamily="34" charset="-122"/>
                    <a:ea typeface="微软雅黑" panose="020B0503020204020204" pitchFamily="34" charset="-122"/>
                  </a:rPr>
                  <a:t>软工系</a:t>
                </a:r>
              </a:p>
            </p:txBody>
          </p:sp>
          <p:sp>
            <p:nvSpPr>
              <p:cNvPr id="455729" name="Text Box 49"/>
              <p:cNvSpPr txBox="1">
                <a:spLocks noChangeArrowheads="1"/>
              </p:cNvSpPr>
              <p:nvPr/>
            </p:nvSpPr>
            <p:spPr bwMode="auto">
              <a:xfrm>
                <a:off x="1857726" y="2825174"/>
                <a:ext cx="2281813" cy="60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solidFill>
                      <a:srgbClr val="0000CC"/>
                    </a:solidFill>
                    <a:latin typeface="微软雅黑" panose="020B0503020204020204" pitchFamily="34" charset="-122"/>
                    <a:ea typeface="微软雅黑" panose="020B0503020204020204" pitchFamily="34" charset="-122"/>
                  </a:rPr>
                  <a:t>主干集线器</a:t>
                </a:r>
              </a:p>
            </p:txBody>
          </p:sp>
          <p:sp>
            <p:nvSpPr>
              <p:cNvPr id="455731" name="Line 51"/>
              <p:cNvSpPr>
                <a:spLocks noChangeShapeType="1"/>
              </p:cNvSpPr>
              <p:nvPr/>
            </p:nvSpPr>
            <p:spPr bwMode="auto">
              <a:xfrm flipH="1">
                <a:off x="945886"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32"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84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33" name="Line 53"/>
              <p:cNvSpPr>
                <a:spLocks noChangeShapeType="1"/>
              </p:cNvSpPr>
              <p:nvPr/>
            </p:nvSpPr>
            <p:spPr bwMode="auto">
              <a:xfrm>
                <a:off x="207235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34" name="Line 54"/>
              <p:cNvSpPr>
                <a:spLocks noChangeShapeType="1"/>
              </p:cNvSpPr>
              <p:nvPr/>
            </p:nvSpPr>
            <p:spPr bwMode="auto">
              <a:xfrm>
                <a:off x="2273564" y="4552951"/>
                <a:ext cx="71027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35" name="Line 55"/>
              <p:cNvSpPr>
                <a:spLocks noChangeShapeType="1"/>
              </p:cNvSpPr>
              <p:nvPr/>
            </p:nvSpPr>
            <p:spPr bwMode="auto">
              <a:xfrm flipH="1">
                <a:off x="1616604"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36" name="Picture 5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7"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03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8" name="Picture 5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663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39" name="Picture 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1398192" y="4114800"/>
                <a:ext cx="124684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0" name="Line 60"/>
              <p:cNvSpPr>
                <a:spLocks noChangeShapeType="1"/>
              </p:cNvSpPr>
              <p:nvPr/>
            </p:nvSpPr>
            <p:spPr bwMode="auto">
              <a:xfrm flipH="1">
                <a:off x="3996797" y="4446589"/>
                <a:ext cx="720593"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41" name="Picture 6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4750"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42" name="Line 62"/>
              <p:cNvSpPr>
                <a:spLocks noChangeShapeType="1"/>
              </p:cNvSpPr>
              <p:nvPr/>
            </p:nvSpPr>
            <p:spPr bwMode="auto">
              <a:xfrm>
                <a:off x="5123260" y="4575176"/>
                <a:ext cx="201215"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43" name="Line 63"/>
              <p:cNvSpPr>
                <a:spLocks noChangeShapeType="1"/>
              </p:cNvSpPr>
              <p:nvPr/>
            </p:nvSpPr>
            <p:spPr bwMode="auto">
              <a:xfrm>
                <a:off x="5324475" y="4552951"/>
                <a:ext cx="708554"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44" name="Line 64"/>
              <p:cNvSpPr>
                <a:spLocks noChangeShapeType="1"/>
              </p:cNvSpPr>
              <p:nvPr/>
            </p:nvSpPr>
            <p:spPr bwMode="auto">
              <a:xfrm flipH="1">
                <a:off x="4667515" y="4457700"/>
                <a:ext cx="194337"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4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48"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6" name="Picture 6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9946"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7"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7544"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48"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449102" y="4114800"/>
                <a:ext cx="1245129"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749" name="Line 69"/>
              <p:cNvSpPr>
                <a:spLocks noChangeShapeType="1"/>
              </p:cNvSpPr>
              <p:nvPr/>
            </p:nvSpPr>
            <p:spPr bwMode="auto">
              <a:xfrm flipH="1">
                <a:off x="7049427" y="4446589"/>
                <a:ext cx="720592" cy="68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50"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7381"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55751" name="Line 71"/>
              <p:cNvSpPr>
                <a:spLocks noChangeShapeType="1"/>
              </p:cNvSpPr>
              <p:nvPr/>
            </p:nvSpPr>
            <p:spPr bwMode="auto">
              <a:xfrm>
                <a:off x="8175890" y="4575176"/>
                <a:ext cx="201216"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52" name="Line 72"/>
              <p:cNvSpPr>
                <a:spLocks noChangeShapeType="1"/>
              </p:cNvSpPr>
              <p:nvPr/>
            </p:nvSpPr>
            <p:spPr bwMode="auto">
              <a:xfrm>
                <a:off x="8377107" y="4552951"/>
                <a:ext cx="710273" cy="530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55753" name="Line 73"/>
              <p:cNvSpPr>
                <a:spLocks noChangeShapeType="1"/>
              </p:cNvSpPr>
              <p:nvPr/>
            </p:nvSpPr>
            <p:spPr bwMode="auto">
              <a:xfrm flipH="1">
                <a:off x="7720146" y="4457700"/>
                <a:ext cx="194336"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455754" name="Picture 7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979"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5" name="Picture 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577"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6" name="Picture 7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0175" y="4953000"/>
                <a:ext cx="54001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55757" name="Picture 7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7501731" y="4114800"/>
                <a:ext cx="1246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5758" name="Picture 7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02812">
                <a:off x="4081067" y="2840039"/>
                <a:ext cx="1666478" cy="75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2" name="Text Box 50"/>
            <p:cNvSpPr txBox="1">
              <a:spLocks noChangeArrowheads="1"/>
            </p:cNvSpPr>
            <p:nvPr/>
          </p:nvSpPr>
          <p:spPr bwMode="auto">
            <a:xfrm>
              <a:off x="3621403" y="3399383"/>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latin typeface="微软雅黑" panose="020B0503020204020204" pitchFamily="34" charset="-122"/>
                  <a:ea typeface="微软雅黑" panose="020B0503020204020204" pitchFamily="34" charset="-122"/>
                </a:rPr>
                <a:t>一个更大的碰撞域</a:t>
              </a:r>
            </a:p>
          </p:txBody>
        </p:sp>
      </p:grpSp>
      <p:sp>
        <p:nvSpPr>
          <p:cNvPr id="6" name="矩形 5"/>
          <p:cNvSpPr/>
          <p:nvPr/>
        </p:nvSpPr>
        <p:spPr>
          <a:xfrm>
            <a:off x="4535318" y="2852937"/>
            <a:ext cx="3121367" cy="461665"/>
          </a:xfrm>
          <a:prstGeom prst="rect">
            <a:avLst/>
          </a:prstGeom>
        </p:spPr>
        <p:txBody>
          <a:bodyPr wrap="square">
            <a:spAutoFit/>
          </a:bodyPr>
          <a:lstStyle/>
          <a:p>
            <a:pPr algn="ctr"/>
            <a:r>
              <a:rPr lang="zh-CN" altLang="zh-CN" sz="2400" dirty="0">
                <a:solidFill>
                  <a:srgbClr val="0000FF"/>
                </a:solidFill>
                <a:latin typeface="微软雅黑" panose="020B0503020204020204" pitchFamily="34" charset="-122"/>
                <a:ea typeface="微软雅黑" panose="020B0503020204020204" pitchFamily="34" charset="-122"/>
              </a:rPr>
              <a:t>三个独立的以太网</a:t>
            </a:r>
            <a:endParaRPr lang="en-US" altLang="zh-CN" sz="2400" dirty="0">
              <a:solidFill>
                <a:srgbClr val="0000FF"/>
              </a:solidFill>
              <a:latin typeface="微软雅黑" panose="020B0503020204020204" pitchFamily="34" charset="-122"/>
              <a:ea typeface="微软雅黑" panose="020B0503020204020204" pitchFamily="34" charset="-122"/>
            </a:endParaRPr>
          </a:p>
        </p:txBody>
      </p:sp>
      <p:sp>
        <p:nvSpPr>
          <p:cNvPr id="85" name="矩形 84"/>
          <p:cNvSpPr/>
          <p:nvPr/>
        </p:nvSpPr>
        <p:spPr>
          <a:xfrm>
            <a:off x="4523773" y="6135688"/>
            <a:ext cx="3137397" cy="461665"/>
          </a:xfrm>
          <a:prstGeom prst="rect">
            <a:avLst/>
          </a:prstGeom>
        </p:spPr>
        <p:txBody>
          <a:bodyPr wrap="square">
            <a:spAutoFit/>
          </a:bodyPr>
          <a:lstStyle/>
          <a:p>
            <a:pPr algn="ctr"/>
            <a:r>
              <a:rPr lang="zh-CN" altLang="zh-CN" sz="2400" dirty="0">
                <a:solidFill>
                  <a:srgbClr val="0000FF"/>
                </a:solidFill>
                <a:latin typeface="微软雅黑" panose="020B0503020204020204" pitchFamily="34" charset="-122"/>
                <a:ea typeface="微软雅黑" panose="020B0503020204020204" pitchFamily="34" charset="-122"/>
              </a:rPr>
              <a:t>一个扩展的以太网</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3555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idx="1"/>
          </p:nvPr>
        </p:nvSpPr>
        <p:spPr/>
        <p:txBody>
          <a:bodyPr/>
          <a:lstStyle/>
          <a:p>
            <a:pPr>
              <a:lnSpc>
                <a:spcPct val="110000"/>
              </a:lnSpc>
            </a:pPr>
            <a:r>
              <a:rPr lang="zh-CN" altLang="en-US" dirty="0">
                <a:solidFill>
                  <a:srgbClr val="FF0000"/>
                </a:solidFill>
              </a:rPr>
              <a:t>优点</a:t>
            </a:r>
          </a:p>
          <a:p>
            <a:pPr lvl="1">
              <a:lnSpc>
                <a:spcPct val="110000"/>
              </a:lnSpc>
            </a:pPr>
            <a:r>
              <a:rPr lang="zh-CN" altLang="en-US" dirty="0"/>
              <a:t>使原来属于不同碰撞域的以太网上的计算机能够进行跨碰撞域的通信。</a:t>
            </a:r>
          </a:p>
          <a:p>
            <a:pPr lvl="1">
              <a:lnSpc>
                <a:spcPct val="110000"/>
              </a:lnSpc>
            </a:pPr>
            <a:r>
              <a:rPr lang="zh-CN" altLang="en-US" dirty="0"/>
              <a:t>扩大了以太网覆盖的地理范围。</a:t>
            </a:r>
          </a:p>
          <a:p>
            <a:pPr>
              <a:lnSpc>
                <a:spcPct val="110000"/>
              </a:lnSpc>
            </a:pPr>
            <a:endParaRPr lang="en-US" altLang="zh-CN" dirty="0">
              <a:solidFill>
                <a:srgbClr val="0000FF"/>
              </a:solidFill>
            </a:endParaRPr>
          </a:p>
          <a:p>
            <a:pPr>
              <a:lnSpc>
                <a:spcPct val="110000"/>
              </a:lnSpc>
            </a:pPr>
            <a:r>
              <a:rPr lang="zh-CN" altLang="en-US" dirty="0">
                <a:solidFill>
                  <a:srgbClr val="0000FF"/>
                </a:solidFill>
              </a:rPr>
              <a:t>缺点</a:t>
            </a:r>
          </a:p>
          <a:p>
            <a:pPr lvl="1">
              <a:lnSpc>
                <a:spcPct val="110000"/>
              </a:lnSpc>
            </a:pPr>
            <a:r>
              <a:rPr lang="zh-CN" altLang="en-US" dirty="0"/>
              <a:t>碰撞域增大了，但总的吞吐量并未提高。</a:t>
            </a:r>
          </a:p>
          <a:p>
            <a:pPr lvl="1">
              <a:lnSpc>
                <a:spcPct val="110000"/>
              </a:lnSpc>
            </a:pPr>
            <a:r>
              <a:rPr lang="zh-CN" altLang="en-US" dirty="0"/>
              <a:t>如果不同的碰撞域使用不同的数据率，那么就不能用集线器将它们互连起来。   </a:t>
            </a:r>
          </a:p>
        </p:txBody>
      </p:sp>
      <p:sp>
        <p:nvSpPr>
          <p:cNvPr id="456707" name="Rectangle 3"/>
          <p:cNvSpPr>
            <a:spLocks noGrp="1" noChangeArrowheads="1"/>
          </p:cNvSpPr>
          <p:nvPr>
            <p:ph type="title"/>
          </p:nvPr>
        </p:nvSpPr>
        <p:spPr/>
        <p:txBody>
          <a:bodyPr/>
          <a:lstStyle/>
          <a:p>
            <a:pPr algn="ctr"/>
            <a:r>
              <a:rPr lang="zh-CN" altLang="en-US" dirty="0"/>
              <a:t>用集线器扩展以太网 </a:t>
            </a:r>
          </a:p>
        </p:txBody>
      </p:sp>
    </p:spTree>
    <p:extLst>
      <p:ext uri="{BB962C8B-B14F-4D97-AF65-F5344CB8AC3E}">
        <p14:creationId xmlns:p14="http://schemas.microsoft.com/office/powerpoint/2010/main" val="2177008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p:txBody>
          <a:bodyPr/>
          <a:lstStyle/>
          <a:p>
            <a:r>
              <a:rPr lang="zh-CN" altLang="zh-CN" dirty="0"/>
              <a:t>数据链路层协议有许多种，但有三个基本问题则是共同的。这三个基本问题是</a:t>
            </a:r>
            <a:r>
              <a:rPr lang="zh-CN" altLang="en-US" dirty="0"/>
              <a:t>：</a:t>
            </a:r>
            <a:endParaRPr lang="en-US" altLang="zh-CN" dirty="0"/>
          </a:p>
          <a:p>
            <a:pPr lvl="1">
              <a:buNone/>
            </a:pPr>
            <a:r>
              <a:rPr lang="en-US" altLang="zh-CN" dirty="0"/>
              <a:t>1. </a:t>
            </a:r>
            <a:r>
              <a:rPr lang="zh-CN" altLang="en-US" dirty="0"/>
              <a:t>封装成帧</a:t>
            </a:r>
          </a:p>
          <a:p>
            <a:pPr lvl="1">
              <a:buNone/>
            </a:pPr>
            <a:r>
              <a:rPr lang="en-US" altLang="zh-CN" dirty="0"/>
              <a:t>2. </a:t>
            </a:r>
            <a:r>
              <a:rPr lang="zh-CN" altLang="en-US" dirty="0"/>
              <a:t>透明传输</a:t>
            </a:r>
          </a:p>
          <a:p>
            <a:pPr lvl="1">
              <a:buNone/>
            </a:pPr>
            <a:r>
              <a:rPr lang="en-US" altLang="zh-CN" dirty="0"/>
              <a:t>3. </a:t>
            </a:r>
            <a:r>
              <a:rPr lang="zh-CN" altLang="en-US" dirty="0"/>
              <a:t>差错控制 </a:t>
            </a:r>
          </a:p>
          <a:p>
            <a:pPr>
              <a:buFont typeface="Wingdings" pitchFamily="2" charset="2"/>
              <a:buNone/>
            </a:pPr>
            <a:endParaRPr lang="en-US" altLang="zh-CN" dirty="0"/>
          </a:p>
        </p:txBody>
      </p:sp>
      <p:sp>
        <p:nvSpPr>
          <p:cNvPr id="130050" name="Rectangle 2"/>
          <p:cNvSpPr>
            <a:spLocks noGrp="1" noChangeArrowheads="1"/>
          </p:cNvSpPr>
          <p:nvPr>
            <p:ph type="title"/>
          </p:nvPr>
        </p:nvSpPr>
        <p:spPr/>
        <p:txBody>
          <a:bodyPr/>
          <a:lstStyle/>
          <a:p>
            <a:r>
              <a:rPr lang="en-US" altLang="zh-CN" dirty="0"/>
              <a:t>3.1.2  </a:t>
            </a:r>
            <a:r>
              <a:rPr lang="zh-CN" altLang="en-US" dirty="0"/>
              <a:t>三个基本问题 </a:t>
            </a:r>
          </a:p>
        </p:txBody>
      </p:sp>
    </p:spTree>
    <p:extLst>
      <p:ext uri="{BB962C8B-B14F-4D97-AF65-F5344CB8AC3E}">
        <p14:creationId xmlns:p14="http://schemas.microsoft.com/office/powerpoint/2010/main" val="144569263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idx="1"/>
          </p:nvPr>
        </p:nvSpPr>
        <p:spPr/>
        <p:txBody>
          <a:bodyPr/>
          <a:lstStyle/>
          <a:p>
            <a:r>
              <a:rPr lang="zh-CN" altLang="zh-CN" sz="2800" dirty="0"/>
              <a:t>扩展以太网更常用的方法是在数据链路层进行</a:t>
            </a:r>
            <a:r>
              <a:rPr lang="zh-CN" altLang="en-US" sz="2800" dirty="0"/>
              <a:t>。</a:t>
            </a:r>
            <a:endParaRPr lang="en-US" altLang="zh-CN" sz="2800" dirty="0"/>
          </a:p>
          <a:p>
            <a:r>
              <a:rPr lang="zh-CN" altLang="en-US" sz="2800" dirty="0"/>
              <a:t>早期使用</a:t>
            </a:r>
            <a:r>
              <a:rPr lang="zh-CN" altLang="en-US" sz="2800" dirty="0">
                <a:solidFill>
                  <a:srgbClr val="FF0000"/>
                </a:solidFill>
              </a:rPr>
              <a:t>网桥，</a:t>
            </a:r>
            <a:r>
              <a:rPr lang="zh-CN" altLang="en-US" sz="2800" dirty="0"/>
              <a:t>现在使用以太网</a:t>
            </a:r>
            <a:r>
              <a:rPr lang="zh-CN" altLang="en-US" sz="2800" dirty="0">
                <a:solidFill>
                  <a:srgbClr val="FF0000"/>
                </a:solidFill>
              </a:rPr>
              <a:t>交换机。</a:t>
            </a:r>
            <a:endParaRPr lang="en-US" altLang="zh-CN" sz="2800" dirty="0">
              <a:solidFill>
                <a:srgbClr val="FF0000"/>
              </a:solidFill>
            </a:endParaRPr>
          </a:p>
        </p:txBody>
      </p:sp>
      <p:sp>
        <p:nvSpPr>
          <p:cNvPr id="457731" name="Rectangle 3"/>
          <p:cNvSpPr>
            <a:spLocks noGrp="1" noChangeArrowheads="1"/>
          </p:cNvSpPr>
          <p:nvPr>
            <p:ph type="title"/>
          </p:nvPr>
        </p:nvSpPr>
        <p:spPr/>
        <p:txBody>
          <a:bodyPr/>
          <a:lstStyle/>
          <a:p>
            <a:r>
              <a:rPr lang="en-US" altLang="zh-CN" dirty="0"/>
              <a:t>3.4.2  </a:t>
            </a:r>
            <a:r>
              <a:rPr lang="zh-CN" altLang="en-US" dirty="0"/>
              <a:t>在数据链路层扩展以太网 </a:t>
            </a:r>
          </a:p>
        </p:txBody>
      </p:sp>
      <p:sp>
        <p:nvSpPr>
          <p:cNvPr id="2" name="矩形 1"/>
          <p:cNvSpPr/>
          <p:nvPr/>
        </p:nvSpPr>
        <p:spPr>
          <a:xfrm>
            <a:off x="1991544" y="2647710"/>
            <a:ext cx="8640960" cy="2123658"/>
          </a:xfrm>
          <a:prstGeom prst="rect">
            <a:avLst/>
          </a:prstGeom>
          <a:solidFill>
            <a:schemeClr val="accent4">
              <a:lumMod val="20000"/>
              <a:lumOff val="80000"/>
            </a:schemeClr>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rPr>
              <a:t>网桥</a:t>
            </a:r>
            <a:r>
              <a:rPr lang="zh-CN" altLang="en-US" sz="2400" dirty="0">
                <a:solidFill>
                  <a:srgbClr val="000099"/>
                </a:solidFill>
                <a:latin typeface="微软雅黑" panose="020B0503020204020204" pitchFamily="34" charset="-122"/>
                <a:ea typeface="微软雅黑" panose="020B0503020204020204" pitchFamily="34" charset="-122"/>
              </a:rPr>
              <a:t>工作在数据链路层。</a:t>
            </a:r>
            <a:endParaRPr lang="en-US" altLang="zh-CN" sz="2400" dirty="0">
              <a:solidFill>
                <a:srgbClr val="000099"/>
              </a:solidFill>
              <a:latin typeface="微软雅黑" panose="020B0503020204020204" pitchFamily="34" charset="-122"/>
              <a:ea typeface="微软雅黑" panose="020B0503020204020204" pitchFamily="34" charset="-122"/>
            </a:endParaRPr>
          </a:p>
          <a:p>
            <a:pPr marL="360363" indent="-360363">
              <a:lnSpc>
                <a:spcPct val="110000"/>
              </a:lnSpc>
              <a:buSzPct val="80000"/>
              <a:buFont typeface="Wingdings" pitchFamily="2" charset="2"/>
              <a:buChar char="l"/>
            </a:pPr>
            <a:r>
              <a:rPr lang="zh-CN" altLang="en-US" sz="2400" dirty="0">
                <a:solidFill>
                  <a:srgbClr val="C00000"/>
                </a:solidFill>
                <a:latin typeface="微软雅黑" panose="020B0503020204020204" pitchFamily="34" charset="-122"/>
                <a:ea typeface="微软雅黑" panose="020B0503020204020204" pitchFamily="34" charset="-122"/>
              </a:rPr>
              <a:t>它根据 </a:t>
            </a:r>
            <a:r>
              <a:rPr lang="en-US" altLang="zh-CN" sz="2400" dirty="0">
                <a:solidFill>
                  <a:srgbClr val="C00000"/>
                </a:solidFill>
                <a:latin typeface="微软雅黑" panose="020B0503020204020204" pitchFamily="34" charset="-122"/>
                <a:ea typeface="微软雅黑" panose="020B0503020204020204" pitchFamily="34" charset="-122"/>
              </a:rPr>
              <a:t>MAC </a:t>
            </a:r>
            <a:r>
              <a:rPr lang="zh-CN" altLang="en-US" sz="2400" dirty="0">
                <a:solidFill>
                  <a:srgbClr val="C00000"/>
                </a:solidFill>
                <a:latin typeface="微软雅黑" panose="020B0503020204020204" pitchFamily="34" charset="-122"/>
                <a:ea typeface="微软雅黑" panose="020B0503020204020204" pitchFamily="34" charset="-122"/>
              </a:rPr>
              <a:t>帧的目的地址对收到的帧进行</a:t>
            </a:r>
            <a:r>
              <a:rPr lang="zh-CN" altLang="zh-CN" sz="2400" dirty="0">
                <a:solidFill>
                  <a:srgbClr val="C00000"/>
                </a:solidFill>
                <a:latin typeface="微软雅黑" panose="020B0503020204020204" pitchFamily="34" charset="-122"/>
                <a:ea typeface="微软雅黑" panose="020B0503020204020204" pitchFamily="34" charset="-122"/>
              </a:rPr>
              <a:t>转发和过滤</a:t>
            </a:r>
            <a:r>
              <a:rPr lang="zh-CN" altLang="en-US" sz="2400" dirty="0">
                <a:solidFill>
                  <a:srgbClr val="C00000"/>
                </a:solidFill>
                <a:latin typeface="微软雅黑" panose="020B0503020204020204" pitchFamily="34" charset="-122"/>
                <a:ea typeface="微软雅黑" panose="020B0503020204020204" pitchFamily="34" charset="-122"/>
              </a:rPr>
              <a:t>。</a:t>
            </a:r>
          </a:p>
          <a:p>
            <a:pPr marL="360363" indent="-360363">
              <a:lnSpc>
                <a:spcPct val="110000"/>
              </a:lnSpc>
              <a:buSzPct val="80000"/>
              <a:buFont typeface="Wingdings" pitchFamily="2" charset="2"/>
              <a:buChar char="l"/>
            </a:pPr>
            <a:r>
              <a:rPr lang="zh-CN" altLang="en-US" sz="2400" dirty="0">
                <a:solidFill>
                  <a:srgbClr val="000099"/>
                </a:solidFill>
                <a:latin typeface="微软雅黑" panose="020B0503020204020204" pitchFamily="34" charset="-122"/>
                <a:ea typeface="微软雅黑" panose="020B0503020204020204" pitchFamily="34" charset="-122"/>
              </a:rPr>
              <a:t>当网桥收到一个帧时，并不是向所有的接口转发此帧，而是先检查此帧的目的 </a:t>
            </a:r>
            <a:r>
              <a:rPr lang="en-US" altLang="zh-CN" sz="2400" dirty="0">
                <a:solidFill>
                  <a:srgbClr val="000099"/>
                </a:solidFill>
                <a:latin typeface="微软雅黑" panose="020B0503020204020204" pitchFamily="34" charset="-122"/>
                <a:ea typeface="微软雅黑" panose="020B0503020204020204" pitchFamily="34" charset="-122"/>
              </a:rPr>
              <a:t>MAC </a:t>
            </a:r>
            <a:r>
              <a:rPr lang="zh-CN" altLang="en-US" sz="2400" dirty="0">
                <a:solidFill>
                  <a:srgbClr val="000099"/>
                </a:solidFill>
                <a:latin typeface="微软雅黑" panose="020B0503020204020204" pitchFamily="34" charset="-122"/>
                <a:ea typeface="微软雅黑" panose="020B0503020204020204" pitchFamily="34" charset="-122"/>
              </a:rPr>
              <a:t>地址，然后再确定将该帧转发到哪一个接口，或</a:t>
            </a:r>
            <a:r>
              <a:rPr lang="zh-CN" altLang="zh-CN" sz="2400" dirty="0">
                <a:solidFill>
                  <a:srgbClr val="000099"/>
                </a:solidFill>
                <a:latin typeface="微软雅黑" panose="020B0503020204020204" pitchFamily="34" charset="-122"/>
                <a:ea typeface="微软雅黑" panose="020B0503020204020204" pitchFamily="34" charset="-122"/>
              </a:rPr>
              <a:t>把它</a:t>
            </a:r>
            <a:r>
              <a:rPr lang="zh-CN" altLang="en-US" sz="2400" dirty="0">
                <a:solidFill>
                  <a:srgbClr val="000099"/>
                </a:solidFill>
                <a:latin typeface="微软雅黑" panose="020B0503020204020204" pitchFamily="34" charset="-122"/>
                <a:ea typeface="微软雅黑" panose="020B0503020204020204" pitchFamily="34" charset="-122"/>
              </a:rPr>
              <a:t>丢弃。 </a:t>
            </a:r>
          </a:p>
        </p:txBody>
      </p:sp>
      <p:sp>
        <p:nvSpPr>
          <p:cNvPr id="3" name="矩形 2"/>
          <p:cNvSpPr/>
          <p:nvPr/>
        </p:nvSpPr>
        <p:spPr>
          <a:xfrm>
            <a:off x="1991544" y="4807951"/>
            <a:ext cx="8640960" cy="1717393"/>
          </a:xfrm>
          <a:prstGeom prst="rect">
            <a:avLst/>
          </a:prstGeom>
          <a:solidFill>
            <a:schemeClr val="accent6">
              <a:lumMod val="20000"/>
              <a:lumOff val="80000"/>
            </a:schemeClr>
          </a:solidFill>
          <a:ln>
            <a:solidFill>
              <a:srgbClr val="000066"/>
            </a:solidFill>
          </a:ln>
        </p:spPr>
        <p:txBody>
          <a:bodyPr wrap="square">
            <a:spAutoFit/>
          </a:bodyPr>
          <a:lstStyle/>
          <a:p>
            <a:pPr marL="360363" indent="-360363">
              <a:lnSpc>
                <a:spcPct val="110000"/>
              </a:lnSpc>
              <a:buSzPct val="80000"/>
              <a:buFont typeface="Wingdings" pitchFamily="2" charset="2"/>
              <a:buChar char="l"/>
            </a:pPr>
            <a:r>
              <a:rPr lang="en-US" altLang="zh-CN" sz="2400" dirty="0">
                <a:solidFill>
                  <a:srgbClr val="000099"/>
                </a:solidFill>
                <a:latin typeface="微软雅黑" panose="020B0503020204020204" pitchFamily="34" charset="-122"/>
                <a:ea typeface="微软雅黑" panose="020B0503020204020204" pitchFamily="34" charset="-122"/>
              </a:rPr>
              <a:t>1990 </a:t>
            </a:r>
            <a:r>
              <a:rPr lang="zh-CN" altLang="en-US" sz="2400" dirty="0">
                <a:solidFill>
                  <a:srgbClr val="000099"/>
                </a:solidFill>
                <a:latin typeface="微软雅黑" panose="020B0503020204020204" pitchFamily="34" charset="-122"/>
                <a:ea typeface="微软雅黑" panose="020B0503020204020204" pitchFamily="34" charset="-122"/>
              </a:rPr>
              <a:t>年问世的</a:t>
            </a:r>
            <a:r>
              <a:rPr lang="zh-CN" altLang="en-US" sz="2400" dirty="0">
                <a:solidFill>
                  <a:srgbClr val="C00000"/>
                </a:solidFill>
                <a:latin typeface="微软雅黑" panose="020B0503020204020204" pitchFamily="34" charset="-122"/>
                <a:ea typeface="微软雅黑" panose="020B0503020204020204" pitchFamily="34" charset="-122"/>
              </a:rPr>
              <a:t>交换式集线器 </a:t>
            </a:r>
            <a:r>
              <a:rPr lang="en-US" altLang="zh-CN" sz="2400" dirty="0">
                <a:solidFill>
                  <a:srgbClr val="000099"/>
                </a:solidFill>
                <a:latin typeface="微软雅黑" panose="020B0503020204020204" pitchFamily="34" charset="-122"/>
                <a:ea typeface="微软雅黑" panose="020B0503020204020204" pitchFamily="34" charset="-122"/>
              </a:rPr>
              <a:t>(switching hub) </a:t>
            </a:r>
            <a:r>
              <a:rPr lang="zh-CN" altLang="en-US" sz="2400" dirty="0">
                <a:solidFill>
                  <a:srgbClr val="000099"/>
                </a:solidFill>
                <a:latin typeface="微软雅黑" panose="020B0503020204020204" pitchFamily="34" charset="-122"/>
                <a:ea typeface="微软雅黑" panose="020B0503020204020204" pitchFamily="34" charset="-122"/>
              </a:rPr>
              <a:t>可明显地提高以太网的性能。</a:t>
            </a:r>
            <a:endParaRPr lang="en-US" altLang="zh-CN" sz="2400" dirty="0">
              <a:solidFill>
                <a:srgbClr val="000099"/>
              </a:solidFill>
              <a:latin typeface="微软雅黑" panose="020B0503020204020204" pitchFamily="34" charset="-122"/>
              <a:ea typeface="微软雅黑" panose="020B0503020204020204" pitchFamily="34" charset="-122"/>
            </a:endParaRPr>
          </a:p>
          <a:p>
            <a:pPr marL="360363" indent="-360363">
              <a:lnSpc>
                <a:spcPct val="110000"/>
              </a:lnSpc>
              <a:buSzPct val="80000"/>
              <a:buFont typeface="Wingdings" pitchFamily="2" charset="2"/>
              <a:buChar char="l"/>
            </a:pPr>
            <a:r>
              <a:rPr lang="zh-CN" altLang="zh-CN" sz="2400" dirty="0">
                <a:solidFill>
                  <a:srgbClr val="C00000"/>
                </a:solidFill>
                <a:latin typeface="微软雅黑" panose="020B0503020204020204" pitchFamily="34" charset="-122"/>
                <a:ea typeface="微软雅黑" panose="020B0503020204020204" pitchFamily="34" charset="-122"/>
              </a:rPr>
              <a:t>交换式集线器</a:t>
            </a:r>
            <a:r>
              <a:rPr lang="zh-CN" altLang="zh-CN" sz="2400" dirty="0">
                <a:solidFill>
                  <a:srgbClr val="000099"/>
                </a:solidFill>
                <a:latin typeface="微软雅黑" panose="020B0503020204020204" pitchFamily="34" charset="-122"/>
                <a:ea typeface="微软雅黑" panose="020B0503020204020204" pitchFamily="34" charset="-122"/>
              </a:rPr>
              <a:t>常称为</a:t>
            </a:r>
            <a:r>
              <a:rPr lang="zh-CN" altLang="zh-CN" sz="2400" dirty="0">
                <a:solidFill>
                  <a:srgbClr val="C00000"/>
                </a:solidFill>
                <a:latin typeface="微软雅黑" panose="020B0503020204020204" pitchFamily="34" charset="-122"/>
                <a:ea typeface="微软雅黑" panose="020B0503020204020204" pitchFamily="34" charset="-122"/>
              </a:rPr>
              <a:t>以太网交换机</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dirty="0">
                <a:solidFill>
                  <a:srgbClr val="000099"/>
                </a:solidFill>
                <a:latin typeface="微软雅黑" panose="020B0503020204020204" pitchFamily="34" charset="-122"/>
                <a:ea typeface="微软雅黑" panose="020B0503020204020204" pitchFamily="34" charset="-122"/>
              </a:rPr>
              <a:t>(switch) </a:t>
            </a:r>
            <a:r>
              <a:rPr lang="zh-CN" altLang="zh-CN" sz="2400" dirty="0">
                <a:solidFill>
                  <a:srgbClr val="000099"/>
                </a:solidFill>
                <a:latin typeface="微软雅黑" panose="020B0503020204020204" pitchFamily="34" charset="-122"/>
                <a:ea typeface="微软雅黑" panose="020B0503020204020204" pitchFamily="34" charset="-122"/>
              </a:rPr>
              <a:t>或</a:t>
            </a:r>
            <a:r>
              <a:rPr lang="zh-CN" altLang="zh-CN" sz="2400" dirty="0">
                <a:solidFill>
                  <a:srgbClr val="C00000"/>
                </a:solidFill>
                <a:latin typeface="微软雅黑" panose="020B0503020204020204" pitchFamily="34" charset="-122"/>
                <a:ea typeface="微软雅黑" panose="020B0503020204020204" pitchFamily="34" charset="-122"/>
              </a:rPr>
              <a:t>第二层交换机</a:t>
            </a:r>
            <a:r>
              <a:rPr lang="en-US" altLang="zh-CN" sz="2400" dirty="0">
                <a:solidFill>
                  <a:srgbClr val="C00000"/>
                </a:solidFill>
                <a:latin typeface="微软雅黑" panose="020B0503020204020204" pitchFamily="34" charset="-122"/>
                <a:ea typeface="微软雅黑" panose="020B0503020204020204" pitchFamily="34" charset="-122"/>
              </a:rPr>
              <a:t> </a:t>
            </a:r>
            <a:r>
              <a:rPr lang="en-US" altLang="zh-CN" sz="2400" dirty="0">
                <a:solidFill>
                  <a:srgbClr val="000099"/>
                </a:solidFill>
                <a:latin typeface="微软雅黑" panose="020B0503020204020204" pitchFamily="34" charset="-122"/>
                <a:ea typeface="微软雅黑" panose="020B0503020204020204" pitchFamily="34" charset="-122"/>
              </a:rPr>
              <a:t>(L2 switch)</a:t>
            </a:r>
            <a:r>
              <a:rPr lang="zh-CN" altLang="zh-CN" sz="2400" dirty="0">
                <a:solidFill>
                  <a:srgbClr val="000099"/>
                </a:solidFill>
                <a:latin typeface="微软雅黑" panose="020B0503020204020204" pitchFamily="34" charset="-122"/>
                <a:ea typeface="微软雅黑" panose="020B0503020204020204" pitchFamily="34" charset="-122"/>
              </a:rPr>
              <a:t>，强调这种交换机工作在数据链路层</a:t>
            </a:r>
            <a:r>
              <a:rPr lang="zh-CN" altLang="en-US" sz="24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266282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以太网交换机实质上就是一个</a:t>
            </a:r>
            <a:r>
              <a:rPr lang="zh-CN" altLang="zh-CN" dirty="0">
                <a:solidFill>
                  <a:srgbClr val="FF0000"/>
                </a:solidFill>
              </a:rPr>
              <a:t>多接口的网桥</a:t>
            </a:r>
            <a:r>
              <a:rPr lang="zh-CN" altLang="en-US" dirty="0">
                <a:solidFill>
                  <a:srgbClr val="FF0000"/>
                </a:solidFill>
              </a:rPr>
              <a:t>。</a:t>
            </a:r>
            <a:endParaRPr lang="en-US" altLang="zh-CN" dirty="0">
              <a:solidFill>
                <a:srgbClr val="FF0000"/>
              </a:solidFill>
            </a:endParaRPr>
          </a:p>
          <a:p>
            <a:pPr lvl="1"/>
            <a:r>
              <a:rPr lang="zh-CN" altLang="zh-CN" dirty="0"/>
              <a:t>通常都有十几个或更多的接口</a:t>
            </a:r>
            <a:r>
              <a:rPr lang="zh-CN" altLang="en-US" dirty="0"/>
              <a:t>。</a:t>
            </a:r>
            <a:endParaRPr lang="en-US" altLang="zh-CN" dirty="0"/>
          </a:p>
          <a:p>
            <a:r>
              <a:rPr lang="zh-CN" altLang="zh-CN" dirty="0"/>
              <a:t>每个接口都直接与一个单台主机或另一个以太网交换机相连，并且一般都</a:t>
            </a:r>
            <a:r>
              <a:rPr lang="zh-CN" altLang="zh-CN" dirty="0">
                <a:solidFill>
                  <a:srgbClr val="FF0000"/>
                </a:solidFill>
              </a:rPr>
              <a:t>工作在全双工方式。</a:t>
            </a:r>
            <a:endParaRPr lang="en-US" altLang="zh-CN" dirty="0">
              <a:solidFill>
                <a:srgbClr val="FF0000"/>
              </a:solidFill>
            </a:endParaRPr>
          </a:p>
          <a:p>
            <a:r>
              <a:rPr lang="zh-CN" altLang="zh-CN" dirty="0"/>
              <a:t>以太网交换机</a:t>
            </a:r>
            <a:r>
              <a:rPr lang="zh-CN" altLang="zh-CN" dirty="0">
                <a:solidFill>
                  <a:srgbClr val="FF0000"/>
                </a:solidFill>
              </a:rPr>
              <a:t>具有并行性</a:t>
            </a:r>
            <a:r>
              <a:rPr lang="zh-CN" altLang="en-US" dirty="0">
                <a:solidFill>
                  <a:srgbClr val="FF0000"/>
                </a:solidFill>
              </a:rPr>
              <a:t>。</a:t>
            </a:r>
            <a:endParaRPr lang="en-US" altLang="zh-CN" dirty="0">
              <a:solidFill>
                <a:srgbClr val="FF0000"/>
              </a:solidFill>
            </a:endParaRPr>
          </a:p>
          <a:p>
            <a:pPr lvl="1"/>
            <a:r>
              <a:rPr lang="zh-CN" altLang="zh-CN" dirty="0"/>
              <a:t>能同时连通多对接口，使多对主机能同时通信</a:t>
            </a:r>
            <a:r>
              <a:rPr lang="zh-CN" altLang="en-US" dirty="0"/>
              <a:t>。</a:t>
            </a:r>
            <a:endParaRPr lang="en-US" altLang="zh-CN" dirty="0"/>
          </a:p>
          <a:p>
            <a:r>
              <a:rPr lang="zh-CN" altLang="zh-CN" dirty="0">
                <a:solidFill>
                  <a:srgbClr val="0000FF"/>
                </a:solidFill>
              </a:rPr>
              <a:t>相互通信的主机都是独占传输媒体，无碰撞地传输数据。</a:t>
            </a:r>
            <a:endParaRPr lang="en-US" altLang="zh-CN" dirty="0">
              <a:solidFill>
                <a:srgbClr val="0000FF"/>
              </a:solidFill>
            </a:endParaRPr>
          </a:p>
          <a:p>
            <a:endParaRPr lang="zh-CN" altLang="en-US"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
        <p:nvSpPr>
          <p:cNvPr id="4" name="文本框 3">
            <a:extLst>
              <a:ext uri="{FF2B5EF4-FFF2-40B4-BE49-F238E27FC236}">
                <a16:creationId xmlns:a16="http://schemas.microsoft.com/office/drawing/2014/main" id="{72185C70-BB8B-4C94-8361-F5E741767A29}"/>
              </a:ext>
            </a:extLst>
          </p:cNvPr>
          <p:cNvSpPr txBox="1"/>
          <p:nvPr/>
        </p:nvSpPr>
        <p:spPr>
          <a:xfrm>
            <a:off x="5879976" y="5301208"/>
            <a:ext cx="4536504" cy="523220"/>
          </a:xfrm>
          <a:prstGeom prst="rect">
            <a:avLst/>
          </a:prstGeom>
          <a:noFill/>
        </p:spPr>
        <p:txBody>
          <a:bodyPr wrap="square" rtlCol="0">
            <a:spAutoFit/>
          </a:bodyPr>
          <a:lstStyle/>
          <a:p>
            <a:r>
              <a:rPr lang="zh-CN" altLang="en-US" sz="2800" dirty="0">
                <a:solidFill>
                  <a:srgbClr val="00B050"/>
                </a:solidFill>
              </a:rPr>
              <a:t>立交桥与十字路口的差异</a:t>
            </a:r>
          </a:p>
        </p:txBody>
      </p:sp>
    </p:spTree>
    <p:extLst>
      <p:ext uri="{BB962C8B-B14F-4D97-AF65-F5344CB8AC3E}">
        <p14:creationId xmlns:p14="http://schemas.microsoft.com/office/powerpoint/2010/main" val="182924733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以太网交换机的</a:t>
            </a:r>
            <a:r>
              <a:rPr lang="zh-CN" altLang="zh-CN" dirty="0">
                <a:solidFill>
                  <a:srgbClr val="FF0000"/>
                </a:solidFill>
              </a:rPr>
              <a:t>接口有存储器，</a:t>
            </a:r>
            <a:r>
              <a:rPr lang="zh-CN" altLang="zh-CN" dirty="0"/>
              <a:t>能在输出端口繁忙时把到来的帧进行缓存</a:t>
            </a:r>
            <a:r>
              <a:rPr lang="zh-CN" altLang="en-US" dirty="0"/>
              <a:t>。</a:t>
            </a:r>
            <a:endParaRPr lang="en-US" altLang="zh-CN" dirty="0"/>
          </a:p>
          <a:p>
            <a:r>
              <a:rPr lang="zh-CN" altLang="zh-CN" dirty="0"/>
              <a:t>以太网交换机是一种</a:t>
            </a:r>
            <a:r>
              <a:rPr lang="zh-CN" altLang="zh-CN" dirty="0">
                <a:solidFill>
                  <a:srgbClr val="FF0000"/>
                </a:solidFill>
              </a:rPr>
              <a:t>即插即用</a:t>
            </a:r>
            <a:r>
              <a:rPr lang="zh-CN" altLang="zh-CN" dirty="0"/>
              <a:t>设备，其内部的帧</a:t>
            </a:r>
            <a:r>
              <a:rPr lang="zh-CN" altLang="zh-CN" dirty="0">
                <a:solidFill>
                  <a:srgbClr val="0000FF"/>
                </a:solidFill>
              </a:rPr>
              <a:t>交换表</a:t>
            </a:r>
            <a:r>
              <a:rPr lang="zh-CN" altLang="zh-CN" dirty="0"/>
              <a:t>（又称为</a:t>
            </a:r>
            <a:r>
              <a:rPr lang="zh-CN" altLang="zh-CN" dirty="0">
                <a:solidFill>
                  <a:srgbClr val="0000FF"/>
                </a:solidFill>
              </a:rPr>
              <a:t>地址表</a:t>
            </a:r>
            <a:r>
              <a:rPr lang="zh-CN" altLang="zh-CN" dirty="0"/>
              <a:t>）是通过</a:t>
            </a:r>
            <a:r>
              <a:rPr lang="zh-CN" altLang="zh-CN" dirty="0">
                <a:solidFill>
                  <a:srgbClr val="0000FF"/>
                </a:solidFill>
              </a:rPr>
              <a:t>自学习算法</a:t>
            </a:r>
            <a:r>
              <a:rPr lang="zh-CN" altLang="zh-CN" dirty="0"/>
              <a:t>自动地逐渐建立起来的。</a:t>
            </a:r>
            <a:endParaRPr lang="en-US" altLang="zh-CN" dirty="0"/>
          </a:p>
          <a:p>
            <a:r>
              <a:rPr lang="zh-CN" altLang="zh-CN" dirty="0"/>
              <a:t>以太网交换机使用了</a:t>
            </a:r>
            <a:r>
              <a:rPr lang="zh-CN" altLang="zh-CN" dirty="0">
                <a:solidFill>
                  <a:srgbClr val="FF0000"/>
                </a:solidFill>
              </a:rPr>
              <a:t>专用的交换结构芯片，</a:t>
            </a:r>
            <a:r>
              <a:rPr lang="zh-CN" altLang="zh-CN" dirty="0"/>
              <a:t>用硬件转发，其转发速率要比使用软件转发的网桥快很多。</a:t>
            </a:r>
            <a:endParaRPr lang="en-US" altLang="zh-CN" dirty="0"/>
          </a:p>
        </p:txBody>
      </p:sp>
      <p:sp>
        <p:nvSpPr>
          <p:cNvPr id="2" name="标题 1"/>
          <p:cNvSpPr>
            <a:spLocks noGrp="1"/>
          </p:cNvSpPr>
          <p:nvPr>
            <p:ph type="title"/>
          </p:nvPr>
        </p:nvSpPr>
        <p:spPr/>
        <p:txBody>
          <a:bodyPr/>
          <a:lstStyle/>
          <a:p>
            <a:r>
              <a:rPr lang="en-US" altLang="zh-CN" dirty="0"/>
              <a:t>1. </a:t>
            </a:r>
            <a:r>
              <a:rPr lang="zh-CN" altLang="zh-CN" dirty="0"/>
              <a:t>以太网交换机的特点</a:t>
            </a:r>
            <a:endParaRPr lang="zh-CN" altLang="en-US" dirty="0"/>
          </a:p>
        </p:txBody>
      </p:sp>
    </p:spTree>
    <p:extLst>
      <p:ext uri="{BB962C8B-B14F-4D97-AF65-F5344CB8AC3E}">
        <p14:creationId xmlns:p14="http://schemas.microsoft.com/office/powerpoint/2010/main" val="4255625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800" dirty="0"/>
              <a:t>用户独享带宽，增加了总容量。</a:t>
            </a:r>
            <a:endParaRPr lang="en-US" altLang="zh-CN" sz="2800" dirty="0"/>
          </a:p>
          <a:p>
            <a:pPr lvl="1"/>
            <a:r>
              <a:rPr lang="zh-CN" altLang="en-US" sz="2400" dirty="0"/>
              <a:t>对于普通 </a:t>
            </a:r>
            <a:r>
              <a:rPr lang="en-US" altLang="zh-CN" sz="2400" dirty="0"/>
              <a:t>10 </a:t>
            </a:r>
            <a:r>
              <a:rPr lang="en-US" altLang="zh-CN" sz="2400" dirty="0" err="1"/>
              <a:t>Mbit</a:t>
            </a:r>
            <a:r>
              <a:rPr lang="en-US" altLang="zh-CN" sz="2400" dirty="0"/>
              <a:t>/s </a:t>
            </a:r>
            <a:r>
              <a:rPr lang="zh-CN" altLang="en-US" sz="2400" dirty="0"/>
              <a:t>的共享式以太网，若共有 </a:t>
            </a:r>
            <a:r>
              <a:rPr lang="en-US" altLang="zh-CN" sz="2400" i="1" dirty="0"/>
              <a:t>N </a:t>
            </a:r>
            <a:r>
              <a:rPr lang="zh-CN" altLang="en-US" sz="2400" dirty="0"/>
              <a:t>个用户，则每个用户占有的平均带宽只有总带宽 </a:t>
            </a:r>
            <a:r>
              <a:rPr lang="en-US" altLang="zh-CN" sz="2400" dirty="0"/>
              <a:t>(10 Mbit/s)</a:t>
            </a:r>
            <a:r>
              <a:rPr lang="zh-CN" altLang="en-US" sz="2400" dirty="0"/>
              <a:t>的 </a:t>
            </a:r>
            <a:r>
              <a:rPr lang="en-US" altLang="zh-CN" sz="2400" i="1" dirty="0"/>
              <a:t>N </a:t>
            </a:r>
            <a:r>
              <a:rPr lang="zh-CN" altLang="en-US" sz="2400" dirty="0"/>
              <a:t>分之一。</a:t>
            </a:r>
            <a:endParaRPr lang="en-US" altLang="zh-CN" sz="2400" dirty="0"/>
          </a:p>
          <a:p>
            <a:pPr lvl="1"/>
            <a:r>
              <a:rPr lang="zh-CN" altLang="en-US" sz="2400" dirty="0"/>
              <a:t>使用以太网交换机时，虽然在每个接口到主机的带宽还是 </a:t>
            </a:r>
            <a:r>
              <a:rPr lang="en-US" altLang="zh-CN" sz="2400" dirty="0"/>
              <a:t>10 </a:t>
            </a:r>
            <a:r>
              <a:rPr lang="en-US" altLang="zh-CN" sz="2400" dirty="0" err="1"/>
              <a:t>Mbit</a:t>
            </a:r>
            <a:r>
              <a:rPr lang="en-US" altLang="zh-CN" sz="2400" dirty="0"/>
              <a:t>/s</a:t>
            </a:r>
            <a:r>
              <a:rPr lang="zh-CN" altLang="en-US" sz="2400" dirty="0"/>
              <a:t>，但由于一个用户在通信时是独占而不是和其他网络用户共享传输媒体的带宽，因此对于拥有 </a:t>
            </a:r>
            <a:r>
              <a:rPr lang="en-US" altLang="zh-CN" sz="2400" i="1" dirty="0"/>
              <a:t>N </a:t>
            </a:r>
            <a:r>
              <a:rPr lang="zh-CN" altLang="en-US" sz="2400" dirty="0"/>
              <a:t>个接口的交换机的总容量为 </a:t>
            </a:r>
            <a:r>
              <a:rPr lang="en-US" altLang="zh-CN" sz="2400" i="1" dirty="0"/>
              <a:t>N</a:t>
            </a:r>
            <a:r>
              <a:rPr lang="en-US" altLang="zh-CN" sz="2400" dirty="0">
                <a:sym typeface="Symbol" pitchFamily="18" charset="2"/>
              </a:rPr>
              <a:t></a:t>
            </a:r>
            <a:r>
              <a:rPr lang="en-US" altLang="zh-CN" sz="2400" dirty="0"/>
              <a:t>10 </a:t>
            </a:r>
            <a:r>
              <a:rPr lang="en-US" altLang="zh-CN" sz="2400" dirty="0" err="1"/>
              <a:t>Mbit</a:t>
            </a:r>
            <a:r>
              <a:rPr lang="en-US" altLang="zh-CN" sz="2400" dirty="0"/>
              <a:t>/s</a:t>
            </a:r>
            <a:r>
              <a:rPr lang="zh-CN" altLang="en-US" sz="2400" dirty="0"/>
              <a:t>。</a:t>
            </a:r>
            <a:endParaRPr lang="en-US" altLang="zh-CN" sz="2000" dirty="0"/>
          </a:p>
          <a:p>
            <a:r>
              <a:rPr lang="zh-CN" altLang="zh-CN" sz="2800" dirty="0"/>
              <a:t>从共享总线以太网转到交换式以太网时，所有接入设备的软件和硬件、适配器等都不需要</a:t>
            </a:r>
            <a:r>
              <a:rPr lang="zh-CN" altLang="en-US" sz="2800" dirty="0"/>
              <a:t>做</a:t>
            </a:r>
            <a:r>
              <a:rPr lang="zh-CN" altLang="zh-CN" sz="2800" dirty="0"/>
              <a:t>任何改动。</a:t>
            </a:r>
          </a:p>
          <a:p>
            <a:r>
              <a:rPr lang="zh-CN" altLang="zh-CN" sz="2800" dirty="0"/>
              <a:t>以太网交换机一般都具有多种速率的接口，方便了各种不同情况的用户。</a:t>
            </a:r>
          </a:p>
          <a:p>
            <a:endParaRPr lang="zh-CN" altLang="en-US" sz="2800" dirty="0"/>
          </a:p>
        </p:txBody>
      </p:sp>
      <p:sp>
        <p:nvSpPr>
          <p:cNvPr id="2" name="标题 1"/>
          <p:cNvSpPr>
            <a:spLocks noGrp="1"/>
          </p:cNvSpPr>
          <p:nvPr>
            <p:ph type="title"/>
          </p:nvPr>
        </p:nvSpPr>
        <p:spPr/>
        <p:txBody>
          <a:bodyPr/>
          <a:lstStyle/>
          <a:p>
            <a:pPr algn="ctr"/>
            <a:r>
              <a:rPr lang="zh-CN" altLang="zh-CN" dirty="0"/>
              <a:t>以太网交换机的</a:t>
            </a:r>
            <a:r>
              <a:rPr lang="zh-CN" altLang="en-US" dirty="0"/>
              <a:t>优点</a:t>
            </a:r>
          </a:p>
        </p:txBody>
      </p:sp>
    </p:spTree>
    <p:extLst>
      <p:ext uri="{BB962C8B-B14F-4D97-AF65-F5344CB8AC3E}">
        <p14:creationId xmlns:p14="http://schemas.microsoft.com/office/powerpoint/2010/main" val="34041347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solidFill>
                  <a:srgbClr val="FF0000"/>
                </a:solidFill>
              </a:rPr>
              <a:t>存储转发方式</a:t>
            </a:r>
            <a:endParaRPr lang="en-US" altLang="zh-CN" dirty="0">
              <a:solidFill>
                <a:srgbClr val="FF0000"/>
              </a:solidFill>
            </a:endParaRPr>
          </a:p>
          <a:p>
            <a:pPr lvl="1"/>
            <a:r>
              <a:rPr lang="zh-CN" altLang="zh-CN" dirty="0"/>
              <a:t>把整个数据帧先缓存后再进行处理</a:t>
            </a:r>
            <a:r>
              <a:rPr lang="zh-CN" altLang="en-US" dirty="0"/>
              <a:t>。</a:t>
            </a:r>
            <a:endParaRPr lang="en-US" altLang="zh-CN" dirty="0"/>
          </a:p>
          <a:p>
            <a:r>
              <a:rPr lang="zh-CN" altLang="zh-CN" dirty="0">
                <a:solidFill>
                  <a:srgbClr val="FF0000"/>
                </a:solidFill>
              </a:rPr>
              <a:t>直通</a:t>
            </a:r>
            <a:r>
              <a:rPr lang="en-US" altLang="zh-CN" dirty="0">
                <a:solidFill>
                  <a:srgbClr val="FF0000"/>
                </a:solidFill>
              </a:rPr>
              <a:t> (cut-through) </a:t>
            </a:r>
            <a:r>
              <a:rPr lang="zh-CN" altLang="zh-CN" dirty="0">
                <a:solidFill>
                  <a:srgbClr val="FF0000"/>
                </a:solidFill>
              </a:rPr>
              <a:t>方式</a:t>
            </a:r>
            <a:endParaRPr lang="en-US" altLang="zh-CN" dirty="0">
              <a:solidFill>
                <a:srgbClr val="FF0000"/>
              </a:solidFill>
            </a:endParaRPr>
          </a:p>
          <a:p>
            <a:pPr lvl="1"/>
            <a:r>
              <a:rPr lang="zh-CN" altLang="zh-CN" dirty="0"/>
              <a:t>接收数据帧的同时就</a:t>
            </a:r>
            <a:r>
              <a:rPr lang="zh-CN" altLang="zh-CN" dirty="0">
                <a:solidFill>
                  <a:srgbClr val="0000FF"/>
                </a:solidFill>
              </a:rPr>
              <a:t>立即按数据帧的目的</a:t>
            </a:r>
            <a:r>
              <a:rPr lang="en-US" altLang="zh-CN" dirty="0">
                <a:solidFill>
                  <a:srgbClr val="0000FF"/>
                </a:solidFill>
              </a:rPr>
              <a:t> MAC </a:t>
            </a:r>
            <a:r>
              <a:rPr lang="zh-CN" altLang="zh-CN" dirty="0">
                <a:solidFill>
                  <a:srgbClr val="0000FF"/>
                </a:solidFill>
              </a:rPr>
              <a:t>地址</a:t>
            </a:r>
            <a:r>
              <a:rPr lang="zh-CN" altLang="zh-CN" dirty="0"/>
              <a:t>决定该帧的转发接口，因而提高了帧的转发速度</a:t>
            </a:r>
            <a:r>
              <a:rPr lang="zh-CN" altLang="en-US" dirty="0"/>
              <a:t>。</a:t>
            </a:r>
            <a:endParaRPr lang="en-US" altLang="zh-CN" dirty="0"/>
          </a:p>
          <a:p>
            <a:pPr lvl="1"/>
            <a:r>
              <a:rPr lang="zh-CN" altLang="zh-CN" dirty="0">
                <a:solidFill>
                  <a:srgbClr val="FF0000"/>
                </a:solidFill>
              </a:rPr>
              <a:t>缺点</a:t>
            </a:r>
            <a:r>
              <a:rPr lang="zh-CN" altLang="zh-CN" dirty="0"/>
              <a:t>是它不检查差错就直接将帧转发出去，因此有可能也将一些无效帧转发给其他的站</a:t>
            </a:r>
            <a:r>
              <a:rPr lang="zh-CN" altLang="en-US" dirty="0"/>
              <a:t>。</a:t>
            </a:r>
          </a:p>
        </p:txBody>
      </p:sp>
      <p:sp>
        <p:nvSpPr>
          <p:cNvPr id="2" name="标题 1"/>
          <p:cNvSpPr>
            <a:spLocks noGrp="1"/>
          </p:cNvSpPr>
          <p:nvPr>
            <p:ph type="title"/>
          </p:nvPr>
        </p:nvSpPr>
        <p:spPr/>
        <p:txBody>
          <a:bodyPr/>
          <a:lstStyle/>
          <a:p>
            <a:pPr algn="ctr"/>
            <a:r>
              <a:rPr lang="zh-CN" altLang="zh-CN" dirty="0"/>
              <a:t>以太网交换机</a:t>
            </a:r>
            <a:r>
              <a:rPr lang="zh-CN" altLang="en-US" dirty="0"/>
              <a:t>的交换方式</a:t>
            </a:r>
          </a:p>
        </p:txBody>
      </p:sp>
      <p:sp>
        <p:nvSpPr>
          <p:cNvPr id="4" name="矩形 3"/>
          <p:cNvSpPr/>
          <p:nvPr/>
        </p:nvSpPr>
        <p:spPr>
          <a:xfrm>
            <a:off x="1847528" y="5079234"/>
            <a:ext cx="8784976" cy="870046"/>
          </a:xfrm>
          <a:prstGeom prst="rect">
            <a:avLst/>
          </a:prstGeom>
          <a:solidFill>
            <a:schemeClr val="accent4">
              <a:lumMod val="20000"/>
              <a:lumOff val="80000"/>
            </a:schemeClr>
          </a:solidFill>
          <a:ln>
            <a:solidFill>
              <a:schemeClr val="tx1"/>
            </a:solidFill>
          </a:ln>
        </p:spPr>
        <p:txBody>
          <a:bodyPr wrap="square">
            <a:spAutoFit/>
          </a:bodyPr>
          <a:lstStyle/>
          <a:p>
            <a:pPr>
              <a:lnSpc>
                <a:spcPct val="110000"/>
              </a:lnSpc>
              <a:buSzPct val="80000"/>
            </a:pPr>
            <a:r>
              <a:rPr lang="zh-CN" altLang="zh-CN" sz="2400" dirty="0">
                <a:solidFill>
                  <a:srgbClr val="000099"/>
                </a:solidFill>
                <a:latin typeface="微软雅黑" panose="020B0503020204020204" pitchFamily="34" charset="-122"/>
                <a:ea typeface="微软雅黑" panose="020B0503020204020204" pitchFamily="34" charset="-122"/>
              </a:rPr>
              <a:t>在某些情况下，仍需要采用基于软件的存储转发方式进行交换，例如，当需要进行线路速率匹配、协议转换或差错检测时</a:t>
            </a:r>
            <a:r>
              <a:rPr lang="zh-CN" altLang="en-US" sz="24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828006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以太网交换机</a:t>
            </a:r>
            <a:r>
              <a:rPr lang="zh-CN" altLang="en-US" dirty="0"/>
              <a:t>运行自学习算法自动维护</a:t>
            </a:r>
            <a:r>
              <a:rPr lang="zh-CN" altLang="en-US" dirty="0">
                <a:solidFill>
                  <a:srgbClr val="FF0000"/>
                </a:solidFill>
              </a:rPr>
              <a:t>交换表。</a:t>
            </a:r>
            <a:endParaRPr lang="en-US" altLang="zh-CN" dirty="0">
              <a:solidFill>
                <a:srgbClr val="FF0000"/>
              </a:solidFill>
            </a:endParaRPr>
          </a:p>
          <a:p>
            <a:r>
              <a:rPr lang="zh-CN" altLang="zh-CN" dirty="0"/>
              <a:t>开始</a:t>
            </a:r>
            <a:r>
              <a:rPr lang="zh-CN" altLang="en-US" dirty="0"/>
              <a:t>时</a:t>
            </a:r>
            <a:r>
              <a:rPr lang="zh-CN" altLang="zh-CN" dirty="0"/>
              <a:t>，以太网交换机里面的交换表是空的</a:t>
            </a:r>
            <a:r>
              <a:rPr lang="zh-CN" altLang="en-US" dirty="0"/>
              <a:t>。</a:t>
            </a:r>
          </a:p>
        </p:txBody>
      </p:sp>
      <p:sp>
        <p:nvSpPr>
          <p:cNvPr id="2" name="标题 1"/>
          <p:cNvSpPr>
            <a:spLocks noGrp="1"/>
          </p:cNvSpPr>
          <p:nvPr>
            <p:ph type="title"/>
          </p:nvPr>
        </p:nvSpPr>
        <p:spPr/>
        <p:txBody>
          <a:bodyPr/>
          <a:lstStyle/>
          <a:p>
            <a:r>
              <a:rPr lang="en-US" altLang="zh-CN" dirty="0"/>
              <a:t>2. </a:t>
            </a:r>
            <a:r>
              <a:rPr lang="zh-CN" altLang="zh-CN" dirty="0"/>
              <a:t>以太网交换机的自学习功能</a:t>
            </a:r>
            <a:endParaRPr lang="zh-CN" altLang="en-US" dirty="0"/>
          </a:p>
        </p:txBody>
      </p:sp>
      <p:grpSp>
        <p:nvGrpSpPr>
          <p:cNvPr id="41" name="组合 40"/>
          <p:cNvGrpSpPr/>
          <p:nvPr/>
        </p:nvGrpSpPr>
        <p:grpSpPr>
          <a:xfrm>
            <a:off x="3533532" y="2564905"/>
            <a:ext cx="4923339" cy="3702025"/>
            <a:chOff x="2390532" y="2564904"/>
            <a:chExt cx="4923339" cy="3702025"/>
          </a:xfrm>
        </p:grpSpPr>
        <p:sp>
          <p:nvSpPr>
            <p:cNvPr id="4" name="矩形 3"/>
            <p:cNvSpPr/>
            <p:nvPr/>
          </p:nvSpPr>
          <p:spPr>
            <a:xfrm>
              <a:off x="3452903" y="2997435"/>
              <a:ext cx="2868421" cy="266382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99"/>
                  </a:solidFill>
                  <a:latin typeface="微软雅黑" panose="020B0503020204020204" pitchFamily="34" charset="-122"/>
                  <a:ea typeface="微软雅黑" panose="020B0503020204020204" pitchFamily="34" charset="-122"/>
                </a:rPr>
                <a:t> </a:t>
              </a:r>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5" name="Rectangle 44"/>
            <p:cNvSpPr>
              <a:spLocks noChangeArrowheads="1"/>
            </p:cNvSpPr>
            <p:nvPr/>
          </p:nvSpPr>
          <p:spPr bwMode="auto">
            <a:xfrm>
              <a:off x="3575141" y="41499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cxnSp>
          <p:nvCxnSpPr>
            <p:cNvPr id="6" name="直接连接符 5"/>
            <p:cNvCxnSpPr>
              <a:stCxn id="27" idx="3"/>
            </p:cNvCxnSpPr>
            <p:nvPr/>
          </p:nvCxnSpPr>
          <p:spPr>
            <a:xfrm>
              <a:off x="6342507" y="3624219"/>
              <a:ext cx="411338"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4" idx="1"/>
            </p:cNvCxnSpPr>
            <p:nvPr/>
          </p:nvCxnSpPr>
          <p:spPr>
            <a:xfrm flipV="1">
              <a:off x="2948079" y="3624219"/>
              <a:ext cx="504827" cy="165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0" idx="3"/>
            </p:cNvCxnSpPr>
            <p:nvPr/>
          </p:nvCxnSpPr>
          <p:spPr>
            <a:xfrm flipV="1">
              <a:off x="6342507" y="3141898"/>
              <a:ext cx="482776"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1" idx="1"/>
            </p:cNvCxnSpPr>
            <p:nvPr/>
          </p:nvCxnSpPr>
          <p:spPr>
            <a:xfrm>
              <a:off x="3019516" y="31418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4146785"/>
              <a:ext cx="2652795" cy="656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dirty="0">
                  <a:solidFill>
                    <a:srgbClr val="000099"/>
                  </a:solidFill>
                  <a:latin typeface="微软雅黑" panose="020B0503020204020204" pitchFamily="34" charset="-122"/>
                  <a:ea typeface="微软雅黑" panose="020B0503020204020204" pitchFamily="34" charset="-122"/>
                </a:rPr>
                <a:t>MAC</a:t>
              </a:r>
              <a:r>
                <a:rPr kumimoji="1" lang="zh-CN" altLang="en-US" sz="1600" dirty="0">
                  <a:solidFill>
                    <a:srgbClr val="000099"/>
                  </a:solidFill>
                  <a:latin typeface="微软雅黑" panose="020B0503020204020204" pitchFamily="34" charset="-122"/>
                  <a:ea typeface="微软雅黑" panose="020B0503020204020204" pitchFamily="34" charset="-122"/>
                </a:rPr>
                <a:t>地址  接口   有效时间</a:t>
              </a:r>
            </a:p>
            <a:p>
              <a:pPr defTabSz="762000">
                <a:lnSpc>
                  <a:spcPct val="115000"/>
                </a:lnSpc>
              </a:pPr>
              <a:r>
                <a:rPr kumimoji="1" lang="zh-CN" altLang="en-US" sz="1600" dirty="0">
                  <a:solidFill>
                    <a:srgbClr val="000099"/>
                  </a:solidFill>
                  <a:latin typeface="微软雅黑" panose="020B0503020204020204" pitchFamily="34" charset="-122"/>
                  <a:ea typeface="微软雅黑" panose="020B0503020204020204" pitchFamily="34" charset="-122"/>
                </a:rPr>
                <a:t>   </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11" name="Rectangle 24"/>
            <p:cNvSpPr>
              <a:spLocks noChangeArrowheads="1"/>
            </p:cNvSpPr>
            <p:nvPr/>
          </p:nvSpPr>
          <p:spPr bwMode="auto">
            <a:xfrm>
              <a:off x="3944888" y="25649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以太网交换机</a:t>
              </a:r>
              <a:endParaRPr kumimoji="1" lang="en-US" altLang="zh-CN" sz="2400" dirty="0">
                <a:solidFill>
                  <a:srgbClr val="000099"/>
                </a:solidFill>
                <a:latin typeface="微软雅黑" panose="020B0503020204020204" pitchFamily="34" charset="-122"/>
                <a:ea typeface="微软雅黑" panose="020B0503020204020204" pitchFamily="34"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852973"/>
              <a:ext cx="468313" cy="454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805348"/>
              <a:ext cx="33663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A</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17" name="Line 50"/>
            <p:cNvSpPr>
              <a:spLocks noChangeShapeType="1"/>
            </p:cNvSpPr>
            <p:nvPr/>
          </p:nvSpPr>
          <p:spPr bwMode="auto">
            <a:xfrm>
              <a:off x="4510179"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575141" y="4437298"/>
              <a:ext cx="2601995" cy="863600"/>
              <a:chOff x="3575141" y="4437298"/>
              <a:chExt cx="1439863" cy="863600"/>
            </a:xfrm>
          </p:grpSpPr>
          <p:sp>
            <p:nvSpPr>
              <p:cNvPr id="14"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5"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6"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8"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19" name="组合 57"/>
            <p:cNvGrpSpPr>
              <a:grpSpLocks/>
            </p:cNvGrpSpPr>
            <p:nvPr/>
          </p:nvGrpSpPr>
          <p:grpSpPr bwMode="auto">
            <a:xfrm>
              <a:off x="3452906" y="3068873"/>
              <a:ext cx="309381" cy="335989"/>
              <a:chOff x="2267744" y="1268760"/>
              <a:chExt cx="310129" cy="335989"/>
            </a:xfrm>
          </p:grpSpPr>
          <p:sp>
            <p:nvSpPr>
              <p:cNvPr id="20" name="矩形 1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 name="Rectangle 40"/>
              <p:cNvSpPr>
                <a:spLocks noChangeArrowheads="1"/>
              </p:cNvSpPr>
              <p:nvPr/>
            </p:nvSpPr>
            <p:spPr bwMode="auto">
              <a:xfrm>
                <a:off x="2267744" y="1268760"/>
                <a:ext cx="31012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1</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2" name="组合 58"/>
            <p:cNvGrpSpPr>
              <a:grpSpLocks/>
            </p:cNvGrpSpPr>
            <p:nvPr/>
          </p:nvGrpSpPr>
          <p:grpSpPr bwMode="auto">
            <a:xfrm>
              <a:off x="3452906" y="3456224"/>
              <a:ext cx="309381" cy="335989"/>
              <a:chOff x="2267744" y="1268760"/>
              <a:chExt cx="310129" cy="337019"/>
            </a:xfrm>
          </p:grpSpPr>
          <p:sp>
            <p:nvSpPr>
              <p:cNvPr id="23" name="矩形 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4" name="Rectangle 40"/>
              <p:cNvSpPr>
                <a:spLocks noChangeArrowheads="1"/>
              </p:cNvSpPr>
              <p:nvPr/>
            </p:nvSpPr>
            <p:spPr bwMode="auto">
              <a:xfrm>
                <a:off x="2267744" y="1268760"/>
                <a:ext cx="310129"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2</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5" name="组合 61"/>
            <p:cNvGrpSpPr>
              <a:grpSpLocks/>
            </p:cNvGrpSpPr>
            <p:nvPr/>
          </p:nvGrpSpPr>
          <p:grpSpPr bwMode="auto">
            <a:xfrm>
              <a:off x="6033126" y="3456224"/>
              <a:ext cx="309381" cy="335989"/>
              <a:chOff x="2267744" y="1268760"/>
              <a:chExt cx="308424" cy="337019"/>
            </a:xfrm>
          </p:grpSpPr>
          <p:sp>
            <p:nvSpPr>
              <p:cNvPr id="26" name="矩形 2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7" name="Rectangle 40"/>
              <p:cNvSpPr>
                <a:spLocks noChangeArrowheads="1"/>
              </p:cNvSpPr>
              <p:nvPr/>
            </p:nvSpPr>
            <p:spPr bwMode="auto">
              <a:xfrm>
                <a:off x="2267744" y="1268760"/>
                <a:ext cx="30842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4</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8" name="组合 64"/>
            <p:cNvGrpSpPr>
              <a:grpSpLocks/>
            </p:cNvGrpSpPr>
            <p:nvPr/>
          </p:nvGrpSpPr>
          <p:grpSpPr bwMode="auto">
            <a:xfrm>
              <a:off x="6033126" y="3068873"/>
              <a:ext cx="309381" cy="335989"/>
              <a:chOff x="2267744" y="1268760"/>
              <a:chExt cx="308424" cy="335429"/>
            </a:xfrm>
          </p:grpSpPr>
          <p:sp>
            <p:nvSpPr>
              <p:cNvPr id="29" name="矩形 2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67744" y="1268760"/>
                <a:ext cx="308424"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3</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sp>
          <p:nvSpPr>
            <p:cNvPr id="31" name="Rectangle 24"/>
            <p:cNvSpPr>
              <a:spLocks noChangeArrowheads="1"/>
            </p:cNvSpPr>
            <p:nvPr/>
          </p:nvSpPr>
          <p:spPr bwMode="auto">
            <a:xfrm>
              <a:off x="4586536" y="38181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交换表</a:t>
              </a:r>
              <a:endParaRPr kumimoji="1" lang="en-US" altLang="zh-CN" dirty="0">
                <a:solidFill>
                  <a:srgbClr val="000099"/>
                </a:solidFill>
                <a:latin typeface="微软雅黑" panose="020B0503020204020204" pitchFamily="34" charset="-122"/>
                <a:ea typeface="微软雅黑" panose="020B0503020204020204" pitchFamily="34" charset="-122"/>
              </a:endParaRPr>
            </a:p>
          </p:txBody>
        </p:sp>
        <p:pic>
          <p:nvPicPr>
            <p:cNvPr id="3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5006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4"/>
            <p:cNvSpPr>
              <a:spLocks noChangeArrowheads="1"/>
            </p:cNvSpPr>
            <p:nvPr/>
          </p:nvSpPr>
          <p:spPr bwMode="auto">
            <a:xfrm>
              <a:off x="6969224" y="3453048"/>
              <a:ext cx="34464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D</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pic>
          <p:nvPicPr>
            <p:cNvPr id="34"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5006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8529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4"/>
            <p:cNvSpPr>
              <a:spLocks noChangeArrowheads="1"/>
            </p:cNvSpPr>
            <p:nvPr/>
          </p:nvSpPr>
          <p:spPr bwMode="auto">
            <a:xfrm>
              <a:off x="6969224" y="2805348"/>
              <a:ext cx="31098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B</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38" name="Line 50"/>
            <p:cNvSpPr>
              <a:spLocks noChangeShapeType="1"/>
            </p:cNvSpPr>
            <p:nvPr/>
          </p:nvSpPr>
          <p:spPr bwMode="auto">
            <a:xfrm>
              <a:off x="5097554" y="41499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2403252" y="35010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C</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40" name="矩形 39"/>
            <p:cNvSpPr/>
            <p:nvPr/>
          </p:nvSpPr>
          <p:spPr>
            <a:xfrm>
              <a:off x="3417503" y="5805264"/>
              <a:ext cx="2969083" cy="461665"/>
            </a:xfrm>
            <a:prstGeom prst="rect">
              <a:avLst/>
            </a:prstGeom>
          </p:spPr>
          <p:txBody>
            <a:bodyPr wrap="squar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交换表一开始是空的</a:t>
              </a:r>
            </a:p>
          </p:txBody>
        </p:sp>
      </p:grpSp>
    </p:spTree>
    <p:extLst>
      <p:ext uri="{BB962C8B-B14F-4D97-AF65-F5344CB8AC3E}">
        <p14:creationId xmlns:p14="http://schemas.microsoft.com/office/powerpoint/2010/main" val="3413883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A </a:t>
            </a:r>
            <a:r>
              <a:rPr lang="zh-CN" altLang="zh-CN" sz="2800" dirty="0"/>
              <a:t>先向</a:t>
            </a:r>
            <a:r>
              <a:rPr lang="en-US" altLang="zh-CN" sz="2800" dirty="0"/>
              <a:t> B </a:t>
            </a:r>
            <a:r>
              <a:rPr lang="zh-CN" altLang="zh-CN" sz="2800" dirty="0"/>
              <a:t>发送一帧，从接口</a:t>
            </a:r>
            <a:r>
              <a:rPr lang="en-US" altLang="zh-CN" sz="2800" dirty="0"/>
              <a:t> 1 </a:t>
            </a:r>
            <a:r>
              <a:rPr lang="zh-CN" altLang="zh-CN" sz="2800" dirty="0"/>
              <a:t>进入到交换机。</a:t>
            </a:r>
            <a:endParaRPr lang="en-US" altLang="zh-CN" sz="2800" dirty="0"/>
          </a:p>
          <a:p>
            <a:r>
              <a:rPr lang="zh-CN" altLang="zh-CN" sz="2800" dirty="0"/>
              <a:t>交换机收到帧后，</a:t>
            </a:r>
            <a:r>
              <a:rPr lang="zh-CN" altLang="zh-CN" sz="2800" dirty="0">
                <a:solidFill>
                  <a:srgbClr val="FF0000"/>
                </a:solidFill>
              </a:rPr>
              <a:t>先查找交换表，</a:t>
            </a:r>
            <a:r>
              <a:rPr lang="zh-CN" altLang="zh-CN" sz="2800" dirty="0">
                <a:solidFill>
                  <a:srgbClr val="0000FF"/>
                </a:solidFill>
              </a:rPr>
              <a:t>没有查到应从哪个接口转发这个帧。</a:t>
            </a:r>
            <a:endParaRPr lang="en-US" altLang="zh-CN" sz="2800" dirty="0">
              <a:solidFill>
                <a:srgbClr val="0000FF"/>
              </a:solidFill>
            </a:endParaRPr>
          </a:p>
          <a:p>
            <a:r>
              <a:rPr lang="zh-CN" altLang="zh-CN" sz="2800" dirty="0">
                <a:solidFill>
                  <a:srgbClr val="0000FF"/>
                </a:solidFill>
              </a:rPr>
              <a:t>交换机把这个帧的</a:t>
            </a:r>
            <a:r>
              <a:rPr lang="zh-CN" altLang="zh-CN" sz="2800" dirty="0">
                <a:solidFill>
                  <a:srgbClr val="FF0000"/>
                </a:solidFill>
              </a:rPr>
              <a:t>源地址</a:t>
            </a:r>
            <a:r>
              <a:rPr lang="en-US" altLang="zh-CN" sz="2800" dirty="0">
                <a:solidFill>
                  <a:srgbClr val="FF0000"/>
                </a:solidFill>
              </a:rPr>
              <a:t> A </a:t>
            </a:r>
            <a:r>
              <a:rPr lang="zh-CN" altLang="zh-CN" sz="2800" dirty="0">
                <a:solidFill>
                  <a:srgbClr val="0000FF"/>
                </a:solidFill>
              </a:rPr>
              <a:t>和</a:t>
            </a:r>
            <a:r>
              <a:rPr lang="zh-CN" altLang="zh-CN" sz="2800" dirty="0">
                <a:solidFill>
                  <a:srgbClr val="FF0000"/>
                </a:solidFill>
              </a:rPr>
              <a:t>接口</a:t>
            </a:r>
            <a:r>
              <a:rPr lang="en-US" altLang="zh-CN" sz="2800" dirty="0">
                <a:solidFill>
                  <a:srgbClr val="FF0000"/>
                </a:solidFill>
              </a:rPr>
              <a:t> 1 </a:t>
            </a:r>
            <a:r>
              <a:rPr lang="zh-CN" altLang="zh-CN" sz="2800" dirty="0">
                <a:solidFill>
                  <a:srgbClr val="FF0000"/>
                </a:solidFill>
              </a:rPr>
              <a:t>写入交换表</a:t>
            </a:r>
            <a:r>
              <a:rPr lang="zh-CN" altLang="zh-CN" sz="2800" dirty="0">
                <a:solidFill>
                  <a:srgbClr val="0000FF"/>
                </a:solidFill>
              </a:rPr>
              <a:t>中，并向除接口</a:t>
            </a:r>
            <a:r>
              <a:rPr lang="en-US" altLang="zh-CN" sz="2800" dirty="0">
                <a:solidFill>
                  <a:srgbClr val="0000FF"/>
                </a:solidFill>
              </a:rPr>
              <a:t>1</a:t>
            </a:r>
            <a:r>
              <a:rPr lang="zh-CN" altLang="zh-CN" sz="2800" dirty="0">
                <a:solidFill>
                  <a:srgbClr val="0000FF"/>
                </a:solidFill>
              </a:rPr>
              <a:t>以外的所有的接口</a:t>
            </a:r>
            <a:r>
              <a:rPr lang="zh-CN" altLang="zh-CN" sz="2800" dirty="0">
                <a:solidFill>
                  <a:srgbClr val="FF0000"/>
                </a:solidFill>
              </a:rPr>
              <a:t>广播这个帧。</a:t>
            </a:r>
          </a:p>
          <a:p>
            <a:r>
              <a:rPr lang="en-US" altLang="zh-CN" sz="2800" dirty="0"/>
              <a:t>C </a:t>
            </a:r>
            <a:r>
              <a:rPr lang="zh-CN" altLang="zh-CN" sz="2800" dirty="0"/>
              <a:t>和</a:t>
            </a:r>
            <a:r>
              <a:rPr lang="en-US" altLang="zh-CN" sz="2800" dirty="0"/>
              <a:t> D </a:t>
            </a:r>
            <a:r>
              <a:rPr lang="zh-CN" altLang="zh-CN" sz="2800" dirty="0"/>
              <a:t>将丢弃这个帧，因为目的地址不对。只</a:t>
            </a:r>
            <a:r>
              <a:rPr lang="en-US" altLang="zh-CN" sz="2800" dirty="0"/>
              <a:t> B </a:t>
            </a:r>
            <a:r>
              <a:rPr lang="zh-CN" altLang="zh-CN" sz="2800" dirty="0"/>
              <a:t>才收下这个目的地址正确的帧。这也称为</a:t>
            </a:r>
            <a:r>
              <a:rPr lang="zh-CN" altLang="zh-CN" sz="2800" dirty="0">
                <a:solidFill>
                  <a:srgbClr val="FF0000"/>
                </a:solidFill>
              </a:rPr>
              <a:t>过滤。</a:t>
            </a:r>
          </a:p>
          <a:p>
            <a:r>
              <a:rPr lang="zh-CN" altLang="zh-CN" sz="2800" dirty="0"/>
              <a:t>从新写入交换表的项目</a:t>
            </a:r>
            <a:r>
              <a:rPr lang="en-US" altLang="zh-CN" sz="2800" dirty="0"/>
              <a:t> (A, 1) </a:t>
            </a:r>
            <a:r>
              <a:rPr lang="zh-CN" altLang="zh-CN" sz="2800" dirty="0"/>
              <a:t>可以看出，以后不管从哪一个接口收到帧，只要其目的地址是</a:t>
            </a:r>
            <a:r>
              <a:rPr lang="en-US" altLang="zh-CN" sz="2800" dirty="0"/>
              <a:t>A</a:t>
            </a:r>
            <a:r>
              <a:rPr lang="zh-CN" altLang="zh-CN" sz="2800" dirty="0"/>
              <a:t>，就应当把收到的帧从接口</a:t>
            </a:r>
            <a:r>
              <a:rPr lang="en-US" altLang="zh-CN" sz="2800" dirty="0"/>
              <a:t>1</a:t>
            </a:r>
            <a:r>
              <a:rPr lang="zh-CN" altLang="zh-CN" sz="2800" dirty="0"/>
              <a:t>转发出去。</a:t>
            </a:r>
          </a:p>
          <a:p>
            <a:endParaRPr lang="zh-CN" altLang="en-US" sz="2800" dirty="0"/>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3353340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B </a:t>
            </a:r>
            <a:r>
              <a:rPr lang="zh-CN" altLang="zh-CN" sz="2800" dirty="0"/>
              <a:t>通过接口</a:t>
            </a:r>
            <a:r>
              <a:rPr lang="en-US" altLang="zh-CN" sz="2800" dirty="0"/>
              <a:t> 3 </a:t>
            </a:r>
            <a:r>
              <a:rPr lang="zh-CN" altLang="zh-CN" sz="2800" dirty="0"/>
              <a:t>向</a:t>
            </a:r>
            <a:r>
              <a:rPr lang="en-US" altLang="zh-CN" sz="2800" dirty="0"/>
              <a:t> A </a:t>
            </a:r>
            <a:r>
              <a:rPr lang="zh-CN" altLang="zh-CN" sz="2800" dirty="0"/>
              <a:t>发送一帧。</a:t>
            </a:r>
            <a:endParaRPr lang="en-US" altLang="zh-CN" sz="2800" dirty="0"/>
          </a:p>
          <a:p>
            <a:r>
              <a:rPr lang="zh-CN" altLang="zh-CN" sz="2800" dirty="0"/>
              <a:t>交换机查找交换表，</a:t>
            </a:r>
            <a:r>
              <a:rPr lang="zh-CN" altLang="zh-CN" sz="2800" dirty="0">
                <a:solidFill>
                  <a:srgbClr val="0000FF"/>
                </a:solidFill>
              </a:rPr>
              <a:t>发现交换表中的</a:t>
            </a:r>
            <a:r>
              <a:rPr lang="en-US" altLang="zh-CN" sz="2800" dirty="0">
                <a:solidFill>
                  <a:srgbClr val="0000FF"/>
                </a:solidFill>
              </a:rPr>
              <a:t> MAC </a:t>
            </a:r>
            <a:r>
              <a:rPr lang="zh-CN" altLang="zh-CN" sz="2800" dirty="0">
                <a:solidFill>
                  <a:srgbClr val="0000FF"/>
                </a:solidFill>
              </a:rPr>
              <a:t>地址有</a:t>
            </a:r>
            <a:r>
              <a:rPr lang="en-US" altLang="zh-CN" sz="2800" dirty="0">
                <a:solidFill>
                  <a:srgbClr val="0000FF"/>
                </a:solidFill>
              </a:rPr>
              <a:t> A</a:t>
            </a:r>
            <a:r>
              <a:rPr lang="zh-CN" altLang="zh-CN" sz="2800" dirty="0">
                <a:solidFill>
                  <a:srgbClr val="0000FF"/>
                </a:solidFill>
              </a:rPr>
              <a:t>。</a:t>
            </a:r>
            <a:r>
              <a:rPr lang="zh-CN" altLang="zh-CN" sz="2800" dirty="0"/>
              <a:t>表明要发送给</a:t>
            </a:r>
            <a:r>
              <a:rPr lang="en-US" altLang="zh-CN" sz="2800" dirty="0"/>
              <a:t>A</a:t>
            </a:r>
            <a:r>
              <a:rPr lang="zh-CN" altLang="zh-CN" sz="2800" dirty="0"/>
              <a:t>的帧（即目的地址为</a:t>
            </a:r>
            <a:r>
              <a:rPr lang="en-US" altLang="zh-CN" sz="2800" dirty="0"/>
              <a:t> A </a:t>
            </a:r>
            <a:r>
              <a:rPr lang="zh-CN" altLang="zh-CN" sz="2800" dirty="0"/>
              <a:t>的帧）应从接口</a:t>
            </a:r>
            <a:r>
              <a:rPr lang="en-US" altLang="zh-CN" sz="2800" dirty="0"/>
              <a:t>1</a:t>
            </a:r>
            <a:r>
              <a:rPr lang="zh-CN" altLang="zh-CN" sz="2800" dirty="0"/>
              <a:t>转发。</a:t>
            </a:r>
            <a:r>
              <a:rPr lang="zh-CN" altLang="zh-CN" sz="2800" dirty="0">
                <a:solidFill>
                  <a:srgbClr val="0000FF"/>
                </a:solidFill>
              </a:rPr>
              <a:t>于是就把这个帧传送到接口</a:t>
            </a:r>
            <a:r>
              <a:rPr lang="en-US" altLang="zh-CN" sz="2800" dirty="0">
                <a:solidFill>
                  <a:srgbClr val="0000FF"/>
                </a:solidFill>
              </a:rPr>
              <a:t> 1 </a:t>
            </a:r>
            <a:r>
              <a:rPr lang="zh-CN" altLang="zh-CN" sz="2800" dirty="0">
                <a:solidFill>
                  <a:srgbClr val="0000FF"/>
                </a:solidFill>
              </a:rPr>
              <a:t>转发给</a:t>
            </a:r>
            <a:r>
              <a:rPr lang="en-US" altLang="zh-CN" sz="2800" dirty="0">
                <a:solidFill>
                  <a:srgbClr val="0000FF"/>
                </a:solidFill>
              </a:rPr>
              <a:t> A</a:t>
            </a:r>
            <a:r>
              <a:rPr lang="zh-CN" altLang="zh-CN" sz="2800" dirty="0">
                <a:solidFill>
                  <a:srgbClr val="0000FF"/>
                </a:solidFill>
              </a:rPr>
              <a:t>。</a:t>
            </a:r>
            <a:r>
              <a:rPr lang="zh-CN" altLang="zh-CN" sz="2800" dirty="0"/>
              <a:t>显然，现在已经没有必要再广播收到的帧。</a:t>
            </a:r>
            <a:endParaRPr lang="en-US" altLang="zh-CN" sz="2800" dirty="0"/>
          </a:p>
          <a:p>
            <a:r>
              <a:rPr lang="zh-CN" altLang="zh-CN" sz="2800" dirty="0"/>
              <a:t>交换表这时新增加的项目</a:t>
            </a:r>
            <a:r>
              <a:rPr lang="en-US" altLang="zh-CN" sz="2800" dirty="0"/>
              <a:t> (B, 3)</a:t>
            </a:r>
            <a:r>
              <a:rPr lang="zh-CN" altLang="zh-CN" sz="2800" dirty="0"/>
              <a:t>，表明今后如有发送给</a:t>
            </a:r>
            <a:r>
              <a:rPr lang="en-US" altLang="zh-CN" sz="2800" dirty="0"/>
              <a:t> B </a:t>
            </a:r>
            <a:r>
              <a:rPr lang="zh-CN" altLang="zh-CN" sz="2800" dirty="0"/>
              <a:t>的帧，就应当从接口</a:t>
            </a:r>
            <a:r>
              <a:rPr lang="en-US" altLang="zh-CN" sz="2800" dirty="0"/>
              <a:t> 3 </a:t>
            </a:r>
            <a:r>
              <a:rPr lang="zh-CN" altLang="zh-CN" sz="2800" dirty="0"/>
              <a:t>转发出去。</a:t>
            </a:r>
            <a:endParaRPr lang="en-US" altLang="zh-CN" sz="2800" dirty="0"/>
          </a:p>
          <a:p>
            <a:r>
              <a:rPr lang="zh-CN" altLang="zh-CN" sz="2800" dirty="0"/>
              <a:t>经过一段时间后，</a:t>
            </a:r>
            <a:r>
              <a:rPr lang="zh-CN" altLang="zh-CN" sz="2800" dirty="0">
                <a:solidFill>
                  <a:srgbClr val="0000FF"/>
                </a:solidFill>
              </a:rPr>
              <a:t>只要主机</a:t>
            </a:r>
            <a:r>
              <a:rPr lang="en-US" altLang="zh-CN" sz="2800" dirty="0">
                <a:solidFill>
                  <a:srgbClr val="0000FF"/>
                </a:solidFill>
              </a:rPr>
              <a:t> C </a:t>
            </a:r>
            <a:r>
              <a:rPr lang="zh-CN" altLang="zh-CN" sz="2800" dirty="0">
                <a:solidFill>
                  <a:srgbClr val="0000FF"/>
                </a:solidFill>
              </a:rPr>
              <a:t>和</a:t>
            </a:r>
            <a:r>
              <a:rPr lang="en-US" altLang="zh-CN" sz="2800" dirty="0">
                <a:solidFill>
                  <a:srgbClr val="0000FF"/>
                </a:solidFill>
              </a:rPr>
              <a:t> D </a:t>
            </a:r>
            <a:r>
              <a:rPr lang="zh-CN" altLang="zh-CN" sz="2800" dirty="0">
                <a:solidFill>
                  <a:srgbClr val="0000FF"/>
                </a:solidFill>
              </a:rPr>
              <a:t>也向其他主机发送帧，</a:t>
            </a:r>
            <a:r>
              <a:rPr lang="zh-CN" altLang="zh-CN" sz="2800" dirty="0"/>
              <a:t>以太网交换机中的交换表就会把转发到</a:t>
            </a:r>
            <a:r>
              <a:rPr lang="en-US" altLang="zh-CN" sz="2800" dirty="0"/>
              <a:t> C </a:t>
            </a:r>
            <a:r>
              <a:rPr lang="zh-CN" altLang="zh-CN" sz="2800" dirty="0"/>
              <a:t>或</a:t>
            </a:r>
            <a:r>
              <a:rPr lang="en-US" altLang="zh-CN" sz="2800" dirty="0"/>
              <a:t> D </a:t>
            </a:r>
            <a:r>
              <a:rPr lang="zh-CN" altLang="zh-CN" sz="2800" dirty="0"/>
              <a:t>应当经过的接口号（</a:t>
            </a:r>
            <a:r>
              <a:rPr lang="en-US" altLang="zh-CN" sz="2800" dirty="0"/>
              <a:t>2 </a:t>
            </a:r>
            <a:r>
              <a:rPr lang="zh-CN" altLang="zh-CN" sz="2800" dirty="0"/>
              <a:t>或</a:t>
            </a:r>
            <a:r>
              <a:rPr lang="en-US" altLang="zh-CN" sz="2800" dirty="0"/>
              <a:t> 4</a:t>
            </a:r>
            <a:r>
              <a:rPr lang="zh-CN" altLang="zh-CN" sz="2800" dirty="0"/>
              <a:t>）写入到交换表中</a:t>
            </a:r>
            <a:r>
              <a:rPr lang="zh-CN" altLang="en-US" sz="2800" dirty="0"/>
              <a:t>。</a:t>
            </a:r>
          </a:p>
        </p:txBody>
      </p:sp>
      <p:sp>
        <p:nvSpPr>
          <p:cNvPr id="2" name="标题 1"/>
          <p:cNvSpPr>
            <a:spLocks noGrp="1"/>
          </p:cNvSpPr>
          <p:nvPr>
            <p:ph type="title"/>
          </p:nvPr>
        </p:nvSpPr>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spTree>
    <p:extLst>
      <p:ext uri="{BB962C8B-B14F-4D97-AF65-F5344CB8AC3E}">
        <p14:creationId xmlns:p14="http://schemas.microsoft.com/office/powerpoint/2010/main" val="32103880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33463" y="188913"/>
            <a:ext cx="11158537" cy="792162"/>
          </a:xfrm>
        </p:spPr>
        <p:txBody>
          <a:bodyPr>
            <a:normAutofit fontScale="90000"/>
          </a:bodyPr>
          <a:lstStyle/>
          <a:p>
            <a:pPr algn="ctr"/>
            <a:r>
              <a:rPr lang="zh-CN" altLang="en-US" sz="3200" dirty="0"/>
              <a:t>按照以下自学习算法</a:t>
            </a:r>
            <a:br>
              <a:rPr lang="en-US" altLang="zh-CN" sz="3200" dirty="0"/>
            </a:br>
            <a:r>
              <a:rPr lang="zh-CN" altLang="en-US" sz="3200" dirty="0"/>
              <a:t>处理收到的帧和建立交换表</a:t>
            </a:r>
          </a:p>
        </p:txBody>
      </p:sp>
      <p:grpSp>
        <p:nvGrpSpPr>
          <p:cNvPr id="45" name="组合 44"/>
          <p:cNvGrpSpPr/>
          <p:nvPr/>
        </p:nvGrpSpPr>
        <p:grpSpPr>
          <a:xfrm>
            <a:off x="1559496" y="1279458"/>
            <a:ext cx="6031073" cy="3702025"/>
            <a:chOff x="1282798" y="2105804"/>
            <a:chExt cx="6031073" cy="3702025"/>
          </a:xfrm>
        </p:grpSpPr>
        <p:sp>
          <p:nvSpPr>
            <p:cNvPr id="4" name="矩形 3"/>
            <p:cNvSpPr/>
            <p:nvPr/>
          </p:nvSpPr>
          <p:spPr>
            <a:xfrm>
              <a:off x="3452903" y="2538335"/>
              <a:ext cx="2868421" cy="2663825"/>
            </a:xfrm>
            <a:prstGeom prst="rect">
              <a:avLst/>
            </a:prstGeom>
            <a:solidFill>
              <a:srgbClr val="FF99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99"/>
                  </a:solidFill>
                  <a:latin typeface="微软雅黑" panose="020B0503020204020204" pitchFamily="34" charset="-122"/>
                  <a:ea typeface="微软雅黑" panose="020B0503020204020204" pitchFamily="34" charset="-122"/>
                </a:rPr>
                <a:t> </a:t>
              </a:r>
              <a:endParaRPr lang="zh-CN" altLang="en-US" dirty="0">
                <a:solidFill>
                  <a:srgbClr val="000099"/>
                </a:solidFill>
                <a:latin typeface="微软雅黑" panose="020B0503020204020204" pitchFamily="34" charset="-122"/>
                <a:ea typeface="微软雅黑" panose="020B0503020204020204" pitchFamily="34" charset="-122"/>
              </a:endParaRPr>
            </a:p>
          </p:txBody>
        </p:sp>
        <p:sp>
          <p:nvSpPr>
            <p:cNvPr id="5" name="Rectangle 44"/>
            <p:cNvSpPr>
              <a:spLocks noChangeArrowheads="1"/>
            </p:cNvSpPr>
            <p:nvPr/>
          </p:nvSpPr>
          <p:spPr bwMode="auto">
            <a:xfrm>
              <a:off x="3575141" y="3690860"/>
              <a:ext cx="2601995" cy="1439863"/>
            </a:xfrm>
            <a:prstGeom prst="rect">
              <a:avLst/>
            </a:prstGeom>
            <a:solidFill>
              <a:schemeClr val="bg1"/>
            </a:solidFill>
            <a:ln w="9525">
              <a:solidFill>
                <a:schemeClr val="tx1"/>
              </a:solidFill>
              <a:miter lim="800000"/>
              <a:headEnd/>
              <a:tailEnd/>
            </a:ln>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cxnSp>
          <p:nvCxnSpPr>
            <p:cNvPr id="6" name="直接连接符 5"/>
            <p:cNvCxnSpPr>
              <a:stCxn id="28" idx="3"/>
            </p:cNvCxnSpPr>
            <p:nvPr/>
          </p:nvCxnSpPr>
          <p:spPr>
            <a:xfrm>
              <a:off x="6342507" y="3165119"/>
              <a:ext cx="411338" cy="1653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25" idx="1"/>
            </p:cNvCxnSpPr>
            <p:nvPr/>
          </p:nvCxnSpPr>
          <p:spPr>
            <a:xfrm flipV="1">
              <a:off x="2948079" y="3165119"/>
              <a:ext cx="504827" cy="165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31" idx="3"/>
            </p:cNvCxnSpPr>
            <p:nvPr/>
          </p:nvCxnSpPr>
          <p:spPr>
            <a:xfrm flipV="1">
              <a:off x="6342507" y="2682798"/>
              <a:ext cx="482776"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22" idx="1"/>
            </p:cNvCxnSpPr>
            <p:nvPr/>
          </p:nvCxnSpPr>
          <p:spPr>
            <a:xfrm>
              <a:off x="3019516" y="2682798"/>
              <a:ext cx="433390" cy="94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9"/>
            <p:cNvSpPr>
              <a:spLocks noChangeArrowheads="1"/>
            </p:cNvSpPr>
            <p:nvPr/>
          </p:nvSpPr>
          <p:spPr bwMode="auto">
            <a:xfrm>
              <a:off x="3524341" y="3687685"/>
              <a:ext cx="2652795" cy="93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lnSpc>
                  <a:spcPct val="115000"/>
                </a:lnSpc>
              </a:pPr>
              <a:r>
                <a:rPr kumimoji="1" lang="en-US" altLang="zh-CN" sz="1600" dirty="0">
                  <a:solidFill>
                    <a:srgbClr val="000099"/>
                  </a:solidFill>
                  <a:latin typeface="微软雅黑" panose="020B0503020204020204" pitchFamily="34" charset="-122"/>
                  <a:ea typeface="微软雅黑" panose="020B0503020204020204" pitchFamily="34" charset="-122"/>
                </a:rPr>
                <a:t>MAC</a:t>
              </a:r>
              <a:r>
                <a:rPr kumimoji="1" lang="zh-CN" altLang="en-US" sz="1600" dirty="0">
                  <a:solidFill>
                    <a:srgbClr val="000099"/>
                  </a:solidFill>
                  <a:latin typeface="微软雅黑" panose="020B0503020204020204" pitchFamily="34" charset="-122"/>
                  <a:ea typeface="微软雅黑" panose="020B0503020204020204" pitchFamily="34" charset="-122"/>
                </a:rPr>
                <a:t>地址  接口   有效时间</a:t>
              </a:r>
            </a:p>
            <a:p>
              <a:pPr defTabSz="762000">
                <a:lnSpc>
                  <a:spcPct val="115000"/>
                </a:lnSpc>
              </a:pPr>
              <a:r>
                <a:rPr kumimoji="1" lang="zh-CN" altLang="en-US" sz="1600" dirty="0">
                  <a:solidFill>
                    <a:srgbClr val="000099"/>
                  </a:solidFill>
                  <a:latin typeface="微软雅黑" panose="020B0503020204020204" pitchFamily="34" charset="-122"/>
                  <a:ea typeface="微软雅黑" panose="020B0503020204020204" pitchFamily="34" charset="-122"/>
                </a:rPr>
                <a:t>       </a:t>
              </a:r>
              <a:r>
                <a:rPr kumimoji="1" lang="en-US" altLang="zh-CN" sz="1600" dirty="0">
                  <a:solidFill>
                    <a:srgbClr val="000099"/>
                  </a:solidFill>
                  <a:latin typeface="微软雅黑" panose="020B0503020204020204" pitchFamily="34" charset="-122"/>
                  <a:ea typeface="微软雅黑" panose="020B0503020204020204" pitchFamily="34" charset="-122"/>
                </a:rPr>
                <a:t>A           1</a:t>
              </a:r>
            </a:p>
            <a:p>
              <a:pPr defTabSz="762000">
                <a:lnSpc>
                  <a:spcPct val="115000"/>
                </a:lnSpc>
              </a:pPr>
              <a:r>
                <a:rPr kumimoji="1" lang="en-US" altLang="zh-CN" sz="1600" dirty="0">
                  <a:solidFill>
                    <a:srgbClr val="000099"/>
                  </a:solidFill>
                  <a:latin typeface="微软雅黑" panose="020B0503020204020204" pitchFamily="34" charset="-122"/>
                  <a:ea typeface="微软雅黑" panose="020B0503020204020204" pitchFamily="34" charset="-122"/>
                </a:rPr>
                <a:t>       B           3</a:t>
              </a:r>
            </a:p>
          </p:txBody>
        </p:sp>
        <p:sp>
          <p:nvSpPr>
            <p:cNvPr id="11" name="Rectangle 24"/>
            <p:cNvSpPr>
              <a:spLocks noChangeArrowheads="1"/>
            </p:cNvSpPr>
            <p:nvPr/>
          </p:nvSpPr>
          <p:spPr bwMode="auto">
            <a:xfrm>
              <a:off x="3944888" y="2105804"/>
              <a:ext cx="203902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以太网交换机</a:t>
              </a:r>
              <a:endParaRPr kumimoji="1" lang="en-US" altLang="zh-CN" sz="2400" dirty="0">
                <a:solidFill>
                  <a:srgbClr val="000099"/>
                </a:solidFill>
                <a:latin typeface="微软雅黑" panose="020B0503020204020204" pitchFamily="34" charset="-122"/>
                <a:ea typeface="微软雅黑" panose="020B0503020204020204" pitchFamily="34" charset="-122"/>
              </a:endParaRPr>
            </a:p>
          </p:txBody>
        </p:sp>
        <p:pic>
          <p:nvPicPr>
            <p:cNvPr id="12"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23938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4"/>
            <p:cNvSpPr>
              <a:spLocks noChangeArrowheads="1"/>
            </p:cNvSpPr>
            <p:nvPr/>
          </p:nvSpPr>
          <p:spPr bwMode="auto">
            <a:xfrm>
              <a:off x="2390532" y="2346248"/>
              <a:ext cx="33663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A</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14" name="Line 50"/>
            <p:cNvSpPr>
              <a:spLocks noChangeShapeType="1"/>
            </p:cNvSpPr>
            <p:nvPr/>
          </p:nvSpPr>
          <p:spPr bwMode="auto">
            <a:xfrm>
              <a:off x="4510179"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575141" y="3978198"/>
              <a:ext cx="2601995" cy="863600"/>
              <a:chOff x="3575141" y="4437298"/>
              <a:chExt cx="1439863" cy="863600"/>
            </a:xfrm>
          </p:grpSpPr>
          <p:sp>
            <p:nvSpPr>
              <p:cNvPr id="16" name="Line 45"/>
              <p:cNvSpPr>
                <a:spLocks noChangeShapeType="1"/>
              </p:cNvSpPr>
              <p:nvPr/>
            </p:nvSpPr>
            <p:spPr bwMode="auto">
              <a:xfrm>
                <a:off x="3575141" y="443729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7" name="Line 46"/>
              <p:cNvSpPr>
                <a:spLocks noChangeShapeType="1"/>
              </p:cNvSpPr>
              <p:nvPr/>
            </p:nvSpPr>
            <p:spPr bwMode="auto">
              <a:xfrm>
                <a:off x="3575141" y="4724635"/>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8" name="Line 47"/>
              <p:cNvSpPr>
                <a:spLocks noChangeShapeType="1"/>
              </p:cNvSpPr>
              <p:nvPr/>
            </p:nvSpPr>
            <p:spPr bwMode="auto">
              <a:xfrm>
                <a:off x="3575141" y="5011973"/>
                <a:ext cx="1439863"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9" name="Line 66"/>
              <p:cNvSpPr>
                <a:spLocks noChangeShapeType="1"/>
              </p:cNvSpPr>
              <p:nvPr/>
            </p:nvSpPr>
            <p:spPr bwMode="auto">
              <a:xfrm>
                <a:off x="3575141" y="5299310"/>
                <a:ext cx="143986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20" name="组合 57"/>
            <p:cNvGrpSpPr>
              <a:grpSpLocks/>
            </p:cNvGrpSpPr>
            <p:nvPr/>
          </p:nvGrpSpPr>
          <p:grpSpPr bwMode="auto">
            <a:xfrm>
              <a:off x="3452906" y="2609773"/>
              <a:ext cx="309381" cy="335989"/>
              <a:chOff x="2267744" y="1268760"/>
              <a:chExt cx="310129" cy="335989"/>
            </a:xfrm>
          </p:grpSpPr>
          <p:sp>
            <p:nvSpPr>
              <p:cNvPr id="21" name="矩形 2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2" name="Rectangle 40"/>
              <p:cNvSpPr>
                <a:spLocks noChangeArrowheads="1"/>
              </p:cNvSpPr>
              <p:nvPr/>
            </p:nvSpPr>
            <p:spPr bwMode="auto">
              <a:xfrm>
                <a:off x="2267744" y="1268760"/>
                <a:ext cx="31012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1</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3" name="组合 58"/>
            <p:cNvGrpSpPr>
              <a:grpSpLocks/>
            </p:cNvGrpSpPr>
            <p:nvPr/>
          </p:nvGrpSpPr>
          <p:grpSpPr bwMode="auto">
            <a:xfrm>
              <a:off x="3452906" y="2997124"/>
              <a:ext cx="309381" cy="335989"/>
              <a:chOff x="2267744" y="1268760"/>
              <a:chExt cx="310129" cy="337019"/>
            </a:xfrm>
          </p:grpSpPr>
          <p:sp>
            <p:nvSpPr>
              <p:cNvPr id="24" name="矩形 2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5" name="Rectangle 40"/>
              <p:cNvSpPr>
                <a:spLocks noChangeArrowheads="1"/>
              </p:cNvSpPr>
              <p:nvPr/>
            </p:nvSpPr>
            <p:spPr bwMode="auto">
              <a:xfrm>
                <a:off x="2267744" y="1268760"/>
                <a:ext cx="310129"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2</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6" name="组合 61"/>
            <p:cNvGrpSpPr>
              <a:grpSpLocks/>
            </p:cNvGrpSpPr>
            <p:nvPr/>
          </p:nvGrpSpPr>
          <p:grpSpPr bwMode="auto">
            <a:xfrm>
              <a:off x="6033126" y="2997124"/>
              <a:ext cx="309381" cy="335989"/>
              <a:chOff x="2267744" y="1268760"/>
              <a:chExt cx="308424" cy="337019"/>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67744" y="1268760"/>
                <a:ext cx="308424" cy="337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4</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grpSp>
          <p:nvGrpSpPr>
            <p:cNvPr id="29" name="组合 64"/>
            <p:cNvGrpSpPr>
              <a:grpSpLocks/>
            </p:cNvGrpSpPr>
            <p:nvPr/>
          </p:nvGrpSpPr>
          <p:grpSpPr bwMode="auto">
            <a:xfrm>
              <a:off x="6033126" y="2609773"/>
              <a:ext cx="309381" cy="335989"/>
              <a:chOff x="2267744" y="1268760"/>
              <a:chExt cx="308424" cy="335429"/>
            </a:xfrm>
          </p:grpSpPr>
          <p:sp>
            <p:nvSpPr>
              <p:cNvPr id="30" name="矩形 2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1" name="Rectangle 40"/>
              <p:cNvSpPr>
                <a:spLocks noChangeArrowheads="1"/>
              </p:cNvSpPr>
              <p:nvPr/>
            </p:nvSpPr>
            <p:spPr bwMode="auto">
              <a:xfrm>
                <a:off x="2267744" y="1268760"/>
                <a:ext cx="308424" cy="335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a:solidFill>
                      <a:srgbClr val="000099"/>
                    </a:solidFill>
                    <a:latin typeface="微软雅黑" panose="020B0503020204020204" pitchFamily="34" charset="-122"/>
                    <a:ea typeface="微软雅黑" panose="020B0503020204020204" pitchFamily="34" charset="-122"/>
                  </a:rPr>
                  <a:t>3</a:t>
                </a:r>
                <a:endParaRPr kumimoji="1" lang="en-US" altLang="zh-CN" sz="1600" baseline="-25000">
                  <a:solidFill>
                    <a:srgbClr val="000099"/>
                  </a:solidFill>
                  <a:latin typeface="微软雅黑" panose="020B0503020204020204" pitchFamily="34" charset="-122"/>
                  <a:ea typeface="微软雅黑" panose="020B0503020204020204" pitchFamily="34" charset="-122"/>
                </a:endParaRPr>
              </a:p>
            </p:txBody>
          </p:sp>
        </p:grpSp>
        <p:sp>
          <p:nvSpPr>
            <p:cNvPr id="32" name="Rectangle 24"/>
            <p:cNvSpPr>
              <a:spLocks noChangeArrowheads="1"/>
            </p:cNvSpPr>
            <p:nvPr/>
          </p:nvSpPr>
          <p:spPr bwMode="auto">
            <a:xfrm>
              <a:off x="4586536" y="3359073"/>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zh-CN" altLang="en-US" dirty="0">
                  <a:solidFill>
                    <a:srgbClr val="000099"/>
                  </a:solidFill>
                  <a:latin typeface="微软雅黑" panose="020B0503020204020204" pitchFamily="34" charset="-122"/>
                  <a:ea typeface="微软雅黑" panose="020B0503020204020204" pitchFamily="34" charset="-122"/>
                </a:rPr>
                <a:t>交换表</a:t>
              </a:r>
              <a:endParaRPr kumimoji="1" lang="en-US" altLang="zh-CN" dirty="0">
                <a:solidFill>
                  <a:srgbClr val="000099"/>
                </a:solidFill>
                <a:latin typeface="微软雅黑" panose="020B0503020204020204" pitchFamily="34" charset="-122"/>
                <a:ea typeface="微软雅黑" panose="020B0503020204020204" pitchFamily="34" charset="-122"/>
              </a:endParaRPr>
            </a:p>
          </p:txBody>
        </p:sp>
        <p:pic>
          <p:nvPicPr>
            <p:cNvPr id="33"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30415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4"/>
            <p:cNvSpPr>
              <a:spLocks noChangeArrowheads="1"/>
            </p:cNvSpPr>
            <p:nvPr/>
          </p:nvSpPr>
          <p:spPr bwMode="auto">
            <a:xfrm>
              <a:off x="6969224" y="2993948"/>
              <a:ext cx="34464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D</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pic>
          <p:nvPicPr>
            <p:cNvPr id="35"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741" y="3041573"/>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9383" y="2393873"/>
              <a:ext cx="4683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4"/>
            <p:cNvSpPr>
              <a:spLocks noChangeArrowheads="1"/>
            </p:cNvSpPr>
            <p:nvPr/>
          </p:nvSpPr>
          <p:spPr bwMode="auto">
            <a:xfrm>
              <a:off x="6969224" y="2346248"/>
              <a:ext cx="31098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B</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38" name="Line 50"/>
            <p:cNvSpPr>
              <a:spLocks noChangeShapeType="1"/>
            </p:cNvSpPr>
            <p:nvPr/>
          </p:nvSpPr>
          <p:spPr bwMode="auto">
            <a:xfrm>
              <a:off x="5097554" y="3690860"/>
              <a:ext cx="0" cy="1439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9" name="Rectangle 34"/>
            <p:cNvSpPr>
              <a:spLocks noChangeArrowheads="1"/>
            </p:cNvSpPr>
            <p:nvPr/>
          </p:nvSpPr>
          <p:spPr bwMode="auto">
            <a:xfrm>
              <a:off x="2403252" y="3041908"/>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1600" dirty="0">
                  <a:solidFill>
                    <a:srgbClr val="000099"/>
                  </a:solidFill>
                  <a:latin typeface="微软雅黑" panose="020B0503020204020204" pitchFamily="34" charset="-122"/>
                  <a:ea typeface="微软雅黑" panose="020B0503020204020204" pitchFamily="34" charset="-122"/>
                </a:rPr>
                <a:t>C</a:t>
              </a:r>
              <a:endParaRPr kumimoji="1" lang="en-US" altLang="zh-CN" sz="1600" baseline="-25000" dirty="0">
                <a:solidFill>
                  <a:srgbClr val="000099"/>
                </a:solidFill>
                <a:latin typeface="微软雅黑" panose="020B0503020204020204" pitchFamily="34" charset="-122"/>
                <a:ea typeface="微软雅黑" panose="020B0503020204020204" pitchFamily="34" charset="-122"/>
              </a:endParaRPr>
            </a:p>
          </p:txBody>
        </p:sp>
        <p:sp>
          <p:nvSpPr>
            <p:cNvPr id="40" name="矩形 39"/>
            <p:cNvSpPr/>
            <p:nvPr/>
          </p:nvSpPr>
          <p:spPr>
            <a:xfrm>
              <a:off x="2660740" y="5346164"/>
              <a:ext cx="4473593" cy="461665"/>
            </a:xfrm>
            <a:prstGeom prst="rect">
              <a:avLst/>
            </a:prstGeom>
          </p:spPr>
          <p:txBody>
            <a:bodyPr wrap="squar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交换了两帧后的交换表</a:t>
              </a:r>
              <a:endParaRPr lang="en-US" altLang="zh-CN" sz="2400" dirty="0">
                <a:solidFill>
                  <a:srgbClr val="000099"/>
                </a:solidFill>
                <a:latin typeface="微软雅黑" panose="020B0503020204020204" pitchFamily="34" charset="-122"/>
                <a:ea typeface="微软雅黑" panose="020B0503020204020204" pitchFamily="34" charset="-122"/>
              </a:endParaRPr>
            </a:p>
          </p:txBody>
        </p:sp>
        <p:sp>
          <p:nvSpPr>
            <p:cNvPr id="41" name="Rectangle 24"/>
            <p:cNvSpPr>
              <a:spLocks noChangeArrowheads="1"/>
            </p:cNvSpPr>
            <p:nvPr/>
          </p:nvSpPr>
          <p:spPr bwMode="auto">
            <a:xfrm>
              <a:off x="1282798" y="3933056"/>
              <a:ext cx="2086026" cy="68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p>
              <a:pPr defTabSz="762000">
                <a:spcBef>
                  <a:spcPts val="300"/>
                </a:spcBef>
              </a:pPr>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发送一帧给 </a:t>
              </a:r>
              <a:r>
                <a:rPr kumimoji="1" lang="en-US" altLang="zh-CN" dirty="0">
                  <a:solidFill>
                    <a:srgbClr val="000099"/>
                  </a:solidFill>
                  <a:latin typeface="微软雅黑" panose="020B0503020204020204" pitchFamily="34" charset="-122"/>
                  <a:ea typeface="微软雅黑" panose="020B0503020204020204" pitchFamily="34" charset="-122"/>
                </a:rPr>
                <a:t>B</a:t>
              </a:r>
            </a:p>
            <a:p>
              <a:pPr defTabSz="762000">
                <a:spcBef>
                  <a:spcPts val="300"/>
                </a:spcBef>
              </a:pPr>
              <a:r>
                <a:rPr kumimoji="1" lang="en-US" altLang="zh-CN" dirty="0">
                  <a:solidFill>
                    <a:srgbClr val="000099"/>
                  </a:solidFill>
                  <a:latin typeface="微软雅黑" panose="020B0503020204020204" pitchFamily="34" charset="-122"/>
                  <a:ea typeface="微软雅黑" panose="020B0503020204020204" pitchFamily="34" charset="-122"/>
                </a:rPr>
                <a:t>B </a:t>
              </a:r>
              <a:r>
                <a:rPr kumimoji="1" lang="zh-CN" altLang="en-US" dirty="0">
                  <a:solidFill>
                    <a:srgbClr val="000099"/>
                  </a:solidFill>
                  <a:latin typeface="微软雅黑" panose="020B0503020204020204" pitchFamily="34" charset="-122"/>
                  <a:ea typeface="微软雅黑" panose="020B0503020204020204" pitchFamily="34" charset="-122"/>
                </a:rPr>
                <a:t>发送一帧给 </a:t>
              </a:r>
              <a:r>
                <a:rPr kumimoji="1" lang="en-US" altLang="zh-CN" dirty="0">
                  <a:solidFill>
                    <a:srgbClr val="000099"/>
                  </a:solidFill>
                  <a:latin typeface="微软雅黑" panose="020B0503020204020204" pitchFamily="34" charset="-122"/>
                  <a:ea typeface="微软雅黑" panose="020B0503020204020204" pitchFamily="34" charset="-122"/>
                </a:rPr>
                <a:t>A</a:t>
              </a:r>
            </a:p>
          </p:txBody>
        </p:sp>
        <p:sp>
          <p:nvSpPr>
            <p:cNvPr id="42" name="右箭头 41"/>
            <p:cNvSpPr/>
            <p:nvPr/>
          </p:nvSpPr>
          <p:spPr>
            <a:xfrm>
              <a:off x="3096989" y="4108078"/>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 name="右箭头 42"/>
            <p:cNvSpPr/>
            <p:nvPr/>
          </p:nvSpPr>
          <p:spPr>
            <a:xfrm>
              <a:off x="3103339" y="4379540"/>
              <a:ext cx="487363" cy="101600"/>
            </a:xfrm>
            <a:prstGeom prst="rightArrow">
              <a:avLst>
                <a:gd name="adj1" fmla="val 50000"/>
                <a:gd name="adj2" fmla="val 127331"/>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7049348" y="2766407"/>
            <a:ext cx="3943196" cy="2677656"/>
          </a:xfrm>
          <a:prstGeom prst="rect">
            <a:avLst/>
          </a:prstGeom>
          <a:ln w="12700">
            <a:solidFill>
              <a:schemeClr val="tx1"/>
            </a:solidFill>
          </a:ln>
        </p:spPr>
        <p:txBody>
          <a:bodyPr wrap="square">
            <a:spAutoFit/>
          </a:bodyPr>
          <a:lstStyle/>
          <a:p>
            <a:r>
              <a:rPr lang="zh-CN" altLang="zh-CN" sz="2400" dirty="0">
                <a:solidFill>
                  <a:srgbClr val="000099"/>
                </a:solidFill>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2400" dirty="0">
                <a:solidFill>
                  <a:srgbClr val="FF0000"/>
                </a:solidFill>
                <a:latin typeface="微软雅黑" panose="020B0503020204020204" pitchFamily="34" charset="-122"/>
                <a:ea typeface="微软雅黑" panose="020B0503020204020204" pitchFamily="34" charset="-122"/>
              </a:rPr>
              <a:t>有效时间。</a:t>
            </a:r>
            <a:r>
              <a:rPr lang="zh-CN" altLang="zh-CN" sz="2400" dirty="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2400" dirty="0">
              <a:solidFill>
                <a:srgbClr val="0000FF"/>
              </a:solidFill>
              <a:latin typeface="微软雅黑" panose="020B0503020204020204" pitchFamily="34" charset="-122"/>
              <a:ea typeface="微软雅黑" panose="020B0503020204020204" pitchFamily="34" charset="-122"/>
            </a:endParaRPr>
          </a:p>
        </p:txBody>
      </p:sp>
      <p:cxnSp>
        <p:nvCxnSpPr>
          <p:cNvPr id="48" name="直接箭头连接符 47"/>
          <p:cNvCxnSpPr/>
          <p:nvPr/>
        </p:nvCxnSpPr>
        <p:spPr bwMode="auto">
          <a:xfrm flipH="1" flipV="1">
            <a:off x="6309821" y="3043901"/>
            <a:ext cx="792160" cy="339431"/>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矩形 48"/>
          <p:cNvSpPr/>
          <p:nvPr/>
        </p:nvSpPr>
        <p:spPr>
          <a:xfrm>
            <a:off x="1991544" y="5589240"/>
            <a:ext cx="8640960" cy="870046"/>
          </a:xfrm>
          <a:prstGeom prst="rect">
            <a:avLst/>
          </a:prstGeom>
          <a:solidFill>
            <a:schemeClr val="accent4">
              <a:lumMod val="20000"/>
              <a:lumOff val="80000"/>
            </a:schemeClr>
          </a:solidFill>
          <a:ln>
            <a:solidFill>
              <a:schemeClr val="tx1"/>
            </a:solidFill>
          </a:ln>
        </p:spPr>
        <p:txBody>
          <a:bodyPr wrap="square">
            <a:spAutoFit/>
          </a:bodyPr>
          <a:lstStyle/>
          <a:p>
            <a:pPr>
              <a:lnSpc>
                <a:spcPct val="110000"/>
              </a:lnSpc>
              <a:buSzPct val="80000"/>
            </a:pPr>
            <a:r>
              <a:rPr lang="zh-CN" altLang="zh-CN" sz="2400" dirty="0">
                <a:solidFill>
                  <a:srgbClr val="000099"/>
                </a:solidFill>
                <a:latin typeface="微软雅黑" panose="020B0503020204020204" pitchFamily="34" charset="-122"/>
                <a:ea typeface="微软雅黑" panose="020B0503020204020204" pitchFamily="34" charset="-122"/>
              </a:rPr>
              <a:t>以太网交换机的这种自学习方法使得以太网交换机能够即插即用，不必人工进行配置，因此非常方便。</a:t>
            </a:r>
          </a:p>
        </p:txBody>
      </p:sp>
    </p:spTree>
    <p:extLst>
      <p:ext uri="{BB962C8B-B14F-4D97-AF65-F5344CB8AC3E}">
        <p14:creationId xmlns:p14="http://schemas.microsoft.com/office/powerpoint/2010/main" val="19668421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p:txBody>
          <a:bodyPr/>
          <a:lstStyle/>
          <a:p>
            <a:r>
              <a:rPr lang="zh-CN" altLang="en-US" sz="2800" dirty="0"/>
              <a:t>交换机收到一帧后先进行</a:t>
            </a:r>
            <a:r>
              <a:rPr lang="zh-CN" altLang="en-US" sz="2800" dirty="0">
                <a:solidFill>
                  <a:srgbClr val="FF0000"/>
                </a:solidFill>
              </a:rPr>
              <a:t>自学习。</a:t>
            </a:r>
            <a:r>
              <a:rPr lang="zh-CN" altLang="en-US" sz="2800" dirty="0"/>
              <a:t>查找交换表中与收到帧的</a:t>
            </a:r>
            <a:r>
              <a:rPr lang="zh-CN" altLang="en-US" sz="2800" dirty="0">
                <a:solidFill>
                  <a:srgbClr val="FF0000"/>
                </a:solidFill>
              </a:rPr>
              <a:t>源地址有无相匹配</a:t>
            </a:r>
            <a:r>
              <a:rPr lang="zh-CN" altLang="en-US" sz="2800" dirty="0"/>
              <a:t>的项目。</a:t>
            </a:r>
            <a:endParaRPr lang="en-US" altLang="zh-CN" sz="2800" dirty="0"/>
          </a:p>
          <a:p>
            <a:pPr lvl="1"/>
            <a:r>
              <a:rPr lang="zh-CN" altLang="en-US" sz="2400" dirty="0"/>
              <a:t>如没有，就在交换表中增加一个项目（源地址、进入的接口和有效时间）。</a:t>
            </a:r>
            <a:endParaRPr lang="en-US" altLang="zh-CN" sz="2400" dirty="0"/>
          </a:p>
          <a:p>
            <a:pPr lvl="1"/>
            <a:r>
              <a:rPr lang="zh-CN" altLang="en-US" sz="2400" dirty="0"/>
              <a:t>如有，则把原有的项目进行更新（进入的接口或有效时间）。</a:t>
            </a:r>
          </a:p>
          <a:p>
            <a:r>
              <a:rPr lang="zh-CN" altLang="en-US" sz="2800" dirty="0">
                <a:solidFill>
                  <a:srgbClr val="FF0000"/>
                </a:solidFill>
              </a:rPr>
              <a:t>转发帧。</a:t>
            </a:r>
            <a:r>
              <a:rPr lang="zh-CN" altLang="en-US" sz="2800" dirty="0"/>
              <a:t>查找交换表中与收到帧的</a:t>
            </a:r>
            <a:r>
              <a:rPr lang="zh-CN" altLang="en-US" sz="2800" dirty="0">
                <a:solidFill>
                  <a:srgbClr val="FF0000"/>
                </a:solidFill>
              </a:rPr>
              <a:t>目的地址有无相匹配</a:t>
            </a:r>
            <a:r>
              <a:rPr lang="zh-CN" altLang="en-US" sz="2800" dirty="0"/>
              <a:t>的项目。</a:t>
            </a:r>
          </a:p>
          <a:p>
            <a:pPr lvl="1"/>
            <a:r>
              <a:rPr lang="zh-CN" altLang="en-US" sz="2400" dirty="0"/>
              <a:t>如没有，则向所有其他接口（进入的接口除外）转发。</a:t>
            </a:r>
          </a:p>
          <a:p>
            <a:pPr lvl="1"/>
            <a:r>
              <a:rPr lang="zh-CN" altLang="en-US" sz="2400" dirty="0"/>
              <a:t>如有，则按交换表中给出的接口进行转发。</a:t>
            </a:r>
          </a:p>
          <a:p>
            <a:pPr lvl="1"/>
            <a:r>
              <a:rPr lang="zh-CN" altLang="en-US" sz="2400" dirty="0"/>
              <a:t>若交换表中给出的接口就是该帧进入交换机的接口，则应丢弃这个帧（因为这时不需要经过交换机进行转发）。</a:t>
            </a:r>
          </a:p>
        </p:txBody>
      </p:sp>
      <p:sp>
        <p:nvSpPr>
          <p:cNvPr id="650242" name="Rectangle 2"/>
          <p:cNvSpPr>
            <a:spLocks noGrp="1" noChangeArrowheads="1"/>
          </p:cNvSpPr>
          <p:nvPr>
            <p:ph type="title"/>
          </p:nvPr>
        </p:nvSpPr>
        <p:spPr/>
        <p:txBody>
          <a:bodyPr/>
          <a:lstStyle/>
          <a:p>
            <a:pPr algn="ctr"/>
            <a:r>
              <a:rPr lang="zh-CN" altLang="en-US" sz="4000" dirty="0"/>
              <a:t>交换机自学习和转发帧的步骤归纳 </a:t>
            </a:r>
          </a:p>
        </p:txBody>
      </p:sp>
    </p:spTree>
    <p:extLst>
      <p:ext uri="{BB962C8B-B14F-4D97-AF65-F5344CB8AC3E}">
        <p14:creationId xmlns:p14="http://schemas.microsoft.com/office/powerpoint/2010/main" val="55317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p:txBody>
          <a:bodyPr/>
          <a:lstStyle/>
          <a:p>
            <a:pPr algn="just"/>
            <a:r>
              <a:rPr lang="zh-CN" altLang="en-US" sz="2800" dirty="0">
                <a:solidFill>
                  <a:srgbClr val="FF0000"/>
                </a:solidFill>
              </a:rPr>
              <a:t>封装成帧 </a:t>
            </a:r>
            <a:r>
              <a:rPr lang="en-US" altLang="zh-CN" sz="2800" dirty="0"/>
              <a:t>(framing) </a:t>
            </a:r>
            <a:r>
              <a:rPr lang="zh-CN" altLang="en-US" sz="2800" dirty="0"/>
              <a:t>就是在一段数据的前后分别添加首部和尾部，然后就构成了一个帧。确定帧的界限。</a:t>
            </a:r>
          </a:p>
          <a:p>
            <a:pPr algn="just"/>
            <a:r>
              <a:rPr lang="zh-CN" altLang="en-US" sz="2800" dirty="0"/>
              <a:t>首部和尾部的一个重要作用就是进行</a:t>
            </a:r>
            <a:r>
              <a:rPr lang="zh-CN" altLang="en-US" sz="2800" dirty="0">
                <a:solidFill>
                  <a:srgbClr val="FF0000"/>
                </a:solidFill>
              </a:rPr>
              <a:t>帧定界。</a:t>
            </a:r>
            <a:r>
              <a:rPr lang="zh-CN" altLang="en-US" dirty="0"/>
              <a:t>  </a:t>
            </a:r>
          </a:p>
        </p:txBody>
      </p:sp>
      <p:sp>
        <p:nvSpPr>
          <p:cNvPr id="352258" name="Rectangle 2"/>
          <p:cNvSpPr>
            <a:spLocks noGrp="1" noChangeArrowheads="1"/>
          </p:cNvSpPr>
          <p:nvPr>
            <p:ph type="title"/>
          </p:nvPr>
        </p:nvSpPr>
        <p:spPr/>
        <p:txBody>
          <a:bodyPr/>
          <a:lstStyle/>
          <a:p>
            <a:r>
              <a:rPr lang="en-US" altLang="zh-CN" dirty="0"/>
              <a:t>1.  </a:t>
            </a:r>
            <a:r>
              <a:rPr lang="zh-CN" altLang="en-US" dirty="0"/>
              <a:t>封装成帧</a:t>
            </a:r>
          </a:p>
        </p:txBody>
      </p:sp>
      <p:sp>
        <p:nvSpPr>
          <p:cNvPr id="352260" name="Text Box 4"/>
          <p:cNvSpPr txBox="1">
            <a:spLocks noChangeArrowheads="1"/>
          </p:cNvSpPr>
          <p:nvPr/>
        </p:nvSpPr>
        <p:spPr bwMode="auto">
          <a:xfrm>
            <a:off x="9596516"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a:t>
            </a:r>
          </a:p>
        </p:txBody>
      </p:sp>
      <p:sp>
        <p:nvSpPr>
          <p:cNvPr id="352261" name="Rectangle 5"/>
          <p:cNvSpPr>
            <a:spLocks noChangeArrowheads="1"/>
          </p:cNvSpPr>
          <p:nvPr/>
        </p:nvSpPr>
        <p:spPr bwMode="auto">
          <a:xfrm>
            <a:off x="2965000"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帧首部</a:t>
            </a:r>
          </a:p>
        </p:txBody>
      </p:sp>
      <p:sp>
        <p:nvSpPr>
          <p:cNvPr id="352262" name="Rectangle 6"/>
          <p:cNvSpPr>
            <a:spLocks noChangeArrowheads="1"/>
          </p:cNvSpPr>
          <p:nvPr/>
        </p:nvSpPr>
        <p:spPr bwMode="auto">
          <a:xfrm>
            <a:off x="4258284" y="298057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微软雅黑" panose="020B0503020204020204" pitchFamily="34" charset="-122"/>
                <a:ea typeface="微软雅黑" panose="020B0503020204020204" pitchFamily="34" charset="-122"/>
              </a:rPr>
              <a:t>IP </a:t>
            </a:r>
            <a:r>
              <a:rPr kumimoji="1" lang="zh-CN" altLang="en-US" sz="2400">
                <a:solidFill>
                  <a:srgbClr val="000099"/>
                </a:solidFill>
                <a:latin typeface="微软雅黑" panose="020B0503020204020204" pitchFamily="34" charset="-122"/>
                <a:ea typeface="微软雅黑" panose="020B0503020204020204" pitchFamily="34" charset="-122"/>
              </a:rPr>
              <a:t>数据报</a:t>
            </a:r>
          </a:p>
        </p:txBody>
      </p:sp>
      <p:sp>
        <p:nvSpPr>
          <p:cNvPr id="352263" name="Rectangle 7"/>
          <p:cNvSpPr>
            <a:spLocks noChangeArrowheads="1"/>
          </p:cNvSpPr>
          <p:nvPr/>
        </p:nvSpPr>
        <p:spPr bwMode="auto">
          <a:xfrm>
            <a:off x="4258284" y="4053726"/>
            <a:ext cx="4634839" cy="596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帧的数据部分</a:t>
            </a:r>
          </a:p>
        </p:txBody>
      </p:sp>
      <p:sp>
        <p:nvSpPr>
          <p:cNvPr id="352264" name="Rectangle 8"/>
          <p:cNvSpPr>
            <a:spLocks noChangeArrowheads="1"/>
          </p:cNvSpPr>
          <p:nvPr/>
        </p:nvSpPr>
        <p:spPr bwMode="auto">
          <a:xfrm>
            <a:off x="8893123" y="4053726"/>
            <a:ext cx="1293283" cy="596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帧尾部</a:t>
            </a:r>
          </a:p>
        </p:txBody>
      </p:sp>
      <p:sp>
        <p:nvSpPr>
          <p:cNvPr id="352265" name="Line 9"/>
          <p:cNvSpPr>
            <a:spLocks noChangeShapeType="1"/>
          </p:cNvSpPr>
          <p:nvPr/>
        </p:nvSpPr>
        <p:spPr bwMode="auto">
          <a:xfrm>
            <a:off x="4258284" y="5007813"/>
            <a:ext cx="463483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6" name="Line 10"/>
          <p:cNvSpPr>
            <a:spLocks noChangeShapeType="1"/>
          </p:cNvSpPr>
          <p:nvPr/>
        </p:nvSpPr>
        <p:spPr bwMode="auto">
          <a:xfrm>
            <a:off x="2964999" y="5485651"/>
            <a:ext cx="722140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7" name="Line 11"/>
          <p:cNvSpPr>
            <a:spLocks noChangeShapeType="1"/>
          </p:cNvSpPr>
          <p:nvPr/>
        </p:nvSpPr>
        <p:spPr bwMode="auto">
          <a:xfrm>
            <a:off x="2964999" y="4725144"/>
            <a:ext cx="0" cy="1073150"/>
          </a:xfrm>
          <a:prstGeom prst="line">
            <a:avLst/>
          </a:prstGeom>
          <a:noFill/>
          <a:ln w="5715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8" name="Line 12"/>
          <p:cNvSpPr>
            <a:spLocks noChangeShapeType="1"/>
          </p:cNvSpPr>
          <p:nvPr/>
        </p:nvSpPr>
        <p:spPr bwMode="auto">
          <a:xfrm>
            <a:off x="10186405" y="4769688"/>
            <a:ext cx="0" cy="1073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69" name="Line 13"/>
          <p:cNvSpPr>
            <a:spLocks noChangeShapeType="1"/>
          </p:cNvSpPr>
          <p:nvPr/>
        </p:nvSpPr>
        <p:spPr bwMode="auto">
          <a:xfrm>
            <a:off x="4258282"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0" name="Line 14"/>
          <p:cNvSpPr>
            <a:spLocks noChangeShapeType="1"/>
          </p:cNvSpPr>
          <p:nvPr/>
        </p:nvSpPr>
        <p:spPr bwMode="auto">
          <a:xfrm>
            <a:off x="8893121" y="4769688"/>
            <a:ext cx="0" cy="477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1" name="Text Box 15"/>
          <p:cNvSpPr txBox="1">
            <a:spLocks noChangeArrowheads="1"/>
          </p:cNvSpPr>
          <p:nvPr/>
        </p:nvSpPr>
        <p:spPr bwMode="auto">
          <a:xfrm>
            <a:off x="5983234" y="4761752"/>
            <a:ext cx="1191352"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sz="2400">
                <a:solidFill>
                  <a:srgbClr val="000099"/>
                </a:solidFill>
                <a:latin typeface="微软雅黑" panose="020B0503020204020204" pitchFamily="34" charset="-122"/>
                <a:ea typeface="微软雅黑" panose="020B0503020204020204" pitchFamily="34" charset="-122"/>
              </a:rPr>
              <a:t>MTU</a:t>
            </a:r>
          </a:p>
        </p:txBody>
      </p:sp>
      <p:sp>
        <p:nvSpPr>
          <p:cNvPr id="352272" name="Text Box 16"/>
          <p:cNvSpPr txBox="1">
            <a:spLocks noChangeArrowheads="1"/>
          </p:cNvSpPr>
          <p:nvPr/>
        </p:nvSpPr>
        <p:spPr bwMode="auto">
          <a:xfrm>
            <a:off x="5295317" y="5264989"/>
            <a:ext cx="264687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数据链路层的帧长</a:t>
            </a:r>
          </a:p>
        </p:txBody>
      </p:sp>
      <p:sp>
        <p:nvSpPr>
          <p:cNvPr id="352273" name="AutoShape 17"/>
          <p:cNvSpPr>
            <a:spLocks noChangeArrowheads="1"/>
          </p:cNvSpPr>
          <p:nvPr/>
        </p:nvSpPr>
        <p:spPr bwMode="auto">
          <a:xfrm>
            <a:off x="6198209" y="3577476"/>
            <a:ext cx="754989" cy="595312"/>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4" name="Text Box 18"/>
          <p:cNvSpPr txBox="1">
            <a:spLocks noChangeArrowheads="1"/>
          </p:cNvSpPr>
          <p:nvPr/>
        </p:nvSpPr>
        <p:spPr bwMode="auto">
          <a:xfrm>
            <a:off x="1680786" y="5733257"/>
            <a:ext cx="259228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从这里开始发送</a:t>
            </a:r>
          </a:p>
        </p:txBody>
      </p:sp>
      <p:sp>
        <p:nvSpPr>
          <p:cNvPr id="352275" name="Line 19"/>
          <p:cNvSpPr>
            <a:spLocks noChangeShapeType="1"/>
          </p:cNvSpPr>
          <p:nvPr/>
        </p:nvSpPr>
        <p:spPr bwMode="auto">
          <a:xfrm flipV="1">
            <a:off x="2973598"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6" name="Line 20"/>
          <p:cNvSpPr>
            <a:spLocks noChangeShapeType="1"/>
          </p:cNvSpPr>
          <p:nvPr/>
        </p:nvSpPr>
        <p:spPr bwMode="auto">
          <a:xfrm flipV="1">
            <a:off x="10179526" y="3596528"/>
            <a:ext cx="0" cy="396875"/>
          </a:xfrm>
          <a:prstGeom prst="line">
            <a:avLst/>
          </a:prstGeom>
          <a:noFill/>
          <a:ln w="38100">
            <a:solidFill>
              <a:srgbClr val="C0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2277" name="Text Box 21"/>
          <p:cNvSpPr txBox="1">
            <a:spLocks noChangeArrowheads="1"/>
          </p:cNvSpPr>
          <p:nvPr/>
        </p:nvSpPr>
        <p:spPr bwMode="auto">
          <a:xfrm>
            <a:off x="2447343" y="3104402"/>
            <a:ext cx="110799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a:t>
            </a:r>
          </a:p>
        </p:txBody>
      </p:sp>
      <p:sp>
        <p:nvSpPr>
          <p:cNvPr id="24" name="Line 11"/>
          <p:cNvSpPr>
            <a:spLocks noChangeShapeType="1"/>
          </p:cNvSpPr>
          <p:nvPr/>
        </p:nvSpPr>
        <p:spPr bwMode="auto">
          <a:xfrm rot="16200000">
            <a:off x="2459596" y="3897053"/>
            <a:ext cx="0" cy="936103"/>
          </a:xfrm>
          <a:prstGeom prst="line">
            <a:avLst/>
          </a:prstGeom>
          <a:noFill/>
          <a:ln w="571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5" name="Text Box 18"/>
          <p:cNvSpPr txBox="1">
            <a:spLocks noChangeArrowheads="1"/>
          </p:cNvSpPr>
          <p:nvPr/>
        </p:nvSpPr>
        <p:spPr bwMode="auto">
          <a:xfrm>
            <a:off x="1703512" y="3831432"/>
            <a:ext cx="971628" cy="461665"/>
          </a:xfrm>
          <a:prstGeom prst="rect">
            <a:avLst/>
          </a:prstGeom>
          <a:noFill/>
          <a:ln>
            <a:noFill/>
          </a:ln>
          <a:effectLst/>
        </p:spPr>
        <p:txBody>
          <a:bodyPr wrap="square">
            <a:spAutoFit/>
          </a:bodyPr>
          <a:lstStyle/>
          <a:p>
            <a:pPr algn="ctr"/>
            <a:r>
              <a:rPr kumimoji="1" lang="zh-CN" altLang="en-US" sz="2400" dirty="0">
                <a:solidFill>
                  <a:srgbClr val="000099"/>
                </a:solidFill>
                <a:latin typeface="微软雅黑" panose="020B0503020204020204" pitchFamily="34" charset="-122"/>
                <a:ea typeface="微软雅黑" panose="020B0503020204020204" pitchFamily="34" charset="-122"/>
              </a:rPr>
              <a:t>发送</a:t>
            </a:r>
          </a:p>
        </p:txBody>
      </p:sp>
      <p:sp>
        <p:nvSpPr>
          <p:cNvPr id="2" name="矩形 1"/>
          <p:cNvSpPr/>
          <p:nvPr/>
        </p:nvSpPr>
        <p:spPr>
          <a:xfrm>
            <a:off x="3611641" y="6135688"/>
            <a:ext cx="5724719"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用帧首部和帧尾部封装成帧</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7275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800" dirty="0">
                <a:solidFill>
                  <a:srgbClr val="FF0000"/>
                </a:solidFill>
              </a:rPr>
              <a:t>增加冗余链路时，</a:t>
            </a:r>
            <a:r>
              <a:rPr lang="zh-CN" altLang="zh-CN" sz="2800" dirty="0">
                <a:solidFill>
                  <a:srgbClr val="FF0000"/>
                </a:solidFill>
              </a:rPr>
              <a:t>自学习的过程就可能导致以太网帧在网络的某个环路中无限制地兜圈子</a:t>
            </a:r>
            <a:r>
              <a:rPr lang="zh-CN" altLang="en-US" sz="2800" dirty="0">
                <a:solidFill>
                  <a:srgbClr val="FF0000"/>
                </a:solidFill>
              </a:rPr>
              <a:t>。</a:t>
            </a:r>
            <a:endParaRPr lang="en-US" altLang="zh-CN" sz="2800" dirty="0">
              <a:solidFill>
                <a:srgbClr val="FF0000"/>
              </a:solidFill>
            </a:endParaRPr>
          </a:p>
          <a:p>
            <a:r>
              <a:rPr lang="zh-CN" altLang="en-US" sz="2800" dirty="0"/>
              <a:t>如图，</a:t>
            </a:r>
            <a:r>
              <a:rPr lang="zh-CN" altLang="zh-CN" sz="2800" dirty="0"/>
              <a:t>假定开始</a:t>
            </a:r>
            <a:r>
              <a:rPr lang="zh-CN" altLang="en-US" sz="2800" dirty="0"/>
              <a:t>时，</a:t>
            </a:r>
            <a:r>
              <a:rPr lang="zh-CN" altLang="zh-CN" sz="2800" dirty="0"/>
              <a:t>交换机</a:t>
            </a:r>
            <a:r>
              <a:rPr lang="en-US" altLang="zh-CN" sz="2800" dirty="0"/>
              <a:t> #1 </a:t>
            </a:r>
            <a:r>
              <a:rPr lang="zh-CN" altLang="en-US" sz="2800" dirty="0"/>
              <a:t>和 </a:t>
            </a:r>
            <a:r>
              <a:rPr lang="en-US" altLang="zh-CN" sz="2800" dirty="0"/>
              <a:t>#2 </a:t>
            </a:r>
            <a:r>
              <a:rPr lang="zh-CN" altLang="en-US" sz="2800" dirty="0"/>
              <a:t>的交换表都是空的，</a:t>
            </a:r>
            <a:r>
              <a:rPr lang="zh-CN" altLang="zh-CN" sz="2800" dirty="0"/>
              <a:t>主机</a:t>
            </a:r>
            <a:r>
              <a:rPr lang="en-US" altLang="zh-CN" sz="2800" dirty="0"/>
              <a:t> A </a:t>
            </a:r>
            <a:r>
              <a:rPr lang="zh-CN" altLang="zh-CN" sz="2800" dirty="0"/>
              <a:t>通过接口交换机</a:t>
            </a:r>
            <a:r>
              <a:rPr lang="en-US" altLang="zh-CN" sz="2800" dirty="0"/>
              <a:t> #1 </a:t>
            </a:r>
            <a:r>
              <a:rPr lang="zh-CN" altLang="zh-CN" sz="2800" dirty="0"/>
              <a:t>向主机</a:t>
            </a:r>
            <a:r>
              <a:rPr lang="en-US" altLang="zh-CN" sz="2800" dirty="0"/>
              <a:t> B </a:t>
            </a:r>
            <a:r>
              <a:rPr lang="zh-CN" altLang="zh-CN" sz="2800" dirty="0"/>
              <a:t>发送一帧。</a:t>
            </a:r>
            <a:endParaRPr lang="zh-CN" altLang="en-US" sz="2800" dirty="0"/>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7" name="组合 6"/>
          <p:cNvGrpSpPr/>
          <p:nvPr/>
        </p:nvGrpSpPr>
        <p:grpSpPr>
          <a:xfrm>
            <a:off x="2191543" y="3464664"/>
            <a:ext cx="8432095" cy="2484616"/>
            <a:chOff x="1048542" y="3464664"/>
            <a:chExt cx="8432095"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7"/>
              <a:ext cx="814317" cy="33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60432" y="4760713"/>
              <a:ext cx="20677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45830"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35261"/>
              <a:ext cx="41357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A</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nvGrpSpPr>
            <p:cNvPr id="60" name="组合 57"/>
            <p:cNvGrpSpPr>
              <a:grpSpLocks/>
            </p:cNvGrpSpPr>
            <p:nvPr/>
          </p:nvGrpSpPr>
          <p:grpSpPr bwMode="auto">
            <a:xfrm>
              <a:off x="2628520" y="4531163"/>
              <a:ext cx="463493" cy="459099"/>
              <a:chOff x="2267744" y="1315667"/>
              <a:chExt cx="288032" cy="271590"/>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2" name="Rectangle 40"/>
              <p:cNvSpPr>
                <a:spLocks noChangeArrowheads="1"/>
              </p:cNvSpPr>
              <p:nvPr/>
            </p:nvSpPr>
            <p:spPr bwMode="auto">
              <a:xfrm>
                <a:off x="2283900" y="1315667"/>
                <a:ext cx="231111"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5" name="Rectangle 40"/>
              <p:cNvSpPr>
                <a:spLocks noChangeArrowheads="1"/>
              </p:cNvSpPr>
              <p:nvPr/>
            </p:nvSpPr>
            <p:spPr bwMode="auto">
              <a:xfrm>
                <a:off x="2280312" y="1311829"/>
                <a:ext cx="23111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8"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9" name="组合 64"/>
            <p:cNvGrpSpPr>
              <a:grpSpLocks/>
            </p:cNvGrpSpPr>
            <p:nvPr/>
          </p:nvGrpSpPr>
          <p:grpSpPr bwMode="auto">
            <a:xfrm>
              <a:off x="3788534" y="4531163"/>
              <a:ext cx="466055" cy="459099"/>
              <a:chOff x="2267744" y="1315586"/>
              <a:chExt cx="288032" cy="271137"/>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30140"/>
              <a:ext cx="38953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C</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75" name="直接连接符 74"/>
            <p:cNvCxnSpPr>
              <a:stCxn id="86" idx="3"/>
            </p:cNvCxnSpPr>
            <p:nvPr/>
          </p:nvCxnSpPr>
          <p:spPr>
            <a:xfrm>
              <a:off x="7760059" y="5408787"/>
              <a:ext cx="790679" cy="33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60059" y="4654603"/>
              <a:ext cx="905910"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45455"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#2</a:t>
              </a:r>
            </a:p>
          </p:txBody>
        </p:sp>
        <p:grpSp>
          <p:nvGrpSpPr>
            <p:cNvPr id="78" name="组合 57"/>
            <p:cNvGrpSpPr>
              <a:grpSpLocks/>
            </p:cNvGrpSpPr>
            <p:nvPr/>
          </p:nvGrpSpPr>
          <p:grpSpPr bwMode="auto">
            <a:xfrm>
              <a:off x="6228145" y="4531163"/>
              <a:ext cx="463495" cy="459099"/>
              <a:chOff x="2267744" y="1315667"/>
              <a:chExt cx="288032" cy="271590"/>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0" name="Rectangle 40"/>
              <p:cNvSpPr>
                <a:spLocks noChangeArrowheads="1"/>
              </p:cNvSpPr>
              <p:nvPr/>
            </p:nvSpPr>
            <p:spPr bwMode="auto">
              <a:xfrm>
                <a:off x="2267744" y="1315667"/>
                <a:ext cx="231110"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3" name="Rectangle 40"/>
              <p:cNvSpPr>
                <a:spLocks noChangeArrowheads="1"/>
              </p:cNvSpPr>
              <p:nvPr/>
            </p:nvSpPr>
            <p:spPr bwMode="auto">
              <a:xfrm>
                <a:off x="2267744" y="1311829"/>
                <a:ext cx="231110"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7" name="组合 64"/>
            <p:cNvGrpSpPr>
              <a:grpSpLocks/>
            </p:cNvGrpSpPr>
            <p:nvPr/>
          </p:nvGrpSpPr>
          <p:grpSpPr bwMode="auto">
            <a:xfrm>
              <a:off x="7388161" y="4531163"/>
              <a:ext cx="466055" cy="459099"/>
              <a:chOff x="2267744" y="1315586"/>
              <a:chExt cx="288032" cy="271137"/>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9"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30140"/>
              <a:ext cx="4264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D</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35261"/>
              <a:ext cx="37510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B</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578831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zh-CN" altLang="en-US" sz="2600" dirty="0"/>
              <a:t>按交换机自学习和转发方法，该</a:t>
            </a:r>
            <a:r>
              <a:rPr lang="zh-CN" altLang="zh-CN" sz="2600" dirty="0"/>
              <a:t>帧的</a:t>
            </a:r>
            <a:r>
              <a:rPr lang="zh-CN" altLang="en-US" sz="2600" dirty="0"/>
              <a:t>某个</a:t>
            </a:r>
            <a:r>
              <a:rPr lang="zh-CN" altLang="zh-CN" sz="2600" dirty="0"/>
              <a:t>走向</a:t>
            </a:r>
            <a:r>
              <a:rPr lang="zh-CN" altLang="en-US" sz="2600" dirty="0"/>
              <a:t>如下</a:t>
            </a:r>
            <a:r>
              <a:rPr lang="zh-CN" altLang="zh-CN" sz="2600" dirty="0"/>
              <a:t>：离开交换机</a:t>
            </a:r>
            <a:r>
              <a:rPr lang="en-US" altLang="zh-CN" sz="2600" dirty="0"/>
              <a:t> #1 </a:t>
            </a:r>
            <a:r>
              <a:rPr lang="zh-CN" altLang="zh-CN" sz="2600" dirty="0"/>
              <a:t>的接口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 </a:t>
            </a:r>
            <a:r>
              <a:rPr lang="zh-CN" altLang="zh-CN" sz="2600" dirty="0"/>
              <a:t>接口</a:t>
            </a:r>
            <a:r>
              <a:rPr lang="en-US" altLang="zh-CN" sz="2600" dirty="0"/>
              <a:t> 2 </a:t>
            </a:r>
            <a:r>
              <a:rPr lang="zh-CN" altLang="zh-CN" sz="2600" dirty="0"/>
              <a:t>→</a:t>
            </a:r>
            <a:r>
              <a:rPr lang="en-US" altLang="zh-CN" sz="2600" dirty="0"/>
              <a:t> </a:t>
            </a:r>
            <a:r>
              <a:rPr lang="zh-CN" altLang="zh-CN" sz="2600" dirty="0"/>
              <a:t>交换机</a:t>
            </a:r>
            <a:r>
              <a:rPr lang="en-US" altLang="zh-CN" sz="2600" dirty="0"/>
              <a:t> #1 </a:t>
            </a:r>
            <a:r>
              <a:rPr lang="zh-CN" altLang="zh-CN" sz="2600" dirty="0"/>
              <a:t>的接口</a:t>
            </a:r>
            <a:r>
              <a:rPr lang="en-US" altLang="zh-CN" sz="2600" dirty="0"/>
              <a:t> 4 </a:t>
            </a:r>
            <a:r>
              <a:rPr lang="zh-CN" altLang="zh-CN" sz="2600" dirty="0"/>
              <a:t>→</a:t>
            </a:r>
            <a:r>
              <a:rPr lang="en-US" altLang="zh-CN" sz="2600" dirty="0"/>
              <a:t> </a:t>
            </a:r>
            <a:r>
              <a:rPr lang="zh-CN" altLang="zh-CN" sz="2600" dirty="0"/>
              <a:t>接口</a:t>
            </a:r>
            <a:r>
              <a:rPr lang="en-US" altLang="zh-CN" sz="2600" dirty="0"/>
              <a:t> 3 </a:t>
            </a:r>
            <a:r>
              <a:rPr lang="zh-CN" altLang="zh-CN" sz="2600" dirty="0"/>
              <a:t>→</a:t>
            </a:r>
            <a:r>
              <a:rPr lang="en-US" altLang="zh-CN" sz="2600" dirty="0"/>
              <a:t> </a:t>
            </a:r>
            <a:r>
              <a:rPr lang="zh-CN" altLang="zh-CN" sz="2600" dirty="0"/>
              <a:t>交换机</a:t>
            </a:r>
            <a:r>
              <a:rPr lang="en-US" altLang="zh-CN" sz="2600" dirty="0"/>
              <a:t> #2 </a:t>
            </a:r>
            <a:r>
              <a:rPr lang="zh-CN" altLang="zh-CN" sz="2600" dirty="0"/>
              <a:t>的接口</a:t>
            </a:r>
            <a:r>
              <a:rPr lang="en-US" altLang="zh-CN" sz="2600" dirty="0"/>
              <a:t> 1 </a:t>
            </a:r>
            <a:r>
              <a:rPr lang="zh-CN" altLang="zh-CN" sz="2600" dirty="0"/>
              <a:t>→</a:t>
            </a:r>
            <a:r>
              <a:rPr lang="en-US" altLang="zh-CN" sz="2600" dirty="0"/>
              <a:t>……</a:t>
            </a:r>
            <a:r>
              <a:rPr lang="zh-CN" altLang="zh-CN" sz="2600" dirty="0"/>
              <a:t>。</a:t>
            </a:r>
            <a:r>
              <a:rPr lang="zh-CN" altLang="zh-CN" sz="2600" dirty="0">
                <a:solidFill>
                  <a:srgbClr val="FF0000"/>
                </a:solidFill>
              </a:rPr>
              <a:t>这样就无限制地循环兜圈子下去，白白消耗了网络资源。</a:t>
            </a:r>
            <a:endParaRPr lang="zh-CN" altLang="en-US" sz="2600" dirty="0">
              <a:solidFill>
                <a:srgbClr val="FF0000"/>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grpSp>
        <p:nvGrpSpPr>
          <p:cNvPr id="2" name="组合 1"/>
          <p:cNvGrpSpPr/>
          <p:nvPr/>
        </p:nvGrpSpPr>
        <p:grpSpPr>
          <a:xfrm>
            <a:off x="2063553" y="3068960"/>
            <a:ext cx="8432095" cy="2484616"/>
            <a:chOff x="1048542" y="3464664"/>
            <a:chExt cx="8432095" cy="2484616"/>
          </a:xfrm>
        </p:grpSpPr>
        <p:sp>
          <p:nvSpPr>
            <p:cNvPr id="52" name="矩形 51"/>
            <p:cNvSpPr/>
            <p:nvPr/>
          </p:nvSpPr>
          <p:spPr>
            <a:xfrm>
              <a:off x="2628520" y="4331112"/>
              <a:ext cx="1626069"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53" name="直接连接符 52"/>
            <p:cNvCxnSpPr>
              <a:stCxn id="67" idx="3"/>
              <a:endCxn id="82" idx="1"/>
            </p:cNvCxnSpPr>
            <p:nvPr/>
          </p:nvCxnSpPr>
          <p:spPr>
            <a:xfrm>
              <a:off x="4254589" y="5409893"/>
              <a:ext cx="19735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65" idx="1"/>
            </p:cNvCxnSpPr>
            <p:nvPr/>
          </p:nvCxnSpPr>
          <p:spPr>
            <a:xfrm flipV="1">
              <a:off x="1834427" y="5408787"/>
              <a:ext cx="814317" cy="33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1" idx="3"/>
              <a:endCxn id="80" idx="1"/>
            </p:cNvCxnSpPr>
            <p:nvPr/>
          </p:nvCxnSpPr>
          <p:spPr>
            <a:xfrm>
              <a:off x="4160432" y="4760713"/>
              <a:ext cx="20677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62" idx="1"/>
            </p:cNvCxnSpPr>
            <p:nvPr/>
          </p:nvCxnSpPr>
          <p:spPr>
            <a:xfrm>
              <a:off x="1955435" y="4654608"/>
              <a:ext cx="699083" cy="1061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24"/>
            <p:cNvSpPr>
              <a:spLocks noChangeArrowheads="1"/>
            </p:cNvSpPr>
            <p:nvPr/>
          </p:nvSpPr>
          <p:spPr bwMode="auto">
            <a:xfrm>
              <a:off x="2645830"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#1</a:t>
              </a:r>
            </a:p>
          </p:txBody>
        </p:sp>
        <p:pic>
          <p:nvPicPr>
            <p:cNvPr id="58"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34"/>
            <p:cNvSpPr>
              <a:spLocks noChangeArrowheads="1"/>
            </p:cNvSpPr>
            <p:nvPr/>
          </p:nvSpPr>
          <p:spPr bwMode="auto">
            <a:xfrm>
              <a:off x="1048542" y="4057306"/>
              <a:ext cx="41357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A</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grpSp>
          <p:nvGrpSpPr>
            <p:cNvPr id="60" name="组合 57"/>
            <p:cNvGrpSpPr>
              <a:grpSpLocks/>
            </p:cNvGrpSpPr>
            <p:nvPr/>
          </p:nvGrpSpPr>
          <p:grpSpPr bwMode="auto">
            <a:xfrm>
              <a:off x="2628520" y="4531163"/>
              <a:ext cx="463493" cy="459099"/>
              <a:chOff x="2267744" y="1315667"/>
              <a:chExt cx="288032" cy="271590"/>
            </a:xfrm>
          </p:grpSpPr>
          <p:sp>
            <p:nvSpPr>
              <p:cNvPr id="61" name="矩形 6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2" name="Rectangle 40"/>
              <p:cNvSpPr>
                <a:spLocks noChangeArrowheads="1"/>
              </p:cNvSpPr>
              <p:nvPr/>
            </p:nvSpPr>
            <p:spPr bwMode="auto">
              <a:xfrm>
                <a:off x="2283900" y="1315667"/>
                <a:ext cx="231111"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3" name="组合 58"/>
            <p:cNvGrpSpPr>
              <a:grpSpLocks/>
            </p:cNvGrpSpPr>
            <p:nvPr/>
          </p:nvGrpSpPr>
          <p:grpSpPr bwMode="auto">
            <a:xfrm>
              <a:off x="2628520" y="5179237"/>
              <a:ext cx="463493" cy="459100"/>
              <a:chOff x="2267744" y="1311829"/>
              <a:chExt cx="288032" cy="272423"/>
            </a:xfrm>
          </p:grpSpPr>
          <p:sp>
            <p:nvSpPr>
              <p:cNvPr id="64" name="矩形 6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5" name="Rectangle 40"/>
              <p:cNvSpPr>
                <a:spLocks noChangeArrowheads="1"/>
              </p:cNvSpPr>
              <p:nvPr/>
            </p:nvSpPr>
            <p:spPr bwMode="auto">
              <a:xfrm>
                <a:off x="2280312" y="1311829"/>
                <a:ext cx="23111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6" name="组合 61"/>
            <p:cNvGrpSpPr>
              <a:grpSpLocks/>
            </p:cNvGrpSpPr>
            <p:nvPr/>
          </p:nvGrpSpPr>
          <p:grpSpPr bwMode="auto">
            <a:xfrm>
              <a:off x="3788534" y="5179237"/>
              <a:ext cx="466055" cy="459100"/>
              <a:chOff x="2267744" y="1311829"/>
              <a:chExt cx="288032" cy="272423"/>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8"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69" name="组合 64"/>
            <p:cNvGrpSpPr>
              <a:grpSpLocks/>
            </p:cNvGrpSpPr>
            <p:nvPr/>
          </p:nvGrpSpPr>
          <p:grpSpPr bwMode="auto">
            <a:xfrm>
              <a:off x="3788534" y="4531163"/>
              <a:ext cx="466055" cy="459099"/>
              <a:chOff x="2267744" y="1315586"/>
              <a:chExt cx="288032" cy="271137"/>
            </a:xfrm>
          </p:grpSpPr>
          <p:sp>
            <p:nvSpPr>
              <p:cNvPr id="70" name="矩形 6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7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0710"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4"/>
            <p:cNvSpPr>
              <a:spLocks noChangeArrowheads="1"/>
            </p:cNvSpPr>
            <p:nvPr/>
          </p:nvSpPr>
          <p:spPr bwMode="auto">
            <a:xfrm>
              <a:off x="1048542" y="5152185"/>
              <a:ext cx="38953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C</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sp>
          <p:nvSpPr>
            <p:cNvPr id="74" name="矩形 73"/>
            <p:cNvSpPr/>
            <p:nvPr/>
          </p:nvSpPr>
          <p:spPr>
            <a:xfrm>
              <a:off x="6228145" y="4331112"/>
              <a:ext cx="1626071" cy="1534978"/>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000099"/>
                  </a:solidFill>
                  <a:latin typeface="微软雅黑" panose="020B0503020204020204" pitchFamily="34" charset="-122"/>
                  <a:ea typeface="微软雅黑" panose="020B0503020204020204" pitchFamily="34" charset="-122"/>
                </a:rPr>
                <a:t> </a:t>
              </a:r>
              <a:endParaRPr lang="zh-CN" altLang="en-US" sz="2400" dirty="0">
                <a:solidFill>
                  <a:srgbClr val="000099"/>
                </a:solidFill>
                <a:latin typeface="微软雅黑" panose="020B0503020204020204" pitchFamily="34" charset="-122"/>
                <a:ea typeface="微软雅黑" panose="020B0503020204020204" pitchFamily="34" charset="-122"/>
              </a:endParaRPr>
            </a:p>
          </p:txBody>
        </p:sp>
        <p:cxnSp>
          <p:nvCxnSpPr>
            <p:cNvPr id="75" name="直接连接符 74"/>
            <p:cNvCxnSpPr>
              <a:stCxn id="86" idx="3"/>
            </p:cNvCxnSpPr>
            <p:nvPr/>
          </p:nvCxnSpPr>
          <p:spPr>
            <a:xfrm>
              <a:off x="7760059" y="5408787"/>
              <a:ext cx="790679" cy="33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89" idx="3"/>
            </p:cNvCxnSpPr>
            <p:nvPr/>
          </p:nvCxnSpPr>
          <p:spPr>
            <a:xfrm flipV="1">
              <a:off x="7760059" y="4654603"/>
              <a:ext cx="905910" cy="106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24"/>
            <p:cNvSpPr>
              <a:spLocks noChangeArrowheads="1"/>
            </p:cNvSpPr>
            <p:nvPr/>
          </p:nvSpPr>
          <p:spPr bwMode="auto">
            <a:xfrm>
              <a:off x="6245455" y="3464664"/>
              <a:ext cx="158376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以太网</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交换机 </a:t>
              </a:r>
              <a:r>
                <a:rPr kumimoji="1" lang="en-US" altLang="zh-CN" sz="2400" dirty="0">
                  <a:solidFill>
                    <a:srgbClr val="000099"/>
                  </a:solidFill>
                  <a:latin typeface="微软雅黑" panose="020B0503020204020204" pitchFamily="34" charset="-122"/>
                  <a:ea typeface="微软雅黑" panose="020B0503020204020204" pitchFamily="34" charset="-122"/>
                </a:rPr>
                <a:t>#2</a:t>
              </a:r>
            </a:p>
          </p:txBody>
        </p:sp>
        <p:grpSp>
          <p:nvGrpSpPr>
            <p:cNvPr id="78" name="组合 57"/>
            <p:cNvGrpSpPr>
              <a:grpSpLocks/>
            </p:cNvGrpSpPr>
            <p:nvPr/>
          </p:nvGrpSpPr>
          <p:grpSpPr bwMode="auto">
            <a:xfrm>
              <a:off x="6228145" y="4531163"/>
              <a:ext cx="463495" cy="459099"/>
              <a:chOff x="2267744" y="1315667"/>
              <a:chExt cx="288032" cy="271590"/>
            </a:xfrm>
          </p:grpSpPr>
          <p:sp>
            <p:nvSpPr>
              <p:cNvPr id="79" name="矩形 7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0" name="Rectangle 40"/>
              <p:cNvSpPr>
                <a:spLocks noChangeArrowheads="1"/>
              </p:cNvSpPr>
              <p:nvPr/>
            </p:nvSpPr>
            <p:spPr bwMode="auto">
              <a:xfrm>
                <a:off x="2267744" y="1315667"/>
                <a:ext cx="231110" cy="27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1</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1" name="组合 58"/>
            <p:cNvGrpSpPr>
              <a:grpSpLocks/>
            </p:cNvGrpSpPr>
            <p:nvPr/>
          </p:nvGrpSpPr>
          <p:grpSpPr bwMode="auto">
            <a:xfrm>
              <a:off x="6228145" y="5179237"/>
              <a:ext cx="463495" cy="459100"/>
              <a:chOff x="2267744" y="1311829"/>
              <a:chExt cx="288032" cy="272423"/>
            </a:xfrm>
          </p:grpSpPr>
          <p:sp>
            <p:nvSpPr>
              <p:cNvPr id="82" name="矩形 8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3" name="Rectangle 40"/>
              <p:cNvSpPr>
                <a:spLocks noChangeArrowheads="1"/>
              </p:cNvSpPr>
              <p:nvPr/>
            </p:nvSpPr>
            <p:spPr bwMode="auto">
              <a:xfrm>
                <a:off x="2267744" y="1311829"/>
                <a:ext cx="231110"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2</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4" name="组合 61"/>
            <p:cNvGrpSpPr>
              <a:grpSpLocks/>
            </p:cNvGrpSpPr>
            <p:nvPr/>
          </p:nvGrpSpPr>
          <p:grpSpPr bwMode="auto">
            <a:xfrm>
              <a:off x="7388161" y="5179237"/>
              <a:ext cx="466055" cy="459100"/>
              <a:chOff x="2267744" y="1311829"/>
              <a:chExt cx="288032" cy="272423"/>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67744" y="1311829"/>
                <a:ext cx="229841" cy="2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4</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grpSp>
          <p:nvGrpSpPr>
            <p:cNvPr id="87" name="组合 64"/>
            <p:cNvGrpSpPr>
              <a:grpSpLocks/>
            </p:cNvGrpSpPr>
            <p:nvPr/>
          </p:nvGrpSpPr>
          <p:grpSpPr bwMode="auto">
            <a:xfrm>
              <a:off x="7388161" y="4531163"/>
              <a:ext cx="466055" cy="459099"/>
              <a:chOff x="2267744" y="1315586"/>
              <a:chExt cx="288032" cy="271137"/>
            </a:xfrm>
          </p:grpSpPr>
          <p:sp>
            <p:nvSpPr>
              <p:cNvPr id="88" name="矩形 87"/>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2400" dirty="0">
                  <a:ln>
                    <a:prstDash val="solid"/>
                  </a:ln>
                  <a:solidFill>
                    <a:srgbClr val="000099"/>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9" name="Rectangle 40"/>
              <p:cNvSpPr>
                <a:spLocks noChangeArrowheads="1"/>
              </p:cNvSpPr>
              <p:nvPr/>
            </p:nvSpPr>
            <p:spPr bwMode="auto">
              <a:xfrm>
                <a:off x="2267744" y="1315586"/>
                <a:ext cx="229841" cy="27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3</a:t>
                </a:r>
                <a:endParaRPr kumimoji="1" lang="en-US" altLang="zh-CN" sz="2400" baseline="-25000" dirty="0">
                  <a:solidFill>
                    <a:srgbClr val="000099"/>
                  </a:solidFill>
                  <a:latin typeface="微软雅黑" panose="020B0503020204020204" pitchFamily="34" charset="-122"/>
                  <a:ea typeface="微软雅黑" panose="020B0503020204020204" pitchFamily="34" charset="-122"/>
                </a:endParaRPr>
              </a:p>
            </p:txBody>
          </p:sp>
        </p:grpSp>
        <p:pic>
          <p:nvPicPr>
            <p:cNvPr id="90"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5181791"/>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Rectangle 34"/>
            <p:cNvSpPr>
              <a:spLocks noChangeArrowheads="1"/>
            </p:cNvSpPr>
            <p:nvPr/>
          </p:nvSpPr>
          <p:spPr bwMode="auto">
            <a:xfrm>
              <a:off x="9054237" y="5101285"/>
              <a:ext cx="42640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D</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pic>
          <p:nvPicPr>
            <p:cNvPr id="92"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5503" y="4086912"/>
              <a:ext cx="755419" cy="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Rectangle 34"/>
            <p:cNvSpPr>
              <a:spLocks noChangeArrowheads="1"/>
            </p:cNvSpPr>
            <p:nvPr/>
          </p:nvSpPr>
          <p:spPr bwMode="auto">
            <a:xfrm>
              <a:off x="9054237" y="4006406"/>
              <a:ext cx="37510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kumimoji="1" lang="en-US" altLang="zh-CN" sz="2400">
                  <a:solidFill>
                    <a:srgbClr val="000099"/>
                  </a:solidFill>
                  <a:latin typeface="微软雅黑" panose="020B0503020204020204" pitchFamily="34" charset="-122"/>
                  <a:ea typeface="微软雅黑" panose="020B0503020204020204" pitchFamily="34" charset="-122"/>
                </a:rPr>
                <a:t>B</a:t>
              </a:r>
              <a:endParaRPr kumimoji="1" lang="en-US" altLang="zh-CN" sz="2400" baseline="-25000">
                <a:solidFill>
                  <a:srgbClr val="000099"/>
                </a:solidFill>
                <a:latin typeface="微软雅黑" panose="020B0503020204020204" pitchFamily="34" charset="-122"/>
                <a:ea typeface="微软雅黑" panose="020B0503020204020204" pitchFamily="34" charset="-122"/>
              </a:endParaRPr>
            </a:p>
          </p:txBody>
        </p:sp>
        <p:cxnSp>
          <p:nvCxnSpPr>
            <p:cNvPr id="94" name="直接箭头连接符 55"/>
            <p:cNvCxnSpPr>
              <a:cxnSpLocks noChangeShapeType="1"/>
            </p:cNvCxnSpPr>
            <p:nvPr/>
          </p:nvCxnSpPr>
          <p:spPr bwMode="auto">
            <a:xfrm>
              <a:off x="4592960" y="4607516"/>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cxnSp>
          <p:nvCxnSpPr>
            <p:cNvPr id="95" name="直接箭头连接符 55"/>
            <p:cNvCxnSpPr>
              <a:cxnSpLocks noChangeShapeType="1"/>
            </p:cNvCxnSpPr>
            <p:nvPr/>
          </p:nvCxnSpPr>
          <p:spPr bwMode="auto">
            <a:xfrm flipH="1">
              <a:off x="4592960" y="5546751"/>
              <a:ext cx="1275146" cy="0"/>
            </a:xfrm>
            <a:prstGeom prst="straightConnector1">
              <a:avLst/>
            </a:prstGeom>
            <a:noFill/>
            <a:ln w="57150" algn="ctr">
              <a:solidFill>
                <a:srgbClr val="0000FF"/>
              </a:solidFill>
              <a:round/>
              <a:headEnd/>
              <a:tailEnd type="triangle" w="med" len="lg"/>
            </a:ln>
            <a:extLst>
              <a:ext uri="{909E8E84-426E-40DD-AFC4-6F175D3DCCD1}">
                <a14:hiddenFill xmlns:a14="http://schemas.microsoft.com/office/drawing/2010/main">
                  <a:noFill/>
                </a14:hiddenFill>
              </a:ext>
            </a:extLst>
          </p:spPr>
        </p:cxnSp>
        <p:sp>
          <p:nvSpPr>
            <p:cNvPr id="96" name="弧形 95"/>
            <p:cNvSpPr/>
            <p:nvPr/>
          </p:nvSpPr>
          <p:spPr>
            <a:xfrm rot="13631864">
              <a:off x="3405443" y="4724745"/>
              <a:ext cx="1047695" cy="855287"/>
            </a:xfrm>
            <a:prstGeom prst="arc">
              <a:avLst>
                <a:gd name="adj1" fmla="val 16200000"/>
                <a:gd name="adj2" fmla="val 602015"/>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solidFill>
                  <a:srgbClr val="000099"/>
                </a:solidFill>
                <a:latin typeface="微软雅黑" panose="020B0503020204020204" pitchFamily="34" charset="-122"/>
                <a:ea typeface="微软雅黑" panose="020B0503020204020204" pitchFamily="34" charset="-122"/>
              </a:endParaRPr>
            </a:p>
          </p:txBody>
        </p:sp>
        <p:sp>
          <p:nvSpPr>
            <p:cNvPr id="97" name="弧形 96"/>
            <p:cNvSpPr/>
            <p:nvPr/>
          </p:nvSpPr>
          <p:spPr>
            <a:xfrm rot="2831864">
              <a:off x="6035767" y="4629776"/>
              <a:ext cx="1005006" cy="855287"/>
            </a:xfrm>
            <a:prstGeom prst="arc">
              <a:avLst>
                <a:gd name="adj1" fmla="val 16200000"/>
                <a:gd name="adj2" fmla="val 422187"/>
              </a:avLst>
            </a:prstGeom>
            <a:ln w="57150">
              <a:solidFill>
                <a:srgbClr val="0000FF"/>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solidFill>
                  <a:srgbClr val="000099"/>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456304" y="5554613"/>
            <a:ext cx="5592025"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在两个交换机之间兜圈子的帧</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8259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idx="1"/>
          </p:nvPr>
        </p:nvSpPr>
        <p:spPr/>
        <p:txBody>
          <a:bodyPr/>
          <a:lstStyle/>
          <a:p>
            <a:r>
              <a:rPr lang="en-US" altLang="zh-CN" dirty="0"/>
              <a:t>IEEE 802.1D </a:t>
            </a:r>
            <a:r>
              <a:rPr lang="zh-CN" altLang="zh-CN" dirty="0"/>
              <a:t>标准制定了一个</a:t>
            </a:r>
            <a:r>
              <a:rPr lang="zh-CN" altLang="zh-CN" dirty="0">
                <a:solidFill>
                  <a:srgbClr val="FF0000"/>
                </a:solidFill>
              </a:rPr>
              <a:t>生成树协议</a:t>
            </a:r>
            <a:r>
              <a:rPr lang="en-US" altLang="zh-CN" dirty="0">
                <a:solidFill>
                  <a:srgbClr val="FF0000"/>
                </a:solidFill>
              </a:rPr>
              <a:t> STP  </a:t>
            </a:r>
            <a:r>
              <a:rPr lang="en-US" altLang="zh-CN" dirty="0"/>
              <a:t>(Spanning Tree Protocol)</a:t>
            </a:r>
            <a:r>
              <a:rPr lang="zh-CN" altLang="zh-CN" dirty="0"/>
              <a:t>。</a:t>
            </a:r>
            <a:endParaRPr lang="en-US" altLang="zh-CN" dirty="0"/>
          </a:p>
          <a:p>
            <a:r>
              <a:rPr lang="zh-CN" altLang="zh-CN" dirty="0"/>
              <a:t>其要点是</a:t>
            </a:r>
            <a:r>
              <a:rPr lang="zh-CN" altLang="en-US" dirty="0"/>
              <a:t>：</a:t>
            </a:r>
            <a:r>
              <a:rPr lang="zh-CN" altLang="zh-CN" dirty="0">
                <a:solidFill>
                  <a:srgbClr val="0000FF"/>
                </a:solidFill>
              </a:rPr>
              <a:t>不改变网络的实际拓扑，但在逻辑上则切断某些链路，使得从一台主机到所有其他主机的路径是</a:t>
            </a:r>
            <a:r>
              <a:rPr lang="zh-CN" altLang="zh-CN" dirty="0">
                <a:solidFill>
                  <a:srgbClr val="FF0000"/>
                </a:solidFill>
              </a:rPr>
              <a:t>无环路的树状结构，</a:t>
            </a:r>
            <a:r>
              <a:rPr lang="zh-CN" altLang="zh-CN" dirty="0">
                <a:solidFill>
                  <a:srgbClr val="0000FF"/>
                </a:solidFill>
              </a:rPr>
              <a:t>从而消除了兜圈子现象。</a:t>
            </a:r>
            <a:endParaRPr lang="zh-CN" altLang="en-US" dirty="0">
              <a:solidFill>
                <a:srgbClr val="0000FF"/>
              </a:solidFill>
            </a:endParaRPr>
          </a:p>
        </p:txBody>
      </p:sp>
      <p:sp>
        <p:nvSpPr>
          <p:cNvPr id="466947" name="Rectangle 3"/>
          <p:cNvSpPr>
            <a:spLocks noGrp="1" noChangeArrowheads="1"/>
          </p:cNvSpPr>
          <p:nvPr>
            <p:ph type="title"/>
          </p:nvPr>
        </p:nvSpPr>
        <p:spPr/>
        <p:txBody>
          <a:bodyPr/>
          <a:lstStyle/>
          <a:p>
            <a:pPr algn="ctr"/>
            <a:r>
              <a:rPr lang="zh-CN" altLang="en-US" dirty="0"/>
              <a:t>交换机使用了生成树协议 </a:t>
            </a:r>
          </a:p>
        </p:txBody>
      </p:sp>
    </p:spTree>
    <p:extLst>
      <p:ext uri="{BB962C8B-B14F-4D97-AF65-F5344CB8AC3E}">
        <p14:creationId xmlns:p14="http://schemas.microsoft.com/office/powerpoint/2010/main" val="17812925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早期，</a:t>
            </a:r>
            <a:r>
              <a:rPr lang="zh-CN" altLang="zh-CN" dirty="0"/>
              <a:t>以太网采用无源的总线结构。</a:t>
            </a:r>
            <a:endParaRPr lang="en-US" altLang="zh-CN" dirty="0"/>
          </a:p>
          <a:p>
            <a:r>
              <a:rPr lang="zh-CN" altLang="en-US" dirty="0"/>
              <a:t>现在，</a:t>
            </a:r>
            <a:r>
              <a:rPr lang="zh-CN" altLang="zh-CN" dirty="0"/>
              <a:t>采用以太网交换机的星形结构成为以太网的首选拓扑</a:t>
            </a:r>
            <a:r>
              <a:rPr lang="zh-CN" altLang="en-US" dirty="0"/>
              <a:t>。</a:t>
            </a:r>
            <a:endParaRPr lang="en-US" altLang="zh-CN" dirty="0"/>
          </a:p>
          <a:p>
            <a:r>
              <a:rPr lang="zh-CN" altLang="zh-CN" dirty="0"/>
              <a:t>总线以太网使用</a:t>
            </a:r>
            <a:r>
              <a:rPr lang="en-US" altLang="zh-CN" dirty="0"/>
              <a:t> CSMA/CD </a:t>
            </a:r>
            <a:r>
              <a:rPr lang="zh-CN" altLang="zh-CN" dirty="0"/>
              <a:t>协议，以半双工方式工作。</a:t>
            </a:r>
            <a:endParaRPr lang="en-US" altLang="zh-CN" dirty="0"/>
          </a:p>
          <a:p>
            <a:r>
              <a:rPr lang="zh-CN" altLang="zh-CN" dirty="0"/>
              <a:t>以太网交换机不使用共享总线，没有碰撞问题，因此不使用</a:t>
            </a:r>
            <a:r>
              <a:rPr lang="en-US" altLang="zh-CN" dirty="0"/>
              <a:t> CSMA/CD </a:t>
            </a:r>
            <a:r>
              <a:rPr lang="zh-CN" altLang="zh-CN" dirty="0"/>
              <a:t>协议，而是以全双工方式工作。</a:t>
            </a:r>
            <a:r>
              <a:rPr lang="zh-CN" altLang="en-US" dirty="0">
                <a:solidFill>
                  <a:srgbClr val="FF0000"/>
                </a:solidFill>
              </a:rPr>
              <a:t>但</a:t>
            </a:r>
            <a:r>
              <a:rPr lang="zh-CN" altLang="zh-CN" dirty="0">
                <a:solidFill>
                  <a:srgbClr val="FF0000"/>
                </a:solidFill>
              </a:rPr>
              <a:t>仍然采用以太网的帧结构。</a:t>
            </a:r>
          </a:p>
          <a:p>
            <a:endParaRPr lang="en-US" altLang="zh-CN" dirty="0"/>
          </a:p>
        </p:txBody>
      </p:sp>
      <p:sp>
        <p:nvSpPr>
          <p:cNvPr id="2" name="标题 1"/>
          <p:cNvSpPr>
            <a:spLocks noGrp="1"/>
          </p:cNvSpPr>
          <p:nvPr>
            <p:ph type="title"/>
          </p:nvPr>
        </p:nvSpPr>
        <p:spPr/>
        <p:txBody>
          <a:bodyPr/>
          <a:lstStyle/>
          <a:p>
            <a:r>
              <a:rPr lang="en-US" altLang="zh-CN" dirty="0"/>
              <a:t>3. </a:t>
            </a:r>
            <a:r>
              <a:rPr lang="zh-CN" altLang="zh-CN" dirty="0"/>
              <a:t>从总线以太网到星</a:t>
            </a:r>
            <a:r>
              <a:rPr lang="zh-CN" altLang="en-US" dirty="0"/>
              <a:t>形</a:t>
            </a:r>
            <a:r>
              <a:rPr lang="zh-CN" altLang="zh-CN" dirty="0"/>
              <a:t>以太网</a:t>
            </a:r>
            <a:endParaRPr lang="zh-CN" altLang="en-US" dirty="0"/>
          </a:p>
        </p:txBody>
      </p:sp>
    </p:spTree>
    <p:extLst>
      <p:ext uri="{BB962C8B-B14F-4D97-AF65-F5344CB8AC3E}">
        <p14:creationId xmlns:p14="http://schemas.microsoft.com/office/powerpoint/2010/main" val="587395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0000"/>
              </a:lnSpc>
            </a:pPr>
            <a:r>
              <a:rPr lang="zh-CN" altLang="zh-CN" sz="2800" dirty="0"/>
              <a:t>利用以太网交换机可以很方便地实现虚拟局域网</a:t>
            </a:r>
            <a:r>
              <a:rPr lang="en-US" altLang="zh-CN" sz="2800" dirty="0"/>
              <a:t> VLAN (Virtual LAN)</a:t>
            </a:r>
            <a:r>
              <a:rPr lang="zh-CN" altLang="zh-CN" sz="2800" dirty="0"/>
              <a:t>。</a:t>
            </a:r>
            <a:endParaRPr lang="en-US" altLang="zh-CN" sz="2800" dirty="0"/>
          </a:p>
          <a:p>
            <a:pPr>
              <a:lnSpc>
                <a:spcPct val="100000"/>
              </a:lnSpc>
            </a:pPr>
            <a:r>
              <a:rPr lang="zh-CN" altLang="zh-CN" sz="2800" dirty="0">
                <a:solidFill>
                  <a:srgbClr val="FF0000"/>
                </a:solidFill>
              </a:rPr>
              <a:t>虚拟局域网</a:t>
            </a:r>
            <a:r>
              <a:rPr lang="en-US" altLang="zh-CN" sz="2800" dirty="0">
                <a:solidFill>
                  <a:srgbClr val="FF0000"/>
                </a:solidFill>
              </a:rPr>
              <a:t> VLAN </a:t>
            </a:r>
            <a:r>
              <a:rPr lang="zh-CN" altLang="zh-CN" sz="2800" dirty="0"/>
              <a:t>是由一些局域网网段构成的</a:t>
            </a:r>
            <a:r>
              <a:rPr lang="zh-CN" altLang="zh-CN" sz="2800" dirty="0">
                <a:solidFill>
                  <a:srgbClr val="0000FF"/>
                </a:solidFill>
              </a:rPr>
              <a:t>与物理位置无关的逻辑组，</a:t>
            </a:r>
            <a:r>
              <a:rPr lang="zh-CN" altLang="zh-CN" sz="2800" dirty="0"/>
              <a:t>而这些网段具有某些共同的需求。每一个</a:t>
            </a:r>
            <a:r>
              <a:rPr lang="en-US" altLang="zh-CN" sz="2800" dirty="0"/>
              <a:t> VLAN </a:t>
            </a:r>
            <a:r>
              <a:rPr lang="zh-CN" altLang="zh-CN" sz="2800" dirty="0"/>
              <a:t>的帧都有一个明确的标识符，指明发送这个帧的计算机是属于哪一个</a:t>
            </a:r>
            <a:r>
              <a:rPr lang="en-US" altLang="zh-CN" sz="2800" dirty="0"/>
              <a:t> VLAN</a:t>
            </a:r>
            <a:r>
              <a:rPr lang="zh-CN" altLang="zh-CN" sz="2800" dirty="0"/>
              <a:t>。</a:t>
            </a:r>
          </a:p>
          <a:p>
            <a:r>
              <a:rPr lang="zh-CN" altLang="zh-CN" sz="2800" dirty="0">
                <a:solidFill>
                  <a:srgbClr val="FF0000"/>
                </a:solidFill>
              </a:rPr>
              <a:t>虚拟局域网</a:t>
            </a:r>
            <a:r>
              <a:rPr lang="zh-CN" altLang="zh-CN" dirty="0">
                <a:solidFill>
                  <a:srgbClr val="FF0000"/>
                </a:solidFill>
              </a:rPr>
              <a:t>是局域网提供给用户的</a:t>
            </a:r>
            <a:r>
              <a:rPr lang="zh-CN" altLang="zh-CN" sz="2800" dirty="0">
                <a:solidFill>
                  <a:srgbClr val="FF0000"/>
                </a:solidFill>
              </a:rPr>
              <a:t>一种服务，不是一种新型局域网。</a:t>
            </a:r>
            <a:endParaRPr lang="en-US" altLang="zh-CN" sz="2800" dirty="0">
              <a:solidFill>
                <a:srgbClr val="FF0000"/>
              </a:solidFill>
            </a:endParaRPr>
          </a:p>
          <a:p>
            <a:pPr>
              <a:lnSpc>
                <a:spcPct val="100000"/>
              </a:lnSpc>
            </a:pPr>
            <a:r>
              <a:rPr lang="zh-CN" altLang="zh-CN" sz="2800" dirty="0"/>
              <a:t>用户和网络资源的逻辑组合</a:t>
            </a:r>
            <a:endParaRPr lang="en-US" altLang="zh-CN" sz="2800" dirty="0"/>
          </a:p>
          <a:p>
            <a:pPr lvl="1"/>
            <a:r>
              <a:rPr lang="zh-CN" altLang="en-US" dirty="0"/>
              <a:t>组合资源 </a:t>
            </a:r>
            <a:r>
              <a:rPr lang="en-US" altLang="zh-CN" dirty="0"/>
              <a:t>—— </a:t>
            </a:r>
            <a:r>
              <a:rPr lang="zh-CN" altLang="zh-CN" dirty="0"/>
              <a:t>按需将设备和资源</a:t>
            </a:r>
            <a:r>
              <a:rPr lang="zh-CN" altLang="en-US" dirty="0"/>
              <a:t>进行</a:t>
            </a:r>
            <a:r>
              <a:rPr lang="zh-CN" altLang="zh-CN" dirty="0"/>
              <a:t>组合</a:t>
            </a:r>
            <a:endParaRPr lang="en-US" altLang="zh-CN" dirty="0"/>
          </a:p>
          <a:p>
            <a:pPr lvl="1"/>
            <a:r>
              <a:rPr lang="zh-CN" altLang="en-US" dirty="0"/>
              <a:t>使用资源 </a:t>
            </a:r>
            <a:r>
              <a:rPr lang="en-US" altLang="zh-CN" dirty="0"/>
              <a:t>—— </a:t>
            </a:r>
            <a:r>
              <a:rPr lang="zh-CN" altLang="zh-CN" dirty="0"/>
              <a:t>用户从服务器或数据库存取所需资源</a:t>
            </a:r>
            <a:endParaRPr lang="zh-CN" altLang="zh-CN" dirty="0">
              <a:solidFill>
                <a:srgbClr val="FF0000"/>
              </a:solidFill>
            </a:endParaRPr>
          </a:p>
          <a:p>
            <a:pPr>
              <a:lnSpc>
                <a:spcPct val="100000"/>
              </a:lnSpc>
            </a:pPr>
            <a:endParaRPr lang="en-US" altLang="zh-CN" sz="2800" dirty="0"/>
          </a:p>
          <a:p>
            <a:pPr>
              <a:lnSpc>
                <a:spcPct val="100000"/>
              </a:lnSpc>
            </a:pPr>
            <a:endParaRPr lang="zh-CN" altLang="en-US" sz="2800" dirty="0"/>
          </a:p>
        </p:txBody>
      </p:sp>
      <p:sp>
        <p:nvSpPr>
          <p:cNvPr id="2" name="标题 1"/>
          <p:cNvSpPr>
            <a:spLocks noGrp="1"/>
          </p:cNvSpPr>
          <p:nvPr>
            <p:ph type="title"/>
          </p:nvPr>
        </p:nvSpPr>
        <p:spPr/>
        <p:txBody>
          <a:bodyPr/>
          <a:lstStyle/>
          <a:p>
            <a:r>
              <a:rPr lang="en-US" altLang="zh-CN" dirty="0"/>
              <a:t>3.4.3  </a:t>
            </a:r>
            <a:r>
              <a:rPr lang="zh-CN" altLang="zh-CN" dirty="0"/>
              <a:t>虚拟局域网</a:t>
            </a:r>
            <a:endParaRPr lang="zh-CN" altLang="en-US" dirty="0"/>
          </a:p>
        </p:txBody>
      </p:sp>
    </p:spTree>
    <p:extLst>
      <p:ext uri="{BB962C8B-B14F-4D97-AF65-F5344CB8AC3E}">
        <p14:creationId xmlns:p14="http://schemas.microsoft.com/office/powerpoint/2010/main" val="8300505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39013" y="304800"/>
            <a:ext cx="8191367" cy="6292850"/>
            <a:chOff x="896012" y="304800"/>
            <a:chExt cx="8191367" cy="6292850"/>
          </a:xfrm>
        </p:grpSpPr>
        <p:sp>
          <p:nvSpPr>
            <p:cNvPr id="47513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3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4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5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5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52" name="AutoShape 16"/>
            <p:cNvSpPr>
              <a:spLocks noChangeArrowheads="1"/>
            </p:cNvSpPr>
            <p:nvPr/>
          </p:nvSpPr>
          <p:spPr bwMode="auto">
            <a:xfrm flipH="1">
              <a:off x="1939926" y="4189413"/>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475153" name="AutoShape 17"/>
            <p:cNvSpPr>
              <a:spLocks noChangeArrowheads="1"/>
            </p:cNvSpPr>
            <p:nvPr/>
          </p:nvSpPr>
          <p:spPr bwMode="auto">
            <a:xfrm>
              <a:off x="5393267" y="538163"/>
              <a:ext cx="1203854" cy="4583112"/>
            </a:xfrm>
            <a:prstGeom prst="roundRect">
              <a:avLst>
                <a:gd name="adj" fmla="val 50000"/>
              </a:avLst>
            </a:prstGeom>
            <a:solidFill>
              <a:schemeClr val="accent4">
                <a:lumMod val="75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475154" name="AutoShape 18"/>
            <p:cNvSpPr>
              <a:spLocks noChangeArrowheads="1"/>
            </p:cNvSpPr>
            <p:nvPr/>
          </p:nvSpPr>
          <p:spPr bwMode="auto">
            <a:xfrm>
              <a:off x="3546211" y="538164"/>
              <a:ext cx="1687116" cy="5127625"/>
            </a:xfrm>
            <a:prstGeom prst="roundRect">
              <a:avLst>
                <a:gd name="adj" fmla="val 50000"/>
              </a:avLst>
            </a:prstGeom>
            <a:solidFill>
              <a:schemeClr val="accent6">
                <a:lumMod val="40000"/>
                <a:lumOff val="6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475155" name="Text Box 19"/>
            <p:cNvSpPr txBox="1">
              <a:spLocks noChangeArrowheads="1"/>
            </p:cNvSpPr>
            <p:nvPr/>
          </p:nvSpPr>
          <p:spPr bwMode="auto">
            <a:xfrm>
              <a:off x="4158456" y="85883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4</a:t>
              </a:r>
              <a:endParaRPr kumimoji="1" lang="en-US" altLang="zh-CN">
                <a:solidFill>
                  <a:srgbClr val="000099"/>
                </a:solidFill>
                <a:latin typeface="+mn-ea"/>
              </a:endParaRPr>
            </a:p>
          </p:txBody>
        </p:sp>
        <p:sp>
          <p:nvSpPr>
            <p:cNvPr id="475156" name="Text Box 20"/>
            <p:cNvSpPr txBox="1">
              <a:spLocks noChangeArrowheads="1"/>
            </p:cNvSpPr>
            <p:nvPr/>
          </p:nvSpPr>
          <p:spPr bwMode="auto">
            <a:xfrm>
              <a:off x="6117300" y="4457701"/>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475157" name="AutoShape 21"/>
            <p:cNvSpPr>
              <a:spLocks noChangeArrowheads="1"/>
            </p:cNvSpPr>
            <p:nvPr/>
          </p:nvSpPr>
          <p:spPr bwMode="auto">
            <a:xfrm>
              <a:off x="6839613" y="382588"/>
              <a:ext cx="1123023" cy="4583112"/>
            </a:xfrm>
            <a:prstGeom prst="roundRect">
              <a:avLst>
                <a:gd name="adj" fmla="val 50000"/>
              </a:avLst>
            </a:prstGeom>
            <a:solidFill>
              <a:schemeClr val="accent1">
                <a:lumMod val="20000"/>
                <a:lumOff val="8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475158" name="AutoShape 22"/>
            <p:cNvSpPr>
              <a:spLocks noChangeArrowheads="1"/>
            </p:cNvSpPr>
            <p:nvPr/>
          </p:nvSpPr>
          <p:spPr bwMode="auto">
            <a:xfrm flipH="1">
              <a:off x="1939926" y="382588"/>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dirty="0">
                  <a:solidFill>
                    <a:srgbClr val="000099"/>
                  </a:solidFill>
                  <a:latin typeface="+mn-ea"/>
                </a:rPr>
                <a:t>以太网</a:t>
              </a:r>
            </a:p>
            <a:p>
              <a:pPr algn="ctr"/>
              <a:r>
                <a:rPr kumimoji="1" lang="zh-CN" altLang="en-US" dirty="0">
                  <a:solidFill>
                    <a:srgbClr val="000099"/>
                  </a:solidFill>
                  <a:latin typeface="+mn-ea"/>
                </a:rPr>
                <a:t>交换机</a:t>
              </a:r>
            </a:p>
          </p:txBody>
        </p:sp>
        <p:sp>
          <p:nvSpPr>
            <p:cNvPr id="47515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6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61" name="Text Box 25"/>
            <p:cNvSpPr txBox="1">
              <a:spLocks noChangeArrowheads="1"/>
            </p:cNvSpPr>
            <p:nvPr/>
          </p:nvSpPr>
          <p:spPr bwMode="auto">
            <a:xfrm>
              <a:off x="6875727" y="1735139"/>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47516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475163" name="Text Box 27"/>
            <p:cNvSpPr txBox="1">
              <a:spLocks noChangeArrowheads="1"/>
            </p:cNvSpPr>
            <p:nvPr/>
          </p:nvSpPr>
          <p:spPr bwMode="auto">
            <a:xfrm>
              <a:off x="5914365" y="735014"/>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475164" name="Text Box 28"/>
            <p:cNvSpPr txBox="1">
              <a:spLocks noChangeArrowheads="1"/>
            </p:cNvSpPr>
            <p:nvPr/>
          </p:nvSpPr>
          <p:spPr bwMode="auto">
            <a:xfrm>
              <a:off x="3786981"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ea"/>
                </a:rPr>
                <a:t>VLAN</a:t>
              </a:r>
              <a:r>
                <a:rPr kumimoji="1" lang="en-US" altLang="zh-CN" baseline="-25000" dirty="0">
                  <a:solidFill>
                    <a:srgbClr val="000099"/>
                  </a:solidFill>
                  <a:latin typeface="+mn-ea"/>
                </a:rPr>
                <a:t>1</a:t>
              </a:r>
              <a:endParaRPr kumimoji="1" lang="en-US" altLang="zh-CN" dirty="0">
                <a:solidFill>
                  <a:srgbClr val="000099"/>
                </a:solidFill>
                <a:latin typeface="+mn-ea"/>
              </a:endParaRPr>
            </a:p>
          </p:txBody>
        </p:sp>
        <p:sp>
          <p:nvSpPr>
            <p:cNvPr id="475165" name="Text Box 29"/>
            <p:cNvSpPr txBox="1">
              <a:spLocks noChangeArrowheads="1"/>
            </p:cNvSpPr>
            <p:nvPr/>
          </p:nvSpPr>
          <p:spPr bwMode="auto">
            <a:xfrm>
              <a:off x="5439702"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47516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475167" name="Text Box 31"/>
            <p:cNvSpPr txBox="1">
              <a:spLocks noChangeArrowheads="1"/>
            </p:cNvSpPr>
            <p:nvPr/>
          </p:nvSpPr>
          <p:spPr bwMode="auto">
            <a:xfrm>
              <a:off x="4803379" y="45735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475168" name="Text Box 32"/>
            <p:cNvSpPr txBox="1">
              <a:spLocks noChangeArrowheads="1"/>
            </p:cNvSpPr>
            <p:nvPr/>
          </p:nvSpPr>
          <p:spPr bwMode="auto">
            <a:xfrm>
              <a:off x="4108583" y="50180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475169" name="Text Box 33"/>
            <p:cNvSpPr txBox="1">
              <a:spLocks noChangeArrowheads="1"/>
            </p:cNvSpPr>
            <p:nvPr/>
          </p:nvSpPr>
          <p:spPr bwMode="auto">
            <a:xfrm>
              <a:off x="4141258" y="2816226"/>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47517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475171" name="Text Box 35"/>
            <p:cNvSpPr txBox="1">
              <a:spLocks noChangeArrowheads="1"/>
            </p:cNvSpPr>
            <p:nvPr/>
          </p:nvSpPr>
          <p:spPr bwMode="auto">
            <a:xfrm>
              <a:off x="6162015" y="2454276"/>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2</a:t>
              </a:r>
              <a:endParaRPr kumimoji="1" lang="en-US" altLang="zh-CN">
                <a:solidFill>
                  <a:srgbClr val="000099"/>
                </a:solidFill>
                <a:latin typeface="+mn-ea"/>
              </a:endParaRPr>
            </a:p>
          </p:txBody>
        </p:sp>
        <p:pic>
          <p:nvPicPr>
            <p:cNvPr id="47517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7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518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5182" name="AutoShape 46"/>
            <p:cNvSpPr>
              <a:spLocks noChangeArrowheads="1"/>
            </p:cNvSpPr>
            <p:nvPr/>
          </p:nvSpPr>
          <p:spPr bwMode="auto">
            <a:xfrm flipH="1">
              <a:off x="1939926" y="2246313"/>
              <a:ext cx="1284685" cy="933450"/>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47518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8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8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8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75187" name="AutoShape 51"/>
            <p:cNvSpPr>
              <a:spLocks noChangeArrowheads="1"/>
            </p:cNvSpPr>
            <p:nvPr/>
          </p:nvSpPr>
          <p:spPr bwMode="auto">
            <a:xfrm flipH="1">
              <a:off x="1296723" y="5665788"/>
              <a:ext cx="1286404"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grpSp>
      <p:sp>
        <p:nvSpPr>
          <p:cNvPr id="475188" name="Text Box 52"/>
          <p:cNvSpPr txBox="1">
            <a:spLocks noChangeArrowheads="1"/>
          </p:cNvSpPr>
          <p:nvPr/>
        </p:nvSpPr>
        <p:spPr bwMode="auto">
          <a:xfrm>
            <a:off x="5537369" y="5805490"/>
            <a:ext cx="5253362" cy="830997"/>
          </a:xfrm>
          <a:prstGeom prst="rect">
            <a:avLst/>
          </a:prstGeom>
          <a:solidFill>
            <a:schemeClr val="accent2">
              <a:lumMod val="20000"/>
              <a:lumOff val="80000"/>
            </a:schemeClr>
          </a:solidFill>
          <a:ln>
            <a:solidFill>
              <a:srgbClr val="000099"/>
            </a:solidFill>
          </a:ln>
          <a:effectLst/>
        </p:spPr>
        <p:txBody>
          <a:bodyPr wrap="none">
            <a:spAutoFit/>
          </a:bodyPr>
          <a:lstStyle/>
          <a:p>
            <a:pPr algn="ctr"/>
            <a:r>
              <a:rPr lang="en-US" altLang="zh-CN" sz="2400" dirty="0">
                <a:solidFill>
                  <a:srgbClr val="000099"/>
                </a:solidFill>
                <a:latin typeface="+mn-ea"/>
              </a:rPr>
              <a:t>10 </a:t>
            </a:r>
            <a:r>
              <a:rPr lang="zh-CN" altLang="en-US" sz="2400" dirty="0">
                <a:solidFill>
                  <a:srgbClr val="000099"/>
                </a:solidFill>
                <a:latin typeface="+mn-ea"/>
              </a:rPr>
              <a:t>台计算机划分为三个虚拟局域网：</a:t>
            </a:r>
            <a:endParaRPr lang="en-US" altLang="zh-CN" sz="2400" dirty="0">
              <a:solidFill>
                <a:srgbClr val="000099"/>
              </a:solidFill>
              <a:latin typeface="+mn-ea"/>
            </a:endParaRPr>
          </a:p>
          <a:p>
            <a:pPr algn="ctr"/>
            <a:r>
              <a:rPr lang="en-US" altLang="zh-CN" sz="2400" dirty="0">
                <a:solidFill>
                  <a:srgbClr val="000099"/>
                </a:solidFill>
                <a:latin typeface="+mn-ea"/>
              </a:rPr>
              <a:t> VLAN</a:t>
            </a:r>
            <a:r>
              <a:rPr lang="en-US" altLang="zh-CN" sz="2400" baseline="-25000" dirty="0">
                <a:solidFill>
                  <a:srgbClr val="000099"/>
                </a:solidFill>
                <a:latin typeface="+mn-ea"/>
              </a:rPr>
              <a:t>1</a:t>
            </a:r>
            <a:r>
              <a:rPr lang="en-US" altLang="zh-CN" sz="2400" dirty="0">
                <a:solidFill>
                  <a:srgbClr val="000099"/>
                </a:solidFill>
                <a:latin typeface="+mn-ea"/>
              </a:rPr>
              <a:t>, VLAN</a:t>
            </a:r>
            <a:r>
              <a:rPr lang="en-US" altLang="zh-CN" sz="2400" baseline="-25000" dirty="0">
                <a:solidFill>
                  <a:srgbClr val="000099"/>
                </a:solidFill>
                <a:latin typeface="+mn-ea"/>
              </a:rPr>
              <a:t>2 </a:t>
            </a:r>
            <a:r>
              <a:rPr lang="zh-CN" altLang="en-US" sz="2400" dirty="0">
                <a:solidFill>
                  <a:srgbClr val="000099"/>
                </a:solidFill>
                <a:latin typeface="+mn-ea"/>
              </a:rPr>
              <a:t>和 </a:t>
            </a:r>
            <a:r>
              <a:rPr lang="en-US" altLang="zh-CN" sz="2400" dirty="0">
                <a:solidFill>
                  <a:srgbClr val="000099"/>
                </a:solidFill>
                <a:latin typeface="+mn-ea"/>
              </a:rPr>
              <a:t>VLAN</a:t>
            </a:r>
            <a:r>
              <a:rPr lang="en-US" altLang="zh-CN" sz="2400" baseline="-25000" dirty="0">
                <a:solidFill>
                  <a:srgbClr val="000099"/>
                </a:solidFill>
                <a:latin typeface="+mn-ea"/>
              </a:rPr>
              <a:t>3</a:t>
            </a:r>
            <a:endParaRPr lang="en-US" altLang="zh-CN" sz="2400" dirty="0">
              <a:solidFill>
                <a:srgbClr val="000099"/>
              </a:solidFill>
              <a:latin typeface="+mn-ea"/>
            </a:endParaRPr>
          </a:p>
        </p:txBody>
      </p:sp>
    </p:spTree>
    <p:extLst>
      <p:ext uri="{BB962C8B-B14F-4D97-AF65-F5344CB8AC3E}">
        <p14:creationId xmlns:p14="http://schemas.microsoft.com/office/powerpoint/2010/main" val="2741633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213" name="Text Box 53"/>
          <p:cNvSpPr txBox="1">
            <a:spLocks noChangeArrowheads="1"/>
          </p:cNvSpPr>
          <p:nvPr/>
        </p:nvSpPr>
        <p:spPr bwMode="auto">
          <a:xfrm>
            <a:off x="4689211" y="5766356"/>
            <a:ext cx="6245587" cy="830997"/>
          </a:xfrm>
          <a:prstGeom prst="rect">
            <a:avLst/>
          </a:prstGeom>
          <a:solidFill>
            <a:schemeClr val="accent2">
              <a:lumMod val="20000"/>
              <a:lumOff val="80000"/>
            </a:schemeClr>
          </a:solidFill>
          <a:ln>
            <a:solidFill>
              <a:srgbClr val="000099"/>
            </a:solidFill>
          </a:ln>
          <a:effectLst/>
        </p:spPr>
        <p:txBody>
          <a:bodyPr wrap="square">
            <a:spAutoFit/>
          </a:bodyPr>
          <a:lstStyle>
            <a:defPPr>
              <a:defRPr lang="en-US"/>
            </a:defPPr>
            <a:lvl1pPr algn="ctr">
              <a:defRPr sz="2400" b="1">
                <a:solidFill>
                  <a:srgbClr val="000099"/>
                </a:solidFill>
                <a:latin typeface="+mn-lt"/>
                <a:ea typeface="黑体" pitchFamily="2" charset="-122"/>
              </a:defRPr>
            </a:lvl1pPr>
          </a:lstStyle>
          <a:p>
            <a:pPr algn="l"/>
            <a:r>
              <a:rPr lang="zh-CN" altLang="en-US" b="0" dirty="0">
                <a:latin typeface="+mn-ea"/>
                <a:ea typeface="+mn-ea"/>
              </a:rPr>
              <a:t>当 </a:t>
            </a:r>
            <a:r>
              <a:rPr lang="en-US" altLang="zh-CN" b="0" dirty="0">
                <a:latin typeface="+mn-ea"/>
                <a:ea typeface="+mn-ea"/>
              </a:rPr>
              <a:t>B</a:t>
            </a:r>
            <a:r>
              <a:rPr lang="en-US" altLang="zh-CN" b="0" baseline="-25000" dirty="0">
                <a:latin typeface="+mn-ea"/>
                <a:ea typeface="+mn-ea"/>
              </a:rPr>
              <a:t>1</a:t>
            </a:r>
            <a:r>
              <a:rPr lang="en-US" altLang="zh-CN" b="0" dirty="0">
                <a:latin typeface="+mn-ea"/>
                <a:ea typeface="+mn-ea"/>
              </a:rPr>
              <a:t> </a:t>
            </a:r>
            <a:r>
              <a:rPr lang="zh-CN" altLang="en-US" b="0" dirty="0">
                <a:latin typeface="+mn-ea"/>
                <a:ea typeface="+mn-ea"/>
              </a:rPr>
              <a:t>向 </a:t>
            </a:r>
            <a:r>
              <a:rPr lang="en-US" altLang="zh-CN" b="0" dirty="0">
                <a:latin typeface="+mn-ea"/>
                <a:ea typeface="+mn-ea"/>
              </a:rPr>
              <a:t>VLAN</a:t>
            </a:r>
            <a:r>
              <a:rPr lang="en-US" altLang="zh-CN" b="0" baseline="-25000" dirty="0">
                <a:latin typeface="+mn-ea"/>
                <a:ea typeface="+mn-ea"/>
              </a:rPr>
              <a:t>2</a:t>
            </a:r>
            <a:r>
              <a:rPr lang="en-US" altLang="zh-CN" b="0" dirty="0">
                <a:latin typeface="+mn-ea"/>
                <a:ea typeface="+mn-ea"/>
              </a:rPr>
              <a:t> </a:t>
            </a:r>
            <a:r>
              <a:rPr lang="zh-CN" altLang="en-US" b="0" dirty="0">
                <a:latin typeface="+mn-ea"/>
                <a:ea typeface="+mn-ea"/>
              </a:rPr>
              <a:t>工作组内成员发送数据时，</a:t>
            </a:r>
          </a:p>
          <a:p>
            <a:pPr algn="l"/>
            <a:r>
              <a:rPr lang="zh-CN" altLang="en-US" b="0" dirty="0">
                <a:solidFill>
                  <a:srgbClr val="0000FF"/>
                </a:solidFill>
                <a:latin typeface="+mn-ea"/>
                <a:ea typeface="+mn-ea"/>
              </a:rPr>
              <a:t>工作站 </a:t>
            </a:r>
            <a:r>
              <a:rPr lang="en-US" altLang="zh-CN" b="0" dirty="0">
                <a:solidFill>
                  <a:srgbClr val="0000FF"/>
                </a:solidFill>
                <a:latin typeface="+mn-ea"/>
                <a:ea typeface="+mn-ea"/>
              </a:rPr>
              <a:t>B</a:t>
            </a:r>
            <a:r>
              <a:rPr lang="en-US" altLang="zh-CN" b="0" baseline="-25000" dirty="0">
                <a:solidFill>
                  <a:srgbClr val="0000FF"/>
                </a:solidFill>
                <a:latin typeface="+mn-ea"/>
                <a:ea typeface="+mn-ea"/>
              </a:rPr>
              <a:t>2</a:t>
            </a:r>
            <a:r>
              <a:rPr lang="en-US" altLang="zh-CN" b="0" dirty="0">
                <a:solidFill>
                  <a:srgbClr val="0000FF"/>
                </a:solidFill>
                <a:latin typeface="+mn-ea"/>
                <a:ea typeface="+mn-ea"/>
              </a:rPr>
              <a:t> </a:t>
            </a:r>
            <a:r>
              <a:rPr lang="zh-CN" altLang="en-US" b="0" dirty="0">
                <a:solidFill>
                  <a:srgbClr val="0000FF"/>
                </a:solidFill>
                <a:latin typeface="+mn-ea"/>
                <a:ea typeface="+mn-ea"/>
              </a:rPr>
              <a:t>和 </a:t>
            </a:r>
            <a:r>
              <a:rPr lang="en-US" altLang="zh-CN" b="0" dirty="0">
                <a:solidFill>
                  <a:srgbClr val="0000FF"/>
                </a:solidFill>
                <a:latin typeface="+mn-ea"/>
                <a:ea typeface="+mn-ea"/>
              </a:rPr>
              <a:t>B</a:t>
            </a:r>
            <a:r>
              <a:rPr lang="en-US" altLang="zh-CN" b="0" baseline="-25000" dirty="0">
                <a:solidFill>
                  <a:srgbClr val="0000FF"/>
                </a:solidFill>
                <a:latin typeface="+mn-ea"/>
                <a:ea typeface="+mn-ea"/>
              </a:rPr>
              <a:t>3</a:t>
            </a:r>
            <a:r>
              <a:rPr lang="en-US" altLang="zh-CN" b="0" dirty="0">
                <a:solidFill>
                  <a:srgbClr val="0000FF"/>
                </a:solidFill>
                <a:latin typeface="+mn-ea"/>
                <a:ea typeface="+mn-ea"/>
              </a:rPr>
              <a:t> </a:t>
            </a:r>
            <a:r>
              <a:rPr lang="zh-CN" altLang="en-US" b="0" dirty="0">
                <a:solidFill>
                  <a:srgbClr val="0000FF"/>
                </a:solidFill>
                <a:latin typeface="+mn-ea"/>
                <a:ea typeface="+mn-ea"/>
              </a:rPr>
              <a:t>将会收到广播的信息。</a:t>
            </a:r>
          </a:p>
        </p:txBody>
      </p:sp>
      <p:grpSp>
        <p:nvGrpSpPr>
          <p:cNvPr id="157" name="组合 156"/>
          <p:cNvGrpSpPr/>
          <p:nvPr/>
        </p:nvGrpSpPr>
        <p:grpSpPr>
          <a:xfrm>
            <a:off x="2039013" y="304800"/>
            <a:ext cx="8191367" cy="6292850"/>
            <a:chOff x="896012" y="304800"/>
            <a:chExt cx="8191367" cy="6292850"/>
          </a:xfrm>
        </p:grpSpPr>
        <p:sp>
          <p:nvSpPr>
            <p:cNvPr id="158"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59"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0"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1"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2"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3"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4"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5"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6"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7"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8"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69"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70"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71"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72" name="AutoShape 16"/>
            <p:cNvSpPr>
              <a:spLocks noChangeArrowheads="1"/>
            </p:cNvSpPr>
            <p:nvPr/>
          </p:nvSpPr>
          <p:spPr bwMode="auto">
            <a:xfrm flipH="1">
              <a:off x="1939926" y="4189413"/>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173" name="AutoShape 17"/>
            <p:cNvSpPr>
              <a:spLocks noChangeArrowheads="1"/>
            </p:cNvSpPr>
            <p:nvPr/>
          </p:nvSpPr>
          <p:spPr bwMode="auto">
            <a:xfrm>
              <a:off x="5393267" y="538163"/>
              <a:ext cx="1203854" cy="4583112"/>
            </a:xfrm>
            <a:prstGeom prst="roundRect">
              <a:avLst>
                <a:gd name="adj" fmla="val 50000"/>
              </a:avLst>
            </a:prstGeom>
            <a:solidFill>
              <a:schemeClr val="accent4">
                <a:lumMod val="75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174" name="AutoShape 18"/>
            <p:cNvSpPr>
              <a:spLocks noChangeArrowheads="1"/>
            </p:cNvSpPr>
            <p:nvPr/>
          </p:nvSpPr>
          <p:spPr bwMode="auto">
            <a:xfrm>
              <a:off x="3546211" y="538164"/>
              <a:ext cx="1687116" cy="5127625"/>
            </a:xfrm>
            <a:prstGeom prst="roundRect">
              <a:avLst>
                <a:gd name="adj" fmla="val 50000"/>
              </a:avLst>
            </a:prstGeom>
            <a:solidFill>
              <a:schemeClr val="accent6">
                <a:lumMod val="40000"/>
                <a:lumOff val="6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175" name="Text Box 19"/>
            <p:cNvSpPr txBox="1">
              <a:spLocks noChangeArrowheads="1"/>
            </p:cNvSpPr>
            <p:nvPr/>
          </p:nvSpPr>
          <p:spPr bwMode="auto">
            <a:xfrm>
              <a:off x="4158456" y="85883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4</a:t>
              </a:r>
              <a:endParaRPr kumimoji="1" lang="en-US" altLang="zh-CN">
                <a:solidFill>
                  <a:srgbClr val="000099"/>
                </a:solidFill>
                <a:latin typeface="+mn-ea"/>
              </a:endParaRPr>
            </a:p>
          </p:txBody>
        </p:sp>
        <p:sp>
          <p:nvSpPr>
            <p:cNvPr id="176" name="Text Box 20"/>
            <p:cNvSpPr txBox="1">
              <a:spLocks noChangeArrowheads="1"/>
            </p:cNvSpPr>
            <p:nvPr/>
          </p:nvSpPr>
          <p:spPr bwMode="auto">
            <a:xfrm>
              <a:off x="6117300" y="4457701"/>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177" name="AutoShape 21"/>
            <p:cNvSpPr>
              <a:spLocks noChangeArrowheads="1"/>
            </p:cNvSpPr>
            <p:nvPr/>
          </p:nvSpPr>
          <p:spPr bwMode="auto">
            <a:xfrm>
              <a:off x="6839613" y="382588"/>
              <a:ext cx="1123023" cy="4583112"/>
            </a:xfrm>
            <a:prstGeom prst="roundRect">
              <a:avLst>
                <a:gd name="adj" fmla="val 50000"/>
              </a:avLst>
            </a:prstGeom>
            <a:solidFill>
              <a:schemeClr val="accent1">
                <a:lumMod val="20000"/>
                <a:lumOff val="8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178" name="AutoShape 22"/>
            <p:cNvSpPr>
              <a:spLocks noChangeArrowheads="1"/>
            </p:cNvSpPr>
            <p:nvPr/>
          </p:nvSpPr>
          <p:spPr bwMode="auto">
            <a:xfrm flipH="1">
              <a:off x="1939926" y="382588"/>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179"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80"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81" name="Text Box 25"/>
            <p:cNvSpPr txBox="1">
              <a:spLocks noChangeArrowheads="1"/>
            </p:cNvSpPr>
            <p:nvPr/>
          </p:nvSpPr>
          <p:spPr bwMode="auto">
            <a:xfrm>
              <a:off x="6875727" y="1735139"/>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182"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183" name="Text Box 27"/>
            <p:cNvSpPr txBox="1">
              <a:spLocks noChangeArrowheads="1"/>
            </p:cNvSpPr>
            <p:nvPr/>
          </p:nvSpPr>
          <p:spPr bwMode="auto">
            <a:xfrm>
              <a:off x="5914365" y="735014"/>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184" name="Text Box 28"/>
            <p:cNvSpPr txBox="1">
              <a:spLocks noChangeArrowheads="1"/>
            </p:cNvSpPr>
            <p:nvPr/>
          </p:nvSpPr>
          <p:spPr bwMode="auto">
            <a:xfrm>
              <a:off x="3786981"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ea"/>
                </a:rPr>
                <a:t>VLAN</a:t>
              </a:r>
              <a:r>
                <a:rPr kumimoji="1" lang="en-US" altLang="zh-CN" baseline="-25000" dirty="0">
                  <a:solidFill>
                    <a:srgbClr val="000099"/>
                  </a:solidFill>
                  <a:latin typeface="+mn-ea"/>
                </a:rPr>
                <a:t>1</a:t>
              </a:r>
              <a:endParaRPr kumimoji="1" lang="en-US" altLang="zh-CN" dirty="0">
                <a:solidFill>
                  <a:srgbClr val="000099"/>
                </a:solidFill>
                <a:latin typeface="+mn-ea"/>
              </a:endParaRPr>
            </a:p>
          </p:txBody>
        </p:sp>
        <p:sp>
          <p:nvSpPr>
            <p:cNvPr id="185" name="Text Box 29"/>
            <p:cNvSpPr txBox="1">
              <a:spLocks noChangeArrowheads="1"/>
            </p:cNvSpPr>
            <p:nvPr/>
          </p:nvSpPr>
          <p:spPr bwMode="auto">
            <a:xfrm>
              <a:off x="5439702"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186"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187" name="Text Box 31"/>
            <p:cNvSpPr txBox="1">
              <a:spLocks noChangeArrowheads="1"/>
            </p:cNvSpPr>
            <p:nvPr/>
          </p:nvSpPr>
          <p:spPr bwMode="auto">
            <a:xfrm>
              <a:off x="4803379" y="45735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188" name="Text Box 32"/>
            <p:cNvSpPr txBox="1">
              <a:spLocks noChangeArrowheads="1"/>
            </p:cNvSpPr>
            <p:nvPr/>
          </p:nvSpPr>
          <p:spPr bwMode="auto">
            <a:xfrm>
              <a:off x="4108583" y="50180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189" name="Text Box 33"/>
            <p:cNvSpPr txBox="1">
              <a:spLocks noChangeArrowheads="1"/>
            </p:cNvSpPr>
            <p:nvPr/>
          </p:nvSpPr>
          <p:spPr bwMode="auto">
            <a:xfrm>
              <a:off x="4141258" y="2816226"/>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190"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191" name="Text Box 35"/>
            <p:cNvSpPr txBox="1">
              <a:spLocks noChangeArrowheads="1"/>
            </p:cNvSpPr>
            <p:nvPr/>
          </p:nvSpPr>
          <p:spPr bwMode="auto">
            <a:xfrm>
              <a:off x="6162015" y="2454276"/>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2</a:t>
              </a:r>
              <a:endParaRPr kumimoji="1" lang="en-US" altLang="zh-CN">
                <a:solidFill>
                  <a:srgbClr val="000099"/>
                </a:solidFill>
                <a:latin typeface="+mn-ea"/>
              </a:endParaRPr>
            </a:p>
          </p:txBody>
        </p:sp>
        <p:pic>
          <p:nvPicPr>
            <p:cNvPr id="192"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5"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6"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8"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0"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1"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 name="AutoShape 46"/>
            <p:cNvSpPr>
              <a:spLocks noChangeArrowheads="1"/>
            </p:cNvSpPr>
            <p:nvPr/>
          </p:nvSpPr>
          <p:spPr bwMode="auto">
            <a:xfrm flipH="1">
              <a:off x="1939926" y="2246313"/>
              <a:ext cx="1284685" cy="933450"/>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203"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04"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05"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06"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207" name="AutoShape 51"/>
            <p:cNvSpPr>
              <a:spLocks noChangeArrowheads="1"/>
            </p:cNvSpPr>
            <p:nvPr/>
          </p:nvSpPr>
          <p:spPr bwMode="auto">
            <a:xfrm flipH="1">
              <a:off x="1296723" y="5665788"/>
              <a:ext cx="1286404"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grpSp>
    </p:spTree>
    <p:extLst>
      <p:ext uri="{BB962C8B-B14F-4D97-AF65-F5344CB8AC3E}">
        <p14:creationId xmlns:p14="http://schemas.microsoft.com/office/powerpoint/2010/main" val="3341822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237" name="Text Box 53"/>
          <p:cNvSpPr txBox="1">
            <a:spLocks noChangeArrowheads="1"/>
          </p:cNvSpPr>
          <p:nvPr/>
        </p:nvSpPr>
        <p:spPr bwMode="auto">
          <a:xfrm>
            <a:off x="4689211" y="5765502"/>
            <a:ext cx="6159317" cy="831850"/>
          </a:xfrm>
          <a:prstGeom prst="rect">
            <a:avLst/>
          </a:prstGeom>
          <a:solidFill>
            <a:schemeClr val="accent2">
              <a:lumMod val="20000"/>
              <a:lumOff val="80000"/>
            </a:schemeClr>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en-US" altLang="zh-CN" b="0" dirty="0">
                <a:latin typeface="+mn-ea"/>
                <a:ea typeface="+mn-ea"/>
              </a:rPr>
              <a:t>B</a:t>
            </a:r>
            <a:r>
              <a:rPr lang="en-US" altLang="zh-CN" b="0" baseline="-25000" dirty="0">
                <a:latin typeface="+mn-ea"/>
                <a:ea typeface="+mn-ea"/>
              </a:rPr>
              <a:t>1</a:t>
            </a:r>
            <a:r>
              <a:rPr lang="en-US" altLang="zh-CN" b="0" dirty="0">
                <a:latin typeface="+mn-ea"/>
                <a:ea typeface="+mn-ea"/>
              </a:rPr>
              <a:t> </a:t>
            </a:r>
            <a:r>
              <a:rPr lang="zh-CN" altLang="en-US" b="0" dirty="0">
                <a:latin typeface="+mn-ea"/>
                <a:ea typeface="+mn-ea"/>
              </a:rPr>
              <a:t>发送数据时，</a:t>
            </a:r>
            <a:r>
              <a:rPr lang="zh-CN" altLang="en-US" b="0" dirty="0">
                <a:solidFill>
                  <a:srgbClr val="0000FF"/>
                </a:solidFill>
                <a:latin typeface="+mn-ea"/>
                <a:ea typeface="+mn-ea"/>
              </a:rPr>
              <a:t>工作站 </a:t>
            </a:r>
            <a:r>
              <a:rPr lang="en-US" altLang="zh-CN" b="0" dirty="0">
                <a:solidFill>
                  <a:srgbClr val="0000FF"/>
                </a:solidFill>
                <a:latin typeface="+mn-ea"/>
                <a:ea typeface="+mn-ea"/>
              </a:rPr>
              <a:t>A</a:t>
            </a:r>
            <a:r>
              <a:rPr lang="en-US" altLang="zh-CN" b="0" baseline="-25000" dirty="0">
                <a:solidFill>
                  <a:srgbClr val="0000FF"/>
                </a:solidFill>
                <a:latin typeface="+mn-ea"/>
                <a:ea typeface="+mn-ea"/>
              </a:rPr>
              <a:t>1</a:t>
            </a:r>
            <a:r>
              <a:rPr lang="zh-CN" altLang="en-US" b="0" dirty="0">
                <a:solidFill>
                  <a:srgbClr val="0000FF"/>
                </a:solidFill>
                <a:latin typeface="+mn-ea"/>
                <a:ea typeface="+mn-ea"/>
              </a:rPr>
              <a:t>，</a:t>
            </a:r>
            <a:r>
              <a:rPr lang="en-US" altLang="zh-CN" b="0" dirty="0">
                <a:solidFill>
                  <a:srgbClr val="0000FF"/>
                </a:solidFill>
                <a:latin typeface="+mn-ea"/>
                <a:ea typeface="+mn-ea"/>
              </a:rPr>
              <a:t>A</a:t>
            </a:r>
            <a:r>
              <a:rPr lang="en-US" altLang="zh-CN" b="0" baseline="-25000" dirty="0">
                <a:solidFill>
                  <a:srgbClr val="0000FF"/>
                </a:solidFill>
                <a:latin typeface="+mn-ea"/>
                <a:ea typeface="+mn-ea"/>
              </a:rPr>
              <a:t>2</a:t>
            </a:r>
            <a:r>
              <a:rPr lang="en-US" altLang="zh-CN" b="0" dirty="0">
                <a:solidFill>
                  <a:srgbClr val="0000FF"/>
                </a:solidFill>
                <a:latin typeface="+mn-ea"/>
                <a:ea typeface="+mn-ea"/>
              </a:rPr>
              <a:t> </a:t>
            </a:r>
            <a:r>
              <a:rPr lang="zh-CN" altLang="en-US" b="0" dirty="0">
                <a:solidFill>
                  <a:srgbClr val="0000FF"/>
                </a:solidFill>
                <a:latin typeface="+mn-ea"/>
                <a:ea typeface="+mn-ea"/>
              </a:rPr>
              <a:t>和 </a:t>
            </a:r>
            <a:r>
              <a:rPr lang="en-US" altLang="zh-CN" b="0" dirty="0">
                <a:solidFill>
                  <a:srgbClr val="0000FF"/>
                </a:solidFill>
                <a:latin typeface="+mn-ea"/>
                <a:ea typeface="+mn-ea"/>
              </a:rPr>
              <a:t>C</a:t>
            </a:r>
            <a:r>
              <a:rPr lang="en-US" altLang="zh-CN" b="0" baseline="-25000" dirty="0">
                <a:solidFill>
                  <a:srgbClr val="0000FF"/>
                </a:solidFill>
                <a:latin typeface="+mn-ea"/>
                <a:ea typeface="+mn-ea"/>
              </a:rPr>
              <a:t>1</a:t>
            </a:r>
          </a:p>
          <a:p>
            <a:r>
              <a:rPr lang="zh-CN" altLang="en-US" b="0" dirty="0">
                <a:solidFill>
                  <a:srgbClr val="0000FF"/>
                </a:solidFill>
                <a:latin typeface="+mn-ea"/>
                <a:ea typeface="+mn-ea"/>
              </a:rPr>
              <a:t>都不会收到 </a:t>
            </a:r>
            <a:r>
              <a:rPr lang="en-US" altLang="zh-CN" b="0" dirty="0">
                <a:solidFill>
                  <a:srgbClr val="0000FF"/>
                </a:solidFill>
                <a:latin typeface="+mn-ea"/>
                <a:ea typeface="+mn-ea"/>
              </a:rPr>
              <a:t>B</a:t>
            </a:r>
            <a:r>
              <a:rPr lang="en-US" altLang="zh-CN" b="0" baseline="-25000" dirty="0">
                <a:solidFill>
                  <a:srgbClr val="0000FF"/>
                </a:solidFill>
                <a:latin typeface="+mn-ea"/>
                <a:ea typeface="+mn-ea"/>
              </a:rPr>
              <a:t>1</a:t>
            </a:r>
            <a:r>
              <a:rPr lang="en-US" altLang="zh-CN" b="0" dirty="0">
                <a:solidFill>
                  <a:srgbClr val="0000FF"/>
                </a:solidFill>
                <a:latin typeface="+mn-ea"/>
                <a:ea typeface="+mn-ea"/>
              </a:rPr>
              <a:t> </a:t>
            </a:r>
            <a:r>
              <a:rPr lang="zh-CN" altLang="en-US" b="0" dirty="0">
                <a:solidFill>
                  <a:srgbClr val="0000FF"/>
                </a:solidFill>
                <a:latin typeface="+mn-ea"/>
                <a:ea typeface="+mn-ea"/>
              </a:rPr>
              <a:t>发出的广播信息。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chemeClr val="accent4">
                <a:lumMod val="75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chemeClr val="accent6">
                <a:lumMod val="40000"/>
                <a:lumOff val="6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72" name="Text Box 19"/>
            <p:cNvSpPr txBox="1">
              <a:spLocks noChangeArrowheads="1"/>
            </p:cNvSpPr>
            <p:nvPr/>
          </p:nvSpPr>
          <p:spPr bwMode="auto">
            <a:xfrm>
              <a:off x="4158456" y="85883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4</a:t>
              </a:r>
              <a:endParaRPr kumimoji="1" lang="en-US" altLang="zh-CN">
                <a:solidFill>
                  <a:srgbClr val="000099"/>
                </a:solidFill>
                <a:latin typeface="+mn-ea"/>
              </a:endParaRPr>
            </a:p>
          </p:txBody>
        </p:sp>
        <p:sp>
          <p:nvSpPr>
            <p:cNvPr id="73" name="Text Box 20"/>
            <p:cNvSpPr txBox="1">
              <a:spLocks noChangeArrowheads="1"/>
            </p:cNvSpPr>
            <p:nvPr/>
          </p:nvSpPr>
          <p:spPr bwMode="auto">
            <a:xfrm>
              <a:off x="6117300" y="4457701"/>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chemeClr val="accent1">
                <a:lumMod val="20000"/>
                <a:lumOff val="8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78" name="Text Box 25"/>
            <p:cNvSpPr txBox="1">
              <a:spLocks noChangeArrowheads="1"/>
            </p:cNvSpPr>
            <p:nvPr/>
          </p:nvSpPr>
          <p:spPr bwMode="auto">
            <a:xfrm>
              <a:off x="6875727" y="1735139"/>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80" name="Text Box 27"/>
            <p:cNvSpPr txBox="1">
              <a:spLocks noChangeArrowheads="1"/>
            </p:cNvSpPr>
            <p:nvPr/>
          </p:nvSpPr>
          <p:spPr bwMode="auto">
            <a:xfrm>
              <a:off x="5914365" y="735014"/>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81" name="Text Box 28"/>
            <p:cNvSpPr txBox="1">
              <a:spLocks noChangeArrowheads="1"/>
            </p:cNvSpPr>
            <p:nvPr/>
          </p:nvSpPr>
          <p:spPr bwMode="auto">
            <a:xfrm>
              <a:off x="3786981"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ea"/>
                </a:rPr>
                <a:t>VLAN</a:t>
              </a:r>
              <a:r>
                <a:rPr kumimoji="1" lang="en-US" altLang="zh-CN" baseline="-25000" dirty="0">
                  <a:solidFill>
                    <a:srgbClr val="000099"/>
                  </a:solidFill>
                  <a:latin typeface="+mn-ea"/>
                </a:rPr>
                <a:t>1</a:t>
              </a:r>
              <a:endParaRPr kumimoji="1" lang="en-US" altLang="zh-CN" dirty="0">
                <a:solidFill>
                  <a:srgbClr val="000099"/>
                </a:solidFill>
                <a:latin typeface="+mn-ea"/>
              </a:endParaRPr>
            </a:p>
          </p:txBody>
        </p:sp>
        <p:sp>
          <p:nvSpPr>
            <p:cNvPr id="82" name="Text Box 29"/>
            <p:cNvSpPr txBox="1">
              <a:spLocks noChangeArrowheads="1"/>
            </p:cNvSpPr>
            <p:nvPr/>
          </p:nvSpPr>
          <p:spPr bwMode="auto">
            <a:xfrm>
              <a:off x="5439702"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84" name="Text Box 31"/>
            <p:cNvSpPr txBox="1">
              <a:spLocks noChangeArrowheads="1"/>
            </p:cNvSpPr>
            <p:nvPr/>
          </p:nvSpPr>
          <p:spPr bwMode="auto">
            <a:xfrm>
              <a:off x="4803379" y="45735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85" name="Text Box 32"/>
            <p:cNvSpPr txBox="1">
              <a:spLocks noChangeArrowheads="1"/>
            </p:cNvSpPr>
            <p:nvPr/>
          </p:nvSpPr>
          <p:spPr bwMode="auto">
            <a:xfrm>
              <a:off x="4108583" y="50180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86" name="Text Box 33"/>
            <p:cNvSpPr txBox="1">
              <a:spLocks noChangeArrowheads="1"/>
            </p:cNvSpPr>
            <p:nvPr/>
          </p:nvSpPr>
          <p:spPr bwMode="auto">
            <a:xfrm>
              <a:off x="4141258" y="2816226"/>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88" name="Text Box 35"/>
            <p:cNvSpPr txBox="1">
              <a:spLocks noChangeArrowheads="1"/>
            </p:cNvSpPr>
            <p:nvPr/>
          </p:nvSpPr>
          <p:spPr bwMode="auto">
            <a:xfrm>
              <a:off x="6162015" y="2454276"/>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2</a:t>
              </a:r>
              <a:endParaRPr kumimoji="1" lang="en-US" altLang="zh-CN">
                <a:solidFill>
                  <a:srgbClr val="000099"/>
                </a:solidFill>
                <a:latin typeface="+mn-ea"/>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grpSp>
    </p:spTree>
    <p:extLst>
      <p:ext uri="{BB962C8B-B14F-4D97-AF65-F5344CB8AC3E}">
        <p14:creationId xmlns:p14="http://schemas.microsoft.com/office/powerpoint/2010/main" val="2186909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61" name="Text Box 53"/>
          <p:cNvSpPr txBox="1">
            <a:spLocks noChangeArrowheads="1"/>
          </p:cNvSpPr>
          <p:nvPr/>
        </p:nvSpPr>
        <p:spPr bwMode="auto">
          <a:xfrm>
            <a:off x="4689211" y="5692776"/>
            <a:ext cx="6231324" cy="1015663"/>
          </a:xfrm>
          <a:prstGeom prst="rect">
            <a:avLst/>
          </a:prstGeom>
          <a:solidFill>
            <a:schemeClr val="accent2">
              <a:lumMod val="20000"/>
              <a:lumOff val="80000"/>
            </a:schemeClr>
          </a:solidFill>
          <a:ln>
            <a:solidFill>
              <a:srgbClr val="000099"/>
            </a:solidFill>
          </a:ln>
          <a:effec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sz="2000" b="0" dirty="0">
                <a:latin typeface="+mn-ea"/>
                <a:ea typeface="+mn-ea"/>
              </a:rPr>
              <a:t>虚拟局域网限制了接收广播信息的工作站数，使得网络</a:t>
            </a:r>
            <a:r>
              <a:rPr lang="zh-CN" altLang="en-US" sz="2000" b="0" dirty="0">
                <a:solidFill>
                  <a:srgbClr val="0000FF"/>
                </a:solidFill>
                <a:latin typeface="+mn-ea"/>
                <a:ea typeface="+mn-ea"/>
              </a:rPr>
              <a:t>不会因传播过多的广播信息</a:t>
            </a:r>
            <a:r>
              <a:rPr lang="en-US" altLang="zh-CN" sz="2000" b="0" dirty="0">
                <a:solidFill>
                  <a:srgbClr val="0000FF"/>
                </a:solidFill>
                <a:latin typeface="+mn-ea"/>
                <a:ea typeface="+mn-ea"/>
              </a:rPr>
              <a:t>(</a:t>
            </a:r>
            <a:r>
              <a:rPr lang="zh-CN" altLang="en-US" sz="2000" b="0" dirty="0">
                <a:solidFill>
                  <a:srgbClr val="0000FF"/>
                </a:solidFill>
                <a:latin typeface="+mn-ea"/>
                <a:ea typeface="+mn-ea"/>
              </a:rPr>
              <a:t>即“</a:t>
            </a:r>
            <a:r>
              <a:rPr lang="zh-CN" altLang="en-US" sz="2000" b="0" dirty="0">
                <a:solidFill>
                  <a:srgbClr val="C00000"/>
                </a:solidFill>
                <a:latin typeface="+mn-ea"/>
                <a:ea typeface="+mn-ea"/>
              </a:rPr>
              <a:t>广播风暴</a:t>
            </a:r>
            <a:r>
              <a:rPr lang="zh-CN" altLang="en-US" sz="2000" b="0" dirty="0">
                <a:solidFill>
                  <a:srgbClr val="0000FF"/>
                </a:solidFill>
                <a:latin typeface="+mn-ea"/>
                <a:ea typeface="+mn-ea"/>
              </a:rPr>
              <a:t>”</a:t>
            </a:r>
            <a:r>
              <a:rPr lang="en-US" altLang="zh-CN" sz="2000" b="0" dirty="0">
                <a:solidFill>
                  <a:srgbClr val="0000FF"/>
                </a:solidFill>
                <a:latin typeface="+mn-ea"/>
                <a:ea typeface="+mn-ea"/>
              </a:rPr>
              <a:t>)</a:t>
            </a:r>
            <a:r>
              <a:rPr lang="zh-CN" altLang="en-US" sz="2000" b="0" dirty="0">
                <a:latin typeface="+mn-ea"/>
                <a:ea typeface="+mn-ea"/>
              </a:rPr>
              <a:t>而引起性能恶化。 </a:t>
            </a:r>
          </a:p>
        </p:txBody>
      </p:sp>
      <p:grpSp>
        <p:nvGrpSpPr>
          <p:cNvPr id="54" name="组合 53"/>
          <p:cNvGrpSpPr/>
          <p:nvPr/>
        </p:nvGrpSpPr>
        <p:grpSpPr>
          <a:xfrm>
            <a:off x="2039013" y="304800"/>
            <a:ext cx="8191367" cy="6292850"/>
            <a:chOff x="896012" y="304800"/>
            <a:chExt cx="8191367" cy="6292850"/>
          </a:xfrm>
        </p:grpSpPr>
        <p:sp>
          <p:nvSpPr>
            <p:cNvPr id="55" name="AutoShape 2"/>
            <p:cNvSpPr>
              <a:spLocks noChangeArrowheads="1"/>
            </p:cNvSpPr>
            <p:nvPr/>
          </p:nvSpPr>
          <p:spPr bwMode="auto">
            <a:xfrm flipH="1">
              <a:off x="896012" y="4111625"/>
              <a:ext cx="8191367"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6" name="Line 3"/>
            <p:cNvSpPr>
              <a:spLocks noChangeShapeType="1"/>
            </p:cNvSpPr>
            <p:nvPr/>
          </p:nvSpPr>
          <p:spPr bwMode="auto">
            <a:xfrm>
              <a:off x="2435225" y="6208713"/>
              <a:ext cx="789385" cy="0"/>
            </a:xfrm>
            <a:prstGeom prst="line">
              <a:avLst/>
            </a:prstGeom>
            <a:noFill/>
            <a:ln w="762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7" name="AutoShape 4"/>
            <p:cNvSpPr>
              <a:spLocks noChangeArrowheads="1"/>
            </p:cNvSpPr>
            <p:nvPr/>
          </p:nvSpPr>
          <p:spPr bwMode="auto">
            <a:xfrm flipH="1">
              <a:off x="896012" y="2170113"/>
              <a:ext cx="8191367" cy="1397000"/>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 name="AutoShape 5"/>
            <p:cNvSpPr>
              <a:spLocks noChangeArrowheads="1"/>
            </p:cNvSpPr>
            <p:nvPr/>
          </p:nvSpPr>
          <p:spPr bwMode="auto">
            <a:xfrm flipH="1">
              <a:off x="976842" y="304800"/>
              <a:ext cx="8029708" cy="13985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 name="Line 6"/>
            <p:cNvSpPr>
              <a:spLocks noChangeShapeType="1"/>
            </p:cNvSpPr>
            <p:nvPr/>
          </p:nvSpPr>
          <p:spPr bwMode="auto">
            <a:xfrm>
              <a:off x="2903008" y="693738"/>
              <a:ext cx="424444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 name="Line 7"/>
            <p:cNvSpPr>
              <a:spLocks noChangeShapeType="1"/>
            </p:cNvSpPr>
            <p:nvPr/>
          </p:nvSpPr>
          <p:spPr bwMode="auto">
            <a:xfrm>
              <a:off x="3064669" y="849313"/>
              <a:ext cx="25590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 name="Line 8"/>
            <p:cNvSpPr>
              <a:spLocks noChangeShapeType="1"/>
            </p:cNvSpPr>
            <p:nvPr/>
          </p:nvSpPr>
          <p:spPr bwMode="auto">
            <a:xfrm>
              <a:off x="3224610" y="10033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 name="Line 9"/>
            <p:cNvSpPr>
              <a:spLocks noChangeShapeType="1"/>
            </p:cNvSpPr>
            <p:nvPr/>
          </p:nvSpPr>
          <p:spPr bwMode="auto">
            <a:xfrm>
              <a:off x="3224610" y="2946400"/>
              <a:ext cx="56237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3" name="Line 10"/>
            <p:cNvSpPr>
              <a:spLocks noChangeShapeType="1"/>
            </p:cNvSpPr>
            <p:nvPr/>
          </p:nvSpPr>
          <p:spPr bwMode="auto">
            <a:xfrm>
              <a:off x="3064669" y="2713038"/>
              <a:ext cx="28342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4" name="Line 11"/>
            <p:cNvSpPr>
              <a:spLocks noChangeShapeType="1"/>
            </p:cNvSpPr>
            <p:nvPr/>
          </p:nvSpPr>
          <p:spPr bwMode="auto">
            <a:xfrm>
              <a:off x="2823898" y="2479675"/>
              <a:ext cx="430979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5" name="Line 12"/>
            <p:cNvSpPr>
              <a:spLocks noChangeShapeType="1"/>
            </p:cNvSpPr>
            <p:nvPr/>
          </p:nvSpPr>
          <p:spPr bwMode="auto">
            <a:xfrm>
              <a:off x="2983839" y="4732338"/>
              <a:ext cx="152545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6" name="Line 13"/>
            <p:cNvSpPr>
              <a:spLocks noChangeShapeType="1"/>
            </p:cNvSpPr>
            <p:nvPr/>
          </p:nvSpPr>
          <p:spPr bwMode="auto">
            <a:xfrm>
              <a:off x="2983840" y="4887913"/>
              <a:ext cx="80830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7" name="Line 14"/>
            <p:cNvSpPr>
              <a:spLocks noChangeShapeType="1"/>
            </p:cNvSpPr>
            <p:nvPr/>
          </p:nvSpPr>
          <p:spPr bwMode="auto">
            <a:xfrm>
              <a:off x="2605485" y="4422775"/>
              <a:ext cx="459528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8" name="Line 15"/>
            <p:cNvSpPr>
              <a:spLocks noChangeShapeType="1"/>
            </p:cNvSpPr>
            <p:nvPr/>
          </p:nvSpPr>
          <p:spPr bwMode="auto">
            <a:xfrm>
              <a:off x="2823898" y="4578350"/>
              <a:ext cx="286345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9" name="AutoShape 16"/>
            <p:cNvSpPr>
              <a:spLocks noChangeArrowheads="1"/>
            </p:cNvSpPr>
            <p:nvPr/>
          </p:nvSpPr>
          <p:spPr bwMode="auto">
            <a:xfrm flipH="1">
              <a:off x="1939926" y="4189413"/>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70" name="AutoShape 17"/>
            <p:cNvSpPr>
              <a:spLocks noChangeArrowheads="1"/>
            </p:cNvSpPr>
            <p:nvPr/>
          </p:nvSpPr>
          <p:spPr bwMode="auto">
            <a:xfrm>
              <a:off x="5393267" y="538163"/>
              <a:ext cx="1203854" cy="4583112"/>
            </a:xfrm>
            <a:prstGeom prst="roundRect">
              <a:avLst>
                <a:gd name="adj" fmla="val 50000"/>
              </a:avLst>
            </a:prstGeom>
            <a:solidFill>
              <a:schemeClr val="accent4">
                <a:lumMod val="75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71" name="AutoShape 18"/>
            <p:cNvSpPr>
              <a:spLocks noChangeArrowheads="1"/>
            </p:cNvSpPr>
            <p:nvPr/>
          </p:nvSpPr>
          <p:spPr bwMode="auto">
            <a:xfrm>
              <a:off x="3546211" y="538164"/>
              <a:ext cx="1687116" cy="5127625"/>
            </a:xfrm>
            <a:prstGeom prst="roundRect">
              <a:avLst>
                <a:gd name="adj" fmla="val 50000"/>
              </a:avLst>
            </a:prstGeom>
            <a:solidFill>
              <a:schemeClr val="accent6">
                <a:lumMod val="40000"/>
                <a:lumOff val="60000"/>
                <a:alpha val="49804"/>
              </a:schemeClr>
            </a:solidFill>
            <a:ln w="19050">
              <a:solidFill>
                <a:schemeClr val="tx1"/>
              </a:solidFill>
              <a:prstDash val="dash"/>
              <a:round/>
              <a:headEnd/>
              <a:tailEnd/>
            </a:ln>
            <a:effectLst/>
          </p:spPr>
          <p:txBody>
            <a:bodyPr wrap="none" anchor="ctr"/>
            <a:lstStyle/>
            <a:p>
              <a:endParaRPr lang="zh-CN" altLang="en-US">
                <a:solidFill>
                  <a:srgbClr val="000099"/>
                </a:solidFill>
                <a:latin typeface="+mn-ea"/>
              </a:endParaRPr>
            </a:p>
          </p:txBody>
        </p:sp>
        <p:sp>
          <p:nvSpPr>
            <p:cNvPr id="72" name="Text Box 19"/>
            <p:cNvSpPr txBox="1">
              <a:spLocks noChangeArrowheads="1"/>
            </p:cNvSpPr>
            <p:nvPr/>
          </p:nvSpPr>
          <p:spPr bwMode="auto">
            <a:xfrm>
              <a:off x="4158456" y="85883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4</a:t>
              </a:r>
              <a:endParaRPr kumimoji="1" lang="en-US" altLang="zh-CN">
                <a:solidFill>
                  <a:srgbClr val="000099"/>
                </a:solidFill>
                <a:latin typeface="+mn-ea"/>
              </a:endParaRPr>
            </a:p>
          </p:txBody>
        </p:sp>
        <p:sp>
          <p:nvSpPr>
            <p:cNvPr id="73" name="Text Box 20"/>
            <p:cNvSpPr txBox="1">
              <a:spLocks noChangeArrowheads="1"/>
            </p:cNvSpPr>
            <p:nvPr/>
          </p:nvSpPr>
          <p:spPr bwMode="auto">
            <a:xfrm>
              <a:off x="6117300" y="4457701"/>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74" name="AutoShape 21"/>
            <p:cNvSpPr>
              <a:spLocks noChangeArrowheads="1"/>
            </p:cNvSpPr>
            <p:nvPr/>
          </p:nvSpPr>
          <p:spPr bwMode="auto">
            <a:xfrm>
              <a:off x="6839613" y="382588"/>
              <a:ext cx="1123023" cy="4583112"/>
            </a:xfrm>
            <a:prstGeom prst="roundRect">
              <a:avLst>
                <a:gd name="adj" fmla="val 50000"/>
              </a:avLst>
            </a:prstGeom>
            <a:solidFill>
              <a:schemeClr val="accent1">
                <a:lumMod val="20000"/>
                <a:lumOff val="80000"/>
                <a:alpha val="49804"/>
              </a:schemeClr>
            </a:solidFill>
            <a:ln w="19050">
              <a:solidFill>
                <a:schemeClr val="tx1"/>
              </a:solidFill>
              <a:prstDash val="dash"/>
              <a:round/>
              <a:headEnd/>
              <a:tailEnd/>
            </a:ln>
            <a:effectLst/>
          </p:spPr>
          <p:txBody>
            <a:bodyPr wrap="none" anchor="ctr"/>
            <a:lstStyle/>
            <a:p>
              <a:endParaRPr lang="zh-CN" altLang="en-US" dirty="0">
                <a:solidFill>
                  <a:srgbClr val="000099"/>
                </a:solidFill>
                <a:latin typeface="+mn-ea"/>
              </a:endParaRPr>
            </a:p>
          </p:txBody>
        </p:sp>
        <p:sp>
          <p:nvSpPr>
            <p:cNvPr id="75" name="AutoShape 22"/>
            <p:cNvSpPr>
              <a:spLocks noChangeArrowheads="1"/>
            </p:cNvSpPr>
            <p:nvPr/>
          </p:nvSpPr>
          <p:spPr bwMode="auto">
            <a:xfrm flipH="1">
              <a:off x="1939926" y="382588"/>
              <a:ext cx="1284685"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76" name="Line 23"/>
            <p:cNvSpPr>
              <a:spLocks noChangeShapeType="1"/>
            </p:cNvSpPr>
            <p:nvPr/>
          </p:nvSpPr>
          <p:spPr bwMode="auto">
            <a:xfrm>
              <a:off x="1699154" y="938214"/>
              <a:ext cx="0" cy="50371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77" name="Line 24"/>
            <p:cNvSpPr>
              <a:spLocks noChangeShapeType="1"/>
            </p:cNvSpPr>
            <p:nvPr/>
          </p:nvSpPr>
          <p:spPr bwMode="auto">
            <a:xfrm>
              <a:off x="1683677" y="927100"/>
              <a:ext cx="497019"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78" name="Text Box 25"/>
            <p:cNvSpPr txBox="1">
              <a:spLocks noChangeArrowheads="1"/>
            </p:cNvSpPr>
            <p:nvPr/>
          </p:nvSpPr>
          <p:spPr bwMode="auto">
            <a:xfrm>
              <a:off x="6875727" y="1735139"/>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79" name="Text Box 26"/>
            <p:cNvSpPr txBox="1">
              <a:spLocks noChangeArrowheads="1"/>
            </p:cNvSpPr>
            <p:nvPr/>
          </p:nvSpPr>
          <p:spPr bwMode="auto">
            <a:xfrm>
              <a:off x="7438100" y="455614"/>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80" name="Text Box 27"/>
            <p:cNvSpPr txBox="1">
              <a:spLocks noChangeArrowheads="1"/>
            </p:cNvSpPr>
            <p:nvPr/>
          </p:nvSpPr>
          <p:spPr bwMode="auto">
            <a:xfrm>
              <a:off x="5914365" y="735014"/>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81" name="Text Box 28"/>
            <p:cNvSpPr txBox="1">
              <a:spLocks noChangeArrowheads="1"/>
            </p:cNvSpPr>
            <p:nvPr/>
          </p:nvSpPr>
          <p:spPr bwMode="auto">
            <a:xfrm>
              <a:off x="3786981"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solidFill>
                    <a:srgbClr val="000099"/>
                  </a:solidFill>
                  <a:latin typeface="+mn-ea"/>
                </a:rPr>
                <a:t>VLAN</a:t>
              </a:r>
              <a:r>
                <a:rPr kumimoji="1" lang="en-US" altLang="zh-CN" baseline="-25000" dirty="0">
                  <a:solidFill>
                    <a:srgbClr val="000099"/>
                  </a:solidFill>
                  <a:latin typeface="+mn-ea"/>
                </a:rPr>
                <a:t>1</a:t>
              </a:r>
              <a:endParaRPr kumimoji="1" lang="en-US" altLang="zh-CN" dirty="0">
                <a:solidFill>
                  <a:srgbClr val="000099"/>
                </a:solidFill>
                <a:latin typeface="+mn-ea"/>
              </a:endParaRPr>
            </a:p>
          </p:txBody>
        </p:sp>
        <p:sp>
          <p:nvSpPr>
            <p:cNvPr id="82" name="Text Box 29"/>
            <p:cNvSpPr txBox="1">
              <a:spLocks noChangeArrowheads="1"/>
            </p:cNvSpPr>
            <p:nvPr/>
          </p:nvSpPr>
          <p:spPr bwMode="auto">
            <a:xfrm>
              <a:off x="5439702" y="1738314"/>
              <a:ext cx="905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VLAN</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83" name="Text Box 30"/>
            <p:cNvSpPr txBox="1">
              <a:spLocks noChangeArrowheads="1"/>
            </p:cNvSpPr>
            <p:nvPr/>
          </p:nvSpPr>
          <p:spPr bwMode="auto">
            <a:xfrm>
              <a:off x="7482814" y="4160839"/>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84" name="Text Box 31"/>
            <p:cNvSpPr txBox="1">
              <a:spLocks noChangeArrowheads="1"/>
            </p:cNvSpPr>
            <p:nvPr/>
          </p:nvSpPr>
          <p:spPr bwMode="auto">
            <a:xfrm>
              <a:off x="4803379" y="45735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85" name="Text Box 32"/>
            <p:cNvSpPr txBox="1">
              <a:spLocks noChangeArrowheads="1"/>
            </p:cNvSpPr>
            <p:nvPr/>
          </p:nvSpPr>
          <p:spPr bwMode="auto">
            <a:xfrm>
              <a:off x="4108583" y="5018089"/>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1</a:t>
              </a:r>
              <a:endParaRPr kumimoji="1" lang="en-US" altLang="zh-CN">
                <a:solidFill>
                  <a:srgbClr val="000099"/>
                </a:solidFill>
                <a:latin typeface="+mn-ea"/>
              </a:endParaRPr>
            </a:p>
          </p:txBody>
        </p:sp>
        <p:sp>
          <p:nvSpPr>
            <p:cNvPr id="86" name="Text Box 33"/>
            <p:cNvSpPr txBox="1">
              <a:spLocks noChangeArrowheads="1"/>
            </p:cNvSpPr>
            <p:nvPr/>
          </p:nvSpPr>
          <p:spPr bwMode="auto">
            <a:xfrm>
              <a:off x="4141258" y="2816226"/>
              <a:ext cx="4523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A</a:t>
              </a:r>
              <a:r>
                <a:rPr kumimoji="1" lang="en-US" altLang="zh-CN" baseline="-25000">
                  <a:solidFill>
                    <a:srgbClr val="000099"/>
                  </a:solidFill>
                  <a:latin typeface="+mn-ea"/>
                </a:rPr>
                <a:t>3</a:t>
              </a:r>
              <a:endParaRPr kumimoji="1" lang="en-US" altLang="zh-CN">
                <a:solidFill>
                  <a:srgbClr val="000099"/>
                </a:solidFill>
                <a:latin typeface="+mn-ea"/>
              </a:endParaRPr>
            </a:p>
          </p:txBody>
        </p:sp>
        <p:sp>
          <p:nvSpPr>
            <p:cNvPr id="87" name="Text Box 34"/>
            <p:cNvSpPr txBox="1">
              <a:spLocks noChangeArrowheads="1"/>
            </p:cNvSpPr>
            <p:nvPr/>
          </p:nvSpPr>
          <p:spPr bwMode="auto">
            <a:xfrm>
              <a:off x="7510331" y="2301876"/>
              <a:ext cx="436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C</a:t>
              </a:r>
              <a:r>
                <a:rPr kumimoji="1" lang="en-US" altLang="zh-CN" baseline="-25000">
                  <a:solidFill>
                    <a:srgbClr val="000099"/>
                  </a:solidFill>
                  <a:latin typeface="+mn-ea"/>
                </a:rPr>
                <a:t>2</a:t>
              </a:r>
              <a:endParaRPr kumimoji="1" lang="en-US" altLang="zh-CN">
                <a:solidFill>
                  <a:srgbClr val="000099"/>
                </a:solidFill>
                <a:latin typeface="+mn-ea"/>
              </a:endParaRPr>
            </a:p>
          </p:txBody>
        </p:sp>
        <p:sp>
          <p:nvSpPr>
            <p:cNvPr id="88" name="Text Box 35"/>
            <p:cNvSpPr txBox="1">
              <a:spLocks noChangeArrowheads="1"/>
            </p:cNvSpPr>
            <p:nvPr/>
          </p:nvSpPr>
          <p:spPr bwMode="auto">
            <a:xfrm>
              <a:off x="6162015" y="2454276"/>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B</a:t>
              </a:r>
              <a:r>
                <a:rPr kumimoji="1" lang="en-US" altLang="zh-CN" baseline="-25000">
                  <a:solidFill>
                    <a:srgbClr val="000099"/>
                  </a:solidFill>
                  <a:latin typeface="+mn-ea"/>
                </a:rPr>
                <a:t>2</a:t>
              </a:r>
              <a:endParaRPr kumimoji="1" lang="en-US" altLang="zh-CN">
                <a:solidFill>
                  <a:srgbClr val="000099"/>
                </a:solidFill>
                <a:latin typeface="+mn-ea"/>
              </a:endParaRPr>
            </a:p>
          </p:txBody>
        </p:sp>
        <p:pic>
          <p:nvPicPr>
            <p:cNvPr id="8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92710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538164"/>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4098" y="77152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9871" y="2324101"/>
              <a:ext cx="552054"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187" y="2557463"/>
              <a:ext cx="552053"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4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2790826"/>
              <a:ext cx="55205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5"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7042" y="47402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54" y="4578351"/>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3208" y="4422776"/>
              <a:ext cx="55205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552" y="4267201"/>
              <a:ext cx="552054"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AutoShape 46"/>
            <p:cNvSpPr>
              <a:spLocks noChangeArrowheads="1"/>
            </p:cNvSpPr>
            <p:nvPr/>
          </p:nvSpPr>
          <p:spPr bwMode="auto">
            <a:xfrm flipH="1">
              <a:off x="1939926" y="2246313"/>
              <a:ext cx="1284685" cy="933450"/>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a:solidFill>
                    <a:srgbClr val="000099"/>
                  </a:solidFill>
                  <a:latin typeface="+mn-ea"/>
                </a:rPr>
                <a:t>以太网</a:t>
              </a:r>
            </a:p>
            <a:p>
              <a:pPr algn="ctr"/>
              <a:r>
                <a:rPr kumimoji="1" lang="zh-CN" altLang="en-US">
                  <a:solidFill>
                    <a:srgbClr val="000099"/>
                  </a:solidFill>
                  <a:latin typeface="+mn-ea"/>
                </a:rPr>
                <a:t>交换机</a:t>
              </a:r>
            </a:p>
          </p:txBody>
        </p:sp>
        <p:sp>
          <p:nvSpPr>
            <p:cNvPr id="100" name="Line 47"/>
            <p:cNvSpPr>
              <a:spLocks noChangeShapeType="1"/>
            </p:cNvSpPr>
            <p:nvPr/>
          </p:nvSpPr>
          <p:spPr bwMode="auto">
            <a:xfrm>
              <a:off x="1859095" y="2784475"/>
              <a:ext cx="0" cy="334645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1" name="Line 48"/>
            <p:cNvSpPr>
              <a:spLocks noChangeShapeType="1"/>
            </p:cNvSpPr>
            <p:nvPr/>
          </p:nvSpPr>
          <p:spPr bwMode="auto">
            <a:xfrm>
              <a:off x="1845337" y="2790825"/>
              <a:ext cx="29924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2" name="Line 49"/>
            <p:cNvSpPr>
              <a:spLocks noChangeShapeType="1"/>
            </p:cNvSpPr>
            <p:nvPr/>
          </p:nvSpPr>
          <p:spPr bwMode="auto">
            <a:xfrm>
              <a:off x="2020756" y="4772026"/>
              <a:ext cx="0" cy="15144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3" name="Line 50"/>
            <p:cNvSpPr>
              <a:spLocks noChangeShapeType="1"/>
            </p:cNvSpPr>
            <p:nvPr/>
          </p:nvSpPr>
          <p:spPr bwMode="auto">
            <a:xfrm>
              <a:off x="2005277" y="4772025"/>
              <a:ext cx="1651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04" name="AutoShape 51"/>
            <p:cNvSpPr>
              <a:spLocks noChangeArrowheads="1"/>
            </p:cNvSpPr>
            <p:nvPr/>
          </p:nvSpPr>
          <p:spPr bwMode="auto">
            <a:xfrm flipH="1">
              <a:off x="1296723" y="5665788"/>
              <a:ext cx="1286404" cy="931862"/>
            </a:xfrm>
            <a:prstGeom prst="cube">
              <a:avLst>
                <a:gd name="adj" fmla="val 28329"/>
              </a:avLst>
            </a:prstGeom>
            <a:solidFill>
              <a:schemeClr val="accent3">
                <a:lumMod val="20000"/>
                <a:lumOff val="80000"/>
              </a:schemeClr>
            </a:solidFill>
            <a:ln w="9525">
              <a:solidFill>
                <a:schemeClr val="tx1"/>
              </a:solidFill>
              <a:miter lim="800000"/>
              <a:headEnd/>
              <a:tailEnd/>
            </a:ln>
            <a:effectLst/>
          </p:spPr>
          <p:txBody>
            <a:bodyPr wrap="none" anchor="ctr"/>
            <a:lstStyle/>
            <a:p>
              <a:pPr algn="ctr"/>
              <a:r>
                <a:rPr kumimoji="1" lang="zh-CN" altLang="en-US" dirty="0">
                  <a:solidFill>
                    <a:srgbClr val="000099"/>
                  </a:solidFill>
                  <a:latin typeface="+mn-ea"/>
                </a:rPr>
                <a:t>以太网</a:t>
              </a:r>
            </a:p>
            <a:p>
              <a:pPr algn="ctr"/>
              <a:r>
                <a:rPr kumimoji="1" lang="zh-CN" altLang="en-US" dirty="0">
                  <a:solidFill>
                    <a:srgbClr val="000099"/>
                  </a:solidFill>
                  <a:latin typeface="+mn-ea"/>
                </a:rPr>
                <a:t>交换机</a:t>
              </a:r>
            </a:p>
          </p:txBody>
        </p:sp>
      </p:grpSp>
    </p:spTree>
    <p:extLst>
      <p:ext uri="{BB962C8B-B14F-4D97-AF65-F5344CB8AC3E}">
        <p14:creationId xmlns:p14="http://schemas.microsoft.com/office/powerpoint/2010/main" val="132511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IEEE </a:t>
            </a:r>
            <a:r>
              <a:rPr lang="zh-CN" altLang="zh-CN" dirty="0"/>
              <a:t>批准了</a:t>
            </a:r>
            <a:r>
              <a:rPr lang="en-US" altLang="zh-CN" dirty="0"/>
              <a:t> 802.3ac </a:t>
            </a:r>
            <a:r>
              <a:rPr lang="zh-CN" altLang="zh-CN" dirty="0"/>
              <a:t>标准，</a:t>
            </a:r>
            <a:r>
              <a:rPr lang="zh-CN" altLang="en-US" dirty="0"/>
              <a:t>该</a:t>
            </a:r>
            <a:r>
              <a:rPr lang="zh-CN" altLang="zh-CN" dirty="0"/>
              <a:t>标准定义了以太网的帧格式的扩展，</a:t>
            </a:r>
            <a:r>
              <a:rPr lang="zh-CN" altLang="en-US" dirty="0"/>
              <a:t>以</a:t>
            </a:r>
            <a:r>
              <a:rPr lang="zh-CN" altLang="zh-CN" dirty="0"/>
              <a:t>支持虚拟局域网</a:t>
            </a:r>
            <a:r>
              <a:rPr lang="zh-CN" altLang="en-US" dirty="0"/>
              <a:t>。</a:t>
            </a:r>
            <a:endParaRPr lang="en-US" altLang="zh-CN" dirty="0"/>
          </a:p>
          <a:p>
            <a:r>
              <a:rPr lang="zh-CN" altLang="zh-CN" dirty="0"/>
              <a:t>虚拟局域网协议允许在以太网的帧格式中插入一个</a:t>
            </a:r>
            <a:r>
              <a:rPr lang="en-US" altLang="zh-CN" dirty="0"/>
              <a:t>4</a:t>
            </a:r>
            <a:r>
              <a:rPr lang="zh-CN" altLang="zh-CN" dirty="0"/>
              <a:t>字节的标识符，称为</a:t>
            </a:r>
            <a:r>
              <a:rPr lang="en-US" altLang="zh-CN" dirty="0"/>
              <a:t> </a:t>
            </a:r>
            <a:r>
              <a:rPr lang="en-US" altLang="zh-CN" dirty="0">
                <a:solidFill>
                  <a:srgbClr val="FF0000"/>
                </a:solidFill>
              </a:rPr>
              <a:t>VLAN </a:t>
            </a:r>
            <a:r>
              <a:rPr lang="zh-CN" altLang="zh-CN" dirty="0">
                <a:solidFill>
                  <a:srgbClr val="FF0000"/>
                </a:solidFill>
              </a:rPr>
              <a:t>标记</a:t>
            </a:r>
            <a:r>
              <a:rPr lang="en-US" altLang="zh-CN" dirty="0">
                <a:solidFill>
                  <a:srgbClr val="FF0000"/>
                </a:solidFill>
              </a:rPr>
              <a:t> </a:t>
            </a:r>
            <a:r>
              <a:rPr lang="en-US" altLang="zh-CN" dirty="0"/>
              <a:t>(tag)</a:t>
            </a:r>
            <a:r>
              <a:rPr lang="zh-CN" altLang="zh-CN" dirty="0"/>
              <a:t>，用来指明发送该帧的计算机属于哪一个虚拟局域网。</a:t>
            </a:r>
            <a:endParaRPr lang="en-US" altLang="zh-CN" dirty="0"/>
          </a:p>
          <a:p>
            <a:r>
              <a:rPr lang="zh-CN" altLang="zh-CN" dirty="0"/>
              <a:t>插入</a:t>
            </a:r>
            <a:r>
              <a:rPr lang="en-US" altLang="zh-CN" dirty="0"/>
              <a:t> VLAN </a:t>
            </a:r>
            <a:r>
              <a:rPr lang="zh-CN" altLang="zh-CN" dirty="0"/>
              <a:t>标记得出的帧称为</a:t>
            </a:r>
            <a:r>
              <a:rPr lang="en-US" altLang="zh-CN" dirty="0"/>
              <a:t> </a:t>
            </a:r>
            <a:r>
              <a:rPr lang="en-US" altLang="zh-CN" dirty="0">
                <a:solidFill>
                  <a:srgbClr val="FF0000"/>
                </a:solidFill>
              </a:rPr>
              <a:t>802.1Q </a:t>
            </a:r>
            <a:r>
              <a:rPr lang="zh-CN" altLang="zh-CN" dirty="0">
                <a:solidFill>
                  <a:srgbClr val="FF0000"/>
                </a:solidFill>
              </a:rPr>
              <a:t>帧</a:t>
            </a:r>
            <a:r>
              <a:rPr lang="en-US" altLang="zh-CN" dirty="0"/>
              <a:t> </a:t>
            </a:r>
            <a:r>
              <a:rPr lang="zh-CN" altLang="en-US" dirty="0"/>
              <a:t>或 </a:t>
            </a:r>
            <a:r>
              <a:rPr lang="zh-CN" altLang="en-US" dirty="0">
                <a:solidFill>
                  <a:srgbClr val="FF0000"/>
                </a:solidFill>
              </a:rPr>
              <a:t>带标记的以太网帧</a:t>
            </a:r>
            <a:r>
              <a:rPr lang="zh-CN" altLang="zh-CN" dirty="0">
                <a:solidFill>
                  <a:srgbClr val="FF0000"/>
                </a:solidFill>
              </a:rPr>
              <a:t>。</a:t>
            </a:r>
            <a:endParaRPr lang="en-US" altLang="zh-CN" dirty="0">
              <a:solidFill>
                <a:srgbClr val="FF0000"/>
              </a:solidFill>
            </a:endParaRPr>
          </a:p>
          <a:p>
            <a:endParaRPr lang="en-US" altLang="zh-CN" dirty="0"/>
          </a:p>
          <a:p>
            <a:endParaRPr lang="zh-CN" altLang="en-US" dirty="0"/>
          </a:p>
        </p:txBody>
      </p:sp>
      <p:sp>
        <p:nvSpPr>
          <p:cNvPr id="2" name="标题 1"/>
          <p:cNvSpPr>
            <a:spLocks noGrp="1"/>
          </p:cNvSpPr>
          <p:nvPr>
            <p:ph type="title"/>
          </p:nvPr>
        </p:nvSpPr>
        <p:spPr/>
        <p:txBody>
          <a:bodyPr/>
          <a:lstStyle/>
          <a:p>
            <a:pPr algn="ctr"/>
            <a:r>
              <a:rPr lang="zh-CN" altLang="en-US" sz="4000" dirty="0"/>
              <a:t>虚拟局域网使用的以太网帧格式</a:t>
            </a:r>
          </a:p>
        </p:txBody>
      </p:sp>
    </p:spTree>
    <p:extLst>
      <p:ext uri="{BB962C8B-B14F-4D97-AF65-F5344CB8AC3E}">
        <p14:creationId xmlns:p14="http://schemas.microsoft.com/office/powerpoint/2010/main" val="377118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sz="2800" dirty="0"/>
              <a:t>当数据是由可打印的</a:t>
            </a:r>
            <a:r>
              <a:rPr lang="en-US" altLang="zh-CN" sz="2800" dirty="0"/>
              <a:t> ASCII </a:t>
            </a:r>
            <a:r>
              <a:rPr lang="zh-CN" altLang="zh-CN" sz="2800" dirty="0"/>
              <a:t>码组成的文本文件时，帧定界可以使用特殊的</a:t>
            </a:r>
            <a:r>
              <a:rPr lang="zh-CN" altLang="zh-CN" sz="2800" dirty="0">
                <a:solidFill>
                  <a:srgbClr val="FF0000"/>
                </a:solidFill>
              </a:rPr>
              <a:t>帧定界符。</a:t>
            </a:r>
            <a:endParaRPr lang="en-US" altLang="zh-CN" sz="2800" dirty="0">
              <a:solidFill>
                <a:srgbClr val="FF0000"/>
              </a:solidFill>
            </a:endParaRPr>
          </a:p>
          <a:p>
            <a:pPr algn="just"/>
            <a:r>
              <a:rPr lang="zh-CN" altLang="zh-CN" sz="2800" dirty="0"/>
              <a:t>控制字符</a:t>
            </a:r>
            <a:r>
              <a:rPr lang="en-US" altLang="zh-CN" sz="2800" dirty="0"/>
              <a:t> SOH (Start Of Header) </a:t>
            </a:r>
            <a:r>
              <a:rPr lang="zh-CN" altLang="zh-CN" sz="2800" dirty="0"/>
              <a:t>放在一帧的最前面，表示帧的首部开始。另一个控制字符</a:t>
            </a:r>
            <a:r>
              <a:rPr lang="en-US" altLang="zh-CN" sz="2800" dirty="0"/>
              <a:t> EOT (End Of Transmission) </a:t>
            </a:r>
            <a:r>
              <a:rPr lang="zh-CN" altLang="zh-CN" sz="2800" dirty="0"/>
              <a:t>表示帧的结束。</a:t>
            </a:r>
            <a:endParaRPr lang="zh-CN" altLang="en-US" sz="2800" dirty="0"/>
          </a:p>
          <a:p>
            <a:pPr algn="just"/>
            <a:endParaRPr lang="zh-CN" altLang="en-US" sz="2800" dirty="0"/>
          </a:p>
        </p:txBody>
      </p:sp>
      <p:sp>
        <p:nvSpPr>
          <p:cNvPr id="353282" name="Rectangle 2"/>
          <p:cNvSpPr>
            <a:spLocks noGrp="1" noChangeArrowheads="1"/>
          </p:cNvSpPr>
          <p:nvPr>
            <p:ph type="title"/>
          </p:nvPr>
        </p:nvSpPr>
        <p:spPr/>
        <p:txBody>
          <a:bodyPr/>
          <a:lstStyle/>
          <a:p>
            <a:pPr algn="ctr"/>
            <a:r>
              <a:rPr lang="zh-CN" altLang="en-US" sz="4000" dirty="0"/>
              <a:t>用</a:t>
            </a:r>
            <a:r>
              <a:rPr lang="zh-CN" altLang="en-US" sz="4000" dirty="0">
                <a:solidFill>
                  <a:srgbClr val="FF0000"/>
                </a:solidFill>
              </a:rPr>
              <a:t>控制字符</a:t>
            </a:r>
            <a:r>
              <a:rPr lang="zh-CN" altLang="en-US" sz="4000" dirty="0"/>
              <a:t>进行帧定界的方法举例 </a:t>
            </a:r>
          </a:p>
        </p:txBody>
      </p:sp>
      <p:sp>
        <p:nvSpPr>
          <p:cNvPr id="353284" name="Rectangle 4"/>
          <p:cNvSpPr>
            <a:spLocks noChangeArrowheads="1"/>
          </p:cNvSpPr>
          <p:nvPr/>
        </p:nvSpPr>
        <p:spPr bwMode="auto">
          <a:xfrm>
            <a:off x="2178316" y="4590233"/>
            <a:ext cx="53657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dirty="0">
                <a:solidFill>
                  <a:srgbClr val="000099"/>
                </a:solidFill>
                <a:latin typeface="微软雅黑" panose="020B0503020204020204" pitchFamily="34" charset="-122"/>
                <a:ea typeface="微软雅黑" panose="020B0503020204020204" pitchFamily="34" charset="-122"/>
              </a:rPr>
              <a:t>SOH</a:t>
            </a:r>
          </a:p>
        </p:txBody>
      </p:sp>
      <p:sp>
        <p:nvSpPr>
          <p:cNvPr id="353285" name="Rectangle 5"/>
          <p:cNvSpPr>
            <a:spLocks noChangeArrowheads="1"/>
          </p:cNvSpPr>
          <p:nvPr/>
        </p:nvSpPr>
        <p:spPr bwMode="auto">
          <a:xfrm>
            <a:off x="2714891" y="4590233"/>
            <a:ext cx="7071783" cy="5492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微软雅黑" panose="020B0503020204020204" pitchFamily="34" charset="-122"/>
                <a:ea typeface="微软雅黑" panose="020B0503020204020204" pitchFamily="34" charset="-122"/>
              </a:rPr>
              <a:t>装在帧中的数据部分</a:t>
            </a:r>
          </a:p>
        </p:txBody>
      </p:sp>
      <p:sp>
        <p:nvSpPr>
          <p:cNvPr id="353286" name="Line 6"/>
          <p:cNvSpPr>
            <a:spLocks noChangeShapeType="1"/>
          </p:cNvSpPr>
          <p:nvPr/>
        </p:nvSpPr>
        <p:spPr bwMode="auto">
          <a:xfrm>
            <a:off x="2178314" y="5506219"/>
            <a:ext cx="8146654"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7" name="Text Box 7"/>
          <p:cNvSpPr txBox="1">
            <a:spLocks noChangeArrowheads="1"/>
          </p:cNvSpPr>
          <p:nvPr/>
        </p:nvSpPr>
        <p:spPr bwMode="auto">
          <a:xfrm>
            <a:off x="6027209" y="5271270"/>
            <a:ext cx="49244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a:t>
            </a:r>
          </a:p>
        </p:txBody>
      </p:sp>
      <p:sp>
        <p:nvSpPr>
          <p:cNvPr id="353288" name="Line 8"/>
          <p:cNvSpPr>
            <a:spLocks noChangeShapeType="1"/>
          </p:cNvSpPr>
          <p:nvPr/>
        </p:nvSpPr>
        <p:spPr bwMode="auto">
          <a:xfrm>
            <a:off x="2446602"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89" name="Text Box 9"/>
          <p:cNvSpPr txBox="1">
            <a:spLocks noChangeArrowheads="1"/>
          </p:cNvSpPr>
          <p:nvPr/>
        </p:nvSpPr>
        <p:spPr bwMode="auto">
          <a:xfrm>
            <a:off x="1906587"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帧开始符</a:t>
            </a:r>
          </a:p>
        </p:txBody>
      </p:sp>
      <p:sp>
        <p:nvSpPr>
          <p:cNvPr id="353290" name="Text Box 10"/>
          <p:cNvSpPr txBox="1">
            <a:spLocks noChangeArrowheads="1"/>
          </p:cNvSpPr>
          <p:nvPr/>
        </p:nvSpPr>
        <p:spPr bwMode="auto">
          <a:xfrm>
            <a:off x="9449594" y="3753620"/>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帧结束符</a:t>
            </a:r>
          </a:p>
        </p:txBody>
      </p:sp>
      <p:sp>
        <p:nvSpPr>
          <p:cNvPr id="353291" name="Line 11"/>
          <p:cNvSpPr>
            <a:spLocks noChangeShapeType="1"/>
          </p:cNvSpPr>
          <p:nvPr/>
        </p:nvSpPr>
        <p:spPr bwMode="auto">
          <a:xfrm>
            <a:off x="10056681" y="4225108"/>
            <a:ext cx="0" cy="36512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2" name="Line 12"/>
          <p:cNvSpPr>
            <a:spLocks noChangeShapeType="1"/>
          </p:cNvSpPr>
          <p:nvPr/>
        </p:nvSpPr>
        <p:spPr bwMode="auto">
          <a:xfrm flipV="1">
            <a:off x="2178315" y="5139508"/>
            <a:ext cx="0" cy="54927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3293" name="Text Box 13"/>
          <p:cNvSpPr txBox="1">
            <a:spLocks noChangeArrowheads="1"/>
          </p:cNvSpPr>
          <p:nvPr/>
        </p:nvSpPr>
        <p:spPr bwMode="auto">
          <a:xfrm>
            <a:off x="1414727" y="5631632"/>
            <a:ext cx="141577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发送在前</a:t>
            </a:r>
          </a:p>
        </p:txBody>
      </p:sp>
      <p:sp>
        <p:nvSpPr>
          <p:cNvPr id="353294" name="Rectangle 14"/>
          <p:cNvSpPr>
            <a:spLocks noChangeArrowheads="1"/>
          </p:cNvSpPr>
          <p:nvPr/>
        </p:nvSpPr>
        <p:spPr bwMode="auto">
          <a:xfrm>
            <a:off x="9762597" y="4590233"/>
            <a:ext cx="538295" cy="549275"/>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a:solidFill>
                  <a:srgbClr val="000099"/>
                </a:solidFill>
                <a:latin typeface="微软雅黑" panose="020B0503020204020204" pitchFamily="34" charset="-122"/>
                <a:ea typeface="微软雅黑" panose="020B0503020204020204" pitchFamily="34" charset="-122"/>
              </a:rPr>
              <a:t>EOT</a:t>
            </a:r>
          </a:p>
        </p:txBody>
      </p:sp>
      <p:sp>
        <p:nvSpPr>
          <p:cNvPr id="5" name="矩形 4"/>
          <p:cNvSpPr/>
          <p:nvPr/>
        </p:nvSpPr>
        <p:spPr>
          <a:xfrm>
            <a:off x="3254691" y="5955939"/>
            <a:ext cx="5865645"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用控制字符进行帧定界的方法举例</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6727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type="title"/>
          </p:nvPr>
        </p:nvSpPr>
        <p:spPr/>
        <p:txBody>
          <a:bodyPr/>
          <a:lstStyle/>
          <a:p>
            <a:pPr algn="ctr"/>
            <a:r>
              <a:rPr lang="zh-CN" altLang="en-US" sz="4000" dirty="0"/>
              <a:t>虚拟局域网使用的以太网帧格式</a:t>
            </a:r>
          </a:p>
        </p:txBody>
      </p:sp>
      <p:sp>
        <p:nvSpPr>
          <p:cNvPr id="5" name="矩形 4"/>
          <p:cNvSpPr/>
          <p:nvPr/>
        </p:nvSpPr>
        <p:spPr>
          <a:xfrm>
            <a:off x="3062522" y="5805265"/>
            <a:ext cx="5913799" cy="461665"/>
          </a:xfrm>
          <a:prstGeom prst="rect">
            <a:avLst/>
          </a:prstGeom>
        </p:spPr>
        <p:txBody>
          <a:bodyPr wrap="square">
            <a:spAutoFit/>
          </a:bodyPr>
          <a:lstStyle/>
          <a:p>
            <a:pPr algn="ctr"/>
            <a:r>
              <a:rPr lang="zh-CN" altLang="zh-CN" sz="2400" dirty="0">
                <a:solidFill>
                  <a:srgbClr val="000099"/>
                </a:solidFill>
                <a:latin typeface="微软雅黑" panose="020B0503020204020204" pitchFamily="34" charset="-122"/>
                <a:ea typeface="微软雅黑" panose="020B0503020204020204" pitchFamily="34" charset="-122"/>
              </a:rPr>
              <a:t>插入</a:t>
            </a:r>
            <a:r>
              <a:rPr lang="en-US" altLang="zh-CN" sz="2400" dirty="0">
                <a:solidFill>
                  <a:srgbClr val="000099"/>
                </a:solidFill>
                <a:latin typeface="微软雅黑" panose="020B0503020204020204" pitchFamily="34" charset="-122"/>
                <a:ea typeface="微软雅黑" panose="020B0503020204020204" pitchFamily="34" charset="-122"/>
              </a:rPr>
              <a:t> VLAN </a:t>
            </a:r>
            <a:r>
              <a:rPr lang="zh-CN" altLang="zh-CN" sz="2400" dirty="0">
                <a:solidFill>
                  <a:srgbClr val="000099"/>
                </a:solidFill>
                <a:latin typeface="微软雅黑" panose="020B0503020204020204" pitchFamily="34" charset="-122"/>
                <a:ea typeface="微软雅黑" panose="020B0503020204020204" pitchFamily="34" charset="-122"/>
              </a:rPr>
              <a:t>标记后变成了</a:t>
            </a:r>
            <a:r>
              <a:rPr lang="en-US" altLang="zh-CN" sz="2400" dirty="0">
                <a:solidFill>
                  <a:srgbClr val="000099"/>
                </a:solidFill>
                <a:latin typeface="微软雅黑" panose="020B0503020204020204" pitchFamily="34" charset="-122"/>
                <a:ea typeface="微软雅黑" panose="020B0503020204020204" pitchFamily="34" charset="-122"/>
              </a:rPr>
              <a:t> 802.1Q </a:t>
            </a:r>
            <a:r>
              <a:rPr lang="zh-CN" altLang="zh-CN" sz="2400" dirty="0">
                <a:solidFill>
                  <a:srgbClr val="000099"/>
                </a:solidFill>
                <a:latin typeface="微软雅黑" panose="020B0503020204020204" pitchFamily="34" charset="-122"/>
                <a:ea typeface="微软雅黑" panose="020B0503020204020204" pitchFamily="34" charset="-122"/>
              </a:rPr>
              <a:t>帧</a:t>
            </a:r>
            <a:endParaRPr lang="zh-CN" altLang="en-US" sz="2400" dirty="0">
              <a:solidFill>
                <a:srgbClr val="000099"/>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467900" y="1097692"/>
            <a:ext cx="8948580" cy="4631258"/>
            <a:chOff x="540924" y="1097692"/>
            <a:chExt cx="8948580" cy="4631258"/>
          </a:xfrm>
        </p:grpSpPr>
        <p:grpSp>
          <p:nvGrpSpPr>
            <p:cNvPr id="4" name="组合 3"/>
            <p:cNvGrpSpPr/>
            <p:nvPr/>
          </p:nvGrpSpPr>
          <p:grpSpPr>
            <a:xfrm>
              <a:off x="540924" y="1546339"/>
              <a:ext cx="8948580" cy="4182611"/>
              <a:chOff x="540924" y="1484784"/>
              <a:chExt cx="8948580" cy="4182611"/>
            </a:xfrm>
          </p:grpSpPr>
          <p:sp>
            <p:nvSpPr>
              <p:cNvPr id="45" name="Rectangle 4"/>
              <p:cNvSpPr>
                <a:spLocks noChangeArrowheads="1"/>
              </p:cNvSpPr>
              <p:nvPr/>
            </p:nvSpPr>
            <p:spPr bwMode="auto">
              <a:xfrm>
                <a:off x="540924" y="2030884"/>
                <a:ext cx="106510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2000" dirty="0">
                    <a:solidFill>
                      <a:srgbClr val="0000CC"/>
                    </a:solidFill>
                    <a:latin typeface="微软雅黑" panose="020B0503020204020204" pitchFamily="34" charset="-122"/>
                    <a:ea typeface="微软雅黑" panose="020B0503020204020204" pitchFamily="34" charset="-122"/>
                  </a:rPr>
                  <a:t>以太网</a:t>
                </a:r>
                <a:endParaRPr kumimoji="1" lang="en-US" altLang="zh-CN" sz="2000" dirty="0">
                  <a:solidFill>
                    <a:srgbClr val="0000CC"/>
                  </a:solidFill>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2000" dirty="0">
                    <a:solidFill>
                      <a:srgbClr val="0000CC"/>
                    </a:solidFill>
                    <a:latin typeface="微软雅黑" panose="020B0503020204020204" pitchFamily="34" charset="-122"/>
                    <a:ea typeface="微软雅黑" panose="020B0503020204020204" pitchFamily="34" charset="-122"/>
                  </a:rPr>
                  <a:t>MAC</a:t>
                </a:r>
                <a:r>
                  <a:rPr kumimoji="1" lang="zh-CN" altLang="en-US" sz="2000" dirty="0">
                    <a:solidFill>
                      <a:srgbClr val="0000CC"/>
                    </a:solidFill>
                    <a:latin typeface="微软雅黑" panose="020B0503020204020204" pitchFamily="34" charset="-122"/>
                    <a:ea typeface="微软雅黑" panose="020B0503020204020204" pitchFamily="34" charset="-122"/>
                  </a:rPr>
                  <a:t>帧</a:t>
                </a:r>
              </a:p>
            </p:txBody>
          </p:sp>
          <p:sp>
            <p:nvSpPr>
              <p:cNvPr id="46" name="Rectangle 5"/>
              <p:cNvSpPr>
                <a:spLocks noChangeArrowheads="1"/>
              </p:cNvSpPr>
              <p:nvPr/>
            </p:nvSpPr>
            <p:spPr bwMode="auto">
              <a:xfrm>
                <a:off x="887526" y="1495237"/>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CC"/>
                    </a:solidFill>
                    <a:latin typeface="微软雅黑" panose="020B0503020204020204" pitchFamily="34" charset="-122"/>
                    <a:ea typeface="微软雅黑" panose="020B0503020204020204" pitchFamily="34" charset="-122"/>
                  </a:rPr>
                  <a:t>字节</a:t>
                </a:r>
                <a:endParaRPr kumimoji="1" lang="en-US" altLang="zh-CN" sz="2000" dirty="0">
                  <a:solidFill>
                    <a:srgbClr val="0000CC"/>
                  </a:solidFill>
                  <a:latin typeface="微软雅黑" panose="020B0503020204020204" pitchFamily="34" charset="-122"/>
                  <a:ea typeface="微软雅黑" panose="020B0503020204020204" pitchFamily="34" charset="-122"/>
                </a:endParaRPr>
              </a:p>
            </p:txBody>
          </p:sp>
          <p:sp>
            <p:nvSpPr>
              <p:cNvPr id="47" name="Rectangle 6"/>
              <p:cNvSpPr>
                <a:spLocks noChangeArrowheads="1"/>
              </p:cNvSpPr>
              <p:nvPr/>
            </p:nvSpPr>
            <p:spPr bwMode="auto">
              <a:xfrm>
                <a:off x="1963963"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CC"/>
                    </a:solidFill>
                    <a:latin typeface="微软雅黑" panose="020B0503020204020204" pitchFamily="34" charset="-122"/>
                    <a:ea typeface="微软雅黑" panose="020B0503020204020204" pitchFamily="34" charset="-122"/>
                  </a:rPr>
                  <a:t>6</a:t>
                </a:r>
              </a:p>
            </p:txBody>
          </p:sp>
          <p:sp>
            <p:nvSpPr>
              <p:cNvPr id="48" name="Rectangle 7"/>
              <p:cNvSpPr>
                <a:spLocks noChangeArrowheads="1"/>
              </p:cNvSpPr>
              <p:nvPr/>
            </p:nvSpPr>
            <p:spPr bwMode="auto">
              <a:xfrm>
                <a:off x="31754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6</a:t>
                </a:r>
              </a:p>
            </p:txBody>
          </p:sp>
          <p:sp>
            <p:nvSpPr>
              <p:cNvPr id="49" name="Rectangle 8"/>
              <p:cNvSpPr>
                <a:spLocks noChangeArrowheads="1"/>
              </p:cNvSpPr>
              <p:nvPr/>
            </p:nvSpPr>
            <p:spPr bwMode="auto">
              <a:xfrm>
                <a:off x="5537646"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2</a:t>
                </a:r>
              </a:p>
            </p:txBody>
          </p:sp>
          <p:sp>
            <p:nvSpPr>
              <p:cNvPr id="50" name="Rectangle 9"/>
              <p:cNvSpPr>
                <a:spLocks noChangeArrowheads="1"/>
              </p:cNvSpPr>
              <p:nvPr/>
            </p:nvSpPr>
            <p:spPr bwMode="auto">
              <a:xfrm>
                <a:off x="6596895" y="1487959"/>
                <a:ext cx="14282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0000CC"/>
                    </a:solidFill>
                    <a:latin typeface="微软雅黑" panose="020B0503020204020204" pitchFamily="34" charset="-122"/>
                    <a:ea typeface="微软雅黑" panose="020B0503020204020204" pitchFamily="34" charset="-122"/>
                  </a:rPr>
                  <a:t>46 ~ 1500</a:t>
                </a:r>
              </a:p>
            </p:txBody>
          </p:sp>
          <p:sp>
            <p:nvSpPr>
              <p:cNvPr id="51" name="Rectangle 10"/>
              <p:cNvSpPr>
                <a:spLocks noChangeArrowheads="1"/>
              </p:cNvSpPr>
              <p:nvPr/>
            </p:nvSpPr>
            <p:spPr bwMode="auto">
              <a:xfrm>
                <a:off x="8657654" y="1487959"/>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4</a:t>
                </a:r>
              </a:p>
            </p:txBody>
          </p:sp>
          <p:sp>
            <p:nvSpPr>
              <p:cNvPr id="52"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0">
                    <a:srgbClr val="FFFF00"/>
                  </a:gs>
                  <a:gs pos="100000">
                    <a:srgbClr val="CC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4" name="Rectangle 13"/>
              <p:cNvSpPr>
                <a:spLocks noChangeArrowheads="1"/>
              </p:cNvSpPr>
              <p:nvPr/>
            </p:nvSpPr>
            <p:spPr bwMode="auto">
              <a:xfrm>
                <a:off x="6329238" y="4519573"/>
                <a:ext cx="3016250"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a:r>
                  <a:rPr lang="en-US" altLang="zh-CN" dirty="0">
                    <a:solidFill>
                      <a:srgbClr val="0000CC"/>
                    </a:solidFill>
                    <a:latin typeface="微软雅黑" panose="020B0503020204020204" pitchFamily="34" charset="-122"/>
                    <a:ea typeface="微软雅黑" panose="020B0503020204020204" pitchFamily="34" charset="-122"/>
                  </a:rPr>
                  <a:t>VLAN </a:t>
                </a:r>
                <a:r>
                  <a:rPr lang="zh-CN" altLang="zh-CN" dirty="0">
                    <a:solidFill>
                      <a:srgbClr val="0000CC"/>
                    </a:solidFill>
                    <a:latin typeface="微软雅黑" panose="020B0503020204020204" pitchFamily="34" charset="-122"/>
                    <a:ea typeface="微软雅黑" panose="020B0503020204020204" pitchFamily="34" charset="-122"/>
                  </a:rPr>
                  <a:t>标识符</a:t>
                </a:r>
                <a:endParaRPr lang="en-US" altLang="zh-CN" dirty="0">
                  <a:solidFill>
                    <a:srgbClr val="0000CC"/>
                  </a:solidFill>
                  <a:latin typeface="微软雅黑" panose="020B0503020204020204" pitchFamily="34" charset="-122"/>
                  <a:ea typeface="微软雅黑" panose="020B0503020204020204" pitchFamily="34" charset="-122"/>
                </a:endParaRPr>
              </a:p>
              <a:p>
                <a:pPr algn="ctr" defTabSz="762000"/>
                <a:r>
                  <a:rPr kumimoji="1" lang="en-US" altLang="zh-CN" dirty="0">
                    <a:solidFill>
                      <a:srgbClr val="0000CC"/>
                    </a:solidFill>
                    <a:latin typeface="微软雅黑" panose="020B0503020204020204" pitchFamily="34" charset="-122"/>
                    <a:ea typeface="微软雅黑" panose="020B0503020204020204" pitchFamily="34" charset="-122"/>
                  </a:rPr>
                  <a:t>12 </a:t>
                </a:r>
                <a:r>
                  <a:rPr kumimoji="1" lang="zh-CN" altLang="en-US" dirty="0">
                    <a:solidFill>
                      <a:srgbClr val="0000CC"/>
                    </a:solidFill>
                    <a:latin typeface="微软雅黑" panose="020B0503020204020204" pitchFamily="34" charset="-122"/>
                    <a:ea typeface="微软雅黑" panose="020B0503020204020204" pitchFamily="34" charset="-122"/>
                  </a:rPr>
                  <a:t>位</a:t>
                </a:r>
                <a:r>
                  <a:rPr kumimoji="1" lang="en-US" altLang="zh-CN" dirty="0">
                    <a:solidFill>
                      <a:srgbClr val="0000CC"/>
                    </a:solidFill>
                    <a:latin typeface="微软雅黑" panose="020B0503020204020204" pitchFamily="34" charset="-122"/>
                    <a:ea typeface="微软雅黑" panose="020B0503020204020204" pitchFamily="34" charset="-122"/>
                  </a:rPr>
                  <a:t> (4096</a:t>
                </a:r>
                <a:r>
                  <a:rPr kumimoji="1" lang="zh-CN" altLang="en-US" dirty="0">
                    <a:solidFill>
                      <a:srgbClr val="0000CC"/>
                    </a:solidFill>
                    <a:latin typeface="微软雅黑" panose="020B0503020204020204" pitchFamily="34" charset="-122"/>
                    <a:ea typeface="微软雅黑" panose="020B0503020204020204" pitchFamily="34" charset="-122"/>
                  </a:rPr>
                  <a:t>个</a:t>
                </a:r>
                <a:r>
                  <a:rPr kumimoji="1" lang="en-US" altLang="zh-CN" dirty="0">
                    <a:solidFill>
                      <a:srgbClr val="0000CC"/>
                    </a:solidFill>
                    <a:latin typeface="微软雅黑" panose="020B0503020204020204" pitchFamily="34" charset="-122"/>
                    <a:ea typeface="微软雅黑" panose="020B0503020204020204" pitchFamily="34" charset="-122"/>
                  </a:rPr>
                  <a:t>VLAN)</a:t>
                </a:r>
              </a:p>
            </p:txBody>
          </p:sp>
          <p:sp>
            <p:nvSpPr>
              <p:cNvPr id="55" name="Rectangle 14"/>
              <p:cNvSpPr>
                <a:spLocks noChangeArrowheads="1"/>
              </p:cNvSpPr>
              <p:nvPr/>
            </p:nvSpPr>
            <p:spPr bwMode="auto">
              <a:xfrm>
                <a:off x="4318446" y="1484784"/>
                <a:ext cx="3462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CC"/>
                    </a:solidFill>
                    <a:latin typeface="微软雅黑" panose="020B0503020204020204" pitchFamily="34" charset="-122"/>
                    <a:ea typeface="微软雅黑" panose="020B0503020204020204" pitchFamily="34" charset="-122"/>
                  </a:rPr>
                  <a:t>4</a:t>
                </a:r>
              </a:p>
            </p:txBody>
          </p:sp>
          <p:sp>
            <p:nvSpPr>
              <p:cNvPr id="59" name="Rectangle 18"/>
              <p:cNvSpPr>
                <a:spLocks noChangeArrowheads="1"/>
              </p:cNvSpPr>
              <p:nvPr/>
            </p:nvSpPr>
            <p:spPr bwMode="auto">
              <a:xfrm>
                <a:off x="3296816" y="4447565"/>
                <a:ext cx="1344921"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dirty="0">
                    <a:solidFill>
                      <a:srgbClr val="0000CC"/>
                    </a:solidFill>
                    <a:latin typeface="微软雅黑" panose="020B0503020204020204" pitchFamily="34" charset="-122"/>
                    <a:ea typeface="微软雅黑" panose="020B0503020204020204" pitchFamily="34" charset="-122"/>
                  </a:rPr>
                  <a:t>用户优先级</a:t>
                </a:r>
                <a:endParaRPr kumimoji="1" lang="en-US" altLang="zh-CN" dirty="0">
                  <a:solidFill>
                    <a:srgbClr val="0000CC"/>
                  </a:solidFill>
                  <a:latin typeface="微软雅黑" panose="020B0503020204020204" pitchFamily="34" charset="-122"/>
                  <a:ea typeface="微软雅黑" panose="020B0503020204020204" pitchFamily="34" charset="-122"/>
                </a:endParaRPr>
              </a:p>
              <a:p>
                <a:pPr algn="ctr" defTabSz="762000"/>
                <a:r>
                  <a:rPr kumimoji="1" lang="en-US" altLang="zh-CN" dirty="0">
                    <a:solidFill>
                      <a:srgbClr val="0000CC"/>
                    </a:solidFill>
                    <a:latin typeface="微软雅黑" panose="020B0503020204020204" pitchFamily="34" charset="-122"/>
                    <a:ea typeface="微软雅黑" panose="020B0503020204020204" pitchFamily="34" charset="-122"/>
                  </a:rPr>
                  <a:t>3 </a:t>
                </a:r>
                <a:r>
                  <a:rPr kumimoji="1" lang="zh-CN" altLang="en-US" dirty="0">
                    <a:solidFill>
                      <a:srgbClr val="0000CC"/>
                    </a:solidFill>
                    <a:latin typeface="微软雅黑" panose="020B0503020204020204" pitchFamily="34" charset="-122"/>
                    <a:ea typeface="微软雅黑" panose="020B0503020204020204" pitchFamily="34" charset="-122"/>
                  </a:rPr>
                  <a:t>位</a:t>
                </a:r>
                <a:endParaRPr kumimoji="1" lang="en-US" altLang="zh-CN" dirty="0">
                  <a:solidFill>
                    <a:srgbClr val="0000CC"/>
                  </a:solidFill>
                  <a:latin typeface="微软雅黑" panose="020B0503020204020204" pitchFamily="34" charset="-122"/>
                  <a:ea typeface="微软雅黑" panose="020B0503020204020204" pitchFamily="34" charset="-122"/>
                </a:endParaRPr>
              </a:p>
            </p:txBody>
          </p:sp>
          <p:sp>
            <p:nvSpPr>
              <p:cNvPr id="62" name="Rectangle 21"/>
              <p:cNvSpPr>
                <a:spLocks noChangeArrowheads="1"/>
              </p:cNvSpPr>
              <p:nvPr/>
            </p:nvSpPr>
            <p:spPr bwMode="auto">
              <a:xfrm>
                <a:off x="4145367" y="5023629"/>
                <a:ext cx="2463817" cy="64376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lang="zh-CN" altLang="zh-CN" dirty="0">
                    <a:solidFill>
                      <a:srgbClr val="0000CC"/>
                    </a:solidFill>
                    <a:latin typeface="微软雅黑" panose="020B0503020204020204" pitchFamily="34" charset="-122"/>
                    <a:ea typeface="微软雅黑" panose="020B0503020204020204" pitchFamily="34" charset="-122"/>
                  </a:rPr>
                  <a:t>规范格式指示符</a:t>
                </a:r>
                <a:r>
                  <a:rPr kumimoji="1" lang="en-US" altLang="zh-CN" dirty="0">
                    <a:solidFill>
                      <a:srgbClr val="0000CC"/>
                    </a:solidFill>
                    <a:latin typeface="微软雅黑" panose="020B0503020204020204" pitchFamily="34" charset="-122"/>
                    <a:ea typeface="微软雅黑" panose="020B0503020204020204" pitchFamily="34" charset="-122"/>
                  </a:rPr>
                  <a:t>( CFI )</a:t>
                </a:r>
              </a:p>
              <a:p>
                <a:pPr algn="ctr" defTabSz="762000"/>
                <a:r>
                  <a:rPr kumimoji="1" lang="en-US" altLang="zh-CN" dirty="0">
                    <a:solidFill>
                      <a:srgbClr val="0000CC"/>
                    </a:solidFill>
                    <a:latin typeface="微软雅黑" panose="020B0503020204020204" pitchFamily="34" charset="-122"/>
                    <a:ea typeface="微软雅黑" panose="020B0503020204020204" pitchFamily="34" charset="-122"/>
                  </a:rPr>
                  <a:t>1 </a:t>
                </a:r>
                <a:r>
                  <a:rPr kumimoji="1" lang="zh-CN" altLang="en-US" dirty="0">
                    <a:solidFill>
                      <a:srgbClr val="0000CC"/>
                    </a:solidFill>
                    <a:latin typeface="微软雅黑" panose="020B0503020204020204" pitchFamily="34" charset="-122"/>
                    <a:ea typeface="微软雅黑" panose="020B0503020204020204" pitchFamily="34" charset="-122"/>
                  </a:rPr>
                  <a:t>位</a:t>
                </a:r>
                <a:r>
                  <a:rPr kumimoji="1" lang="en-US" altLang="zh-CN" dirty="0">
                    <a:solidFill>
                      <a:srgbClr val="0000CC"/>
                    </a:solidFill>
                    <a:latin typeface="微软雅黑" panose="020B0503020204020204" pitchFamily="34" charset="-122"/>
                    <a:ea typeface="微软雅黑" panose="020B0503020204020204" pitchFamily="34" charset="-122"/>
                  </a:rPr>
                  <a:t> </a:t>
                </a:r>
              </a:p>
            </p:txBody>
          </p:sp>
          <p:sp>
            <p:nvSpPr>
              <p:cNvPr id="63" name="Rectangle 22"/>
              <p:cNvSpPr>
                <a:spLocks noChangeArrowheads="1"/>
              </p:cNvSpPr>
              <p:nvPr/>
            </p:nvSpPr>
            <p:spPr bwMode="auto">
              <a:xfrm>
                <a:off x="1590900" y="1869976"/>
                <a:ext cx="1197196"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目地地址</a:t>
                </a:r>
              </a:p>
            </p:txBody>
          </p:sp>
          <p:sp>
            <p:nvSpPr>
              <p:cNvPr id="64" name="Rectangle 23"/>
              <p:cNvSpPr>
                <a:spLocks noChangeArrowheads="1"/>
              </p:cNvSpPr>
              <p:nvPr/>
            </p:nvSpPr>
            <p:spPr bwMode="auto">
              <a:xfrm>
                <a:off x="2788096" y="1869976"/>
                <a:ext cx="11430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源地址</a:t>
                </a:r>
              </a:p>
            </p:txBody>
          </p:sp>
          <p:sp>
            <p:nvSpPr>
              <p:cNvPr id="65" name="Rectangle 24"/>
              <p:cNvSpPr>
                <a:spLocks noChangeArrowheads="1"/>
              </p:cNvSpPr>
              <p:nvPr/>
            </p:nvSpPr>
            <p:spPr bwMode="auto">
              <a:xfrm>
                <a:off x="3931096" y="1869976"/>
                <a:ext cx="1219200" cy="68580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微软雅黑" panose="020B0503020204020204" pitchFamily="34" charset="-122"/>
                    <a:ea typeface="微软雅黑" panose="020B0503020204020204" pitchFamily="34" charset="-122"/>
                  </a:rPr>
                  <a:t>802.1Q</a:t>
                </a:r>
              </a:p>
              <a:p>
                <a:pPr algn="ctr"/>
                <a:r>
                  <a:rPr lang="zh-CN" altLang="en-US" dirty="0">
                    <a:latin typeface="微软雅黑" panose="020B0503020204020204" pitchFamily="34" charset="-122"/>
                    <a:ea typeface="微软雅黑" panose="020B0503020204020204" pitchFamily="34" charset="-122"/>
                  </a:rPr>
                  <a:t>标记</a:t>
                </a:r>
                <a:endParaRPr lang="en-US" altLang="zh-CN" dirty="0">
                  <a:latin typeface="微软雅黑" panose="020B0503020204020204" pitchFamily="34" charset="-122"/>
                  <a:ea typeface="微软雅黑" panose="020B0503020204020204" pitchFamily="34" charset="-122"/>
                </a:endParaRPr>
              </a:p>
            </p:txBody>
          </p:sp>
          <p:sp>
            <p:nvSpPr>
              <p:cNvPr id="66" name="Rectangle 25"/>
              <p:cNvSpPr>
                <a:spLocks noChangeArrowheads="1"/>
              </p:cNvSpPr>
              <p:nvPr/>
            </p:nvSpPr>
            <p:spPr bwMode="auto">
              <a:xfrm>
                <a:off x="5150296" y="1869976"/>
                <a:ext cx="1291208"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长度</a:t>
                </a:r>
                <a:r>
                  <a:rPr kumimoji="1" lang="en-US" altLang="zh-CN" sz="2000" dirty="0">
                    <a:solidFill>
                      <a:srgbClr val="000099"/>
                    </a:solidFill>
                    <a:latin typeface="微软雅黑" panose="020B0503020204020204" pitchFamily="34" charset="-122"/>
                    <a:ea typeface="微软雅黑" panose="020B0503020204020204" pitchFamily="34" charset="-122"/>
                  </a:rPr>
                  <a:t>/</a:t>
                </a:r>
                <a:r>
                  <a:rPr kumimoji="1" lang="zh-CN" altLang="en-US" sz="2000" dirty="0">
                    <a:solidFill>
                      <a:srgbClr val="000099"/>
                    </a:solidFill>
                    <a:latin typeface="微软雅黑" panose="020B0503020204020204" pitchFamily="34" charset="-122"/>
                    <a:ea typeface="微软雅黑" panose="020B0503020204020204" pitchFamily="34" charset="-122"/>
                  </a:rPr>
                  <a:t>类型</a:t>
                </a:r>
              </a:p>
            </p:txBody>
          </p:sp>
          <p:sp>
            <p:nvSpPr>
              <p:cNvPr id="67"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dirty="0">
                    <a:solidFill>
                      <a:srgbClr val="000099"/>
                    </a:solidFill>
                    <a:latin typeface="微软雅黑" panose="020B0503020204020204" pitchFamily="34" charset="-122"/>
                    <a:ea typeface="微软雅黑" panose="020B0503020204020204" pitchFamily="34" charset="-122"/>
                  </a:rPr>
                  <a:t>数      据</a:t>
                </a:r>
              </a:p>
            </p:txBody>
          </p:sp>
          <p:sp>
            <p:nvSpPr>
              <p:cNvPr id="68" name="Rectangle 27"/>
              <p:cNvSpPr>
                <a:spLocks noChangeArrowheads="1"/>
              </p:cNvSpPr>
              <p:nvPr/>
            </p:nvSpPr>
            <p:spPr bwMode="auto">
              <a:xfrm>
                <a:off x="8270304" y="1869976"/>
                <a:ext cx="1219200" cy="685800"/>
              </a:xfrm>
              <a:prstGeom prst="rect">
                <a:avLst/>
              </a:prstGeom>
              <a:solidFill>
                <a:srgbClr val="CC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000099"/>
                    </a:solidFill>
                    <a:latin typeface="微软雅黑" panose="020B0503020204020204" pitchFamily="34" charset="-122"/>
                    <a:ea typeface="微软雅黑" panose="020B0503020204020204" pitchFamily="34" charset="-122"/>
                  </a:rPr>
                  <a:t>FCS</a:t>
                </a:r>
              </a:p>
            </p:txBody>
          </p:sp>
          <p:sp>
            <p:nvSpPr>
              <p:cNvPr id="74" name="Rectangle 33"/>
              <p:cNvSpPr>
                <a:spLocks noChangeArrowheads="1"/>
              </p:cNvSpPr>
              <p:nvPr/>
            </p:nvSpPr>
            <p:spPr bwMode="auto">
              <a:xfrm>
                <a:off x="2864768"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FF0000"/>
                    </a:solidFill>
                    <a:latin typeface="微软雅黑" panose="020B0503020204020204" pitchFamily="34" charset="-122"/>
                    <a:ea typeface="微软雅黑" panose="020B0503020204020204" pitchFamily="34" charset="-122"/>
                  </a:rPr>
                  <a:t>2 </a:t>
                </a:r>
                <a:r>
                  <a:rPr kumimoji="1" lang="zh-CN" altLang="en-US" sz="2000" dirty="0">
                    <a:solidFill>
                      <a:srgbClr val="FF0000"/>
                    </a:solidFill>
                    <a:latin typeface="微软雅黑" panose="020B0503020204020204" pitchFamily="34" charset="-122"/>
                    <a:ea typeface="微软雅黑" panose="020B0503020204020204" pitchFamily="34" charset="-122"/>
                  </a:rPr>
                  <a:t>字节</a:t>
                </a:r>
                <a:endParaRPr kumimoji="1"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5743434" y="2815431"/>
                <a:ext cx="93775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solidFill>
                      <a:srgbClr val="FF0000"/>
                    </a:solidFill>
                    <a:latin typeface="微软雅黑" panose="020B0503020204020204" pitchFamily="34" charset="-122"/>
                    <a:ea typeface="微软雅黑" panose="020B0503020204020204" pitchFamily="34" charset="-122"/>
                  </a:rPr>
                  <a:t>2 </a:t>
                </a:r>
                <a:r>
                  <a:rPr kumimoji="1" lang="zh-CN" altLang="en-US" sz="2000" dirty="0">
                    <a:solidFill>
                      <a:srgbClr val="FF0000"/>
                    </a:solidFill>
                    <a:latin typeface="微软雅黑" panose="020B0503020204020204" pitchFamily="34" charset="-122"/>
                    <a:ea typeface="微软雅黑" panose="020B0503020204020204" pitchFamily="34" charset="-122"/>
                  </a:rPr>
                  <a:t>字节</a:t>
                </a:r>
                <a:endParaRPr kumimoji="1" lang="en-US" altLang="zh-CN" sz="2000" dirty="0">
                  <a:solidFill>
                    <a:srgbClr val="FF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568896" y="3165376"/>
                <a:ext cx="6296025" cy="1125979"/>
                <a:chOff x="1568896" y="3165376"/>
                <a:chExt cx="6296025" cy="1125979"/>
              </a:xfrm>
            </p:grpSpPr>
            <p:sp>
              <p:nvSpPr>
                <p:cNvPr id="44" name="Rectangle 3"/>
                <p:cNvSpPr>
                  <a:spLocks noChangeArrowheads="1"/>
                </p:cNvSpPr>
                <p:nvPr/>
              </p:nvSpPr>
              <p:spPr bwMode="auto">
                <a:xfrm>
                  <a:off x="1568896" y="3165376"/>
                  <a:ext cx="6286500" cy="1066800"/>
                </a:xfrm>
                <a:prstGeom prst="rect">
                  <a:avLst/>
                </a:prstGeom>
                <a:solidFill>
                  <a:srgbClr val="CC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3"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6"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7"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58"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anose="020B0503020204020204" pitchFamily="34" charset="-122"/>
                    <a:ea typeface="微软雅黑" panose="020B0503020204020204" pitchFamily="34" charset="-122"/>
                  </a:endParaRPr>
                </a:p>
              </p:txBody>
            </p:sp>
            <p:sp>
              <p:nvSpPr>
                <p:cNvPr id="69" name="Text Box 28"/>
                <p:cNvSpPr txBox="1">
                  <a:spLocks noChangeArrowheads="1"/>
                </p:cNvSpPr>
                <p:nvPr/>
              </p:nvSpPr>
              <p:spPr bwMode="auto">
                <a:xfrm>
                  <a:off x="2288704" y="3212976"/>
                  <a:ext cx="2223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dirty="0">
                      <a:solidFill>
                        <a:srgbClr val="000099"/>
                      </a:solidFill>
                      <a:latin typeface="微软雅黑" panose="020B0503020204020204" pitchFamily="34" charset="-122"/>
                      <a:ea typeface="微软雅黑" panose="020B0503020204020204" pitchFamily="34" charset="-122"/>
                    </a:rPr>
                    <a:t>802.1Q </a:t>
                  </a:r>
                  <a:r>
                    <a:rPr lang="zh-CN" altLang="en-US" sz="2000" dirty="0">
                      <a:solidFill>
                        <a:srgbClr val="000099"/>
                      </a:solidFill>
                      <a:latin typeface="微软雅黑" panose="020B0503020204020204" pitchFamily="34" charset="-122"/>
                      <a:ea typeface="微软雅黑" panose="020B0503020204020204" pitchFamily="34" charset="-122"/>
                    </a:rPr>
                    <a:t>标记类型</a:t>
                  </a:r>
                  <a:endParaRPr lang="en-US" altLang="zh-CN" sz="2000" dirty="0">
                    <a:solidFill>
                      <a:srgbClr val="000099"/>
                    </a:solidFill>
                    <a:latin typeface="微软雅黑" panose="020B0503020204020204" pitchFamily="34" charset="-122"/>
                    <a:ea typeface="微软雅黑" panose="020B0503020204020204" pitchFamily="34" charset="-122"/>
                  </a:endParaRPr>
                </a:p>
              </p:txBody>
            </p:sp>
            <p:sp>
              <p:nvSpPr>
                <p:cNvPr id="70" name="Text Box 29"/>
                <p:cNvSpPr txBox="1">
                  <a:spLocks noChangeArrowheads="1"/>
                </p:cNvSpPr>
                <p:nvPr/>
              </p:nvSpPr>
              <p:spPr bwMode="auto">
                <a:xfrm>
                  <a:off x="1590899" y="3645024"/>
                  <a:ext cx="32260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dirty="0">
                      <a:solidFill>
                        <a:srgbClr val="000099"/>
                      </a:solidFill>
                      <a:latin typeface="微软雅黑" panose="020B0503020204020204" pitchFamily="34" charset="-122"/>
                      <a:ea typeface="微软雅黑" panose="020B0503020204020204" pitchFamily="34" charset="-122"/>
                    </a:rPr>
                    <a:t>0</a:t>
                  </a:r>
                  <a:r>
                    <a:rPr lang="en-US" altLang="zh-CN" sz="1600" dirty="0">
                      <a:solidFill>
                        <a:srgbClr val="000099"/>
                      </a:solidFill>
                      <a:latin typeface="微软雅黑" panose="020B0503020204020204" pitchFamily="34" charset="-122"/>
                      <a:ea typeface="微软雅黑" panose="020B0503020204020204" pitchFamily="34" charset="-122"/>
                    </a:rPr>
                    <a:t>X</a:t>
                  </a:r>
                  <a:r>
                    <a:rPr lang="en-US" altLang="zh-CN" sz="2000" dirty="0">
                      <a:solidFill>
                        <a:srgbClr val="000099"/>
                      </a:solidFill>
                      <a:latin typeface="微软雅黑" panose="020B0503020204020204" pitchFamily="34" charset="-122"/>
                      <a:ea typeface="微软雅黑" panose="020B0503020204020204" pitchFamily="34" charset="-122"/>
                    </a:rPr>
                    <a:t>8100</a:t>
                  </a:r>
                </a:p>
                <a:p>
                  <a:pPr algn="ctr"/>
                  <a:r>
                    <a:rPr kumimoji="1" lang="en-US" altLang="zh-CN" sz="1600" dirty="0">
                      <a:solidFill>
                        <a:srgbClr val="000099"/>
                      </a:solidFill>
                      <a:latin typeface="微软雅黑" panose="020B0503020204020204" pitchFamily="34" charset="-122"/>
                      <a:ea typeface="微软雅黑" panose="020B0503020204020204" pitchFamily="34" charset="-122"/>
                    </a:rPr>
                    <a:t>(1 0 0 0 0 0 0 1  0 0 0 0 0 0 0 0)</a:t>
                  </a:r>
                  <a:endParaRPr lang="en-US" altLang="zh-CN" sz="1600" dirty="0">
                    <a:solidFill>
                      <a:srgbClr val="000099"/>
                    </a:solidFill>
                    <a:latin typeface="微软雅黑" panose="020B0503020204020204" pitchFamily="34" charset="-122"/>
                    <a:ea typeface="微软雅黑" panose="020B0503020204020204" pitchFamily="34" charset="-122"/>
                  </a:endParaRPr>
                </a:p>
              </p:txBody>
            </p:sp>
            <p:sp>
              <p:nvSpPr>
                <p:cNvPr id="71" name="Text Box 30"/>
                <p:cNvSpPr txBox="1">
                  <a:spLocks noChangeArrowheads="1"/>
                </p:cNvSpPr>
                <p:nvPr/>
              </p:nvSpPr>
              <p:spPr bwMode="auto">
                <a:xfrm>
                  <a:off x="4736976" y="3717032"/>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dirty="0">
                      <a:solidFill>
                        <a:srgbClr val="000099"/>
                      </a:solidFill>
                      <a:latin typeface="微软雅黑" panose="020B0503020204020204" pitchFamily="34" charset="-122"/>
                      <a:ea typeface="微软雅黑" panose="020B0503020204020204" pitchFamily="34" charset="-122"/>
                    </a:rPr>
                    <a:t>PRI</a:t>
                  </a:r>
                </a:p>
              </p:txBody>
            </p:sp>
            <p:sp>
              <p:nvSpPr>
                <p:cNvPr id="72" name="Text Box 31"/>
                <p:cNvSpPr txBox="1">
                  <a:spLocks noChangeArrowheads="1"/>
                </p:cNvSpPr>
                <p:nvPr/>
              </p:nvSpPr>
              <p:spPr bwMode="auto">
                <a:xfrm>
                  <a:off x="5985754" y="3717032"/>
                  <a:ext cx="12330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000" dirty="0">
                      <a:solidFill>
                        <a:srgbClr val="000099"/>
                      </a:solidFill>
                      <a:latin typeface="微软雅黑" panose="020B0503020204020204" pitchFamily="34" charset="-122"/>
                      <a:ea typeface="微软雅黑" panose="020B0503020204020204" pitchFamily="34" charset="-122"/>
                    </a:rPr>
                    <a:t>VLAN ID</a:t>
                  </a:r>
                </a:p>
              </p:txBody>
            </p:sp>
            <p:sp>
              <p:nvSpPr>
                <p:cNvPr id="76" name="Text Box 35"/>
                <p:cNvSpPr txBox="1">
                  <a:spLocks noChangeArrowheads="1"/>
                </p:cNvSpPr>
                <p:nvPr/>
              </p:nvSpPr>
              <p:spPr bwMode="auto">
                <a:xfrm>
                  <a:off x="4921696" y="3212976"/>
                  <a:ext cx="26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000" dirty="0">
                      <a:solidFill>
                        <a:srgbClr val="000099"/>
                      </a:solidFill>
                      <a:latin typeface="微软雅黑" panose="020B0503020204020204" pitchFamily="34" charset="-122"/>
                      <a:ea typeface="微软雅黑" panose="020B0503020204020204" pitchFamily="34" charset="-122"/>
                    </a:rPr>
                    <a:t>TCI (</a:t>
                  </a:r>
                  <a:r>
                    <a:rPr lang="zh-CN" altLang="en-US" sz="2000" dirty="0">
                      <a:solidFill>
                        <a:srgbClr val="000099"/>
                      </a:solidFill>
                      <a:latin typeface="微软雅黑" panose="020B0503020204020204" pitchFamily="34" charset="-122"/>
                      <a:ea typeface="微软雅黑" panose="020B0503020204020204" pitchFamily="34" charset="-122"/>
                    </a:rPr>
                    <a:t>标记控制信息</a:t>
                  </a:r>
                  <a:r>
                    <a:rPr lang="en-US" altLang="zh-CN" sz="2000" dirty="0">
                      <a:solidFill>
                        <a:srgbClr val="000099"/>
                      </a:solidFill>
                      <a:latin typeface="微软雅黑" panose="020B0503020204020204" pitchFamily="34" charset="-122"/>
                      <a:ea typeface="微软雅黑" panose="020B0503020204020204" pitchFamily="34" charset="-122"/>
                    </a:rPr>
                    <a:t>)</a:t>
                  </a:r>
                </a:p>
              </p:txBody>
            </p:sp>
          </p:grpSp>
          <p:sp>
            <p:nvSpPr>
              <p:cNvPr id="61" name="Line 20"/>
              <p:cNvSpPr>
                <a:spLocks noChangeShapeType="1"/>
              </p:cNvSpPr>
              <p:nvPr/>
            </p:nvSpPr>
            <p:spPr bwMode="auto">
              <a:xfrm flipV="1">
                <a:off x="5150296" y="4084190"/>
                <a:ext cx="286544" cy="939438"/>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3"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60" name="Line 19"/>
              <p:cNvSpPr>
                <a:spLocks noChangeShapeType="1"/>
              </p:cNvSpPr>
              <p:nvPr/>
            </p:nvSpPr>
            <p:spPr bwMode="auto">
              <a:xfrm flipV="1">
                <a:off x="4540696" y="4077071"/>
                <a:ext cx="439882" cy="442501"/>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1568624" y="1097692"/>
              <a:ext cx="7920880" cy="459100"/>
              <a:chOff x="1568624" y="1097692"/>
              <a:chExt cx="7920880" cy="459100"/>
            </a:xfrm>
          </p:grpSpPr>
          <p:cxnSp>
            <p:nvCxnSpPr>
              <p:cNvPr id="80" name="直接连接符 43"/>
              <p:cNvCxnSpPr>
                <a:cxnSpLocks noChangeShapeType="1"/>
              </p:cNvCxnSpPr>
              <p:nvPr/>
            </p:nvCxnSpPr>
            <p:spPr bwMode="auto">
              <a:xfrm>
                <a:off x="1568624" y="1313334"/>
                <a:ext cx="7920880" cy="0"/>
              </a:xfrm>
              <a:prstGeom prst="line">
                <a:avLst/>
              </a:prstGeom>
              <a:noFill/>
              <a:ln w="19050" algn="ctr">
                <a:solidFill>
                  <a:srgbClr val="0000FF"/>
                </a:solidFill>
                <a:round/>
                <a:headEnd type="triangle" w="med" len="lg"/>
                <a:tailEnd type="triangle" w="med" len="lg"/>
              </a:ln>
            </p:spPr>
          </p:cxnSp>
          <p:sp>
            <p:nvSpPr>
              <p:cNvPr id="81" name="Rectangle 50"/>
              <p:cNvSpPr>
                <a:spLocks noChangeArrowheads="1"/>
              </p:cNvSpPr>
              <p:nvPr/>
            </p:nvSpPr>
            <p:spPr bwMode="auto">
              <a:xfrm>
                <a:off x="4625330" y="1097692"/>
                <a:ext cx="1678346" cy="4591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400" dirty="0">
                    <a:solidFill>
                      <a:srgbClr val="000099"/>
                    </a:solidFill>
                    <a:latin typeface="微软雅黑" panose="020B0503020204020204" pitchFamily="34" charset="-122"/>
                    <a:ea typeface="微软雅黑" panose="020B0503020204020204" pitchFamily="34" charset="-122"/>
                  </a:rPr>
                  <a:t>802.1Q </a:t>
                </a:r>
                <a:r>
                  <a:rPr lang="zh-CN" altLang="en-US" sz="2400" dirty="0">
                    <a:solidFill>
                      <a:srgbClr val="000099"/>
                    </a:solidFill>
                    <a:latin typeface="微软雅黑" panose="020B0503020204020204" pitchFamily="34" charset="-122"/>
                    <a:ea typeface="微软雅黑" panose="020B0503020204020204" pitchFamily="34" charset="-122"/>
                  </a:rPr>
                  <a:t>帧</a:t>
                </a:r>
              </a:p>
            </p:txBody>
          </p:sp>
        </p:grpSp>
      </p:grpSp>
      <p:sp>
        <p:nvSpPr>
          <p:cNvPr id="9" name="矩形 8"/>
          <p:cNvSpPr/>
          <p:nvPr/>
        </p:nvSpPr>
        <p:spPr>
          <a:xfrm>
            <a:off x="8919864" y="2780929"/>
            <a:ext cx="2129136" cy="1323439"/>
          </a:xfrm>
          <a:prstGeom prst="rect">
            <a:avLst/>
          </a:prstGeom>
          <a:solidFill>
            <a:schemeClr val="accent1">
              <a:lumMod val="20000"/>
              <a:lumOff val="80000"/>
            </a:schemeClr>
          </a:solidFill>
        </p:spPr>
        <p:txBody>
          <a:bodyPr wrap="square">
            <a:spAutoFit/>
          </a:bodyPr>
          <a:lstStyle/>
          <a:p>
            <a:r>
              <a:rPr lang="zh-CN" altLang="zh-CN" sz="2000" dirty="0">
                <a:solidFill>
                  <a:srgbClr val="000099"/>
                </a:solidFill>
                <a:latin typeface="+mn-ea"/>
              </a:rPr>
              <a:t>以太网</a:t>
            </a:r>
            <a:r>
              <a:rPr lang="en-US" altLang="zh-CN" sz="2000" dirty="0">
                <a:solidFill>
                  <a:srgbClr val="000099"/>
                </a:solidFill>
                <a:latin typeface="+mn-ea"/>
              </a:rPr>
              <a:t> MAC </a:t>
            </a:r>
            <a:r>
              <a:rPr lang="zh-CN" altLang="en-US" sz="2000" dirty="0">
                <a:solidFill>
                  <a:srgbClr val="000099"/>
                </a:solidFill>
                <a:latin typeface="+mn-ea"/>
              </a:rPr>
              <a:t>帧</a:t>
            </a:r>
            <a:r>
              <a:rPr lang="zh-CN" altLang="zh-CN" sz="2000" dirty="0">
                <a:solidFill>
                  <a:srgbClr val="000099"/>
                </a:solidFill>
                <a:latin typeface="+mn-ea"/>
              </a:rPr>
              <a:t>的最大帧长从原来的</a:t>
            </a:r>
            <a:r>
              <a:rPr lang="en-US" altLang="zh-CN" sz="2000" dirty="0">
                <a:solidFill>
                  <a:srgbClr val="000099"/>
                </a:solidFill>
                <a:latin typeface="+mn-ea"/>
              </a:rPr>
              <a:t> 1518 </a:t>
            </a:r>
            <a:r>
              <a:rPr lang="zh-CN" altLang="zh-CN" sz="2000" dirty="0">
                <a:solidFill>
                  <a:srgbClr val="000099"/>
                </a:solidFill>
                <a:latin typeface="+mn-ea"/>
              </a:rPr>
              <a:t>字节变为</a:t>
            </a:r>
            <a:r>
              <a:rPr lang="en-US" altLang="zh-CN" sz="2000" dirty="0">
                <a:solidFill>
                  <a:srgbClr val="000099"/>
                </a:solidFill>
                <a:latin typeface="+mn-ea"/>
              </a:rPr>
              <a:t> 1522</a:t>
            </a:r>
            <a:r>
              <a:rPr lang="zh-CN" altLang="zh-CN" sz="2000" dirty="0">
                <a:solidFill>
                  <a:srgbClr val="000099"/>
                </a:solidFill>
                <a:latin typeface="+mn-ea"/>
              </a:rPr>
              <a:t>字节</a:t>
            </a:r>
            <a:r>
              <a:rPr lang="zh-CN" altLang="en-US" sz="2000" dirty="0">
                <a:solidFill>
                  <a:srgbClr val="000099"/>
                </a:solidFill>
                <a:latin typeface="+mn-ea"/>
              </a:rPr>
              <a:t>。</a:t>
            </a:r>
          </a:p>
        </p:txBody>
      </p:sp>
    </p:spTree>
    <p:extLst>
      <p:ext uri="{BB962C8B-B14F-4D97-AF65-F5344CB8AC3E}">
        <p14:creationId xmlns:p14="http://schemas.microsoft.com/office/powerpoint/2010/main" val="10003112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6D76012-A29D-4390-BAF5-BA93AE9BAB6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D4C85A5A-BC38-4CA9-87C4-B4F28D048207}"/>
              </a:ext>
            </a:extLst>
          </p:cNvPr>
          <p:cNvSpPr txBox="1"/>
          <p:nvPr/>
        </p:nvSpPr>
        <p:spPr>
          <a:xfrm>
            <a:off x="609601" y="1896214"/>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3CE171F7-58F0-4349-A99A-684B717B134E}"/>
              </a:ext>
            </a:extLst>
          </p:cNvPr>
          <p:cNvSpPr txBox="1"/>
          <p:nvPr/>
        </p:nvSpPr>
        <p:spPr>
          <a:xfrm>
            <a:off x="609601" y="252642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3145908"/>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3806904"/>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3554968"/>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7616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3FA99-05EA-44E6-BCBD-8A3AC9C2E7FF}"/>
              </a:ext>
            </a:extLst>
          </p:cNvPr>
          <p:cNvSpPr>
            <a:spLocks noGrp="1"/>
          </p:cNvSpPr>
          <p:nvPr>
            <p:ph type="title"/>
          </p:nvPr>
        </p:nvSpPr>
        <p:spPr/>
        <p:txBody>
          <a:bodyPr>
            <a:normAutofit fontScale="90000"/>
          </a:bodyPr>
          <a:lstStyle/>
          <a:p>
            <a:r>
              <a:rPr lang="en-US" altLang="zh-CN" dirty="0"/>
              <a:t>Ethernet evolution through four generations</a:t>
            </a:r>
            <a:endParaRPr lang="zh-CN" altLang="en-US" dirty="0"/>
          </a:p>
        </p:txBody>
      </p:sp>
      <p:pic>
        <p:nvPicPr>
          <p:cNvPr id="865286" name="Picture 6">
            <a:extLst>
              <a:ext uri="{FF2B5EF4-FFF2-40B4-BE49-F238E27FC236}">
                <a16:creationId xmlns:a16="http://schemas.microsoft.com/office/drawing/2014/main" id="{477CE824-2A38-47CF-A813-E6E29ABC7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286000"/>
            <a:ext cx="73945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左大括号 2">
            <a:extLst>
              <a:ext uri="{FF2B5EF4-FFF2-40B4-BE49-F238E27FC236}">
                <a16:creationId xmlns:a16="http://schemas.microsoft.com/office/drawing/2014/main" id="{ED1391A0-39EC-4046-A79A-BE1279AB3D71}"/>
              </a:ext>
            </a:extLst>
          </p:cNvPr>
          <p:cNvSpPr/>
          <p:nvPr/>
        </p:nvSpPr>
        <p:spPr>
          <a:xfrm rot="16200000">
            <a:off x="6618058" y="2906942"/>
            <a:ext cx="252028" cy="41764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212869A-6186-4DFB-8510-EE7A043A190D}"/>
              </a:ext>
            </a:extLst>
          </p:cNvPr>
          <p:cNvSpPr txBox="1"/>
          <p:nvPr/>
        </p:nvSpPr>
        <p:spPr>
          <a:xfrm>
            <a:off x="5627948" y="5229200"/>
            <a:ext cx="2232248" cy="369332"/>
          </a:xfrm>
          <a:prstGeom prst="rect">
            <a:avLst/>
          </a:prstGeom>
          <a:noFill/>
        </p:spPr>
        <p:txBody>
          <a:bodyPr wrap="square" rtlCol="0">
            <a:spAutoFit/>
          </a:bodyPr>
          <a:lstStyle/>
          <a:p>
            <a:pPr algn="ctr"/>
            <a:r>
              <a:rPr lang="zh-CN" altLang="en-US" dirty="0">
                <a:solidFill>
                  <a:srgbClr val="000099"/>
                </a:solidFill>
              </a:rPr>
              <a:t>高速以太网</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8449392-DB16-40EB-BC02-E7C4AB7B08F0}"/>
              </a:ext>
            </a:extLst>
          </p:cNvPr>
          <p:cNvSpPr txBox="1"/>
          <p:nvPr/>
        </p:nvSpPr>
        <p:spPr>
          <a:xfrm>
            <a:off x="695400" y="1241204"/>
            <a:ext cx="8856984" cy="504054"/>
          </a:xfrm>
          <a:prstGeom prst="rect">
            <a:avLst/>
          </a:prstGeom>
          <a:solidFill>
            <a:schemeClr val="accent3">
              <a:lumMod val="20000"/>
              <a:lumOff val="8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91931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1"/>
          </p:nvPr>
        </p:nvSpPr>
        <p:spPr/>
        <p:txBody>
          <a:bodyPr/>
          <a:lstStyle/>
          <a:p>
            <a:pPr>
              <a:lnSpc>
                <a:spcPct val="100000"/>
              </a:lnSpc>
            </a:pPr>
            <a:r>
              <a:rPr lang="zh-CN" altLang="en-US" dirty="0">
                <a:solidFill>
                  <a:srgbClr val="0000FF"/>
                </a:solidFill>
              </a:rPr>
              <a:t>速率达到或超过 </a:t>
            </a:r>
            <a:r>
              <a:rPr lang="en-US" altLang="zh-CN" dirty="0">
                <a:solidFill>
                  <a:srgbClr val="0000FF"/>
                </a:solidFill>
              </a:rPr>
              <a:t>100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的以太网称为</a:t>
            </a:r>
            <a:r>
              <a:rPr lang="zh-CN" altLang="en-US" dirty="0">
                <a:solidFill>
                  <a:srgbClr val="FF0000"/>
                </a:solidFill>
              </a:rPr>
              <a:t>高速以太网。</a:t>
            </a:r>
          </a:p>
          <a:p>
            <a:pPr>
              <a:lnSpc>
                <a:spcPct val="100000"/>
              </a:lnSpc>
            </a:pPr>
            <a:r>
              <a:rPr lang="en-US" altLang="zh-CN" dirty="0"/>
              <a:t>100BASE-T </a:t>
            </a:r>
            <a:r>
              <a:rPr lang="zh-CN" altLang="en-US" dirty="0"/>
              <a:t>在双绞线上传送 </a:t>
            </a:r>
            <a:r>
              <a:rPr lang="en-US" altLang="zh-CN" dirty="0"/>
              <a:t>100 </a:t>
            </a:r>
            <a:r>
              <a:rPr lang="en-US" altLang="zh-CN" dirty="0" err="1"/>
              <a:t>Mbit</a:t>
            </a:r>
            <a:r>
              <a:rPr lang="en-US" altLang="zh-CN" dirty="0"/>
              <a:t>/s </a:t>
            </a:r>
            <a:r>
              <a:rPr lang="zh-CN" altLang="en-US" dirty="0"/>
              <a:t>基带信号的星形拓扑以太网，仍使用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pPr>
              <a:lnSpc>
                <a:spcPct val="100000"/>
              </a:lnSpc>
            </a:pPr>
            <a:r>
              <a:rPr lang="en-US" altLang="zh-CN" dirty="0"/>
              <a:t>100BASE-T </a:t>
            </a:r>
            <a:r>
              <a:rPr lang="zh-CN" altLang="en-US" dirty="0"/>
              <a:t>以太网又称为</a:t>
            </a:r>
            <a:r>
              <a:rPr lang="zh-CN" altLang="en-US" dirty="0">
                <a:solidFill>
                  <a:srgbClr val="FF0000"/>
                </a:solidFill>
              </a:rPr>
              <a:t>快速以太网 </a:t>
            </a:r>
            <a:r>
              <a:rPr lang="en-US" altLang="zh-CN" dirty="0"/>
              <a:t>(Fast Ethernet)</a:t>
            </a:r>
            <a:r>
              <a:rPr lang="zh-CN" altLang="en-US" dirty="0"/>
              <a:t>。</a:t>
            </a:r>
            <a:endParaRPr lang="en-US" altLang="zh-CN" dirty="0"/>
          </a:p>
          <a:p>
            <a:pPr>
              <a:lnSpc>
                <a:spcPct val="100000"/>
              </a:lnSpc>
            </a:pPr>
            <a:r>
              <a:rPr lang="en-US" altLang="zh-CN" dirty="0"/>
              <a:t>1995 </a:t>
            </a:r>
            <a:r>
              <a:rPr lang="zh-CN" altLang="zh-CN" dirty="0"/>
              <a:t>年</a:t>
            </a:r>
            <a:r>
              <a:rPr lang="en-US" altLang="zh-CN" dirty="0"/>
              <a:t>IEEE</a:t>
            </a:r>
            <a:r>
              <a:rPr lang="zh-CN" altLang="zh-CN" dirty="0"/>
              <a:t>已把</a:t>
            </a:r>
            <a:r>
              <a:rPr lang="en-US" altLang="zh-CN" dirty="0"/>
              <a:t> 100BASE-T </a:t>
            </a:r>
            <a:r>
              <a:rPr lang="zh-CN" altLang="zh-CN" dirty="0"/>
              <a:t>的快速以太网定为正式标准，其代号为</a:t>
            </a:r>
            <a:r>
              <a:rPr lang="en-US" altLang="zh-CN" dirty="0"/>
              <a:t> </a:t>
            </a:r>
            <a:r>
              <a:rPr lang="en-US" altLang="zh-CN" dirty="0">
                <a:solidFill>
                  <a:srgbClr val="FF0000"/>
                </a:solidFill>
              </a:rPr>
              <a:t>IEEE 802.3u</a:t>
            </a:r>
            <a:r>
              <a:rPr lang="zh-CN" altLang="en-US" dirty="0">
                <a:solidFill>
                  <a:srgbClr val="FF0000"/>
                </a:solidFill>
              </a:rPr>
              <a:t>。</a:t>
            </a:r>
          </a:p>
        </p:txBody>
      </p:sp>
      <p:sp>
        <p:nvSpPr>
          <p:cNvPr id="480258" name="Rectangle 2"/>
          <p:cNvSpPr>
            <a:spLocks noGrp="1" noChangeArrowheads="1"/>
          </p:cNvSpPr>
          <p:nvPr>
            <p:ph type="title"/>
          </p:nvPr>
        </p:nvSpPr>
        <p:spPr/>
        <p:txBody>
          <a:bodyPr/>
          <a:lstStyle/>
          <a:p>
            <a:r>
              <a:rPr lang="en-US" altLang="zh-CN" dirty="0"/>
              <a:t>3.5.1  100BASE-T </a:t>
            </a:r>
            <a:r>
              <a:rPr lang="zh-CN" altLang="zh-CN" dirty="0"/>
              <a:t>以太网</a:t>
            </a:r>
            <a:endParaRPr lang="zh-CN" altLang="en-US" dirty="0"/>
          </a:p>
        </p:txBody>
      </p:sp>
    </p:spTree>
    <p:extLst>
      <p:ext uri="{BB962C8B-B14F-4D97-AF65-F5344CB8AC3E}">
        <p14:creationId xmlns:p14="http://schemas.microsoft.com/office/powerpoint/2010/main" val="303853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lstStyle/>
          <a:p>
            <a:r>
              <a:rPr lang="zh-CN" altLang="en-US" dirty="0"/>
              <a:t>可在全双工方式下工作而无冲突发生。</a:t>
            </a:r>
            <a:r>
              <a:rPr lang="zh-CN" altLang="en-US" dirty="0">
                <a:solidFill>
                  <a:srgbClr val="FF0000"/>
                </a:solidFill>
              </a:rPr>
              <a:t>在全双工方式下工作时，不使用 </a:t>
            </a:r>
            <a:r>
              <a:rPr lang="en-US" altLang="zh-CN" dirty="0">
                <a:solidFill>
                  <a:srgbClr val="FF0000"/>
                </a:solidFill>
              </a:rPr>
              <a:t>CSMA/CD </a:t>
            </a:r>
            <a:r>
              <a:rPr lang="zh-CN" altLang="en-US" dirty="0">
                <a:solidFill>
                  <a:srgbClr val="FF0000"/>
                </a:solidFill>
              </a:rPr>
              <a:t>协议。</a:t>
            </a:r>
          </a:p>
          <a:p>
            <a:r>
              <a:rPr lang="en-US" altLang="zh-CN" dirty="0">
                <a:solidFill>
                  <a:srgbClr val="FF0000"/>
                </a:solidFill>
              </a:rPr>
              <a:t>MAC </a:t>
            </a:r>
            <a:r>
              <a:rPr lang="zh-CN" altLang="en-US" dirty="0">
                <a:solidFill>
                  <a:srgbClr val="FF0000"/>
                </a:solidFill>
              </a:rPr>
              <a:t>帧格式仍然是 </a:t>
            </a:r>
            <a:r>
              <a:rPr lang="en-US" altLang="zh-CN" dirty="0">
                <a:solidFill>
                  <a:srgbClr val="FF0000"/>
                </a:solidFill>
              </a:rPr>
              <a:t>802.3 </a:t>
            </a:r>
            <a:r>
              <a:rPr lang="zh-CN" altLang="en-US" dirty="0">
                <a:solidFill>
                  <a:srgbClr val="FF0000"/>
                </a:solidFill>
              </a:rPr>
              <a:t>标准规定的。</a:t>
            </a:r>
          </a:p>
          <a:p>
            <a:r>
              <a:rPr lang="zh-CN" altLang="en-US" dirty="0">
                <a:solidFill>
                  <a:srgbClr val="0000FF"/>
                </a:solidFill>
              </a:rPr>
              <a:t>保持最短帧长不变，但将一个网段的最大电缆长度减小到 </a:t>
            </a:r>
            <a:r>
              <a:rPr lang="en-US" altLang="zh-CN" dirty="0">
                <a:solidFill>
                  <a:srgbClr val="0000FF"/>
                </a:solidFill>
              </a:rPr>
              <a:t>100 m</a:t>
            </a:r>
            <a:r>
              <a:rPr lang="zh-CN" altLang="en-US" dirty="0">
                <a:solidFill>
                  <a:srgbClr val="0000FF"/>
                </a:solidFill>
              </a:rPr>
              <a:t>。</a:t>
            </a:r>
          </a:p>
          <a:p>
            <a:r>
              <a:rPr lang="zh-CN" altLang="en-US" dirty="0"/>
              <a:t>帧间时间间隔从原来的 </a:t>
            </a:r>
            <a:r>
              <a:rPr lang="en-US" altLang="zh-CN" dirty="0"/>
              <a:t>9.6 </a:t>
            </a:r>
            <a:r>
              <a:rPr lang="en-US" altLang="zh-CN" dirty="0">
                <a:sym typeface="Symbol" pitchFamily="18" charset="2"/>
              </a:rPr>
              <a:t></a:t>
            </a:r>
            <a:r>
              <a:rPr lang="en-US" altLang="zh-CN" dirty="0"/>
              <a:t>s </a:t>
            </a:r>
            <a:r>
              <a:rPr lang="zh-CN" altLang="en-US" dirty="0"/>
              <a:t>改为现在的 </a:t>
            </a:r>
            <a:r>
              <a:rPr lang="en-US" altLang="zh-CN" dirty="0"/>
              <a:t>0.96 </a:t>
            </a:r>
            <a:r>
              <a:rPr lang="en-US" altLang="zh-CN" dirty="0">
                <a:sym typeface="Symbol" pitchFamily="18" charset="2"/>
              </a:rPr>
              <a:t></a:t>
            </a:r>
            <a:r>
              <a:rPr lang="en-US" altLang="zh-CN" dirty="0"/>
              <a:t>s</a:t>
            </a:r>
            <a:r>
              <a:rPr lang="zh-CN" altLang="en-US" dirty="0"/>
              <a:t>。    </a:t>
            </a:r>
          </a:p>
        </p:txBody>
      </p:sp>
      <p:sp>
        <p:nvSpPr>
          <p:cNvPr id="481282" name="Rectangle 2"/>
          <p:cNvSpPr>
            <a:spLocks noGrp="1" noChangeArrowheads="1"/>
          </p:cNvSpPr>
          <p:nvPr>
            <p:ph type="title"/>
          </p:nvPr>
        </p:nvSpPr>
        <p:spPr/>
        <p:txBody>
          <a:bodyPr/>
          <a:lstStyle/>
          <a:p>
            <a:pPr algn="ctr"/>
            <a:r>
              <a:rPr lang="en-US" altLang="zh-CN"/>
              <a:t>100BASE-T </a:t>
            </a:r>
            <a:r>
              <a:rPr lang="zh-CN" altLang="en-US"/>
              <a:t>以太网的特点</a:t>
            </a:r>
          </a:p>
        </p:txBody>
      </p:sp>
    </p:spTree>
    <p:extLst>
      <p:ext uri="{BB962C8B-B14F-4D97-AF65-F5344CB8AC3E}">
        <p14:creationId xmlns:p14="http://schemas.microsoft.com/office/powerpoint/2010/main" val="254406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Grp="1" noChangeArrowheads="1"/>
          </p:cNvSpPr>
          <p:nvPr>
            <p:ph idx="1"/>
          </p:nvPr>
        </p:nvSpPr>
        <p:spPr/>
        <p:txBody>
          <a:bodyPr/>
          <a:lstStyle/>
          <a:p>
            <a:r>
              <a:rPr lang="en-US" altLang="zh-CN" dirty="0"/>
              <a:t>100BASE-TX</a:t>
            </a:r>
          </a:p>
          <a:p>
            <a:pPr lvl="1"/>
            <a:r>
              <a:rPr lang="zh-CN" altLang="en-US" dirty="0">
                <a:solidFill>
                  <a:srgbClr val="0000FF"/>
                </a:solidFill>
                <a:latin typeface="Arial" charset="0"/>
                <a:ea typeface="黑体" pitchFamily="2" charset="-122"/>
              </a:rPr>
              <a:t>使用 </a:t>
            </a:r>
            <a:r>
              <a:rPr lang="en-US" altLang="zh-CN" dirty="0">
                <a:solidFill>
                  <a:srgbClr val="0000FF"/>
                </a:solidFill>
                <a:latin typeface="Arial" charset="0"/>
                <a:ea typeface="黑体" pitchFamily="2" charset="-122"/>
              </a:rPr>
              <a:t>2 </a:t>
            </a:r>
            <a:r>
              <a:rPr lang="zh-CN" altLang="en-US" dirty="0">
                <a:solidFill>
                  <a:srgbClr val="0000FF"/>
                </a:solidFill>
                <a:latin typeface="Arial" charset="0"/>
                <a:ea typeface="黑体" pitchFamily="2" charset="-122"/>
              </a:rPr>
              <a:t>对 </a:t>
            </a:r>
            <a:r>
              <a:rPr lang="en-US" altLang="zh-CN" dirty="0">
                <a:solidFill>
                  <a:srgbClr val="0000FF"/>
                </a:solidFill>
                <a:latin typeface="Arial" charset="0"/>
                <a:ea typeface="黑体" pitchFamily="2" charset="-122"/>
              </a:rPr>
              <a:t>UTP 5 </a:t>
            </a:r>
            <a:r>
              <a:rPr lang="zh-CN" altLang="en-US" dirty="0">
                <a:solidFill>
                  <a:srgbClr val="0000FF"/>
                </a:solidFill>
                <a:latin typeface="Arial" charset="0"/>
                <a:ea typeface="黑体" pitchFamily="2" charset="-122"/>
              </a:rPr>
              <a:t>类线 或 屏蔽双绞线 </a:t>
            </a:r>
            <a:r>
              <a:rPr lang="en-US" altLang="zh-CN" dirty="0">
                <a:solidFill>
                  <a:srgbClr val="0000FF"/>
                </a:solidFill>
                <a:latin typeface="Arial" charset="0"/>
                <a:ea typeface="黑体" pitchFamily="2" charset="-122"/>
              </a:rPr>
              <a:t>STP</a:t>
            </a:r>
            <a:r>
              <a:rPr lang="zh-CN" altLang="en-US" dirty="0">
                <a:solidFill>
                  <a:srgbClr val="0000FF"/>
                </a:solidFill>
                <a:latin typeface="Arial" charset="0"/>
                <a:ea typeface="黑体" pitchFamily="2" charset="-122"/>
              </a:rPr>
              <a:t>。</a:t>
            </a:r>
            <a:endParaRPr lang="en-US" altLang="zh-CN" dirty="0">
              <a:solidFill>
                <a:srgbClr val="0000FF"/>
              </a:solidFill>
              <a:latin typeface="Arial" charset="0"/>
              <a:ea typeface="黑体" pitchFamily="2" charset="-122"/>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endParaRPr lang="en-US" altLang="zh-CN" dirty="0">
              <a:solidFill>
                <a:srgbClr val="0000FF"/>
              </a:solidFill>
            </a:endParaRPr>
          </a:p>
          <a:p>
            <a:r>
              <a:rPr lang="en-US" altLang="zh-CN" dirty="0"/>
              <a:t>100BASE-T4</a:t>
            </a:r>
          </a:p>
          <a:p>
            <a:pPr lvl="1"/>
            <a:r>
              <a:rPr lang="zh-CN" altLang="en-US" dirty="0">
                <a:solidFill>
                  <a:srgbClr val="0000FF"/>
                </a:solidFill>
                <a:latin typeface="Arial" charset="0"/>
              </a:rPr>
              <a:t>使用 </a:t>
            </a:r>
            <a:r>
              <a:rPr lang="en-US" altLang="zh-CN" dirty="0">
                <a:solidFill>
                  <a:srgbClr val="0000FF"/>
                </a:solidFill>
                <a:latin typeface="Arial" charset="0"/>
              </a:rPr>
              <a:t>4 </a:t>
            </a:r>
            <a:r>
              <a:rPr lang="zh-CN" altLang="en-US" dirty="0">
                <a:solidFill>
                  <a:srgbClr val="0000FF"/>
                </a:solidFill>
                <a:latin typeface="Arial" charset="0"/>
              </a:rPr>
              <a:t>对 </a:t>
            </a:r>
            <a:r>
              <a:rPr lang="en-US" altLang="zh-CN" dirty="0">
                <a:solidFill>
                  <a:srgbClr val="0000FF"/>
                </a:solidFill>
                <a:latin typeface="Arial" charset="0"/>
              </a:rPr>
              <a:t>UTP 3 </a:t>
            </a:r>
            <a:r>
              <a:rPr lang="zh-CN" altLang="en-US" dirty="0">
                <a:solidFill>
                  <a:srgbClr val="0000FF"/>
                </a:solidFill>
                <a:latin typeface="Arial" charset="0"/>
              </a:rPr>
              <a:t>类线 或 </a:t>
            </a:r>
            <a:r>
              <a:rPr lang="en-US" altLang="zh-CN" dirty="0">
                <a:solidFill>
                  <a:srgbClr val="0000FF"/>
                </a:solidFill>
                <a:latin typeface="Arial" charset="0"/>
              </a:rPr>
              <a:t>5 </a:t>
            </a:r>
            <a:r>
              <a:rPr lang="zh-CN" altLang="en-US" dirty="0">
                <a:solidFill>
                  <a:srgbClr val="0000FF"/>
                </a:solidFill>
                <a:latin typeface="Arial" charset="0"/>
              </a:rPr>
              <a:t>类线。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100</a:t>
            </a:r>
            <a:r>
              <a:rPr lang="zh-CN" altLang="en-US" dirty="0">
                <a:solidFill>
                  <a:srgbClr val="0000FF"/>
                </a:solidFill>
              </a:rPr>
              <a:t>米。</a:t>
            </a:r>
          </a:p>
          <a:p>
            <a:r>
              <a:rPr lang="en-US" altLang="zh-CN" dirty="0"/>
              <a:t>100BASE-FX </a:t>
            </a:r>
          </a:p>
          <a:p>
            <a:pPr lvl="1"/>
            <a:r>
              <a:rPr lang="zh-CN" altLang="en-US" dirty="0">
                <a:solidFill>
                  <a:srgbClr val="0000FF"/>
                </a:solidFill>
                <a:latin typeface="Arial" charset="0"/>
              </a:rPr>
              <a:t>使用 </a:t>
            </a:r>
            <a:r>
              <a:rPr lang="en-US" altLang="zh-CN" dirty="0">
                <a:solidFill>
                  <a:srgbClr val="0000FF"/>
                </a:solidFill>
                <a:latin typeface="Arial" charset="0"/>
              </a:rPr>
              <a:t>2 </a:t>
            </a:r>
            <a:r>
              <a:rPr lang="zh-CN" altLang="en-US" dirty="0">
                <a:solidFill>
                  <a:srgbClr val="0000FF"/>
                </a:solidFill>
                <a:latin typeface="Arial" charset="0"/>
              </a:rPr>
              <a:t>股光纤。 </a:t>
            </a:r>
            <a:endParaRPr lang="en-US" altLang="zh-CN" dirty="0">
              <a:solidFill>
                <a:srgbClr val="0000FF"/>
              </a:solidFill>
              <a:latin typeface="Arial" charset="0"/>
            </a:endParaRPr>
          </a:p>
          <a:p>
            <a:pPr lvl="1"/>
            <a:r>
              <a:rPr lang="zh-CN" altLang="en-US" dirty="0">
                <a:solidFill>
                  <a:srgbClr val="0000FF"/>
                </a:solidFill>
                <a:latin typeface="Arial" charset="0"/>
              </a:rPr>
              <a:t>网段最大程度：</a:t>
            </a:r>
            <a:r>
              <a:rPr lang="en-US" altLang="zh-CN" dirty="0">
                <a:solidFill>
                  <a:srgbClr val="0000FF"/>
                </a:solidFill>
              </a:rPr>
              <a:t>2000</a:t>
            </a:r>
            <a:r>
              <a:rPr lang="zh-CN" altLang="en-US" dirty="0">
                <a:solidFill>
                  <a:srgbClr val="0000FF"/>
                </a:solidFill>
              </a:rPr>
              <a:t>米。</a:t>
            </a:r>
            <a:endParaRPr lang="zh-CN" altLang="en-US" dirty="0">
              <a:solidFill>
                <a:srgbClr val="0000FF"/>
              </a:solidFill>
              <a:latin typeface="Arial" charset="0"/>
            </a:endParaRPr>
          </a:p>
        </p:txBody>
      </p:sp>
      <p:sp>
        <p:nvSpPr>
          <p:cNvPr id="482306" name="Rectangle 2"/>
          <p:cNvSpPr>
            <a:spLocks noGrp="1" noChangeArrowheads="1"/>
          </p:cNvSpPr>
          <p:nvPr>
            <p:ph type="title"/>
          </p:nvPr>
        </p:nvSpPr>
        <p:spPr/>
        <p:txBody>
          <a:bodyPr/>
          <a:lstStyle/>
          <a:p>
            <a:pPr algn="ctr"/>
            <a:r>
              <a:rPr lang="en-US" altLang="zh-CN" sz="3200" dirty="0"/>
              <a:t>100 </a:t>
            </a:r>
            <a:r>
              <a:rPr lang="en-US" altLang="zh-CN" sz="3200" dirty="0" err="1"/>
              <a:t>Mbit</a:t>
            </a:r>
            <a:r>
              <a:rPr lang="en-US" altLang="zh-CN" sz="3200" dirty="0"/>
              <a:t>/s </a:t>
            </a:r>
            <a:r>
              <a:rPr lang="zh-CN" altLang="en-US" sz="3200" dirty="0"/>
              <a:t>以太网的三种不同的物理层标准 </a:t>
            </a:r>
          </a:p>
        </p:txBody>
      </p:sp>
    </p:spTree>
    <p:extLst>
      <p:ext uri="{BB962C8B-B14F-4D97-AF65-F5344CB8AC3E}">
        <p14:creationId xmlns:p14="http://schemas.microsoft.com/office/powerpoint/2010/main" val="41694880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B4CAD0-5389-42A8-9652-455CC950173B}"/>
              </a:ext>
            </a:extLst>
          </p:cNvPr>
          <p:cNvSpPr txBox="1"/>
          <p:nvPr/>
        </p:nvSpPr>
        <p:spPr>
          <a:xfrm>
            <a:off x="695400" y="1230662"/>
            <a:ext cx="8856984" cy="504054"/>
          </a:xfrm>
          <a:prstGeom prst="rect">
            <a:avLst/>
          </a:prstGeom>
          <a:solidFill>
            <a:schemeClr val="bg1">
              <a:lumMod val="95000"/>
            </a:schemeClr>
          </a:solid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68449392-DB16-40EB-BC02-E7C4AB7B08F0}"/>
              </a:ext>
            </a:extLst>
          </p:cNvPr>
          <p:cNvSpPr txBox="1"/>
          <p:nvPr/>
        </p:nvSpPr>
        <p:spPr>
          <a:xfrm>
            <a:off x="695400" y="1863874"/>
            <a:ext cx="8856984" cy="504054"/>
          </a:xfrm>
          <a:prstGeom prst="rect">
            <a:avLst/>
          </a:prstGeom>
          <a:solidFill>
            <a:schemeClr val="accent3">
              <a:lumMod val="20000"/>
              <a:lumOff val="8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11606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允许在 </a:t>
            </a:r>
            <a:r>
              <a:rPr lang="en-US" altLang="zh-CN" dirty="0"/>
              <a:t>1 </a:t>
            </a:r>
            <a:r>
              <a:rPr lang="en-US" altLang="zh-CN" dirty="0" err="1"/>
              <a:t>Gbit</a:t>
            </a:r>
            <a:r>
              <a:rPr lang="en-US" altLang="zh-CN" dirty="0"/>
              <a:t>/s </a:t>
            </a:r>
            <a:r>
              <a:rPr lang="zh-CN" altLang="en-US" dirty="0"/>
              <a:t>下以全双工和半双工两种方式工作。</a:t>
            </a:r>
          </a:p>
          <a:p>
            <a:r>
              <a:rPr lang="zh-CN" altLang="en-US" dirty="0"/>
              <a:t>使用 </a:t>
            </a:r>
            <a:r>
              <a:rPr lang="en-US" altLang="zh-CN" dirty="0"/>
              <a:t>IEEE 802.3 </a:t>
            </a:r>
            <a:r>
              <a:rPr lang="zh-CN" altLang="en-US" dirty="0"/>
              <a:t>协议规定的帧格式。</a:t>
            </a:r>
          </a:p>
          <a:p>
            <a:r>
              <a:rPr lang="zh-CN" altLang="en-US" dirty="0">
                <a:solidFill>
                  <a:srgbClr val="FF0000"/>
                </a:solidFill>
              </a:rPr>
              <a:t>在半双工方式下使用 </a:t>
            </a:r>
            <a:r>
              <a:rPr lang="en-US" altLang="zh-CN" dirty="0">
                <a:solidFill>
                  <a:srgbClr val="FF0000"/>
                </a:solidFill>
              </a:rPr>
              <a:t>CSMA/CD </a:t>
            </a:r>
            <a:r>
              <a:rPr lang="zh-CN" altLang="en-US" dirty="0">
                <a:solidFill>
                  <a:srgbClr val="FF0000"/>
                </a:solidFill>
              </a:rPr>
              <a:t>协议，全双工方式不使用 </a:t>
            </a:r>
            <a:r>
              <a:rPr lang="en-US" altLang="zh-CN" dirty="0">
                <a:solidFill>
                  <a:srgbClr val="FF0000"/>
                </a:solidFill>
              </a:rPr>
              <a:t>CSMA/CD </a:t>
            </a:r>
            <a:r>
              <a:rPr lang="zh-CN" altLang="en-US" dirty="0">
                <a:solidFill>
                  <a:srgbClr val="FF0000"/>
                </a:solidFill>
              </a:rPr>
              <a:t>协议。</a:t>
            </a:r>
          </a:p>
          <a:p>
            <a:r>
              <a:rPr lang="zh-CN" altLang="en-US" dirty="0"/>
              <a:t>与 </a:t>
            </a:r>
            <a:r>
              <a:rPr lang="en-US" altLang="zh-CN" dirty="0"/>
              <a:t>10BASE-T </a:t>
            </a:r>
            <a:r>
              <a:rPr lang="zh-CN" altLang="en-US" dirty="0"/>
              <a:t>和 </a:t>
            </a:r>
            <a:r>
              <a:rPr lang="en-US" altLang="zh-CN" dirty="0"/>
              <a:t>100BASE-T </a:t>
            </a:r>
            <a:r>
              <a:rPr lang="zh-CN" altLang="en-US" dirty="0"/>
              <a:t>技术向后兼容。</a:t>
            </a:r>
          </a:p>
        </p:txBody>
      </p:sp>
      <p:sp>
        <p:nvSpPr>
          <p:cNvPr id="483330" name="Rectangle 2"/>
          <p:cNvSpPr>
            <a:spLocks noGrp="1" noChangeArrowheads="1"/>
          </p:cNvSpPr>
          <p:nvPr>
            <p:ph type="title"/>
          </p:nvPr>
        </p:nvSpPr>
        <p:spPr/>
        <p:txBody>
          <a:bodyPr/>
          <a:lstStyle/>
          <a:p>
            <a:r>
              <a:rPr lang="en-US" altLang="zh-CN" dirty="0"/>
              <a:t>3.5.2  </a:t>
            </a:r>
            <a:r>
              <a:rPr lang="zh-CN" altLang="zh-CN" dirty="0"/>
              <a:t>吉比特以太网</a:t>
            </a:r>
          </a:p>
        </p:txBody>
      </p:sp>
      <p:sp>
        <p:nvSpPr>
          <p:cNvPr id="2" name="矩形 1"/>
          <p:cNvSpPr/>
          <p:nvPr/>
        </p:nvSpPr>
        <p:spPr>
          <a:xfrm>
            <a:off x="2207568" y="4725145"/>
            <a:ext cx="7920880" cy="999697"/>
          </a:xfrm>
          <a:prstGeom prst="rect">
            <a:avLst/>
          </a:prstGeom>
          <a:solidFill>
            <a:schemeClr val="accent4">
              <a:lumMod val="20000"/>
              <a:lumOff val="80000"/>
            </a:schemeClr>
          </a:solidFill>
          <a:ln>
            <a:solidFill>
              <a:srgbClr val="000099"/>
            </a:solidFill>
          </a:ln>
        </p:spPr>
        <p:txBody>
          <a:bodyPr wrap="square">
            <a:spAutoFit/>
          </a:bodyPr>
          <a:lstStyle/>
          <a:p>
            <a:pPr>
              <a:lnSpc>
                <a:spcPct val="110000"/>
              </a:lnSpc>
              <a:spcBef>
                <a:spcPts val="600"/>
              </a:spcBef>
            </a:pPr>
            <a:r>
              <a:rPr lang="zh-CN" altLang="zh-CN" sz="2800" dirty="0">
                <a:solidFill>
                  <a:srgbClr val="000099"/>
                </a:solidFill>
                <a:latin typeface="微软雅黑" panose="020B0503020204020204" pitchFamily="34" charset="-122"/>
                <a:ea typeface="微软雅黑" panose="020B0503020204020204" pitchFamily="34" charset="-122"/>
              </a:rPr>
              <a:t>吉比特以太网可用作现有网络的主干网，也可在高带宽（高速率）的应用场合中</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85878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800" dirty="0">
                <a:solidFill>
                  <a:srgbClr val="FF0000"/>
                </a:solidFill>
              </a:rPr>
              <a:t>使用两种成熟的技术：</a:t>
            </a:r>
            <a:r>
              <a:rPr lang="zh-CN" altLang="zh-CN" sz="2800" dirty="0"/>
              <a:t>一种来自现有的以太网，另一种则是美国国家标准协会</a:t>
            </a:r>
            <a:r>
              <a:rPr lang="en-US" altLang="zh-CN" sz="2800" dirty="0"/>
              <a:t> ANSI </a:t>
            </a:r>
            <a:r>
              <a:rPr lang="zh-CN" altLang="zh-CN" sz="2800" dirty="0"/>
              <a:t>制定的光纤通道</a:t>
            </a:r>
            <a:r>
              <a:rPr lang="en-US" altLang="zh-CN" sz="2800" dirty="0"/>
              <a:t> FC  (Fiber Channel)</a:t>
            </a:r>
            <a:r>
              <a:rPr lang="zh-CN" altLang="zh-CN" sz="2800" dirty="0"/>
              <a:t>。</a:t>
            </a:r>
            <a:endParaRPr lang="en-US" altLang="zh-CN" sz="2800" dirty="0"/>
          </a:p>
        </p:txBody>
      </p:sp>
      <p:sp>
        <p:nvSpPr>
          <p:cNvPr id="484354" name="Rectangle 2"/>
          <p:cNvSpPr>
            <a:spLocks noGrp="1" noChangeArrowheads="1"/>
          </p:cNvSpPr>
          <p:nvPr>
            <p:ph type="title"/>
          </p:nvPr>
        </p:nvSpPr>
        <p:spPr/>
        <p:txBody>
          <a:bodyPr/>
          <a:lstStyle/>
          <a:p>
            <a:pPr algn="ctr"/>
            <a:r>
              <a:rPr lang="zh-CN" altLang="en-US" dirty="0"/>
              <a:t>吉比特以太网的物理层 </a:t>
            </a:r>
          </a:p>
        </p:txBody>
      </p:sp>
      <p:graphicFrame>
        <p:nvGraphicFramePr>
          <p:cNvPr id="2" name="表格 1"/>
          <p:cNvGraphicFramePr>
            <a:graphicFrameLocks noGrp="1"/>
          </p:cNvGraphicFramePr>
          <p:nvPr>
            <p:extLst>
              <p:ext uri="{D42A27DB-BD31-4B8C-83A1-F6EECF244321}">
                <p14:modId xmlns:p14="http://schemas.microsoft.com/office/powerpoint/2010/main" val="2370780991"/>
              </p:ext>
            </p:extLst>
          </p:nvPr>
        </p:nvGraphicFramePr>
        <p:xfrm>
          <a:off x="1847528" y="3158995"/>
          <a:ext cx="8856984" cy="2502252"/>
        </p:xfrm>
        <a:graphic>
          <a:graphicData uri="http://schemas.openxmlformats.org/drawingml/2006/table">
            <a:tbl>
              <a:tblPr firstRow="1" firstCol="1" bandRow="1"/>
              <a:tblGrid>
                <a:gridCol w="2443306">
                  <a:extLst>
                    <a:ext uri="{9D8B030D-6E8A-4147-A177-3AD203B41FA5}">
                      <a16:colId xmlns:a16="http://schemas.microsoft.com/office/drawing/2014/main" val="20000"/>
                    </a:ext>
                  </a:extLst>
                </a:gridCol>
                <a:gridCol w="992593">
                  <a:extLst>
                    <a:ext uri="{9D8B030D-6E8A-4147-A177-3AD203B41FA5}">
                      <a16:colId xmlns:a16="http://schemas.microsoft.com/office/drawing/2014/main" val="20001"/>
                    </a:ext>
                  </a:extLst>
                </a:gridCol>
                <a:gridCol w="1670831">
                  <a:extLst>
                    <a:ext uri="{9D8B030D-6E8A-4147-A177-3AD203B41FA5}">
                      <a16:colId xmlns:a16="http://schemas.microsoft.com/office/drawing/2014/main" val="20002"/>
                    </a:ext>
                  </a:extLst>
                </a:gridCol>
                <a:gridCol w="3750254">
                  <a:extLst>
                    <a:ext uri="{9D8B030D-6E8A-4147-A177-3AD203B41FA5}">
                      <a16:colId xmlns:a16="http://schemas.microsoft.com/office/drawing/2014/main" val="20003"/>
                    </a:ext>
                  </a:extLst>
                </a:gridCol>
              </a:tblGrid>
              <a:tr h="614747">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09831">
                <a:tc>
                  <a:txBody>
                    <a:bodyPr/>
                    <a:lstStyle/>
                    <a:p>
                      <a:pPr algn="just">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1000BASE-SX</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550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多模光纤（</a:t>
                      </a:r>
                      <a:r>
                        <a:rPr lang="en-US" sz="2000" b="0" dirty="0">
                          <a:solidFill>
                            <a:srgbClr val="000099"/>
                          </a:solidFill>
                          <a:effectLst/>
                          <a:latin typeface="微软雅黑" panose="020B0503020204020204" pitchFamily="34" charset="-122"/>
                          <a:ea typeface="微软雅黑" panose="020B0503020204020204" pitchFamily="34" charset="-122"/>
                        </a:rPr>
                        <a:t>50 </a:t>
                      </a:r>
                      <a:r>
                        <a:rPr lang="zh-CN" sz="2000" b="0" dirty="0">
                          <a:solidFill>
                            <a:srgbClr val="000099"/>
                          </a:solidFill>
                          <a:effectLst/>
                          <a:latin typeface="微软雅黑" panose="020B0503020204020204" pitchFamily="34" charset="-122"/>
                          <a:ea typeface="微软雅黑" panose="020B0503020204020204" pitchFamily="34" charset="-122"/>
                        </a:rPr>
                        <a:t>和</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62.5 </a:t>
                      </a:r>
                      <a:r>
                        <a:rPr lang="en-US" sz="2000" b="0" dirty="0">
                          <a:solidFill>
                            <a:srgbClr val="000099"/>
                          </a:solidFill>
                          <a:effectLst/>
                          <a:latin typeface="微软雅黑" panose="020B0503020204020204" pitchFamily="34" charset="-122"/>
                          <a:ea typeface="微软雅黑" panose="020B0503020204020204" pitchFamily="34" charset="-122"/>
                          <a:sym typeface="Symbol"/>
                        </a:rPr>
                        <a:t></a:t>
                      </a:r>
                      <a:r>
                        <a:rPr lang="en-US" sz="2000" b="0" dirty="0">
                          <a:solidFill>
                            <a:srgbClr val="000099"/>
                          </a:solidFill>
                          <a:effectLst/>
                          <a:latin typeface="微软雅黑" panose="020B0503020204020204" pitchFamily="34" charset="-122"/>
                          <a:ea typeface="微软雅黑" panose="020B0503020204020204" pitchFamily="34" charset="-122"/>
                        </a:rPr>
                        <a:t>m</a:t>
                      </a:r>
                      <a:r>
                        <a:rPr lang="zh-CN" sz="2000" b="0" dirty="0">
                          <a:solidFill>
                            <a:srgbClr val="000099"/>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58012">
                <a:tc>
                  <a:txBody>
                    <a:bodyPr/>
                    <a:lstStyle/>
                    <a:p>
                      <a:pPr algn="just">
                        <a:lnSpc>
                          <a:spcPct val="100000"/>
                        </a:lnSpc>
                        <a:spcAft>
                          <a:spcPts val="0"/>
                        </a:spcAft>
                        <a:tabLst>
                          <a:tab pos="1752600" algn="l"/>
                        </a:tabLst>
                      </a:pPr>
                      <a:r>
                        <a:rPr lang="en-US" sz="2000" b="0">
                          <a:solidFill>
                            <a:srgbClr val="000099"/>
                          </a:solidFill>
                          <a:effectLst/>
                          <a:latin typeface="微软雅黑" panose="020B0503020204020204" pitchFamily="34" charset="-122"/>
                          <a:ea typeface="微软雅黑" panose="020B0503020204020204" pitchFamily="34" charset="-122"/>
                        </a:rPr>
                        <a:t>1000BASE-LX</a:t>
                      </a:r>
                      <a:endParaRPr lang="zh-CN" sz="2000" b="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5000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单模光纤（</a:t>
                      </a:r>
                      <a:r>
                        <a:rPr lang="en-US" sz="2000" b="0" dirty="0">
                          <a:solidFill>
                            <a:srgbClr val="000099"/>
                          </a:solidFill>
                          <a:effectLst/>
                          <a:latin typeface="微软雅黑" panose="020B0503020204020204" pitchFamily="34" charset="-122"/>
                          <a:ea typeface="微软雅黑" panose="020B0503020204020204" pitchFamily="34" charset="-122"/>
                        </a:rPr>
                        <a:t>10 </a:t>
                      </a:r>
                      <a:r>
                        <a:rPr lang="en-US" sz="2000" b="0" dirty="0">
                          <a:solidFill>
                            <a:srgbClr val="000099"/>
                          </a:solidFill>
                          <a:effectLst/>
                          <a:latin typeface="微软雅黑" panose="020B0503020204020204" pitchFamily="34" charset="-122"/>
                          <a:ea typeface="微软雅黑" panose="020B0503020204020204" pitchFamily="34" charset="-122"/>
                          <a:sym typeface="Symbol"/>
                        </a:rPr>
                        <a:t></a:t>
                      </a:r>
                      <a:r>
                        <a:rPr lang="en-US" sz="2000" b="0" dirty="0">
                          <a:solidFill>
                            <a:srgbClr val="000099"/>
                          </a:solidFill>
                          <a:effectLst/>
                          <a:latin typeface="微软雅黑" panose="020B0503020204020204" pitchFamily="34" charset="-122"/>
                          <a:ea typeface="微软雅黑" panose="020B0503020204020204" pitchFamily="34" charset="-122"/>
                        </a:rPr>
                        <a:t>m</a:t>
                      </a:r>
                      <a:r>
                        <a:rPr lang="zh-CN" sz="2000" b="0" dirty="0">
                          <a:solidFill>
                            <a:srgbClr val="000099"/>
                          </a:solidFill>
                          <a:effectLst/>
                          <a:latin typeface="微软雅黑" panose="020B0503020204020204" pitchFamily="34" charset="-122"/>
                          <a:ea typeface="微软雅黑" panose="020B0503020204020204" pitchFamily="34" charset="-122"/>
                        </a:rPr>
                        <a:t>）多模光纤（</a:t>
                      </a:r>
                      <a:r>
                        <a:rPr lang="en-US" sz="2000" b="0" dirty="0">
                          <a:solidFill>
                            <a:srgbClr val="000099"/>
                          </a:solidFill>
                          <a:effectLst/>
                          <a:latin typeface="微软雅黑" panose="020B0503020204020204" pitchFamily="34" charset="-122"/>
                          <a:ea typeface="微软雅黑" panose="020B0503020204020204" pitchFamily="34" charset="-122"/>
                        </a:rPr>
                        <a:t>50 </a:t>
                      </a:r>
                      <a:r>
                        <a:rPr lang="zh-CN" sz="2000" b="0" dirty="0">
                          <a:solidFill>
                            <a:srgbClr val="000099"/>
                          </a:solidFill>
                          <a:effectLst/>
                          <a:latin typeface="微软雅黑" panose="020B0503020204020204" pitchFamily="34" charset="-122"/>
                          <a:ea typeface="微软雅黑" panose="020B0503020204020204" pitchFamily="34" charset="-122"/>
                        </a:rPr>
                        <a:t>和</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62.5 </a:t>
                      </a:r>
                      <a:r>
                        <a:rPr lang="en-US" sz="2000" b="0" dirty="0">
                          <a:solidFill>
                            <a:srgbClr val="000099"/>
                          </a:solidFill>
                          <a:effectLst/>
                          <a:latin typeface="微软雅黑" panose="020B0503020204020204" pitchFamily="34" charset="-122"/>
                          <a:ea typeface="微软雅黑" panose="020B0503020204020204" pitchFamily="34" charset="-122"/>
                          <a:sym typeface="Symbol"/>
                        </a:rPr>
                        <a:t></a:t>
                      </a:r>
                      <a:r>
                        <a:rPr lang="en-US" sz="2000" b="0" dirty="0">
                          <a:solidFill>
                            <a:srgbClr val="000099"/>
                          </a:solidFill>
                          <a:effectLst/>
                          <a:latin typeface="微软雅黑" panose="020B0503020204020204" pitchFamily="34" charset="-122"/>
                          <a:ea typeface="微软雅黑" panose="020B0503020204020204" pitchFamily="34" charset="-122"/>
                        </a:rPr>
                        <a:t>m</a:t>
                      </a:r>
                      <a:r>
                        <a:rPr lang="zh-CN" sz="2000" b="0" dirty="0">
                          <a:solidFill>
                            <a:srgbClr val="000099"/>
                          </a:solidFill>
                          <a:effectLst/>
                          <a:latin typeface="微软雅黑" panose="020B0503020204020204" pitchFamily="34" charset="-122"/>
                          <a:ea typeface="微软雅黑" panose="020B0503020204020204" pitchFamily="34"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9831">
                <a:tc>
                  <a:txBody>
                    <a:bodyPr/>
                    <a:lstStyle/>
                    <a:p>
                      <a:pPr algn="just">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1000BASE-CX</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25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使用</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2 </a:t>
                      </a:r>
                      <a:r>
                        <a:rPr lang="zh-CN" sz="2000" b="0" dirty="0">
                          <a:solidFill>
                            <a:srgbClr val="000099"/>
                          </a:solidFill>
                          <a:effectLst/>
                          <a:latin typeface="微软雅黑" panose="020B0503020204020204" pitchFamily="34" charset="-122"/>
                          <a:ea typeface="微软雅黑" panose="020B0503020204020204" pitchFamily="34" charset="-122"/>
                        </a:rPr>
                        <a:t>对屏蔽双绞线电缆</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STP</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9831">
                <a:tc>
                  <a:txBody>
                    <a:bodyPr/>
                    <a:lstStyle/>
                    <a:p>
                      <a:pPr algn="just">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1000BASE-T</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000099"/>
                          </a:solidFill>
                          <a:effectLst/>
                          <a:latin typeface="微软雅黑" panose="020B0503020204020204" pitchFamily="34" charset="-122"/>
                          <a:ea typeface="微软雅黑" panose="020B0503020204020204" pitchFamily="34" charset="-122"/>
                        </a:rPr>
                        <a:t>100 m</a:t>
                      </a:r>
                      <a:endParaRPr lang="zh-CN" sz="2000" b="0" dirty="0">
                        <a:solidFill>
                          <a:srgbClr val="000099"/>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lnSpc>
                          <a:spcPct val="100000"/>
                        </a:lnSpc>
                        <a:spcAft>
                          <a:spcPts val="0"/>
                        </a:spcAft>
                        <a:tabLst>
                          <a:tab pos="1752600" algn="l"/>
                        </a:tabLst>
                      </a:pPr>
                      <a:r>
                        <a:rPr lang="zh-CN" sz="2000" b="0" dirty="0">
                          <a:solidFill>
                            <a:srgbClr val="000099"/>
                          </a:solidFill>
                          <a:effectLst/>
                          <a:latin typeface="微软雅黑" panose="020B0503020204020204" pitchFamily="34" charset="-122"/>
                          <a:ea typeface="微软雅黑" panose="020B0503020204020204" pitchFamily="34" charset="-122"/>
                        </a:rPr>
                        <a:t>使用</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4 </a:t>
                      </a:r>
                      <a:r>
                        <a:rPr lang="zh-CN" sz="2000" b="0" dirty="0">
                          <a:solidFill>
                            <a:srgbClr val="000099"/>
                          </a:solidFill>
                          <a:effectLst/>
                          <a:latin typeface="微软雅黑" panose="020B0503020204020204" pitchFamily="34" charset="-122"/>
                          <a:ea typeface="微软雅黑" panose="020B0503020204020204" pitchFamily="34" charset="-122"/>
                        </a:rPr>
                        <a:t>对</a:t>
                      </a:r>
                      <a:r>
                        <a:rPr lang="en-US" altLang="zh-CN" sz="2000" b="0" dirty="0">
                          <a:solidFill>
                            <a:srgbClr val="000099"/>
                          </a:solidFill>
                          <a:effectLst/>
                          <a:latin typeface="微软雅黑" panose="020B0503020204020204" pitchFamily="34" charset="-122"/>
                          <a:ea typeface="微软雅黑" panose="020B0503020204020204" pitchFamily="34" charset="-122"/>
                        </a:rPr>
                        <a:t> </a:t>
                      </a:r>
                      <a:r>
                        <a:rPr lang="en-US" sz="2000" b="0" dirty="0">
                          <a:solidFill>
                            <a:srgbClr val="000099"/>
                          </a:solidFill>
                          <a:effectLst/>
                          <a:latin typeface="微软雅黑" panose="020B0503020204020204" pitchFamily="34" charset="-122"/>
                          <a:ea typeface="微软雅黑" panose="020B0503020204020204" pitchFamily="34" charset="-122"/>
                        </a:rPr>
                        <a:t>UTP 5 </a:t>
                      </a:r>
                      <a:r>
                        <a:rPr lang="zh-CN" sz="2000" b="0" dirty="0">
                          <a:solidFill>
                            <a:srgbClr val="000099"/>
                          </a:solidFill>
                          <a:effectLst/>
                          <a:latin typeface="微软雅黑" panose="020B0503020204020204" pitchFamily="34" charset="-122"/>
                          <a:ea typeface="微软雅黑" panose="020B0503020204020204" pitchFamily="34" charset="-122"/>
                        </a:rPr>
                        <a:t>类线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3719737" y="2679304"/>
            <a:ext cx="50405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en-US" sz="2400" dirty="0">
                <a:solidFill>
                  <a:srgbClr val="000099"/>
                </a:solidFill>
                <a:latin typeface="微软雅黑" panose="020B0503020204020204" pitchFamily="34" charset="-122"/>
                <a:ea typeface="微软雅黑" panose="020B0503020204020204" pitchFamily="34" charset="-122"/>
                <a:cs typeface="Times New Roman" pitchFamily="18" charset="0"/>
              </a:rPr>
              <a:t>吉比特以太网物理层标准</a:t>
            </a:r>
            <a:endParaRPr lang="zh-CN" altLang="en-US" sz="2400"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214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27051" y="1536412"/>
            <a:ext cx="11137899" cy="4844916"/>
          </a:xfrm>
        </p:spPr>
        <p:txBody>
          <a:bodyPr/>
          <a:lstStyle/>
          <a:p>
            <a:r>
              <a:rPr lang="zh-CN" altLang="zh-CN" sz="2800" dirty="0"/>
              <a:t>如果数据中的某个字节的二进制代码恰好和</a:t>
            </a:r>
            <a:r>
              <a:rPr lang="en-US" altLang="zh-CN" sz="2800" dirty="0"/>
              <a:t> SOH </a:t>
            </a:r>
            <a:r>
              <a:rPr lang="zh-CN" altLang="zh-CN" sz="2800" dirty="0"/>
              <a:t>或</a:t>
            </a:r>
            <a:r>
              <a:rPr lang="en-US" altLang="zh-CN" sz="2800" dirty="0"/>
              <a:t> EOT </a:t>
            </a:r>
            <a:r>
              <a:rPr lang="zh-CN" altLang="zh-CN" sz="2800" dirty="0"/>
              <a:t>一样，数据链路层就会错误地“找到帧的边界”</a:t>
            </a:r>
            <a:r>
              <a:rPr lang="zh-CN" altLang="en-US" sz="2800" dirty="0"/>
              <a:t>。</a:t>
            </a:r>
          </a:p>
        </p:txBody>
      </p:sp>
      <p:sp>
        <p:nvSpPr>
          <p:cNvPr id="356354" name="Rectangle 2"/>
          <p:cNvSpPr>
            <a:spLocks noGrp="1" noChangeArrowheads="1"/>
          </p:cNvSpPr>
          <p:nvPr>
            <p:ph type="title"/>
          </p:nvPr>
        </p:nvSpPr>
        <p:spPr/>
        <p:txBody>
          <a:bodyPr/>
          <a:lstStyle/>
          <a:p>
            <a:r>
              <a:rPr lang="en-US" altLang="zh-CN" dirty="0"/>
              <a:t>2.  </a:t>
            </a:r>
            <a:r>
              <a:rPr lang="zh-CN" altLang="en-US" dirty="0"/>
              <a:t>透明传输</a:t>
            </a:r>
          </a:p>
        </p:txBody>
      </p:sp>
      <p:sp>
        <p:nvSpPr>
          <p:cNvPr id="356374" name="Line 22"/>
          <p:cNvSpPr>
            <a:spLocks noChangeShapeType="1"/>
          </p:cNvSpPr>
          <p:nvPr/>
        </p:nvSpPr>
        <p:spPr bwMode="auto">
          <a:xfrm rot="16200000" flipV="1">
            <a:off x="2110648" y="3879046"/>
            <a:ext cx="14288" cy="1153981"/>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6" name="Rectangle 4"/>
          <p:cNvSpPr>
            <a:spLocks noChangeArrowheads="1"/>
          </p:cNvSpPr>
          <p:nvPr/>
        </p:nvSpPr>
        <p:spPr bwMode="auto">
          <a:xfrm>
            <a:off x="2380059" y="4128216"/>
            <a:ext cx="62600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SOH</a:t>
            </a:r>
          </a:p>
        </p:txBody>
      </p:sp>
      <p:sp>
        <p:nvSpPr>
          <p:cNvPr id="356357" name="Rectangle 5"/>
          <p:cNvSpPr>
            <a:spLocks noChangeArrowheads="1"/>
          </p:cNvSpPr>
          <p:nvPr/>
        </p:nvSpPr>
        <p:spPr bwMode="auto">
          <a:xfrm>
            <a:off x="2990586" y="4128216"/>
            <a:ext cx="7527528" cy="6111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58" name="Rectangle 6"/>
          <p:cNvSpPr>
            <a:spLocks noChangeArrowheads="1"/>
          </p:cNvSpPr>
          <p:nvPr/>
        </p:nvSpPr>
        <p:spPr bwMode="auto">
          <a:xfrm>
            <a:off x="4763692" y="4128216"/>
            <a:ext cx="567531" cy="611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59" name="Line 7"/>
          <p:cNvSpPr>
            <a:spLocks noChangeShapeType="1"/>
          </p:cNvSpPr>
          <p:nvPr/>
        </p:nvSpPr>
        <p:spPr bwMode="auto">
          <a:xfrm>
            <a:off x="4792928" y="3096343"/>
            <a:ext cx="254529" cy="1031875"/>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0" name="Text Box 8"/>
          <p:cNvSpPr txBox="1">
            <a:spLocks noChangeArrowheads="1"/>
          </p:cNvSpPr>
          <p:nvPr/>
        </p:nvSpPr>
        <p:spPr bwMode="auto">
          <a:xfrm>
            <a:off x="3596919" y="2636912"/>
            <a:ext cx="2336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出现了“</a:t>
            </a:r>
            <a:r>
              <a:rPr kumimoji="1" lang="en-US" altLang="zh-CN" sz="2400">
                <a:solidFill>
                  <a:srgbClr val="000099"/>
                </a:solidFill>
                <a:latin typeface="微软雅黑" panose="020B0503020204020204" pitchFamily="34" charset="-122"/>
                <a:ea typeface="微软雅黑" panose="020B0503020204020204" pitchFamily="34" charset="-122"/>
              </a:rPr>
              <a:t>EOT”</a:t>
            </a:r>
          </a:p>
        </p:txBody>
      </p:sp>
      <p:sp>
        <p:nvSpPr>
          <p:cNvPr id="356361" name="AutoShape 9"/>
          <p:cNvSpPr>
            <a:spLocks/>
          </p:cNvSpPr>
          <p:nvPr/>
        </p:nvSpPr>
        <p:spPr bwMode="auto">
          <a:xfrm rot="-5400000">
            <a:off x="7998487" y="2182208"/>
            <a:ext cx="327025" cy="5606521"/>
          </a:xfrm>
          <a:prstGeom prst="leftBrace">
            <a:avLst>
              <a:gd name="adj1" fmla="val 13187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2" name="Text Box 10"/>
          <p:cNvSpPr txBox="1">
            <a:spLocks noChangeArrowheads="1"/>
          </p:cNvSpPr>
          <p:nvPr/>
        </p:nvSpPr>
        <p:spPr bwMode="auto">
          <a:xfrm>
            <a:off x="6572826" y="5052143"/>
            <a:ext cx="38972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kumimoji="1" lang="zh-CN" altLang="en-US" sz="2400">
                <a:solidFill>
                  <a:srgbClr val="000099"/>
                </a:solidFill>
                <a:latin typeface="微软雅黑" panose="020B0503020204020204" pitchFamily="34" charset="-122"/>
                <a:ea typeface="微软雅黑" panose="020B0503020204020204" pitchFamily="34" charset="-122"/>
              </a:rPr>
              <a:t>被接收端当作无效帧而丢弃</a:t>
            </a:r>
          </a:p>
        </p:txBody>
      </p:sp>
      <p:sp>
        <p:nvSpPr>
          <p:cNvPr id="356363" name="AutoShape 11"/>
          <p:cNvSpPr>
            <a:spLocks/>
          </p:cNvSpPr>
          <p:nvPr/>
        </p:nvSpPr>
        <p:spPr bwMode="auto">
          <a:xfrm rot="-5400000">
            <a:off x="3700661" y="3499500"/>
            <a:ext cx="304800" cy="2911608"/>
          </a:xfrm>
          <a:prstGeom prst="leftBrace">
            <a:avLst>
              <a:gd name="adj1" fmla="val 7348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4" name="Text Box 12"/>
          <p:cNvSpPr txBox="1">
            <a:spLocks noChangeArrowheads="1"/>
          </p:cNvSpPr>
          <p:nvPr/>
        </p:nvSpPr>
        <p:spPr bwMode="auto">
          <a:xfrm>
            <a:off x="2697678" y="5045793"/>
            <a:ext cx="235032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dirty="0">
                <a:solidFill>
                  <a:srgbClr val="FF0000"/>
                </a:solidFill>
                <a:latin typeface="微软雅黑" panose="020B0503020204020204" pitchFamily="34" charset="-122"/>
                <a:ea typeface="微软雅黑" panose="020B0503020204020204" pitchFamily="34" charset="-122"/>
              </a:rPr>
              <a:t>被接收端</a:t>
            </a:r>
          </a:p>
          <a:p>
            <a:pPr algn="ctr"/>
            <a:r>
              <a:rPr kumimoji="1" lang="zh-CN" altLang="en-US" sz="2400" dirty="0">
                <a:solidFill>
                  <a:srgbClr val="FF0000"/>
                </a:solidFill>
                <a:latin typeface="微软雅黑" panose="020B0503020204020204" pitchFamily="34" charset="-122"/>
                <a:ea typeface="微软雅黑" panose="020B0503020204020204" pitchFamily="34" charset="-122"/>
              </a:rPr>
              <a:t>误认为是一个帧</a:t>
            </a:r>
          </a:p>
        </p:txBody>
      </p:sp>
      <p:sp>
        <p:nvSpPr>
          <p:cNvPr id="356365" name="Line 13"/>
          <p:cNvSpPr>
            <a:spLocks noChangeShapeType="1"/>
          </p:cNvSpPr>
          <p:nvPr/>
        </p:nvSpPr>
        <p:spPr bwMode="auto">
          <a:xfrm>
            <a:off x="3006063" y="3866279"/>
            <a:ext cx="73349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6" name="Text Box 14"/>
          <p:cNvSpPr txBox="1">
            <a:spLocks noChangeArrowheads="1"/>
          </p:cNvSpPr>
          <p:nvPr/>
        </p:nvSpPr>
        <p:spPr bwMode="auto">
          <a:xfrm>
            <a:off x="5997683" y="3609106"/>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数据部分</a:t>
            </a:r>
          </a:p>
        </p:txBody>
      </p:sp>
      <p:sp>
        <p:nvSpPr>
          <p:cNvPr id="356367" name="Rectangle 15"/>
          <p:cNvSpPr>
            <a:spLocks noChangeArrowheads="1"/>
          </p:cNvSpPr>
          <p:nvPr/>
        </p:nvSpPr>
        <p:spPr bwMode="auto">
          <a:xfrm>
            <a:off x="10340975" y="4128216"/>
            <a:ext cx="624284" cy="611188"/>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a:solidFill>
                  <a:srgbClr val="000099"/>
                </a:solidFill>
                <a:latin typeface="微软雅黑" panose="020B0503020204020204" pitchFamily="34" charset="-122"/>
                <a:ea typeface="微软雅黑" panose="020B0503020204020204" pitchFamily="34" charset="-122"/>
              </a:rPr>
              <a:t>EOT</a:t>
            </a:r>
          </a:p>
        </p:txBody>
      </p:sp>
      <p:sp>
        <p:nvSpPr>
          <p:cNvPr id="356368" name="Line 16"/>
          <p:cNvSpPr>
            <a:spLocks noChangeShapeType="1"/>
          </p:cNvSpPr>
          <p:nvPr/>
        </p:nvSpPr>
        <p:spPr bwMode="auto">
          <a:xfrm>
            <a:off x="2380059" y="3383679"/>
            <a:ext cx="85852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69" name="Text Box 17"/>
          <p:cNvSpPr txBox="1">
            <a:spLocks noChangeArrowheads="1"/>
          </p:cNvSpPr>
          <p:nvPr/>
        </p:nvSpPr>
        <p:spPr bwMode="auto">
          <a:xfrm>
            <a:off x="5597831" y="3105867"/>
            <a:ext cx="142218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微软雅黑" panose="020B0503020204020204" pitchFamily="34" charset="-122"/>
                <a:ea typeface="微软雅黑" panose="020B0503020204020204" pitchFamily="34" charset="-122"/>
              </a:rPr>
              <a:t>完整的帧</a:t>
            </a:r>
          </a:p>
        </p:txBody>
      </p:sp>
      <p:sp>
        <p:nvSpPr>
          <p:cNvPr id="356370" name="Line 18"/>
          <p:cNvSpPr>
            <a:spLocks noChangeShapeType="1"/>
          </p:cNvSpPr>
          <p:nvPr/>
        </p:nvSpPr>
        <p:spPr bwMode="auto">
          <a:xfrm>
            <a:off x="23800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1" name="Line 19"/>
          <p:cNvSpPr>
            <a:spLocks noChangeShapeType="1"/>
          </p:cNvSpPr>
          <p:nvPr/>
        </p:nvSpPr>
        <p:spPr bwMode="auto">
          <a:xfrm>
            <a:off x="10965259" y="3286841"/>
            <a:ext cx="0" cy="769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2" name="Line 20"/>
          <p:cNvSpPr>
            <a:spLocks noChangeShapeType="1"/>
          </p:cNvSpPr>
          <p:nvPr/>
        </p:nvSpPr>
        <p:spPr bwMode="auto">
          <a:xfrm>
            <a:off x="3006063"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3" name="Line 21"/>
          <p:cNvSpPr>
            <a:spLocks noChangeShapeType="1"/>
          </p:cNvSpPr>
          <p:nvPr/>
        </p:nvSpPr>
        <p:spPr bwMode="auto">
          <a:xfrm>
            <a:off x="10340975" y="3672606"/>
            <a:ext cx="0"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6375" name="Text Box 23"/>
          <p:cNvSpPr txBox="1">
            <a:spLocks noChangeArrowheads="1"/>
          </p:cNvSpPr>
          <p:nvPr/>
        </p:nvSpPr>
        <p:spPr bwMode="auto">
          <a:xfrm>
            <a:off x="1487489" y="3628155"/>
            <a:ext cx="803425"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发送</a:t>
            </a:r>
          </a:p>
          <a:p>
            <a:r>
              <a:rPr kumimoji="1" lang="zh-CN" altLang="en-US" sz="2400">
                <a:solidFill>
                  <a:srgbClr val="000099"/>
                </a:solidFill>
                <a:latin typeface="微软雅黑" panose="020B0503020204020204" pitchFamily="34" charset="-122"/>
                <a:ea typeface="微软雅黑" panose="020B0503020204020204" pitchFamily="34" charset="-122"/>
              </a:rPr>
              <a:t>在前</a:t>
            </a:r>
          </a:p>
        </p:txBody>
      </p:sp>
      <p:sp>
        <p:nvSpPr>
          <p:cNvPr id="3" name="矩形 2"/>
          <p:cNvSpPr/>
          <p:nvPr/>
        </p:nvSpPr>
        <p:spPr>
          <a:xfrm>
            <a:off x="2933442" y="5919663"/>
            <a:ext cx="6402918" cy="461665"/>
          </a:xfrm>
          <a:prstGeom prst="rect">
            <a:avLst/>
          </a:prstGeom>
        </p:spPr>
        <p:txBody>
          <a:bodyPr wrap="square">
            <a:spAutoFit/>
          </a:bodyPr>
          <a:lstStyle/>
          <a:p>
            <a:pPr algn="ctr"/>
            <a:r>
              <a:rPr lang="zh-CN" altLang="zh-CN" sz="2400" dirty="0">
                <a:solidFill>
                  <a:srgbClr val="333399"/>
                </a:solidFill>
                <a:latin typeface="微软雅黑" panose="020B0503020204020204" pitchFamily="34" charset="-122"/>
                <a:ea typeface="微软雅黑" panose="020B0503020204020204" pitchFamily="34" charset="-122"/>
              </a:rPr>
              <a:t>数据部分恰好出现与</a:t>
            </a:r>
            <a:r>
              <a:rPr lang="en-US" altLang="zh-CN" sz="2400" dirty="0">
                <a:solidFill>
                  <a:srgbClr val="333399"/>
                </a:solidFill>
                <a:latin typeface="微软雅黑" panose="020B0503020204020204" pitchFamily="34" charset="-122"/>
                <a:ea typeface="微软雅黑" panose="020B0503020204020204" pitchFamily="34" charset="-122"/>
              </a:rPr>
              <a:t> EOT </a:t>
            </a:r>
            <a:r>
              <a:rPr lang="zh-CN" altLang="zh-CN" sz="2400" dirty="0">
                <a:solidFill>
                  <a:srgbClr val="333399"/>
                </a:solidFill>
                <a:latin typeface="微软雅黑" panose="020B0503020204020204" pitchFamily="34" charset="-122"/>
                <a:ea typeface="微软雅黑" panose="020B0503020204020204" pitchFamily="34" charset="-122"/>
              </a:rPr>
              <a:t>一样的代码</a:t>
            </a:r>
            <a:endParaRPr lang="zh-CN" altLang="en-US" sz="2400" dirty="0">
              <a:solidFill>
                <a:srgbClr val="333399"/>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679FEED-9E85-41DF-B1C1-3FFBF7A899FF}"/>
              </a:ext>
            </a:extLst>
          </p:cNvPr>
          <p:cNvSpPr/>
          <p:nvPr/>
        </p:nvSpPr>
        <p:spPr>
          <a:xfrm>
            <a:off x="6505135" y="909122"/>
            <a:ext cx="3313728" cy="369332"/>
          </a:xfrm>
          <a:prstGeom prst="rect">
            <a:avLst/>
          </a:prstGeom>
        </p:spPr>
        <p:txBody>
          <a:bodyPr wrap="none">
            <a:spAutoFit/>
          </a:bodyPr>
          <a:lstStyle/>
          <a:p>
            <a:r>
              <a:rPr lang="zh-CN" altLang="en-US" dirty="0">
                <a:solidFill>
                  <a:srgbClr val="00FF00"/>
                </a:solidFill>
              </a:rPr>
              <a:t>非透明传输</a:t>
            </a:r>
            <a:r>
              <a:rPr lang="en-US" altLang="zh-CN" dirty="0">
                <a:solidFill>
                  <a:srgbClr val="00FF00"/>
                </a:solidFill>
              </a:rPr>
              <a:t>: </a:t>
            </a:r>
            <a:r>
              <a:rPr lang="zh-CN" altLang="en-US" dirty="0">
                <a:solidFill>
                  <a:srgbClr val="00FF00"/>
                </a:solidFill>
              </a:rPr>
              <a:t>对传输内容有限制</a:t>
            </a:r>
          </a:p>
        </p:txBody>
      </p:sp>
    </p:spTree>
    <p:extLst>
      <p:ext uri="{BB962C8B-B14F-4D97-AF65-F5344CB8AC3E}">
        <p14:creationId xmlns:p14="http://schemas.microsoft.com/office/powerpoint/2010/main" val="72090389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吉比特以太网工作在半双工方式时，就必须进行碰撞检测</a:t>
            </a:r>
            <a:r>
              <a:rPr lang="zh-CN" altLang="en-US" dirty="0"/>
              <a:t>。</a:t>
            </a:r>
            <a:endParaRPr lang="en-US" altLang="zh-CN" dirty="0"/>
          </a:p>
          <a:p>
            <a:r>
              <a:rPr lang="zh-CN" altLang="en-US" dirty="0"/>
              <a:t>为</a:t>
            </a:r>
            <a:r>
              <a:rPr lang="zh-CN" altLang="zh-CN" dirty="0"/>
              <a:t>保持</a:t>
            </a:r>
            <a:r>
              <a:rPr lang="en-US" altLang="zh-CN" dirty="0"/>
              <a:t> 64 </a:t>
            </a:r>
            <a:r>
              <a:rPr lang="zh-CN" altLang="en-US" dirty="0"/>
              <a:t>字节最小帧长度，以及 </a:t>
            </a:r>
            <a:r>
              <a:rPr lang="en-US" altLang="zh-CN" dirty="0"/>
              <a:t>100 </a:t>
            </a:r>
            <a:r>
              <a:rPr lang="zh-CN" altLang="en-US" dirty="0"/>
              <a:t>米的</a:t>
            </a:r>
            <a:r>
              <a:rPr lang="zh-CN" altLang="zh-CN" dirty="0"/>
              <a:t>网段的最大长度，吉比特以太网</a:t>
            </a:r>
            <a:r>
              <a:rPr lang="zh-CN" altLang="en-US" dirty="0"/>
              <a:t>增加了两个功能：</a:t>
            </a:r>
            <a:endParaRPr lang="en-US" altLang="zh-CN" dirty="0"/>
          </a:p>
          <a:p>
            <a:pPr lvl="1"/>
            <a:r>
              <a:rPr lang="zh-CN" altLang="zh-CN" dirty="0">
                <a:solidFill>
                  <a:srgbClr val="FF0000"/>
                </a:solidFill>
              </a:rPr>
              <a:t>载波延伸</a:t>
            </a:r>
            <a:r>
              <a:rPr lang="en-US" altLang="zh-CN" dirty="0">
                <a:solidFill>
                  <a:srgbClr val="0000FF"/>
                </a:solidFill>
              </a:rPr>
              <a:t> </a:t>
            </a:r>
            <a:r>
              <a:rPr lang="en-US" altLang="zh-CN" dirty="0"/>
              <a:t>(carrier extension)</a:t>
            </a:r>
          </a:p>
          <a:p>
            <a:pPr lvl="1"/>
            <a:r>
              <a:rPr lang="zh-CN" altLang="zh-CN" dirty="0">
                <a:solidFill>
                  <a:srgbClr val="FF0000"/>
                </a:solidFill>
              </a:rPr>
              <a:t>分组突发</a:t>
            </a:r>
            <a:r>
              <a:rPr lang="en-US" altLang="zh-CN" dirty="0">
                <a:solidFill>
                  <a:srgbClr val="FF0000"/>
                </a:solidFill>
              </a:rPr>
              <a:t> </a:t>
            </a:r>
            <a:r>
              <a:rPr lang="en-US" altLang="zh-CN" dirty="0"/>
              <a:t>(packet bursting)</a:t>
            </a:r>
            <a:endParaRPr lang="zh-CN" altLang="en-US" dirty="0"/>
          </a:p>
        </p:txBody>
      </p:sp>
      <p:sp>
        <p:nvSpPr>
          <p:cNvPr id="488450" name="Rectangle 2"/>
          <p:cNvSpPr>
            <a:spLocks noGrp="1" noChangeArrowheads="1"/>
          </p:cNvSpPr>
          <p:nvPr>
            <p:ph type="title"/>
          </p:nvPr>
        </p:nvSpPr>
        <p:spPr/>
        <p:txBody>
          <a:bodyPr/>
          <a:lstStyle/>
          <a:p>
            <a:pPr algn="ctr"/>
            <a:r>
              <a:rPr lang="zh-CN" altLang="en-US" sz="4000" dirty="0"/>
              <a:t>半双工方式工作的吉比特以太网</a:t>
            </a:r>
          </a:p>
        </p:txBody>
      </p:sp>
    </p:spTree>
    <p:extLst>
      <p:ext uri="{BB962C8B-B14F-4D97-AF65-F5344CB8AC3E}">
        <p14:creationId xmlns:p14="http://schemas.microsoft.com/office/powerpoint/2010/main" val="224154928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342900" lvl="1" indent="-342900">
              <a:buSzPct val="70000"/>
              <a:buFont typeface="Wingdings" panose="05000000000000000000" pitchFamily="2" charset="2"/>
              <a:buChar char="v"/>
            </a:pPr>
            <a:r>
              <a:rPr lang="zh-CN" altLang="en-US" sz="2800" dirty="0"/>
              <a:t>使最短帧长仍为 64 字节（这样可以保持兼容性），同时</a:t>
            </a:r>
            <a:r>
              <a:rPr lang="zh-CN" altLang="en-US" sz="2800" dirty="0">
                <a:solidFill>
                  <a:srgbClr val="FF0000"/>
                </a:solidFill>
              </a:rPr>
              <a:t>将争用时间增大为 512 字节。</a:t>
            </a:r>
            <a:endParaRPr lang="en-US" altLang="zh-CN" sz="2800" dirty="0"/>
          </a:p>
          <a:p>
            <a:r>
              <a:rPr lang="zh-CN" altLang="en-US" dirty="0"/>
              <a:t>凡发送的 </a:t>
            </a:r>
            <a:r>
              <a:rPr lang="en-US" altLang="zh-CN" dirty="0"/>
              <a:t>MAC </a:t>
            </a:r>
            <a:r>
              <a:rPr lang="zh-CN" altLang="en-US" dirty="0"/>
              <a:t>帧长不足 512 字节时，就用一些特殊字符填充在帧的后面，使</a:t>
            </a:r>
            <a:r>
              <a:rPr lang="en-US" altLang="zh-CN" dirty="0"/>
              <a:t>MAC </a:t>
            </a:r>
            <a:r>
              <a:rPr lang="zh-CN" altLang="en-US" dirty="0"/>
              <a:t>帧的发送长度增大到 512 字节。接收端在收到以太网的 </a:t>
            </a:r>
            <a:r>
              <a:rPr lang="en-US" altLang="zh-CN" dirty="0"/>
              <a:t>MAC </a:t>
            </a:r>
            <a:r>
              <a:rPr lang="zh-CN" altLang="en-US" dirty="0"/>
              <a:t>帧后，要将所填充的特殊字符删除后才向高层交付。</a:t>
            </a:r>
          </a:p>
          <a:p>
            <a:pPr marL="342900" lvl="1" indent="-342900">
              <a:buClr>
                <a:srgbClr val="333399"/>
              </a:buClr>
              <a:buSzPct val="75000"/>
            </a:pPr>
            <a:endParaRPr lang="zh-CN" altLang="en-US" sz="2800" dirty="0"/>
          </a:p>
          <a:p>
            <a:endParaRPr lang="zh-CN" altLang="en-US" dirty="0"/>
          </a:p>
        </p:txBody>
      </p:sp>
      <p:sp>
        <p:nvSpPr>
          <p:cNvPr id="488450" name="Rectangle 2"/>
          <p:cNvSpPr>
            <a:spLocks noGrp="1" noChangeArrowheads="1"/>
          </p:cNvSpPr>
          <p:nvPr>
            <p:ph type="title"/>
          </p:nvPr>
        </p:nvSpPr>
        <p:spPr/>
        <p:txBody>
          <a:bodyPr/>
          <a:lstStyle/>
          <a:p>
            <a:pPr algn="ctr"/>
            <a:r>
              <a:rPr lang="zh-CN" altLang="zh-CN" dirty="0"/>
              <a:t>载波延伸</a:t>
            </a:r>
            <a:endParaRPr lang="zh-CN" altLang="en-US" dirty="0"/>
          </a:p>
        </p:txBody>
      </p:sp>
      <p:grpSp>
        <p:nvGrpSpPr>
          <p:cNvPr id="3" name="组合 2"/>
          <p:cNvGrpSpPr/>
          <p:nvPr/>
        </p:nvGrpSpPr>
        <p:grpSpPr>
          <a:xfrm>
            <a:off x="2639617" y="4293096"/>
            <a:ext cx="7419975" cy="1656184"/>
            <a:chOff x="1496616" y="4221088"/>
            <a:chExt cx="7419975" cy="1656184"/>
          </a:xfrm>
        </p:grpSpPr>
        <p:sp>
          <p:nvSpPr>
            <p:cNvPr id="6" name="Line 5"/>
            <p:cNvSpPr>
              <a:spLocks noChangeShapeType="1"/>
            </p:cNvSpPr>
            <p:nvPr/>
          </p:nvSpPr>
          <p:spPr bwMode="auto">
            <a:xfrm>
              <a:off x="1504553" y="5648672"/>
              <a:ext cx="7412038"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7" name="Line 6"/>
            <p:cNvSpPr>
              <a:spLocks noChangeShapeType="1"/>
            </p:cNvSpPr>
            <p:nvPr/>
          </p:nvSpPr>
          <p:spPr bwMode="auto">
            <a:xfrm>
              <a:off x="1496616" y="4259188"/>
              <a:ext cx="0" cy="560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1496616" y="4227438"/>
              <a:ext cx="7419975" cy="576263"/>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274756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0" name="Line 9"/>
            <p:cNvSpPr>
              <a:spLocks noChangeShapeType="1"/>
            </p:cNvSpPr>
            <p:nvPr/>
          </p:nvSpPr>
          <p:spPr bwMode="auto">
            <a:xfrm>
              <a:off x="39985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Line 10"/>
            <p:cNvSpPr>
              <a:spLocks noChangeShapeType="1"/>
            </p:cNvSpPr>
            <p:nvPr/>
          </p:nvSpPr>
          <p:spPr bwMode="auto">
            <a:xfrm>
              <a:off x="5247878"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 name="Line 11"/>
            <p:cNvSpPr>
              <a:spLocks noChangeShapeType="1"/>
            </p:cNvSpPr>
            <p:nvPr/>
          </p:nvSpPr>
          <p:spPr bwMode="auto">
            <a:xfrm>
              <a:off x="6500416" y="422743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3" name="Rectangle 12"/>
            <p:cNvSpPr>
              <a:spLocks noChangeArrowheads="1"/>
            </p:cNvSpPr>
            <p:nvPr/>
          </p:nvSpPr>
          <p:spPr bwMode="auto">
            <a:xfrm>
              <a:off x="1558528"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dirty="0">
                  <a:solidFill>
                    <a:srgbClr val="000099"/>
                  </a:solidFill>
                  <a:latin typeface="微软雅黑" panose="020B0503020204020204" pitchFamily="34" charset="-122"/>
                  <a:ea typeface="微软雅黑" panose="020B0503020204020204" pitchFamily="34" charset="-122"/>
                </a:rPr>
                <a:t>目地地址</a:t>
              </a:r>
            </a:p>
          </p:txBody>
        </p:sp>
        <p:sp>
          <p:nvSpPr>
            <p:cNvPr id="14" name="Rectangle 13"/>
            <p:cNvSpPr>
              <a:spLocks noChangeArrowheads="1"/>
            </p:cNvSpPr>
            <p:nvPr/>
          </p:nvSpPr>
          <p:spPr bwMode="auto">
            <a:xfrm>
              <a:off x="2907903" y="4290938"/>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源地址</a:t>
              </a:r>
            </a:p>
          </p:txBody>
        </p:sp>
        <p:sp>
          <p:nvSpPr>
            <p:cNvPr id="15" name="Rectangle 14"/>
            <p:cNvSpPr>
              <a:spLocks noChangeArrowheads="1"/>
            </p:cNvSpPr>
            <p:nvPr/>
          </p:nvSpPr>
          <p:spPr bwMode="auto">
            <a:xfrm>
              <a:off x="4027091" y="4290938"/>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数据长度</a:t>
              </a:r>
            </a:p>
          </p:txBody>
        </p:sp>
        <p:sp>
          <p:nvSpPr>
            <p:cNvPr id="16" name="Rectangle 15"/>
            <p:cNvSpPr>
              <a:spLocks noChangeArrowheads="1"/>
            </p:cNvSpPr>
            <p:nvPr/>
          </p:nvSpPr>
          <p:spPr bwMode="auto">
            <a:xfrm>
              <a:off x="5428853" y="4290938"/>
              <a:ext cx="100348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a:solidFill>
                    <a:srgbClr val="000099"/>
                  </a:solidFill>
                  <a:latin typeface="微软雅黑" panose="020B0503020204020204" pitchFamily="34" charset="-122"/>
                  <a:ea typeface="微软雅黑" panose="020B0503020204020204" pitchFamily="34" charset="-122"/>
                </a:rPr>
                <a:t>数    据</a:t>
              </a:r>
            </a:p>
          </p:txBody>
        </p:sp>
        <p:sp>
          <p:nvSpPr>
            <p:cNvPr id="17" name="Rectangle 16"/>
            <p:cNvSpPr>
              <a:spLocks noChangeArrowheads="1"/>
            </p:cNvSpPr>
            <p:nvPr/>
          </p:nvSpPr>
          <p:spPr bwMode="auto">
            <a:xfrm>
              <a:off x="6513116" y="4290938"/>
              <a:ext cx="6524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a:solidFill>
                    <a:srgbClr val="000099"/>
                  </a:solidFill>
                  <a:latin typeface="微软雅黑" panose="020B0503020204020204" pitchFamily="34" charset="-122"/>
                  <a:ea typeface="微软雅黑" panose="020B0503020204020204" pitchFamily="34" charset="-122"/>
                </a:rPr>
                <a:t>FCS</a:t>
              </a:r>
            </a:p>
          </p:txBody>
        </p:sp>
        <p:sp>
          <p:nvSpPr>
            <p:cNvPr id="18" name="Line 17"/>
            <p:cNvSpPr>
              <a:spLocks noChangeShapeType="1"/>
            </p:cNvSpPr>
            <p:nvPr/>
          </p:nvSpPr>
          <p:spPr bwMode="auto">
            <a:xfrm>
              <a:off x="1498203" y="5108922"/>
              <a:ext cx="575151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9" name="Rectangle 18"/>
            <p:cNvSpPr>
              <a:spLocks noChangeArrowheads="1"/>
            </p:cNvSpPr>
            <p:nvPr/>
          </p:nvSpPr>
          <p:spPr bwMode="auto">
            <a:xfrm>
              <a:off x="2831703" y="4921597"/>
              <a:ext cx="3424721"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zh-CN" sz="2000" dirty="0">
                  <a:solidFill>
                    <a:srgbClr val="000099"/>
                  </a:solidFill>
                  <a:latin typeface="微软雅黑" panose="020B0503020204020204" pitchFamily="34" charset="-122"/>
                  <a:ea typeface="微软雅黑" panose="020B0503020204020204" pitchFamily="34" charset="-122"/>
                </a:rPr>
                <a:t>MAC </a:t>
              </a:r>
              <a:r>
                <a:rPr lang="zh-CN" altLang="en-US" sz="2000" dirty="0">
                  <a:solidFill>
                    <a:srgbClr val="000099"/>
                  </a:solidFill>
                  <a:latin typeface="微软雅黑" panose="020B0503020204020204" pitchFamily="34" charset="-122"/>
                  <a:ea typeface="微软雅黑" panose="020B0503020204020204" pitchFamily="34" charset="-122"/>
                </a:rPr>
                <a:t>帧的最小值 = 64 字节</a:t>
              </a:r>
            </a:p>
          </p:txBody>
        </p:sp>
        <p:sp>
          <p:nvSpPr>
            <p:cNvPr id="20" name="Line 19"/>
            <p:cNvSpPr>
              <a:spLocks noChangeShapeType="1"/>
            </p:cNvSpPr>
            <p:nvPr/>
          </p:nvSpPr>
          <p:spPr bwMode="auto">
            <a:xfrm>
              <a:off x="1498203"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1" name="Line 20"/>
            <p:cNvSpPr>
              <a:spLocks noChangeShapeType="1"/>
            </p:cNvSpPr>
            <p:nvPr/>
          </p:nvSpPr>
          <p:spPr bwMode="auto">
            <a:xfrm>
              <a:off x="7249716" y="4918422"/>
              <a:ext cx="0" cy="3841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7249716" y="4221088"/>
              <a:ext cx="0" cy="5762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3" name="Rectangle 22"/>
            <p:cNvSpPr>
              <a:spLocks noChangeArrowheads="1"/>
            </p:cNvSpPr>
            <p:nvPr/>
          </p:nvSpPr>
          <p:spPr bwMode="auto">
            <a:xfrm>
              <a:off x="7249716" y="4238551"/>
              <a:ext cx="1652587" cy="5492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4" name="Rectangle 23"/>
            <p:cNvSpPr>
              <a:spLocks noChangeArrowheads="1"/>
            </p:cNvSpPr>
            <p:nvPr/>
          </p:nvSpPr>
          <p:spPr bwMode="auto">
            <a:xfrm>
              <a:off x="7564041" y="4290938"/>
              <a:ext cx="121507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dirty="0">
                  <a:solidFill>
                    <a:srgbClr val="000099"/>
                  </a:solidFill>
                  <a:latin typeface="微软雅黑" panose="020B0503020204020204" pitchFamily="34" charset="-122"/>
                  <a:ea typeface="微软雅黑" panose="020B0503020204020204" pitchFamily="34" charset="-122"/>
                </a:rPr>
                <a:t>载波延伸</a:t>
              </a:r>
            </a:p>
          </p:txBody>
        </p:sp>
        <p:sp>
          <p:nvSpPr>
            <p:cNvPr id="27" name="Rectangle 27"/>
            <p:cNvSpPr>
              <a:spLocks noChangeArrowheads="1"/>
            </p:cNvSpPr>
            <p:nvPr/>
          </p:nvSpPr>
          <p:spPr bwMode="auto">
            <a:xfrm>
              <a:off x="2072680" y="5420072"/>
              <a:ext cx="6574621"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zh-CN" altLang="en-US" sz="2000" dirty="0">
                  <a:solidFill>
                    <a:srgbClr val="000099"/>
                  </a:solidFill>
                  <a:latin typeface="微软雅黑" panose="020B0503020204020204" pitchFamily="34" charset="-122"/>
                  <a:ea typeface="微软雅黑" panose="020B0503020204020204" pitchFamily="34" charset="-122"/>
                </a:rPr>
                <a:t>加上</a:t>
              </a:r>
              <a:r>
                <a:rPr lang="zh-CN" altLang="en-US" sz="2000" dirty="0">
                  <a:solidFill>
                    <a:srgbClr val="000099"/>
                  </a:solidFill>
                  <a:latin typeface="微软雅黑" panose="020B0503020204020204" pitchFamily="34" charset="-122"/>
                  <a:ea typeface="微软雅黑" panose="020B0503020204020204" pitchFamily="34" charset="-122"/>
                  <a:sym typeface="Symbol" pitchFamily="18" charset="2"/>
                </a:rPr>
                <a:t>载波延伸使 </a:t>
              </a:r>
              <a:r>
                <a:rPr lang="en-US" altLang="zh-CN" sz="2000" dirty="0">
                  <a:solidFill>
                    <a:srgbClr val="000099"/>
                  </a:solidFill>
                  <a:latin typeface="微软雅黑" panose="020B0503020204020204" pitchFamily="34" charset="-122"/>
                  <a:ea typeface="微软雅黑" panose="020B0503020204020204" pitchFamily="34" charset="-122"/>
                  <a:sym typeface="Symbol" pitchFamily="18" charset="2"/>
                </a:rPr>
                <a:t>MAC </a:t>
              </a:r>
              <a:r>
                <a:rPr lang="zh-CN" altLang="en-US" sz="2000" dirty="0">
                  <a:solidFill>
                    <a:srgbClr val="000099"/>
                  </a:solidFill>
                  <a:latin typeface="微软雅黑" panose="020B0503020204020204" pitchFamily="34" charset="-122"/>
                  <a:ea typeface="微软雅黑" panose="020B0503020204020204" pitchFamily="34" charset="-122"/>
                  <a:sym typeface="Symbol" pitchFamily="18" charset="2"/>
                </a:rPr>
                <a:t>帧长度 = </a:t>
              </a:r>
              <a:r>
                <a:rPr lang="zh-CN" altLang="en-US" sz="2000" dirty="0">
                  <a:solidFill>
                    <a:srgbClr val="000099"/>
                  </a:solidFill>
                  <a:latin typeface="微软雅黑" panose="020B0503020204020204" pitchFamily="34" charset="-122"/>
                  <a:ea typeface="微软雅黑" panose="020B0503020204020204" pitchFamily="34" charset="-122"/>
                </a:rPr>
                <a:t>争用期长度 </a:t>
              </a:r>
              <a:r>
                <a:rPr lang="en-US" altLang="zh-CN" sz="2000" dirty="0">
                  <a:solidFill>
                    <a:srgbClr val="000099"/>
                  </a:solidFill>
                  <a:latin typeface="微软雅黑" panose="020B0503020204020204" pitchFamily="34" charset="-122"/>
                  <a:ea typeface="微软雅黑" panose="020B0503020204020204" pitchFamily="34" charset="-122"/>
                </a:rPr>
                <a:t>= </a:t>
              </a:r>
              <a:r>
                <a:rPr lang="zh-CN" altLang="en-US" sz="2000" dirty="0">
                  <a:solidFill>
                    <a:srgbClr val="000099"/>
                  </a:solidFill>
                  <a:latin typeface="微软雅黑" panose="020B0503020204020204" pitchFamily="34" charset="-122"/>
                  <a:ea typeface="微软雅黑" panose="020B0503020204020204" pitchFamily="34" charset="-122"/>
                </a:rPr>
                <a:t>512 字节</a:t>
              </a:r>
            </a:p>
          </p:txBody>
        </p:sp>
        <p:sp>
          <p:nvSpPr>
            <p:cNvPr id="28" name="Line 19"/>
            <p:cNvSpPr>
              <a:spLocks noChangeShapeType="1"/>
            </p:cNvSpPr>
            <p:nvPr/>
          </p:nvSpPr>
          <p:spPr bwMode="auto">
            <a:xfrm>
              <a:off x="8916591" y="4918422"/>
              <a:ext cx="0" cy="958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30" name="矩形 29"/>
          <p:cNvSpPr/>
          <p:nvPr/>
        </p:nvSpPr>
        <p:spPr>
          <a:xfrm>
            <a:off x="4655840" y="5919664"/>
            <a:ext cx="3096344"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dirty="0">
                <a:solidFill>
                  <a:srgbClr val="000099"/>
                </a:solidFill>
                <a:latin typeface="微软雅黑" panose="020B0503020204020204" pitchFamily="34" charset="-122"/>
                <a:ea typeface="微软雅黑" panose="020B0503020204020204" pitchFamily="34" charset="-122"/>
                <a:cs typeface="Times New Roman" pitchFamily="18" charset="0"/>
              </a:rPr>
              <a:t>载波延伸</a:t>
            </a:r>
            <a:endParaRPr lang="zh-CN" altLang="en-US" sz="2400" dirty="0">
              <a:solidFill>
                <a:srgbClr val="000099"/>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1760301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当很多短帧要发送时，第一个短帧要采用载波延伸方法进行填充，随后的一些短帧则可一个接一个地发送，只需留有必要的帧间最小间隔即可。这样就形成可一串分组的突发，直到达到 1500 字节或稍多一些为止。</a:t>
            </a:r>
          </a:p>
          <a:p>
            <a:pPr marL="342900" lvl="1" indent="-342900">
              <a:buClr>
                <a:srgbClr val="333399"/>
              </a:buClr>
              <a:buSzPct val="75000"/>
            </a:pPr>
            <a:endParaRPr lang="zh-CN" altLang="en-US" sz="2400" dirty="0"/>
          </a:p>
          <a:p>
            <a:endParaRPr lang="zh-CN" altLang="en-US" sz="2800" dirty="0"/>
          </a:p>
        </p:txBody>
      </p:sp>
      <p:sp>
        <p:nvSpPr>
          <p:cNvPr id="488450" name="Rectangle 2"/>
          <p:cNvSpPr>
            <a:spLocks noGrp="1" noChangeArrowheads="1"/>
          </p:cNvSpPr>
          <p:nvPr>
            <p:ph type="title"/>
          </p:nvPr>
        </p:nvSpPr>
        <p:spPr/>
        <p:txBody>
          <a:bodyPr/>
          <a:lstStyle/>
          <a:p>
            <a:pPr algn="ctr"/>
            <a:r>
              <a:rPr lang="zh-CN" altLang="zh-CN" dirty="0"/>
              <a:t>分组突发</a:t>
            </a:r>
            <a:endParaRPr lang="zh-CN" altLang="en-US" dirty="0"/>
          </a:p>
        </p:txBody>
      </p:sp>
      <p:grpSp>
        <p:nvGrpSpPr>
          <p:cNvPr id="3" name="组合 2"/>
          <p:cNvGrpSpPr/>
          <p:nvPr/>
        </p:nvGrpSpPr>
        <p:grpSpPr>
          <a:xfrm>
            <a:off x="1772220" y="3165698"/>
            <a:ext cx="9004300" cy="2495550"/>
            <a:chOff x="488504" y="3284984"/>
            <a:chExt cx="9004300" cy="2495550"/>
          </a:xfrm>
        </p:grpSpPr>
        <p:sp>
          <p:nvSpPr>
            <p:cNvPr id="29" name="Freeform 5"/>
            <p:cNvSpPr>
              <a:spLocks/>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FFFF99"/>
            </a:solidFill>
            <a:ln w="28575" cmpd="sng">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0" name="Text Box 6"/>
            <p:cNvSpPr txBox="1">
              <a:spLocks noChangeArrowheads="1"/>
            </p:cNvSpPr>
            <p:nvPr/>
          </p:nvSpPr>
          <p:spPr bwMode="auto">
            <a:xfrm>
              <a:off x="591236" y="4934396"/>
              <a:ext cx="88197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dirty="0">
                  <a:solidFill>
                    <a:srgbClr val="000099"/>
                  </a:solidFill>
                  <a:latin typeface="微软雅黑" panose="020B0503020204020204" pitchFamily="34" charset="-122"/>
                  <a:ea typeface="微软雅黑" panose="020B0503020204020204" pitchFamily="34" charset="-122"/>
                </a:rPr>
                <a:t>发送的</a:t>
              </a:r>
            </a:p>
            <a:p>
              <a:pPr algn="ctr">
                <a:lnSpc>
                  <a:spcPct val="90000"/>
                </a:lnSpc>
              </a:pPr>
              <a:r>
                <a:rPr lang="zh-CN" altLang="en-US" dirty="0">
                  <a:solidFill>
                    <a:srgbClr val="000099"/>
                  </a:solidFill>
                  <a:latin typeface="微软雅黑" panose="020B0503020204020204" pitchFamily="34" charset="-122"/>
                  <a:ea typeface="微软雅黑" panose="020B0503020204020204" pitchFamily="34" charset="-122"/>
                </a:rPr>
                <a:t>数据 </a:t>
              </a:r>
            </a:p>
          </p:txBody>
        </p:sp>
        <p:sp>
          <p:nvSpPr>
            <p:cNvPr id="31" name="Text Box 7"/>
            <p:cNvSpPr txBox="1">
              <a:spLocks noChangeArrowheads="1"/>
            </p:cNvSpPr>
            <p:nvPr/>
          </p:nvSpPr>
          <p:spPr bwMode="auto">
            <a:xfrm>
              <a:off x="1629917" y="5139184"/>
              <a:ext cx="6764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000099"/>
                  </a:solidFill>
                  <a:latin typeface="微软雅黑" panose="020B0503020204020204" pitchFamily="34" charset="-122"/>
                  <a:ea typeface="微软雅黑" panose="020B0503020204020204" pitchFamily="34" charset="-122"/>
                </a:rPr>
                <a:t> 帧#1     </a:t>
              </a:r>
              <a:r>
                <a:rPr lang="en-US" altLang="zh-CN" i="1" dirty="0">
                  <a:solidFill>
                    <a:srgbClr val="000099"/>
                  </a:solidFill>
                  <a:latin typeface="微软雅黑" panose="020B0503020204020204" pitchFamily="34" charset="-122"/>
                  <a:ea typeface="微软雅黑" panose="020B0503020204020204" pitchFamily="34" charset="-122"/>
                </a:rPr>
                <a:t>RRRRRRRR     </a:t>
              </a:r>
              <a:r>
                <a:rPr lang="zh-CN" altLang="en-US" dirty="0">
                  <a:solidFill>
                    <a:srgbClr val="000099"/>
                  </a:solidFill>
                  <a:latin typeface="微软雅黑" panose="020B0503020204020204" pitchFamily="34" charset="-122"/>
                  <a:ea typeface="微软雅黑" panose="020B0503020204020204" pitchFamily="34" charset="-122"/>
                </a:rPr>
                <a:t>帧#2    </a:t>
              </a:r>
              <a:r>
                <a:rPr lang="en-US" altLang="zh-CN" i="1" dirty="0">
                  <a:solidFill>
                    <a:srgbClr val="000099"/>
                  </a:solidFill>
                  <a:latin typeface="微软雅黑" panose="020B0503020204020204" pitchFamily="34" charset="-122"/>
                  <a:ea typeface="微软雅黑" panose="020B0503020204020204" pitchFamily="34" charset="-122"/>
                </a:rPr>
                <a:t>RRRR      </a:t>
              </a:r>
              <a:r>
                <a:rPr lang="zh-CN" altLang="en-US" dirty="0">
                  <a:solidFill>
                    <a:srgbClr val="000099"/>
                  </a:solidFill>
                  <a:latin typeface="微软雅黑" panose="020B0503020204020204" pitchFamily="34" charset="-122"/>
                  <a:ea typeface="微软雅黑" panose="020B0503020204020204" pitchFamily="34" charset="-122"/>
                </a:rPr>
                <a:t>帧#3     </a:t>
              </a:r>
              <a:r>
                <a:rPr lang="en-US" altLang="zh-CN" i="1" dirty="0">
                  <a:solidFill>
                    <a:srgbClr val="000099"/>
                  </a:solidFill>
                  <a:latin typeface="微软雅黑" panose="020B0503020204020204" pitchFamily="34" charset="-122"/>
                  <a:ea typeface="微软雅黑" panose="020B0503020204020204" pitchFamily="34" charset="-122"/>
                </a:rPr>
                <a:t>RRR    </a:t>
              </a:r>
              <a:r>
                <a:rPr lang="zh-CN" altLang="en-US" dirty="0">
                  <a:solidFill>
                    <a:srgbClr val="000099"/>
                  </a:solidFill>
                  <a:latin typeface="微软雅黑" panose="020B0503020204020204" pitchFamily="34" charset="-122"/>
                  <a:ea typeface="微软雅黑" panose="020B0503020204020204" pitchFamily="34" charset="-122"/>
                </a:rPr>
                <a:t>帧#4</a:t>
              </a:r>
            </a:p>
          </p:txBody>
        </p:sp>
        <p:sp>
          <p:nvSpPr>
            <p:cNvPr id="32" name="Freeform 8"/>
            <p:cNvSpPr>
              <a:spLocks/>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3" name="Freeform 9"/>
            <p:cNvSpPr>
              <a:spLocks/>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4" name="Freeform 10"/>
            <p:cNvSpPr>
              <a:spLocks/>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642617" y="3835846"/>
              <a:ext cx="2363787" cy="0"/>
            </a:xfrm>
            <a:prstGeom prst="line">
              <a:avLst/>
            </a:prstGeom>
            <a:noFill/>
            <a:ln w="952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6" name="Text Box 12"/>
            <p:cNvSpPr txBox="1">
              <a:spLocks noChangeArrowheads="1"/>
            </p:cNvSpPr>
            <p:nvPr/>
          </p:nvSpPr>
          <p:spPr bwMode="auto">
            <a:xfrm>
              <a:off x="1879972" y="3632646"/>
              <a:ext cx="1931940"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rgbClr val="000099"/>
                  </a:solidFill>
                  <a:latin typeface="微软雅黑" panose="020B0503020204020204" pitchFamily="34" charset="-122"/>
                  <a:ea typeface="微软雅黑" panose="020B0503020204020204" pitchFamily="34" charset="-122"/>
                </a:rPr>
                <a:t>争用期 512 字节</a:t>
              </a:r>
            </a:p>
          </p:txBody>
        </p:sp>
        <p:sp>
          <p:nvSpPr>
            <p:cNvPr id="37" name="Line 13"/>
            <p:cNvSpPr>
              <a:spLocks noChangeShapeType="1"/>
            </p:cNvSpPr>
            <p:nvPr/>
          </p:nvSpPr>
          <p:spPr bwMode="auto">
            <a:xfrm>
              <a:off x="1642617" y="3488184"/>
              <a:ext cx="6356350"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bwMode="auto">
            <a:xfrm>
              <a:off x="3107737" y="3284984"/>
              <a:ext cx="34435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a:solidFill>
                    <a:srgbClr val="000099"/>
                  </a:solidFill>
                  <a:latin typeface="微软雅黑" panose="020B0503020204020204" pitchFamily="34" charset="-122"/>
                  <a:ea typeface="微软雅黑" panose="020B0503020204020204" pitchFamily="34" charset="-122"/>
                </a:rPr>
                <a:t>将突发计时器设定为 1500 字节</a:t>
              </a:r>
            </a:p>
          </p:txBody>
        </p:sp>
        <p:sp>
          <p:nvSpPr>
            <p:cNvPr id="39" name="Text Box 15"/>
            <p:cNvSpPr txBox="1">
              <a:spLocks noChangeArrowheads="1"/>
            </p:cNvSpPr>
            <p:nvPr/>
          </p:nvSpPr>
          <p:spPr bwMode="auto">
            <a:xfrm>
              <a:off x="2072680" y="4643844"/>
              <a:ext cx="11144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dirty="0">
                  <a:solidFill>
                    <a:srgbClr val="000099"/>
                  </a:solidFill>
                  <a:latin typeface="微软雅黑" panose="020B0503020204020204" pitchFamily="34" charset="-122"/>
                  <a:ea typeface="微软雅黑" panose="020B0503020204020204" pitchFamily="34" charset="-122"/>
                </a:rPr>
                <a:t>载波延伸</a:t>
              </a:r>
            </a:p>
          </p:txBody>
        </p:sp>
        <p:sp>
          <p:nvSpPr>
            <p:cNvPr id="40" name="Line 16"/>
            <p:cNvSpPr>
              <a:spLocks noChangeShapeType="1"/>
            </p:cNvSpPr>
            <p:nvPr/>
          </p:nvSpPr>
          <p:spPr bwMode="auto">
            <a:xfrm>
              <a:off x="2860229" y="4926459"/>
              <a:ext cx="411163" cy="27463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 name="Text Box 17"/>
            <p:cNvSpPr txBox="1">
              <a:spLocks noChangeArrowheads="1"/>
            </p:cNvSpPr>
            <p:nvPr/>
          </p:nvSpPr>
          <p:spPr bwMode="auto">
            <a:xfrm>
              <a:off x="704404" y="3888234"/>
              <a:ext cx="713657"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dirty="0">
                  <a:solidFill>
                    <a:srgbClr val="000099"/>
                  </a:solidFill>
                  <a:latin typeface="微软雅黑" panose="020B0503020204020204" pitchFamily="34" charset="-122"/>
                  <a:ea typeface="微软雅黑" panose="020B0503020204020204" pitchFamily="34" charset="-122"/>
                </a:rPr>
                <a:t>载波</a:t>
              </a:r>
            </a:p>
            <a:p>
              <a:pPr>
                <a:lnSpc>
                  <a:spcPct val="90000"/>
                </a:lnSpc>
              </a:pPr>
              <a:r>
                <a:rPr lang="zh-CN" altLang="en-US" dirty="0">
                  <a:solidFill>
                    <a:srgbClr val="000099"/>
                  </a:solidFill>
                  <a:latin typeface="微软雅黑" panose="020B0503020204020204" pitchFamily="34" charset="-122"/>
                  <a:ea typeface="微软雅黑" panose="020B0503020204020204" pitchFamily="34" charset="-122"/>
                </a:rPr>
                <a:t>监听 </a:t>
              </a:r>
            </a:p>
          </p:txBody>
        </p:sp>
        <p:sp>
          <p:nvSpPr>
            <p:cNvPr id="42" name="Freeform 18"/>
            <p:cNvSpPr>
              <a:spLocks/>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FFFF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a:off x="4128642" y="3624709"/>
              <a:ext cx="0" cy="21558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H="1">
              <a:off x="1636267" y="3335784"/>
              <a:ext cx="0" cy="24415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5" name="Line 21"/>
            <p:cNvSpPr>
              <a:spLocks noChangeShapeType="1"/>
            </p:cNvSpPr>
            <p:nvPr/>
          </p:nvSpPr>
          <p:spPr bwMode="auto">
            <a:xfrm>
              <a:off x="7998967" y="3346896"/>
              <a:ext cx="0" cy="24336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4727849" y="5805265"/>
            <a:ext cx="2880319" cy="46166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zh-CN" altLang="zh-CN" sz="2400" dirty="0">
                <a:solidFill>
                  <a:srgbClr val="000099"/>
                </a:solidFill>
                <a:latin typeface="微软雅黑" panose="020B0503020204020204" pitchFamily="34" charset="-122"/>
                <a:ea typeface="微软雅黑" panose="020B0503020204020204" pitchFamily="34" charset="-122"/>
                <a:cs typeface="Times New Roman" pitchFamily="18" charset="0"/>
              </a:rPr>
              <a:t>分组突发</a:t>
            </a:r>
            <a:endParaRPr lang="zh-CN" altLang="en-US" sz="2400" dirty="0">
              <a:solidFill>
                <a:srgbClr val="000099"/>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5132496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当吉比特以太网工作在全双工方式时（即通信双方可同时进行发送和接收数据），</a:t>
            </a:r>
            <a:r>
              <a:rPr lang="zh-CN" altLang="en-US" dirty="0">
                <a:solidFill>
                  <a:srgbClr val="FF0000"/>
                </a:solidFill>
              </a:rPr>
              <a:t>不使用载波延伸和分组突发。</a:t>
            </a:r>
          </a:p>
        </p:txBody>
      </p:sp>
      <p:sp>
        <p:nvSpPr>
          <p:cNvPr id="488450" name="Rectangle 2"/>
          <p:cNvSpPr>
            <a:spLocks noGrp="1" noChangeArrowheads="1"/>
          </p:cNvSpPr>
          <p:nvPr>
            <p:ph type="title"/>
          </p:nvPr>
        </p:nvSpPr>
        <p:spPr/>
        <p:txBody>
          <a:bodyPr/>
          <a:lstStyle/>
          <a:p>
            <a:pPr algn="ctr"/>
            <a:r>
              <a:rPr lang="zh-CN" altLang="en-US" sz="4000" dirty="0"/>
              <a:t>全双工方式工作的吉比特以太网</a:t>
            </a:r>
          </a:p>
        </p:txBody>
      </p:sp>
    </p:spTree>
    <p:extLst>
      <p:ext uri="{BB962C8B-B14F-4D97-AF65-F5344CB8AC3E}">
        <p14:creationId xmlns:p14="http://schemas.microsoft.com/office/powerpoint/2010/main" val="27041799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algn="ctr"/>
            <a:r>
              <a:rPr lang="zh-CN" altLang="en-US"/>
              <a:t>吉比特以太网的配置举例 </a:t>
            </a:r>
          </a:p>
        </p:txBody>
      </p:sp>
      <p:grpSp>
        <p:nvGrpSpPr>
          <p:cNvPr id="3" name="组合 2"/>
          <p:cNvGrpSpPr/>
          <p:nvPr/>
        </p:nvGrpSpPr>
        <p:grpSpPr>
          <a:xfrm>
            <a:off x="2423593" y="1484412"/>
            <a:ext cx="7857729" cy="4032820"/>
            <a:chOff x="1343743" y="1412776"/>
            <a:chExt cx="7857729" cy="4032820"/>
          </a:xfrm>
        </p:grpSpPr>
        <p:sp>
          <p:nvSpPr>
            <p:cNvPr id="489475" name="Line 3"/>
            <p:cNvSpPr>
              <a:spLocks noChangeShapeType="1"/>
            </p:cNvSpPr>
            <p:nvPr/>
          </p:nvSpPr>
          <p:spPr bwMode="auto">
            <a:xfrm flipH="1">
              <a:off x="2029940" y="4239096"/>
              <a:ext cx="85989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76" name="Line 4"/>
            <p:cNvSpPr>
              <a:spLocks noChangeShapeType="1"/>
            </p:cNvSpPr>
            <p:nvPr/>
          </p:nvSpPr>
          <p:spPr bwMode="auto">
            <a:xfrm flipH="1">
              <a:off x="2717858" y="4239096"/>
              <a:ext cx="256248"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77" name="Line 5"/>
            <p:cNvSpPr>
              <a:spLocks noChangeShapeType="1"/>
            </p:cNvSpPr>
            <p:nvPr/>
          </p:nvSpPr>
          <p:spPr bwMode="auto">
            <a:xfrm>
              <a:off x="3232074"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78" name="Line 6"/>
            <p:cNvSpPr>
              <a:spLocks noChangeShapeType="1"/>
            </p:cNvSpPr>
            <p:nvPr/>
          </p:nvSpPr>
          <p:spPr bwMode="auto">
            <a:xfrm>
              <a:off x="3488324" y="4239096"/>
              <a:ext cx="77218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79" name="Line 7"/>
            <p:cNvSpPr>
              <a:spLocks noChangeShapeType="1"/>
            </p:cNvSpPr>
            <p:nvPr/>
          </p:nvSpPr>
          <p:spPr bwMode="auto">
            <a:xfrm flipH="1">
              <a:off x="6112726" y="4239096"/>
              <a:ext cx="858176"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80" name="Line 8"/>
            <p:cNvSpPr>
              <a:spLocks noChangeShapeType="1"/>
            </p:cNvSpPr>
            <p:nvPr/>
          </p:nvSpPr>
          <p:spPr bwMode="auto">
            <a:xfrm flipH="1">
              <a:off x="6884912" y="4239096"/>
              <a:ext cx="256250" cy="6873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81" name="Line 9"/>
            <p:cNvSpPr>
              <a:spLocks noChangeShapeType="1"/>
            </p:cNvSpPr>
            <p:nvPr/>
          </p:nvSpPr>
          <p:spPr bwMode="auto">
            <a:xfrm>
              <a:off x="7399131" y="4239096"/>
              <a:ext cx="256248" cy="76358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82" name="Line 10"/>
            <p:cNvSpPr>
              <a:spLocks noChangeShapeType="1"/>
            </p:cNvSpPr>
            <p:nvPr/>
          </p:nvSpPr>
          <p:spPr bwMode="auto">
            <a:xfrm>
              <a:off x="7569389" y="4158134"/>
              <a:ext cx="963083" cy="900112"/>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83" name="Line 11"/>
            <p:cNvSpPr>
              <a:spLocks noChangeShapeType="1"/>
            </p:cNvSpPr>
            <p:nvPr/>
          </p:nvSpPr>
          <p:spPr bwMode="auto">
            <a:xfrm>
              <a:off x="5634624" y="2630959"/>
              <a:ext cx="1544373"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84" name="Line 12"/>
            <p:cNvSpPr>
              <a:spLocks noChangeShapeType="1"/>
            </p:cNvSpPr>
            <p:nvPr/>
          </p:nvSpPr>
          <p:spPr bwMode="auto">
            <a:xfrm>
              <a:off x="5634624" y="2173759"/>
              <a:ext cx="85817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pic>
          <p:nvPicPr>
            <p:cNvPr id="48948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5982"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8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4831" y="148478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87" name="Text Box 15"/>
            <p:cNvSpPr txBox="1">
              <a:spLocks noChangeArrowheads="1"/>
            </p:cNvSpPr>
            <p:nvPr/>
          </p:nvSpPr>
          <p:spPr bwMode="auto">
            <a:xfrm>
              <a:off x="2440971" y="2313460"/>
              <a:ext cx="180690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CC"/>
                  </a:solidFill>
                  <a:latin typeface="+mn-ea"/>
                </a:rPr>
                <a:t>1 </a:t>
              </a:r>
              <a:r>
                <a:rPr kumimoji="1" lang="en-US" altLang="zh-CN" sz="2000" dirty="0" err="1">
                  <a:solidFill>
                    <a:srgbClr val="0000CC"/>
                  </a:solidFill>
                  <a:latin typeface="+mn-ea"/>
                </a:rPr>
                <a:t>Gbit</a:t>
              </a:r>
              <a:r>
                <a:rPr kumimoji="1" lang="en-US" altLang="zh-CN" sz="2000" dirty="0">
                  <a:solidFill>
                    <a:srgbClr val="0000CC"/>
                  </a:solidFill>
                  <a:latin typeface="+mn-ea"/>
                </a:rPr>
                <a:t>/s </a:t>
              </a:r>
              <a:r>
                <a:rPr kumimoji="1" lang="zh-CN" altLang="en-US" sz="2000" dirty="0">
                  <a:solidFill>
                    <a:srgbClr val="0000CC"/>
                  </a:solidFill>
                  <a:latin typeface="+mn-ea"/>
                </a:rPr>
                <a:t>链路</a:t>
              </a:r>
            </a:p>
          </p:txBody>
        </p:sp>
        <p:sp>
          <p:nvSpPr>
            <p:cNvPr id="489488" name="AutoShape 16"/>
            <p:cNvSpPr>
              <a:spLocks noChangeArrowheads="1"/>
            </p:cNvSpPr>
            <p:nvPr/>
          </p:nvSpPr>
          <p:spPr bwMode="auto">
            <a:xfrm>
              <a:off x="4401533" y="1672110"/>
              <a:ext cx="1319081" cy="1189037"/>
            </a:xfrm>
            <a:prstGeom prst="cube">
              <a:avLst>
                <a:gd name="adj" fmla="val 12981"/>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mn-ea"/>
              </a:endParaRPr>
            </a:p>
          </p:txBody>
        </p:sp>
        <p:sp>
          <p:nvSpPr>
            <p:cNvPr id="489489" name="Text Box 17"/>
            <p:cNvSpPr txBox="1">
              <a:spLocks noChangeArrowheads="1"/>
            </p:cNvSpPr>
            <p:nvPr/>
          </p:nvSpPr>
          <p:spPr bwMode="auto">
            <a:xfrm>
              <a:off x="4484446" y="1818160"/>
              <a:ext cx="958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dirty="0">
                  <a:solidFill>
                    <a:srgbClr val="0000CC"/>
                  </a:solidFill>
                  <a:latin typeface="+mn-ea"/>
                </a:rPr>
                <a:t>吉比特</a:t>
              </a:r>
            </a:p>
            <a:p>
              <a:pPr algn="ctr"/>
              <a:r>
                <a:rPr kumimoji="1" lang="zh-CN" altLang="en-US" sz="2000" dirty="0">
                  <a:solidFill>
                    <a:srgbClr val="0000CC"/>
                  </a:solidFill>
                  <a:latin typeface="+mn-ea"/>
                </a:rPr>
                <a:t>交换</a:t>
              </a:r>
            </a:p>
            <a:p>
              <a:pPr algn="ctr"/>
              <a:r>
                <a:rPr kumimoji="1" lang="zh-CN" altLang="en-US" sz="2000" dirty="0">
                  <a:solidFill>
                    <a:srgbClr val="0000CC"/>
                  </a:solidFill>
                  <a:latin typeface="+mn-ea"/>
                </a:rPr>
                <a:t>集线器</a:t>
              </a:r>
            </a:p>
          </p:txBody>
        </p:sp>
        <p:pic>
          <p:nvPicPr>
            <p:cNvPr id="489490" name="Picture 1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3008" y="1865785"/>
              <a:ext cx="773906"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91" name="AutoShape 19"/>
            <p:cNvSpPr>
              <a:spLocks noChangeArrowheads="1"/>
            </p:cNvSpPr>
            <p:nvPr/>
          </p:nvSpPr>
          <p:spPr bwMode="auto">
            <a:xfrm>
              <a:off x="2717858" y="3559647"/>
              <a:ext cx="856456" cy="765175"/>
            </a:xfrm>
            <a:prstGeom prst="cube">
              <a:avLst>
                <a:gd name="adj" fmla="val 12981"/>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mn-ea"/>
              </a:endParaRPr>
            </a:p>
          </p:txBody>
        </p:sp>
        <p:sp>
          <p:nvSpPr>
            <p:cNvPr id="489492" name="AutoShape 20"/>
            <p:cNvSpPr>
              <a:spLocks noChangeArrowheads="1"/>
            </p:cNvSpPr>
            <p:nvPr/>
          </p:nvSpPr>
          <p:spPr bwMode="auto">
            <a:xfrm>
              <a:off x="6884912" y="3559647"/>
              <a:ext cx="858177" cy="765175"/>
            </a:xfrm>
            <a:prstGeom prst="cube">
              <a:avLst>
                <a:gd name="adj" fmla="val 12981"/>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mn-ea"/>
              </a:endParaRPr>
            </a:p>
          </p:txBody>
        </p:sp>
        <p:sp>
          <p:nvSpPr>
            <p:cNvPr id="489493" name="Text Box 21"/>
            <p:cNvSpPr txBox="1">
              <a:spLocks noChangeArrowheads="1"/>
            </p:cNvSpPr>
            <p:nvPr/>
          </p:nvSpPr>
          <p:spPr bwMode="auto">
            <a:xfrm>
              <a:off x="3728864" y="3635847"/>
              <a:ext cx="30235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CC"/>
                  </a:solidFill>
                  <a:latin typeface="+mn-ea"/>
                </a:rPr>
                <a:t>百兆比特或吉比特集线器</a:t>
              </a:r>
            </a:p>
          </p:txBody>
        </p:sp>
        <p:sp>
          <p:nvSpPr>
            <p:cNvPr id="489494" name="Freeform 22"/>
            <p:cNvSpPr>
              <a:spLocks/>
            </p:cNvSpPr>
            <p:nvPr/>
          </p:nvSpPr>
          <p:spPr bwMode="auto">
            <a:xfrm>
              <a:off x="3146085" y="2861147"/>
              <a:ext cx="1544373"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95" name="Freeform 23"/>
            <p:cNvSpPr>
              <a:spLocks/>
            </p:cNvSpPr>
            <p:nvPr/>
          </p:nvSpPr>
          <p:spPr bwMode="auto">
            <a:xfrm flipH="1">
              <a:off x="5462645" y="2861147"/>
              <a:ext cx="1847056" cy="765175"/>
            </a:xfrm>
            <a:custGeom>
              <a:avLst/>
              <a:gdLst>
                <a:gd name="T0" fmla="*/ 0 w 768"/>
                <a:gd name="T1" fmla="*/ 480 h 480"/>
                <a:gd name="T2" fmla="*/ 0 w 768"/>
                <a:gd name="T3" fmla="*/ 240 h 480"/>
                <a:gd name="T4" fmla="*/ 768 w 768"/>
                <a:gd name="T5" fmla="*/ 240 h 480"/>
                <a:gd name="T6" fmla="*/ 768 w 768"/>
                <a:gd name="T7" fmla="*/ 0 h 480"/>
              </a:gdLst>
              <a:ahLst/>
              <a:cxnLst>
                <a:cxn ang="0">
                  <a:pos x="T0" y="T1"/>
                </a:cxn>
                <a:cxn ang="0">
                  <a:pos x="T2" y="T3"/>
                </a:cxn>
                <a:cxn ang="0">
                  <a:pos x="T4" y="T5"/>
                </a:cxn>
                <a:cxn ang="0">
                  <a:pos x="T6" y="T7"/>
                </a:cxn>
              </a:cxnLst>
              <a:rect l="0" t="0" r="r" b="b"/>
              <a:pathLst>
                <a:path w="768" h="480">
                  <a:moveTo>
                    <a:pt x="0" y="480"/>
                  </a:moveTo>
                  <a:lnTo>
                    <a:pt x="0" y="240"/>
                  </a:lnTo>
                  <a:lnTo>
                    <a:pt x="768" y="240"/>
                  </a:lnTo>
                  <a:lnTo>
                    <a:pt x="768" y="0"/>
                  </a:lnTo>
                </a:path>
              </a:pathLst>
            </a:custGeom>
            <a:noFill/>
            <a:ln w="57150" cmpd="sng">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96" name="Line 24"/>
            <p:cNvSpPr>
              <a:spLocks noChangeShapeType="1"/>
            </p:cNvSpPr>
            <p:nvPr/>
          </p:nvSpPr>
          <p:spPr bwMode="auto">
            <a:xfrm>
              <a:off x="7655378"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497" name="Line 25"/>
            <p:cNvSpPr>
              <a:spLocks noChangeShapeType="1"/>
            </p:cNvSpPr>
            <p:nvPr/>
          </p:nvSpPr>
          <p:spPr bwMode="auto">
            <a:xfrm>
              <a:off x="1857961" y="3931121"/>
              <a:ext cx="85989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pic>
          <p:nvPicPr>
            <p:cNvPr id="489498"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9285" y="3243734"/>
              <a:ext cx="772187"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499"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743" y="3319934"/>
              <a:ext cx="7721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0"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9251"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1"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2520"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2"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5788"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3"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8004"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4"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90" y="4848696"/>
              <a:ext cx="65868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5"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657" y="4848696"/>
              <a:ext cx="660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950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8389" y="4848696"/>
              <a:ext cx="65696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507" name="Line 35"/>
            <p:cNvSpPr>
              <a:spLocks noChangeShapeType="1"/>
            </p:cNvSpPr>
            <p:nvPr/>
          </p:nvSpPr>
          <p:spPr bwMode="auto">
            <a:xfrm>
              <a:off x="1343743" y="2103909"/>
              <a:ext cx="944166"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508" name="Line 36"/>
            <p:cNvSpPr>
              <a:spLocks noChangeShapeType="1"/>
            </p:cNvSpPr>
            <p:nvPr/>
          </p:nvSpPr>
          <p:spPr bwMode="auto">
            <a:xfrm>
              <a:off x="1343743" y="2486496"/>
              <a:ext cx="944166" cy="0"/>
            </a:xfrm>
            <a:prstGeom prst="line">
              <a:avLst/>
            </a:prstGeom>
            <a:noFill/>
            <a:ln w="571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CC"/>
                </a:solidFill>
                <a:latin typeface="+mn-ea"/>
              </a:endParaRPr>
            </a:p>
          </p:txBody>
        </p:sp>
        <p:sp>
          <p:nvSpPr>
            <p:cNvPr id="489509" name="Text Box 37"/>
            <p:cNvSpPr txBox="1">
              <a:spLocks noChangeArrowheads="1"/>
            </p:cNvSpPr>
            <p:nvPr/>
          </p:nvSpPr>
          <p:spPr bwMode="auto">
            <a:xfrm>
              <a:off x="2317145" y="1908647"/>
              <a:ext cx="2106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CC"/>
                  </a:solidFill>
                  <a:latin typeface="+mn-ea"/>
                </a:rPr>
                <a:t>100 </a:t>
              </a:r>
              <a:r>
                <a:rPr kumimoji="1" lang="en-US" altLang="zh-CN" sz="2000" dirty="0" err="1">
                  <a:solidFill>
                    <a:srgbClr val="0000CC"/>
                  </a:solidFill>
                  <a:latin typeface="+mn-ea"/>
                </a:rPr>
                <a:t>Mbit</a:t>
              </a:r>
              <a:r>
                <a:rPr kumimoji="1" lang="en-US" altLang="zh-CN" sz="2000" dirty="0">
                  <a:solidFill>
                    <a:srgbClr val="0000CC"/>
                  </a:solidFill>
                  <a:latin typeface="+mn-ea"/>
                </a:rPr>
                <a:t>/s </a:t>
              </a:r>
              <a:r>
                <a:rPr kumimoji="1" lang="zh-CN" altLang="en-US" sz="2000" dirty="0">
                  <a:solidFill>
                    <a:srgbClr val="0000CC"/>
                  </a:solidFill>
                  <a:latin typeface="+mn-ea"/>
                </a:rPr>
                <a:t>链路</a:t>
              </a:r>
            </a:p>
          </p:txBody>
        </p:sp>
        <p:sp>
          <p:nvSpPr>
            <p:cNvPr id="489510" name="Text Box 38"/>
            <p:cNvSpPr txBox="1">
              <a:spLocks noChangeArrowheads="1"/>
            </p:cNvSpPr>
            <p:nvPr/>
          </p:nvSpPr>
          <p:spPr bwMode="auto">
            <a:xfrm>
              <a:off x="6939945" y="141277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CC"/>
                  </a:solidFill>
                  <a:latin typeface="+mn-ea"/>
                </a:rPr>
                <a:t>中央服务器</a:t>
              </a:r>
            </a:p>
          </p:txBody>
        </p:sp>
      </p:grpSp>
    </p:spTree>
    <p:extLst>
      <p:ext uri="{BB962C8B-B14F-4D97-AF65-F5344CB8AC3E}">
        <p14:creationId xmlns:p14="http://schemas.microsoft.com/office/powerpoint/2010/main" val="12326151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5D323E2-1DBF-4FE9-BD7D-0D39CE189212}"/>
              </a:ext>
            </a:extLst>
          </p:cNvPr>
          <p:cNvSpPr txBox="1"/>
          <p:nvPr/>
        </p:nvSpPr>
        <p:spPr>
          <a:xfrm>
            <a:off x="695400" y="1230662"/>
            <a:ext cx="8856984" cy="504054"/>
          </a:xfrm>
          <a:prstGeom prst="rect">
            <a:avLst/>
          </a:prstGeom>
          <a:solidFill>
            <a:schemeClr val="bg1">
              <a:lumMod val="95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BEB4CAD0-5389-42A8-9652-455CC950173B}"/>
              </a:ext>
            </a:extLst>
          </p:cNvPr>
          <p:cNvSpPr txBox="1"/>
          <p:nvPr/>
        </p:nvSpPr>
        <p:spPr>
          <a:xfrm>
            <a:off x="695400" y="1866036"/>
            <a:ext cx="8856984" cy="504054"/>
          </a:xfrm>
          <a:prstGeom prst="rect">
            <a:avLst/>
          </a:prstGeom>
          <a:solidFill>
            <a:schemeClr val="bg1">
              <a:lumMod val="95000"/>
            </a:schemeClr>
          </a:solid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68449392-DB16-40EB-BC02-E7C4AB7B08F0}"/>
              </a:ext>
            </a:extLst>
          </p:cNvPr>
          <p:cNvSpPr txBox="1"/>
          <p:nvPr/>
        </p:nvSpPr>
        <p:spPr>
          <a:xfrm>
            <a:off x="695400" y="2499248"/>
            <a:ext cx="8856984" cy="504054"/>
          </a:xfrm>
          <a:prstGeom prst="rect">
            <a:avLst/>
          </a:prstGeom>
          <a:solidFill>
            <a:schemeClr val="accent3">
              <a:lumMod val="20000"/>
              <a:lumOff val="8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370429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p:txBody>
          <a:bodyPr/>
          <a:lstStyle/>
          <a:p>
            <a:r>
              <a:rPr lang="en-US" altLang="zh-CN" dirty="0"/>
              <a:t>10 </a:t>
            </a:r>
            <a:r>
              <a:rPr lang="zh-CN" altLang="en-US" dirty="0"/>
              <a:t>吉比特以太网（</a:t>
            </a:r>
            <a:r>
              <a:rPr lang="en-US" altLang="zh-CN" dirty="0"/>
              <a:t>10GE</a:t>
            </a:r>
            <a:r>
              <a:rPr lang="zh-CN" altLang="en-US" dirty="0"/>
              <a:t>）</a:t>
            </a:r>
            <a:r>
              <a:rPr lang="zh-CN" altLang="zh-CN" dirty="0"/>
              <a:t>并非把吉比特以太网的速率简单地提高到</a:t>
            </a:r>
            <a:r>
              <a:rPr lang="en-US" altLang="zh-CN" dirty="0"/>
              <a:t> 10 </a:t>
            </a:r>
            <a:r>
              <a:rPr lang="zh-CN" altLang="zh-CN" dirty="0"/>
              <a:t>倍</a:t>
            </a:r>
            <a:r>
              <a:rPr lang="zh-CN" altLang="en-US" dirty="0"/>
              <a:t>，其主要特点有：</a:t>
            </a:r>
            <a:endParaRPr lang="en-US" altLang="zh-CN" dirty="0"/>
          </a:p>
          <a:p>
            <a:pPr lvl="1"/>
            <a:r>
              <a:rPr lang="zh-CN" altLang="en-US" dirty="0"/>
              <a:t>与 </a:t>
            </a:r>
            <a:r>
              <a:rPr lang="en-US" altLang="zh-CN" dirty="0"/>
              <a:t>10</a:t>
            </a:r>
            <a:r>
              <a:rPr lang="en-US" altLang="zh-CN" sz="2400" dirty="0"/>
              <a:t> </a:t>
            </a:r>
            <a:r>
              <a:rPr lang="en-US" altLang="zh-CN" dirty="0" err="1"/>
              <a:t>Mbit</a:t>
            </a:r>
            <a:r>
              <a:rPr lang="en-US" altLang="zh-CN" dirty="0"/>
              <a:t>/s</a:t>
            </a:r>
            <a:r>
              <a:rPr lang="zh-CN" altLang="en-US" dirty="0"/>
              <a:t>、</a:t>
            </a:r>
            <a:r>
              <a:rPr lang="en-US" altLang="zh-CN" dirty="0"/>
              <a:t>100</a:t>
            </a:r>
            <a:r>
              <a:rPr lang="en-US" altLang="zh-CN" sz="2400" dirty="0"/>
              <a:t> </a:t>
            </a:r>
            <a:r>
              <a:rPr lang="en-US" altLang="zh-CN" dirty="0" err="1"/>
              <a:t>Mbit</a:t>
            </a:r>
            <a:r>
              <a:rPr lang="en-US" altLang="zh-CN" dirty="0"/>
              <a:t>/s </a:t>
            </a:r>
            <a:r>
              <a:rPr lang="zh-CN" altLang="en-US" dirty="0"/>
              <a:t>和 </a:t>
            </a:r>
            <a:r>
              <a:rPr lang="en-US" altLang="zh-CN" dirty="0"/>
              <a:t>1</a:t>
            </a:r>
            <a:r>
              <a:rPr lang="en-US" altLang="zh-CN" sz="2000" dirty="0"/>
              <a:t> </a:t>
            </a:r>
            <a:r>
              <a:rPr lang="en-US" altLang="zh-CN" dirty="0" err="1"/>
              <a:t>Gbit</a:t>
            </a:r>
            <a:r>
              <a:rPr lang="en-US" altLang="zh-CN" dirty="0"/>
              <a:t>/s </a:t>
            </a:r>
            <a:r>
              <a:rPr lang="zh-CN" altLang="en-US" dirty="0"/>
              <a:t>以太网的帧格式完全相同。</a:t>
            </a:r>
          </a:p>
          <a:p>
            <a:pPr lvl="1"/>
            <a:r>
              <a:rPr lang="zh-CN" altLang="en-US" dirty="0"/>
              <a:t>保留了 </a:t>
            </a:r>
            <a:r>
              <a:rPr lang="en-US" altLang="zh-CN" dirty="0"/>
              <a:t>802.3 </a:t>
            </a:r>
            <a:r>
              <a:rPr lang="zh-CN" altLang="en-US" dirty="0"/>
              <a:t>标准规定的以太网最小和最大帧长，便于升级。</a:t>
            </a:r>
          </a:p>
          <a:p>
            <a:pPr lvl="1"/>
            <a:r>
              <a:rPr lang="zh-CN" altLang="en-US" strike="sngStrike" dirty="0"/>
              <a:t>不再使用铜线而只使用光纤作为传输媒体。</a:t>
            </a:r>
          </a:p>
          <a:p>
            <a:pPr lvl="1"/>
            <a:r>
              <a:rPr lang="zh-CN" altLang="en-US" dirty="0">
                <a:solidFill>
                  <a:srgbClr val="FF0000"/>
                </a:solidFill>
              </a:rPr>
              <a:t>只工作在全双工方式，</a:t>
            </a:r>
            <a:r>
              <a:rPr lang="zh-CN" altLang="en-US" dirty="0"/>
              <a:t>因此没有争用问题，也不使用 </a:t>
            </a:r>
            <a:r>
              <a:rPr lang="en-US" altLang="zh-CN" dirty="0"/>
              <a:t>CSMA/CD </a:t>
            </a:r>
            <a:r>
              <a:rPr lang="zh-CN" altLang="en-US" dirty="0"/>
              <a:t>协议。    </a:t>
            </a:r>
          </a:p>
        </p:txBody>
      </p:sp>
      <p:sp>
        <p:nvSpPr>
          <p:cNvPr id="490498" name="Rectangle 2"/>
          <p:cNvSpPr>
            <a:spLocks noGrp="1" noChangeArrowheads="1"/>
          </p:cNvSpPr>
          <p:nvPr>
            <p:ph type="title"/>
          </p:nvPr>
        </p:nvSpPr>
        <p:spPr/>
        <p:txBody>
          <a:bodyPr/>
          <a:lstStyle/>
          <a:p>
            <a:r>
              <a:rPr lang="en-US" altLang="zh-CN" sz="3600" dirty="0"/>
              <a:t>3.5.3   10 </a:t>
            </a:r>
            <a:r>
              <a:rPr lang="zh-CN" altLang="en-US" sz="3600" dirty="0"/>
              <a:t>吉比特以太网和更快的以太网</a:t>
            </a:r>
          </a:p>
        </p:txBody>
      </p:sp>
    </p:spTree>
    <p:extLst>
      <p:ext uri="{BB962C8B-B14F-4D97-AF65-F5344CB8AC3E}">
        <p14:creationId xmlns:p14="http://schemas.microsoft.com/office/powerpoint/2010/main" val="106148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10 </a:t>
            </a:r>
            <a:r>
              <a:rPr lang="zh-CN" altLang="en-US" dirty="0"/>
              <a:t>吉比特以太网的物理层</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446854176"/>
              </p:ext>
            </p:extLst>
          </p:nvPr>
        </p:nvGraphicFramePr>
        <p:xfrm>
          <a:off x="1775520" y="2105025"/>
          <a:ext cx="8928992" cy="3027016"/>
        </p:xfrm>
        <a:graphic>
          <a:graphicData uri="http://schemas.openxmlformats.org/drawingml/2006/table">
            <a:tbl>
              <a:tblPr firstRow="1" firstCol="1" lastRow="1" lastCol="1" bandRow="1" bandCol="1"/>
              <a:tblGrid>
                <a:gridCol w="201622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gridCol w="3960440">
                  <a:extLst>
                    <a:ext uri="{9D8B030D-6E8A-4147-A177-3AD203B41FA5}">
                      <a16:colId xmlns:a16="http://schemas.microsoft.com/office/drawing/2014/main" val="20003"/>
                    </a:ext>
                  </a:extLst>
                </a:gridCol>
              </a:tblGrid>
              <a:tr h="603711">
                <a:tc>
                  <a:txBody>
                    <a:bodyPr/>
                    <a:lstStyle/>
                    <a:p>
                      <a:pPr algn="ctr">
                        <a:lnSpc>
                          <a:spcPct val="100000"/>
                        </a:lnSpc>
                        <a:spcAft>
                          <a:spcPts val="0"/>
                        </a:spcAft>
                        <a:tabLst>
                          <a:tab pos="1752600" algn="l"/>
                        </a:tabLst>
                      </a:pPr>
                      <a:r>
                        <a:rPr lang="zh-CN" sz="2400" b="0" dirty="0">
                          <a:solidFill>
                            <a:srgbClr val="333399"/>
                          </a:solidFill>
                          <a:effectLst/>
                          <a:latin typeface="+mn-ea"/>
                          <a:ea typeface="+mn-ea"/>
                        </a:rPr>
                        <a:t>名称</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0">
                          <a:solidFill>
                            <a:srgbClr val="333399"/>
                          </a:solidFill>
                          <a:effectLst/>
                          <a:latin typeface="+mn-ea"/>
                          <a:ea typeface="+mn-ea"/>
                        </a:rPr>
                        <a:t>媒体</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0" dirty="0">
                          <a:solidFill>
                            <a:srgbClr val="333399"/>
                          </a:solidFill>
                          <a:effectLst/>
                          <a:latin typeface="+mn-ea"/>
                          <a:ea typeface="+mn-ea"/>
                        </a:rPr>
                        <a:t>网段最大长度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zh-CN" sz="2400" b="0" dirty="0">
                          <a:solidFill>
                            <a:srgbClr val="333399"/>
                          </a:solidFill>
                          <a:effectLst/>
                          <a:latin typeface="+mn-ea"/>
                          <a:ea typeface="+mn-ea"/>
                        </a:rPr>
                        <a:t>特点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84661">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10GBASE-SR</a:t>
                      </a:r>
                      <a:endParaRPr lang="zh-CN" sz="2000" b="0" dirty="0">
                        <a:solidFill>
                          <a:srgbClr val="333399"/>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333399"/>
                          </a:solidFill>
                          <a:effectLst/>
                          <a:latin typeface="+mn-ea"/>
                          <a:ea typeface="+mn-ea"/>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333399"/>
                          </a:solidFill>
                          <a:effectLst/>
                          <a:latin typeface="+mn-ea"/>
                          <a:ea typeface="+mn-ea"/>
                        </a:rPr>
                        <a:t>300 m</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0">
                          <a:solidFill>
                            <a:srgbClr val="333399"/>
                          </a:solidFill>
                          <a:effectLst/>
                          <a:latin typeface="+mn-ea"/>
                          <a:ea typeface="+mn-ea"/>
                        </a:rPr>
                        <a:t>多模光纤（</a:t>
                      </a:r>
                      <a:r>
                        <a:rPr lang="en-US" sz="2000" b="0">
                          <a:solidFill>
                            <a:srgbClr val="333399"/>
                          </a:solidFill>
                          <a:effectLst/>
                          <a:latin typeface="+mn-ea"/>
                          <a:ea typeface="+mn-ea"/>
                        </a:rPr>
                        <a:t>0.85 </a:t>
                      </a:r>
                      <a:r>
                        <a:rPr lang="en-US" sz="2000" b="0">
                          <a:solidFill>
                            <a:srgbClr val="333399"/>
                          </a:solidFill>
                          <a:effectLst/>
                          <a:latin typeface="+mn-ea"/>
                          <a:ea typeface="+mn-ea"/>
                          <a:sym typeface="Symbol"/>
                        </a:rPr>
                        <a:t></a:t>
                      </a:r>
                      <a:r>
                        <a:rPr lang="en-US" sz="2000" b="0">
                          <a:solidFill>
                            <a:srgbClr val="333399"/>
                          </a:solidFill>
                          <a:effectLst/>
                          <a:latin typeface="+mn-ea"/>
                          <a:ea typeface="+mn-ea"/>
                        </a:rPr>
                        <a:t>m</a:t>
                      </a:r>
                      <a:r>
                        <a:rPr lang="zh-CN" sz="2000" b="0">
                          <a:solidFill>
                            <a:srgbClr val="333399"/>
                          </a:solidFill>
                          <a:effectLst/>
                          <a:latin typeface="+mn-ea"/>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4661">
                <a:tc>
                  <a:txBody>
                    <a:bodyPr/>
                    <a:lstStyle/>
                    <a:p>
                      <a:pPr algn="just">
                        <a:lnSpc>
                          <a:spcPct val="100000"/>
                        </a:lnSpc>
                        <a:spcAft>
                          <a:spcPts val="0"/>
                        </a:spcAft>
                        <a:tabLst>
                          <a:tab pos="1752600" algn="l"/>
                        </a:tabLst>
                      </a:pPr>
                      <a:r>
                        <a:rPr lang="en-US" sz="2000" b="0">
                          <a:solidFill>
                            <a:srgbClr val="333399"/>
                          </a:solidFill>
                          <a:effectLst/>
                          <a:latin typeface="+mn-ea"/>
                          <a:ea typeface="+mn-ea"/>
                        </a:rPr>
                        <a:t>10GBASE-LR</a:t>
                      </a:r>
                      <a:endParaRPr lang="zh-CN" sz="2000" b="0">
                        <a:solidFill>
                          <a:srgbClr val="333399"/>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a:solidFill>
                            <a:srgbClr val="333399"/>
                          </a:solidFill>
                          <a:effectLst/>
                          <a:latin typeface="+mn-ea"/>
                          <a:ea typeface="+mn-ea"/>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333399"/>
                          </a:solidFill>
                          <a:effectLst/>
                          <a:latin typeface="+mn-ea"/>
                          <a:ea typeface="+mn-ea"/>
                        </a:rPr>
                        <a:t>10 km</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0">
                          <a:solidFill>
                            <a:srgbClr val="333399"/>
                          </a:solidFill>
                          <a:effectLst/>
                          <a:latin typeface="+mn-ea"/>
                          <a:ea typeface="+mn-ea"/>
                        </a:rPr>
                        <a:t>单模光纤（</a:t>
                      </a:r>
                      <a:r>
                        <a:rPr lang="en-US" sz="2000" b="0">
                          <a:solidFill>
                            <a:srgbClr val="333399"/>
                          </a:solidFill>
                          <a:effectLst/>
                          <a:latin typeface="+mn-ea"/>
                          <a:ea typeface="+mn-ea"/>
                        </a:rPr>
                        <a:t>1.3 </a:t>
                      </a:r>
                      <a:r>
                        <a:rPr lang="en-US" sz="2000" b="0">
                          <a:solidFill>
                            <a:srgbClr val="333399"/>
                          </a:solidFill>
                          <a:effectLst/>
                          <a:latin typeface="+mn-ea"/>
                          <a:ea typeface="+mn-ea"/>
                          <a:sym typeface="Symbol"/>
                        </a:rPr>
                        <a:t></a:t>
                      </a:r>
                      <a:r>
                        <a:rPr lang="en-US" sz="2000" b="0">
                          <a:solidFill>
                            <a:srgbClr val="333399"/>
                          </a:solidFill>
                          <a:effectLst/>
                          <a:latin typeface="+mn-ea"/>
                          <a:ea typeface="+mn-ea"/>
                        </a:rPr>
                        <a:t>m</a:t>
                      </a:r>
                      <a:r>
                        <a:rPr lang="zh-CN" sz="2000" b="0">
                          <a:solidFill>
                            <a:srgbClr val="333399"/>
                          </a:solidFill>
                          <a:effectLst/>
                          <a:latin typeface="+mn-ea"/>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4661">
                <a:tc>
                  <a:txBody>
                    <a:bodyPr/>
                    <a:lstStyle/>
                    <a:p>
                      <a:pPr algn="just">
                        <a:lnSpc>
                          <a:spcPct val="100000"/>
                        </a:lnSpc>
                        <a:spcAft>
                          <a:spcPts val="0"/>
                        </a:spcAft>
                        <a:tabLst>
                          <a:tab pos="1752600" algn="l"/>
                        </a:tabLst>
                      </a:pPr>
                      <a:r>
                        <a:rPr lang="en-US" sz="2000" b="0">
                          <a:solidFill>
                            <a:srgbClr val="333399"/>
                          </a:solidFill>
                          <a:effectLst/>
                          <a:latin typeface="+mn-ea"/>
                          <a:ea typeface="+mn-ea"/>
                        </a:rPr>
                        <a:t>10GBASE-ER</a:t>
                      </a:r>
                      <a:endParaRPr lang="zh-CN" sz="2000" b="0">
                        <a:solidFill>
                          <a:srgbClr val="333399"/>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a:solidFill>
                            <a:srgbClr val="333399"/>
                          </a:solidFill>
                          <a:effectLst/>
                          <a:latin typeface="+mn-ea"/>
                          <a:ea typeface="+mn-ea"/>
                        </a:rPr>
                        <a:t>光缆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333399"/>
                          </a:solidFill>
                          <a:effectLst/>
                          <a:latin typeface="+mn-ea"/>
                          <a:ea typeface="+mn-ea"/>
                        </a:rPr>
                        <a:t>40 km</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0" dirty="0">
                          <a:solidFill>
                            <a:srgbClr val="333399"/>
                          </a:solidFill>
                          <a:effectLst/>
                          <a:latin typeface="+mn-ea"/>
                          <a:ea typeface="+mn-ea"/>
                        </a:rPr>
                        <a:t>单模光纤（</a:t>
                      </a:r>
                      <a:r>
                        <a:rPr lang="en-US" sz="2000" b="0" dirty="0">
                          <a:solidFill>
                            <a:srgbClr val="333399"/>
                          </a:solidFill>
                          <a:effectLst/>
                          <a:latin typeface="+mn-ea"/>
                          <a:ea typeface="+mn-ea"/>
                        </a:rPr>
                        <a:t>1.5 </a:t>
                      </a:r>
                      <a:r>
                        <a:rPr lang="en-US" sz="2000" b="0" dirty="0">
                          <a:solidFill>
                            <a:srgbClr val="333399"/>
                          </a:solidFill>
                          <a:effectLst/>
                          <a:latin typeface="+mn-ea"/>
                          <a:ea typeface="+mn-ea"/>
                          <a:sym typeface="Symbol"/>
                        </a:rPr>
                        <a:t></a:t>
                      </a:r>
                      <a:r>
                        <a:rPr lang="en-US" sz="2000" b="0" dirty="0">
                          <a:solidFill>
                            <a:srgbClr val="333399"/>
                          </a:solidFill>
                          <a:effectLst/>
                          <a:latin typeface="+mn-ea"/>
                          <a:ea typeface="+mn-ea"/>
                        </a:rPr>
                        <a:t>m</a:t>
                      </a:r>
                      <a:r>
                        <a:rPr lang="zh-CN" sz="2000" b="0" dirty="0">
                          <a:solidFill>
                            <a:srgbClr val="333399"/>
                          </a:solidFill>
                          <a:effectLst/>
                          <a:latin typeface="+mn-ea"/>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4661">
                <a:tc>
                  <a:txBody>
                    <a:bodyPr/>
                    <a:lstStyle/>
                    <a:p>
                      <a:pPr algn="just">
                        <a:lnSpc>
                          <a:spcPct val="100000"/>
                        </a:lnSpc>
                        <a:spcAft>
                          <a:spcPts val="0"/>
                        </a:spcAft>
                        <a:tabLst>
                          <a:tab pos="1752600" algn="l"/>
                        </a:tabLst>
                      </a:pPr>
                      <a:r>
                        <a:rPr lang="pt-BR" sz="2000" b="0" dirty="0">
                          <a:solidFill>
                            <a:srgbClr val="333399"/>
                          </a:solidFill>
                          <a:effectLst/>
                          <a:latin typeface="+mn-ea"/>
                          <a:ea typeface="+mn-ea"/>
                        </a:rPr>
                        <a:t>10GBASE-CX4</a:t>
                      </a:r>
                      <a:endParaRPr lang="zh-CN" sz="2000" b="0" dirty="0">
                        <a:solidFill>
                          <a:srgbClr val="333399"/>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333399"/>
                          </a:solidFill>
                          <a:effectLst/>
                          <a:latin typeface="+mn-ea"/>
                          <a:ea typeface="+mn-ea"/>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333399"/>
                          </a:solidFill>
                          <a:effectLst/>
                          <a:latin typeface="+mn-ea"/>
                          <a:ea typeface="+mn-ea"/>
                        </a:rPr>
                        <a:t>15 m</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0" dirty="0">
                          <a:solidFill>
                            <a:srgbClr val="333399"/>
                          </a:solidFill>
                          <a:effectLst/>
                          <a:latin typeface="+mn-ea"/>
                          <a:ea typeface="+mn-ea"/>
                        </a:rPr>
                        <a:t>使用</a:t>
                      </a:r>
                      <a:r>
                        <a:rPr lang="en-US" altLang="zh-CN" sz="2000" b="0" dirty="0">
                          <a:solidFill>
                            <a:srgbClr val="333399"/>
                          </a:solidFill>
                          <a:effectLst/>
                          <a:latin typeface="+mn-ea"/>
                          <a:ea typeface="+mn-ea"/>
                        </a:rPr>
                        <a:t> </a:t>
                      </a:r>
                      <a:r>
                        <a:rPr lang="pt-BR" sz="2000" b="0" dirty="0">
                          <a:solidFill>
                            <a:srgbClr val="333399"/>
                          </a:solidFill>
                          <a:effectLst/>
                          <a:latin typeface="+mn-ea"/>
                          <a:ea typeface="+mn-ea"/>
                        </a:rPr>
                        <a:t>4 </a:t>
                      </a:r>
                      <a:r>
                        <a:rPr lang="zh-CN" sz="2000" b="0" dirty="0">
                          <a:solidFill>
                            <a:srgbClr val="333399"/>
                          </a:solidFill>
                          <a:effectLst/>
                          <a:latin typeface="+mn-ea"/>
                          <a:ea typeface="+mn-ea"/>
                        </a:rPr>
                        <a:t>对双芯同轴电缆</a:t>
                      </a:r>
                      <a:r>
                        <a:rPr lang="en-US" altLang="zh-CN" sz="2000" b="0" dirty="0">
                          <a:solidFill>
                            <a:srgbClr val="333399"/>
                          </a:solidFill>
                          <a:effectLst/>
                          <a:latin typeface="+mn-ea"/>
                          <a:ea typeface="+mn-ea"/>
                        </a:rPr>
                        <a:t> </a:t>
                      </a:r>
                      <a:r>
                        <a:rPr lang="pt-BR" sz="2000" b="0" dirty="0">
                          <a:solidFill>
                            <a:srgbClr val="333399"/>
                          </a:solidFill>
                          <a:effectLst/>
                          <a:latin typeface="+mn-ea"/>
                          <a:ea typeface="+mn-ea"/>
                        </a:rPr>
                        <a:t>(twinax)</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4661">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10GBASE-T</a:t>
                      </a:r>
                      <a:endParaRPr lang="zh-CN" sz="2000" b="0" dirty="0">
                        <a:solidFill>
                          <a:srgbClr val="333399"/>
                        </a:solidFill>
                        <a:effectLst/>
                        <a:latin typeface="+mn-ea"/>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2000" b="0" dirty="0">
                          <a:solidFill>
                            <a:srgbClr val="333399"/>
                          </a:solidFill>
                          <a:effectLst/>
                          <a:latin typeface="+mn-ea"/>
                          <a:ea typeface="+mn-ea"/>
                        </a:rPr>
                        <a:t>铜缆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2000" b="0" dirty="0">
                          <a:solidFill>
                            <a:srgbClr val="333399"/>
                          </a:solidFill>
                          <a:effectLst/>
                          <a:latin typeface="+mn-ea"/>
                          <a:ea typeface="+mn-ea"/>
                        </a:rPr>
                        <a:t>100 m</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2000" b="0" dirty="0">
                          <a:solidFill>
                            <a:srgbClr val="333399"/>
                          </a:solidFill>
                          <a:effectLst/>
                          <a:latin typeface="+mn-ea"/>
                          <a:ea typeface="+mn-ea"/>
                        </a:rPr>
                        <a:t>使用</a:t>
                      </a:r>
                      <a:r>
                        <a:rPr lang="en-US" altLang="zh-CN" sz="2000" b="0" dirty="0">
                          <a:solidFill>
                            <a:srgbClr val="333399"/>
                          </a:solidFill>
                          <a:effectLst/>
                          <a:latin typeface="+mn-ea"/>
                          <a:ea typeface="+mn-ea"/>
                        </a:rPr>
                        <a:t> </a:t>
                      </a:r>
                      <a:r>
                        <a:rPr lang="pt-BR" sz="2000" b="0" dirty="0">
                          <a:solidFill>
                            <a:srgbClr val="333399"/>
                          </a:solidFill>
                          <a:effectLst/>
                          <a:latin typeface="+mn-ea"/>
                          <a:ea typeface="+mn-ea"/>
                        </a:rPr>
                        <a:t>4 </a:t>
                      </a:r>
                      <a:r>
                        <a:rPr lang="zh-CN" sz="2000" b="0" dirty="0">
                          <a:solidFill>
                            <a:srgbClr val="333399"/>
                          </a:solidFill>
                          <a:effectLst/>
                          <a:latin typeface="+mn-ea"/>
                          <a:ea typeface="+mn-ea"/>
                        </a:rPr>
                        <a:t>对</a:t>
                      </a:r>
                      <a:r>
                        <a:rPr lang="en-US" altLang="zh-CN" sz="2000" b="0" dirty="0">
                          <a:solidFill>
                            <a:srgbClr val="333399"/>
                          </a:solidFill>
                          <a:effectLst/>
                          <a:latin typeface="+mn-ea"/>
                          <a:ea typeface="+mn-ea"/>
                        </a:rPr>
                        <a:t> </a:t>
                      </a:r>
                      <a:r>
                        <a:rPr lang="pt-BR" sz="2000" b="0" dirty="0">
                          <a:solidFill>
                            <a:srgbClr val="333399"/>
                          </a:solidFill>
                          <a:effectLst/>
                          <a:latin typeface="+mn-ea"/>
                          <a:ea typeface="+mn-ea"/>
                        </a:rPr>
                        <a:t>6A </a:t>
                      </a:r>
                      <a:r>
                        <a:rPr lang="zh-CN" sz="2000" b="0" dirty="0">
                          <a:solidFill>
                            <a:srgbClr val="333399"/>
                          </a:solidFill>
                          <a:effectLst/>
                          <a:latin typeface="+mn-ea"/>
                          <a:ea typeface="+mn-ea"/>
                        </a:rPr>
                        <a:t>类</a:t>
                      </a:r>
                      <a:r>
                        <a:rPr lang="en-US" altLang="zh-CN" sz="2000" b="0" dirty="0">
                          <a:solidFill>
                            <a:srgbClr val="333399"/>
                          </a:solidFill>
                          <a:effectLst/>
                          <a:latin typeface="+mn-ea"/>
                          <a:ea typeface="+mn-ea"/>
                        </a:rPr>
                        <a:t> </a:t>
                      </a:r>
                      <a:r>
                        <a:rPr lang="pt-BR" sz="2000" b="0" dirty="0">
                          <a:solidFill>
                            <a:srgbClr val="333399"/>
                          </a:solidFill>
                          <a:effectLst/>
                          <a:latin typeface="+mn-ea"/>
                          <a:ea typeface="+mn-ea"/>
                        </a:rPr>
                        <a:t>UTP </a:t>
                      </a:r>
                      <a:r>
                        <a:rPr lang="zh-CN" sz="2000" b="0" dirty="0">
                          <a:solidFill>
                            <a:srgbClr val="333399"/>
                          </a:solidFill>
                          <a:effectLst/>
                          <a:latin typeface="+mn-ea"/>
                          <a:ea typeface="+mn-ea"/>
                        </a:rPr>
                        <a:t>双绞线</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800896" y="1628801"/>
            <a:ext cx="635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dirty="0">
                <a:solidFill>
                  <a:srgbClr val="333399"/>
                </a:solidFill>
                <a:latin typeface="+mn-ea"/>
                <a:cs typeface="Times New Roman" pitchFamily="18" charset="0"/>
              </a:rPr>
              <a:t>10GE </a:t>
            </a:r>
            <a:r>
              <a:rPr lang="zh-CN" altLang="en-US" sz="2400" dirty="0">
                <a:solidFill>
                  <a:srgbClr val="333399"/>
                </a:solidFill>
                <a:latin typeface="+mn-ea"/>
                <a:cs typeface="Times New Roman" pitchFamily="18" charset="0"/>
              </a:rPr>
              <a:t>的物理层标准</a:t>
            </a:r>
          </a:p>
        </p:txBody>
      </p:sp>
    </p:spTree>
    <p:extLst>
      <p:ext uri="{BB962C8B-B14F-4D97-AF65-F5344CB8AC3E}">
        <p14:creationId xmlns:p14="http://schemas.microsoft.com/office/powerpoint/2010/main" val="343698068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600" dirty="0"/>
              <a:t>以太网的技术发展得很快。</a:t>
            </a:r>
            <a:endParaRPr lang="en-US" altLang="zh-CN" sz="2600" dirty="0"/>
          </a:p>
          <a:p>
            <a:r>
              <a:rPr lang="zh-CN" altLang="zh-CN" sz="2600" dirty="0"/>
              <a:t>在</a:t>
            </a:r>
            <a:r>
              <a:rPr lang="en-US" altLang="zh-CN" sz="2600" dirty="0"/>
              <a:t> 10GE </a:t>
            </a:r>
            <a:r>
              <a:rPr lang="zh-CN" altLang="zh-CN" sz="2600" dirty="0"/>
              <a:t>之后又制订了</a:t>
            </a:r>
            <a:r>
              <a:rPr lang="en-US" altLang="zh-CN" sz="2600" dirty="0"/>
              <a:t> 40GE/100GE</a:t>
            </a:r>
            <a:r>
              <a:rPr lang="zh-CN" altLang="zh-CN" sz="2600" dirty="0"/>
              <a:t>（即</a:t>
            </a:r>
            <a:r>
              <a:rPr lang="en-US" altLang="zh-CN" sz="2600" dirty="0"/>
              <a:t> 40 </a:t>
            </a:r>
            <a:r>
              <a:rPr lang="zh-CN" altLang="zh-CN" sz="2600" dirty="0"/>
              <a:t>吉比特以太网和</a:t>
            </a:r>
            <a:r>
              <a:rPr lang="en-US" altLang="zh-CN" sz="2600" dirty="0"/>
              <a:t> 100 </a:t>
            </a:r>
            <a:r>
              <a:rPr lang="zh-CN" altLang="zh-CN" sz="2600" dirty="0"/>
              <a:t>吉比特以太网）的标准</a:t>
            </a:r>
            <a:r>
              <a:rPr lang="en-US" altLang="zh-CN" sz="2600" dirty="0"/>
              <a:t> IEEE 802.3ba-2010 </a:t>
            </a:r>
            <a:r>
              <a:rPr lang="zh-CN" altLang="en-US" sz="2600" dirty="0"/>
              <a:t>和 </a:t>
            </a:r>
            <a:r>
              <a:rPr lang="en-US" altLang="zh-CN" sz="2600" dirty="0"/>
              <a:t>802.3bm-2015</a:t>
            </a:r>
            <a:r>
              <a:rPr lang="zh-CN" altLang="en-US" sz="2600" dirty="0"/>
              <a:t>。</a:t>
            </a:r>
            <a:endParaRPr lang="en-US" altLang="zh-CN" sz="2600" dirty="0"/>
          </a:p>
          <a:p>
            <a:r>
              <a:rPr lang="en-US" altLang="zh-CN" sz="2600" dirty="0"/>
              <a:t>40GE/100GE </a:t>
            </a:r>
            <a:r>
              <a:rPr lang="zh-CN" altLang="zh-CN" sz="2600" dirty="0"/>
              <a:t>只工作在全双工的传输方式（因而不使用</a:t>
            </a:r>
            <a:r>
              <a:rPr lang="en-US" altLang="zh-CN" sz="2600" dirty="0"/>
              <a:t> CSMA/CD </a:t>
            </a:r>
            <a:r>
              <a:rPr lang="zh-CN" altLang="zh-CN" sz="2600" dirty="0"/>
              <a:t>协议），并仍保持了以太网的帧格式以及</a:t>
            </a:r>
            <a:r>
              <a:rPr lang="en-US" altLang="zh-CN" sz="2600" dirty="0"/>
              <a:t> 802.3 </a:t>
            </a:r>
            <a:r>
              <a:rPr lang="zh-CN" altLang="zh-CN" sz="2600" dirty="0"/>
              <a:t>标准规定的以太网最小和最大帧长。</a:t>
            </a:r>
            <a:endParaRPr lang="en-US" altLang="zh-CN" sz="2600" dirty="0"/>
          </a:p>
          <a:p>
            <a:r>
              <a:rPr lang="en-US" altLang="zh-CN" sz="2600" dirty="0"/>
              <a:t>100GE </a:t>
            </a:r>
            <a:r>
              <a:rPr lang="zh-CN" altLang="zh-CN" sz="2600" dirty="0"/>
              <a:t>在使用单模光纤传输时，仍然可以达到</a:t>
            </a:r>
            <a:r>
              <a:rPr lang="en-US" altLang="zh-CN" sz="2600" dirty="0"/>
              <a:t> 40 km </a:t>
            </a:r>
            <a:r>
              <a:rPr lang="zh-CN" altLang="zh-CN" sz="2600" dirty="0"/>
              <a:t>的传输距离，但这是需要波分复用（使用</a:t>
            </a:r>
            <a:r>
              <a:rPr lang="en-US" altLang="zh-CN" sz="2600" dirty="0"/>
              <a:t> 4 </a:t>
            </a:r>
            <a:r>
              <a:rPr lang="zh-CN" altLang="zh-CN" sz="2600" dirty="0"/>
              <a:t>个波长复用一根光纤，每一个波长的有效传输速率是</a:t>
            </a:r>
            <a:r>
              <a:rPr lang="en-US" altLang="zh-CN" sz="2600" dirty="0"/>
              <a:t> 25 </a:t>
            </a:r>
            <a:r>
              <a:rPr lang="en-US" altLang="zh-CN" sz="2600" dirty="0" err="1"/>
              <a:t>Gbit</a:t>
            </a:r>
            <a:r>
              <a:rPr lang="en-US" altLang="zh-CN" sz="2600" dirty="0"/>
              <a:t>/s</a:t>
            </a:r>
            <a:r>
              <a:rPr lang="zh-CN" altLang="zh-CN" sz="2600" dirty="0"/>
              <a:t>）</a:t>
            </a:r>
            <a:r>
              <a:rPr lang="zh-CN" altLang="en-US" sz="2600" dirty="0"/>
              <a:t>。</a:t>
            </a:r>
            <a:endParaRPr lang="en-US" altLang="zh-CN" sz="2600" dirty="0"/>
          </a:p>
          <a:p>
            <a:endParaRPr lang="zh-CN" altLang="en-US" sz="2600" dirty="0"/>
          </a:p>
        </p:txBody>
      </p:sp>
      <p:sp>
        <p:nvSpPr>
          <p:cNvPr id="2" name="标题 1"/>
          <p:cNvSpPr>
            <a:spLocks noGrp="1"/>
          </p:cNvSpPr>
          <p:nvPr>
            <p:ph type="title"/>
          </p:nvPr>
        </p:nvSpPr>
        <p:spPr/>
        <p:txBody>
          <a:bodyPr/>
          <a:lstStyle/>
          <a:p>
            <a:pPr algn="ctr"/>
            <a:r>
              <a:rPr lang="zh-CN" altLang="en-US" dirty="0"/>
              <a:t>更快的以太网</a:t>
            </a:r>
          </a:p>
        </p:txBody>
      </p:sp>
    </p:spTree>
    <p:extLst>
      <p:ext uri="{BB962C8B-B14F-4D97-AF65-F5344CB8AC3E}">
        <p14:creationId xmlns:p14="http://schemas.microsoft.com/office/powerpoint/2010/main" val="130323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40GE/100GE </a:t>
            </a:r>
            <a:r>
              <a:rPr lang="zh-CN" altLang="en-US" dirty="0"/>
              <a:t>的物理层</a:t>
            </a:r>
          </a:p>
        </p:txBody>
      </p:sp>
      <p:graphicFrame>
        <p:nvGraphicFramePr>
          <p:cNvPr id="4" name="表格 3"/>
          <p:cNvGraphicFramePr>
            <a:graphicFrameLocks noGrp="1"/>
          </p:cNvGraphicFramePr>
          <p:nvPr>
            <p:extLst>
              <p:ext uri="{D42A27DB-BD31-4B8C-83A1-F6EECF244321}">
                <p14:modId xmlns:p14="http://schemas.microsoft.com/office/powerpoint/2010/main" val="2542235625"/>
              </p:ext>
            </p:extLst>
          </p:nvPr>
        </p:nvGraphicFramePr>
        <p:xfrm>
          <a:off x="1919536" y="1946449"/>
          <a:ext cx="8496944" cy="3236137"/>
        </p:xfrm>
        <a:graphic>
          <a:graphicData uri="http://schemas.openxmlformats.org/drawingml/2006/table">
            <a:tbl>
              <a:tblPr firstRow="1" firstCol="1" lastRow="1" lastCol="1" bandRow="1" bandCol="1"/>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546448">
                <a:tc>
                  <a:txBody>
                    <a:bodyPr/>
                    <a:lstStyle/>
                    <a:p>
                      <a:pPr marL="0" algn="ctr" defTabSz="914400" rtl="0" eaLnBrk="1" latinLnBrk="0" hangingPunct="1">
                        <a:lnSpc>
                          <a:spcPct val="100000"/>
                        </a:lnSpc>
                        <a:spcAft>
                          <a:spcPts val="0"/>
                        </a:spcAft>
                        <a:tabLst>
                          <a:tab pos="1752600" algn="l"/>
                        </a:tabLst>
                      </a:pPr>
                      <a:r>
                        <a:rPr lang="zh-CN" sz="2400" b="0" kern="1200" dirty="0">
                          <a:solidFill>
                            <a:srgbClr val="333399"/>
                          </a:solidFill>
                          <a:effectLst/>
                          <a:latin typeface="+mn-ea"/>
                          <a:ea typeface="+mn-ea"/>
                        </a:rPr>
                        <a:t>物理层</a:t>
                      </a:r>
                      <a:endParaRPr lang="zh-CN" sz="2400" b="0" kern="1200" dirty="0">
                        <a:solidFill>
                          <a:srgbClr val="333399"/>
                        </a:solidFill>
                        <a:effectLst/>
                        <a:latin typeface="+mn-ea"/>
                        <a:ea typeface="+mn-ea"/>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0" dirty="0">
                          <a:solidFill>
                            <a:srgbClr val="333399"/>
                          </a:solidFill>
                          <a:effectLst/>
                          <a:latin typeface="+mn-ea"/>
                          <a:ea typeface="+mn-ea"/>
                        </a:rPr>
                        <a:t>40GE</a:t>
                      </a:r>
                      <a:endParaRPr lang="zh-CN" sz="24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tabLst>
                          <a:tab pos="1752600" algn="l"/>
                        </a:tabLst>
                      </a:pPr>
                      <a:r>
                        <a:rPr lang="en-US" sz="2400" b="0" dirty="0">
                          <a:solidFill>
                            <a:srgbClr val="333399"/>
                          </a:solidFill>
                          <a:effectLst/>
                          <a:latin typeface="+mn-ea"/>
                          <a:ea typeface="+mn-ea"/>
                        </a:rPr>
                        <a:t>100GE</a:t>
                      </a:r>
                      <a:endParaRPr lang="zh-CN" sz="24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84241">
                <a:tc>
                  <a:txBody>
                    <a:bodyPr/>
                    <a:lstStyle/>
                    <a:p>
                      <a:pPr marL="0" algn="just" defTabSz="914400" rtl="0" eaLnBrk="1" latinLnBrk="0" hangingPunct="1">
                        <a:lnSpc>
                          <a:spcPct val="100000"/>
                        </a:lnSpc>
                        <a:spcAft>
                          <a:spcPts val="0"/>
                        </a:spcAft>
                        <a:tabLst>
                          <a:tab pos="1752600" algn="l"/>
                        </a:tabLst>
                      </a:pPr>
                      <a:r>
                        <a:rPr lang="zh-CN" sz="2000" b="0" kern="1200" dirty="0">
                          <a:solidFill>
                            <a:srgbClr val="333399"/>
                          </a:solidFill>
                          <a:effectLst/>
                          <a:latin typeface="+mn-ea"/>
                          <a:ea typeface="+mn-ea"/>
                        </a:rPr>
                        <a:t>在</a:t>
                      </a:r>
                      <a:r>
                        <a:rPr lang="zh-CN" sz="2000" b="0" kern="1200" dirty="0">
                          <a:solidFill>
                            <a:srgbClr val="333399"/>
                          </a:solidFill>
                          <a:effectLst/>
                          <a:latin typeface="+mn-ea"/>
                          <a:ea typeface="+mn-ea"/>
                          <a:cs typeface="+mn-cs"/>
                        </a:rPr>
                        <a:t>背板上</a:t>
                      </a:r>
                      <a:r>
                        <a:rPr lang="zh-CN" sz="2000" b="0" kern="1200" dirty="0">
                          <a:solidFill>
                            <a:srgbClr val="333399"/>
                          </a:solidFill>
                          <a:effectLst/>
                          <a:latin typeface="+mn-ea"/>
                          <a:ea typeface="+mn-ea"/>
                        </a:rPr>
                        <a:t>传输至少超过</a:t>
                      </a:r>
                      <a:r>
                        <a:rPr lang="en-US" altLang="zh-CN" sz="2000" b="0" kern="1200" dirty="0">
                          <a:solidFill>
                            <a:srgbClr val="333399"/>
                          </a:solidFill>
                          <a:effectLst/>
                          <a:latin typeface="+mn-ea"/>
                          <a:ea typeface="+mn-ea"/>
                        </a:rPr>
                        <a:t> </a:t>
                      </a:r>
                      <a:r>
                        <a:rPr lang="en-US" sz="2000" b="0" kern="1200" dirty="0">
                          <a:solidFill>
                            <a:srgbClr val="333399"/>
                          </a:solidFill>
                          <a:effectLst/>
                          <a:latin typeface="+mn-ea"/>
                          <a:ea typeface="+mn-ea"/>
                        </a:rPr>
                        <a:t>1 m </a:t>
                      </a:r>
                      <a:endParaRPr lang="zh-CN" sz="2000" b="0" kern="1200" dirty="0">
                        <a:solidFill>
                          <a:srgbClr val="333399"/>
                        </a:solidFill>
                        <a:effectLst/>
                        <a:latin typeface="+mn-ea"/>
                        <a:ea typeface="+mn-ea"/>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40GBASE-KR4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a:solidFill>
                            <a:srgbClr val="333399"/>
                          </a:solidFill>
                          <a:effectLst/>
                          <a:latin typeface="+mn-ea"/>
                          <a:ea typeface="+mn-ea"/>
                        </a:rPr>
                        <a:t> </a:t>
                      </a:r>
                      <a:endParaRPr lang="zh-CN" sz="2000" b="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68483">
                <a:tc>
                  <a:txBody>
                    <a:bodyPr/>
                    <a:lstStyle/>
                    <a:p>
                      <a:pPr marL="0" algn="just" defTabSz="914400" rtl="0" eaLnBrk="1" latinLnBrk="0" hangingPunct="1">
                        <a:lnSpc>
                          <a:spcPct val="100000"/>
                        </a:lnSpc>
                        <a:spcAft>
                          <a:spcPts val="0"/>
                        </a:spcAft>
                        <a:tabLst>
                          <a:tab pos="1752600" algn="l"/>
                        </a:tabLst>
                      </a:pPr>
                      <a:r>
                        <a:rPr lang="zh-CN" sz="2000" b="0" kern="1200" dirty="0">
                          <a:solidFill>
                            <a:srgbClr val="333399"/>
                          </a:solidFill>
                          <a:effectLst/>
                          <a:latin typeface="+mn-ea"/>
                          <a:ea typeface="+mn-ea"/>
                        </a:rPr>
                        <a:t>在铜缆上传输至少超过</a:t>
                      </a:r>
                      <a:r>
                        <a:rPr lang="en-US" altLang="zh-CN" sz="2000" b="0" kern="1200" dirty="0">
                          <a:solidFill>
                            <a:srgbClr val="333399"/>
                          </a:solidFill>
                          <a:effectLst/>
                          <a:latin typeface="+mn-ea"/>
                          <a:ea typeface="+mn-ea"/>
                        </a:rPr>
                        <a:t> </a:t>
                      </a:r>
                      <a:r>
                        <a:rPr lang="en-US" sz="2000" b="0" kern="1200" dirty="0">
                          <a:solidFill>
                            <a:srgbClr val="333399"/>
                          </a:solidFill>
                          <a:effectLst/>
                          <a:latin typeface="+mn-ea"/>
                          <a:ea typeface="+mn-ea"/>
                        </a:rPr>
                        <a:t>7 m</a:t>
                      </a:r>
                      <a:endParaRPr lang="zh-CN" sz="2000" b="0" kern="1200" dirty="0">
                        <a:solidFill>
                          <a:srgbClr val="333399"/>
                        </a:solidFill>
                        <a:effectLst/>
                        <a:latin typeface="+mn-ea"/>
                        <a:ea typeface="+mn-ea"/>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40GBASE-CR4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100GBASE-CR10</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68483">
                <a:tc>
                  <a:txBody>
                    <a:bodyPr/>
                    <a:lstStyle/>
                    <a:p>
                      <a:pPr marL="0" algn="just" defTabSz="914400" rtl="0" eaLnBrk="1" latinLnBrk="0" hangingPunct="1">
                        <a:lnSpc>
                          <a:spcPct val="100000"/>
                        </a:lnSpc>
                        <a:spcAft>
                          <a:spcPts val="0"/>
                        </a:spcAft>
                        <a:tabLst>
                          <a:tab pos="1752600" algn="l"/>
                        </a:tabLst>
                      </a:pPr>
                      <a:r>
                        <a:rPr lang="zh-CN" sz="2000" b="0" kern="1200" dirty="0">
                          <a:solidFill>
                            <a:srgbClr val="333399"/>
                          </a:solidFill>
                          <a:effectLst/>
                          <a:latin typeface="+mn-ea"/>
                          <a:ea typeface="+mn-ea"/>
                        </a:rPr>
                        <a:t>在多模光纤上传输至少</a:t>
                      </a:r>
                      <a:r>
                        <a:rPr lang="en-US" altLang="zh-CN" sz="2000" b="0" kern="1200" dirty="0">
                          <a:solidFill>
                            <a:srgbClr val="333399"/>
                          </a:solidFill>
                          <a:effectLst/>
                          <a:latin typeface="+mn-ea"/>
                          <a:ea typeface="+mn-ea"/>
                        </a:rPr>
                        <a:t> </a:t>
                      </a:r>
                      <a:r>
                        <a:rPr lang="en-US" sz="2000" b="0" kern="1200" dirty="0">
                          <a:solidFill>
                            <a:srgbClr val="333399"/>
                          </a:solidFill>
                          <a:effectLst/>
                          <a:latin typeface="+mn-ea"/>
                          <a:ea typeface="+mn-ea"/>
                        </a:rPr>
                        <a:t>100 m</a:t>
                      </a:r>
                      <a:endParaRPr lang="zh-CN" sz="2000" b="0" kern="1200" dirty="0">
                        <a:solidFill>
                          <a:srgbClr val="333399"/>
                        </a:solidFill>
                        <a:effectLst/>
                        <a:latin typeface="+mn-ea"/>
                        <a:ea typeface="+mn-ea"/>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40GBASE-SR4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100GBASE-SR10</a:t>
                      </a:r>
                      <a:r>
                        <a:rPr lang="zh-CN" altLang="en-US" sz="2000" b="0" dirty="0">
                          <a:solidFill>
                            <a:srgbClr val="333399"/>
                          </a:solidFill>
                          <a:effectLst/>
                          <a:latin typeface="+mn-ea"/>
                          <a:ea typeface="+mn-ea"/>
                        </a:rPr>
                        <a:t>，</a:t>
                      </a:r>
                      <a:endParaRPr lang="en-US" sz="2000" b="0" dirty="0">
                        <a:solidFill>
                          <a:srgbClr val="333399"/>
                        </a:solidFill>
                        <a:effectLst/>
                        <a:latin typeface="+mn-ea"/>
                        <a:ea typeface="+mn-ea"/>
                      </a:endParaRPr>
                    </a:p>
                    <a:p>
                      <a:pPr algn="just">
                        <a:lnSpc>
                          <a:spcPct val="100000"/>
                        </a:lnSpc>
                        <a:spcAft>
                          <a:spcPts val="0"/>
                        </a:spcAft>
                        <a:tabLst>
                          <a:tab pos="1752600" algn="l"/>
                        </a:tabLst>
                      </a:pPr>
                      <a:r>
                        <a:rPr lang="zh-CN" altLang="en-US" sz="2000" b="0" dirty="0">
                          <a:solidFill>
                            <a:srgbClr val="333399"/>
                          </a:solidFill>
                          <a:effectLst/>
                          <a:latin typeface="+mn-ea"/>
                          <a:ea typeface="+mn-ea"/>
                        </a:rPr>
                        <a:t>*</a:t>
                      </a:r>
                      <a:r>
                        <a:rPr lang="en-US" altLang="zh-CN" sz="2000" b="0" dirty="0">
                          <a:solidFill>
                            <a:srgbClr val="333399"/>
                          </a:solidFill>
                          <a:effectLst/>
                          <a:latin typeface="+mn-ea"/>
                          <a:ea typeface="+mn-ea"/>
                        </a:rPr>
                        <a:t>100GBASE-SR4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241">
                <a:tc>
                  <a:txBody>
                    <a:bodyPr/>
                    <a:lstStyle/>
                    <a:p>
                      <a:pPr marL="0" algn="just" defTabSz="914400" rtl="0" eaLnBrk="1" latinLnBrk="0" hangingPunct="1">
                        <a:lnSpc>
                          <a:spcPct val="100000"/>
                        </a:lnSpc>
                        <a:spcAft>
                          <a:spcPts val="0"/>
                        </a:spcAft>
                        <a:tabLst>
                          <a:tab pos="1752600" algn="l"/>
                        </a:tabLst>
                      </a:pPr>
                      <a:r>
                        <a:rPr lang="zh-CN" sz="2000" b="0" kern="1200" dirty="0">
                          <a:solidFill>
                            <a:srgbClr val="333399"/>
                          </a:solidFill>
                          <a:effectLst/>
                          <a:latin typeface="+mn-ea"/>
                          <a:ea typeface="+mn-ea"/>
                        </a:rPr>
                        <a:t>在单模光纤上传输至少</a:t>
                      </a:r>
                      <a:r>
                        <a:rPr lang="en-US" altLang="zh-CN" sz="2000" b="0" kern="1200" dirty="0">
                          <a:solidFill>
                            <a:srgbClr val="333399"/>
                          </a:solidFill>
                          <a:effectLst/>
                          <a:latin typeface="+mn-ea"/>
                          <a:ea typeface="+mn-ea"/>
                        </a:rPr>
                        <a:t> </a:t>
                      </a:r>
                      <a:r>
                        <a:rPr lang="en-US" sz="2000" b="0" kern="1200" dirty="0">
                          <a:solidFill>
                            <a:srgbClr val="333399"/>
                          </a:solidFill>
                          <a:effectLst/>
                          <a:latin typeface="+mn-ea"/>
                          <a:ea typeface="+mn-ea"/>
                        </a:rPr>
                        <a:t>10 km</a:t>
                      </a:r>
                      <a:endParaRPr lang="zh-CN" sz="2000" b="0" kern="1200" dirty="0">
                        <a:solidFill>
                          <a:srgbClr val="333399"/>
                        </a:solidFill>
                        <a:effectLst/>
                        <a:latin typeface="+mn-ea"/>
                        <a:ea typeface="+mn-ea"/>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40GBASE-LR4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100GBASE-LR4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4241">
                <a:tc>
                  <a:txBody>
                    <a:bodyPr/>
                    <a:lstStyle/>
                    <a:p>
                      <a:pPr marL="0" algn="just" defTabSz="914400" rtl="0" eaLnBrk="1" latinLnBrk="0" hangingPunct="1">
                        <a:lnSpc>
                          <a:spcPct val="100000"/>
                        </a:lnSpc>
                        <a:spcAft>
                          <a:spcPts val="0"/>
                        </a:spcAft>
                        <a:tabLst>
                          <a:tab pos="1752600" algn="l"/>
                        </a:tabLst>
                      </a:pPr>
                      <a:r>
                        <a:rPr lang="zh-CN" sz="2000" b="0" kern="1200" dirty="0">
                          <a:solidFill>
                            <a:srgbClr val="333399"/>
                          </a:solidFill>
                          <a:effectLst/>
                          <a:latin typeface="+mn-ea"/>
                          <a:ea typeface="+mn-ea"/>
                        </a:rPr>
                        <a:t>在单模光纤上传输至少</a:t>
                      </a:r>
                      <a:r>
                        <a:rPr lang="en-US" altLang="zh-CN" sz="2000" b="0" kern="1200" dirty="0">
                          <a:solidFill>
                            <a:srgbClr val="333399"/>
                          </a:solidFill>
                          <a:effectLst/>
                          <a:latin typeface="+mn-ea"/>
                          <a:ea typeface="+mn-ea"/>
                        </a:rPr>
                        <a:t> </a:t>
                      </a:r>
                      <a:r>
                        <a:rPr lang="en-US" sz="2000" b="0" kern="1200" dirty="0">
                          <a:solidFill>
                            <a:srgbClr val="333399"/>
                          </a:solidFill>
                          <a:effectLst/>
                          <a:latin typeface="+mn-ea"/>
                          <a:ea typeface="+mn-ea"/>
                        </a:rPr>
                        <a:t>40 km</a:t>
                      </a:r>
                      <a:endParaRPr lang="zh-CN" sz="2000" b="0" kern="1200" dirty="0">
                        <a:solidFill>
                          <a:srgbClr val="333399"/>
                        </a:solidFill>
                        <a:effectLst/>
                        <a:latin typeface="+mn-ea"/>
                        <a:ea typeface="+mn-ea"/>
                        <a:cs typeface="+mn-cs"/>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altLang="en-US" sz="2000" b="0" dirty="0">
                          <a:solidFill>
                            <a:srgbClr val="333399"/>
                          </a:solidFill>
                          <a:effectLst/>
                          <a:latin typeface="+mn-ea"/>
                          <a:ea typeface="+mn-ea"/>
                        </a:rPr>
                        <a:t>*</a:t>
                      </a:r>
                      <a:r>
                        <a:rPr lang="en-US" sz="2000" b="0" dirty="0">
                          <a:solidFill>
                            <a:srgbClr val="333399"/>
                          </a:solidFill>
                          <a:effectLst/>
                          <a:latin typeface="+mn-ea"/>
                          <a:ea typeface="+mn-ea"/>
                        </a:rPr>
                        <a:t>40GBASE-ER </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2000" b="0" dirty="0">
                          <a:solidFill>
                            <a:srgbClr val="333399"/>
                          </a:solidFill>
                          <a:effectLst/>
                          <a:latin typeface="+mn-ea"/>
                          <a:ea typeface="+mn-ea"/>
                        </a:rPr>
                        <a:t>100GBASE-ER4</a:t>
                      </a:r>
                      <a:endParaRPr lang="zh-CN" sz="2000" b="0" dirty="0">
                        <a:solidFill>
                          <a:srgbClr val="333399"/>
                        </a:solidFill>
                        <a:effectLst/>
                        <a:latin typeface="+mn-ea"/>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2927649" y="1484785"/>
            <a:ext cx="6624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1" hangingPunct="1">
              <a:tabLst>
                <a:tab pos="1752600" algn="l"/>
              </a:tabLst>
            </a:pPr>
            <a:r>
              <a:rPr lang="en-US" altLang="zh-CN" sz="2400" dirty="0">
                <a:solidFill>
                  <a:srgbClr val="333399"/>
                </a:solidFill>
                <a:latin typeface="+mn-ea"/>
                <a:cs typeface="Times New Roman" pitchFamily="18" charset="0"/>
              </a:rPr>
              <a:t>40GE/100GE </a:t>
            </a:r>
            <a:r>
              <a:rPr lang="zh-CN" altLang="en-US" sz="2400" dirty="0">
                <a:solidFill>
                  <a:srgbClr val="333399"/>
                </a:solidFill>
                <a:latin typeface="+mn-ea"/>
                <a:cs typeface="Times New Roman" pitchFamily="18" charset="0"/>
              </a:rPr>
              <a:t>的物理层标准</a:t>
            </a:r>
          </a:p>
        </p:txBody>
      </p:sp>
    </p:spTree>
    <p:extLst>
      <p:ext uri="{BB962C8B-B14F-4D97-AF65-F5344CB8AC3E}">
        <p14:creationId xmlns:p14="http://schemas.microsoft.com/office/powerpoint/2010/main" val="199803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p:txBody>
          <a:bodyPr/>
          <a:lstStyle/>
          <a:p>
            <a:pPr marL="0" indent="0">
              <a:buNone/>
            </a:pPr>
            <a:r>
              <a:rPr lang="zh-CN" altLang="en-US" sz="2800" dirty="0">
                <a:solidFill>
                  <a:srgbClr val="0000FF"/>
                </a:solidFill>
              </a:rPr>
              <a:t>解决方法：</a:t>
            </a:r>
            <a:r>
              <a:rPr lang="zh-CN" altLang="en-US" sz="2800" dirty="0">
                <a:solidFill>
                  <a:srgbClr val="FF0000"/>
                </a:solidFill>
              </a:rPr>
              <a:t>字节填充 </a:t>
            </a:r>
            <a:r>
              <a:rPr lang="en-US" altLang="zh-CN" sz="2800" dirty="0"/>
              <a:t>(byte stuffing) </a:t>
            </a:r>
            <a:r>
              <a:rPr lang="zh-CN" altLang="en-US" sz="2800" dirty="0"/>
              <a:t>或</a:t>
            </a:r>
            <a:r>
              <a:rPr lang="zh-CN" altLang="en-US" sz="2800" dirty="0">
                <a:solidFill>
                  <a:srgbClr val="FF0000"/>
                </a:solidFill>
              </a:rPr>
              <a:t>字符填充 </a:t>
            </a:r>
            <a:r>
              <a:rPr lang="en-US" altLang="zh-CN" sz="2800" dirty="0"/>
              <a:t>(character stuffing)</a:t>
            </a:r>
            <a:r>
              <a:rPr lang="zh-CN" altLang="en-US" sz="2800" dirty="0"/>
              <a:t>。</a:t>
            </a:r>
            <a:endParaRPr lang="en-US" altLang="zh-CN" sz="2800" dirty="0"/>
          </a:p>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a:t>
            </a:r>
            <a:r>
              <a:rPr lang="zh-CN" altLang="en-US" sz="2800" dirty="0">
                <a:solidFill>
                  <a:srgbClr val="FF0000"/>
                </a:solidFill>
              </a:rPr>
              <a:t>插入一个转义字符“</a:t>
            </a:r>
            <a:r>
              <a:rPr lang="en-US" altLang="zh-CN" sz="2800" dirty="0">
                <a:solidFill>
                  <a:srgbClr val="FF0000"/>
                </a:solidFill>
              </a:rPr>
              <a:t>ESC” </a:t>
            </a:r>
            <a:r>
              <a:rPr lang="en-US" altLang="zh-CN" sz="2800" dirty="0"/>
              <a:t>(</a:t>
            </a:r>
            <a:r>
              <a:rPr lang="zh-CN" altLang="en-US" sz="2800" dirty="0"/>
              <a:t>其十六进制编码是 </a:t>
            </a:r>
            <a:r>
              <a:rPr lang="en-US" altLang="zh-CN" sz="2800" dirty="0"/>
              <a:t>1B)</a:t>
            </a:r>
            <a:r>
              <a:rPr lang="zh-CN" altLang="en-US" sz="2800" dirty="0"/>
              <a:t>。</a:t>
            </a:r>
          </a:p>
          <a:p>
            <a:r>
              <a:rPr lang="zh-CN" altLang="en-US" sz="2800" dirty="0"/>
              <a:t>接收端的数据链路层在将数据送往网络层之前删除插入的转义字符。</a:t>
            </a:r>
          </a:p>
          <a:p>
            <a:r>
              <a:rPr lang="zh-CN" altLang="en-US" sz="2800" dirty="0"/>
              <a:t>如果转义字符也出现在数据当中，那么应在转义字符前面插入一个转义字符 </a:t>
            </a:r>
            <a:r>
              <a:rPr lang="en-US" altLang="zh-CN" sz="2800" dirty="0"/>
              <a:t>ESC</a:t>
            </a:r>
            <a:r>
              <a:rPr lang="zh-CN" altLang="en-US" sz="2800" dirty="0"/>
              <a:t>。当接收端收到连续的两个转义字符时，就删除其中前面的一个。 </a:t>
            </a:r>
          </a:p>
        </p:txBody>
      </p:sp>
      <p:sp>
        <p:nvSpPr>
          <p:cNvPr id="358402" name="Rectangle 2"/>
          <p:cNvSpPr>
            <a:spLocks noGrp="1" noChangeArrowheads="1"/>
          </p:cNvSpPr>
          <p:nvPr>
            <p:ph type="title"/>
          </p:nvPr>
        </p:nvSpPr>
        <p:spPr/>
        <p:txBody>
          <a:bodyPr/>
          <a:lstStyle/>
          <a:p>
            <a:pPr algn="ctr"/>
            <a:r>
              <a:rPr lang="zh-CN" altLang="en-US" dirty="0"/>
              <a:t>解决透明传输问题</a:t>
            </a:r>
          </a:p>
        </p:txBody>
      </p:sp>
    </p:spTree>
    <p:extLst>
      <p:ext uri="{BB962C8B-B14F-4D97-AF65-F5344CB8AC3E}">
        <p14:creationId xmlns:p14="http://schemas.microsoft.com/office/powerpoint/2010/main" val="769764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p:cNvSpPr>
            <a:spLocks noGrp="1" noChangeArrowheads="1"/>
          </p:cNvSpPr>
          <p:nvPr>
            <p:ph idx="1"/>
          </p:nvPr>
        </p:nvSpPr>
        <p:spPr/>
        <p:txBody>
          <a:bodyPr/>
          <a:lstStyle/>
          <a:p>
            <a:r>
              <a:rPr lang="zh-CN" altLang="en-US" dirty="0"/>
              <a:t>以太网的工作范围已经从局域网（校园网、企业网）扩大到城域网和广域网，从而</a:t>
            </a:r>
            <a:r>
              <a:rPr lang="zh-CN" altLang="en-US" dirty="0">
                <a:solidFill>
                  <a:srgbClr val="FF0000"/>
                </a:solidFill>
              </a:rPr>
              <a:t>实现了端到端的以太网传输。</a:t>
            </a:r>
          </a:p>
          <a:p>
            <a:r>
              <a:rPr lang="zh-CN" altLang="en-US" dirty="0"/>
              <a:t>这种工作方式的好处有： </a:t>
            </a:r>
          </a:p>
          <a:p>
            <a:pPr lvl="1"/>
            <a:r>
              <a:rPr lang="zh-CN" altLang="en-US" dirty="0">
                <a:solidFill>
                  <a:srgbClr val="0000FF"/>
                </a:solidFill>
              </a:rPr>
              <a:t>技术成熟；</a:t>
            </a:r>
          </a:p>
          <a:p>
            <a:pPr lvl="1"/>
            <a:r>
              <a:rPr lang="zh-CN" altLang="en-US" dirty="0">
                <a:solidFill>
                  <a:srgbClr val="0000FF"/>
                </a:solidFill>
              </a:rPr>
              <a:t>互操作性很好；</a:t>
            </a:r>
          </a:p>
          <a:p>
            <a:pPr lvl="1"/>
            <a:r>
              <a:rPr lang="zh-CN" altLang="en-US" dirty="0">
                <a:solidFill>
                  <a:srgbClr val="0000FF"/>
                </a:solidFill>
              </a:rPr>
              <a:t>在广域网中使用以太网时价格便宜；</a:t>
            </a:r>
          </a:p>
          <a:p>
            <a:pPr lvl="1"/>
            <a:r>
              <a:rPr lang="zh-CN" altLang="en-US" dirty="0">
                <a:solidFill>
                  <a:srgbClr val="0000FF"/>
                </a:solidFill>
              </a:rPr>
              <a:t>采用统一的以太网帧格式，简化了操作和管理。</a:t>
            </a:r>
          </a:p>
        </p:txBody>
      </p:sp>
      <p:sp>
        <p:nvSpPr>
          <p:cNvPr id="492546" name="Rectangle 2"/>
          <p:cNvSpPr>
            <a:spLocks noGrp="1" noChangeArrowheads="1"/>
          </p:cNvSpPr>
          <p:nvPr>
            <p:ph type="title"/>
          </p:nvPr>
        </p:nvSpPr>
        <p:spPr/>
        <p:txBody>
          <a:bodyPr/>
          <a:lstStyle/>
          <a:p>
            <a:pPr algn="ctr"/>
            <a:r>
              <a:rPr lang="zh-CN" altLang="en-US"/>
              <a:t>端到端的以太网传输 </a:t>
            </a:r>
          </a:p>
        </p:txBody>
      </p:sp>
    </p:spTree>
    <p:extLst>
      <p:ext uri="{BB962C8B-B14F-4D97-AF65-F5344CB8AC3E}">
        <p14:creationId xmlns:p14="http://schemas.microsoft.com/office/powerpoint/2010/main" val="26340731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p:txBody>
          <a:bodyPr/>
          <a:lstStyle/>
          <a:p>
            <a:r>
              <a:rPr lang="zh-CN" altLang="en-US" dirty="0"/>
              <a:t>以太网从 </a:t>
            </a:r>
            <a:r>
              <a:rPr lang="en-US" altLang="zh-CN" dirty="0"/>
              <a:t>10 </a:t>
            </a:r>
            <a:r>
              <a:rPr lang="en-US" altLang="zh-CN" dirty="0" err="1"/>
              <a:t>Mbit</a:t>
            </a:r>
            <a:r>
              <a:rPr lang="en-US" altLang="zh-CN" dirty="0"/>
              <a:t>/s </a:t>
            </a:r>
            <a:r>
              <a:rPr lang="zh-CN" altLang="en-US" dirty="0"/>
              <a:t>到 </a:t>
            </a:r>
            <a:r>
              <a:rPr lang="en-US" altLang="zh-CN" dirty="0"/>
              <a:t>100 </a:t>
            </a:r>
            <a:r>
              <a:rPr lang="en-US" altLang="zh-CN" dirty="0" err="1"/>
              <a:t>Gbit</a:t>
            </a:r>
            <a:r>
              <a:rPr lang="en-US" altLang="zh-CN" dirty="0"/>
              <a:t>/s </a:t>
            </a:r>
            <a:r>
              <a:rPr lang="zh-CN" altLang="en-US" dirty="0"/>
              <a:t>的演进证明了以太网是：</a:t>
            </a:r>
          </a:p>
          <a:p>
            <a:pPr lvl="1"/>
            <a:r>
              <a:rPr lang="zh-CN" altLang="en-US" dirty="0">
                <a:solidFill>
                  <a:srgbClr val="0000FF"/>
                </a:solidFill>
              </a:rPr>
              <a:t>可扩展的（从 </a:t>
            </a:r>
            <a:r>
              <a:rPr lang="en-US" altLang="zh-CN" dirty="0">
                <a:solidFill>
                  <a:srgbClr val="0000FF"/>
                </a:solidFill>
              </a:rPr>
              <a:t>10 </a:t>
            </a:r>
            <a:r>
              <a:rPr lang="en-US" altLang="zh-CN" dirty="0" err="1">
                <a:solidFill>
                  <a:srgbClr val="0000FF"/>
                </a:solidFill>
              </a:rPr>
              <a:t>Mbit</a:t>
            </a:r>
            <a:r>
              <a:rPr lang="en-US" altLang="zh-CN" dirty="0">
                <a:solidFill>
                  <a:srgbClr val="0000FF"/>
                </a:solidFill>
              </a:rPr>
              <a:t>/s </a:t>
            </a:r>
            <a:r>
              <a:rPr lang="zh-CN" altLang="en-US" dirty="0">
                <a:solidFill>
                  <a:srgbClr val="0000FF"/>
                </a:solidFill>
              </a:rPr>
              <a:t>到 </a:t>
            </a:r>
            <a:r>
              <a:rPr lang="en-US" altLang="zh-CN" dirty="0">
                <a:solidFill>
                  <a:srgbClr val="0000FF"/>
                </a:solidFill>
              </a:rPr>
              <a:t>100 </a:t>
            </a:r>
            <a:r>
              <a:rPr lang="en-US" altLang="zh-CN" dirty="0" err="1">
                <a:solidFill>
                  <a:srgbClr val="0000FF"/>
                </a:solidFill>
              </a:rPr>
              <a:t>Gbit</a:t>
            </a:r>
            <a:r>
              <a:rPr lang="en-US" altLang="zh-CN" dirty="0">
                <a:solidFill>
                  <a:srgbClr val="0000FF"/>
                </a:solidFill>
              </a:rPr>
              <a:t>/s</a:t>
            </a:r>
            <a:r>
              <a:rPr lang="zh-CN" altLang="en-US" dirty="0">
                <a:solidFill>
                  <a:srgbClr val="0000FF"/>
                </a:solidFill>
              </a:rPr>
              <a:t>）；</a:t>
            </a:r>
          </a:p>
          <a:p>
            <a:pPr lvl="1"/>
            <a:r>
              <a:rPr lang="zh-CN" altLang="en-US" dirty="0">
                <a:solidFill>
                  <a:srgbClr val="0000FF"/>
                </a:solidFill>
              </a:rPr>
              <a:t>灵活的（多种传输媒体、全</a:t>
            </a:r>
            <a:r>
              <a:rPr lang="en-US" altLang="zh-CN" dirty="0">
                <a:solidFill>
                  <a:srgbClr val="0000FF"/>
                </a:solidFill>
              </a:rPr>
              <a:t>/</a:t>
            </a:r>
            <a:r>
              <a:rPr lang="zh-CN" altLang="en-US" dirty="0">
                <a:solidFill>
                  <a:srgbClr val="0000FF"/>
                </a:solidFill>
              </a:rPr>
              <a:t>半双工、共享</a:t>
            </a:r>
            <a:r>
              <a:rPr lang="en-US" altLang="zh-CN" dirty="0">
                <a:solidFill>
                  <a:srgbClr val="0000FF"/>
                </a:solidFill>
              </a:rPr>
              <a:t>/</a:t>
            </a:r>
            <a:r>
              <a:rPr lang="zh-CN" altLang="en-US" dirty="0">
                <a:solidFill>
                  <a:srgbClr val="0000FF"/>
                </a:solidFill>
              </a:rPr>
              <a:t>交换）；</a:t>
            </a:r>
          </a:p>
          <a:p>
            <a:pPr lvl="1"/>
            <a:r>
              <a:rPr lang="zh-CN" altLang="en-US" dirty="0">
                <a:solidFill>
                  <a:srgbClr val="0000FF"/>
                </a:solidFill>
              </a:rPr>
              <a:t>易于安装；</a:t>
            </a:r>
          </a:p>
          <a:p>
            <a:pPr lvl="1"/>
            <a:r>
              <a:rPr lang="zh-CN" altLang="en-US" dirty="0">
                <a:solidFill>
                  <a:srgbClr val="0000FF"/>
                </a:solidFill>
              </a:rPr>
              <a:t>稳健性好。</a:t>
            </a:r>
            <a:r>
              <a:rPr lang="zh-CN" altLang="en-US" dirty="0"/>
              <a:t> </a:t>
            </a:r>
          </a:p>
        </p:txBody>
      </p:sp>
      <p:sp>
        <p:nvSpPr>
          <p:cNvPr id="493570" name="Rectangle 2"/>
          <p:cNvSpPr>
            <a:spLocks noGrp="1" noChangeArrowheads="1"/>
          </p:cNvSpPr>
          <p:nvPr>
            <p:ph type="title"/>
          </p:nvPr>
        </p:nvSpPr>
        <p:spPr/>
        <p:txBody>
          <a:bodyPr/>
          <a:lstStyle/>
          <a:p>
            <a:pPr algn="ctr"/>
            <a:r>
              <a:rPr lang="zh-CN" altLang="en-US" sz="3600" dirty="0"/>
              <a:t>以太网从 </a:t>
            </a:r>
            <a:r>
              <a:rPr lang="en-US" altLang="zh-CN" sz="3600" dirty="0"/>
              <a:t>10 </a:t>
            </a:r>
            <a:r>
              <a:rPr lang="en-US" altLang="zh-CN" sz="3600" dirty="0" err="1"/>
              <a:t>Mbit</a:t>
            </a:r>
            <a:r>
              <a:rPr lang="en-US" altLang="zh-CN" sz="3600" dirty="0"/>
              <a:t>/s </a:t>
            </a:r>
            <a:r>
              <a:rPr lang="zh-CN" altLang="en-US" sz="3600" dirty="0"/>
              <a:t>到</a:t>
            </a:r>
            <a:r>
              <a:rPr lang="en-US" altLang="zh-CN" sz="3600" dirty="0"/>
              <a:t>100 </a:t>
            </a:r>
            <a:r>
              <a:rPr lang="en-US" altLang="zh-CN" sz="3600" dirty="0" err="1"/>
              <a:t>Gbit</a:t>
            </a:r>
            <a:r>
              <a:rPr lang="en-US" altLang="zh-CN" sz="3600" dirty="0"/>
              <a:t>/s </a:t>
            </a:r>
            <a:r>
              <a:rPr lang="zh-CN" altLang="en-US" sz="3600" dirty="0"/>
              <a:t>的演进 </a:t>
            </a:r>
          </a:p>
        </p:txBody>
      </p:sp>
    </p:spTree>
    <p:extLst>
      <p:ext uri="{BB962C8B-B14F-4D97-AF65-F5344CB8AC3E}">
        <p14:creationId xmlns:p14="http://schemas.microsoft.com/office/powerpoint/2010/main" val="34631302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3ADEFAD-9046-4365-80FF-A8E7E346292D}"/>
              </a:ext>
            </a:extLst>
          </p:cNvPr>
          <p:cNvSpPr txBox="1"/>
          <p:nvPr/>
        </p:nvSpPr>
        <p:spPr>
          <a:xfrm>
            <a:off x="695400" y="1230662"/>
            <a:ext cx="8856984" cy="504054"/>
          </a:xfrm>
          <a:prstGeom prst="rect">
            <a:avLst/>
          </a:prstGeom>
          <a:solidFill>
            <a:schemeClr val="bg1">
              <a:lumMod val="95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B5D323E2-1DBF-4FE9-BD7D-0D39CE189212}"/>
              </a:ext>
            </a:extLst>
          </p:cNvPr>
          <p:cNvSpPr txBox="1"/>
          <p:nvPr/>
        </p:nvSpPr>
        <p:spPr>
          <a:xfrm>
            <a:off x="695400" y="1859684"/>
            <a:ext cx="8856984" cy="504054"/>
          </a:xfrm>
          <a:prstGeom prst="rect">
            <a:avLst/>
          </a:prstGeom>
          <a:solidFill>
            <a:schemeClr val="bg1">
              <a:lumMod val="95000"/>
            </a:schemeClr>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BEB4CAD0-5389-42A8-9652-455CC950173B}"/>
              </a:ext>
            </a:extLst>
          </p:cNvPr>
          <p:cNvSpPr txBox="1"/>
          <p:nvPr/>
        </p:nvSpPr>
        <p:spPr>
          <a:xfrm>
            <a:off x="695400" y="2495058"/>
            <a:ext cx="8856984" cy="504054"/>
          </a:xfrm>
          <a:prstGeom prst="rect">
            <a:avLst/>
          </a:prstGeom>
          <a:solidFill>
            <a:schemeClr val="bg1">
              <a:lumMod val="95000"/>
            </a:schemeClr>
          </a:solid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68449392-DB16-40EB-BC02-E7C4AB7B08F0}"/>
              </a:ext>
            </a:extLst>
          </p:cNvPr>
          <p:cNvSpPr txBox="1"/>
          <p:nvPr/>
        </p:nvSpPr>
        <p:spPr>
          <a:xfrm>
            <a:off x="695400" y="3128270"/>
            <a:ext cx="8856984" cy="504054"/>
          </a:xfrm>
          <a:prstGeom prst="rect">
            <a:avLst/>
          </a:prstGeom>
          <a:solidFill>
            <a:schemeClr val="accent3">
              <a:lumMod val="20000"/>
              <a:lumOff val="80000"/>
            </a:schemeClr>
          </a:solidFill>
        </p:spPr>
        <p:txBody>
          <a:bodyPr wrap="square" rtlCol="0">
            <a:spAutoFit/>
          </a:bodyPr>
          <a:lstStyle/>
          <a:p>
            <a:endParaRPr lang="zh-CN" altLang="en-US" dirty="0"/>
          </a:p>
        </p:txBody>
      </p:sp>
      <p:sp>
        <p:nvSpPr>
          <p:cNvPr id="2" name="标题 1"/>
          <p:cNvSpPr>
            <a:spLocks noGrp="1"/>
          </p:cNvSpPr>
          <p:nvPr>
            <p:ph type="title"/>
          </p:nvPr>
        </p:nvSpPr>
        <p:spPr/>
        <p:txBody>
          <a:bodyPr/>
          <a:lstStyle/>
          <a:p>
            <a:r>
              <a:rPr lang="en-US" altLang="zh-CN" dirty="0"/>
              <a:t>3.5  </a:t>
            </a:r>
            <a:r>
              <a:rPr lang="zh-CN" altLang="zh-CN" dirty="0"/>
              <a:t>高速以太网</a:t>
            </a:r>
          </a:p>
        </p:txBody>
      </p:sp>
      <p:sp>
        <p:nvSpPr>
          <p:cNvPr id="3" name="内容占位符 2"/>
          <p:cNvSpPr>
            <a:spLocks noGrp="1"/>
          </p:cNvSpPr>
          <p:nvPr>
            <p:ph idx="1"/>
          </p:nvPr>
        </p:nvSpPr>
        <p:spPr/>
        <p:txBody>
          <a:bodyPr/>
          <a:lstStyle/>
          <a:p>
            <a:r>
              <a:rPr lang="en-US" altLang="zh-CN" dirty="0"/>
              <a:t>3.5.1  100BASE-T </a:t>
            </a:r>
            <a:r>
              <a:rPr lang="zh-CN" altLang="zh-CN" dirty="0"/>
              <a:t>以太网</a:t>
            </a:r>
          </a:p>
          <a:p>
            <a:r>
              <a:rPr lang="en-US" altLang="zh-CN" dirty="0"/>
              <a:t>3.5.2  </a:t>
            </a:r>
            <a:r>
              <a:rPr lang="zh-CN" altLang="zh-CN" dirty="0"/>
              <a:t>吉比特以太网</a:t>
            </a:r>
          </a:p>
          <a:p>
            <a:r>
              <a:rPr lang="en-US" altLang="zh-CN" dirty="0"/>
              <a:t>3.5.3  10</a:t>
            </a:r>
            <a:r>
              <a:rPr lang="zh-CN" altLang="zh-CN" dirty="0"/>
              <a:t>吉比特以太网</a:t>
            </a:r>
            <a:r>
              <a:rPr lang="en-US" altLang="zh-CN" dirty="0"/>
              <a:t> (10GE) </a:t>
            </a:r>
            <a:r>
              <a:rPr lang="zh-CN" altLang="zh-CN" dirty="0"/>
              <a:t>和更快的以太网</a:t>
            </a:r>
          </a:p>
          <a:p>
            <a:r>
              <a:rPr lang="en-US" altLang="zh-CN" dirty="0"/>
              <a:t>3.5.4  </a:t>
            </a:r>
            <a:r>
              <a:rPr lang="zh-CN" altLang="zh-CN" dirty="0"/>
              <a:t>使用以太网进行宽带接入</a:t>
            </a:r>
          </a:p>
        </p:txBody>
      </p:sp>
    </p:spTree>
    <p:extLst>
      <p:ext uri="{BB962C8B-B14F-4D97-AF65-F5344CB8AC3E}">
        <p14:creationId xmlns:p14="http://schemas.microsoft.com/office/powerpoint/2010/main" val="253340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2"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dirty="0"/>
              <a:t>IEEE </a:t>
            </a:r>
            <a:r>
              <a:rPr lang="zh-CN" altLang="zh-CN" dirty="0"/>
              <a:t>在</a:t>
            </a:r>
            <a:r>
              <a:rPr lang="en-US" altLang="zh-CN" dirty="0"/>
              <a:t> 2001 </a:t>
            </a:r>
            <a:r>
              <a:rPr lang="zh-CN" altLang="zh-CN" dirty="0"/>
              <a:t>年初成立了</a:t>
            </a:r>
            <a:r>
              <a:rPr lang="en-US" altLang="zh-CN" dirty="0"/>
              <a:t> 802.3 EFM </a:t>
            </a:r>
            <a:r>
              <a:rPr lang="zh-CN" altLang="zh-CN" dirty="0"/>
              <a:t>工作组，专门研究高速以太网的宽带接入技术问题。</a:t>
            </a:r>
            <a:endParaRPr lang="en-US" altLang="zh-CN" dirty="0"/>
          </a:p>
          <a:p>
            <a:r>
              <a:rPr lang="zh-CN" altLang="zh-CN" dirty="0"/>
              <a:t>以太网宽带接入</a:t>
            </a:r>
            <a:r>
              <a:rPr lang="zh-CN" altLang="en-US" dirty="0"/>
              <a:t>具有以下</a:t>
            </a:r>
            <a:r>
              <a:rPr lang="zh-CN" altLang="en-US" dirty="0">
                <a:solidFill>
                  <a:srgbClr val="0000FF"/>
                </a:solidFill>
              </a:rPr>
              <a:t>特点：</a:t>
            </a:r>
            <a:endParaRPr lang="en-US" altLang="zh-CN" dirty="0">
              <a:solidFill>
                <a:srgbClr val="0000FF"/>
              </a:solidFill>
            </a:endParaRPr>
          </a:p>
          <a:p>
            <a:pPr lvl="1"/>
            <a:r>
              <a:rPr lang="zh-CN" altLang="zh-CN" dirty="0"/>
              <a:t>可以提供</a:t>
            </a:r>
            <a:r>
              <a:rPr lang="zh-CN" altLang="zh-CN" dirty="0">
                <a:solidFill>
                  <a:srgbClr val="FF0000"/>
                </a:solidFill>
              </a:rPr>
              <a:t>双向</a:t>
            </a:r>
            <a:r>
              <a:rPr lang="zh-CN" altLang="zh-CN" dirty="0"/>
              <a:t>的宽带通信</a:t>
            </a:r>
            <a:r>
              <a:rPr lang="zh-CN" altLang="en-US" dirty="0"/>
              <a:t>。</a:t>
            </a:r>
            <a:endParaRPr lang="en-US" altLang="zh-CN" dirty="0"/>
          </a:p>
          <a:p>
            <a:pPr lvl="1"/>
            <a:r>
              <a:rPr lang="zh-CN" altLang="zh-CN" dirty="0"/>
              <a:t>可以根据用户对带宽的需求灵活地进行带宽</a:t>
            </a:r>
            <a:r>
              <a:rPr lang="zh-CN" altLang="zh-CN" dirty="0">
                <a:solidFill>
                  <a:srgbClr val="FF0000"/>
                </a:solidFill>
              </a:rPr>
              <a:t>升级</a:t>
            </a:r>
            <a:r>
              <a:rPr lang="zh-CN" altLang="en-US" dirty="0">
                <a:solidFill>
                  <a:srgbClr val="FF0000"/>
                </a:solidFill>
              </a:rPr>
              <a:t>。</a:t>
            </a:r>
            <a:endParaRPr lang="en-US" altLang="zh-CN" dirty="0">
              <a:solidFill>
                <a:srgbClr val="FF0000"/>
              </a:solidFill>
            </a:endParaRPr>
          </a:p>
          <a:p>
            <a:pPr lvl="1"/>
            <a:r>
              <a:rPr lang="zh-CN" altLang="zh-CN" dirty="0"/>
              <a:t>可以实现端到端的以太网传输，中间不</a:t>
            </a:r>
            <a:r>
              <a:rPr lang="zh-CN" altLang="zh-CN" dirty="0">
                <a:solidFill>
                  <a:srgbClr val="FF0000"/>
                </a:solidFill>
              </a:rPr>
              <a:t>需要再进行帧格式的转换。</a:t>
            </a:r>
            <a:r>
              <a:rPr lang="zh-CN" altLang="zh-CN" dirty="0"/>
              <a:t>这就提高了数据的传输效率且降低了传输的成本。</a:t>
            </a:r>
            <a:endParaRPr lang="en-US" altLang="zh-CN" dirty="0"/>
          </a:p>
          <a:p>
            <a:pPr lvl="1"/>
            <a:r>
              <a:rPr lang="zh-CN" altLang="en-US" dirty="0">
                <a:solidFill>
                  <a:srgbClr val="FF0000"/>
                </a:solidFill>
              </a:rPr>
              <a:t>但是不支持</a:t>
            </a:r>
            <a:r>
              <a:rPr lang="zh-CN" altLang="zh-CN" dirty="0">
                <a:solidFill>
                  <a:srgbClr val="FF0000"/>
                </a:solidFill>
              </a:rPr>
              <a:t>用户身份鉴别</a:t>
            </a:r>
            <a:r>
              <a:rPr lang="zh-CN" altLang="en-US" dirty="0">
                <a:solidFill>
                  <a:srgbClr val="FF0000"/>
                </a:solidFill>
              </a:rPr>
              <a:t>。</a:t>
            </a:r>
          </a:p>
        </p:txBody>
      </p:sp>
      <p:sp>
        <p:nvSpPr>
          <p:cNvPr id="651266" name="Rectangle 2"/>
          <p:cNvSpPr>
            <a:spLocks noGrp="1" noChangeArrowheads="1"/>
          </p:cNvSpPr>
          <p:nvPr>
            <p:ph type="title"/>
          </p:nvPr>
        </p:nvSpPr>
        <p:spPr/>
        <p:txBody>
          <a:bodyPr/>
          <a:lstStyle/>
          <a:p>
            <a:r>
              <a:rPr lang="en-US" altLang="zh-CN" dirty="0"/>
              <a:t>3.5.4  </a:t>
            </a:r>
            <a:r>
              <a:rPr lang="zh-CN" altLang="zh-CN" dirty="0"/>
              <a:t>使用以太网进行宽带接入</a:t>
            </a:r>
          </a:p>
        </p:txBody>
      </p:sp>
    </p:spTree>
    <p:extLst>
      <p:ext uri="{BB962C8B-B14F-4D97-AF65-F5344CB8AC3E}">
        <p14:creationId xmlns:p14="http://schemas.microsoft.com/office/powerpoint/2010/main" val="2113523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Rectangle 3"/>
          <p:cNvSpPr>
            <a:spLocks noGrp="1" noChangeArrowheads="1"/>
          </p:cNvSpPr>
          <p:nvPr>
            <p:ph idx="1"/>
          </p:nvPr>
        </p:nvSpPr>
        <p:spPr/>
        <p:txBody>
          <a:bodyPr/>
          <a:lstStyle/>
          <a:p>
            <a:r>
              <a:rPr lang="en-US" altLang="zh-CN" sz="2800" dirty="0" err="1">
                <a:solidFill>
                  <a:srgbClr val="FF0000"/>
                </a:solidFill>
              </a:rPr>
              <a:t>PPPoE</a:t>
            </a:r>
            <a:r>
              <a:rPr lang="en-US" altLang="zh-CN" sz="2800" dirty="0">
                <a:solidFill>
                  <a:srgbClr val="FF0000"/>
                </a:solidFill>
              </a:rPr>
              <a:t> </a:t>
            </a:r>
            <a:r>
              <a:rPr lang="en-US" altLang="zh-CN" sz="2800" dirty="0"/>
              <a:t>(PPP over Ethernet) </a:t>
            </a:r>
            <a:r>
              <a:rPr lang="zh-CN" altLang="en-US" sz="2800" dirty="0"/>
              <a:t>的</a:t>
            </a:r>
            <a:r>
              <a:rPr lang="zh-CN" altLang="zh-CN" sz="2800" dirty="0"/>
              <a:t>意思是“在以太网上运行</a:t>
            </a:r>
            <a:r>
              <a:rPr lang="en-US" altLang="zh-CN" sz="2800" dirty="0"/>
              <a:t> PPP</a:t>
            </a:r>
            <a:r>
              <a:rPr lang="zh-CN" altLang="zh-CN" sz="2800" dirty="0"/>
              <a:t>”</a:t>
            </a:r>
            <a:r>
              <a:rPr lang="zh-CN" altLang="en-US" sz="2800" dirty="0"/>
              <a:t>，它</a:t>
            </a:r>
            <a:r>
              <a:rPr lang="zh-CN" altLang="zh-CN" sz="2800" dirty="0"/>
              <a:t>把</a:t>
            </a:r>
            <a:r>
              <a:rPr lang="en-US" altLang="zh-CN" sz="2800" dirty="0"/>
              <a:t> PPP </a:t>
            </a:r>
            <a:r>
              <a:rPr lang="zh-CN" altLang="zh-CN" sz="2800" dirty="0"/>
              <a:t>协议</a:t>
            </a:r>
            <a:r>
              <a:rPr lang="zh-CN" altLang="en-US" sz="2800" dirty="0"/>
              <a:t>与以太网协议结合起来 </a:t>
            </a:r>
            <a:r>
              <a:rPr lang="en-US" altLang="zh-CN" sz="2800" dirty="0"/>
              <a:t>—— </a:t>
            </a:r>
            <a:r>
              <a:rPr lang="zh-CN" altLang="en-US" sz="2800" dirty="0"/>
              <a:t>将 </a:t>
            </a:r>
            <a:r>
              <a:rPr lang="en-US" altLang="zh-CN" sz="2800" dirty="0"/>
              <a:t>PPP </a:t>
            </a:r>
            <a:r>
              <a:rPr lang="zh-CN" altLang="zh-CN" sz="2800" dirty="0"/>
              <a:t>帧再封装到以太网中来传输</a:t>
            </a:r>
            <a:r>
              <a:rPr lang="zh-CN" altLang="en-US" sz="2800" dirty="0"/>
              <a:t>。</a:t>
            </a:r>
            <a:endParaRPr lang="en-US" altLang="zh-CN" sz="2800" dirty="0"/>
          </a:p>
          <a:p>
            <a:r>
              <a:rPr lang="zh-CN" altLang="zh-CN" sz="2800" dirty="0"/>
              <a:t>现在的光纤宽带接入</a:t>
            </a:r>
            <a:r>
              <a:rPr lang="en-US" altLang="zh-CN" sz="2800" dirty="0"/>
              <a:t> </a:t>
            </a:r>
            <a:r>
              <a:rPr lang="en-US" altLang="zh-CN" sz="2800" dirty="0" err="1"/>
              <a:t>FTTx</a:t>
            </a:r>
            <a:r>
              <a:rPr lang="en-US" altLang="zh-CN" sz="2800" dirty="0"/>
              <a:t> </a:t>
            </a:r>
            <a:r>
              <a:rPr lang="zh-CN" altLang="zh-CN" sz="2800" dirty="0"/>
              <a:t>都要使用</a:t>
            </a:r>
            <a:r>
              <a:rPr lang="en-US" altLang="zh-CN" sz="2800" dirty="0"/>
              <a:t> </a:t>
            </a:r>
            <a:r>
              <a:rPr lang="en-US" altLang="zh-CN" sz="2800" dirty="0" err="1"/>
              <a:t>PPPoE</a:t>
            </a:r>
            <a:r>
              <a:rPr lang="en-US" altLang="zh-CN" sz="2800" dirty="0"/>
              <a:t> </a:t>
            </a:r>
            <a:r>
              <a:rPr lang="zh-CN" altLang="zh-CN" sz="2800" dirty="0"/>
              <a:t>的方式进行接入。在</a:t>
            </a:r>
            <a:r>
              <a:rPr lang="en-US" altLang="zh-CN" sz="2800" dirty="0"/>
              <a:t> </a:t>
            </a:r>
            <a:r>
              <a:rPr lang="en-US" altLang="zh-CN" sz="2800" dirty="0" err="1"/>
              <a:t>PPPoE</a:t>
            </a:r>
            <a:r>
              <a:rPr lang="en-US" altLang="zh-CN" sz="2800" dirty="0"/>
              <a:t> </a:t>
            </a:r>
            <a:r>
              <a:rPr lang="zh-CN" altLang="zh-CN" sz="2800" dirty="0"/>
              <a:t>弹出的窗口中键入在网络运营商购买的用户名和密码，就可以进行宽带上网了</a:t>
            </a:r>
            <a:r>
              <a:rPr lang="zh-CN" altLang="en-US" sz="2800" dirty="0"/>
              <a:t>。</a:t>
            </a:r>
            <a:endParaRPr lang="en-US" altLang="zh-CN" sz="2800" dirty="0"/>
          </a:p>
          <a:p>
            <a:r>
              <a:rPr lang="zh-CN" altLang="zh-CN" sz="2800" dirty="0"/>
              <a:t>利用</a:t>
            </a:r>
            <a:r>
              <a:rPr lang="en-US" altLang="zh-CN" sz="2800" dirty="0"/>
              <a:t> ADSL </a:t>
            </a:r>
            <a:r>
              <a:rPr lang="zh-CN" altLang="zh-CN" sz="2800" dirty="0"/>
              <a:t>进行宽带上网时，从用户个人电脑到家中的</a:t>
            </a:r>
            <a:r>
              <a:rPr lang="en-US" altLang="zh-CN" sz="2800" dirty="0"/>
              <a:t> ADSL </a:t>
            </a:r>
            <a:r>
              <a:rPr lang="zh-CN" altLang="zh-CN" sz="2800" dirty="0"/>
              <a:t>调制解调器之间，也是使用</a:t>
            </a:r>
            <a:r>
              <a:rPr lang="en-US" altLang="zh-CN" sz="2800" dirty="0"/>
              <a:t> RJ-45 </a:t>
            </a:r>
            <a:r>
              <a:rPr lang="zh-CN" altLang="zh-CN" sz="2800" dirty="0"/>
              <a:t>和</a:t>
            </a:r>
            <a:r>
              <a:rPr lang="en-US" altLang="zh-CN" sz="2800" dirty="0"/>
              <a:t> 5 </a:t>
            </a:r>
            <a:r>
              <a:rPr lang="zh-CN" altLang="zh-CN" sz="2800" dirty="0"/>
              <a:t>类线（即以太网使用的网线）进行连接的，并且也是使用</a:t>
            </a:r>
            <a:r>
              <a:rPr lang="en-US" altLang="zh-CN" sz="2800" dirty="0"/>
              <a:t> </a:t>
            </a:r>
            <a:r>
              <a:rPr lang="en-US" altLang="zh-CN" sz="2800" dirty="0" err="1"/>
              <a:t>PPPoE</a:t>
            </a:r>
            <a:r>
              <a:rPr lang="en-US" altLang="zh-CN" sz="2800" dirty="0"/>
              <a:t> </a:t>
            </a:r>
            <a:r>
              <a:rPr lang="zh-CN" altLang="zh-CN" sz="2800" dirty="0"/>
              <a:t>弹出的窗口进行拨号连接的。</a:t>
            </a:r>
            <a:endParaRPr lang="zh-CN" altLang="en-US" sz="2800" dirty="0"/>
          </a:p>
        </p:txBody>
      </p:sp>
      <p:sp>
        <p:nvSpPr>
          <p:cNvPr id="651266" name="Rectangle 2"/>
          <p:cNvSpPr>
            <a:spLocks noGrp="1" noChangeArrowheads="1"/>
          </p:cNvSpPr>
          <p:nvPr>
            <p:ph type="title"/>
          </p:nvPr>
        </p:nvSpPr>
        <p:spPr/>
        <p:txBody>
          <a:bodyPr/>
          <a:lstStyle/>
          <a:p>
            <a:pPr algn="ctr"/>
            <a:r>
              <a:rPr lang="en-US" altLang="zh-CN" dirty="0" err="1"/>
              <a:t>PPPoE</a:t>
            </a:r>
            <a:endParaRPr lang="zh-CN" altLang="zh-CN" dirty="0"/>
          </a:p>
        </p:txBody>
      </p:sp>
    </p:spTree>
    <p:extLst>
      <p:ext uri="{BB962C8B-B14F-4D97-AF65-F5344CB8AC3E}">
        <p14:creationId xmlns:p14="http://schemas.microsoft.com/office/powerpoint/2010/main" val="34642969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503" name="Rectangle 55"/>
          <p:cNvSpPr>
            <a:spLocks noGrp="1" noChangeArrowheads="1"/>
          </p:cNvSpPr>
          <p:nvPr>
            <p:ph type="title"/>
          </p:nvPr>
        </p:nvSpPr>
        <p:spPr/>
        <p:txBody>
          <a:bodyPr/>
          <a:lstStyle/>
          <a:p>
            <a:pPr algn="ctr"/>
            <a:r>
              <a:rPr lang="zh-CN" altLang="en-US" sz="4000" dirty="0"/>
              <a:t>用字节填充法解决透明传输的问题 </a:t>
            </a:r>
          </a:p>
        </p:txBody>
      </p:sp>
      <p:sp>
        <p:nvSpPr>
          <p:cNvPr id="4" name="文本占位符 3">
            <a:extLst>
              <a:ext uri="{FF2B5EF4-FFF2-40B4-BE49-F238E27FC236}">
                <a16:creationId xmlns:a16="http://schemas.microsoft.com/office/drawing/2014/main" id="{9640BCD5-59A2-4129-B7D1-F5983136C537}"/>
              </a:ext>
            </a:extLst>
          </p:cNvPr>
          <p:cNvSpPr>
            <a:spLocks noGrp="1"/>
          </p:cNvSpPr>
          <p:nvPr>
            <p:ph type="body" sz="quarter" idx="11"/>
          </p:nvPr>
        </p:nvSpPr>
        <p:spPr/>
        <p:txBody>
          <a:bodyPr>
            <a:normAutofit fontScale="92500" lnSpcReduction="20000"/>
          </a:bodyPr>
          <a:lstStyle/>
          <a:p>
            <a:r>
              <a:rPr lang="zh-CN" altLang="en-US" dirty="0"/>
              <a:t>用字节填充法解决透明传输的问题</a:t>
            </a:r>
          </a:p>
        </p:txBody>
      </p:sp>
      <p:sp>
        <p:nvSpPr>
          <p:cNvPr id="360452" name="Rectangle 4"/>
          <p:cNvSpPr>
            <a:spLocks noChangeArrowheads="1"/>
          </p:cNvSpPr>
          <p:nvPr/>
        </p:nvSpPr>
        <p:spPr bwMode="auto">
          <a:xfrm>
            <a:off x="149929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3" name="Freeform 5"/>
          <p:cNvSpPr>
            <a:spLocks/>
          </p:cNvSpPr>
          <p:nvPr/>
        </p:nvSpPr>
        <p:spPr bwMode="auto">
          <a:xfrm>
            <a:off x="8103294" y="2917403"/>
            <a:ext cx="1651000" cy="990600"/>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4" name="Freeform 6"/>
          <p:cNvSpPr>
            <a:spLocks/>
          </p:cNvSpPr>
          <p:nvPr/>
        </p:nvSpPr>
        <p:spPr bwMode="auto">
          <a:xfrm>
            <a:off x="6689627" y="2917405"/>
            <a:ext cx="1166019" cy="1000125"/>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5" name="Freeform 7"/>
          <p:cNvSpPr>
            <a:spLocks/>
          </p:cNvSpPr>
          <p:nvPr/>
        </p:nvSpPr>
        <p:spPr bwMode="auto">
          <a:xfrm>
            <a:off x="5048946" y="2917403"/>
            <a:ext cx="650081" cy="990600"/>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6" name="Freeform 8"/>
          <p:cNvSpPr>
            <a:spLocks/>
          </p:cNvSpPr>
          <p:nvPr/>
        </p:nvSpPr>
        <p:spPr bwMode="auto">
          <a:xfrm>
            <a:off x="3231127" y="2917403"/>
            <a:ext cx="827219" cy="990600"/>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DDDDD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57" name="Rectangle 9"/>
          <p:cNvSpPr>
            <a:spLocks noChangeArrowheads="1"/>
          </p:cNvSpPr>
          <p:nvPr/>
        </p:nvSpPr>
        <p:spPr bwMode="auto">
          <a:xfrm>
            <a:off x="232479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58" name="Rectangle 10"/>
          <p:cNvSpPr>
            <a:spLocks noChangeArrowheads="1"/>
          </p:cNvSpPr>
          <p:nvPr/>
        </p:nvSpPr>
        <p:spPr bwMode="auto">
          <a:xfrm>
            <a:off x="2820094" y="2460203"/>
            <a:ext cx="65214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59" name="Rectangle 11"/>
          <p:cNvSpPr>
            <a:spLocks noChangeArrowheads="1"/>
          </p:cNvSpPr>
          <p:nvPr/>
        </p:nvSpPr>
        <p:spPr bwMode="auto">
          <a:xfrm>
            <a:off x="3563044" y="2460203"/>
            <a:ext cx="4953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0" name="Rectangle 12"/>
          <p:cNvSpPr>
            <a:spLocks noChangeArrowheads="1"/>
          </p:cNvSpPr>
          <p:nvPr/>
        </p:nvSpPr>
        <p:spPr bwMode="auto">
          <a:xfrm>
            <a:off x="8103294" y="24602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2" name="Rectangle 14"/>
          <p:cNvSpPr>
            <a:spLocks noChangeArrowheads="1"/>
          </p:cNvSpPr>
          <p:nvPr/>
        </p:nvSpPr>
        <p:spPr bwMode="auto">
          <a:xfrm>
            <a:off x="6699944" y="24602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3" name="Rectangle 15"/>
          <p:cNvSpPr>
            <a:spLocks noChangeArrowheads="1"/>
          </p:cNvSpPr>
          <p:nvPr/>
        </p:nvSpPr>
        <p:spPr bwMode="auto">
          <a:xfrm>
            <a:off x="1994594" y="3908003"/>
            <a:ext cx="8502650" cy="4572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360464" name="Rectangle 16"/>
          <p:cNvSpPr>
            <a:spLocks noChangeArrowheads="1"/>
          </p:cNvSpPr>
          <p:nvPr/>
        </p:nvSpPr>
        <p:spPr bwMode="auto">
          <a:xfrm>
            <a:off x="27375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5" name="Rectangle 17"/>
          <p:cNvSpPr>
            <a:spLocks noChangeArrowheads="1"/>
          </p:cNvSpPr>
          <p:nvPr/>
        </p:nvSpPr>
        <p:spPr bwMode="auto">
          <a:xfrm>
            <a:off x="3232844" y="3908003"/>
            <a:ext cx="495300" cy="457200"/>
          </a:xfrm>
          <a:prstGeom prst="rect">
            <a:avLst/>
          </a:prstGeom>
          <a:solidFill>
            <a:srgbClr val="99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66" name="Rectangle 18"/>
          <p:cNvSpPr>
            <a:spLocks noChangeArrowheads="1"/>
          </p:cNvSpPr>
          <p:nvPr/>
        </p:nvSpPr>
        <p:spPr bwMode="auto">
          <a:xfrm>
            <a:off x="47187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7" name="Rectangle 19"/>
          <p:cNvSpPr>
            <a:spLocks noChangeArrowheads="1"/>
          </p:cNvSpPr>
          <p:nvPr/>
        </p:nvSpPr>
        <p:spPr bwMode="auto">
          <a:xfrm>
            <a:off x="5214044" y="3908003"/>
            <a:ext cx="495300" cy="457200"/>
          </a:xfrm>
          <a:prstGeom prst="rect">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68" name="Rectangle 20"/>
          <p:cNvSpPr>
            <a:spLocks noChangeArrowheads="1"/>
          </p:cNvSpPr>
          <p:nvPr/>
        </p:nvSpPr>
        <p:spPr bwMode="auto">
          <a:xfrm>
            <a:off x="68650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69" name="Rectangle 21"/>
          <p:cNvSpPr>
            <a:spLocks noChangeArrowheads="1"/>
          </p:cNvSpPr>
          <p:nvPr/>
        </p:nvSpPr>
        <p:spPr bwMode="auto">
          <a:xfrm>
            <a:off x="736034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0" name="Rectangle 22"/>
          <p:cNvSpPr>
            <a:spLocks noChangeArrowheads="1"/>
          </p:cNvSpPr>
          <p:nvPr/>
        </p:nvSpPr>
        <p:spPr bwMode="auto">
          <a:xfrm>
            <a:off x="8763694" y="3908003"/>
            <a:ext cx="495300" cy="457200"/>
          </a:xfrm>
          <a:prstGeom prst="rect">
            <a:avLst/>
          </a:prstGeom>
          <a:solidFill>
            <a:srgbClr val="33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ESC</a:t>
            </a:r>
          </a:p>
        </p:txBody>
      </p:sp>
      <p:sp>
        <p:nvSpPr>
          <p:cNvPr id="360471" name="Rectangle 23"/>
          <p:cNvSpPr>
            <a:spLocks noChangeArrowheads="1"/>
          </p:cNvSpPr>
          <p:nvPr/>
        </p:nvSpPr>
        <p:spPr bwMode="auto">
          <a:xfrm>
            <a:off x="9258994" y="3908003"/>
            <a:ext cx="495300" cy="457200"/>
          </a:xfrm>
          <a:prstGeom prst="rect">
            <a:avLst/>
          </a:prstGeom>
          <a:solidFill>
            <a:srgbClr val="FFCCFF"/>
          </a:solidFill>
          <a:ln w="9525" algn="ctr">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SOH</a:t>
            </a:r>
          </a:p>
        </p:txBody>
      </p:sp>
      <p:sp>
        <p:nvSpPr>
          <p:cNvPr id="360472" name="Freeform 24"/>
          <p:cNvSpPr>
            <a:spLocks/>
          </p:cNvSpPr>
          <p:nvPr/>
        </p:nvSpPr>
        <p:spPr bwMode="auto">
          <a:xfrm>
            <a:off x="3231127" y="2917403"/>
            <a:ext cx="331919" cy="995362"/>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3" name="Line 25"/>
          <p:cNvSpPr>
            <a:spLocks noChangeShapeType="1"/>
          </p:cNvSpPr>
          <p:nvPr/>
        </p:nvSpPr>
        <p:spPr bwMode="auto">
          <a:xfrm flipH="1">
            <a:off x="3728144" y="2917403"/>
            <a:ext cx="3302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4" name="Line 26"/>
          <p:cNvSpPr>
            <a:spLocks noChangeShapeType="1"/>
          </p:cNvSpPr>
          <p:nvPr/>
        </p:nvSpPr>
        <p:spPr bwMode="auto">
          <a:xfrm>
            <a:off x="5048946" y="2917403"/>
            <a:ext cx="154781"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5" name="Line 27"/>
          <p:cNvSpPr>
            <a:spLocks noChangeShapeType="1"/>
          </p:cNvSpPr>
          <p:nvPr/>
        </p:nvSpPr>
        <p:spPr bwMode="auto">
          <a:xfrm>
            <a:off x="5544244" y="2917403"/>
            <a:ext cx="1651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6" name="Freeform 28"/>
          <p:cNvSpPr>
            <a:spLocks/>
          </p:cNvSpPr>
          <p:nvPr/>
        </p:nvSpPr>
        <p:spPr bwMode="auto">
          <a:xfrm>
            <a:off x="6699945" y="2917403"/>
            <a:ext cx="653521" cy="995362"/>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7" name="Line 29"/>
          <p:cNvSpPr>
            <a:spLocks noChangeShapeType="1"/>
          </p:cNvSpPr>
          <p:nvPr/>
        </p:nvSpPr>
        <p:spPr bwMode="auto">
          <a:xfrm>
            <a:off x="7195244" y="2917403"/>
            <a:ext cx="6604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8" name="Freeform 30"/>
          <p:cNvSpPr>
            <a:spLocks/>
          </p:cNvSpPr>
          <p:nvPr/>
        </p:nvSpPr>
        <p:spPr bwMode="auto">
          <a:xfrm>
            <a:off x="8103295" y="2917405"/>
            <a:ext cx="1148821" cy="985837"/>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79" name="Line 31"/>
          <p:cNvSpPr>
            <a:spLocks noChangeShapeType="1"/>
          </p:cNvSpPr>
          <p:nvPr/>
        </p:nvSpPr>
        <p:spPr bwMode="auto">
          <a:xfrm>
            <a:off x="8598594" y="2917403"/>
            <a:ext cx="115570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0" name="Line 32"/>
          <p:cNvSpPr>
            <a:spLocks noChangeShapeType="1"/>
          </p:cNvSpPr>
          <p:nvPr/>
        </p:nvSpPr>
        <p:spPr bwMode="auto">
          <a:xfrm>
            <a:off x="2820094" y="2231603"/>
            <a:ext cx="65214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1" name="Text Box 33"/>
          <p:cNvSpPr txBox="1">
            <a:spLocks noChangeArrowheads="1"/>
          </p:cNvSpPr>
          <p:nvPr/>
        </p:nvSpPr>
        <p:spPr bwMode="auto">
          <a:xfrm>
            <a:off x="5379144" y="1998241"/>
            <a:ext cx="110799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原始数据</a:t>
            </a:r>
          </a:p>
        </p:txBody>
      </p:sp>
      <p:sp>
        <p:nvSpPr>
          <p:cNvPr id="360482" name="Line 34"/>
          <p:cNvSpPr>
            <a:spLocks noChangeShapeType="1"/>
          </p:cNvSpPr>
          <p:nvPr/>
        </p:nvSpPr>
        <p:spPr bwMode="auto">
          <a:xfrm>
            <a:off x="1994594" y="4670003"/>
            <a:ext cx="850265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83" name="Rectangle 35"/>
          <p:cNvSpPr>
            <a:spLocks noChangeArrowheads="1"/>
          </p:cNvSpPr>
          <p:nvPr/>
        </p:nvSpPr>
        <p:spPr bwMode="auto">
          <a:xfrm>
            <a:off x="10497244" y="39080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4" name="Rectangle 36"/>
          <p:cNvSpPr>
            <a:spLocks noChangeArrowheads="1"/>
          </p:cNvSpPr>
          <p:nvPr/>
        </p:nvSpPr>
        <p:spPr bwMode="auto">
          <a:xfrm>
            <a:off x="9341544" y="2460203"/>
            <a:ext cx="495300" cy="4572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1600" b="1">
                <a:solidFill>
                  <a:srgbClr val="000099"/>
                </a:solidFill>
                <a:latin typeface="+mn-lt"/>
                <a:ea typeface="黑体" pitchFamily="2" charset="-122"/>
              </a:rPr>
              <a:t>EOT</a:t>
            </a:r>
          </a:p>
        </p:txBody>
      </p:sp>
      <p:sp>
        <p:nvSpPr>
          <p:cNvPr id="360485" name="Text Box 37"/>
          <p:cNvSpPr txBox="1">
            <a:spLocks noChangeArrowheads="1"/>
          </p:cNvSpPr>
          <p:nvPr/>
        </p:nvSpPr>
        <p:spPr bwMode="auto">
          <a:xfrm>
            <a:off x="4804735" y="4433466"/>
            <a:ext cx="2954655"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经过字节填充后发送的数据</a:t>
            </a:r>
          </a:p>
        </p:txBody>
      </p:sp>
      <p:sp>
        <p:nvSpPr>
          <p:cNvPr id="360486" name="Text Box 38"/>
          <p:cNvSpPr txBox="1">
            <a:spLocks noChangeArrowheads="1"/>
          </p:cNvSpPr>
          <p:nvPr/>
        </p:nvSpPr>
        <p:spPr bwMode="auto">
          <a:xfrm>
            <a:off x="8509165"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7" name="Text Box 39"/>
          <p:cNvSpPr txBox="1">
            <a:spLocks noChangeArrowheads="1"/>
          </p:cNvSpPr>
          <p:nvPr/>
        </p:nvSpPr>
        <p:spPr bwMode="auto">
          <a:xfrm>
            <a:off x="6467773"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8" name="Text Box 40"/>
          <p:cNvSpPr txBox="1">
            <a:spLocks noChangeArrowheads="1"/>
          </p:cNvSpPr>
          <p:nvPr/>
        </p:nvSpPr>
        <p:spPr bwMode="auto">
          <a:xfrm>
            <a:off x="4362748"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89" name="Text Box 41"/>
          <p:cNvSpPr txBox="1">
            <a:spLocks noChangeArrowheads="1"/>
          </p:cNvSpPr>
          <p:nvPr/>
        </p:nvSpPr>
        <p:spPr bwMode="auto">
          <a:xfrm>
            <a:off x="2489894" y="3174579"/>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字节填充</a:t>
            </a:r>
          </a:p>
        </p:txBody>
      </p:sp>
      <p:sp>
        <p:nvSpPr>
          <p:cNvPr id="360490" name="Line 42"/>
          <p:cNvSpPr>
            <a:spLocks noChangeShapeType="1"/>
          </p:cNvSpPr>
          <p:nvPr/>
        </p:nvSpPr>
        <p:spPr bwMode="auto">
          <a:xfrm flipV="1">
            <a:off x="1528531" y="4377903"/>
            <a:ext cx="0" cy="355600"/>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1" name="Text Box 43"/>
          <p:cNvSpPr txBox="1">
            <a:spLocks noChangeArrowheads="1"/>
          </p:cNvSpPr>
          <p:nvPr/>
        </p:nvSpPr>
        <p:spPr bwMode="auto">
          <a:xfrm>
            <a:off x="1345214" y="4725145"/>
            <a:ext cx="64633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发送</a:t>
            </a:r>
          </a:p>
          <a:p>
            <a:r>
              <a:rPr kumimoji="1" lang="zh-CN" altLang="en-US" b="1" dirty="0">
                <a:solidFill>
                  <a:srgbClr val="000099"/>
                </a:solidFill>
                <a:latin typeface="+mn-lt"/>
                <a:ea typeface="黑体" pitchFamily="2" charset="-122"/>
              </a:rPr>
              <a:t>在前</a:t>
            </a:r>
          </a:p>
        </p:txBody>
      </p:sp>
      <p:sp>
        <p:nvSpPr>
          <p:cNvPr id="360492" name="Line 44"/>
          <p:cNvSpPr>
            <a:spLocks noChangeShapeType="1"/>
          </p:cNvSpPr>
          <p:nvPr/>
        </p:nvSpPr>
        <p:spPr bwMode="auto">
          <a:xfrm>
            <a:off x="259652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3" name="Text Box 45"/>
          <p:cNvSpPr txBox="1">
            <a:spLocks noChangeArrowheads="1"/>
          </p:cNvSpPr>
          <p:nvPr/>
        </p:nvSpPr>
        <p:spPr bwMode="auto">
          <a:xfrm>
            <a:off x="2099502"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帧开始符</a:t>
            </a:r>
          </a:p>
        </p:txBody>
      </p:sp>
      <p:sp>
        <p:nvSpPr>
          <p:cNvPr id="360494" name="Text Box 46"/>
          <p:cNvSpPr txBox="1">
            <a:spLocks noChangeArrowheads="1"/>
          </p:cNvSpPr>
          <p:nvPr/>
        </p:nvSpPr>
        <p:spPr bwMode="auto">
          <a:xfrm>
            <a:off x="9054339" y="177281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帧结束符</a:t>
            </a:r>
          </a:p>
        </p:txBody>
      </p:sp>
      <p:sp>
        <p:nvSpPr>
          <p:cNvPr id="360495" name="Line 47"/>
          <p:cNvSpPr>
            <a:spLocks noChangeShapeType="1"/>
          </p:cNvSpPr>
          <p:nvPr/>
        </p:nvSpPr>
        <p:spPr bwMode="auto">
          <a:xfrm>
            <a:off x="9613271" y="2130003"/>
            <a:ext cx="0" cy="3048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0496" name="AutoShape 48"/>
          <p:cNvSpPr>
            <a:spLocks noChangeArrowheads="1"/>
          </p:cNvSpPr>
          <p:nvPr/>
        </p:nvSpPr>
        <p:spPr bwMode="auto">
          <a:xfrm>
            <a:off x="2880288"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7" name="AutoShape 49"/>
          <p:cNvSpPr>
            <a:spLocks noChangeArrowheads="1"/>
          </p:cNvSpPr>
          <p:nvPr/>
        </p:nvSpPr>
        <p:spPr bwMode="auto">
          <a:xfrm>
            <a:off x="4820213"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8" name="AutoShape 50"/>
          <p:cNvSpPr>
            <a:spLocks noChangeArrowheads="1"/>
          </p:cNvSpPr>
          <p:nvPr/>
        </p:nvSpPr>
        <p:spPr bwMode="auto">
          <a:xfrm>
            <a:off x="7004349"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99" name="AutoShape 51"/>
          <p:cNvSpPr>
            <a:spLocks noChangeArrowheads="1"/>
          </p:cNvSpPr>
          <p:nvPr/>
        </p:nvSpPr>
        <p:spPr bwMode="auto">
          <a:xfrm>
            <a:off x="8887520" y="3585740"/>
            <a:ext cx="244210" cy="431800"/>
          </a:xfrm>
          <a:prstGeom prst="downArrow">
            <a:avLst>
              <a:gd name="adj1" fmla="val 39435"/>
              <a:gd name="adj2" fmla="val 90143"/>
            </a:avLst>
          </a:prstGeom>
          <a:solidFill>
            <a:srgbClr val="FF0000"/>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360461" name="Rectangle 13"/>
          <p:cNvSpPr>
            <a:spLocks noChangeArrowheads="1"/>
          </p:cNvSpPr>
          <p:nvPr/>
        </p:nvSpPr>
        <p:spPr bwMode="auto">
          <a:xfrm>
            <a:off x="5048944" y="2460203"/>
            <a:ext cx="495300" cy="457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solidFill>
                  <a:srgbClr val="000099"/>
                </a:solidFill>
                <a:latin typeface="+mn-lt"/>
                <a:ea typeface="黑体" pitchFamily="2" charset="-122"/>
              </a:rPr>
              <a:t>SOH</a:t>
            </a:r>
          </a:p>
        </p:txBody>
      </p:sp>
    </p:spTree>
    <p:extLst>
      <p:ext uri="{BB962C8B-B14F-4D97-AF65-F5344CB8AC3E}">
        <p14:creationId xmlns:p14="http://schemas.microsoft.com/office/powerpoint/2010/main" val="321101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idx="1"/>
          </p:nvPr>
        </p:nvSpPr>
        <p:spPr/>
        <p:txBody>
          <a:bodyPr/>
          <a:lstStyle/>
          <a:p>
            <a:r>
              <a:rPr lang="zh-CN" altLang="en-US" dirty="0"/>
              <a:t>在传输过程中可能会产生</a:t>
            </a:r>
            <a:r>
              <a:rPr lang="zh-CN" altLang="en-US" dirty="0">
                <a:solidFill>
                  <a:srgbClr val="FF0000"/>
                </a:solidFill>
              </a:rPr>
              <a:t>比特差错：</a:t>
            </a:r>
            <a:r>
              <a:rPr lang="en-US" altLang="zh-CN" dirty="0"/>
              <a:t>1 </a:t>
            </a:r>
            <a:r>
              <a:rPr lang="zh-CN" altLang="en-US" dirty="0"/>
              <a:t>可能会变成 </a:t>
            </a:r>
            <a:r>
              <a:rPr lang="en-US" altLang="zh-CN" dirty="0"/>
              <a:t>0 </a:t>
            </a:r>
            <a:r>
              <a:rPr lang="zh-CN" altLang="en-US" dirty="0"/>
              <a:t>而 </a:t>
            </a:r>
            <a:r>
              <a:rPr lang="en-US" altLang="zh-CN" dirty="0"/>
              <a:t>0 </a:t>
            </a:r>
            <a:r>
              <a:rPr lang="zh-CN" altLang="en-US" dirty="0"/>
              <a:t>也可能变成 </a:t>
            </a:r>
            <a:r>
              <a:rPr lang="en-US" altLang="zh-CN" dirty="0"/>
              <a:t>1</a:t>
            </a:r>
            <a:r>
              <a:rPr lang="zh-CN" altLang="en-US" dirty="0"/>
              <a:t>。</a:t>
            </a:r>
          </a:p>
          <a:p>
            <a:r>
              <a:rPr lang="zh-CN" altLang="en-US" dirty="0"/>
              <a:t>在一段时间内，传输错误的比特占所传输比特总数的比率称为</a:t>
            </a:r>
            <a:r>
              <a:rPr lang="zh-CN" altLang="en-US" dirty="0">
                <a:solidFill>
                  <a:srgbClr val="FF0000"/>
                </a:solidFill>
              </a:rPr>
              <a:t>误码率</a:t>
            </a:r>
            <a:r>
              <a:rPr lang="zh-CN" altLang="en-US" dirty="0"/>
              <a:t> </a:t>
            </a:r>
            <a:r>
              <a:rPr lang="en-US" altLang="zh-CN" dirty="0"/>
              <a:t>BER (Bit Error Rate)</a:t>
            </a:r>
            <a:r>
              <a:rPr lang="zh-CN" altLang="en-US" dirty="0"/>
              <a:t>。</a:t>
            </a:r>
          </a:p>
          <a:p>
            <a:r>
              <a:rPr lang="zh-CN" altLang="en-US" dirty="0"/>
              <a:t>误码率与信噪比有很大的关系。</a:t>
            </a:r>
          </a:p>
          <a:p>
            <a:r>
              <a:rPr lang="zh-CN" altLang="en-US" dirty="0"/>
              <a:t>为了保证数据传输的可靠性，在计算机网络传输数据时，必须采用各种差错检测措施。 </a:t>
            </a:r>
          </a:p>
        </p:txBody>
      </p:sp>
      <p:sp>
        <p:nvSpPr>
          <p:cNvPr id="365570" name="Rectangle 2"/>
          <p:cNvSpPr>
            <a:spLocks noGrp="1" noChangeArrowheads="1"/>
          </p:cNvSpPr>
          <p:nvPr>
            <p:ph type="title"/>
          </p:nvPr>
        </p:nvSpPr>
        <p:spPr/>
        <p:txBody>
          <a:bodyPr/>
          <a:lstStyle/>
          <a:p>
            <a:r>
              <a:rPr lang="en-US" altLang="zh-CN" dirty="0"/>
              <a:t>3.  </a:t>
            </a:r>
            <a:r>
              <a:rPr lang="zh-CN" altLang="en-US" dirty="0"/>
              <a:t>差错检测</a:t>
            </a:r>
          </a:p>
        </p:txBody>
      </p:sp>
      <p:sp>
        <p:nvSpPr>
          <p:cNvPr id="4" name="矩形 3">
            <a:extLst>
              <a:ext uri="{FF2B5EF4-FFF2-40B4-BE49-F238E27FC236}">
                <a16:creationId xmlns:a16="http://schemas.microsoft.com/office/drawing/2014/main" id="{B13D3536-B432-4EB9-B2E8-6FF3B4A2DA1F}"/>
              </a:ext>
            </a:extLst>
          </p:cNvPr>
          <p:cNvSpPr/>
          <p:nvPr/>
        </p:nvSpPr>
        <p:spPr>
          <a:xfrm>
            <a:off x="8351221" y="1268760"/>
            <a:ext cx="1625766" cy="369332"/>
          </a:xfrm>
          <a:prstGeom prst="rect">
            <a:avLst/>
          </a:prstGeom>
        </p:spPr>
        <p:txBody>
          <a:bodyPr wrap="none">
            <a:spAutoFit/>
          </a:bodyPr>
          <a:lstStyle/>
          <a:p>
            <a:r>
              <a:rPr lang="en-US" altLang="zh-CN" dirty="0">
                <a:solidFill>
                  <a:srgbClr val="00FF00"/>
                </a:solidFill>
              </a:rPr>
              <a:t>bit flip: </a:t>
            </a:r>
            <a:r>
              <a:rPr lang="zh-CN" altLang="en-US" dirty="0">
                <a:solidFill>
                  <a:srgbClr val="00FF00"/>
                </a:solidFill>
              </a:rPr>
              <a:t>位翻转</a:t>
            </a:r>
          </a:p>
        </p:txBody>
      </p:sp>
    </p:spTree>
    <p:extLst>
      <p:ext uri="{BB962C8B-B14F-4D97-AF65-F5344CB8AC3E}">
        <p14:creationId xmlns:p14="http://schemas.microsoft.com/office/powerpoint/2010/main" val="140552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p:txBody>
          <a:bodyPr/>
          <a:lstStyle/>
          <a:p>
            <a:r>
              <a:rPr lang="zh-CN" altLang="en-US" dirty="0"/>
              <a:t>在数据链路层传送的帧中，广泛使用了</a:t>
            </a:r>
            <a:r>
              <a:rPr lang="zh-CN" altLang="en-US" dirty="0">
                <a:solidFill>
                  <a:srgbClr val="FF0000"/>
                </a:solidFill>
              </a:rPr>
              <a:t>循环冗余检验</a:t>
            </a:r>
            <a:r>
              <a:rPr lang="zh-CN" altLang="en-US" dirty="0">
                <a:solidFill>
                  <a:schemeClr val="hlink"/>
                </a:solidFill>
              </a:rPr>
              <a:t> </a:t>
            </a:r>
            <a:r>
              <a:rPr lang="en-US" altLang="zh-CN" dirty="0"/>
              <a:t>CRC </a:t>
            </a:r>
            <a:r>
              <a:rPr lang="zh-CN" altLang="en-US" dirty="0"/>
              <a:t>的检错技术。</a:t>
            </a:r>
          </a:p>
          <a:p>
            <a:r>
              <a:rPr lang="zh-CN" altLang="en-US" dirty="0"/>
              <a:t>在发送端，先把数据划分为组。假定每组 </a:t>
            </a:r>
            <a:r>
              <a:rPr lang="en-US" altLang="zh-CN" i="1" dirty="0"/>
              <a:t>k </a:t>
            </a:r>
            <a:r>
              <a:rPr lang="zh-CN" altLang="en-US" dirty="0"/>
              <a:t>个比特。 </a:t>
            </a:r>
          </a:p>
          <a:p>
            <a:r>
              <a:rPr lang="zh-CN" altLang="en-US" dirty="0"/>
              <a:t>假设待传送的一组数据 </a:t>
            </a:r>
            <a:r>
              <a:rPr lang="en-US" altLang="zh-CN" i="1" dirty="0"/>
              <a:t>M</a:t>
            </a:r>
            <a:r>
              <a:rPr lang="en-US" altLang="zh-CN" dirty="0"/>
              <a:t> = 101001</a:t>
            </a:r>
            <a:r>
              <a:rPr lang="zh-CN" altLang="en-US" dirty="0"/>
              <a:t>（现在 </a:t>
            </a:r>
            <a:r>
              <a:rPr lang="en-US" altLang="zh-CN" i="1" dirty="0"/>
              <a:t>k</a:t>
            </a:r>
            <a:r>
              <a:rPr lang="en-US" altLang="zh-CN" dirty="0"/>
              <a:t> = 6</a:t>
            </a:r>
            <a:r>
              <a:rPr lang="zh-CN" altLang="en-US" dirty="0"/>
              <a:t>）。我们在 </a:t>
            </a:r>
            <a:r>
              <a:rPr lang="en-US" altLang="zh-CN" i="1" dirty="0"/>
              <a:t>M </a:t>
            </a:r>
            <a:r>
              <a:rPr lang="zh-CN" altLang="en-US" dirty="0"/>
              <a:t>的后面再添加供差错检测用的 </a:t>
            </a:r>
            <a:r>
              <a:rPr lang="en-US" altLang="zh-CN" i="1" dirty="0"/>
              <a:t>n</a:t>
            </a:r>
            <a:r>
              <a:rPr lang="en-US" altLang="zh-CN" dirty="0"/>
              <a:t> </a:t>
            </a:r>
            <a:r>
              <a:rPr lang="zh-CN" altLang="en-US" dirty="0"/>
              <a:t>位</a:t>
            </a:r>
            <a:r>
              <a:rPr lang="zh-CN" altLang="en-US" dirty="0">
                <a:solidFill>
                  <a:srgbClr val="FF0000"/>
                </a:solidFill>
              </a:rPr>
              <a:t>冗余码</a:t>
            </a:r>
            <a:r>
              <a:rPr lang="zh-CN" altLang="en-US" dirty="0"/>
              <a:t>一起发送。  </a:t>
            </a:r>
          </a:p>
        </p:txBody>
      </p:sp>
      <p:sp>
        <p:nvSpPr>
          <p:cNvPr id="144386" name="Rectangle 2"/>
          <p:cNvSpPr>
            <a:spLocks noGrp="1" noChangeArrowheads="1"/>
          </p:cNvSpPr>
          <p:nvPr>
            <p:ph type="title"/>
          </p:nvPr>
        </p:nvSpPr>
        <p:spPr/>
        <p:txBody>
          <a:bodyPr/>
          <a:lstStyle/>
          <a:p>
            <a:pPr algn="ctr"/>
            <a:r>
              <a:rPr lang="zh-CN" altLang="en-US"/>
              <a:t>循环冗余检验的原理 </a:t>
            </a:r>
          </a:p>
        </p:txBody>
      </p:sp>
    </p:spTree>
    <p:extLst>
      <p:ext uri="{BB962C8B-B14F-4D97-AF65-F5344CB8AC3E}">
        <p14:creationId xmlns:p14="http://schemas.microsoft.com/office/powerpoint/2010/main" val="2749987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US" dirty="0">
                <a:latin typeface="+mn-lt"/>
              </a:rPr>
              <a:t>第 </a:t>
            </a:r>
            <a:r>
              <a:rPr lang="en-US" altLang="zh-CN" dirty="0">
                <a:latin typeface="+mn-lt"/>
              </a:rPr>
              <a:t>3 </a:t>
            </a:r>
            <a:r>
              <a:rPr lang="zh-CN" altLang="en-US" dirty="0">
                <a:latin typeface="+mn-lt"/>
              </a:rPr>
              <a:t>章  </a:t>
            </a:r>
            <a:r>
              <a:rPr lang="zh-CN" altLang="zh-CN" dirty="0"/>
              <a:t>数据链路层</a:t>
            </a:r>
            <a:endParaRPr lang="zh-CN" altLang="en-US" dirty="0">
              <a:latin typeface="+mn-lt"/>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p:txBody>
          <a:bodyPr/>
          <a:lstStyle/>
          <a:p>
            <a:r>
              <a:rPr lang="zh-CN" altLang="en-US" dirty="0"/>
              <a:t>用二进制的模 </a:t>
            </a:r>
            <a:r>
              <a:rPr lang="en-US" altLang="zh-CN" dirty="0"/>
              <a:t>2 </a:t>
            </a:r>
            <a:r>
              <a:rPr lang="zh-CN" altLang="en-US" dirty="0"/>
              <a:t>运算进行 </a:t>
            </a:r>
            <a:r>
              <a:rPr lang="en-US" altLang="zh-CN" dirty="0"/>
              <a:t>2</a:t>
            </a:r>
            <a:r>
              <a:rPr lang="en-US" altLang="zh-CN" i="1" baseline="30000" dirty="0"/>
              <a:t>n </a:t>
            </a:r>
            <a:r>
              <a:rPr lang="zh-CN" altLang="en-US" dirty="0"/>
              <a:t>乘 </a:t>
            </a:r>
            <a:r>
              <a:rPr lang="en-US" altLang="zh-CN" i="1" dirty="0"/>
              <a:t>M </a:t>
            </a:r>
            <a:r>
              <a:rPr lang="zh-CN" altLang="en-US" dirty="0"/>
              <a:t>的运算，这相当于在 </a:t>
            </a:r>
            <a:r>
              <a:rPr lang="en-US" altLang="zh-CN" i="1" dirty="0"/>
              <a:t>M </a:t>
            </a:r>
            <a:r>
              <a:rPr lang="zh-CN" altLang="en-US" dirty="0"/>
              <a:t>后面添加 </a:t>
            </a:r>
            <a:r>
              <a:rPr lang="en-US" altLang="zh-CN" i="1" dirty="0"/>
              <a:t>n </a:t>
            </a:r>
            <a:r>
              <a:rPr lang="zh-CN" altLang="en-US" dirty="0"/>
              <a:t>个 </a:t>
            </a:r>
            <a:r>
              <a:rPr lang="en-US" altLang="zh-CN" dirty="0"/>
              <a:t>0</a:t>
            </a:r>
            <a:r>
              <a:rPr lang="zh-CN" altLang="en-US" dirty="0"/>
              <a:t>。</a:t>
            </a:r>
          </a:p>
          <a:p>
            <a:r>
              <a:rPr lang="zh-CN" altLang="en-US" dirty="0"/>
              <a:t>得到的 </a:t>
            </a:r>
            <a:r>
              <a:rPr lang="en-US" altLang="zh-CN" dirty="0"/>
              <a:t>(</a:t>
            </a:r>
            <a:r>
              <a:rPr lang="en-US" altLang="zh-CN" i="1" dirty="0"/>
              <a:t>k</a:t>
            </a:r>
            <a:r>
              <a:rPr lang="en-US" altLang="zh-CN" dirty="0"/>
              <a:t> + </a:t>
            </a:r>
            <a:r>
              <a:rPr lang="en-US" altLang="zh-CN" i="1" dirty="0"/>
              <a:t>n</a:t>
            </a:r>
            <a:r>
              <a:rPr lang="en-US" altLang="zh-CN" dirty="0"/>
              <a:t>) </a:t>
            </a:r>
            <a:r>
              <a:rPr lang="zh-CN" altLang="en-US" dirty="0"/>
              <a:t>位的数除以事先选定好的长度为 </a:t>
            </a:r>
            <a:r>
              <a:rPr lang="en-US" altLang="zh-CN" dirty="0"/>
              <a:t>(</a:t>
            </a:r>
            <a:r>
              <a:rPr lang="en-US" altLang="zh-CN" i="1" dirty="0"/>
              <a:t>n</a:t>
            </a:r>
            <a:r>
              <a:rPr lang="en-US" altLang="zh-CN" dirty="0"/>
              <a:t> + 1) </a:t>
            </a:r>
            <a:r>
              <a:rPr lang="zh-CN" altLang="en-US" dirty="0"/>
              <a:t>位的</a:t>
            </a:r>
            <a:r>
              <a:rPr lang="zh-CN" altLang="en-US" dirty="0">
                <a:solidFill>
                  <a:srgbClr val="FF0000"/>
                </a:solidFill>
              </a:rPr>
              <a:t>除数</a:t>
            </a:r>
            <a:r>
              <a:rPr lang="zh-CN" altLang="en-US" dirty="0"/>
              <a:t> </a:t>
            </a:r>
            <a:r>
              <a:rPr lang="en-US" altLang="zh-CN" i="1" dirty="0"/>
              <a:t>P</a:t>
            </a:r>
            <a:r>
              <a:rPr lang="zh-CN" altLang="en-US" dirty="0"/>
              <a:t>，得出</a:t>
            </a:r>
            <a:r>
              <a:rPr lang="zh-CN" altLang="en-US" dirty="0">
                <a:solidFill>
                  <a:srgbClr val="FF0000"/>
                </a:solidFill>
              </a:rPr>
              <a:t>商</a:t>
            </a:r>
            <a:r>
              <a:rPr lang="zh-CN" altLang="en-US" dirty="0"/>
              <a:t>是 </a:t>
            </a:r>
            <a:r>
              <a:rPr lang="en-US" altLang="zh-CN" i="1" dirty="0"/>
              <a:t>Q </a:t>
            </a:r>
            <a:r>
              <a:rPr lang="zh-CN" altLang="en-US" dirty="0"/>
              <a:t>而</a:t>
            </a:r>
            <a:r>
              <a:rPr lang="zh-CN" altLang="en-US" dirty="0">
                <a:solidFill>
                  <a:srgbClr val="FF0000"/>
                </a:solidFill>
              </a:rPr>
              <a:t>余数</a:t>
            </a:r>
            <a:r>
              <a:rPr lang="zh-CN" altLang="en-US" dirty="0"/>
              <a:t>是 </a:t>
            </a:r>
            <a:r>
              <a:rPr lang="en-US" altLang="zh-CN" i="1" dirty="0"/>
              <a:t>R</a:t>
            </a:r>
            <a:r>
              <a:rPr lang="zh-CN" altLang="en-US" dirty="0"/>
              <a:t>，余数 </a:t>
            </a:r>
            <a:r>
              <a:rPr lang="en-US" altLang="zh-CN" i="1" dirty="0"/>
              <a:t>R </a:t>
            </a:r>
            <a:r>
              <a:rPr lang="zh-CN" altLang="en-US" dirty="0"/>
              <a:t>比除数 </a:t>
            </a:r>
            <a:r>
              <a:rPr lang="en-US" altLang="zh-CN" i="1" dirty="0"/>
              <a:t>P </a:t>
            </a:r>
            <a:r>
              <a:rPr lang="zh-CN" altLang="en-US" dirty="0"/>
              <a:t>少 </a:t>
            </a:r>
            <a:r>
              <a:rPr lang="en-US" altLang="zh-CN" dirty="0"/>
              <a:t>1 </a:t>
            </a:r>
            <a:r>
              <a:rPr lang="zh-CN" altLang="en-US" dirty="0"/>
              <a:t>位，即 </a:t>
            </a:r>
            <a:r>
              <a:rPr lang="en-US" altLang="zh-CN" i="1" dirty="0"/>
              <a:t>R </a:t>
            </a:r>
            <a:r>
              <a:rPr lang="zh-CN" altLang="en-US" dirty="0"/>
              <a:t>是 </a:t>
            </a:r>
            <a:r>
              <a:rPr lang="en-US" altLang="zh-CN" i="1" dirty="0"/>
              <a:t>n</a:t>
            </a:r>
            <a:r>
              <a:rPr lang="en-US" altLang="zh-CN" dirty="0"/>
              <a:t> </a:t>
            </a:r>
            <a:r>
              <a:rPr lang="zh-CN" altLang="en-US" dirty="0"/>
              <a:t>位。 </a:t>
            </a:r>
            <a:endParaRPr lang="en-US" altLang="zh-CN" dirty="0"/>
          </a:p>
          <a:p>
            <a:r>
              <a:rPr lang="zh-CN" altLang="en-US" dirty="0"/>
              <a:t>将</a:t>
            </a:r>
            <a:r>
              <a:rPr lang="zh-CN" altLang="zh-CN" dirty="0"/>
              <a:t>余数</a:t>
            </a:r>
            <a:r>
              <a:rPr lang="en-US" altLang="zh-CN" dirty="0"/>
              <a:t> </a:t>
            </a:r>
            <a:r>
              <a:rPr lang="en-US" altLang="zh-CN" i="1" dirty="0"/>
              <a:t>R </a:t>
            </a:r>
            <a:r>
              <a:rPr lang="zh-CN" altLang="zh-CN" dirty="0"/>
              <a:t>作为冗余码拼接在数据</a:t>
            </a:r>
            <a:r>
              <a:rPr lang="en-US" altLang="zh-CN" dirty="0"/>
              <a:t> </a:t>
            </a:r>
            <a:r>
              <a:rPr lang="en-US" altLang="zh-CN" i="1" dirty="0"/>
              <a:t>M </a:t>
            </a:r>
            <a:r>
              <a:rPr lang="zh-CN" altLang="zh-CN" dirty="0"/>
              <a:t>后面发送出去</a:t>
            </a:r>
            <a:r>
              <a:rPr lang="zh-CN" altLang="en-US" dirty="0"/>
              <a:t>。</a:t>
            </a:r>
          </a:p>
        </p:txBody>
      </p:sp>
      <p:sp>
        <p:nvSpPr>
          <p:cNvPr id="146434" name="Rectangle 2"/>
          <p:cNvSpPr>
            <a:spLocks noGrp="1" noChangeArrowheads="1"/>
          </p:cNvSpPr>
          <p:nvPr>
            <p:ph type="title"/>
          </p:nvPr>
        </p:nvSpPr>
        <p:spPr/>
        <p:txBody>
          <a:bodyPr/>
          <a:lstStyle/>
          <a:p>
            <a:pPr algn="ctr"/>
            <a:r>
              <a:rPr lang="zh-CN" altLang="en-US" dirty="0"/>
              <a:t>冗余码的计算 </a:t>
            </a:r>
          </a:p>
        </p:txBody>
      </p:sp>
    </p:spTree>
    <p:extLst>
      <p:ext uri="{BB962C8B-B14F-4D97-AF65-F5344CB8AC3E}">
        <p14:creationId xmlns:p14="http://schemas.microsoft.com/office/powerpoint/2010/main" val="3907514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p:txBody>
          <a:bodyPr/>
          <a:lstStyle/>
          <a:p>
            <a:r>
              <a:rPr lang="zh-CN" altLang="en-US" sz="2800" dirty="0"/>
              <a:t>现在</a:t>
            </a:r>
            <a:r>
              <a:rPr lang="zh-CN" altLang="en-US" sz="2800" i="1" dirty="0"/>
              <a:t> </a:t>
            </a:r>
            <a:r>
              <a:rPr lang="en-US" altLang="zh-CN" sz="2800" i="1" dirty="0"/>
              <a:t>k</a:t>
            </a:r>
            <a:r>
              <a:rPr lang="en-US" altLang="zh-CN" sz="2800" dirty="0"/>
              <a:t> = 6, </a:t>
            </a:r>
            <a:r>
              <a:rPr lang="en-US" altLang="zh-CN" sz="2800" i="1" dirty="0"/>
              <a:t>M</a:t>
            </a:r>
            <a:r>
              <a:rPr lang="en-US" altLang="zh-CN" sz="2800" dirty="0"/>
              <a:t> = 101001</a:t>
            </a:r>
            <a:r>
              <a:rPr lang="zh-CN" altLang="en-US" sz="2800" dirty="0"/>
              <a:t>。</a:t>
            </a:r>
          </a:p>
          <a:p>
            <a:r>
              <a:rPr lang="zh-CN" altLang="en-US" sz="2800" dirty="0"/>
              <a:t>设</a:t>
            </a:r>
            <a:r>
              <a:rPr lang="zh-CN" altLang="en-US" sz="2800" i="1" dirty="0"/>
              <a:t> </a:t>
            </a:r>
            <a:r>
              <a:rPr lang="en-US" altLang="zh-CN" sz="2800" i="1" dirty="0"/>
              <a:t>n</a:t>
            </a:r>
            <a:r>
              <a:rPr lang="en-US" altLang="zh-CN" sz="2800" dirty="0"/>
              <a:t> = 3, </a:t>
            </a:r>
            <a:r>
              <a:rPr lang="zh-CN" altLang="en-US" sz="2800" dirty="0">
                <a:solidFill>
                  <a:srgbClr val="FF0000"/>
                </a:solidFill>
              </a:rPr>
              <a:t>除数</a:t>
            </a:r>
            <a:r>
              <a:rPr lang="zh-CN" altLang="en-US" sz="2800" dirty="0"/>
              <a:t> </a:t>
            </a:r>
            <a:r>
              <a:rPr lang="en-US" altLang="zh-CN" sz="2800" i="1" dirty="0"/>
              <a:t>P</a:t>
            </a:r>
            <a:r>
              <a:rPr lang="en-US" altLang="zh-CN" sz="2800" dirty="0"/>
              <a:t> = 1101</a:t>
            </a:r>
            <a:r>
              <a:rPr lang="zh-CN" altLang="en-US" sz="2800" dirty="0"/>
              <a:t>，</a:t>
            </a:r>
          </a:p>
          <a:p>
            <a:r>
              <a:rPr lang="zh-CN" altLang="en-US" sz="2800" dirty="0"/>
              <a:t>被除数是 </a:t>
            </a:r>
            <a:r>
              <a:rPr lang="en-US" altLang="zh-CN" sz="2800" dirty="0"/>
              <a:t>2</a:t>
            </a:r>
            <a:r>
              <a:rPr lang="en-US" altLang="zh-CN" sz="2800" i="1" baseline="30000" dirty="0"/>
              <a:t>n</a:t>
            </a:r>
            <a:r>
              <a:rPr lang="en-US" altLang="zh-CN" sz="2800" i="1" dirty="0"/>
              <a:t>M</a:t>
            </a:r>
            <a:r>
              <a:rPr lang="en-US" altLang="zh-CN" sz="2800" dirty="0"/>
              <a:t> = 101001000</a:t>
            </a:r>
            <a:r>
              <a:rPr lang="zh-CN" altLang="en-US" sz="2800" dirty="0"/>
              <a:t>。 </a:t>
            </a:r>
          </a:p>
          <a:p>
            <a:r>
              <a:rPr lang="zh-CN" altLang="en-US" sz="2800" dirty="0"/>
              <a:t>模 </a:t>
            </a:r>
            <a:r>
              <a:rPr lang="en-US" altLang="zh-CN" sz="2800" dirty="0"/>
              <a:t>2 </a:t>
            </a:r>
            <a:r>
              <a:rPr lang="zh-CN" altLang="en-US" sz="2800" dirty="0"/>
              <a:t>运算的结果是：</a:t>
            </a:r>
            <a:r>
              <a:rPr lang="zh-CN" altLang="en-US" sz="2800" dirty="0">
                <a:solidFill>
                  <a:srgbClr val="FF0000"/>
                </a:solidFill>
              </a:rPr>
              <a:t>商</a:t>
            </a:r>
            <a:r>
              <a:rPr lang="zh-CN" altLang="en-US" sz="2800" dirty="0"/>
              <a:t> </a:t>
            </a:r>
            <a:r>
              <a:rPr lang="en-US" altLang="zh-CN" sz="2800" i="1" dirty="0"/>
              <a:t>Q</a:t>
            </a:r>
            <a:r>
              <a:rPr lang="en-US" altLang="zh-CN" sz="2800" dirty="0"/>
              <a:t> = 110101</a:t>
            </a:r>
            <a:r>
              <a:rPr lang="zh-CN" altLang="en-US" sz="2800" dirty="0"/>
              <a:t>，</a:t>
            </a:r>
          </a:p>
          <a:p>
            <a:pPr>
              <a:buFont typeface="Wingdings" pitchFamily="2" charset="2"/>
              <a:buNone/>
            </a:pPr>
            <a:r>
              <a:rPr lang="zh-CN" altLang="en-US" sz="2800" dirty="0"/>
              <a:t>           </a:t>
            </a:r>
            <a:r>
              <a:rPr lang="zh-CN" altLang="en-US" sz="2800" dirty="0">
                <a:solidFill>
                  <a:srgbClr val="FF0000"/>
                </a:solidFill>
              </a:rPr>
              <a:t>余数</a:t>
            </a:r>
            <a:r>
              <a:rPr lang="zh-CN" altLang="en-US" sz="2800" dirty="0"/>
              <a:t> </a:t>
            </a:r>
            <a:r>
              <a:rPr lang="en-US" altLang="zh-CN" sz="2800" i="1" dirty="0"/>
              <a:t>R</a:t>
            </a:r>
            <a:r>
              <a:rPr lang="en-US" altLang="zh-CN" sz="2800" dirty="0"/>
              <a:t> = 001</a:t>
            </a:r>
            <a:r>
              <a:rPr lang="zh-CN" altLang="en-US" sz="2800" dirty="0"/>
              <a:t>。</a:t>
            </a:r>
          </a:p>
          <a:p>
            <a:r>
              <a:rPr lang="zh-CN" altLang="en-US" sz="2800" dirty="0"/>
              <a:t>把余数 </a:t>
            </a:r>
            <a:r>
              <a:rPr lang="en-US" altLang="zh-CN" sz="2800" i="1" dirty="0"/>
              <a:t>R </a:t>
            </a:r>
            <a:r>
              <a:rPr lang="zh-CN" altLang="en-US" sz="2800" dirty="0"/>
              <a:t>作为</a:t>
            </a:r>
            <a:r>
              <a:rPr lang="zh-CN" altLang="en-US" sz="2800" dirty="0">
                <a:solidFill>
                  <a:srgbClr val="FF0000"/>
                </a:solidFill>
              </a:rPr>
              <a:t>冗余码</a:t>
            </a:r>
            <a:r>
              <a:rPr lang="zh-CN" altLang="en-US" sz="2800" dirty="0"/>
              <a:t>添加在数据 </a:t>
            </a:r>
            <a:r>
              <a:rPr lang="en-US" altLang="zh-CN" sz="2800" i="1" dirty="0"/>
              <a:t>M </a:t>
            </a:r>
            <a:r>
              <a:rPr lang="zh-CN" altLang="en-US" sz="2800" dirty="0"/>
              <a:t>的后面发送出去。发送的数据是：</a:t>
            </a:r>
            <a:r>
              <a:rPr lang="en-US" altLang="zh-CN" sz="2800" dirty="0"/>
              <a:t>2</a:t>
            </a:r>
            <a:r>
              <a:rPr lang="en-US" altLang="zh-CN" sz="2800" i="1" baseline="30000" dirty="0"/>
              <a:t>n</a:t>
            </a:r>
            <a:r>
              <a:rPr lang="en-US" altLang="zh-CN" sz="2800" i="1" dirty="0"/>
              <a:t>M</a:t>
            </a:r>
            <a:r>
              <a:rPr lang="en-US" altLang="zh-CN" sz="2800" dirty="0"/>
              <a:t> + </a:t>
            </a:r>
            <a:r>
              <a:rPr lang="en-US" altLang="zh-CN" sz="2800" i="1" dirty="0"/>
              <a:t>R</a:t>
            </a:r>
            <a:r>
              <a:rPr lang="en-US" altLang="zh-CN" sz="2800" dirty="0"/>
              <a:t> </a:t>
            </a:r>
          </a:p>
          <a:p>
            <a:pPr>
              <a:buFont typeface="Wingdings" pitchFamily="2" charset="2"/>
              <a:buNone/>
            </a:pPr>
            <a:r>
              <a:rPr lang="en-US" altLang="zh-CN" sz="2800" dirty="0"/>
              <a:t>   </a:t>
            </a:r>
            <a:r>
              <a:rPr lang="zh-CN" altLang="en-US" sz="2800" dirty="0"/>
              <a:t>即：</a:t>
            </a:r>
            <a:r>
              <a:rPr lang="en-US" altLang="zh-CN" sz="2800" dirty="0"/>
              <a:t>101001001</a:t>
            </a:r>
            <a:r>
              <a:rPr lang="zh-CN" altLang="en-US" sz="2800" dirty="0"/>
              <a:t>，共 </a:t>
            </a:r>
            <a:r>
              <a:rPr lang="en-US" altLang="zh-CN" sz="2800" dirty="0"/>
              <a:t>(</a:t>
            </a:r>
            <a:r>
              <a:rPr lang="en-US" altLang="zh-CN" sz="2800" i="1" dirty="0"/>
              <a:t>k</a:t>
            </a:r>
            <a:r>
              <a:rPr lang="en-US" altLang="zh-CN" sz="2800" dirty="0"/>
              <a:t> + </a:t>
            </a:r>
            <a:r>
              <a:rPr lang="en-US" altLang="zh-CN" sz="2800" i="1" dirty="0"/>
              <a:t>n</a:t>
            </a:r>
            <a:r>
              <a:rPr lang="en-US" altLang="zh-CN" sz="2800" dirty="0"/>
              <a:t>) </a:t>
            </a:r>
            <a:r>
              <a:rPr lang="zh-CN" altLang="en-US" sz="2800" dirty="0"/>
              <a:t>位。 </a:t>
            </a:r>
          </a:p>
        </p:txBody>
      </p:sp>
      <p:sp>
        <p:nvSpPr>
          <p:cNvPr id="145410" name="Rectangle 2"/>
          <p:cNvSpPr>
            <a:spLocks noGrp="1" noChangeArrowheads="1"/>
          </p:cNvSpPr>
          <p:nvPr>
            <p:ph type="title"/>
          </p:nvPr>
        </p:nvSpPr>
        <p:spPr/>
        <p:txBody>
          <a:bodyPr/>
          <a:lstStyle/>
          <a:p>
            <a:pPr algn="ctr"/>
            <a:r>
              <a:rPr lang="zh-CN" altLang="en-US"/>
              <a:t>冗余码的计算举例 </a:t>
            </a:r>
          </a:p>
        </p:txBody>
      </p:sp>
    </p:spTree>
    <p:extLst>
      <p:ext uri="{BB962C8B-B14F-4D97-AF65-F5344CB8AC3E}">
        <p14:creationId xmlns:p14="http://schemas.microsoft.com/office/powerpoint/2010/main" val="3583394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zh-CN" altLang="en-US"/>
              <a:t>循环冗余检验的原理说明 </a:t>
            </a:r>
          </a:p>
        </p:txBody>
      </p:sp>
      <p:grpSp>
        <p:nvGrpSpPr>
          <p:cNvPr id="3" name="组合 2"/>
          <p:cNvGrpSpPr/>
          <p:nvPr/>
        </p:nvGrpSpPr>
        <p:grpSpPr>
          <a:xfrm>
            <a:off x="335360" y="1169713"/>
            <a:ext cx="6120681" cy="5130746"/>
            <a:chOff x="1301581" y="1204869"/>
            <a:chExt cx="6276289" cy="5422232"/>
          </a:xfrm>
        </p:grpSpPr>
        <p:sp>
          <p:nvSpPr>
            <p:cNvPr id="33" name="Rectangle 4"/>
            <p:cNvSpPr>
              <a:spLocks noChangeArrowheads="1"/>
            </p:cNvSpPr>
            <p:nvPr/>
          </p:nvSpPr>
          <p:spPr bwMode="auto">
            <a:xfrm>
              <a:off x="1301581" y="1645620"/>
              <a:ext cx="844892" cy="78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b="1" i="1" dirty="0">
                  <a:solidFill>
                    <a:srgbClr val="333399"/>
                  </a:solidFill>
                  <a:ea typeface="宋体" charset="-122"/>
                </a:rPr>
                <a:t>P</a:t>
              </a:r>
              <a:r>
                <a:rPr lang="en-US" altLang="zh-CN" sz="2400" b="1" dirty="0">
                  <a:solidFill>
                    <a:srgbClr val="333399"/>
                  </a:solidFill>
                  <a:ea typeface="宋体" charset="-122"/>
                </a:rPr>
                <a:t> </a:t>
              </a:r>
            </a:p>
            <a:p>
              <a:pPr algn="ctr"/>
              <a:r>
                <a:rPr lang="en-US" altLang="zh-CN" sz="2400" b="1" dirty="0">
                  <a:solidFill>
                    <a:srgbClr val="333399"/>
                  </a:solidFill>
                  <a:ea typeface="宋体" charset="-122"/>
                </a:rPr>
                <a:t>(</a:t>
              </a:r>
              <a:r>
                <a:rPr lang="zh-CN" altLang="en-US" sz="2400" b="1" dirty="0">
                  <a:solidFill>
                    <a:srgbClr val="333399"/>
                  </a:solidFill>
                  <a:ea typeface="宋体" charset="-122"/>
                </a:rPr>
                <a:t>除数</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34" name="Rectangle 5"/>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5" name="Rectangle 6"/>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solidFill>
                    <a:srgbClr val="333399"/>
                  </a:solidFill>
                  <a:ea typeface="宋体" charset="-122"/>
                </a:rPr>
                <a:t>110100</a:t>
              </a:r>
              <a:endParaRPr lang="en-US" altLang="zh-CN" sz="2800" b="1" dirty="0">
                <a:solidFill>
                  <a:srgbClr val="333399"/>
                </a:solidFill>
                <a:latin typeface="Times New Roman" pitchFamily="18" charset="0"/>
                <a:ea typeface="宋体" charset="-122"/>
              </a:endParaRPr>
            </a:p>
          </p:txBody>
        </p:sp>
        <p:sp>
          <p:nvSpPr>
            <p:cNvPr id="36" name="Rectangle 7"/>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solidFill>
                    <a:srgbClr val="333399"/>
                  </a:solidFill>
                  <a:ea typeface="宋体" charset="-122"/>
                </a:rPr>
                <a:t>101001000</a:t>
              </a:r>
              <a:endParaRPr lang="en-US" altLang="zh-CN" sz="2800" b="1" dirty="0">
                <a:solidFill>
                  <a:srgbClr val="333399"/>
                </a:solidFill>
                <a:latin typeface="Times New Roman" pitchFamily="18" charset="0"/>
                <a:ea typeface="宋体" charset="-122"/>
              </a:endParaRPr>
            </a:p>
          </p:txBody>
        </p:sp>
        <p:sp>
          <p:nvSpPr>
            <p:cNvPr id="37" name="Rectangle 8"/>
            <p:cNvSpPr>
              <a:spLocks noChangeArrowheads="1"/>
            </p:cNvSpPr>
            <p:nvPr/>
          </p:nvSpPr>
          <p:spPr bwMode="auto">
            <a:xfrm>
              <a:off x="5993009" y="1664374"/>
              <a:ext cx="1506756" cy="78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solidFill>
                    <a:srgbClr val="333399"/>
                  </a:solidFill>
                </a:rPr>
                <a:t>2</a:t>
              </a:r>
              <a:r>
                <a:rPr lang="en-US" altLang="zh-CN" sz="2400" b="1" i="1" baseline="30000" dirty="0">
                  <a:solidFill>
                    <a:srgbClr val="333399"/>
                  </a:solidFill>
                </a:rPr>
                <a:t>n</a:t>
              </a:r>
              <a:r>
                <a:rPr lang="en-US" altLang="zh-CN" sz="2400" b="1" i="1" dirty="0">
                  <a:solidFill>
                    <a:srgbClr val="333399"/>
                  </a:solidFill>
                </a:rPr>
                <a:t>M</a:t>
              </a:r>
            </a:p>
            <a:p>
              <a:r>
                <a:rPr lang="en-US" altLang="zh-CN" sz="2400" b="1" dirty="0">
                  <a:solidFill>
                    <a:srgbClr val="333399"/>
                  </a:solidFill>
                </a:rPr>
                <a:t>(</a:t>
              </a:r>
              <a:r>
                <a:rPr lang="zh-CN" altLang="en-US" sz="2400" b="1" dirty="0">
                  <a:solidFill>
                    <a:srgbClr val="333399"/>
                  </a:solidFill>
                </a:rPr>
                <a:t>被除数</a:t>
              </a:r>
              <a:r>
                <a:rPr lang="en-US" altLang="zh-CN" sz="2400" b="1" dirty="0">
                  <a:solidFill>
                    <a:srgbClr val="333399"/>
                  </a:solidFill>
                </a:rPr>
                <a:t>)</a:t>
              </a:r>
              <a:endParaRPr lang="en-US" altLang="zh-CN" sz="2400" b="1" dirty="0">
                <a:solidFill>
                  <a:srgbClr val="333399"/>
                </a:solidFill>
                <a:latin typeface="Courier New" pitchFamily="49" charset="0"/>
              </a:endParaRPr>
            </a:p>
          </p:txBody>
        </p:sp>
        <p:sp>
          <p:nvSpPr>
            <p:cNvPr id="38" name="Rectangle 9"/>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39" name="Rectangle 10"/>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0" name="Rectangle 11"/>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41" name="Rectangle 12"/>
            <p:cNvSpPr>
              <a:spLocks noChangeArrowheads="1"/>
            </p:cNvSpPr>
            <p:nvPr/>
          </p:nvSpPr>
          <p:spPr bwMode="auto">
            <a:xfrm>
              <a:off x="3892897" y="3096989"/>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0111</a:t>
              </a:r>
              <a:endParaRPr lang="en-US" altLang="zh-CN" sz="2800" b="1" dirty="0">
                <a:solidFill>
                  <a:srgbClr val="333399"/>
                </a:solidFill>
                <a:latin typeface="Times New Roman" pitchFamily="18" charset="0"/>
                <a:ea typeface="宋体" charset="-122"/>
              </a:endParaRPr>
            </a:p>
          </p:txBody>
        </p:sp>
        <p:sp>
          <p:nvSpPr>
            <p:cNvPr id="42" name="Rectangle 13"/>
            <p:cNvSpPr>
              <a:spLocks noChangeArrowheads="1"/>
            </p:cNvSpPr>
            <p:nvPr/>
          </p:nvSpPr>
          <p:spPr bwMode="auto">
            <a:xfrm>
              <a:off x="3892897" y="3401789"/>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3" name="Rectangle 14"/>
            <p:cNvSpPr>
              <a:spLocks noChangeArrowheads="1"/>
            </p:cNvSpPr>
            <p:nvPr/>
          </p:nvSpPr>
          <p:spPr bwMode="auto">
            <a:xfrm>
              <a:off x="4086572" y="3787552"/>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44" name="Rectangle 15"/>
            <p:cNvSpPr>
              <a:spLocks noChangeArrowheads="1"/>
            </p:cNvSpPr>
            <p:nvPr/>
          </p:nvSpPr>
          <p:spPr bwMode="auto">
            <a:xfrm>
              <a:off x="4083397" y="41161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45" name="Rectangle 16"/>
            <p:cNvSpPr>
              <a:spLocks noChangeArrowheads="1"/>
            </p:cNvSpPr>
            <p:nvPr/>
          </p:nvSpPr>
          <p:spPr bwMode="auto">
            <a:xfrm>
              <a:off x="4285010" y="44638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0110</a:t>
              </a:r>
              <a:endParaRPr lang="en-US" altLang="zh-CN" sz="2800" b="1" dirty="0">
                <a:solidFill>
                  <a:srgbClr val="333399"/>
                </a:solidFill>
                <a:latin typeface="Times New Roman" pitchFamily="18" charset="0"/>
                <a:ea typeface="宋体" charset="-122"/>
              </a:endParaRPr>
            </a:p>
          </p:txBody>
        </p:sp>
        <p:sp>
          <p:nvSpPr>
            <p:cNvPr id="46" name="Rectangle 17"/>
            <p:cNvSpPr>
              <a:spLocks noChangeArrowheads="1"/>
            </p:cNvSpPr>
            <p:nvPr/>
          </p:nvSpPr>
          <p:spPr bwMode="auto">
            <a:xfrm>
              <a:off x="4285010" y="4787677"/>
              <a:ext cx="82187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0000</a:t>
              </a:r>
              <a:endParaRPr lang="en-US" altLang="zh-CN" sz="2800" b="1" dirty="0">
                <a:solidFill>
                  <a:srgbClr val="333399"/>
                </a:solidFill>
                <a:latin typeface="Times New Roman" pitchFamily="18" charset="0"/>
                <a:ea typeface="宋体" charset="-122"/>
              </a:endParaRPr>
            </a:p>
          </p:txBody>
        </p:sp>
        <p:sp>
          <p:nvSpPr>
            <p:cNvPr id="47" name="Rectangle 18"/>
            <p:cNvSpPr>
              <a:spLocks noChangeArrowheads="1"/>
            </p:cNvSpPr>
            <p:nvPr/>
          </p:nvSpPr>
          <p:spPr bwMode="auto">
            <a:xfrm>
              <a:off x="4493914" y="5140102"/>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1100</a:t>
              </a:r>
              <a:endParaRPr lang="en-US" altLang="zh-CN" sz="2800" b="1" dirty="0">
                <a:solidFill>
                  <a:srgbClr val="333399"/>
                </a:solidFill>
                <a:latin typeface="Times New Roman" pitchFamily="18" charset="0"/>
                <a:ea typeface="宋体" charset="-122"/>
              </a:endParaRPr>
            </a:p>
          </p:txBody>
        </p:sp>
        <p:sp>
          <p:nvSpPr>
            <p:cNvPr id="48" name="Rectangle 19"/>
            <p:cNvSpPr>
              <a:spLocks noChangeArrowheads="1"/>
            </p:cNvSpPr>
            <p:nvPr/>
          </p:nvSpPr>
          <p:spPr bwMode="auto">
            <a:xfrm>
              <a:off x="4490972" y="54671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49" name="Rectangle 20"/>
            <p:cNvSpPr>
              <a:spLocks noChangeArrowheads="1"/>
            </p:cNvSpPr>
            <p:nvPr/>
          </p:nvSpPr>
          <p:spPr bwMode="auto">
            <a:xfrm>
              <a:off x="4689410" y="5876703"/>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001</a:t>
              </a:r>
              <a:endParaRPr lang="en-US" altLang="zh-CN" sz="2800" b="1" dirty="0">
                <a:solidFill>
                  <a:srgbClr val="333399"/>
                </a:solidFill>
                <a:latin typeface="Times New Roman" pitchFamily="18" charset="0"/>
                <a:ea typeface="宋体" charset="-122"/>
              </a:endParaRPr>
            </a:p>
          </p:txBody>
        </p:sp>
        <p:sp>
          <p:nvSpPr>
            <p:cNvPr id="50" name="Rectangle 21"/>
            <p:cNvSpPr>
              <a:spLocks noChangeArrowheads="1"/>
            </p:cNvSpPr>
            <p:nvPr/>
          </p:nvSpPr>
          <p:spPr bwMode="auto">
            <a:xfrm>
              <a:off x="6071115" y="5846472"/>
              <a:ext cx="1506755" cy="78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i="1" dirty="0">
                  <a:solidFill>
                    <a:srgbClr val="333399"/>
                  </a:solidFill>
                </a:rPr>
                <a:t>R</a:t>
              </a:r>
              <a:r>
                <a:rPr lang="en-US" altLang="zh-CN" sz="2400" b="1" dirty="0">
                  <a:solidFill>
                    <a:srgbClr val="333399"/>
                  </a:solidFill>
                </a:rPr>
                <a:t> (</a:t>
              </a:r>
              <a:r>
                <a:rPr lang="zh-CN" altLang="en-US" sz="2400" b="1" dirty="0">
                  <a:solidFill>
                    <a:srgbClr val="333399"/>
                  </a:solidFill>
                </a:rPr>
                <a:t>余数</a:t>
              </a:r>
              <a:r>
                <a:rPr lang="en-US" altLang="zh-CN" sz="2400" b="1" dirty="0">
                  <a:solidFill>
                    <a:srgbClr val="333399"/>
                  </a:solidFill>
                </a:rPr>
                <a:t>)</a:t>
              </a:r>
              <a:r>
                <a:rPr lang="zh-CN" altLang="en-US" sz="2400" b="1" dirty="0">
                  <a:solidFill>
                    <a:srgbClr val="333399"/>
                  </a:solidFill>
                </a:rPr>
                <a:t>，</a:t>
              </a:r>
              <a:endParaRPr lang="en-US" altLang="zh-CN" sz="2400" b="1" dirty="0">
                <a:solidFill>
                  <a:srgbClr val="333399"/>
                </a:solidFill>
              </a:endParaRPr>
            </a:p>
            <a:p>
              <a:r>
                <a:rPr lang="zh-CN" altLang="en-US" sz="2400" b="1" dirty="0">
                  <a:solidFill>
                    <a:srgbClr val="333399"/>
                  </a:solidFill>
                </a:rPr>
                <a:t>作为 </a:t>
              </a:r>
              <a:r>
                <a:rPr lang="en-US" altLang="zh-CN" sz="2400" b="1" dirty="0">
                  <a:solidFill>
                    <a:srgbClr val="333399"/>
                  </a:solidFill>
                </a:rPr>
                <a:t>FCS</a:t>
              </a:r>
              <a:endParaRPr lang="en-US" altLang="zh-CN" sz="2400" b="1" dirty="0">
                <a:solidFill>
                  <a:srgbClr val="333399"/>
                </a:solidFill>
                <a:latin typeface="Times New Roman" pitchFamily="18" charset="0"/>
                <a:ea typeface="宋体" charset="-122"/>
              </a:endParaRPr>
            </a:p>
          </p:txBody>
        </p:sp>
        <p:sp>
          <p:nvSpPr>
            <p:cNvPr id="51"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33399"/>
                </a:solidFill>
              </a:endParaRPr>
            </a:p>
          </p:txBody>
        </p:sp>
        <p:sp>
          <p:nvSpPr>
            <p:cNvPr id="52"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3" name="Line 24"/>
            <p:cNvSpPr>
              <a:spLocks noChangeShapeType="1"/>
            </p:cNvSpPr>
            <p:nvPr/>
          </p:nvSpPr>
          <p:spPr bwMode="auto">
            <a:xfrm flipH="1">
              <a:off x="4392759" y="2020664"/>
              <a:ext cx="0" cy="46965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4" name="Line 25"/>
            <p:cNvSpPr>
              <a:spLocks noChangeShapeType="1"/>
            </p:cNvSpPr>
            <p:nvPr/>
          </p:nvSpPr>
          <p:spPr bwMode="auto">
            <a:xfrm flipH="1">
              <a:off x="4583148" y="1993679"/>
              <a:ext cx="5083" cy="115069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5" name="Line 26"/>
            <p:cNvSpPr>
              <a:spLocks noChangeShapeType="1"/>
            </p:cNvSpPr>
            <p:nvPr/>
          </p:nvSpPr>
          <p:spPr bwMode="auto">
            <a:xfrm>
              <a:off x="4772372" y="2020664"/>
              <a:ext cx="25400" cy="17653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6" name="Line 27"/>
            <p:cNvSpPr>
              <a:spLocks noChangeShapeType="1"/>
            </p:cNvSpPr>
            <p:nvPr/>
          </p:nvSpPr>
          <p:spPr bwMode="auto">
            <a:xfrm>
              <a:off x="4958110" y="2020664"/>
              <a:ext cx="33337" cy="24399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7" name="Line 28"/>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8" name="Line 29"/>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59" name="Line 30"/>
            <p:cNvSpPr>
              <a:spLocks noChangeShapeType="1"/>
            </p:cNvSpPr>
            <p:nvPr/>
          </p:nvSpPr>
          <p:spPr bwMode="auto">
            <a:xfrm>
              <a:off x="3902422" y="3812952"/>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0" name="Line 31"/>
            <p:cNvSpPr>
              <a:spLocks noChangeShapeType="1"/>
            </p:cNvSpPr>
            <p:nvPr/>
          </p:nvSpPr>
          <p:spPr bwMode="auto">
            <a:xfrm>
              <a:off x="4107210" y="4500339"/>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1" name="Line 32"/>
            <p:cNvSpPr>
              <a:spLocks noChangeShapeType="1"/>
            </p:cNvSpPr>
            <p:nvPr/>
          </p:nvSpPr>
          <p:spPr bwMode="auto">
            <a:xfrm>
              <a:off x="4308822" y="5175027"/>
              <a:ext cx="758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2" name="Line 33"/>
            <p:cNvSpPr>
              <a:spLocks noChangeShapeType="1"/>
            </p:cNvSpPr>
            <p:nvPr/>
          </p:nvSpPr>
          <p:spPr bwMode="auto">
            <a:xfrm>
              <a:off x="4519547" y="5860827"/>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4" name="Line 35"/>
            <p:cNvSpPr>
              <a:spLocks noChangeShapeType="1"/>
            </p:cNvSpPr>
            <p:nvPr/>
          </p:nvSpPr>
          <p:spPr bwMode="auto">
            <a:xfrm>
              <a:off x="5144327" y="2022252"/>
              <a:ext cx="39687" cy="318293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7"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8"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69" name="Rectangle 40"/>
            <p:cNvSpPr>
              <a:spLocks noChangeArrowheads="1"/>
            </p:cNvSpPr>
            <p:nvPr/>
          </p:nvSpPr>
          <p:spPr bwMode="auto">
            <a:xfrm>
              <a:off x="5978721" y="1204869"/>
              <a:ext cx="859686" cy="3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1" i="1" dirty="0">
                  <a:solidFill>
                    <a:srgbClr val="333399"/>
                  </a:solidFill>
                  <a:ea typeface="宋体" charset="-122"/>
                </a:rPr>
                <a:t>Q</a:t>
              </a:r>
              <a:r>
                <a:rPr lang="en-US" altLang="zh-CN" sz="2400" b="1" dirty="0">
                  <a:solidFill>
                    <a:srgbClr val="333399"/>
                  </a:solidFill>
                  <a:ea typeface="宋体" charset="-122"/>
                </a:rPr>
                <a:t> (</a:t>
              </a:r>
              <a:r>
                <a:rPr lang="zh-CN" altLang="en-US" sz="2400" b="1" dirty="0">
                  <a:solidFill>
                    <a:srgbClr val="333399"/>
                  </a:solidFill>
                  <a:ea typeface="宋体" charset="-122"/>
                </a:rPr>
                <a:t>商</a:t>
              </a:r>
              <a:r>
                <a:rPr lang="en-US" altLang="zh-CN" sz="2400" b="1" dirty="0">
                  <a:solidFill>
                    <a:srgbClr val="333399"/>
                  </a:solidFill>
                  <a:ea typeface="宋体" charset="-122"/>
                </a:rPr>
                <a:t>)</a:t>
              </a:r>
              <a:endParaRPr lang="zh-CN" altLang="en-US" sz="2400" b="1" dirty="0">
                <a:solidFill>
                  <a:srgbClr val="333399"/>
                </a:solidFill>
                <a:latin typeface="Times New Roman" pitchFamily="18" charset="0"/>
                <a:ea typeface="宋体" charset="-122"/>
              </a:endParaRPr>
            </a:p>
          </p:txBody>
        </p:sp>
        <p:sp>
          <p:nvSpPr>
            <p:cNvPr id="70"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grpSp>
      <p:grpSp>
        <p:nvGrpSpPr>
          <p:cNvPr id="63" name="组合 62">
            <a:extLst>
              <a:ext uri="{FF2B5EF4-FFF2-40B4-BE49-F238E27FC236}">
                <a16:creationId xmlns:a16="http://schemas.microsoft.com/office/drawing/2014/main" id="{3EB87545-F7B8-48EA-8D12-7383675D0B8A}"/>
              </a:ext>
            </a:extLst>
          </p:cNvPr>
          <p:cNvGrpSpPr/>
          <p:nvPr/>
        </p:nvGrpSpPr>
        <p:grpSpPr>
          <a:xfrm>
            <a:off x="6023993" y="1264959"/>
            <a:ext cx="4131215" cy="4473490"/>
            <a:chOff x="1633090" y="1206277"/>
            <a:chExt cx="4236245" cy="4727635"/>
          </a:xfrm>
        </p:grpSpPr>
        <p:sp>
          <p:nvSpPr>
            <p:cNvPr id="66" name="Rectangle 5">
              <a:extLst>
                <a:ext uri="{FF2B5EF4-FFF2-40B4-BE49-F238E27FC236}">
                  <a16:creationId xmlns:a16="http://schemas.microsoft.com/office/drawing/2014/main" id="{8464C751-7C33-4313-BE11-17F69199E806}"/>
                </a:ext>
              </a:extLst>
            </p:cNvPr>
            <p:cNvSpPr>
              <a:spLocks noChangeArrowheads="1"/>
            </p:cNvSpPr>
            <p:nvPr/>
          </p:nvSpPr>
          <p:spPr bwMode="auto">
            <a:xfrm>
              <a:off x="2351435" y="164442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71" name="Rectangle 6">
              <a:extLst>
                <a:ext uri="{FF2B5EF4-FFF2-40B4-BE49-F238E27FC236}">
                  <a16:creationId xmlns:a16="http://schemas.microsoft.com/office/drawing/2014/main" id="{62D27362-94C9-4B66-A06C-90F1BB2B0DD8}"/>
                </a:ext>
              </a:extLst>
            </p:cNvPr>
            <p:cNvSpPr>
              <a:spLocks noChangeArrowheads="1"/>
            </p:cNvSpPr>
            <p:nvPr/>
          </p:nvSpPr>
          <p:spPr bwMode="auto">
            <a:xfrm>
              <a:off x="4067523" y="1206277"/>
              <a:ext cx="1421988"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800" b="1" dirty="0">
                  <a:solidFill>
                    <a:srgbClr val="333399"/>
                  </a:solidFill>
                  <a:ea typeface="宋体" charset="-122"/>
                </a:rPr>
                <a:t>110100</a:t>
              </a:r>
              <a:endParaRPr lang="en-US" altLang="zh-CN" sz="2800" b="1" dirty="0">
                <a:solidFill>
                  <a:srgbClr val="333399"/>
                </a:solidFill>
                <a:latin typeface="Times New Roman" pitchFamily="18" charset="0"/>
                <a:ea typeface="宋体" charset="-122"/>
              </a:endParaRPr>
            </a:p>
          </p:txBody>
        </p:sp>
        <p:sp>
          <p:nvSpPr>
            <p:cNvPr id="72" name="Rectangle 7">
              <a:extLst>
                <a:ext uri="{FF2B5EF4-FFF2-40B4-BE49-F238E27FC236}">
                  <a16:creationId xmlns:a16="http://schemas.microsoft.com/office/drawing/2014/main" id="{D8B38652-945D-4EDF-B11B-0B2B53A3F534}"/>
                </a:ext>
              </a:extLst>
            </p:cNvPr>
            <p:cNvSpPr>
              <a:spLocks noChangeArrowheads="1"/>
            </p:cNvSpPr>
            <p:nvPr/>
          </p:nvSpPr>
          <p:spPr bwMode="auto">
            <a:xfrm>
              <a:off x="3483322" y="1641252"/>
              <a:ext cx="2386013"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dirty="0">
                  <a:solidFill>
                    <a:srgbClr val="333399"/>
                  </a:solidFill>
                  <a:ea typeface="宋体" charset="-122"/>
                </a:rPr>
                <a:t>101001000</a:t>
              </a:r>
              <a:endParaRPr lang="en-US" altLang="zh-CN" sz="2800" b="1" dirty="0">
                <a:solidFill>
                  <a:srgbClr val="333399"/>
                </a:solidFill>
                <a:latin typeface="Times New Roman" pitchFamily="18" charset="0"/>
                <a:ea typeface="宋体" charset="-122"/>
              </a:endParaRPr>
            </a:p>
          </p:txBody>
        </p:sp>
        <p:sp>
          <p:nvSpPr>
            <p:cNvPr id="74" name="Rectangle 9">
              <a:extLst>
                <a:ext uri="{FF2B5EF4-FFF2-40B4-BE49-F238E27FC236}">
                  <a16:creationId xmlns:a16="http://schemas.microsoft.com/office/drawing/2014/main" id="{95DFCB9E-3204-4536-937A-8890783552D2}"/>
                </a:ext>
              </a:extLst>
            </p:cNvPr>
            <p:cNvSpPr>
              <a:spLocks noChangeArrowheads="1"/>
            </p:cNvSpPr>
            <p:nvPr/>
          </p:nvSpPr>
          <p:spPr bwMode="auto">
            <a:xfrm>
              <a:off x="3483322" y="1993677"/>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333399"/>
                  </a:solidFill>
                  <a:ea typeface="宋体" charset="-122"/>
                </a:rPr>
                <a:t>1101</a:t>
              </a:r>
              <a:endParaRPr lang="en-US" altLang="zh-CN" sz="2800" b="1">
                <a:solidFill>
                  <a:srgbClr val="333399"/>
                </a:solidFill>
                <a:latin typeface="Times New Roman" pitchFamily="18" charset="0"/>
                <a:ea typeface="宋体" charset="-122"/>
              </a:endParaRPr>
            </a:p>
          </p:txBody>
        </p:sp>
        <p:sp>
          <p:nvSpPr>
            <p:cNvPr id="75" name="Rectangle 10">
              <a:extLst>
                <a:ext uri="{FF2B5EF4-FFF2-40B4-BE49-F238E27FC236}">
                  <a16:creationId xmlns:a16="http://schemas.microsoft.com/office/drawing/2014/main" id="{508EC07D-1FB0-448F-B7E8-35D53E237A3D}"/>
                </a:ext>
              </a:extLst>
            </p:cNvPr>
            <p:cNvSpPr>
              <a:spLocks noChangeArrowheads="1"/>
            </p:cNvSpPr>
            <p:nvPr/>
          </p:nvSpPr>
          <p:spPr bwMode="auto">
            <a:xfrm>
              <a:off x="3691285" y="2395314"/>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76" name="Rectangle 11">
              <a:extLst>
                <a:ext uri="{FF2B5EF4-FFF2-40B4-BE49-F238E27FC236}">
                  <a16:creationId xmlns:a16="http://schemas.microsoft.com/office/drawing/2014/main" id="{E654169B-5ED2-45E9-85B3-38B66C179F0B}"/>
                </a:ext>
              </a:extLst>
            </p:cNvPr>
            <p:cNvSpPr>
              <a:spLocks noChangeArrowheads="1"/>
            </p:cNvSpPr>
            <p:nvPr/>
          </p:nvSpPr>
          <p:spPr bwMode="auto">
            <a:xfrm>
              <a:off x="3688110" y="270646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79" name="Rectangle 14">
              <a:extLst>
                <a:ext uri="{FF2B5EF4-FFF2-40B4-BE49-F238E27FC236}">
                  <a16:creationId xmlns:a16="http://schemas.microsoft.com/office/drawing/2014/main" id="{AC47A529-64CB-4E38-8403-3DD6AECA5AD8}"/>
                </a:ext>
              </a:extLst>
            </p:cNvPr>
            <p:cNvSpPr>
              <a:spLocks noChangeArrowheads="1"/>
            </p:cNvSpPr>
            <p:nvPr/>
          </p:nvSpPr>
          <p:spPr bwMode="auto">
            <a:xfrm>
              <a:off x="4086572" y="3188865"/>
              <a:ext cx="781245"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1110</a:t>
              </a:r>
              <a:endParaRPr lang="en-US" altLang="zh-CN" sz="2800" b="1" dirty="0">
                <a:solidFill>
                  <a:srgbClr val="333399"/>
                </a:solidFill>
                <a:latin typeface="Times New Roman" pitchFamily="18" charset="0"/>
                <a:ea typeface="宋体" charset="-122"/>
              </a:endParaRPr>
            </a:p>
          </p:txBody>
        </p:sp>
        <p:sp>
          <p:nvSpPr>
            <p:cNvPr id="80" name="Rectangle 15">
              <a:extLst>
                <a:ext uri="{FF2B5EF4-FFF2-40B4-BE49-F238E27FC236}">
                  <a16:creationId xmlns:a16="http://schemas.microsoft.com/office/drawing/2014/main" id="{70185B27-B877-4183-BA58-38B0F6693FA5}"/>
                </a:ext>
              </a:extLst>
            </p:cNvPr>
            <p:cNvSpPr>
              <a:spLocks noChangeArrowheads="1"/>
            </p:cNvSpPr>
            <p:nvPr/>
          </p:nvSpPr>
          <p:spPr bwMode="auto">
            <a:xfrm>
              <a:off x="4083397" y="3569360"/>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83" name="Rectangle 18">
              <a:extLst>
                <a:ext uri="{FF2B5EF4-FFF2-40B4-BE49-F238E27FC236}">
                  <a16:creationId xmlns:a16="http://schemas.microsoft.com/office/drawing/2014/main" id="{51548CD9-A60A-4249-A43D-1B26DD7D1A03}"/>
                </a:ext>
              </a:extLst>
            </p:cNvPr>
            <p:cNvSpPr>
              <a:spLocks noChangeArrowheads="1"/>
            </p:cNvSpPr>
            <p:nvPr/>
          </p:nvSpPr>
          <p:spPr bwMode="auto">
            <a:xfrm>
              <a:off x="4493914" y="3975469"/>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1100</a:t>
              </a:r>
              <a:endParaRPr lang="en-US" altLang="zh-CN" sz="2800" b="1" dirty="0">
                <a:solidFill>
                  <a:srgbClr val="333399"/>
                </a:solidFill>
                <a:latin typeface="Times New Roman" pitchFamily="18" charset="0"/>
                <a:ea typeface="宋体" charset="-122"/>
              </a:endParaRPr>
            </a:p>
          </p:txBody>
        </p:sp>
        <p:sp>
          <p:nvSpPr>
            <p:cNvPr id="84" name="Rectangle 19">
              <a:extLst>
                <a:ext uri="{FF2B5EF4-FFF2-40B4-BE49-F238E27FC236}">
                  <a16:creationId xmlns:a16="http://schemas.microsoft.com/office/drawing/2014/main" id="{2C6DCE67-761D-45CD-ABAB-88C219564F61}"/>
                </a:ext>
              </a:extLst>
            </p:cNvPr>
            <p:cNvSpPr>
              <a:spLocks noChangeArrowheads="1"/>
            </p:cNvSpPr>
            <p:nvPr/>
          </p:nvSpPr>
          <p:spPr bwMode="auto">
            <a:xfrm>
              <a:off x="4490972" y="4302494"/>
              <a:ext cx="801562"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1101</a:t>
              </a:r>
              <a:endParaRPr lang="en-US" altLang="zh-CN" sz="2800" b="1" dirty="0">
                <a:solidFill>
                  <a:srgbClr val="333399"/>
                </a:solidFill>
                <a:latin typeface="Times New Roman" pitchFamily="18" charset="0"/>
                <a:ea typeface="宋体" charset="-122"/>
              </a:endParaRPr>
            </a:p>
          </p:txBody>
        </p:sp>
        <p:sp>
          <p:nvSpPr>
            <p:cNvPr id="85" name="Rectangle 20">
              <a:extLst>
                <a:ext uri="{FF2B5EF4-FFF2-40B4-BE49-F238E27FC236}">
                  <a16:creationId xmlns:a16="http://schemas.microsoft.com/office/drawing/2014/main" id="{A1E694A6-20AB-4D1C-8C00-9BE4402BF490}"/>
                </a:ext>
              </a:extLst>
            </p:cNvPr>
            <p:cNvSpPr>
              <a:spLocks noChangeArrowheads="1"/>
            </p:cNvSpPr>
            <p:nvPr/>
          </p:nvSpPr>
          <p:spPr bwMode="auto">
            <a:xfrm>
              <a:off x="4689410" y="4712069"/>
              <a:ext cx="616410" cy="45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dirty="0">
                  <a:solidFill>
                    <a:srgbClr val="333399"/>
                  </a:solidFill>
                  <a:ea typeface="宋体" charset="-122"/>
                </a:rPr>
                <a:t>001</a:t>
              </a:r>
              <a:endParaRPr lang="en-US" altLang="zh-CN" sz="2800" b="1" dirty="0">
                <a:solidFill>
                  <a:srgbClr val="333399"/>
                </a:solidFill>
                <a:latin typeface="Times New Roman" pitchFamily="18" charset="0"/>
                <a:ea typeface="宋体" charset="-122"/>
              </a:endParaRPr>
            </a:p>
          </p:txBody>
        </p:sp>
        <p:sp>
          <p:nvSpPr>
            <p:cNvPr id="87" name="Freeform 22">
              <a:extLst>
                <a:ext uri="{FF2B5EF4-FFF2-40B4-BE49-F238E27FC236}">
                  <a16:creationId xmlns:a16="http://schemas.microsoft.com/office/drawing/2014/main" id="{7587526B-B21A-409E-A5AC-3C6D40382EAF}"/>
                </a:ext>
              </a:extLst>
            </p:cNvPr>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333399"/>
                </a:solidFill>
              </a:endParaRPr>
            </a:p>
          </p:txBody>
        </p:sp>
        <p:sp>
          <p:nvSpPr>
            <p:cNvPr id="89" name="Line 24">
              <a:extLst>
                <a:ext uri="{FF2B5EF4-FFF2-40B4-BE49-F238E27FC236}">
                  <a16:creationId xmlns:a16="http://schemas.microsoft.com/office/drawing/2014/main" id="{8625FFAE-BF05-48AA-BD43-3D0E0957BE62}"/>
                </a:ext>
              </a:extLst>
            </p:cNvPr>
            <p:cNvSpPr>
              <a:spLocks noChangeShapeType="1"/>
            </p:cNvSpPr>
            <p:nvPr/>
          </p:nvSpPr>
          <p:spPr bwMode="auto">
            <a:xfrm flipH="1">
              <a:off x="4392759" y="2020664"/>
              <a:ext cx="0" cy="46965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0" name="Line 25">
              <a:extLst>
                <a:ext uri="{FF2B5EF4-FFF2-40B4-BE49-F238E27FC236}">
                  <a16:creationId xmlns:a16="http://schemas.microsoft.com/office/drawing/2014/main" id="{D051B0E3-597B-4390-889F-BD0462407530}"/>
                </a:ext>
              </a:extLst>
            </p:cNvPr>
            <p:cNvSpPr>
              <a:spLocks noChangeShapeType="1"/>
            </p:cNvSpPr>
            <p:nvPr/>
          </p:nvSpPr>
          <p:spPr bwMode="auto">
            <a:xfrm flipH="1">
              <a:off x="4583148" y="1993679"/>
              <a:ext cx="5083" cy="115069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1" name="Line 26">
              <a:extLst>
                <a:ext uri="{FF2B5EF4-FFF2-40B4-BE49-F238E27FC236}">
                  <a16:creationId xmlns:a16="http://schemas.microsoft.com/office/drawing/2014/main" id="{9232E597-653B-4B46-B31E-2BB49859AC65}"/>
                </a:ext>
              </a:extLst>
            </p:cNvPr>
            <p:cNvSpPr>
              <a:spLocks noChangeShapeType="1"/>
            </p:cNvSpPr>
            <p:nvPr/>
          </p:nvSpPr>
          <p:spPr bwMode="auto">
            <a:xfrm flipH="1">
              <a:off x="4765543" y="2020664"/>
              <a:ext cx="6829" cy="115069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2" name="Line 27">
              <a:extLst>
                <a:ext uri="{FF2B5EF4-FFF2-40B4-BE49-F238E27FC236}">
                  <a16:creationId xmlns:a16="http://schemas.microsoft.com/office/drawing/2014/main" id="{F047B39A-18E4-4E3D-98C4-325041823474}"/>
                </a:ext>
              </a:extLst>
            </p:cNvPr>
            <p:cNvSpPr>
              <a:spLocks noChangeShapeType="1"/>
            </p:cNvSpPr>
            <p:nvPr/>
          </p:nvSpPr>
          <p:spPr bwMode="auto">
            <a:xfrm>
              <a:off x="4958110" y="2020664"/>
              <a:ext cx="14085" cy="1996251"/>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3" name="Line 28">
              <a:extLst>
                <a:ext uri="{FF2B5EF4-FFF2-40B4-BE49-F238E27FC236}">
                  <a16:creationId xmlns:a16="http://schemas.microsoft.com/office/drawing/2014/main" id="{91C64DEF-3A5D-42A5-8E67-D10FD9188C1D}"/>
                </a:ext>
              </a:extLst>
            </p:cNvPr>
            <p:cNvSpPr>
              <a:spLocks noChangeShapeType="1"/>
            </p:cNvSpPr>
            <p:nvPr/>
          </p:nvSpPr>
          <p:spPr bwMode="auto">
            <a:xfrm>
              <a:off x="3513485" y="2412777"/>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4" name="Line 29">
              <a:extLst>
                <a:ext uri="{FF2B5EF4-FFF2-40B4-BE49-F238E27FC236}">
                  <a16:creationId xmlns:a16="http://schemas.microsoft.com/office/drawing/2014/main" id="{9ACBEE78-0EB3-4EEA-BD27-80FBCFC24021}"/>
                </a:ext>
              </a:extLst>
            </p:cNvPr>
            <p:cNvSpPr>
              <a:spLocks noChangeShapeType="1"/>
            </p:cNvSpPr>
            <p:nvPr/>
          </p:nvSpPr>
          <p:spPr bwMode="auto">
            <a:xfrm>
              <a:off x="3740497" y="312556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6" name="Line 31">
              <a:extLst>
                <a:ext uri="{FF2B5EF4-FFF2-40B4-BE49-F238E27FC236}">
                  <a16:creationId xmlns:a16="http://schemas.microsoft.com/office/drawing/2014/main" id="{DF23868D-9AF9-4D8E-82D3-EC42317E0F97}"/>
                </a:ext>
              </a:extLst>
            </p:cNvPr>
            <p:cNvSpPr>
              <a:spLocks noChangeShapeType="1"/>
            </p:cNvSpPr>
            <p:nvPr/>
          </p:nvSpPr>
          <p:spPr bwMode="auto">
            <a:xfrm>
              <a:off x="4107210" y="3953534"/>
              <a:ext cx="757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8" name="Line 33">
              <a:extLst>
                <a:ext uri="{FF2B5EF4-FFF2-40B4-BE49-F238E27FC236}">
                  <a16:creationId xmlns:a16="http://schemas.microsoft.com/office/drawing/2014/main" id="{929431A6-EFCC-4FB9-9B0D-6BDCB6AE4FDC}"/>
                </a:ext>
              </a:extLst>
            </p:cNvPr>
            <p:cNvSpPr>
              <a:spLocks noChangeShapeType="1"/>
            </p:cNvSpPr>
            <p:nvPr/>
          </p:nvSpPr>
          <p:spPr bwMode="auto">
            <a:xfrm>
              <a:off x="4519547" y="4696194"/>
              <a:ext cx="75723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99" name="Line 35">
              <a:extLst>
                <a:ext uri="{FF2B5EF4-FFF2-40B4-BE49-F238E27FC236}">
                  <a16:creationId xmlns:a16="http://schemas.microsoft.com/office/drawing/2014/main" id="{CFC508E4-4186-4CA0-AF4A-A3F041DE07FA}"/>
                </a:ext>
              </a:extLst>
            </p:cNvPr>
            <p:cNvSpPr>
              <a:spLocks noChangeShapeType="1"/>
            </p:cNvSpPr>
            <p:nvPr/>
          </p:nvSpPr>
          <p:spPr bwMode="auto">
            <a:xfrm>
              <a:off x="5144328" y="2022252"/>
              <a:ext cx="4282" cy="200247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101" name="Line 39">
              <a:extLst>
                <a:ext uri="{FF2B5EF4-FFF2-40B4-BE49-F238E27FC236}">
                  <a16:creationId xmlns:a16="http://schemas.microsoft.com/office/drawing/2014/main" id="{08B7606B-08D0-4457-A7E9-8535B5B283E4}"/>
                </a:ext>
              </a:extLst>
            </p:cNvPr>
            <p:cNvSpPr>
              <a:spLocks noChangeShapeType="1"/>
            </p:cNvSpPr>
            <p:nvPr/>
          </p:nvSpPr>
          <p:spPr bwMode="auto">
            <a:xfrm flipV="1">
              <a:off x="2152902" y="5023219"/>
              <a:ext cx="2386013" cy="910693"/>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sp>
          <p:nvSpPr>
            <p:cNvPr id="103" name="Line 41">
              <a:extLst>
                <a:ext uri="{FF2B5EF4-FFF2-40B4-BE49-F238E27FC236}">
                  <a16:creationId xmlns:a16="http://schemas.microsoft.com/office/drawing/2014/main" id="{BDF13E70-514B-4123-9B27-87C21A081FE0}"/>
                </a:ext>
              </a:extLst>
            </p:cNvPr>
            <p:cNvSpPr>
              <a:spLocks noChangeShapeType="1"/>
            </p:cNvSpPr>
            <p:nvPr/>
          </p:nvSpPr>
          <p:spPr bwMode="auto">
            <a:xfrm flipV="1">
              <a:off x="1633090" y="1366367"/>
              <a:ext cx="2107407" cy="1"/>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endParaRPr>
            </a:p>
          </p:txBody>
        </p:sp>
      </p:grpSp>
      <p:sp>
        <p:nvSpPr>
          <p:cNvPr id="2" name="文本框 1">
            <a:extLst>
              <a:ext uri="{FF2B5EF4-FFF2-40B4-BE49-F238E27FC236}">
                <a16:creationId xmlns:a16="http://schemas.microsoft.com/office/drawing/2014/main" id="{D91641CD-7DFB-4DA6-AD9B-07CAAF8B295B}"/>
              </a:ext>
            </a:extLst>
          </p:cNvPr>
          <p:cNvSpPr txBox="1"/>
          <p:nvPr/>
        </p:nvSpPr>
        <p:spPr>
          <a:xfrm>
            <a:off x="8328248" y="5805264"/>
            <a:ext cx="2808312" cy="369332"/>
          </a:xfrm>
          <a:prstGeom prst="rect">
            <a:avLst/>
          </a:prstGeom>
          <a:noFill/>
        </p:spPr>
        <p:txBody>
          <a:bodyPr wrap="square" rtlCol="0">
            <a:spAutoFit/>
          </a:bodyPr>
          <a:lstStyle/>
          <a:p>
            <a:r>
              <a:rPr lang="en-US" altLang="zh-CN" dirty="0">
                <a:solidFill>
                  <a:srgbClr val="FF0000"/>
                </a:solidFill>
              </a:rPr>
              <a:t>XOR </a:t>
            </a:r>
            <a:r>
              <a:rPr lang="zh-CN" altLang="en-US" dirty="0">
                <a:solidFill>
                  <a:srgbClr val="FF0000"/>
                </a:solidFill>
              </a:rPr>
              <a:t>没有借位的问题</a:t>
            </a:r>
          </a:p>
        </p:txBody>
      </p:sp>
    </p:spTree>
    <p:extLst>
      <p:ext uri="{BB962C8B-B14F-4D97-AF65-F5344CB8AC3E}">
        <p14:creationId xmlns:p14="http://schemas.microsoft.com/office/powerpoint/2010/main" val="6992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607060" y="764704"/>
            <a:ext cx="5260340" cy="720725"/>
          </a:xfrm>
        </p:spPr>
        <p:txBody>
          <a:bodyPr anchor="ctr"/>
          <a:lstStyle/>
          <a:p>
            <a:r>
              <a:rPr lang="en-US" altLang="zh-CN" dirty="0"/>
              <a:t>Hamming Distance</a:t>
            </a:r>
          </a:p>
        </p:txBody>
      </p:sp>
      <p:sp>
        <p:nvSpPr>
          <p:cNvPr id="8195" name="文本占位符 8194"/>
          <p:cNvSpPr>
            <a:spLocks noGrp="1"/>
          </p:cNvSpPr>
          <p:nvPr>
            <p:ph type="body" idx="1"/>
          </p:nvPr>
        </p:nvSpPr>
        <p:spPr>
          <a:xfrm>
            <a:off x="2855595" y="2962275"/>
            <a:ext cx="6558280" cy="2124710"/>
          </a:xfrm>
        </p:spPr>
        <p:txBody>
          <a:bodyPr>
            <a:normAutofit fontScale="90000" lnSpcReduction="20000"/>
          </a:bodyPr>
          <a:lstStyle/>
          <a:p>
            <a:pPr marL="457200" indent="-457200">
              <a:buNone/>
            </a:pPr>
            <a:r>
              <a:rPr lang="en-US" altLang="zh-CN" sz="2400" dirty="0"/>
              <a:t>Number of bits that differ between two codes</a:t>
            </a:r>
          </a:p>
          <a:p>
            <a:pPr marL="457200" indent="-457200">
              <a:buNone/>
            </a:pPr>
            <a:r>
              <a:rPr lang="en-US" altLang="zh-CN" sz="2400" dirty="0"/>
              <a:t>		e.g.	1 0 0 1 0 1 0 1</a:t>
            </a:r>
          </a:p>
          <a:p>
            <a:pPr marL="457200" indent="-457200">
              <a:buNone/>
            </a:pPr>
            <a:r>
              <a:rPr lang="en-US" altLang="zh-CN" sz="2400" dirty="0"/>
              <a:t>			1 0 1</a:t>
            </a:r>
            <a:r>
              <a:rPr lang="en-US" altLang="zh-CN" sz="1200" dirty="0"/>
              <a:t>  </a:t>
            </a:r>
            <a:r>
              <a:rPr lang="en-US" altLang="zh-CN" sz="2400" dirty="0"/>
              <a:t>1</a:t>
            </a:r>
            <a:r>
              <a:rPr lang="en-US" altLang="zh-CN" sz="1400" dirty="0"/>
              <a:t>  </a:t>
            </a:r>
            <a:r>
              <a:rPr lang="en-US" altLang="zh-CN" sz="2400" dirty="0"/>
              <a:t>1 0 0 1</a:t>
            </a:r>
          </a:p>
          <a:p>
            <a:pPr marL="457200" indent="-457200">
              <a:buNone/>
            </a:pPr>
            <a:endParaRPr lang="en-US" altLang="zh-CN" sz="2400" dirty="0"/>
          </a:p>
          <a:p>
            <a:pPr marL="457200" indent="-457200">
              <a:buNone/>
            </a:pPr>
            <a:r>
              <a:rPr lang="en-US" altLang="zh-CN" sz="2400" dirty="0"/>
              <a:t>			0 0 1 0 1 1 0 0</a:t>
            </a:r>
          </a:p>
          <a:p>
            <a:pPr marL="457200" indent="-457200">
              <a:buNone/>
            </a:pPr>
            <a:r>
              <a:rPr lang="en-US" altLang="zh-CN" sz="2400" dirty="0"/>
              <a:t> </a:t>
            </a:r>
          </a:p>
        </p:txBody>
      </p:sp>
      <p:grpSp>
        <p:nvGrpSpPr>
          <p:cNvPr id="6" name="组合 5"/>
          <p:cNvGrpSpPr/>
          <p:nvPr/>
        </p:nvGrpSpPr>
        <p:grpSpPr>
          <a:xfrm>
            <a:off x="4634865" y="3958590"/>
            <a:ext cx="2133600" cy="304800"/>
            <a:chOff x="6360" y="4680"/>
            <a:chExt cx="3360" cy="480"/>
          </a:xfrm>
        </p:grpSpPr>
        <p:sp>
          <p:nvSpPr>
            <p:cNvPr id="8197" name="直接连接符 8196"/>
            <p:cNvSpPr/>
            <p:nvPr/>
          </p:nvSpPr>
          <p:spPr>
            <a:xfrm>
              <a:off x="6360" y="4920"/>
              <a:ext cx="3360" cy="0"/>
            </a:xfrm>
            <a:prstGeom prst="line">
              <a:avLst/>
            </a:prstGeom>
            <a:ln w="28575" cap="flat" cmpd="sng">
              <a:solidFill>
                <a:srgbClr val="000099"/>
              </a:solidFill>
              <a:prstDash val="solid"/>
              <a:headEnd type="none" w="med" len="med"/>
              <a:tailEnd type="none" w="med" len="med"/>
            </a:ln>
          </p:spPr>
        </p:sp>
        <p:sp>
          <p:nvSpPr>
            <p:cNvPr id="8198" name="直接连接符 8197"/>
            <p:cNvSpPr/>
            <p:nvPr/>
          </p:nvSpPr>
          <p:spPr>
            <a:xfrm>
              <a:off x="7480" y="4680"/>
              <a:ext cx="0" cy="480"/>
            </a:xfrm>
            <a:prstGeom prst="line">
              <a:avLst/>
            </a:prstGeom>
            <a:ln w="9525" cap="flat" cmpd="sng">
              <a:solidFill>
                <a:schemeClr val="accent2"/>
              </a:solidFill>
              <a:prstDash val="solid"/>
              <a:headEnd type="none" w="med" len="med"/>
              <a:tailEnd type="none" w="med" len="med"/>
            </a:ln>
          </p:spPr>
        </p:sp>
        <p:sp>
          <p:nvSpPr>
            <p:cNvPr id="8199" name="直接连接符 8198"/>
            <p:cNvSpPr/>
            <p:nvPr/>
          </p:nvSpPr>
          <p:spPr>
            <a:xfrm>
              <a:off x="8301" y="4680"/>
              <a:ext cx="0" cy="480"/>
            </a:xfrm>
            <a:prstGeom prst="line">
              <a:avLst/>
            </a:prstGeom>
            <a:ln w="9525" cap="flat" cmpd="sng">
              <a:solidFill>
                <a:schemeClr val="accent2"/>
              </a:solidFill>
              <a:prstDash val="solid"/>
              <a:headEnd type="none" w="med" len="med"/>
              <a:tailEnd type="none" w="med" len="med"/>
            </a:ln>
          </p:spPr>
        </p:sp>
        <p:sp>
          <p:nvSpPr>
            <p:cNvPr id="8200" name="直接连接符 8199"/>
            <p:cNvSpPr/>
            <p:nvPr/>
          </p:nvSpPr>
          <p:spPr>
            <a:xfrm>
              <a:off x="8661" y="4680"/>
              <a:ext cx="0" cy="480"/>
            </a:xfrm>
            <a:prstGeom prst="line">
              <a:avLst/>
            </a:prstGeom>
            <a:ln w="9525" cap="flat" cmpd="sng">
              <a:solidFill>
                <a:schemeClr val="accent2"/>
              </a:solidFill>
              <a:prstDash val="solid"/>
              <a:headEnd type="none" w="med" len="med"/>
              <a:tailEnd type="none" w="med" len="med"/>
            </a:ln>
          </p:spPr>
        </p:sp>
      </p:grpSp>
      <p:grpSp>
        <p:nvGrpSpPr>
          <p:cNvPr id="5" name="组合 4"/>
          <p:cNvGrpSpPr/>
          <p:nvPr/>
        </p:nvGrpSpPr>
        <p:grpSpPr>
          <a:xfrm>
            <a:off x="7346950" y="4204335"/>
            <a:ext cx="1964690" cy="369570"/>
            <a:chOff x="10200" y="5288"/>
            <a:chExt cx="3094" cy="582"/>
          </a:xfrm>
        </p:grpSpPr>
        <p:sp>
          <p:nvSpPr>
            <p:cNvPr id="8203" name="直接连接符 8202"/>
            <p:cNvSpPr/>
            <p:nvPr/>
          </p:nvSpPr>
          <p:spPr>
            <a:xfrm>
              <a:off x="10200" y="5640"/>
              <a:ext cx="1440" cy="0"/>
            </a:xfrm>
            <a:prstGeom prst="line">
              <a:avLst/>
            </a:prstGeom>
            <a:ln w="9525" cap="flat" cmpd="sng">
              <a:solidFill>
                <a:schemeClr val="tx1"/>
              </a:solidFill>
              <a:prstDash val="solid"/>
              <a:headEnd type="none" w="med" len="med"/>
              <a:tailEnd type="triangle" w="med" len="med"/>
            </a:ln>
          </p:spPr>
        </p:sp>
        <p:sp>
          <p:nvSpPr>
            <p:cNvPr id="8204" name="文本框 8203"/>
            <p:cNvSpPr txBox="1"/>
            <p:nvPr/>
          </p:nvSpPr>
          <p:spPr>
            <a:xfrm>
              <a:off x="11855" y="5288"/>
              <a:ext cx="1439" cy="582"/>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rPr>
                <a:t> HD=3</a:t>
              </a:r>
            </a:p>
          </p:txBody>
        </p:sp>
      </p:grpSp>
    </p:spTree>
    <p:extLst>
      <p:ext uri="{BB962C8B-B14F-4D97-AF65-F5344CB8AC3E}">
        <p14:creationId xmlns:p14="http://schemas.microsoft.com/office/powerpoint/2010/main" val="291503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5">
                                            <p:txEl>
                                              <p:pRg st="5" end="5"/>
                                            </p:txEl>
                                          </p:spTgt>
                                        </p:tgtEl>
                                        <p:attrNameLst>
                                          <p:attrName>style.visibility</p:attrName>
                                        </p:attrNameLst>
                                      </p:cBhvr>
                                      <p:to>
                                        <p:strVal val="visible"/>
                                      </p:to>
                                    </p:set>
                                  </p:childTnLst>
                                </p:cTn>
                              </p:par>
                            </p:childTnLst>
                          </p:cTn>
                        </p:par>
                        <p:par>
                          <p:cTn id="23" fill="hold">
                            <p:stCondLst>
                              <p:cond delay="500"/>
                            </p:stCondLst>
                            <p:childTnLst>
                              <p:par>
                                <p:cTn id="24" presetID="1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p:tgtEl>
                                          <p:spTgt spid="6"/>
                                        </p:tgtEl>
                                        <p:attrNameLst>
                                          <p:attrName>ppt_y</p:attrName>
                                        </p:attrNameLst>
                                      </p:cBhvr>
                                      <p:tavLst>
                                        <p:tav tm="0">
                                          <p:val>
                                            <p:strVal val="#ppt_y+#ppt_h*1.125000"/>
                                          </p:val>
                                        </p:tav>
                                        <p:tav tm="100000">
                                          <p:val>
                                            <p:strVal val="#ppt_y"/>
                                          </p:val>
                                        </p:tav>
                                      </p:tavLst>
                                    </p:anim>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p:tgtEl>
                                          <p:spTgt spid="5"/>
                                        </p:tgtEl>
                                        <p:attrNameLst>
                                          <p:attrName>ppt_x</p:attrName>
                                        </p:attrNameLst>
                                      </p:cBhvr>
                                      <p:tavLst>
                                        <p:tav tm="0">
                                          <p:val>
                                            <p:strVal val="#ppt_x+#ppt_w*1.125000"/>
                                          </p:val>
                                        </p:tav>
                                        <p:tav tm="100000">
                                          <p:val>
                                            <p:strVal val="#ppt_x"/>
                                          </p:val>
                                        </p:tav>
                                      </p:tavLst>
                                    </p:anim>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64865"/>
          <p:cNvSpPr>
            <a:spLocks noGrp="1"/>
          </p:cNvSpPr>
          <p:nvPr>
            <p:ph type="title"/>
          </p:nvPr>
        </p:nvSpPr>
        <p:spPr/>
        <p:txBody>
          <a:bodyPr anchor="ctr"/>
          <a:lstStyle/>
          <a:p>
            <a:r>
              <a:rPr lang="en-US" altLang="zh-CN"/>
              <a:t>Cyclic Redundancy Check</a:t>
            </a:r>
          </a:p>
        </p:txBody>
      </p:sp>
      <p:sp>
        <p:nvSpPr>
          <p:cNvPr id="164867" name="文本占位符 164866"/>
          <p:cNvSpPr>
            <a:spLocks noGrp="1"/>
          </p:cNvSpPr>
          <p:nvPr>
            <p:ph type="body" idx="1"/>
          </p:nvPr>
        </p:nvSpPr>
        <p:spPr/>
        <p:txBody>
          <a:bodyPr/>
          <a:lstStyle/>
          <a:p>
            <a:r>
              <a:rPr lang="en-US" altLang="zh-CN" dirty="0"/>
              <a:t>Powerful error detection scheme</a:t>
            </a:r>
          </a:p>
          <a:p>
            <a:r>
              <a:rPr lang="en-US" altLang="zh-CN" dirty="0"/>
              <a:t>Rather than addition, binary division is used </a:t>
            </a:r>
            <a:r>
              <a:rPr lang="en-US" altLang="zh-CN" dirty="0">
                <a:sym typeface="Wingdings" panose="05000000000000000000" pitchFamily="2" charset="2"/>
              </a:rPr>
              <a:t> Finite Algebra Theory (Galois Fields)</a:t>
            </a:r>
            <a:endParaRPr lang="en-US" altLang="zh-CN" dirty="0"/>
          </a:p>
          <a:p>
            <a:r>
              <a:rPr lang="en-US" altLang="zh-CN" dirty="0"/>
              <a:t>Can be easily implemented with small amount of hardware</a:t>
            </a:r>
          </a:p>
          <a:p>
            <a:pPr lvl="1"/>
            <a:r>
              <a:rPr lang="en-US" altLang="zh-CN" dirty="0"/>
              <a:t>Shift registers</a:t>
            </a:r>
          </a:p>
          <a:p>
            <a:pPr lvl="1"/>
            <a:r>
              <a:rPr lang="en-US" altLang="zh-CN" dirty="0"/>
              <a:t>XOR (for addition and subtraction)</a:t>
            </a:r>
          </a:p>
        </p:txBody>
      </p:sp>
    </p:spTree>
    <p:extLst>
      <p:ext uri="{BB962C8B-B14F-4D97-AF65-F5344CB8AC3E}">
        <p14:creationId xmlns:p14="http://schemas.microsoft.com/office/powerpoint/2010/main" val="316034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ln>
            <a:solidFill>
              <a:schemeClr val="tx1"/>
            </a:solidFill>
            <a:miter/>
          </a:ln>
        </p:spPr>
        <p:txBody>
          <a:bodyPr anchor="ctr">
            <a:normAutofit fontScale="90000"/>
          </a:bodyPr>
          <a:lstStyle/>
          <a:p>
            <a:r>
              <a:rPr lang="en-US" altLang="zh-CN" dirty="0"/>
              <a:t>A binary code sequence can be viewed as</a:t>
            </a:r>
            <a:br>
              <a:rPr lang="en-US" altLang="zh-CN" dirty="0"/>
            </a:br>
            <a:r>
              <a:rPr lang="en-US" altLang="zh-CN" dirty="0"/>
              <a:t>a polynomial in binary</a:t>
            </a:r>
          </a:p>
        </p:txBody>
      </p:sp>
      <mc:AlternateContent xmlns:mc="http://schemas.openxmlformats.org/markup-compatibility/2006" xmlns:a14="http://schemas.microsoft.com/office/drawing/2010/main">
        <mc:Choice Requires="a14">
          <p:sp>
            <p:nvSpPr>
              <p:cNvPr id="13315" name="对象 13314"/>
              <p:cNvSpPr txBox="1"/>
              <p:nvPr/>
            </p:nvSpPr>
            <p:spPr>
              <a:xfrm>
                <a:off x="4391025" y="5297488"/>
                <a:ext cx="3409950" cy="889000"/>
              </a:xfrm>
              <a:prstGeom prst="rect">
                <a:avLst/>
              </a:prstGeom>
              <a:noFill/>
              <a:ln w="38100">
                <a:noFill/>
                <a:miter/>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oMath>
                  </m:oMathPara>
                </a14:m>
                <a:endParaRPr kumimoji="0" lang="zh-CN" altLang="en-US" sz="3600" b="0" i="0" u="none" strike="noStrike" kern="1200" cap="none" spc="0" normalizeH="0" baseline="0" noProof="0">
                  <a:ln>
                    <a:noFill/>
                  </a:ln>
                  <a:solidFill>
                    <a:srgbClr val="000099"/>
                  </a:solidFill>
                  <a:effectLst/>
                  <a:uLnTx/>
                  <a:uFillTx/>
                  <a:latin typeface="Arial" charset="0"/>
                  <a:ea typeface="微软雅黑"/>
                  <a:cs typeface="+mn-cs"/>
                </a:endParaRPr>
              </a:p>
            </p:txBody>
          </p:sp>
        </mc:Choice>
        <mc:Fallback xmlns="">
          <p:sp>
            <p:nvSpPr>
              <p:cNvPr id="13315" name="对象 13314"/>
              <p:cNvSpPr txBox="1">
                <a:spLocks noRot="1" noChangeAspect="1" noMove="1" noResize="1" noEditPoints="1" noAdjustHandles="1" noChangeArrowheads="1" noChangeShapeType="1" noTextEdit="1"/>
              </p:cNvSpPr>
              <p:nvPr/>
            </p:nvSpPr>
            <p:spPr>
              <a:xfrm>
                <a:off x="4391025" y="5297488"/>
                <a:ext cx="3409950" cy="889000"/>
              </a:xfrm>
              <a:prstGeom prst="rect">
                <a:avLst/>
              </a:prstGeom>
              <a:blipFill>
                <a:blip r:embed="rId2"/>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7" name="对象 13316"/>
              <p:cNvSpPr txBox="1"/>
              <p:nvPr/>
            </p:nvSpPr>
            <p:spPr>
              <a:xfrm>
                <a:off x="1991544" y="3876675"/>
                <a:ext cx="8591426" cy="889000"/>
              </a:xfrm>
              <a:prstGeom prst="rect">
                <a:avLst/>
              </a:prstGeom>
              <a:noFill/>
              <a:ln w="38100">
                <a:noFill/>
                <a:miter/>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5</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3</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2</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up>
                      </m:sSup>
                    </m:oMath>
                  </m:oMathPara>
                </a14:m>
                <a:endParaRPr kumimoji="0" lang="zh-CN" altLang="en-US" sz="3600" b="0" i="0" u="none" strike="noStrike" kern="1200" cap="none" spc="0" normalizeH="0" baseline="0" noProof="0">
                  <a:ln>
                    <a:noFill/>
                  </a:ln>
                  <a:solidFill>
                    <a:srgbClr val="000099"/>
                  </a:solidFill>
                  <a:effectLst/>
                  <a:uLnTx/>
                  <a:uFillTx/>
                  <a:latin typeface="Arial" charset="0"/>
                  <a:ea typeface="微软雅黑"/>
                  <a:cs typeface="+mn-cs"/>
                </a:endParaRPr>
              </a:p>
            </p:txBody>
          </p:sp>
        </mc:Choice>
        <mc:Fallback xmlns="">
          <p:sp>
            <p:nvSpPr>
              <p:cNvPr id="13317" name="对象 13316"/>
              <p:cNvSpPr txBox="1">
                <a:spLocks noRot="1" noChangeAspect="1" noMove="1" noResize="1" noEditPoints="1" noAdjustHandles="1" noChangeArrowheads="1" noChangeShapeType="1" noTextEdit="1"/>
              </p:cNvSpPr>
              <p:nvPr/>
            </p:nvSpPr>
            <p:spPr>
              <a:xfrm>
                <a:off x="1991544" y="3876675"/>
                <a:ext cx="8591426" cy="889000"/>
              </a:xfrm>
              <a:prstGeom prst="rect">
                <a:avLst/>
              </a:prstGeom>
              <a:blipFill>
                <a:blip r:embed="rId3"/>
                <a:stretch>
                  <a:fillRect/>
                </a:stretch>
              </a:blipFill>
              <a:ln w="38100">
                <a:noFill/>
                <a:miter/>
              </a:ln>
            </p:spPr>
            <p:txBody>
              <a:bodyPr/>
              <a:lstStyle/>
              <a:p>
                <a:r>
                  <a:rPr lang="zh-CN" altLang="en-US">
                    <a:noFill/>
                  </a:rPr>
                  <a:t> </a:t>
                </a:r>
              </a:p>
            </p:txBody>
          </p:sp>
        </mc:Fallback>
      </mc:AlternateContent>
      <p:sp>
        <p:nvSpPr>
          <p:cNvPr id="13318" name="文本框 13317"/>
          <p:cNvSpPr txBox="1"/>
          <p:nvPr/>
        </p:nvSpPr>
        <p:spPr>
          <a:xfrm>
            <a:off x="5922010" y="4797152"/>
            <a:ext cx="401320" cy="368300"/>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rPr>
              <a:t>or</a:t>
            </a:r>
          </a:p>
        </p:txBody>
      </p:sp>
      <p:sp>
        <p:nvSpPr>
          <p:cNvPr id="13319" name="文本框 13318"/>
          <p:cNvSpPr txBox="1"/>
          <p:nvPr/>
        </p:nvSpPr>
        <p:spPr>
          <a:xfrm>
            <a:off x="4455795" y="3403600"/>
            <a:ext cx="3224024" cy="369332"/>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rPr>
              <a:t>WHICH CAN BE VIEWED AS</a:t>
            </a:r>
          </a:p>
        </p:txBody>
      </p:sp>
      <p:sp>
        <p:nvSpPr>
          <p:cNvPr id="13320" name="文本框 13319"/>
          <p:cNvSpPr txBox="1"/>
          <p:nvPr/>
        </p:nvSpPr>
        <p:spPr>
          <a:xfrm>
            <a:off x="2076450" y="25412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1" name="文本框 13320"/>
          <p:cNvSpPr txBox="1"/>
          <p:nvPr/>
        </p:nvSpPr>
        <p:spPr>
          <a:xfrm>
            <a:off x="4591050" y="2544445"/>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2" name="文本框 13321"/>
          <p:cNvSpPr txBox="1"/>
          <p:nvPr/>
        </p:nvSpPr>
        <p:spPr>
          <a:xfrm>
            <a:off x="8401050" y="25285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3" name="文本框 13322"/>
          <p:cNvSpPr txBox="1"/>
          <p:nvPr/>
        </p:nvSpPr>
        <p:spPr>
          <a:xfrm>
            <a:off x="9544050" y="25285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4" name="文本框 13323"/>
          <p:cNvSpPr txBox="1"/>
          <p:nvPr/>
        </p:nvSpPr>
        <p:spPr>
          <a:xfrm>
            <a:off x="3295650" y="2528570"/>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5" name="文本框 13324"/>
          <p:cNvSpPr txBox="1"/>
          <p:nvPr/>
        </p:nvSpPr>
        <p:spPr>
          <a:xfrm>
            <a:off x="5810250" y="2544445"/>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6" name="文本框 13325"/>
          <p:cNvSpPr txBox="1"/>
          <p:nvPr/>
        </p:nvSpPr>
        <p:spPr>
          <a:xfrm>
            <a:off x="7105650" y="2544445"/>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Tree>
    <p:extLst>
      <p:ext uri="{BB962C8B-B14F-4D97-AF65-F5344CB8AC3E}">
        <p14:creationId xmlns:p14="http://schemas.microsoft.com/office/powerpoint/2010/main" val="45808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ln>
            <a:solidFill>
              <a:schemeClr val="tx1"/>
            </a:solidFill>
            <a:miter/>
          </a:ln>
        </p:spPr>
        <p:txBody>
          <a:bodyPr anchor="ctr"/>
          <a:lstStyle/>
          <a:p>
            <a:r>
              <a:rPr lang="zh-CN" altLang="en-US" dirty="0"/>
              <a:t>乘法</a:t>
            </a:r>
            <a:endParaRPr lang="en-US" altLang="zh-CN" dirty="0"/>
          </a:p>
        </p:txBody>
      </p:sp>
      <mc:AlternateContent xmlns:mc="http://schemas.openxmlformats.org/markup-compatibility/2006" xmlns:a14="http://schemas.microsoft.com/office/drawing/2010/main">
        <mc:Choice Requires="a14">
          <p:sp>
            <p:nvSpPr>
              <p:cNvPr id="13315" name="对象 13314"/>
              <p:cNvSpPr txBox="1"/>
              <p:nvPr/>
            </p:nvSpPr>
            <p:spPr>
              <a:xfrm>
                <a:off x="3155950" y="5241925"/>
                <a:ext cx="4302125" cy="1000125"/>
              </a:xfrm>
              <a:prstGeom prst="rect">
                <a:avLst/>
              </a:prstGeom>
              <a:noFill/>
              <a:ln w="38100">
                <a:noFill/>
                <a:miter/>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3</m:t>
                          </m:r>
                        </m:sup>
                      </m:sSup>
                    </m:oMath>
                  </m:oMathPara>
                </a14:m>
                <a:endParaRPr kumimoji="0" lang="zh-CN" altLang="en-US" sz="3600" b="0" i="0" u="none" strike="noStrike" kern="1200" cap="none" spc="0" normalizeH="0" baseline="0" noProof="0">
                  <a:ln>
                    <a:noFill/>
                  </a:ln>
                  <a:solidFill>
                    <a:srgbClr val="000099"/>
                  </a:solidFill>
                  <a:effectLst/>
                  <a:uLnTx/>
                  <a:uFillTx/>
                  <a:latin typeface="Arial" charset="0"/>
                  <a:ea typeface="微软雅黑"/>
                  <a:cs typeface="+mn-cs"/>
                </a:endParaRPr>
              </a:p>
            </p:txBody>
          </p:sp>
        </mc:Choice>
        <mc:Fallback xmlns="">
          <p:sp>
            <p:nvSpPr>
              <p:cNvPr id="13315" name="对象 13314"/>
              <p:cNvSpPr txBox="1">
                <a:spLocks noRot="1" noChangeAspect="1" noMove="1" noResize="1" noEditPoints="1" noAdjustHandles="1" noChangeArrowheads="1" noChangeShapeType="1" noTextEdit="1"/>
              </p:cNvSpPr>
              <p:nvPr/>
            </p:nvSpPr>
            <p:spPr>
              <a:xfrm>
                <a:off x="3155950" y="5241925"/>
                <a:ext cx="4302125" cy="1000125"/>
              </a:xfrm>
              <a:prstGeom prst="rect">
                <a:avLst/>
              </a:prstGeom>
              <a:blipFill>
                <a:blip r:embed="rId2"/>
                <a:stretch>
                  <a:fillRect/>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17" name="对象 13316"/>
              <p:cNvSpPr txBox="1"/>
              <p:nvPr/>
            </p:nvSpPr>
            <p:spPr>
              <a:xfrm>
                <a:off x="191344" y="3620120"/>
                <a:ext cx="8741717" cy="889000"/>
              </a:xfrm>
              <a:prstGeom prst="rect">
                <a:avLst/>
              </a:prstGeom>
              <a:noFill/>
              <a:ln w="38100">
                <a:noFill/>
                <a:miter/>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9</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8</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7</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6</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+0</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5</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4</m:t>
                          </m:r>
                        </m:sup>
                      </m:sSup>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+1</m:t>
                      </m:r>
                      <m:sSup>
                        <m:sSupPr>
                          <m:ctrlP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ctrlPr>
                        </m:sSupPr>
                        <m:e>
                          <m:r>
                            <a:rPr kumimoji="0" lang="zh-CN" altLang="en-US" sz="3600" b="0" i="1" u="none" strike="noStrike" kern="1200" cap="none" spc="0" normalizeH="0" baseline="0" noProof="0">
                              <a:ln>
                                <a:noFill/>
                              </a:ln>
                              <a:solidFill>
                                <a:srgbClr val="000099"/>
                              </a:solidFill>
                              <a:effectLst/>
                              <a:uLnTx/>
                              <a:uFillTx/>
                              <a:latin typeface="Cambria Math" panose="02040503050406030204" pitchFamily="18" charset="0"/>
                              <a:cs typeface="+mn-cs"/>
                            </a:rPr>
                            <m:t>𝑥</m:t>
                          </m:r>
                        </m:e>
                        <m:sup>
                          <m:r>
                            <a:rPr kumimoji="0" lang="zh-CN" altLang="en-US" sz="3600" b="0" i="0" u="none" strike="noStrike" kern="1200" cap="none" spc="0" normalizeH="0" baseline="0" noProof="0">
                              <a:ln>
                                <a:noFill/>
                              </a:ln>
                              <a:solidFill>
                                <a:srgbClr val="000099"/>
                              </a:solidFill>
                              <a:effectLst/>
                              <a:uLnTx/>
                              <a:uFillTx/>
                              <a:latin typeface="Cambria Math" panose="02040503050406030204" pitchFamily="18" charset="0"/>
                              <a:cs typeface="+mn-cs"/>
                            </a:rPr>
                            <m:t>3</m:t>
                          </m:r>
                        </m:sup>
                      </m:sSup>
                    </m:oMath>
                  </m:oMathPara>
                </a14:m>
                <a:endParaRPr kumimoji="0" lang="zh-CN" altLang="en-US" sz="3600" b="0" i="0" u="none" strike="noStrike" kern="1200" cap="none" spc="0" normalizeH="0" baseline="0" noProof="0" dirty="0">
                  <a:ln>
                    <a:noFill/>
                  </a:ln>
                  <a:solidFill>
                    <a:srgbClr val="000099"/>
                  </a:solidFill>
                  <a:effectLst/>
                  <a:uLnTx/>
                  <a:uFillTx/>
                  <a:latin typeface="Arial" charset="0"/>
                  <a:ea typeface="微软雅黑"/>
                  <a:cs typeface="+mn-cs"/>
                </a:endParaRPr>
              </a:p>
            </p:txBody>
          </p:sp>
        </mc:Choice>
        <mc:Fallback xmlns="">
          <p:sp>
            <p:nvSpPr>
              <p:cNvPr id="13317" name="对象 13316"/>
              <p:cNvSpPr txBox="1">
                <a:spLocks noRot="1" noChangeAspect="1" noMove="1" noResize="1" noEditPoints="1" noAdjustHandles="1" noChangeArrowheads="1" noChangeShapeType="1" noTextEdit="1"/>
              </p:cNvSpPr>
              <p:nvPr/>
            </p:nvSpPr>
            <p:spPr>
              <a:xfrm>
                <a:off x="191344" y="3620120"/>
                <a:ext cx="8741717" cy="889000"/>
              </a:xfrm>
              <a:prstGeom prst="rect">
                <a:avLst/>
              </a:prstGeom>
              <a:blipFill>
                <a:blip r:embed="rId3"/>
                <a:stretch>
                  <a:fillRect/>
                </a:stretch>
              </a:blipFill>
              <a:ln w="38100">
                <a:noFill/>
                <a:miter/>
              </a:ln>
            </p:spPr>
            <p:txBody>
              <a:bodyPr/>
              <a:lstStyle/>
              <a:p>
                <a:r>
                  <a:rPr lang="zh-CN" altLang="en-US">
                    <a:noFill/>
                  </a:rPr>
                  <a:t> </a:t>
                </a:r>
              </a:p>
            </p:txBody>
          </p:sp>
        </mc:Fallback>
      </mc:AlternateContent>
      <p:sp>
        <p:nvSpPr>
          <p:cNvPr id="13320" name="文本框 13319"/>
          <p:cNvSpPr txBox="1"/>
          <p:nvPr/>
        </p:nvSpPr>
        <p:spPr>
          <a:xfrm>
            <a:off x="335360" y="22576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1" name="文本框 13320"/>
          <p:cNvSpPr txBox="1"/>
          <p:nvPr/>
        </p:nvSpPr>
        <p:spPr>
          <a:xfrm>
            <a:off x="2849960" y="226087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2" name="文本框 13321"/>
          <p:cNvSpPr txBox="1"/>
          <p:nvPr/>
        </p:nvSpPr>
        <p:spPr>
          <a:xfrm>
            <a:off x="6659960" y="22449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3" name="文本框 13322"/>
          <p:cNvSpPr txBox="1"/>
          <p:nvPr/>
        </p:nvSpPr>
        <p:spPr>
          <a:xfrm>
            <a:off x="7930256" y="22449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000099"/>
                </a:solidFill>
                <a:effectLst/>
                <a:uLnTx/>
                <a:uFillTx/>
                <a:latin typeface="Arial" charset="0"/>
                <a:ea typeface="微软雅黑"/>
                <a:cs typeface="+mn-cs"/>
              </a:rPr>
              <a:t>1</a:t>
            </a:r>
            <a:endParaRPr kumimoji="0" lang="en-US" altLang="zh-CN" sz="1800" b="0" i="0" u="none" strike="noStrike" kern="1200" cap="none" spc="0" normalizeH="0" baseline="0" noProof="0" dirty="0">
              <a:ln>
                <a:noFill/>
              </a:ln>
              <a:solidFill>
                <a:srgbClr val="000099"/>
              </a:solidFill>
              <a:effectLst/>
              <a:uLnTx/>
              <a:uFillTx/>
              <a:latin typeface="Arial" charset="0"/>
              <a:ea typeface="微软雅黑"/>
              <a:cs typeface="+mn-cs"/>
            </a:endParaRPr>
          </a:p>
        </p:txBody>
      </p:sp>
      <p:sp>
        <p:nvSpPr>
          <p:cNvPr id="13324" name="文本框 13323"/>
          <p:cNvSpPr txBox="1"/>
          <p:nvPr/>
        </p:nvSpPr>
        <p:spPr>
          <a:xfrm>
            <a:off x="1554560" y="2244998"/>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5" name="文本框 13324"/>
          <p:cNvSpPr txBox="1"/>
          <p:nvPr/>
        </p:nvSpPr>
        <p:spPr>
          <a:xfrm>
            <a:off x="4069160" y="226087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13326" name="文本框 13325"/>
          <p:cNvSpPr txBox="1"/>
          <p:nvPr/>
        </p:nvSpPr>
        <p:spPr>
          <a:xfrm>
            <a:off x="5364560" y="226087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000099"/>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000099"/>
              </a:solidFill>
              <a:effectLst/>
              <a:uLnTx/>
              <a:uFillTx/>
              <a:latin typeface="Arial" charset="0"/>
              <a:ea typeface="微软雅黑"/>
              <a:cs typeface="+mn-cs"/>
            </a:endParaRPr>
          </a:p>
        </p:txBody>
      </p:sp>
      <p:sp>
        <p:nvSpPr>
          <p:cNvPr id="2" name="文本框 1"/>
          <p:cNvSpPr txBox="1"/>
          <p:nvPr/>
        </p:nvSpPr>
        <p:spPr>
          <a:xfrm>
            <a:off x="8976320" y="224436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FF6600">
                    <a:lumMod val="75000"/>
                  </a:srgbClr>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FF6600">
                  <a:lumMod val="75000"/>
                </a:srgbClr>
              </a:solidFill>
              <a:effectLst/>
              <a:uLnTx/>
              <a:uFillTx/>
              <a:latin typeface="Arial" charset="0"/>
              <a:ea typeface="微软雅黑"/>
              <a:cs typeface="+mn-cs"/>
            </a:endParaRPr>
          </a:p>
        </p:txBody>
      </p:sp>
      <p:sp>
        <p:nvSpPr>
          <p:cNvPr id="4" name="文本框 3"/>
          <p:cNvSpPr txBox="1"/>
          <p:nvPr/>
        </p:nvSpPr>
        <p:spPr>
          <a:xfrm>
            <a:off x="10038287" y="222785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a:ln>
                  <a:noFill/>
                </a:ln>
                <a:solidFill>
                  <a:srgbClr val="FF6600">
                    <a:lumMod val="75000"/>
                  </a:srgbClr>
                </a:solidFill>
                <a:effectLst/>
                <a:uLnTx/>
                <a:uFillTx/>
                <a:latin typeface="Arial" charset="0"/>
                <a:ea typeface="微软雅黑"/>
                <a:cs typeface="+mn-cs"/>
              </a:rPr>
              <a:t>0</a:t>
            </a:r>
            <a:endParaRPr kumimoji="0" lang="en-US" altLang="zh-CN" sz="1800" b="0" i="0" u="none" strike="noStrike" kern="1200" cap="none" spc="0" normalizeH="0" baseline="0" noProof="0">
              <a:ln>
                <a:noFill/>
              </a:ln>
              <a:solidFill>
                <a:srgbClr val="FF6600">
                  <a:lumMod val="75000"/>
                </a:srgbClr>
              </a:solidFill>
              <a:effectLst/>
              <a:uLnTx/>
              <a:uFillTx/>
              <a:latin typeface="Arial" charset="0"/>
              <a:ea typeface="微软雅黑"/>
              <a:cs typeface="+mn-cs"/>
            </a:endParaRPr>
          </a:p>
        </p:txBody>
      </p:sp>
      <p:sp>
        <p:nvSpPr>
          <p:cNvPr id="5" name="文本框 4"/>
          <p:cNvSpPr txBox="1"/>
          <p:nvPr/>
        </p:nvSpPr>
        <p:spPr>
          <a:xfrm>
            <a:off x="11170616" y="2211343"/>
            <a:ext cx="470000" cy="707886"/>
          </a:xfrm>
          <a:prstGeom prst="rect">
            <a:avLst/>
          </a:prstGeom>
          <a:noFill/>
          <a:ln w="9525">
            <a:noFill/>
          </a:ln>
        </p:spPr>
        <p:txBody>
          <a:bodyPr wrap="none"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000" b="0" i="0" u="none" strike="noStrike" kern="1200" cap="none" spc="0" normalizeH="0" baseline="0" noProof="0" dirty="0">
                <a:ln>
                  <a:noFill/>
                </a:ln>
                <a:solidFill>
                  <a:srgbClr val="FF6600">
                    <a:lumMod val="75000"/>
                  </a:srgbClr>
                </a:solidFill>
                <a:effectLst/>
                <a:uLnTx/>
                <a:uFillTx/>
                <a:latin typeface="Arial" charset="0"/>
                <a:ea typeface="微软雅黑"/>
                <a:cs typeface="+mn-cs"/>
              </a:rPr>
              <a:t>0</a:t>
            </a:r>
            <a:endParaRPr kumimoji="0" lang="en-US" altLang="zh-CN" sz="1800" b="0" i="0" u="none" strike="noStrike" kern="1200" cap="none" spc="0" normalizeH="0" baseline="0" noProof="0" dirty="0">
              <a:ln>
                <a:noFill/>
              </a:ln>
              <a:solidFill>
                <a:srgbClr val="FF6600">
                  <a:lumMod val="75000"/>
                </a:srgbClr>
              </a:solidFill>
              <a:effectLst/>
              <a:uLnTx/>
              <a:uFillTx/>
              <a:latin typeface="Arial" charset="0"/>
              <a:ea typeface="微软雅黑"/>
              <a:cs typeface="+mn-cs"/>
            </a:endParaRPr>
          </a:p>
        </p:txBody>
      </p:sp>
      <mc:AlternateContent xmlns:mc="http://schemas.openxmlformats.org/markup-compatibility/2006" xmlns:a14="http://schemas.microsoft.com/office/drawing/2010/main">
        <mc:Choice Requires="a14">
          <p:sp>
            <p:nvSpPr>
              <p:cNvPr id="6" name="对象 5"/>
              <p:cNvSpPr txBox="1"/>
              <p:nvPr/>
            </p:nvSpPr>
            <p:spPr>
              <a:xfrm>
                <a:off x="8253984" y="3667474"/>
                <a:ext cx="4140224" cy="714375"/>
              </a:xfrm>
              <a:prstGeom prst="rect">
                <a:avLst/>
              </a:prstGeom>
              <a:noFill/>
              <a:ln w="38100">
                <a:noFill/>
                <a:miter/>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200" b="0" i="1" u="none" strike="noStrike" kern="1200" cap="none" spc="0" normalizeH="0" baseline="0" noProof="0" smtClean="0">
                          <a:ln>
                            <a:noFill/>
                          </a:ln>
                          <a:solidFill>
                            <a:srgbClr val="FF6600">
                              <a:lumMod val="75000"/>
                            </a:srgbClr>
                          </a:solidFill>
                          <a:effectLst/>
                          <a:uLnTx/>
                          <a:uFillTx/>
                          <a:latin typeface="Cambria Math" panose="02040503050406030204" pitchFamily="18" charset="0"/>
                          <a:cs typeface="+mn-cs"/>
                        </a:rPr>
                        <m:t>+</m:t>
                      </m:r>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Sup>
                        <m:sSupPr>
                          <m:ctrlP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ctrlPr>
                        </m:sSupPr>
                        <m:e>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𝑥</m:t>
                          </m:r>
                        </m:e>
                        <m:sup>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2</m:t>
                          </m:r>
                        </m:sup>
                      </m:s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m:t>
                      </m:r>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Sup>
                        <m:sSupPr>
                          <m:ctrlP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ctrlPr>
                        </m:sSupPr>
                        <m:e>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𝑥</m:t>
                          </m:r>
                        </m:e>
                        <m: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1</m:t>
                          </m:r>
                        </m:sup>
                      </m:s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m:t>
                      </m:r>
                      <m:r>
                        <a:rPr kumimoji="0" lang="zh-CN" altLang="en-US" sz="3200" b="0" i="0"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Sup>
                        <m:sSupPr>
                          <m:ctrlP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ctrlPr>
                        </m:sSupPr>
                        <m:e>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𝑥</m:t>
                          </m:r>
                        </m:e>
                        <m:sup>
                          <m:r>
                            <a:rPr kumimoji="0" lang="zh-CN" altLang="en-US" sz="3200" b="0" i="1" u="none" strike="noStrike" kern="1200" cap="none" spc="0" normalizeH="0" baseline="0" noProof="0">
                              <a:ln>
                                <a:noFill/>
                              </a:ln>
                              <a:solidFill>
                                <a:srgbClr val="FF6600">
                                  <a:lumMod val="75000"/>
                                </a:srgbClr>
                              </a:solidFill>
                              <a:effectLst/>
                              <a:uLnTx/>
                              <a:uFillTx/>
                              <a:latin typeface="Cambria Math" panose="02040503050406030204" pitchFamily="18" charset="0"/>
                              <a:cs typeface="+mn-cs"/>
                            </a:rPr>
                            <m:t>0</m:t>
                          </m:r>
                        </m:sup>
                      </m:sSup>
                    </m:oMath>
                  </m:oMathPara>
                </a14:m>
                <a:endParaRPr kumimoji="0" lang="zh-CN" altLang="en-US" sz="3200" b="0" i="0" u="none" strike="noStrike" kern="1200" cap="none" spc="0" normalizeH="0" baseline="0" noProof="0" dirty="0">
                  <a:ln>
                    <a:noFill/>
                  </a:ln>
                  <a:solidFill>
                    <a:srgbClr val="FF6600">
                      <a:lumMod val="75000"/>
                    </a:srgbClr>
                  </a:solidFill>
                  <a:effectLst/>
                  <a:uLnTx/>
                  <a:uFillTx/>
                  <a:latin typeface="Arial" charset="0"/>
                  <a:ea typeface="微软雅黑"/>
                  <a:cs typeface="+mn-cs"/>
                </a:endParaRPr>
              </a:p>
            </p:txBody>
          </p:sp>
        </mc:Choice>
        <mc:Fallback xmlns="">
          <p:sp>
            <p:nvSpPr>
              <p:cNvPr id="6" name="对象 5"/>
              <p:cNvSpPr txBox="1">
                <a:spLocks noRot="1" noChangeAspect="1" noMove="1" noResize="1" noEditPoints="1" noAdjustHandles="1" noChangeArrowheads="1" noChangeShapeType="1" noTextEdit="1"/>
              </p:cNvSpPr>
              <p:nvPr/>
            </p:nvSpPr>
            <p:spPr>
              <a:xfrm>
                <a:off x="8253984" y="3667474"/>
                <a:ext cx="4140224" cy="714375"/>
              </a:xfrm>
              <a:prstGeom prst="rect">
                <a:avLst/>
              </a:prstGeom>
              <a:blipFill>
                <a:blip r:embed="rId4"/>
                <a:stretch>
                  <a:fillRect/>
                </a:stretch>
              </a:blipFill>
              <a:ln w="38100">
                <a:noFill/>
                <a:miter/>
              </a:ln>
            </p:spPr>
            <p:txBody>
              <a:bodyPr/>
              <a:lstStyle/>
              <a:p>
                <a:r>
                  <a:rPr lang="zh-CN" altLang="en-US">
                    <a:noFill/>
                  </a:rPr>
                  <a:t> </a:t>
                </a:r>
              </a:p>
            </p:txBody>
          </p:sp>
        </mc:Fallback>
      </mc:AlternateContent>
      <p:cxnSp>
        <p:nvCxnSpPr>
          <p:cNvPr id="8" name="直接箭头连接符 7"/>
          <p:cNvCxnSpPr>
            <a:cxnSpLocks/>
          </p:cNvCxnSpPr>
          <p:nvPr/>
        </p:nvCxnSpPr>
        <p:spPr>
          <a:xfrm flipV="1">
            <a:off x="5307012" y="4725144"/>
            <a:ext cx="0" cy="383540"/>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310640" y="3140968"/>
            <a:ext cx="0" cy="383540"/>
          </a:xfrm>
          <a:prstGeom prst="straightConnector1">
            <a:avLst/>
          </a:prstGeom>
          <a:ln w="38100">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0273287" y="3140968"/>
            <a:ext cx="0" cy="38354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06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ln>
            <a:solidFill>
              <a:schemeClr val="tx1"/>
            </a:solidFill>
            <a:miter/>
          </a:ln>
        </p:spPr>
        <p:txBody>
          <a:bodyPr anchor="ctr"/>
          <a:lstStyle/>
          <a:p>
            <a:r>
              <a:rPr lang="zh-CN" altLang="en-US" dirty="0"/>
              <a:t>加法</a:t>
            </a:r>
            <a:endParaRPr lang="en-US" altLang="zh-CN" dirty="0"/>
          </a:p>
        </p:txBody>
      </p:sp>
      <mc:AlternateContent xmlns:mc="http://schemas.openxmlformats.org/markup-compatibility/2006" xmlns:a14="http://schemas.microsoft.com/office/drawing/2010/main">
        <mc:Choice Requires="a14">
          <p:sp>
            <p:nvSpPr>
              <p:cNvPr id="13315" name="对象 13314"/>
              <p:cNvSpPr txBox="1"/>
              <p:nvPr/>
            </p:nvSpPr>
            <p:spPr>
              <a:xfrm>
                <a:off x="4166394" y="3410055"/>
                <a:ext cx="3859212" cy="889000"/>
              </a:xfrm>
              <a:prstGeom prst="rect">
                <a:avLst/>
              </a:prstGeom>
              <a:noFill/>
              <a:ln w="38100">
                <a:noFill/>
                <a:miter/>
              </a:ln>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𝑅</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𝑅</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𝑥</m:t>
                      </m:r>
                      <m:r>
                        <a:rPr kumimoji="0" lang="zh-CN" altLang="en-US" sz="3600" b="0" i="1" u="none" strike="noStrike" kern="1200" cap="none" spc="0" normalizeH="0" baseline="0" noProof="0" smtClean="0">
                          <a:ln>
                            <a:noFill/>
                          </a:ln>
                          <a:solidFill>
                            <a:srgbClr val="000099"/>
                          </a:solidFill>
                          <a:effectLst/>
                          <a:uLnTx/>
                          <a:uFillTx/>
                          <a:latin typeface="Cambria Math" panose="02040503050406030204" pitchFamily="18" charset="0"/>
                          <a:cs typeface="+mn-cs"/>
                        </a:rPr>
                        <m:t>)=0</m:t>
                      </m:r>
                    </m:oMath>
                  </m:oMathPara>
                </a14:m>
                <a:endParaRPr kumimoji="0" lang="zh-CN" altLang="en-US" sz="3600" b="0" i="0" u="none" strike="noStrike" kern="1200" cap="none" spc="0" normalizeH="0" baseline="0" noProof="0" dirty="0">
                  <a:ln>
                    <a:noFill/>
                  </a:ln>
                  <a:solidFill>
                    <a:srgbClr val="000099"/>
                  </a:solidFill>
                  <a:effectLst/>
                  <a:uLnTx/>
                  <a:uFillTx/>
                  <a:latin typeface="Times New Roman" panose="02020603050405020304" pitchFamily="18" charset="0"/>
                  <a:ea typeface="微软雅黑"/>
                  <a:cs typeface="Times New Roman" panose="02020603050405020304" pitchFamily="18" charset="0"/>
                </a:endParaRPr>
              </a:p>
            </p:txBody>
          </p:sp>
        </mc:Choice>
        <mc:Fallback xmlns="">
          <p:sp>
            <p:nvSpPr>
              <p:cNvPr id="13315" name="对象 13314"/>
              <p:cNvSpPr txBox="1">
                <a:spLocks noRot="1" noChangeAspect="1" noMove="1" noResize="1" noEditPoints="1" noAdjustHandles="1" noChangeArrowheads="1" noChangeShapeType="1" noTextEdit="1"/>
              </p:cNvSpPr>
              <p:nvPr/>
            </p:nvSpPr>
            <p:spPr>
              <a:xfrm>
                <a:off x="4166394" y="3410055"/>
                <a:ext cx="3859212" cy="889000"/>
              </a:xfrm>
              <a:prstGeom prst="rect">
                <a:avLst/>
              </a:prstGeom>
              <a:blipFill>
                <a:blip r:embed="rId2"/>
                <a:stretch>
                  <a:fillRect/>
                </a:stretch>
              </a:blipFill>
              <a:ln w="38100">
                <a:noFill/>
                <a:miter/>
              </a:ln>
            </p:spPr>
            <p:txBody>
              <a:bodyPr/>
              <a:lstStyle/>
              <a:p>
                <a:r>
                  <a:rPr lang="zh-CN" altLang="en-US">
                    <a:noFill/>
                  </a:rPr>
                  <a:t> </a:t>
                </a:r>
              </a:p>
            </p:txBody>
          </p:sp>
        </mc:Fallback>
      </mc:AlternateContent>
    </p:spTree>
    <p:extLst>
      <p:ext uri="{BB962C8B-B14F-4D97-AF65-F5344CB8AC3E}">
        <p14:creationId xmlns:p14="http://schemas.microsoft.com/office/powerpoint/2010/main" val="2983718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0CEE9F89-1F0D-40C5-B939-FF02A890AF01}"/>
              </a:ext>
            </a:extLst>
          </p:cNvPr>
          <p:cNvSpPr>
            <a:spLocks noGrp="1" noChangeArrowheads="1"/>
          </p:cNvSpPr>
          <p:nvPr>
            <p:ph type="body" idx="1"/>
          </p:nvPr>
        </p:nvSpPr>
        <p:spPr>
          <a:xfrm>
            <a:off x="2057400" y="228601"/>
            <a:ext cx="8096250" cy="1230313"/>
          </a:xfrm>
          <a:noFill/>
        </p:spPr>
        <p:txBody>
          <a:bodyPr vert="horz" lIns="90488" tIns="44450" rIns="90488" bIns="44450" rtlCol="0">
            <a:normAutofit/>
          </a:bodyPr>
          <a:lstStyle/>
          <a:p>
            <a:pPr eaLnBrk="1" hangingPunct="1">
              <a:lnSpc>
                <a:spcPct val="90000"/>
              </a:lnSpc>
              <a:buFontTx/>
              <a:buNone/>
            </a:pPr>
            <a:r>
              <a:rPr lang="en-US" altLang="zh-CN" sz="2400" dirty="0">
                <a:ea typeface="宋体" panose="02010600030101010101" pitchFamily="2" charset="-122"/>
              </a:rPr>
              <a:t>Information: (1,1,0,0)              </a:t>
            </a:r>
            <a:r>
              <a:rPr lang="en-US" altLang="zh-CN" sz="2400" i="1" dirty="0" err="1">
                <a:ea typeface="宋体" panose="02010600030101010101" pitchFamily="2" charset="-122"/>
              </a:rPr>
              <a:t>i</a:t>
            </a:r>
            <a:r>
              <a:rPr lang="en-US" altLang="zh-CN" sz="2400" i="1" dirty="0">
                <a:ea typeface="宋体" panose="02010600030101010101" pitchFamily="2" charset="-122"/>
              </a:rPr>
              <a:t>(x) = x</a:t>
            </a:r>
            <a:r>
              <a:rPr lang="en-US" altLang="zh-CN" sz="2400" i="1" baseline="30000" dirty="0">
                <a:ea typeface="宋体" panose="02010600030101010101" pitchFamily="2" charset="-122"/>
              </a:rPr>
              <a:t>3</a:t>
            </a:r>
            <a:r>
              <a:rPr lang="en-US" altLang="zh-CN" sz="2400" i="1" dirty="0">
                <a:ea typeface="宋体" panose="02010600030101010101" pitchFamily="2" charset="-122"/>
              </a:rPr>
              <a:t> + x</a:t>
            </a:r>
            <a:r>
              <a:rPr lang="en-US" altLang="zh-CN" sz="2400" i="1" baseline="30000" dirty="0">
                <a:ea typeface="宋体" panose="02010600030101010101" pitchFamily="2" charset="-122"/>
              </a:rPr>
              <a:t>2</a:t>
            </a:r>
            <a:endParaRPr lang="en-US" altLang="zh-CN" sz="2400" dirty="0">
              <a:ea typeface="宋体" panose="02010600030101010101" pitchFamily="2" charset="-122"/>
            </a:endParaRPr>
          </a:p>
          <a:p>
            <a:pPr eaLnBrk="1" hangingPunct="1">
              <a:lnSpc>
                <a:spcPct val="90000"/>
              </a:lnSpc>
              <a:buFontTx/>
              <a:buNone/>
            </a:pPr>
            <a:r>
              <a:rPr lang="en-US" altLang="zh-CN" sz="2400" dirty="0">
                <a:ea typeface="宋体" panose="02010600030101010101" pitchFamily="2" charset="-122"/>
              </a:rPr>
              <a:t>Generator polynomial:  </a:t>
            </a:r>
            <a:r>
              <a:rPr lang="en-US" altLang="zh-CN" sz="2400" i="1" dirty="0">
                <a:ea typeface="宋体" panose="02010600030101010101" pitchFamily="2" charset="-122"/>
              </a:rPr>
              <a:t>g(x)= x</a:t>
            </a:r>
            <a:r>
              <a:rPr lang="en-US" altLang="zh-CN" sz="2400" i="1" baseline="30000" dirty="0">
                <a:ea typeface="宋体" panose="02010600030101010101" pitchFamily="2" charset="-122"/>
              </a:rPr>
              <a:t>3 </a:t>
            </a:r>
            <a:r>
              <a:rPr lang="en-US" altLang="zh-CN" sz="2400" i="1" dirty="0">
                <a:ea typeface="宋体" panose="02010600030101010101" pitchFamily="2" charset="-122"/>
              </a:rPr>
              <a:t>+ x + </a:t>
            </a:r>
            <a:r>
              <a:rPr lang="en-US" altLang="zh-CN" sz="2400" dirty="0">
                <a:ea typeface="宋体" panose="02010600030101010101" pitchFamily="2" charset="-122"/>
              </a:rPr>
              <a:t>1</a:t>
            </a:r>
          </a:p>
          <a:p>
            <a:pPr eaLnBrk="1" hangingPunct="1">
              <a:lnSpc>
                <a:spcPct val="90000"/>
              </a:lnSpc>
              <a:buFontTx/>
              <a:buNone/>
            </a:pPr>
            <a:r>
              <a:rPr lang="en-US" altLang="zh-CN" sz="2400" dirty="0">
                <a:ea typeface="宋体" panose="02010600030101010101" pitchFamily="2" charset="-122"/>
              </a:rPr>
              <a:t>Encoding:    </a:t>
            </a:r>
            <a:r>
              <a:rPr lang="en-US" altLang="zh-CN" sz="2400" i="1" dirty="0">
                <a:ea typeface="宋体" panose="02010600030101010101" pitchFamily="2" charset="-122"/>
              </a:rPr>
              <a:t>x</a:t>
            </a:r>
            <a:r>
              <a:rPr lang="en-US" altLang="zh-CN" sz="2400" i="1" baseline="30000" dirty="0">
                <a:ea typeface="宋体" panose="02010600030101010101" pitchFamily="2" charset="-122"/>
              </a:rPr>
              <a:t>3</a:t>
            </a:r>
            <a:r>
              <a:rPr lang="en-US" altLang="zh-CN" sz="2400" i="1" dirty="0">
                <a:ea typeface="宋体" panose="02010600030101010101" pitchFamily="2" charset="-122"/>
              </a:rPr>
              <a:t>i(x) = x</a:t>
            </a:r>
            <a:r>
              <a:rPr lang="en-US" altLang="zh-CN" sz="2400" i="1" baseline="30000" dirty="0">
                <a:ea typeface="宋体" panose="02010600030101010101" pitchFamily="2" charset="-122"/>
              </a:rPr>
              <a:t>6</a:t>
            </a:r>
            <a:r>
              <a:rPr lang="en-US" altLang="zh-CN" sz="2400" i="1" dirty="0">
                <a:ea typeface="宋体" panose="02010600030101010101" pitchFamily="2" charset="-122"/>
              </a:rPr>
              <a:t> + x</a:t>
            </a:r>
            <a:r>
              <a:rPr lang="en-US" altLang="zh-CN" sz="2400" i="1" baseline="30000" dirty="0">
                <a:ea typeface="宋体" panose="02010600030101010101" pitchFamily="2" charset="-122"/>
              </a:rPr>
              <a:t>5</a:t>
            </a:r>
            <a:r>
              <a:rPr lang="en-US" altLang="zh-CN" sz="2400" dirty="0">
                <a:ea typeface="宋体" panose="02010600030101010101" pitchFamily="2" charset="-122"/>
              </a:rPr>
              <a:t>                                                </a:t>
            </a:r>
          </a:p>
        </p:txBody>
      </p:sp>
      <p:sp>
        <p:nvSpPr>
          <p:cNvPr id="22533" name="Rectangle 3">
            <a:extLst>
              <a:ext uri="{FF2B5EF4-FFF2-40B4-BE49-F238E27FC236}">
                <a16:creationId xmlns:a16="http://schemas.microsoft.com/office/drawing/2014/main" id="{4037EE8C-E0E6-443E-9644-DEAE4AC73B67}"/>
              </a:ext>
            </a:extLst>
          </p:cNvPr>
          <p:cNvSpPr>
            <a:spLocks noChangeArrowheads="1"/>
          </p:cNvSpPr>
          <p:nvPr/>
        </p:nvSpPr>
        <p:spPr bwMode="auto">
          <a:xfrm>
            <a:off x="7010400" y="2100264"/>
            <a:ext cx="180761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1011 ) 1100000</a:t>
            </a:r>
            <a:r>
              <a:rPr lang="en-US" altLang="zh-CN" sz="1800" baseline="30000">
                <a:latin typeface="Geneva" charset="0"/>
                <a:ea typeface="宋体" panose="02010600030101010101" pitchFamily="2" charset="-122"/>
              </a:rPr>
              <a:t> </a:t>
            </a:r>
          </a:p>
        </p:txBody>
      </p:sp>
      <p:sp>
        <p:nvSpPr>
          <p:cNvPr id="22534" name="Line 4">
            <a:extLst>
              <a:ext uri="{FF2B5EF4-FFF2-40B4-BE49-F238E27FC236}">
                <a16:creationId xmlns:a16="http://schemas.microsoft.com/office/drawing/2014/main" id="{25CBEBFA-D16E-4927-AF7B-BF5E88889333}"/>
              </a:ext>
            </a:extLst>
          </p:cNvPr>
          <p:cNvSpPr>
            <a:spLocks noChangeShapeType="1"/>
          </p:cNvSpPr>
          <p:nvPr/>
        </p:nvSpPr>
        <p:spPr bwMode="auto">
          <a:xfrm>
            <a:off x="7570789" y="2057400"/>
            <a:ext cx="19573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Rectangle 5">
            <a:extLst>
              <a:ext uri="{FF2B5EF4-FFF2-40B4-BE49-F238E27FC236}">
                <a16:creationId xmlns:a16="http://schemas.microsoft.com/office/drawing/2014/main" id="{B619B3FA-15CC-4517-917D-D3894ECB7E6C}"/>
              </a:ext>
            </a:extLst>
          </p:cNvPr>
          <p:cNvSpPr>
            <a:spLocks noChangeArrowheads="1"/>
          </p:cNvSpPr>
          <p:nvPr/>
        </p:nvSpPr>
        <p:spPr bwMode="auto">
          <a:xfrm>
            <a:off x="8031163" y="1666876"/>
            <a:ext cx="66146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1110</a:t>
            </a:r>
          </a:p>
        </p:txBody>
      </p:sp>
      <p:sp>
        <p:nvSpPr>
          <p:cNvPr id="22536" name="Rectangle 6">
            <a:extLst>
              <a:ext uri="{FF2B5EF4-FFF2-40B4-BE49-F238E27FC236}">
                <a16:creationId xmlns:a16="http://schemas.microsoft.com/office/drawing/2014/main" id="{732C02D6-DCCC-466D-8900-E71E8BF852DD}"/>
              </a:ext>
            </a:extLst>
          </p:cNvPr>
          <p:cNvSpPr>
            <a:spLocks noChangeArrowheads="1"/>
          </p:cNvSpPr>
          <p:nvPr/>
        </p:nvSpPr>
        <p:spPr bwMode="auto">
          <a:xfrm>
            <a:off x="7666039" y="2390776"/>
            <a:ext cx="6785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1011</a:t>
            </a:r>
            <a:endParaRPr lang="en-US" altLang="zh-CN" sz="1800" baseline="30000">
              <a:latin typeface="Geneva" charset="0"/>
              <a:ea typeface="宋体" panose="02010600030101010101" pitchFamily="2" charset="-122"/>
            </a:endParaRPr>
          </a:p>
        </p:txBody>
      </p:sp>
      <p:sp>
        <p:nvSpPr>
          <p:cNvPr id="22537" name="Line 7">
            <a:extLst>
              <a:ext uri="{FF2B5EF4-FFF2-40B4-BE49-F238E27FC236}">
                <a16:creationId xmlns:a16="http://schemas.microsoft.com/office/drawing/2014/main" id="{76BC989B-9AF2-4C4F-A906-00E141115F68}"/>
              </a:ext>
            </a:extLst>
          </p:cNvPr>
          <p:cNvSpPr>
            <a:spLocks noChangeShapeType="1"/>
          </p:cNvSpPr>
          <p:nvPr/>
        </p:nvSpPr>
        <p:spPr bwMode="auto">
          <a:xfrm>
            <a:off x="7673975" y="2755900"/>
            <a:ext cx="9207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Rectangle 8">
            <a:extLst>
              <a:ext uri="{FF2B5EF4-FFF2-40B4-BE49-F238E27FC236}">
                <a16:creationId xmlns:a16="http://schemas.microsoft.com/office/drawing/2014/main" id="{E552D314-4D6C-470D-A04B-6E50C7523DCB}"/>
              </a:ext>
            </a:extLst>
          </p:cNvPr>
          <p:cNvSpPr>
            <a:spLocks noChangeArrowheads="1"/>
          </p:cNvSpPr>
          <p:nvPr/>
        </p:nvSpPr>
        <p:spPr bwMode="auto">
          <a:xfrm>
            <a:off x="7756525" y="2820989"/>
            <a:ext cx="66146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1110</a:t>
            </a:r>
            <a:endParaRPr lang="en-US" altLang="zh-CN" sz="1800" baseline="30000">
              <a:latin typeface="Geneva" charset="0"/>
              <a:ea typeface="宋体" panose="02010600030101010101" pitchFamily="2" charset="-122"/>
            </a:endParaRPr>
          </a:p>
        </p:txBody>
      </p:sp>
      <p:sp>
        <p:nvSpPr>
          <p:cNvPr id="22539" name="Rectangle 9">
            <a:extLst>
              <a:ext uri="{FF2B5EF4-FFF2-40B4-BE49-F238E27FC236}">
                <a16:creationId xmlns:a16="http://schemas.microsoft.com/office/drawing/2014/main" id="{14508876-002B-431E-AC84-2DF704D753EC}"/>
              </a:ext>
            </a:extLst>
          </p:cNvPr>
          <p:cNvSpPr>
            <a:spLocks noChangeArrowheads="1"/>
          </p:cNvSpPr>
          <p:nvPr/>
        </p:nvSpPr>
        <p:spPr bwMode="auto">
          <a:xfrm>
            <a:off x="7756526" y="3163889"/>
            <a:ext cx="6785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latin typeface="Geneva" charset="0"/>
                <a:ea typeface="宋体" panose="02010600030101010101" pitchFamily="2" charset="-122"/>
              </a:rPr>
              <a:t>1011</a:t>
            </a:r>
            <a:endParaRPr lang="en-US" altLang="zh-CN" sz="1800" baseline="30000" dirty="0">
              <a:latin typeface="Geneva" charset="0"/>
              <a:ea typeface="宋体" panose="02010600030101010101" pitchFamily="2" charset="-122"/>
            </a:endParaRPr>
          </a:p>
        </p:txBody>
      </p:sp>
      <p:sp>
        <p:nvSpPr>
          <p:cNvPr id="22540" name="Line 10">
            <a:extLst>
              <a:ext uri="{FF2B5EF4-FFF2-40B4-BE49-F238E27FC236}">
                <a16:creationId xmlns:a16="http://schemas.microsoft.com/office/drawing/2014/main" id="{9ADD3E2D-BDEB-46D7-9FD6-FB34E6F79F1C}"/>
              </a:ext>
            </a:extLst>
          </p:cNvPr>
          <p:cNvSpPr>
            <a:spLocks noChangeShapeType="1"/>
          </p:cNvSpPr>
          <p:nvPr/>
        </p:nvSpPr>
        <p:spPr bwMode="auto">
          <a:xfrm>
            <a:off x="7804150" y="3543300"/>
            <a:ext cx="7889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Rectangle 11">
            <a:extLst>
              <a:ext uri="{FF2B5EF4-FFF2-40B4-BE49-F238E27FC236}">
                <a16:creationId xmlns:a16="http://schemas.microsoft.com/office/drawing/2014/main" id="{EA734DCE-9AF6-494D-8857-A62BC2919786}"/>
              </a:ext>
            </a:extLst>
          </p:cNvPr>
          <p:cNvSpPr>
            <a:spLocks noChangeArrowheads="1"/>
          </p:cNvSpPr>
          <p:nvPr/>
        </p:nvSpPr>
        <p:spPr bwMode="auto">
          <a:xfrm>
            <a:off x="7885113" y="3570289"/>
            <a:ext cx="69570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1010</a:t>
            </a:r>
            <a:endParaRPr lang="en-US" altLang="zh-CN" sz="1800" baseline="30000">
              <a:latin typeface="Geneva" charset="0"/>
              <a:ea typeface="宋体" panose="02010600030101010101" pitchFamily="2" charset="-122"/>
            </a:endParaRPr>
          </a:p>
        </p:txBody>
      </p:sp>
      <p:sp>
        <p:nvSpPr>
          <p:cNvPr id="22542" name="Rectangle 12">
            <a:extLst>
              <a:ext uri="{FF2B5EF4-FFF2-40B4-BE49-F238E27FC236}">
                <a16:creationId xmlns:a16="http://schemas.microsoft.com/office/drawing/2014/main" id="{B73403E7-4C69-4FB6-9261-E31B69128092}"/>
              </a:ext>
            </a:extLst>
          </p:cNvPr>
          <p:cNvSpPr>
            <a:spLocks noChangeArrowheads="1"/>
          </p:cNvSpPr>
          <p:nvPr/>
        </p:nvSpPr>
        <p:spPr bwMode="auto">
          <a:xfrm>
            <a:off x="7923214" y="3900489"/>
            <a:ext cx="6785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latin typeface="Geneva" charset="0"/>
                <a:ea typeface="宋体" panose="02010600030101010101" pitchFamily="2" charset="-122"/>
              </a:rPr>
              <a:t>1011</a:t>
            </a:r>
          </a:p>
        </p:txBody>
      </p:sp>
      <p:sp>
        <p:nvSpPr>
          <p:cNvPr id="22543" name="Line 13">
            <a:extLst>
              <a:ext uri="{FF2B5EF4-FFF2-40B4-BE49-F238E27FC236}">
                <a16:creationId xmlns:a16="http://schemas.microsoft.com/office/drawing/2014/main" id="{11A880B4-3A86-4CE4-BEF7-FFC64D9B7103}"/>
              </a:ext>
            </a:extLst>
          </p:cNvPr>
          <p:cNvSpPr>
            <a:spLocks noChangeShapeType="1"/>
          </p:cNvSpPr>
          <p:nvPr/>
        </p:nvSpPr>
        <p:spPr bwMode="auto">
          <a:xfrm flipV="1">
            <a:off x="8078788" y="4343400"/>
            <a:ext cx="660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5">
            <a:extLst>
              <a:ext uri="{FF2B5EF4-FFF2-40B4-BE49-F238E27FC236}">
                <a16:creationId xmlns:a16="http://schemas.microsoft.com/office/drawing/2014/main" id="{0AEECE03-FAA9-4BB7-8E59-8B335B699889}"/>
              </a:ext>
            </a:extLst>
          </p:cNvPr>
          <p:cNvSpPr>
            <a:spLocks noChangeShapeType="1"/>
          </p:cNvSpPr>
          <p:nvPr/>
        </p:nvSpPr>
        <p:spPr bwMode="auto">
          <a:xfrm>
            <a:off x="5613400" y="457200"/>
            <a:ext cx="482600" cy="0"/>
          </a:xfrm>
          <a:prstGeom prst="line">
            <a:avLst/>
          </a:prstGeom>
          <a:noFill/>
          <a:ln w="38100" cmpd="dbl">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6">
            <a:extLst>
              <a:ext uri="{FF2B5EF4-FFF2-40B4-BE49-F238E27FC236}">
                <a16:creationId xmlns:a16="http://schemas.microsoft.com/office/drawing/2014/main" id="{C9C5BFD7-88EB-4F68-88C9-E43F799223C0}"/>
              </a:ext>
            </a:extLst>
          </p:cNvPr>
          <p:cNvSpPr>
            <a:spLocks noChangeShapeType="1"/>
          </p:cNvSpPr>
          <p:nvPr/>
        </p:nvSpPr>
        <p:spPr bwMode="auto">
          <a:xfrm>
            <a:off x="2808288" y="5465763"/>
            <a:ext cx="48260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Rectangle 17">
            <a:extLst>
              <a:ext uri="{FF2B5EF4-FFF2-40B4-BE49-F238E27FC236}">
                <a16:creationId xmlns:a16="http://schemas.microsoft.com/office/drawing/2014/main" id="{57342F57-C9F2-4411-A2D4-70C0DBB6E33C}"/>
              </a:ext>
            </a:extLst>
          </p:cNvPr>
          <p:cNvSpPr>
            <a:spLocks noChangeArrowheads="1"/>
          </p:cNvSpPr>
          <p:nvPr/>
        </p:nvSpPr>
        <p:spPr bwMode="auto">
          <a:xfrm>
            <a:off x="1958976" y="2043114"/>
            <a:ext cx="2258633"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 </a:t>
            </a:r>
            <a:r>
              <a:rPr lang="en-US" altLang="zh-CN" sz="1800" i="1">
                <a:latin typeface="Geneva" charset="0"/>
                <a:ea typeface="宋体" panose="02010600030101010101" pitchFamily="2" charset="-122"/>
              </a:rPr>
              <a:t>+ </a:t>
            </a:r>
            <a:r>
              <a:rPr lang="en-US" altLang="zh-CN" sz="1800">
                <a:latin typeface="Geneva" charset="0"/>
                <a:ea typeface="宋体" panose="02010600030101010101" pitchFamily="2" charset="-122"/>
              </a:rPr>
              <a:t>1</a:t>
            </a:r>
            <a:r>
              <a:rPr lang="en-US" altLang="zh-CN" sz="1800" i="1">
                <a:latin typeface="Geneva" charset="0"/>
                <a:ea typeface="宋体" panose="02010600030101010101" pitchFamily="2" charset="-122"/>
              </a:rPr>
              <a:t> ) x</a:t>
            </a:r>
            <a:r>
              <a:rPr lang="en-US" altLang="zh-CN" sz="1800" i="1" baseline="30000">
                <a:latin typeface="Geneva" charset="0"/>
                <a:ea typeface="宋体" panose="02010600030101010101" pitchFamily="2" charset="-122"/>
              </a:rPr>
              <a:t>6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5</a:t>
            </a:r>
            <a:r>
              <a:rPr lang="en-US" altLang="zh-CN" sz="1800" baseline="30000">
                <a:latin typeface="Geneva" charset="0"/>
                <a:ea typeface="宋体" panose="02010600030101010101" pitchFamily="2" charset="-122"/>
              </a:rPr>
              <a:t> </a:t>
            </a:r>
          </a:p>
        </p:txBody>
      </p:sp>
      <p:sp>
        <p:nvSpPr>
          <p:cNvPr id="22547" name="Line 18">
            <a:extLst>
              <a:ext uri="{FF2B5EF4-FFF2-40B4-BE49-F238E27FC236}">
                <a16:creationId xmlns:a16="http://schemas.microsoft.com/office/drawing/2014/main" id="{DC8DE12C-B53A-4CBF-8E79-8051C0FA4C11}"/>
              </a:ext>
            </a:extLst>
          </p:cNvPr>
          <p:cNvSpPr>
            <a:spLocks noChangeShapeType="1"/>
          </p:cNvSpPr>
          <p:nvPr/>
        </p:nvSpPr>
        <p:spPr bwMode="auto">
          <a:xfrm>
            <a:off x="3249613" y="2027238"/>
            <a:ext cx="2959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Rectangle 19">
            <a:extLst>
              <a:ext uri="{FF2B5EF4-FFF2-40B4-BE49-F238E27FC236}">
                <a16:creationId xmlns:a16="http://schemas.microsoft.com/office/drawing/2014/main" id="{DF13D9A5-FA2C-4A41-8863-6D7DD3ADCBEE}"/>
              </a:ext>
            </a:extLst>
          </p:cNvPr>
          <p:cNvSpPr>
            <a:spLocks noChangeArrowheads="1"/>
          </p:cNvSpPr>
          <p:nvPr/>
        </p:nvSpPr>
        <p:spPr bwMode="auto">
          <a:xfrm>
            <a:off x="3292476" y="1624014"/>
            <a:ext cx="118301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dirty="0">
                <a:latin typeface="Geneva" charset="0"/>
                <a:ea typeface="宋体" panose="02010600030101010101" pitchFamily="2" charset="-122"/>
              </a:rPr>
              <a:t>x</a:t>
            </a:r>
            <a:r>
              <a:rPr lang="en-US" altLang="zh-CN" sz="1800" i="1" baseline="30000" dirty="0">
                <a:latin typeface="Geneva" charset="0"/>
                <a:ea typeface="宋体" panose="02010600030101010101" pitchFamily="2" charset="-122"/>
              </a:rPr>
              <a:t>3 </a:t>
            </a:r>
            <a:r>
              <a:rPr lang="en-US" altLang="zh-CN" sz="1800" i="1" dirty="0">
                <a:latin typeface="Geneva" charset="0"/>
                <a:ea typeface="宋体" panose="02010600030101010101" pitchFamily="2" charset="-122"/>
              </a:rPr>
              <a:t>+ x</a:t>
            </a:r>
            <a:r>
              <a:rPr lang="en-US" altLang="zh-CN" sz="1800" i="1" baseline="30000" dirty="0">
                <a:latin typeface="Geneva" charset="0"/>
                <a:ea typeface="宋体" panose="02010600030101010101" pitchFamily="2" charset="-122"/>
              </a:rPr>
              <a:t>2 </a:t>
            </a:r>
            <a:r>
              <a:rPr lang="en-US" altLang="zh-CN" sz="1800" i="1" dirty="0">
                <a:latin typeface="Geneva" charset="0"/>
                <a:ea typeface="宋体" panose="02010600030101010101" pitchFamily="2" charset="-122"/>
              </a:rPr>
              <a:t>+ x</a:t>
            </a:r>
            <a:endParaRPr lang="en-US" altLang="zh-CN" sz="1800" dirty="0">
              <a:latin typeface="Geneva" charset="0"/>
              <a:ea typeface="宋体" panose="02010600030101010101" pitchFamily="2" charset="-122"/>
            </a:endParaRPr>
          </a:p>
        </p:txBody>
      </p:sp>
      <p:sp>
        <p:nvSpPr>
          <p:cNvPr id="22549" name="Rectangle 20">
            <a:extLst>
              <a:ext uri="{FF2B5EF4-FFF2-40B4-BE49-F238E27FC236}">
                <a16:creationId xmlns:a16="http://schemas.microsoft.com/office/drawing/2014/main" id="{6D83C277-F9FC-4DBC-86F8-7E4643D0DA8E}"/>
              </a:ext>
            </a:extLst>
          </p:cNvPr>
          <p:cNvSpPr>
            <a:spLocks noChangeArrowheads="1"/>
          </p:cNvSpPr>
          <p:nvPr/>
        </p:nvSpPr>
        <p:spPr bwMode="auto">
          <a:xfrm>
            <a:off x="3279775" y="2347914"/>
            <a:ext cx="171681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6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a:t>
            </a:r>
            <a:endParaRPr lang="en-US" altLang="zh-CN" sz="1800" baseline="30000">
              <a:latin typeface="Geneva" charset="0"/>
              <a:ea typeface="宋体" panose="02010600030101010101" pitchFamily="2" charset="-122"/>
            </a:endParaRPr>
          </a:p>
        </p:txBody>
      </p:sp>
      <p:sp>
        <p:nvSpPr>
          <p:cNvPr id="22550" name="Line 21">
            <a:extLst>
              <a:ext uri="{FF2B5EF4-FFF2-40B4-BE49-F238E27FC236}">
                <a16:creationId xmlns:a16="http://schemas.microsoft.com/office/drawing/2014/main" id="{6CD6665C-EC03-491D-9213-E03881282209}"/>
              </a:ext>
            </a:extLst>
          </p:cNvPr>
          <p:cNvSpPr>
            <a:spLocks noChangeShapeType="1"/>
          </p:cNvSpPr>
          <p:nvPr/>
        </p:nvSpPr>
        <p:spPr bwMode="auto">
          <a:xfrm>
            <a:off x="3275013" y="273843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Rectangle 22">
            <a:extLst>
              <a:ext uri="{FF2B5EF4-FFF2-40B4-BE49-F238E27FC236}">
                <a16:creationId xmlns:a16="http://schemas.microsoft.com/office/drawing/2014/main" id="{40A689F0-039D-47B5-9840-533B21BBFFD7}"/>
              </a:ext>
            </a:extLst>
          </p:cNvPr>
          <p:cNvSpPr>
            <a:spLocks noChangeArrowheads="1"/>
          </p:cNvSpPr>
          <p:nvPr/>
        </p:nvSpPr>
        <p:spPr bwMode="auto">
          <a:xfrm>
            <a:off x="3694114" y="2787651"/>
            <a:ext cx="126797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5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a:t>
            </a:r>
          </a:p>
        </p:txBody>
      </p:sp>
      <p:sp>
        <p:nvSpPr>
          <p:cNvPr id="22552" name="Rectangle 23">
            <a:extLst>
              <a:ext uri="{FF2B5EF4-FFF2-40B4-BE49-F238E27FC236}">
                <a16:creationId xmlns:a16="http://schemas.microsoft.com/office/drawing/2014/main" id="{7C3308F4-E8CF-4E5B-8E7A-134B60C79F34}"/>
              </a:ext>
            </a:extLst>
          </p:cNvPr>
          <p:cNvSpPr>
            <a:spLocks noChangeArrowheads="1"/>
          </p:cNvSpPr>
          <p:nvPr/>
        </p:nvSpPr>
        <p:spPr bwMode="auto">
          <a:xfrm>
            <a:off x="3687763" y="3173414"/>
            <a:ext cx="171681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5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3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2</a:t>
            </a:r>
            <a:endParaRPr lang="en-US" altLang="zh-CN" sz="1800" baseline="30000">
              <a:latin typeface="Geneva" charset="0"/>
              <a:ea typeface="宋体" panose="02010600030101010101" pitchFamily="2" charset="-122"/>
            </a:endParaRPr>
          </a:p>
        </p:txBody>
      </p:sp>
      <p:sp>
        <p:nvSpPr>
          <p:cNvPr id="22553" name="Line 24">
            <a:extLst>
              <a:ext uri="{FF2B5EF4-FFF2-40B4-BE49-F238E27FC236}">
                <a16:creationId xmlns:a16="http://schemas.microsoft.com/office/drawing/2014/main" id="{5F583632-3544-49A1-8844-7823C577531F}"/>
              </a:ext>
            </a:extLst>
          </p:cNvPr>
          <p:cNvSpPr>
            <a:spLocks noChangeShapeType="1"/>
          </p:cNvSpPr>
          <p:nvPr/>
        </p:nvSpPr>
        <p:spPr bwMode="auto">
          <a:xfrm>
            <a:off x="3935413" y="352583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Rectangle 25">
            <a:extLst>
              <a:ext uri="{FF2B5EF4-FFF2-40B4-BE49-F238E27FC236}">
                <a16:creationId xmlns:a16="http://schemas.microsoft.com/office/drawing/2014/main" id="{0E8BE6AD-6EF3-4D1C-A8BA-89E3E8F67814}"/>
              </a:ext>
            </a:extLst>
          </p:cNvPr>
          <p:cNvSpPr>
            <a:spLocks noChangeArrowheads="1"/>
          </p:cNvSpPr>
          <p:nvPr/>
        </p:nvSpPr>
        <p:spPr bwMode="auto">
          <a:xfrm>
            <a:off x="4124326" y="3592514"/>
            <a:ext cx="127438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2</a:t>
            </a:r>
            <a:endParaRPr lang="en-US" altLang="zh-CN" sz="1800" baseline="30000">
              <a:latin typeface="Geneva" charset="0"/>
              <a:ea typeface="宋体" panose="02010600030101010101" pitchFamily="2" charset="-122"/>
            </a:endParaRPr>
          </a:p>
        </p:txBody>
      </p:sp>
      <p:sp>
        <p:nvSpPr>
          <p:cNvPr id="22555" name="Rectangle 26">
            <a:extLst>
              <a:ext uri="{FF2B5EF4-FFF2-40B4-BE49-F238E27FC236}">
                <a16:creationId xmlns:a16="http://schemas.microsoft.com/office/drawing/2014/main" id="{89B62BED-DF00-4DCB-8970-6ADB635D36AB}"/>
              </a:ext>
            </a:extLst>
          </p:cNvPr>
          <p:cNvSpPr>
            <a:spLocks noChangeArrowheads="1"/>
          </p:cNvSpPr>
          <p:nvPr/>
        </p:nvSpPr>
        <p:spPr bwMode="auto">
          <a:xfrm>
            <a:off x="4133850" y="3922714"/>
            <a:ext cx="163185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r>
              <a:rPr lang="en-US" altLang="zh-CN" sz="1800" i="1" baseline="30000">
                <a:latin typeface="Geneva" charset="0"/>
                <a:ea typeface="宋体" panose="02010600030101010101" pitchFamily="2" charset="-122"/>
              </a:rPr>
              <a:t>4 </a:t>
            </a:r>
            <a:r>
              <a:rPr lang="en-US" altLang="zh-CN" sz="1800" i="1">
                <a:latin typeface="Geneva" charset="0"/>
                <a:ea typeface="宋体" panose="02010600030101010101" pitchFamily="2" charset="-122"/>
              </a:rPr>
              <a:t>+        x</a:t>
            </a:r>
            <a:r>
              <a:rPr lang="en-US" altLang="zh-CN" sz="1800" i="1" baseline="30000">
                <a:latin typeface="Geneva" charset="0"/>
                <a:ea typeface="宋体" panose="02010600030101010101" pitchFamily="2" charset="-122"/>
              </a:rPr>
              <a:t>2 </a:t>
            </a:r>
            <a:r>
              <a:rPr lang="en-US" altLang="zh-CN" sz="1800" i="1">
                <a:latin typeface="Geneva" charset="0"/>
                <a:ea typeface="宋体" panose="02010600030101010101" pitchFamily="2" charset="-122"/>
              </a:rPr>
              <a:t>+ x</a:t>
            </a:r>
            <a:endParaRPr lang="en-US" altLang="zh-CN" sz="1800">
              <a:latin typeface="Geneva" charset="0"/>
              <a:ea typeface="宋体" panose="02010600030101010101" pitchFamily="2" charset="-122"/>
            </a:endParaRPr>
          </a:p>
        </p:txBody>
      </p:sp>
      <p:sp>
        <p:nvSpPr>
          <p:cNvPr id="22556" name="Line 27">
            <a:extLst>
              <a:ext uri="{FF2B5EF4-FFF2-40B4-BE49-F238E27FC236}">
                <a16:creationId xmlns:a16="http://schemas.microsoft.com/office/drawing/2014/main" id="{CA9328F8-FE4E-4575-98AA-22D73D22EACA}"/>
              </a:ext>
            </a:extLst>
          </p:cNvPr>
          <p:cNvSpPr>
            <a:spLocks noChangeShapeType="1"/>
          </p:cNvSpPr>
          <p:nvPr/>
        </p:nvSpPr>
        <p:spPr bwMode="auto">
          <a:xfrm>
            <a:off x="4392613" y="4300538"/>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Rectangle 28">
            <a:extLst>
              <a:ext uri="{FF2B5EF4-FFF2-40B4-BE49-F238E27FC236}">
                <a16:creationId xmlns:a16="http://schemas.microsoft.com/office/drawing/2014/main" id="{BF6706FA-883A-4691-861C-F9A1B370D5BA}"/>
              </a:ext>
            </a:extLst>
          </p:cNvPr>
          <p:cNvSpPr>
            <a:spLocks noChangeArrowheads="1"/>
          </p:cNvSpPr>
          <p:nvPr/>
        </p:nvSpPr>
        <p:spPr bwMode="auto">
          <a:xfrm>
            <a:off x="5392738" y="4341814"/>
            <a:ext cx="29816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ot"/>
                <a:miter lim="800000"/>
                <a:headEnd/>
                <a:tailEnd/>
              </a14:hiddenLine>
            </a:ext>
          </a:extLst>
        </p:spPr>
        <p:txBody>
          <a:bodyPr wrap="none" lIns="90488" tIns="44450" rIns="90488" bIns="4445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i="1">
                <a:latin typeface="Geneva" charset="0"/>
                <a:ea typeface="宋体" panose="02010600030101010101" pitchFamily="2" charset="-122"/>
              </a:rPr>
              <a:t>x</a:t>
            </a:r>
            <a:endParaRPr lang="en-US" altLang="zh-CN" sz="1800">
              <a:latin typeface="Geneva" charset="0"/>
              <a:ea typeface="宋体" panose="02010600030101010101" pitchFamily="2" charset="-122"/>
            </a:endParaRPr>
          </a:p>
        </p:txBody>
      </p:sp>
      <p:sp>
        <p:nvSpPr>
          <p:cNvPr id="22558" name="Text Box 29">
            <a:extLst>
              <a:ext uri="{FF2B5EF4-FFF2-40B4-BE49-F238E27FC236}">
                <a16:creationId xmlns:a16="http://schemas.microsoft.com/office/drawing/2014/main" id="{DEDBDBCC-FA66-455A-AB8A-8B4AC4237783}"/>
              </a:ext>
            </a:extLst>
          </p:cNvPr>
          <p:cNvSpPr txBox="1">
            <a:spLocks noChangeArrowheads="1"/>
          </p:cNvSpPr>
          <p:nvPr/>
        </p:nvSpPr>
        <p:spPr bwMode="auto">
          <a:xfrm>
            <a:off x="1936750" y="4678363"/>
            <a:ext cx="33147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a:ea typeface="宋体" panose="02010600030101010101" pitchFamily="2" charset="-122"/>
              </a:rPr>
              <a:t>Transmitted codeword:</a:t>
            </a:r>
          </a:p>
          <a:p>
            <a:pPr lvl="3"/>
            <a:r>
              <a:rPr lang="en-US" altLang="zh-CN" sz="1800" i="1">
                <a:ea typeface="宋体" panose="02010600030101010101" pitchFamily="2" charset="-122"/>
              </a:rPr>
              <a:t>b(x) = x</a:t>
            </a:r>
            <a:r>
              <a:rPr lang="en-US" altLang="zh-CN" sz="1800" i="1" baseline="30000">
                <a:ea typeface="宋体" panose="02010600030101010101" pitchFamily="2" charset="-122"/>
              </a:rPr>
              <a:t>6</a:t>
            </a:r>
            <a:r>
              <a:rPr lang="en-US" altLang="zh-CN" sz="1800" i="1">
                <a:ea typeface="宋体" panose="02010600030101010101" pitchFamily="2" charset="-122"/>
              </a:rPr>
              <a:t> + x</a:t>
            </a:r>
            <a:r>
              <a:rPr lang="en-US" altLang="zh-CN" sz="1800" i="1" baseline="30000">
                <a:ea typeface="宋体" panose="02010600030101010101" pitchFamily="2" charset="-122"/>
              </a:rPr>
              <a:t>5 </a:t>
            </a:r>
            <a:r>
              <a:rPr lang="en-US" altLang="zh-CN" sz="1800" i="1">
                <a:ea typeface="宋体" panose="02010600030101010101" pitchFamily="2" charset="-122"/>
              </a:rPr>
              <a:t>+ x</a:t>
            </a:r>
          </a:p>
          <a:p>
            <a:pPr lvl="3"/>
            <a:r>
              <a:rPr lang="en-US" altLang="zh-CN" sz="1800" i="1" u="sng">
                <a:ea typeface="宋体" panose="02010600030101010101" pitchFamily="2" charset="-122"/>
              </a:rPr>
              <a:t>b</a:t>
            </a:r>
            <a:r>
              <a:rPr lang="en-US" altLang="zh-CN" sz="1800" i="1">
                <a:ea typeface="宋体" panose="02010600030101010101" pitchFamily="2" charset="-122"/>
              </a:rPr>
              <a:t> </a:t>
            </a:r>
            <a:r>
              <a:rPr lang="en-US" altLang="zh-CN" sz="1800">
                <a:ea typeface="宋体" panose="02010600030101010101" pitchFamily="2" charset="-122"/>
              </a:rPr>
              <a:t>= (</a:t>
            </a:r>
            <a:r>
              <a:rPr lang="en-US" altLang="zh-CN" sz="1800">
                <a:latin typeface="Comic Sans MS" panose="030F0702030302020204" pitchFamily="66" charset="0"/>
                <a:ea typeface="宋体" panose="02010600030101010101" pitchFamily="2" charset="-122"/>
              </a:rPr>
              <a:t>1,1,0,0,</a:t>
            </a:r>
            <a:r>
              <a:rPr lang="en-US" altLang="zh-CN" sz="1800">
                <a:solidFill>
                  <a:srgbClr val="009900"/>
                </a:solidFill>
                <a:latin typeface="Comic Sans MS" panose="030F0702030302020204" pitchFamily="66" charset="0"/>
                <a:ea typeface="宋体" panose="02010600030101010101" pitchFamily="2" charset="-122"/>
              </a:rPr>
              <a:t>0,1,0</a:t>
            </a:r>
            <a:r>
              <a:rPr lang="en-US" altLang="zh-CN" sz="1800">
                <a:ea typeface="宋体" panose="02010600030101010101" pitchFamily="2" charset="-122"/>
              </a:rPr>
              <a:t>)</a:t>
            </a:r>
          </a:p>
          <a:p>
            <a:pPr>
              <a:spcBef>
                <a:spcPct val="50000"/>
              </a:spcBef>
            </a:pPr>
            <a:endParaRPr lang="en-US" altLang="zh-CN" sz="1600">
              <a:ea typeface="宋体" panose="02010600030101010101" pitchFamily="2" charset="-122"/>
            </a:endParaRPr>
          </a:p>
        </p:txBody>
      </p:sp>
      <p:sp>
        <p:nvSpPr>
          <p:cNvPr id="22562" name="Rectangle 33">
            <a:extLst>
              <a:ext uri="{FF2B5EF4-FFF2-40B4-BE49-F238E27FC236}">
                <a16:creationId xmlns:a16="http://schemas.microsoft.com/office/drawing/2014/main" id="{24E62366-B1E2-4EA8-A313-4B68DED2945F}"/>
              </a:ext>
            </a:extLst>
          </p:cNvPr>
          <p:cNvSpPr>
            <a:spLocks noChangeArrowheads="1"/>
          </p:cNvSpPr>
          <p:nvPr/>
        </p:nvSpPr>
        <p:spPr bwMode="auto">
          <a:xfrm>
            <a:off x="7967663" y="4419600"/>
            <a:ext cx="838200" cy="381000"/>
          </a:xfrm>
          <a:prstGeom prst="rect">
            <a:avLst/>
          </a:prstGeom>
          <a:solidFill>
            <a:srgbClr val="CCFFCC"/>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1800" b="1">
                <a:ea typeface="宋体" panose="02010600030101010101" pitchFamily="2" charset="-122"/>
              </a:rPr>
              <a:t>010</a:t>
            </a:r>
          </a:p>
        </p:txBody>
      </p:sp>
      <p:cxnSp>
        <p:nvCxnSpPr>
          <p:cNvPr id="22563" name="AutoShape 34">
            <a:extLst>
              <a:ext uri="{FF2B5EF4-FFF2-40B4-BE49-F238E27FC236}">
                <a16:creationId xmlns:a16="http://schemas.microsoft.com/office/drawing/2014/main" id="{3397F185-5047-4BDF-ABC3-355DFC6A6152}"/>
              </a:ext>
            </a:extLst>
          </p:cNvPr>
          <p:cNvCxnSpPr>
            <a:cxnSpLocks noChangeShapeType="1"/>
            <a:stCxn id="22562" idx="1"/>
          </p:cNvCxnSpPr>
          <p:nvPr/>
        </p:nvCxnSpPr>
        <p:spPr bwMode="auto">
          <a:xfrm flipH="1">
            <a:off x="5148263" y="4610100"/>
            <a:ext cx="2819400" cy="723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2C5BF44-8913-4D3F-906A-7B47D3190FC7}"/>
              </a:ext>
            </a:extLst>
          </p:cNvPr>
          <p:cNvSpPr>
            <a:spLocks noGrp="1" noChangeArrowheads="1"/>
          </p:cNvSpPr>
          <p:nvPr>
            <p:ph type="title"/>
          </p:nvPr>
        </p:nvSpPr>
        <p:spPr>
          <a:xfrm>
            <a:off x="2209800" y="609600"/>
            <a:ext cx="7772400" cy="990600"/>
          </a:xfrm>
        </p:spPr>
        <p:txBody>
          <a:bodyPr/>
          <a:lstStyle/>
          <a:p>
            <a:r>
              <a:rPr lang="en-US" altLang="zh-CN">
                <a:ea typeface="宋体" panose="02010600030101010101" pitchFamily="2" charset="-122"/>
              </a:rPr>
              <a:t>Calculating a CRC</a:t>
            </a:r>
          </a:p>
        </p:txBody>
      </p:sp>
      <p:sp>
        <p:nvSpPr>
          <p:cNvPr id="17413" name="Text Box 5">
            <a:extLst>
              <a:ext uri="{FF2B5EF4-FFF2-40B4-BE49-F238E27FC236}">
                <a16:creationId xmlns:a16="http://schemas.microsoft.com/office/drawing/2014/main" id="{289797F4-F8B8-429C-87F6-15B80EC052F5}"/>
              </a:ext>
            </a:extLst>
          </p:cNvPr>
          <p:cNvSpPr txBox="1">
            <a:spLocks noChangeArrowheads="1"/>
          </p:cNvSpPr>
          <p:nvPr/>
        </p:nvSpPr>
        <p:spPr bwMode="auto">
          <a:xfrm>
            <a:off x="2727326" y="1638300"/>
            <a:ext cx="41553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000099"/>
                </a:solidFill>
                <a:latin typeface="Comic Sans MS" panose="030F0702030302020204" pitchFamily="66" charset="0"/>
                <a:ea typeface="宋体" panose="02010600030101010101" pitchFamily="2" charset="-122"/>
              </a:rPr>
              <a:t>Example:</a:t>
            </a:r>
            <a:r>
              <a:rPr lang="en-US" altLang="zh-CN" dirty="0">
                <a:solidFill>
                  <a:srgbClr val="000099"/>
                </a:solidFill>
                <a:latin typeface="Comic Sans MS" panose="030F0702030302020204" pitchFamily="66" charset="0"/>
                <a:ea typeface="宋体" panose="02010600030101010101" pitchFamily="2" charset="-122"/>
              </a:rPr>
              <a:t> 	M= 110101, G = 1001</a:t>
            </a:r>
          </a:p>
        </p:txBody>
      </p:sp>
      <p:sp>
        <p:nvSpPr>
          <p:cNvPr id="17417" name="Text Box 9">
            <a:extLst>
              <a:ext uri="{FF2B5EF4-FFF2-40B4-BE49-F238E27FC236}">
                <a16:creationId xmlns:a16="http://schemas.microsoft.com/office/drawing/2014/main" id="{665049FC-6A26-4A63-80FA-51FE3EC7A964}"/>
              </a:ext>
            </a:extLst>
          </p:cNvPr>
          <p:cNvSpPr txBox="1">
            <a:spLocks noChangeArrowheads="1"/>
          </p:cNvSpPr>
          <p:nvPr/>
        </p:nvSpPr>
        <p:spPr bwMode="auto">
          <a:xfrm>
            <a:off x="3032125" y="2362201"/>
            <a:ext cx="275590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0099"/>
                </a:solidFill>
                <a:latin typeface="Comic Sans MS" panose="030F0702030302020204" pitchFamily="66" charset="0"/>
                <a:ea typeface="宋体" panose="02010600030101010101" pitchFamily="2" charset="-122"/>
              </a:rPr>
              <a:t>1 0 0 1	1 1 0 1 0 1 0 0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1 0 0 0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0 0 1 1</a:t>
            </a:r>
          </a:p>
          <a:p>
            <a:r>
              <a:rPr lang="en-US" altLang="zh-CN" dirty="0">
                <a:solidFill>
                  <a:srgbClr val="000099"/>
                </a:solidFill>
                <a:latin typeface="Comic Sans MS" panose="030F0702030302020204" pitchFamily="66" charset="0"/>
                <a:ea typeface="宋体" panose="02010600030101010101" pitchFamily="2" charset="-122"/>
              </a:rPr>
              <a:t>	     0 0 0 0</a:t>
            </a:r>
          </a:p>
          <a:p>
            <a:r>
              <a:rPr lang="en-US" altLang="zh-CN" dirty="0">
                <a:solidFill>
                  <a:srgbClr val="000099"/>
                </a:solidFill>
                <a:latin typeface="Comic Sans MS" panose="030F0702030302020204" pitchFamily="66" charset="0"/>
                <a:ea typeface="宋体" panose="02010600030101010101" pitchFamily="2" charset="-122"/>
              </a:rPr>
              <a:t>	        0 1 1 0</a:t>
            </a:r>
          </a:p>
          <a:p>
            <a:r>
              <a:rPr lang="en-US" altLang="zh-CN" dirty="0">
                <a:solidFill>
                  <a:srgbClr val="000099"/>
                </a:solidFill>
                <a:latin typeface="Comic Sans MS" panose="030F0702030302020204" pitchFamily="66" charset="0"/>
                <a:ea typeface="宋体" panose="02010600030101010101" pitchFamily="2" charset="-122"/>
              </a:rPr>
              <a:t>	        0 0 0 0</a:t>
            </a:r>
          </a:p>
          <a:p>
            <a:r>
              <a:rPr lang="en-US" altLang="zh-CN" dirty="0">
                <a:solidFill>
                  <a:srgbClr val="000099"/>
                </a:solidFill>
                <a:latin typeface="Comic Sans MS" panose="030F0702030302020204" pitchFamily="66" charset="0"/>
                <a:ea typeface="宋体" panose="02010600030101010101" pitchFamily="2" charset="-122"/>
              </a:rPr>
              <a:t>	           1 1 0 0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1 0 1 0</a:t>
            </a:r>
          </a:p>
          <a:p>
            <a:r>
              <a:rPr lang="en-US" altLang="zh-CN" dirty="0">
                <a:solidFill>
                  <a:srgbClr val="000099"/>
                </a:solidFill>
                <a:latin typeface="Comic Sans MS" panose="030F0702030302020204" pitchFamily="66" charset="0"/>
                <a:ea typeface="宋体" panose="02010600030101010101" pitchFamily="2" charset="-122"/>
              </a:rPr>
              <a:t>		1 0 0 1</a:t>
            </a:r>
          </a:p>
          <a:p>
            <a:r>
              <a:rPr lang="en-US" altLang="zh-CN" dirty="0">
                <a:solidFill>
                  <a:srgbClr val="000099"/>
                </a:solidFill>
                <a:latin typeface="Comic Sans MS" panose="030F0702030302020204" pitchFamily="66" charset="0"/>
                <a:ea typeface="宋体" panose="02010600030101010101" pitchFamily="2" charset="-122"/>
              </a:rPr>
              <a:t>		   0 1 1</a:t>
            </a:r>
          </a:p>
          <a:p>
            <a:r>
              <a:rPr lang="en-US" altLang="zh-CN" dirty="0">
                <a:solidFill>
                  <a:srgbClr val="000099"/>
                </a:solidFill>
                <a:ea typeface="宋体" panose="02010600030101010101" pitchFamily="2" charset="-122"/>
              </a:rPr>
              <a:t>	</a:t>
            </a:r>
          </a:p>
          <a:p>
            <a:r>
              <a:rPr lang="en-US" altLang="zh-CN" dirty="0">
                <a:solidFill>
                  <a:srgbClr val="000099"/>
                </a:solidFill>
                <a:ea typeface="宋体" panose="02010600030101010101" pitchFamily="2" charset="-122"/>
              </a:rPr>
              <a:t>             </a:t>
            </a:r>
          </a:p>
        </p:txBody>
      </p:sp>
      <p:sp>
        <p:nvSpPr>
          <p:cNvPr id="17418" name="Line 10">
            <a:extLst>
              <a:ext uri="{FF2B5EF4-FFF2-40B4-BE49-F238E27FC236}">
                <a16:creationId xmlns:a16="http://schemas.microsoft.com/office/drawing/2014/main" id="{ABD49055-A679-45EB-AD90-9F4723D98BF9}"/>
              </a:ext>
            </a:extLst>
          </p:cNvPr>
          <p:cNvSpPr>
            <a:spLocks noChangeShapeType="1"/>
          </p:cNvSpPr>
          <p:nvPr/>
        </p:nvSpPr>
        <p:spPr bwMode="auto">
          <a:xfrm>
            <a:off x="4038600" y="2971800"/>
            <a:ext cx="6858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Line 11">
            <a:extLst>
              <a:ext uri="{FF2B5EF4-FFF2-40B4-BE49-F238E27FC236}">
                <a16:creationId xmlns:a16="http://schemas.microsoft.com/office/drawing/2014/main" id="{C54A2218-D030-4CF7-9E5A-0FDDD61793E7}"/>
              </a:ext>
            </a:extLst>
          </p:cNvPr>
          <p:cNvSpPr>
            <a:spLocks noChangeShapeType="1"/>
          </p:cNvSpPr>
          <p:nvPr/>
        </p:nvSpPr>
        <p:spPr bwMode="auto">
          <a:xfrm>
            <a:off x="4038600" y="3505200"/>
            <a:ext cx="9144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1" name="Line 13">
            <a:extLst>
              <a:ext uri="{FF2B5EF4-FFF2-40B4-BE49-F238E27FC236}">
                <a16:creationId xmlns:a16="http://schemas.microsoft.com/office/drawing/2014/main" id="{B3DD15B0-587C-41FD-B311-04EFF8A34291}"/>
              </a:ext>
            </a:extLst>
          </p:cNvPr>
          <p:cNvSpPr>
            <a:spLocks noChangeShapeType="1"/>
          </p:cNvSpPr>
          <p:nvPr/>
        </p:nvSpPr>
        <p:spPr bwMode="auto">
          <a:xfrm>
            <a:off x="4038600" y="4038600"/>
            <a:ext cx="11430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15">
            <a:extLst>
              <a:ext uri="{FF2B5EF4-FFF2-40B4-BE49-F238E27FC236}">
                <a16:creationId xmlns:a16="http://schemas.microsoft.com/office/drawing/2014/main" id="{F82DBD67-4540-4CBE-9DDF-4854BA8C18B5}"/>
              </a:ext>
            </a:extLst>
          </p:cNvPr>
          <p:cNvSpPr>
            <a:spLocks noChangeShapeType="1"/>
          </p:cNvSpPr>
          <p:nvPr/>
        </p:nvSpPr>
        <p:spPr bwMode="auto">
          <a:xfrm>
            <a:off x="4114800" y="5181600"/>
            <a:ext cx="13716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6">
            <a:extLst>
              <a:ext uri="{FF2B5EF4-FFF2-40B4-BE49-F238E27FC236}">
                <a16:creationId xmlns:a16="http://schemas.microsoft.com/office/drawing/2014/main" id="{CF9BCB7D-7094-44B0-956A-9CCCEF57EEE8}"/>
              </a:ext>
            </a:extLst>
          </p:cNvPr>
          <p:cNvSpPr>
            <a:spLocks noChangeShapeType="1"/>
          </p:cNvSpPr>
          <p:nvPr/>
        </p:nvSpPr>
        <p:spPr bwMode="auto">
          <a:xfrm>
            <a:off x="4038600" y="4572000"/>
            <a:ext cx="12954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7">
            <a:extLst>
              <a:ext uri="{FF2B5EF4-FFF2-40B4-BE49-F238E27FC236}">
                <a16:creationId xmlns:a16="http://schemas.microsoft.com/office/drawing/2014/main" id="{59CFCD5D-32E1-4535-B971-6D5A14AEF93D}"/>
              </a:ext>
            </a:extLst>
          </p:cNvPr>
          <p:cNvSpPr>
            <a:spLocks noChangeShapeType="1"/>
          </p:cNvSpPr>
          <p:nvPr/>
        </p:nvSpPr>
        <p:spPr bwMode="auto">
          <a:xfrm>
            <a:off x="4114800" y="5715000"/>
            <a:ext cx="152400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19">
            <a:extLst>
              <a:ext uri="{FF2B5EF4-FFF2-40B4-BE49-F238E27FC236}">
                <a16:creationId xmlns:a16="http://schemas.microsoft.com/office/drawing/2014/main" id="{2544ACE1-2F12-45CF-8960-F2D89617D404}"/>
              </a:ext>
            </a:extLst>
          </p:cNvPr>
          <p:cNvSpPr>
            <a:spLocks noChangeShapeType="1"/>
          </p:cNvSpPr>
          <p:nvPr/>
        </p:nvSpPr>
        <p:spPr bwMode="auto">
          <a:xfrm>
            <a:off x="4829175" y="2657475"/>
            <a:ext cx="0" cy="3048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20">
            <a:extLst>
              <a:ext uri="{FF2B5EF4-FFF2-40B4-BE49-F238E27FC236}">
                <a16:creationId xmlns:a16="http://schemas.microsoft.com/office/drawing/2014/main" id="{658475B9-D474-4981-95AA-CC43B4A30EEF}"/>
              </a:ext>
            </a:extLst>
          </p:cNvPr>
          <p:cNvSpPr>
            <a:spLocks noChangeShapeType="1"/>
          </p:cNvSpPr>
          <p:nvPr/>
        </p:nvSpPr>
        <p:spPr bwMode="auto">
          <a:xfrm>
            <a:off x="5011739" y="2644776"/>
            <a:ext cx="7937" cy="8604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21">
            <a:extLst>
              <a:ext uri="{FF2B5EF4-FFF2-40B4-BE49-F238E27FC236}">
                <a16:creationId xmlns:a16="http://schemas.microsoft.com/office/drawing/2014/main" id="{E4625664-6E91-4B2D-A865-EE46B6D45C6E}"/>
              </a:ext>
            </a:extLst>
          </p:cNvPr>
          <p:cNvSpPr>
            <a:spLocks noChangeShapeType="1"/>
          </p:cNvSpPr>
          <p:nvPr/>
        </p:nvSpPr>
        <p:spPr bwMode="auto">
          <a:xfrm>
            <a:off x="5210175" y="2667000"/>
            <a:ext cx="0" cy="13716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22">
            <a:extLst>
              <a:ext uri="{FF2B5EF4-FFF2-40B4-BE49-F238E27FC236}">
                <a16:creationId xmlns:a16="http://schemas.microsoft.com/office/drawing/2014/main" id="{1E8A9247-5AAC-47BA-B2BB-8CA8426747E1}"/>
              </a:ext>
            </a:extLst>
          </p:cNvPr>
          <p:cNvSpPr>
            <a:spLocks noChangeShapeType="1"/>
          </p:cNvSpPr>
          <p:nvPr/>
        </p:nvSpPr>
        <p:spPr bwMode="auto">
          <a:xfrm>
            <a:off x="5410200" y="2667000"/>
            <a:ext cx="0" cy="19812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23">
            <a:extLst>
              <a:ext uri="{FF2B5EF4-FFF2-40B4-BE49-F238E27FC236}">
                <a16:creationId xmlns:a16="http://schemas.microsoft.com/office/drawing/2014/main" id="{5FD3133B-EE25-41F6-A22B-DDB71085ED38}"/>
              </a:ext>
            </a:extLst>
          </p:cNvPr>
          <p:cNvSpPr>
            <a:spLocks noChangeShapeType="1"/>
          </p:cNvSpPr>
          <p:nvPr/>
        </p:nvSpPr>
        <p:spPr bwMode="auto">
          <a:xfrm>
            <a:off x="5619750" y="2667000"/>
            <a:ext cx="0" cy="240030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Line 24">
            <a:extLst>
              <a:ext uri="{FF2B5EF4-FFF2-40B4-BE49-F238E27FC236}">
                <a16:creationId xmlns:a16="http://schemas.microsoft.com/office/drawing/2014/main" id="{3A45D982-05A2-43AB-ADB8-0DF5400687C8}"/>
              </a:ext>
            </a:extLst>
          </p:cNvPr>
          <p:cNvSpPr>
            <a:spLocks noChangeShapeType="1"/>
          </p:cNvSpPr>
          <p:nvPr/>
        </p:nvSpPr>
        <p:spPr bwMode="auto">
          <a:xfrm flipH="1">
            <a:off x="5715000" y="5791200"/>
            <a:ext cx="838200" cy="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endParaRPr>
          </a:p>
        </p:txBody>
      </p:sp>
      <p:sp>
        <p:nvSpPr>
          <p:cNvPr id="17433" name="Text Box 25">
            <a:extLst>
              <a:ext uri="{FF2B5EF4-FFF2-40B4-BE49-F238E27FC236}">
                <a16:creationId xmlns:a16="http://schemas.microsoft.com/office/drawing/2014/main" id="{82D300C6-053E-49B8-B182-03B192417BC8}"/>
              </a:ext>
            </a:extLst>
          </p:cNvPr>
          <p:cNvSpPr txBox="1">
            <a:spLocks noChangeArrowheads="1"/>
          </p:cNvSpPr>
          <p:nvPr/>
        </p:nvSpPr>
        <p:spPr bwMode="auto">
          <a:xfrm>
            <a:off x="6613525" y="565195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Comic Sans MS" panose="030F0702030302020204" pitchFamily="66" charset="0"/>
                <a:ea typeface="宋体" panose="02010600030101010101" pitchFamily="2" charset="-122"/>
              </a:rPr>
              <a:t>R</a:t>
            </a:r>
          </a:p>
        </p:txBody>
      </p:sp>
      <p:sp>
        <p:nvSpPr>
          <p:cNvPr id="17434" name="Text Box 26">
            <a:extLst>
              <a:ext uri="{FF2B5EF4-FFF2-40B4-BE49-F238E27FC236}">
                <a16:creationId xmlns:a16="http://schemas.microsoft.com/office/drawing/2014/main" id="{02BF8AF4-B676-4F92-AAFE-94B18481C63B}"/>
              </a:ext>
            </a:extLst>
          </p:cNvPr>
          <p:cNvSpPr txBox="1">
            <a:spLocks noChangeArrowheads="1"/>
          </p:cNvSpPr>
          <p:nvPr/>
        </p:nvSpPr>
        <p:spPr bwMode="auto">
          <a:xfrm>
            <a:off x="6384925" y="3322638"/>
            <a:ext cx="24032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rgbClr val="000099"/>
                </a:solidFill>
                <a:latin typeface="Comic Sans MS" panose="030F0702030302020204" pitchFamily="66" charset="0"/>
                <a:ea typeface="宋体" panose="02010600030101010101" pitchFamily="2" charset="-122"/>
              </a:rPr>
              <a:t>T = 1 1 0 1 0 1   0 1 1 </a:t>
            </a:r>
          </a:p>
        </p:txBody>
      </p:sp>
      <p:sp>
        <p:nvSpPr>
          <p:cNvPr id="17435" name="Line 27">
            <a:extLst>
              <a:ext uri="{FF2B5EF4-FFF2-40B4-BE49-F238E27FC236}">
                <a16:creationId xmlns:a16="http://schemas.microsoft.com/office/drawing/2014/main" id="{EFB367C3-F50F-4B33-80AF-FCB3498452AC}"/>
              </a:ext>
            </a:extLst>
          </p:cNvPr>
          <p:cNvSpPr>
            <a:spLocks noChangeShapeType="1"/>
          </p:cNvSpPr>
          <p:nvPr/>
        </p:nvSpPr>
        <p:spPr bwMode="auto">
          <a:xfrm>
            <a:off x="8040216" y="3336032"/>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Freeform 28">
            <a:extLst>
              <a:ext uri="{FF2B5EF4-FFF2-40B4-BE49-F238E27FC236}">
                <a16:creationId xmlns:a16="http://schemas.microsoft.com/office/drawing/2014/main" id="{18896643-F7CA-4D56-8A1C-65E66E743C90}"/>
              </a:ext>
            </a:extLst>
          </p:cNvPr>
          <p:cNvSpPr>
            <a:spLocks/>
          </p:cNvSpPr>
          <p:nvPr/>
        </p:nvSpPr>
        <p:spPr bwMode="auto">
          <a:xfrm>
            <a:off x="3962400" y="2362200"/>
            <a:ext cx="1752600" cy="304800"/>
          </a:xfrm>
          <a:custGeom>
            <a:avLst/>
            <a:gdLst>
              <a:gd name="T0" fmla="*/ 0 w 1104"/>
              <a:gd name="T1" fmla="*/ 192 h 192"/>
              <a:gd name="T2" fmla="*/ 0 w 1104"/>
              <a:gd name="T3" fmla="*/ 0 h 192"/>
              <a:gd name="T4" fmla="*/ 1104 w 1104"/>
              <a:gd name="T5" fmla="*/ 0 h 192"/>
            </a:gdLst>
            <a:ahLst/>
            <a:cxnLst>
              <a:cxn ang="0">
                <a:pos x="T0" y="T1"/>
              </a:cxn>
              <a:cxn ang="0">
                <a:pos x="T2" y="T3"/>
              </a:cxn>
              <a:cxn ang="0">
                <a:pos x="T4" y="T5"/>
              </a:cxn>
            </a:cxnLst>
            <a:rect l="0" t="0" r="r" b="b"/>
            <a:pathLst>
              <a:path w="1104" h="192">
                <a:moveTo>
                  <a:pt x="0" y="192"/>
                </a:moveTo>
                <a:lnTo>
                  <a:pt x="0" y="0"/>
                </a:lnTo>
                <a:lnTo>
                  <a:pt x="1104" y="0"/>
                </a:lnTo>
              </a:path>
            </a:pathLst>
          </a:custGeom>
          <a:noFill/>
          <a:ln w="38100" cmpd="sng">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ctr"/>
            <a:r>
              <a:rPr lang="zh-CN" altLang="en-US" dirty="0">
                <a:latin typeface="黑体" pitchFamily="2" charset="-122"/>
              </a:rPr>
              <a:t>数据链路层的简单模型</a:t>
            </a:r>
          </a:p>
        </p:txBody>
      </p:sp>
      <p:sp>
        <p:nvSpPr>
          <p:cNvPr id="4" name="文本占位符 3">
            <a:extLst>
              <a:ext uri="{FF2B5EF4-FFF2-40B4-BE49-F238E27FC236}">
                <a16:creationId xmlns:a16="http://schemas.microsoft.com/office/drawing/2014/main" id="{359B7BB8-06EB-442F-A0F3-D9C6680CECF2}"/>
              </a:ext>
            </a:extLst>
          </p:cNvPr>
          <p:cNvSpPr>
            <a:spLocks noGrp="1"/>
          </p:cNvSpPr>
          <p:nvPr>
            <p:ph type="body" sz="quarter" idx="11"/>
          </p:nvPr>
        </p:nvSpPr>
        <p:spPr/>
        <p:txBody>
          <a:bodyPr>
            <a:normAutofit fontScale="92500" lnSpcReduction="20000"/>
          </a:bodyPr>
          <a:lstStyle/>
          <a:p>
            <a:r>
              <a:rPr lang="zh-CN" altLang="en-US" dirty="0"/>
              <a:t>数据链路层的地位</a:t>
            </a:r>
          </a:p>
        </p:txBody>
      </p:sp>
      <p:sp>
        <p:nvSpPr>
          <p:cNvPr id="138243" name="Line 3"/>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4" name="Line 4"/>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5" name="Line 5"/>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6" name="Line 6"/>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7" name="Line 7"/>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8" name="Line 8"/>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249" name="Freeform 9"/>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38250" name="Group 10"/>
          <p:cNvGrpSpPr>
            <a:grpSpLocks/>
          </p:cNvGrpSpPr>
          <p:nvPr/>
        </p:nvGrpSpPr>
        <p:grpSpPr bwMode="auto">
          <a:xfrm>
            <a:off x="2417886" y="2175024"/>
            <a:ext cx="1222772" cy="781050"/>
            <a:chOff x="1680" y="240"/>
            <a:chExt cx="2529" cy="1270"/>
          </a:xfrm>
        </p:grpSpPr>
        <p:sp>
          <p:nvSpPr>
            <p:cNvPr id="138251" name="Oval 1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2" name="Oval 1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3" name="Oval 1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4" name="Oval 1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5" name="Oval 1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6" name="Oval 1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7" name="Oval 1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8" name="Oval 1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59" name="Oval 1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38260" name="Group 20"/>
          <p:cNvGrpSpPr>
            <a:grpSpLocks/>
          </p:cNvGrpSpPr>
          <p:nvPr/>
        </p:nvGrpSpPr>
        <p:grpSpPr bwMode="auto">
          <a:xfrm>
            <a:off x="4481636" y="2175024"/>
            <a:ext cx="1222772" cy="781050"/>
            <a:chOff x="1680" y="240"/>
            <a:chExt cx="2529" cy="1270"/>
          </a:xfrm>
        </p:grpSpPr>
        <p:sp>
          <p:nvSpPr>
            <p:cNvPr id="138261" name="Oval 2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2" name="Oval 2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3" name="Oval 2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4" name="Oval 2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5" name="Oval 2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6" name="Oval 2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7" name="Oval 2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8" name="Oval 2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69" name="Oval 2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70" name="Text Box 30"/>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38271"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2"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827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8274"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8275" name="Group 35"/>
          <p:cNvGrpSpPr>
            <a:grpSpLocks/>
          </p:cNvGrpSpPr>
          <p:nvPr/>
        </p:nvGrpSpPr>
        <p:grpSpPr bwMode="auto">
          <a:xfrm>
            <a:off x="6793036" y="2175024"/>
            <a:ext cx="1222772" cy="781050"/>
            <a:chOff x="1680" y="240"/>
            <a:chExt cx="2529" cy="1270"/>
          </a:xfrm>
        </p:grpSpPr>
        <p:sp>
          <p:nvSpPr>
            <p:cNvPr id="138276" name="Oval 36"/>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7" name="Oval 37"/>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8" name="Oval 38"/>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79" name="Oval 39"/>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0" name="Oval 40"/>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1" name="Oval 41"/>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2" name="Oval 42"/>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3" name="Oval 43"/>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284" name="Oval 44"/>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285" name="Text Box 45"/>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38286" name="Text Box 46"/>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287" name="Text Box 47"/>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38288" name="Text Box 48"/>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289" name="Text Box 49"/>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290" name="Text Box 50"/>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291" name="Text Box 51"/>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38293" name="Group 53"/>
          <p:cNvGrpSpPr>
            <a:grpSpLocks/>
          </p:cNvGrpSpPr>
          <p:nvPr/>
        </p:nvGrpSpPr>
        <p:grpSpPr bwMode="auto">
          <a:xfrm>
            <a:off x="1592387" y="2403624"/>
            <a:ext cx="720593" cy="546100"/>
            <a:chOff x="624" y="2968"/>
            <a:chExt cx="1331" cy="920"/>
          </a:xfrm>
        </p:grpSpPr>
        <p:sp>
          <p:nvSpPr>
            <p:cNvPr id="138294" name="Freeform 54"/>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295" name="Freeform 55"/>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6" name="Freeform 56"/>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38297" name="Freeform 57"/>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38298" name="Freeform 58"/>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299" name="Freeform 59"/>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0" name="Freeform 60"/>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1" name="Freeform 61"/>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2" name="Freeform 62"/>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3" name="Freeform 63"/>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4" name="Freeform 64"/>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5" name="Freeform 65"/>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06" name="Group 66"/>
            <p:cNvGrpSpPr>
              <a:grpSpLocks/>
            </p:cNvGrpSpPr>
            <p:nvPr/>
          </p:nvGrpSpPr>
          <p:grpSpPr bwMode="auto">
            <a:xfrm>
              <a:off x="700" y="3526"/>
              <a:ext cx="515" cy="270"/>
              <a:chOff x="700" y="3526"/>
              <a:chExt cx="515" cy="270"/>
            </a:xfrm>
          </p:grpSpPr>
          <p:grpSp>
            <p:nvGrpSpPr>
              <p:cNvPr id="138307" name="Group 67"/>
              <p:cNvGrpSpPr>
                <a:grpSpLocks/>
              </p:cNvGrpSpPr>
              <p:nvPr/>
            </p:nvGrpSpPr>
            <p:grpSpPr bwMode="auto">
              <a:xfrm>
                <a:off x="737" y="3534"/>
                <a:ext cx="49" cy="23"/>
                <a:chOff x="737" y="3534"/>
                <a:chExt cx="49" cy="23"/>
              </a:xfrm>
            </p:grpSpPr>
            <p:sp>
              <p:nvSpPr>
                <p:cNvPr id="138308" name="Freeform 68"/>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09" name="Freeform 69"/>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0" name="Freeform 70"/>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11" name="Group 71"/>
              <p:cNvGrpSpPr>
                <a:grpSpLocks/>
              </p:cNvGrpSpPr>
              <p:nvPr/>
            </p:nvGrpSpPr>
            <p:grpSpPr bwMode="auto">
              <a:xfrm>
                <a:off x="748" y="3547"/>
                <a:ext cx="50" cy="23"/>
                <a:chOff x="748" y="3547"/>
                <a:chExt cx="50" cy="23"/>
              </a:xfrm>
            </p:grpSpPr>
            <p:sp>
              <p:nvSpPr>
                <p:cNvPr id="138312" name="Freeform 72"/>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3" name="Freeform 73"/>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4" name="Freeform 74"/>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15" name="Freeform 75"/>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6" name="Freeform 76"/>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7" name="Freeform 77"/>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18" name="Freeform 78"/>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19" name="Group 79"/>
              <p:cNvGrpSpPr>
                <a:grpSpLocks/>
              </p:cNvGrpSpPr>
              <p:nvPr/>
            </p:nvGrpSpPr>
            <p:grpSpPr bwMode="auto">
              <a:xfrm>
                <a:off x="872" y="3547"/>
                <a:ext cx="50" cy="23"/>
                <a:chOff x="872" y="3547"/>
                <a:chExt cx="50" cy="23"/>
              </a:xfrm>
            </p:grpSpPr>
            <p:sp>
              <p:nvSpPr>
                <p:cNvPr id="138320" name="Freeform 80"/>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1" name="Freeform 81"/>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2" name="Freeform 82"/>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3" name="Group 83"/>
              <p:cNvGrpSpPr>
                <a:grpSpLocks/>
              </p:cNvGrpSpPr>
              <p:nvPr/>
            </p:nvGrpSpPr>
            <p:grpSpPr bwMode="auto">
              <a:xfrm>
                <a:off x="885" y="3559"/>
                <a:ext cx="50" cy="23"/>
                <a:chOff x="885" y="3559"/>
                <a:chExt cx="50" cy="23"/>
              </a:xfrm>
            </p:grpSpPr>
            <p:sp>
              <p:nvSpPr>
                <p:cNvPr id="138324" name="Freeform 84"/>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5" name="Freeform 85"/>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6" name="Freeform 86"/>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27" name="Group 87"/>
              <p:cNvGrpSpPr>
                <a:grpSpLocks/>
              </p:cNvGrpSpPr>
              <p:nvPr/>
            </p:nvGrpSpPr>
            <p:grpSpPr bwMode="auto">
              <a:xfrm>
                <a:off x="898" y="3571"/>
                <a:ext cx="49" cy="23"/>
                <a:chOff x="898" y="3571"/>
                <a:chExt cx="49" cy="23"/>
              </a:xfrm>
            </p:grpSpPr>
            <p:sp>
              <p:nvSpPr>
                <p:cNvPr id="138328" name="Freeform 88"/>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29" name="Freeform 89"/>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0" name="Freeform 90"/>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1" name="Group 91"/>
              <p:cNvGrpSpPr>
                <a:grpSpLocks/>
              </p:cNvGrpSpPr>
              <p:nvPr/>
            </p:nvGrpSpPr>
            <p:grpSpPr bwMode="auto">
              <a:xfrm>
                <a:off x="911" y="3585"/>
                <a:ext cx="49" cy="23"/>
                <a:chOff x="911" y="3585"/>
                <a:chExt cx="49" cy="23"/>
              </a:xfrm>
            </p:grpSpPr>
            <p:sp>
              <p:nvSpPr>
                <p:cNvPr id="138332" name="Freeform 92"/>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3" name="Freeform 93"/>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4" name="Freeform 94"/>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35" name="Group 95"/>
              <p:cNvGrpSpPr>
                <a:grpSpLocks/>
              </p:cNvGrpSpPr>
              <p:nvPr/>
            </p:nvGrpSpPr>
            <p:grpSpPr bwMode="auto">
              <a:xfrm>
                <a:off x="923" y="3600"/>
                <a:ext cx="99" cy="73"/>
                <a:chOff x="923" y="3600"/>
                <a:chExt cx="99" cy="73"/>
              </a:xfrm>
            </p:grpSpPr>
            <p:grpSp>
              <p:nvGrpSpPr>
                <p:cNvPr id="138336" name="Group 96"/>
                <p:cNvGrpSpPr>
                  <a:grpSpLocks/>
                </p:cNvGrpSpPr>
                <p:nvPr/>
              </p:nvGrpSpPr>
              <p:grpSpPr bwMode="auto">
                <a:xfrm>
                  <a:off x="923" y="3600"/>
                  <a:ext cx="49" cy="23"/>
                  <a:chOff x="923" y="3600"/>
                  <a:chExt cx="49" cy="23"/>
                </a:xfrm>
              </p:grpSpPr>
              <p:sp>
                <p:nvSpPr>
                  <p:cNvPr id="138337" name="Freeform 97"/>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8" name="Freeform 98"/>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39" name="Freeform 99"/>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0" name="Group 100"/>
                <p:cNvGrpSpPr>
                  <a:grpSpLocks/>
                </p:cNvGrpSpPr>
                <p:nvPr/>
              </p:nvGrpSpPr>
              <p:grpSpPr bwMode="auto">
                <a:xfrm>
                  <a:off x="935" y="3612"/>
                  <a:ext cx="48" cy="23"/>
                  <a:chOff x="935" y="3612"/>
                  <a:chExt cx="48" cy="23"/>
                </a:xfrm>
              </p:grpSpPr>
              <p:sp>
                <p:nvSpPr>
                  <p:cNvPr id="138341" name="Freeform 101"/>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2" name="Freeform 102"/>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3" name="Freeform 103"/>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4" name="Group 104"/>
                <p:cNvGrpSpPr>
                  <a:grpSpLocks/>
                </p:cNvGrpSpPr>
                <p:nvPr/>
              </p:nvGrpSpPr>
              <p:grpSpPr bwMode="auto">
                <a:xfrm>
                  <a:off x="947" y="3625"/>
                  <a:ext cx="50" cy="22"/>
                  <a:chOff x="947" y="3625"/>
                  <a:chExt cx="50" cy="22"/>
                </a:xfrm>
              </p:grpSpPr>
              <p:sp>
                <p:nvSpPr>
                  <p:cNvPr id="138345" name="Freeform 105"/>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6" name="Freeform 106"/>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47" name="Freeform 107"/>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48" name="Group 108"/>
                <p:cNvGrpSpPr>
                  <a:grpSpLocks/>
                </p:cNvGrpSpPr>
                <p:nvPr/>
              </p:nvGrpSpPr>
              <p:grpSpPr bwMode="auto">
                <a:xfrm>
                  <a:off x="960" y="3637"/>
                  <a:ext cx="50" cy="23"/>
                  <a:chOff x="960" y="3637"/>
                  <a:chExt cx="50" cy="23"/>
                </a:xfrm>
              </p:grpSpPr>
              <p:sp>
                <p:nvSpPr>
                  <p:cNvPr id="138349" name="Freeform 109"/>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0" name="Freeform 110"/>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1" name="Freeform 111"/>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52" name="Group 112"/>
                <p:cNvGrpSpPr>
                  <a:grpSpLocks/>
                </p:cNvGrpSpPr>
                <p:nvPr/>
              </p:nvGrpSpPr>
              <p:grpSpPr bwMode="auto">
                <a:xfrm>
                  <a:off x="973" y="3650"/>
                  <a:ext cx="49" cy="23"/>
                  <a:chOff x="973" y="3650"/>
                  <a:chExt cx="49" cy="23"/>
                </a:xfrm>
              </p:grpSpPr>
              <p:sp>
                <p:nvSpPr>
                  <p:cNvPr id="138353" name="Freeform 113"/>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4" name="Freeform 114"/>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5" name="Freeform 115"/>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56" name="Group 116"/>
              <p:cNvGrpSpPr>
                <a:grpSpLocks/>
              </p:cNvGrpSpPr>
              <p:nvPr/>
            </p:nvGrpSpPr>
            <p:grpSpPr bwMode="auto">
              <a:xfrm>
                <a:off x="985" y="3665"/>
                <a:ext cx="100" cy="73"/>
                <a:chOff x="985" y="3665"/>
                <a:chExt cx="100" cy="73"/>
              </a:xfrm>
            </p:grpSpPr>
            <p:grpSp>
              <p:nvGrpSpPr>
                <p:cNvPr id="138357" name="Group 117"/>
                <p:cNvGrpSpPr>
                  <a:grpSpLocks/>
                </p:cNvGrpSpPr>
                <p:nvPr/>
              </p:nvGrpSpPr>
              <p:grpSpPr bwMode="auto">
                <a:xfrm>
                  <a:off x="985" y="3665"/>
                  <a:ext cx="50" cy="23"/>
                  <a:chOff x="985" y="3665"/>
                  <a:chExt cx="50" cy="23"/>
                </a:xfrm>
              </p:grpSpPr>
              <p:sp>
                <p:nvSpPr>
                  <p:cNvPr id="138358" name="Freeform 118"/>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59" name="Freeform 119"/>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0" name="Freeform 120"/>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1" name="Group 121"/>
                <p:cNvGrpSpPr>
                  <a:grpSpLocks/>
                </p:cNvGrpSpPr>
                <p:nvPr/>
              </p:nvGrpSpPr>
              <p:grpSpPr bwMode="auto">
                <a:xfrm>
                  <a:off x="997" y="3677"/>
                  <a:ext cx="49" cy="23"/>
                  <a:chOff x="997" y="3677"/>
                  <a:chExt cx="49" cy="23"/>
                </a:xfrm>
              </p:grpSpPr>
              <p:sp>
                <p:nvSpPr>
                  <p:cNvPr id="138362" name="Freeform 122"/>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3" name="Freeform 123"/>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4" name="Freeform 124"/>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5" name="Group 125"/>
                <p:cNvGrpSpPr>
                  <a:grpSpLocks/>
                </p:cNvGrpSpPr>
                <p:nvPr/>
              </p:nvGrpSpPr>
              <p:grpSpPr bwMode="auto">
                <a:xfrm>
                  <a:off x="1010" y="3690"/>
                  <a:ext cx="48" cy="23"/>
                  <a:chOff x="1010" y="3690"/>
                  <a:chExt cx="48" cy="23"/>
                </a:xfrm>
              </p:grpSpPr>
              <p:sp>
                <p:nvSpPr>
                  <p:cNvPr id="138366" name="Freeform 126"/>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7" name="Freeform 127"/>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68" name="Freeform 128"/>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69" name="Group 129"/>
                <p:cNvGrpSpPr>
                  <a:grpSpLocks/>
                </p:cNvGrpSpPr>
                <p:nvPr/>
              </p:nvGrpSpPr>
              <p:grpSpPr bwMode="auto">
                <a:xfrm>
                  <a:off x="1023" y="3703"/>
                  <a:ext cx="49" cy="22"/>
                  <a:chOff x="1023" y="3703"/>
                  <a:chExt cx="49" cy="22"/>
                </a:xfrm>
              </p:grpSpPr>
              <p:sp>
                <p:nvSpPr>
                  <p:cNvPr id="138370" name="Freeform 130"/>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1" name="Freeform 131"/>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2" name="Freeform 132"/>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73" name="Group 133"/>
                <p:cNvGrpSpPr>
                  <a:grpSpLocks/>
                </p:cNvGrpSpPr>
                <p:nvPr/>
              </p:nvGrpSpPr>
              <p:grpSpPr bwMode="auto">
                <a:xfrm>
                  <a:off x="1036" y="3716"/>
                  <a:ext cx="49" cy="22"/>
                  <a:chOff x="1036" y="3716"/>
                  <a:chExt cx="49" cy="22"/>
                </a:xfrm>
              </p:grpSpPr>
              <p:sp>
                <p:nvSpPr>
                  <p:cNvPr id="138374" name="Freeform 134"/>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5" name="Freeform 135"/>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6" name="Freeform 136"/>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377" name="Group 137"/>
              <p:cNvGrpSpPr>
                <a:grpSpLocks/>
              </p:cNvGrpSpPr>
              <p:nvPr/>
            </p:nvGrpSpPr>
            <p:grpSpPr bwMode="auto">
              <a:xfrm>
                <a:off x="1046" y="3727"/>
                <a:ext cx="49" cy="23"/>
                <a:chOff x="1046" y="3727"/>
                <a:chExt cx="49" cy="23"/>
              </a:xfrm>
            </p:grpSpPr>
            <p:sp>
              <p:nvSpPr>
                <p:cNvPr id="138378" name="Freeform 138"/>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79" name="Freeform 139"/>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0" name="Freeform 140"/>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1" name="Group 141"/>
              <p:cNvGrpSpPr>
                <a:grpSpLocks/>
              </p:cNvGrpSpPr>
              <p:nvPr/>
            </p:nvGrpSpPr>
            <p:grpSpPr bwMode="auto">
              <a:xfrm>
                <a:off x="1058" y="3739"/>
                <a:ext cx="50" cy="23"/>
                <a:chOff x="1058" y="3739"/>
                <a:chExt cx="50" cy="23"/>
              </a:xfrm>
            </p:grpSpPr>
            <p:sp>
              <p:nvSpPr>
                <p:cNvPr id="138382" name="Freeform 142"/>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3" name="Freeform 143"/>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4" name="Freeform 144"/>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85" name="Group 145"/>
              <p:cNvGrpSpPr>
                <a:grpSpLocks/>
              </p:cNvGrpSpPr>
              <p:nvPr/>
            </p:nvGrpSpPr>
            <p:grpSpPr bwMode="auto">
              <a:xfrm>
                <a:off x="1072" y="3753"/>
                <a:ext cx="48" cy="22"/>
                <a:chOff x="1072" y="3753"/>
                <a:chExt cx="48" cy="22"/>
              </a:xfrm>
            </p:grpSpPr>
            <p:sp>
              <p:nvSpPr>
                <p:cNvPr id="138386" name="Freeform 146"/>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7" name="Freeform 147"/>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88" name="Freeform 148"/>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389" name="Freeform 149"/>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0" name="Freeform 150"/>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1" name="Freeform 151"/>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392" name="Group 152"/>
              <p:cNvGrpSpPr>
                <a:grpSpLocks/>
              </p:cNvGrpSpPr>
              <p:nvPr/>
            </p:nvGrpSpPr>
            <p:grpSpPr bwMode="auto">
              <a:xfrm>
                <a:off x="832" y="3547"/>
                <a:ext cx="49" cy="23"/>
                <a:chOff x="832" y="3547"/>
                <a:chExt cx="49" cy="23"/>
              </a:xfrm>
            </p:grpSpPr>
            <p:sp>
              <p:nvSpPr>
                <p:cNvPr id="138393" name="Freeform 153"/>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4" name="Freeform 154"/>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5" name="Freeform 155"/>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396" name="Group 156"/>
              <p:cNvGrpSpPr>
                <a:grpSpLocks/>
              </p:cNvGrpSpPr>
              <p:nvPr/>
            </p:nvGrpSpPr>
            <p:grpSpPr bwMode="auto">
              <a:xfrm>
                <a:off x="844" y="3560"/>
                <a:ext cx="49" cy="22"/>
                <a:chOff x="844" y="3560"/>
                <a:chExt cx="49" cy="22"/>
              </a:xfrm>
            </p:grpSpPr>
            <p:sp>
              <p:nvSpPr>
                <p:cNvPr id="138397" name="Freeform 157"/>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8" name="Freeform 158"/>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399" name="Freeform 159"/>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0" name="Group 160"/>
              <p:cNvGrpSpPr>
                <a:grpSpLocks/>
              </p:cNvGrpSpPr>
              <p:nvPr/>
            </p:nvGrpSpPr>
            <p:grpSpPr bwMode="auto">
              <a:xfrm>
                <a:off x="857" y="3572"/>
                <a:ext cx="50" cy="23"/>
                <a:chOff x="857" y="3572"/>
                <a:chExt cx="50" cy="23"/>
              </a:xfrm>
            </p:grpSpPr>
            <p:sp>
              <p:nvSpPr>
                <p:cNvPr id="138401" name="Freeform 161"/>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2" name="Freeform 162"/>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3" name="Freeform 163"/>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4" name="Group 164"/>
              <p:cNvGrpSpPr>
                <a:grpSpLocks/>
              </p:cNvGrpSpPr>
              <p:nvPr/>
            </p:nvGrpSpPr>
            <p:grpSpPr bwMode="auto">
              <a:xfrm>
                <a:off x="870" y="3585"/>
                <a:ext cx="48" cy="23"/>
                <a:chOff x="870" y="3585"/>
                <a:chExt cx="48" cy="23"/>
              </a:xfrm>
            </p:grpSpPr>
            <p:sp>
              <p:nvSpPr>
                <p:cNvPr id="138405" name="Freeform 165"/>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6" name="Freeform 166"/>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07" name="Freeform 167"/>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08" name="Group 168"/>
              <p:cNvGrpSpPr>
                <a:grpSpLocks/>
              </p:cNvGrpSpPr>
              <p:nvPr/>
            </p:nvGrpSpPr>
            <p:grpSpPr bwMode="auto">
              <a:xfrm>
                <a:off x="882" y="3600"/>
                <a:ext cx="100" cy="73"/>
                <a:chOff x="882" y="3600"/>
                <a:chExt cx="100" cy="73"/>
              </a:xfrm>
            </p:grpSpPr>
            <p:grpSp>
              <p:nvGrpSpPr>
                <p:cNvPr id="138409" name="Group 169"/>
                <p:cNvGrpSpPr>
                  <a:grpSpLocks/>
                </p:cNvGrpSpPr>
                <p:nvPr/>
              </p:nvGrpSpPr>
              <p:grpSpPr bwMode="auto">
                <a:xfrm>
                  <a:off x="882" y="3600"/>
                  <a:ext cx="49" cy="23"/>
                  <a:chOff x="882" y="3600"/>
                  <a:chExt cx="49" cy="23"/>
                </a:xfrm>
              </p:grpSpPr>
              <p:sp>
                <p:nvSpPr>
                  <p:cNvPr id="138410" name="Freeform 170"/>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1" name="Freeform 171"/>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2" name="Freeform 172"/>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3" name="Group 173"/>
                <p:cNvGrpSpPr>
                  <a:grpSpLocks/>
                </p:cNvGrpSpPr>
                <p:nvPr/>
              </p:nvGrpSpPr>
              <p:grpSpPr bwMode="auto">
                <a:xfrm>
                  <a:off x="894" y="3612"/>
                  <a:ext cx="49" cy="23"/>
                  <a:chOff x="894" y="3612"/>
                  <a:chExt cx="49" cy="23"/>
                </a:xfrm>
              </p:grpSpPr>
              <p:sp>
                <p:nvSpPr>
                  <p:cNvPr id="138414" name="Freeform 174"/>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5" name="Freeform 175"/>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6" name="Freeform 176"/>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17" name="Group 177"/>
                <p:cNvGrpSpPr>
                  <a:grpSpLocks/>
                </p:cNvGrpSpPr>
                <p:nvPr/>
              </p:nvGrpSpPr>
              <p:grpSpPr bwMode="auto">
                <a:xfrm>
                  <a:off x="907" y="3625"/>
                  <a:ext cx="49" cy="23"/>
                  <a:chOff x="907" y="3625"/>
                  <a:chExt cx="49" cy="23"/>
                </a:xfrm>
              </p:grpSpPr>
              <p:sp>
                <p:nvSpPr>
                  <p:cNvPr id="138418" name="Freeform 178"/>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19" name="Freeform 179"/>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0" name="Freeform 180"/>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1" name="Group 181"/>
                <p:cNvGrpSpPr>
                  <a:grpSpLocks/>
                </p:cNvGrpSpPr>
                <p:nvPr/>
              </p:nvGrpSpPr>
              <p:grpSpPr bwMode="auto">
                <a:xfrm>
                  <a:off x="919" y="3638"/>
                  <a:ext cx="49" cy="22"/>
                  <a:chOff x="919" y="3638"/>
                  <a:chExt cx="49" cy="22"/>
                </a:xfrm>
              </p:grpSpPr>
              <p:sp>
                <p:nvSpPr>
                  <p:cNvPr id="138422" name="Freeform 182"/>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3" name="Freeform 183"/>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4" name="Freeform 184"/>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25" name="Group 185"/>
                <p:cNvGrpSpPr>
                  <a:grpSpLocks/>
                </p:cNvGrpSpPr>
                <p:nvPr/>
              </p:nvGrpSpPr>
              <p:grpSpPr bwMode="auto">
                <a:xfrm>
                  <a:off x="932" y="3651"/>
                  <a:ext cx="50" cy="22"/>
                  <a:chOff x="932" y="3651"/>
                  <a:chExt cx="50" cy="22"/>
                </a:xfrm>
              </p:grpSpPr>
              <p:sp>
                <p:nvSpPr>
                  <p:cNvPr id="138426" name="Freeform 186"/>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7" name="Freeform 187"/>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28" name="Freeform 188"/>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29" name="Group 189"/>
              <p:cNvGrpSpPr>
                <a:grpSpLocks/>
              </p:cNvGrpSpPr>
              <p:nvPr/>
            </p:nvGrpSpPr>
            <p:grpSpPr bwMode="auto">
              <a:xfrm>
                <a:off x="944" y="3665"/>
                <a:ext cx="99" cy="74"/>
                <a:chOff x="944" y="3665"/>
                <a:chExt cx="99" cy="74"/>
              </a:xfrm>
            </p:grpSpPr>
            <p:grpSp>
              <p:nvGrpSpPr>
                <p:cNvPr id="138430" name="Group 190"/>
                <p:cNvGrpSpPr>
                  <a:grpSpLocks/>
                </p:cNvGrpSpPr>
                <p:nvPr/>
              </p:nvGrpSpPr>
              <p:grpSpPr bwMode="auto">
                <a:xfrm>
                  <a:off x="944" y="3665"/>
                  <a:ext cx="49" cy="23"/>
                  <a:chOff x="944" y="3665"/>
                  <a:chExt cx="49" cy="23"/>
                </a:xfrm>
              </p:grpSpPr>
              <p:sp>
                <p:nvSpPr>
                  <p:cNvPr id="138431" name="Freeform 191"/>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2" name="Freeform 192"/>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3" name="Freeform 193"/>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4" name="Group 194"/>
                <p:cNvGrpSpPr>
                  <a:grpSpLocks/>
                </p:cNvGrpSpPr>
                <p:nvPr/>
              </p:nvGrpSpPr>
              <p:grpSpPr bwMode="auto">
                <a:xfrm>
                  <a:off x="957" y="3678"/>
                  <a:ext cx="48" cy="23"/>
                  <a:chOff x="957" y="3678"/>
                  <a:chExt cx="48" cy="23"/>
                </a:xfrm>
              </p:grpSpPr>
              <p:sp>
                <p:nvSpPr>
                  <p:cNvPr id="138435" name="Freeform 195"/>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6" name="Freeform 196"/>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37" name="Freeform 197"/>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38" name="Group 198"/>
                <p:cNvGrpSpPr>
                  <a:grpSpLocks/>
                </p:cNvGrpSpPr>
                <p:nvPr/>
              </p:nvGrpSpPr>
              <p:grpSpPr bwMode="auto">
                <a:xfrm>
                  <a:off x="969" y="3690"/>
                  <a:ext cx="49" cy="23"/>
                  <a:chOff x="969" y="3690"/>
                  <a:chExt cx="49" cy="23"/>
                </a:xfrm>
              </p:grpSpPr>
              <p:sp>
                <p:nvSpPr>
                  <p:cNvPr id="138439" name="Freeform 199"/>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0" name="Freeform 200"/>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1" name="Freeform 201"/>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2" name="Group 202"/>
                <p:cNvGrpSpPr>
                  <a:grpSpLocks/>
                </p:cNvGrpSpPr>
                <p:nvPr/>
              </p:nvGrpSpPr>
              <p:grpSpPr bwMode="auto">
                <a:xfrm>
                  <a:off x="982" y="3703"/>
                  <a:ext cx="49" cy="23"/>
                  <a:chOff x="982" y="3703"/>
                  <a:chExt cx="49" cy="23"/>
                </a:xfrm>
              </p:grpSpPr>
              <p:sp>
                <p:nvSpPr>
                  <p:cNvPr id="138443" name="Freeform 203"/>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4" name="Freeform 204"/>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5" name="Freeform 205"/>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46" name="Group 206"/>
                <p:cNvGrpSpPr>
                  <a:grpSpLocks/>
                </p:cNvGrpSpPr>
                <p:nvPr/>
              </p:nvGrpSpPr>
              <p:grpSpPr bwMode="auto">
                <a:xfrm>
                  <a:off x="995" y="3716"/>
                  <a:ext cx="48" cy="23"/>
                  <a:chOff x="995" y="3716"/>
                  <a:chExt cx="48" cy="23"/>
                </a:xfrm>
              </p:grpSpPr>
              <p:sp>
                <p:nvSpPr>
                  <p:cNvPr id="138447" name="Freeform 207"/>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8" name="Freeform 208"/>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49" name="Freeform 209"/>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450" name="Group 210"/>
              <p:cNvGrpSpPr>
                <a:grpSpLocks/>
              </p:cNvGrpSpPr>
              <p:nvPr/>
            </p:nvGrpSpPr>
            <p:grpSpPr bwMode="auto">
              <a:xfrm>
                <a:off x="1005" y="3727"/>
                <a:ext cx="49" cy="23"/>
                <a:chOff x="1005" y="3727"/>
                <a:chExt cx="49" cy="23"/>
              </a:xfrm>
            </p:grpSpPr>
            <p:sp>
              <p:nvSpPr>
                <p:cNvPr id="138451" name="Freeform 211"/>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2" name="Freeform 212"/>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3" name="Freeform 213"/>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4" name="Group 214"/>
              <p:cNvGrpSpPr>
                <a:grpSpLocks/>
              </p:cNvGrpSpPr>
              <p:nvPr/>
            </p:nvGrpSpPr>
            <p:grpSpPr bwMode="auto">
              <a:xfrm>
                <a:off x="1018" y="3740"/>
                <a:ext cx="49" cy="22"/>
                <a:chOff x="1018" y="3740"/>
                <a:chExt cx="49" cy="22"/>
              </a:xfrm>
            </p:grpSpPr>
            <p:sp>
              <p:nvSpPr>
                <p:cNvPr id="138455" name="Freeform 215"/>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6" name="Freeform 216"/>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57" name="Freeform 217"/>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58" name="Group 218"/>
              <p:cNvGrpSpPr>
                <a:grpSpLocks/>
              </p:cNvGrpSpPr>
              <p:nvPr/>
            </p:nvGrpSpPr>
            <p:grpSpPr bwMode="auto">
              <a:xfrm>
                <a:off x="1030" y="3753"/>
                <a:ext cx="49" cy="23"/>
                <a:chOff x="1030" y="3753"/>
                <a:chExt cx="49" cy="23"/>
              </a:xfrm>
            </p:grpSpPr>
            <p:sp>
              <p:nvSpPr>
                <p:cNvPr id="138459" name="Freeform 219"/>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0" name="Freeform 220"/>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1" name="Freeform 221"/>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462" name="Freeform 222"/>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3" name="Freeform 223"/>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4" name="Freeform 224"/>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465" name="Group 225"/>
              <p:cNvGrpSpPr>
                <a:grpSpLocks/>
              </p:cNvGrpSpPr>
              <p:nvPr/>
            </p:nvGrpSpPr>
            <p:grpSpPr bwMode="auto">
              <a:xfrm>
                <a:off x="790" y="3547"/>
                <a:ext cx="49" cy="23"/>
                <a:chOff x="790" y="3547"/>
                <a:chExt cx="49" cy="23"/>
              </a:xfrm>
            </p:grpSpPr>
            <p:sp>
              <p:nvSpPr>
                <p:cNvPr id="138466" name="Freeform 226"/>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7" name="Freeform 227"/>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68" name="Freeform 228"/>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69" name="Group 229"/>
              <p:cNvGrpSpPr>
                <a:grpSpLocks/>
              </p:cNvGrpSpPr>
              <p:nvPr/>
            </p:nvGrpSpPr>
            <p:grpSpPr bwMode="auto">
              <a:xfrm>
                <a:off x="803" y="3560"/>
                <a:ext cx="49" cy="22"/>
                <a:chOff x="803" y="3560"/>
                <a:chExt cx="49" cy="22"/>
              </a:xfrm>
            </p:grpSpPr>
            <p:sp>
              <p:nvSpPr>
                <p:cNvPr id="138470" name="Freeform 230"/>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1" name="Freeform 231"/>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2" name="Freeform 232"/>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3" name="Group 233"/>
              <p:cNvGrpSpPr>
                <a:grpSpLocks/>
              </p:cNvGrpSpPr>
              <p:nvPr/>
            </p:nvGrpSpPr>
            <p:grpSpPr bwMode="auto">
              <a:xfrm>
                <a:off x="815" y="3572"/>
                <a:ext cx="50" cy="23"/>
                <a:chOff x="815" y="3572"/>
                <a:chExt cx="50" cy="23"/>
              </a:xfrm>
            </p:grpSpPr>
            <p:sp>
              <p:nvSpPr>
                <p:cNvPr id="138474" name="Freeform 234"/>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5" name="Freeform 235"/>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6" name="Freeform 236"/>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77" name="Group 237"/>
              <p:cNvGrpSpPr>
                <a:grpSpLocks/>
              </p:cNvGrpSpPr>
              <p:nvPr/>
            </p:nvGrpSpPr>
            <p:grpSpPr bwMode="auto">
              <a:xfrm>
                <a:off x="828" y="3585"/>
                <a:ext cx="49" cy="23"/>
                <a:chOff x="828" y="3585"/>
                <a:chExt cx="49" cy="23"/>
              </a:xfrm>
            </p:grpSpPr>
            <p:sp>
              <p:nvSpPr>
                <p:cNvPr id="138478" name="Freeform 238"/>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79" name="Freeform 239"/>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0" name="Freeform 240"/>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1" name="Group 241"/>
              <p:cNvGrpSpPr>
                <a:grpSpLocks/>
              </p:cNvGrpSpPr>
              <p:nvPr/>
            </p:nvGrpSpPr>
            <p:grpSpPr bwMode="auto">
              <a:xfrm>
                <a:off x="840" y="3600"/>
                <a:ext cx="100" cy="73"/>
                <a:chOff x="840" y="3600"/>
                <a:chExt cx="100" cy="73"/>
              </a:xfrm>
            </p:grpSpPr>
            <p:grpSp>
              <p:nvGrpSpPr>
                <p:cNvPr id="138482" name="Group 242"/>
                <p:cNvGrpSpPr>
                  <a:grpSpLocks/>
                </p:cNvGrpSpPr>
                <p:nvPr/>
              </p:nvGrpSpPr>
              <p:grpSpPr bwMode="auto">
                <a:xfrm>
                  <a:off x="840" y="3600"/>
                  <a:ext cx="49" cy="23"/>
                  <a:chOff x="840" y="3600"/>
                  <a:chExt cx="49" cy="23"/>
                </a:xfrm>
              </p:grpSpPr>
              <p:sp>
                <p:nvSpPr>
                  <p:cNvPr id="138483" name="Freeform 243"/>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4" name="Freeform 244"/>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5" name="Freeform 245"/>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86" name="Group 246"/>
                <p:cNvGrpSpPr>
                  <a:grpSpLocks/>
                </p:cNvGrpSpPr>
                <p:nvPr/>
              </p:nvGrpSpPr>
              <p:grpSpPr bwMode="auto">
                <a:xfrm>
                  <a:off x="853" y="3612"/>
                  <a:ext cx="48" cy="23"/>
                  <a:chOff x="853" y="3612"/>
                  <a:chExt cx="48" cy="23"/>
                </a:xfrm>
              </p:grpSpPr>
              <p:sp>
                <p:nvSpPr>
                  <p:cNvPr id="138487" name="Freeform 247"/>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8" name="Freeform 248"/>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89" name="Freeform 249"/>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0" name="Group 250"/>
                <p:cNvGrpSpPr>
                  <a:grpSpLocks/>
                </p:cNvGrpSpPr>
                <p:nvPr/>
              </p:nvGrpSpPr>
              <p:grpSpPr bwMode="auto">
                <a:xfrm>
                  <a:off x="865" y="3625"/>
                  <a:ext cx="49" cy="23"/>
                  <a:chOff x="865" y="3625"/>
                  <a:chExt cx="49" cy="23"/>
                </a:xfrm>
              </p:grpSpPr>
              <p:sp>
                <p:nvSpPr>
                  <p:cNvPr id="138491" name="Freeform 251"/>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2" name="Freeform 252"/>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3" name="Freeform 253"/>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4" name="Group 254"/>
                <p:cNvGrpSpPr>
                  <a:grpSpLocks/>
                </p:cNvGrpSpPr>
                <p:nvPr/>
              </p:nvGrpSpPr>
              <p:grpSpPr bwMode="auto">
                <a:xfrm>
                  <a:off x="878" y="3638"/>
                  <a:ext cx="49" cy="22"/>
                  <a:chOff x="878" y="3638"/>
                  <a:chExt cx="49" cy="22"/>
                </a:xfrm>
              </p:grpSpPr>
              <p:sp>
                <p:nvSpPr>
                  <p:cNvPr id="138495" name="Freeform 255"/>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6" name="Freeform 256"/>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497" name="Freeform 257"/>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498" name="Group 258"/>
                <p:cNvGrpSpPr>
                  <a:grpSpLocks/>
                </p:cNvGrpSpPr>
                <p:nvPr/>
              </p:nvGrpSpPr>
              <p:grpSpPr bwMode="auto">
                <a:xfrm>
                  <a:off x="890" y="3651"/>
                  <a:ext cx="50" cy="22"/>
                  <a:chOff x="890" y="3651"/>
                  <a:chExt cx="50" cy="22"/>
                </a:xfrm>
              </p:grpSpPr>
              <p:sp>
                <p:nvSpPr>
                  <p:cNvPr id="138499" name="Freeform 259"/>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0" name="Freeform 260"/>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1" name="Freeform 261"/>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02" name="Group 262"/>
              <p:cNvGrpSpPr>
                <a:grpSpLocks/>
              </p:cNvGrpSpPr>
              <p:nvPr/>
            </p:nvGrpSpPr>
            <p:grpSpPr bwMode="auto">
              <a:xfrm>
                <a:off x="903" y="3665"/>
                <a:ext cx="99" cy="74"/>
                <a:chOff x="903" y="3665"/>
                <a:chExt cx="99" cy="74"/>
              </a:xfrm>
            </p:grpSpPr>
            <p:grpSp>
              <p:nvGrpSpPr>
                <p:cNvPr id="138503" name="Group 263"/>
                <p:cNvGrpSpPr>
                  <a:grpSpLocks/>
                </p:cNvGrpSpPr>
                <p:nvPr/>
              </p:nvGrpSpPr>
              <p:grpSpPr bwMode="auto">
                <a:xfrm>
                  <a:off x="903" y="3665"/>
                  <a:ext cx="49" cy="23"/>
                  <a:chOff x="903" y="3665"/>
                  <a:chExt cx="49" cy="23"/>
                </a:xfrm>
              </p:grpSpPr>
              <p:sp>
                <p:nvSpPr>
                  <p:cNvPr id="138504" name="Freeform 264"/>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5" name="Freeform 265"/>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6" name="Freeform 266"/>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07" name="Group 267"/>
                <p:cNvGrpSpPr>
                  <a:grpSpLocks/>
                </p:cNvGrpSpPr>
                <p:nvPr/>
              </p:nvGrpSpPr>
              <p:grpSpPr bwMode="auto">
                <a:xfrm>
                  <a:off x="914" y="3678"/>
                  <a:ext cx="49" cy="23"/>
                  <a:chOff x="914" y="3678"/>
                  <a:chExt cx="49" cy="23"/>
                </a:xfrm>
              </p:grpSpPr>
              <p:sp>
                <p:nvSpPr>
                  <p:cNvPr id="138508" name="Freeform 268"/>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09" name="Freeform 269"/>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0" name="Freeform 270"/>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1" name="Group 271"/>
                <p:cNvGrpSpPr>
                  <a:grpSpLocks/>
                </p:cNvGrpSpPr>
                <p:nvPr/>
              </p:nvGrpSpPr>
              <p:grpSpPr bwMode="auto">
                <a:xfrm>
                  <a:off x="928" y="3690"/>
                  <a:ext cx="48" cy="23"/>
                  <a:chOff x="928" y="3690"/>
                  <a:chExt cx="48" cy="23"/>
                </a:xfrm>
              </p:grpSpPr>
              <p:sp>
                <p:nvSpPr>
                  <p:cNvPr id="138512" name="Freeform 272"/>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3" name="Freeform 273"/>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4" name="Freeform 274"/>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5" name="Group 275"/>
                <p:cNvGrpSpPr>
                  <a:grpSpLocks/>
                </p:cNvGrpSpPr>
                <p:nvPr/>
              </p:nvGrpSpPr>
              <p:grpSpPr bwMode="auto">
                <a:xfrm>
                  <a:off x="940" y="3703"/>
                  <a:ext cx="49" cy="23"/>
                  <a:chOff x="940" y="3703"/>
                  <a:chExt cx="49" cy="23"/>
                </a:xfrm>
              </p:grpSpPr>
              <p:sp>
                <p:nvSpPr>
                  <p:cNvPr id="138516" name="Freeform 276"/>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7" name="Freeform 277"/>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18" name="Freeform 278"/>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19" name="Group 279"/>
                <p:cNvGrpSpPr>
                  <a:grpSpLocks/>
                </p:cNvGrpSpPr>
                <p:nvPr/>
              </p:nvGrpSpPr>
              <p:grpSpPr bwMode="auto">
                <a:xfrm>
                  <a:off x="953" y="3716"/>
                  <a:ext cx="49" cy="23"/>
                  <a:chOff x="953" y="3716"/>
                  <a:chExt cx="49" cy="23"/>
                </a:xfrm>
              </p:grpSpPr>
              <p:sp>
                <p:nvSpPr>
                  <p:cNvPr id="138520" name="Freeform 280"/>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1" name="Freeform 281"/>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2" name="Freeform 282"/>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23" name="Group 283"/>
              <p:cNvGrpSpPr>
                <a:grpSpLocks/>
              </p:cNvGrpSpPr>
              <p:nvPr/>
            </p:nvGrpSpPr>
            <p:grpSpPr bwMode="auto">
              <a:xfrm>
                <a:off x="963" y="3727"/>
                <a:ext cx="49" cy="23"/>
                <a:chOff x="963" y="3727"/>
                <a:chExt cx="49" cy="23"/>
              </a:xfrm>
            </p:grpSpPr>
            <p:sp>
              <p:nvSpPr>
                <p:cNvPr id="138524" name="Freeform 284"/>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5" name="Freeform 285"/>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6" name="Freeform 286"/>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27" name="Group 287"/>
              <p:cNvGrpSpPr>
                <a:grpSpLocks/>
              </p:cNvGrpSpPr>
              <p:nvPr/>
            </p:nvGrpSpPr>
            <p:grpSpPr bwMode="auto">
              <a:xfrm>
                <a:off x="976" y="3740"/>
                <a:ext cx="50" cy="22"/>
                <a:chOff x="976" y="3740"/>
                <a:chExt cx="50" cy="22"/>
              </a:xfrm>
            </p:grpSpPr>
            <p:sp>
              <p:nvSpPr>
                <p:cNvPr id="138528" name="Freeform 288"/>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29" name="Freeform 289"/>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0" name="Freeform 290"/>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1" name="Group 291"/>
              <p:cNvGrpSpPr>
                <a:grpSpLocks/>
              </p:cNvGrpSpPr>
              <p:nvPr/>
            </p:nvGrpSpPr>
            <p:grpSpPr bwMode="auto">
              <a:xfrm>
                <a:off x="761" y="3560"/>
                <a:ext cx="50" cy="22"/>
                <a:chOff x="761" y="3560"/>
                <a:chExt cx="50" cy="22"/>
              </a:xfrm>
            </p:grpSpPr>
            <p:sp>
              <p:nvSpPr>
                <p:cNvPr id="138532" name="Freeform 292"/>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3" name="Freeform 293"/>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4" name="Freeform 294"/>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5" name="Group 295"/>
              <p:cNvGrpSpPr>
                <a:grpSpLocks/>
              </p:cNvGrpSpPr>
              <p:nvPr/>
            </p:nvGrpSpPr>
            <p:grpSpPr bwMode="auto">
              <a:xfrm>
                <a:off x="774" y="3572"/>
                <a:ext cx="49" cy="23"/>
                <a:chOff x="774" y="3572"/>
                <a:chExt cx="49" cy="23"/>
              </a:xfrm>
            </p:grpSpPr>
            <p:sp>
              <p:nvSpPr>
                <p:cNvPr id="138536" name="Freeform 296"/>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7" name="Freeform 297"/>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38" name="Freeform 298"/>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39" name="Group 299"/>
              <p:cNvGrpSpPr>
                <a:grpSpLocks/>
              </p:cNvGrpSpPr>
              <p:nvPr/>
            </p:nvGrpSpPr>
            <p:grpSpPr bwMode="auto">
              <a:xfrm>
                <a:off x="787" y="3585"/>
                <a:ext cx="49" cy="23"/>
                <a:chOff x="787" y="3585"/>
                <a:chExt cx="49" cy="23"/>
              </a:xfrm>
            </p:grpSpPr>
            <p:sp>
              <p:nvSpPr>
                <p:cNvPr id="138540" name="Freeform 300"/>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1" name="Freeform 301"/>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2" name="Freeform 302"/>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3" name="Group 303"/>
              <p:cNvGrpSpPr>
                <a:grpSpLocks/>
              </p:cNvGrpSpPr>
              <p:nvPr/>
            </p:nvGrpSpPr>
            <p:grpSpPr bwMode="auto">
              <a:xfrm>
                <a:off x="799" y="3600"/>
                <a:ext cx="99" cy="73"/>
                <a:chOff x="799" y="3600"/>
                <a:chExt cx="99" cy="73"/>
              </a:xfrm>
            </p:grpSpPr>
            <p:grpSp>
              <p:nvGrpSpPr>
                <p:cNvPr id="138544" name="Group 304"/>
                <p:cNvGrpSpPr>
                  <a:grpSpLocks/>
                </p:cNvGrpSpPr>
                <p:nvPr/>
              </p:nvGrpSpPr>
              <p:grpSpPr bwMode="auto">
                <a:xfrm>
                  <a:off x="799" y="3600"/>
                  <a:ext cx="48" cy="23"/>
                  <a:chOff x="799" y="3600"/>
                  <a:chExt cx="48" cy="23"/>
                </a:xfrm>
              </p:grpSpPr>
              <p:sp>
                <p:nvSpPr>
                  <p:cNvPr id="138545" name="Freeform 305"/>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6" name="Freeform 306"/>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47" name="Freeform 307"/>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48" name="Group 308"/>
                <p:cNvGrpSpPr>
                  <a:grpSpLocks/>
                </p:cNvGrpSpPr>
                <p:nvPr/>
              </p:nvGrpSpPr>
              <p:grpSpPr bwMode="auto">
                <a:xfrm>
                  <a:off x="811" y="3612"/>
                  <a:ext cx="48" cy="23"/>
                  <a:chOff x="811" y="3612"/>
                  <a:chExt cx="48" cy="23"/>
                </a:xfrm>
              </p:grpSpPr>
              <p:sp>
                <p:nvSpPr>
                  <p:cNvPr id="138549" name="Freeform 309"/>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0" name="Freeform 310"/>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1" name="Freeform 311"/>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2" name="Group 312"/>
                <p:cNvGrpSpPr>
                  <a:grpSpLocks/>
                </p:cNvGrpSpPr>
                <p:nvPr/>
              </p:nvGrpSpPr>
              <p:grpSpPr bwMode="auto">
                <a:xfrm>
                  <a:off x="823" y="3625"/>
                  <a:ext cx="49" cy="23"/>
                  <a:chOff x="823" y="3625"/>
                  <a:chExt cx="49" cy="23"/>
                </a:xfrm>
              </p:grpSpPr>
              <p:sp>
                <p:nvSpPr>
                  <p:cNvPr id="138553" name="Freeform 313"/>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4" name="Freeform 314"/>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5" name="Freeform 315"/>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56" name="Group 316"/>
                <p:cNvGrpSpPr>
                  <a:grpSpLocks/>
                </p:cNvGrpSpPr>
                <p:nvPr/>
              </p:nvGrpSpPr>
              <p:grpSpPr bwMode="auto">
                <a:xfrm>
                  <a:off x="836" y="3638"/>
                  <a:ext cx="50" cy="22"/>
                  <a:chOff x="836" y="3638"/>
                  <a:chExt cx="50" cy="22"/>
                </a:xfrm>
              </p:grpSpPr>
              <p:sp>
                <p:nvSpPr>
                  <p:cNvPr id="138557" name="Freeform 317"/>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8" name="Freeform 318"/>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59" name="Freeform 319"/>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0" name="Group 320"/>
                <p:cNvGrpSpPr>
                  <a:grpSpLocks/>
                </p:cNvGrpSpPr>
                <p:nvPr/>
              </p:nvGrpSpPr>
              <p:grpSpPr bwMode="auto">
                <a:xfrm>
                  <a:off x="849" y="3651"/>
                  <a:ext cx="49" cy="22"/>
                  <a:chOff x="849" y="3651"/>
                  <a:chExt cx="49" cy="22"/>
                </a:xfrm>
              </p:grpSpPr>
              <p:sp>
                <p:nvSpPr>
                  <p:cNvPr id="138561" name="Freeform 321"/>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2" name="Freeform 322"/>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3" name="Freeform 323"/>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64" name="Group 324"/>
              <p:cNvGrpSpPr>
                <a:grpSpLocks/>
              </p:cNvGrpSpPr>
              <p:nvPr/>
            </p:nvGrpSpPr>
            <p:grpSpPr bwMode="auto">
              <a:xfrm>
                <a:off x="861" y="3665"/>
                <a:ext cx="99" cy="74"/>
                <a:chOff x="861" y="3665"/>
                <a:chExt cx="99" cy="74"/>
              </a:xfrm>
            </p:grpSpPr>
            <p:grpSp>
              <p:nvGrpSpPr>
                <p:cNvPr id="138565" name="Group 325"/>
                <p:cNvGrpSpPr>
                  <a:grpSpLocks/>
                </p:cNvGrpSpPr>
                <p:nvPr/>
              </p:nvGrpSpPr>
              <p:grpSpPr bwMode="auto">
                <a:xfrm>
                  <a:off x="861" y="3665"/>
                  <a:ext cx="50" cy="23"/>
                  <a:chOff x="861" y="3665"/>
                  <a:chExt cx="50" cy="23"/>
                </a:xfrm>
              </p:grpSpPr>
              <p:sp>
                <p:nvSpPr>
                  <p:cNvPr id="138566" name="Freeform 326"/>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7" name="Freeform 327"/>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68" name="Freeform 328"/>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69" name="Group 329"/>
                <p:cNvGrpSpPr>
                  <a:grpSpLocks/>
                </p:cNvGrpSpPr>
                <p:nvPr/>
              </p:nvGrpSpPr>
              <p:grpSpPr bwMode="auto">
                <a:xfrm>
                  <a:off x="873" y="3678"/>
                  <a:ext cx="49" cy="23"/>
                  <a:chOff x="873" y="3678"/>
                  <a:chExt cx="49" cy="23"/>
                </a:xfrm>
              </p:grpSpPr>
              <p:sp>
                <p:nvSpPr>
                  <p:cNvPr id="138570" name="Freeform 330"/>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1" name="Freeform 331"/>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2" name="Freeform 332"/>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3" name="Group 333"/>
                <p:cNvGrpSpPr>
                  <a:grpSpLocks/>
                </p:cNvGrpSpPr>
                <p:nvPr/>
              </p:nvGrpSpPr>
              <p:grpSpPr bwMode="auto">
                <a:xfrm>
                  <a:off x="886" y="3690"/>
                  <a:ext cx="49" cy="23"/>
                  <a:chOff x="886" y="3690"/>
                  <a:chExt cx="49" cy="23"/>
                </a:xfrm>
              </p:grpSpPr>
              <p:sp>
                <p:nvSpPr>
                  <p:cNvPr id="138574" name="Freeform 334"/>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5" name="Freeform 335"/>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6" name="Freeform 336"/>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77" name="Group 337"/>
                <p:cNvGrpSpPr>
                  <a:grpSpLocks/>
                </p:cNvGrpSpPr>
                <p:nvPr/>
              </p:nvGrpSpPr>
              <p:grpSpPr bwMode="auto">
                <a:xfrm>
                  <a:off x="899" y="3703"/>
                  <a:ext cx="48" cy="23"/>
                  <a:chOff x="899" y="3703"/>
                  <a:chExt cx="48" cy="23"/>
                </a:xfrm>
              </p:grpSpPr>
              <p:sp>
                <p:nvSpPr>
                  <p:cNvPr id="138578" name="Freeform 338"/>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79" name="Freeform 339"/>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0" name="Freeform 340"/>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1" name="Group 341"/>
                <p:cNvGrpSpPr>
                  <a:grpSpLocks/>
                </p:cNvGrpSpPr>
                <p:nvPr/>
              </p:nvGrpSpPr>
              <p:grpSpPr bwMode="auto">
                <a:xfrm>
                  <a:off x="912" y="3716"/>
                  <a:ext cx="48" cy="23"/>
                  <a:chOff x="912" y="3716"/>
                  <a:chExt cx="48" cy="23"/>
                </a:xfrm>
              </p:grpSpPr>
              <p:sp>
                <p:nvSpPr>
                  <p:cNvPr id="138582" name="Freeform 342"/>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3" name="Freeform 343"/>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4" name="Freeform 344"/>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585" name="Group 345"/>
              <p:cNvGrpSpPr>
                <a:grpSpLocks/>
              </p:cNvGrpSpPr>
              <p:nvPr/>
            </p:nvGrpSpPr>
            <p:grpSpPr bwMode="auto">
              <a:xfrm>
                <a:off x="922" y="3727"/>
                <a:ext cx="49" cy="23"/>
                <a:chOff x="922" y="3727"/>
                <a:chExt cx="49" cy="23"/>
              </a:xfrm>
            </p:grpSpPr>
            <p:sp>
              <p:nvSpPr>
                <p:cNvPr id="138586" name="Freeform 346"/>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7" name="Freeform 347"/>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88" name="Freeform 348"/>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89" name="Group 349"/>
              <p:cNvGrpSpPr>
                <a:grpSpLocks/>
              </p:cNvGrpSpPr>
              <p:nvPr/>
            </p:nvGrpSpPr>
            <p:grpSpPr bwMode="auto">
              <a:xfrm>
                <a:off x="895" y="3526"/>
                <a:ext cx="44" cy="23"/>
                <a:chOff x="895" y="3526"/>
                <a:chExt cx="44" cy="23"/>
              </a:xfrm>
            </p:grpSpPr>
            <p:sp>
              <p:nvSpPr>
                <p:cNvPr id="138590" name="Freeform 350"/>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1" name="Freeform 351"/>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2" name="Freeform 352"/>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3" name="Group 353"/>
              <p:cNvGrpSpPr>
                <a:grpSpLocks/>
              </p:cNvGrpSpPr>
              <p:nvPr/>
            </p:nvGrpSpPr>
            <p:grpSpPr bwMode="auto">
              <a:xfrm>
                <a:off x="907" y="3540"/>
                <a:ext cx="45" cy="22"/>
                <a:chOff x="907" y="3540"/>
                <a:chExt cx="45" cy="22"/>
              </a:xfrm>
            </p:grpSpPr>
            <p:sp>
              <p:nvSpPr>
                <p:cNvPr id="138594" name="Freeform 354"/>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5" name="Freeform 355"/>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6" name="Freeform 356"/>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597" name="Group 357"/>
              <p:cNvGrpSpPr>
                <a:grpSpLocks/>
              </p:cNvGrpSpPr>
              <p:nvPr/>
            </p:nvGrpSpPr>
            <p:grpSpPr bwMode="auto">
              <a:xfrm>
                <a:off x="920" y="3553"/>
                <a:ext cx="45" cy="23"/>
                <a:chOff x="920" y="3553"/>
                <a:chExt cx="45" cy="23"/>
              </a:xfrm>
            </p:grpSpPr>
            <p:sp>
              <p:nvSpPr>
                <p:cNvPr id="138598" name="Freeform 358"/>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599" name="Freeform 359"/>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0" name="Freeform 360"/>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1" name="Group 361"/>
              <p:cNvGrpSpPr>
                <a:grpSpLocks/>
              </p:cNvGrpSpPr>
              <p:nvPr/>
            </p:nvGrpSpPr>
            <p:grpSpPr bwMode="auto">
              <a:xfrm>
                <a:off x="934" y="3566"/>
                <a:ext cx="44" cy="23"/>
                <a:chOff x="934" y="3566"/>
                <a:chExt cx="44" cy="23"/>
              </a:xfrm>
            </p:grpSpPr>
            <p:sp>
              <p:nvSpPr>
                <p:cNvPr id="138602" name="Freeform 362"/>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3" name="Freeform 363"/>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4" name="Freeform 364"/>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05" name="Group 365"/>
              <p:cNvGrpSpPr>
                <a:grpSpLocks/>
              </p:cNvGrpSpPr>
              <p:nvPr/>
            </p:nvGrpSpPr>
            <p:grpSpPr bwMode="auto">
              <a:xfrm>
                <a:off x="949" y="3579"/>
                <a:ext cx="83" cy="63"/>
                <a:chOff x="949" y="3579"/>
                <a:chExt cx="83" cy="63"/>
              </a:xfrm>
            </p:grpSpPr>
            <p:grpSp>
              <p:nvGrpSpPr>
                <p:cNvPr id="138606" name="Group 366"/>
                <p:cNvGrpSpPr>
                  <a:grpSpLocks/>
                </p:cNvGrpSpPr>
                <p:nvPr/>
              </p:nvGrpSpPr>
              <p:grpSpPr bwMode="auto">
                <a:xfrm>
                  <a:off x="949" y="3579"/>
                  <a:ext cx="44" cy="23"/>
                  <a:chOff x="949" y="3579"/>
                  <a:chExt cx="44" cy="23"/>
                </a:xfrm>
              </p:grpSpPr>
              <p:sp>
                <p:nvSpPr>
                  <p:cNvPr id="138607" name="Freeform 367"/>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8" name="Freeform 368"/>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09" name="Freeform 369"/>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0" name="Group 370"/>
                <p:cNvGrpSpPr>
                  <a:grpSpLocks/>
                </p:cNvGrpSpPr>
                <p:nvPr/>
              </p:nvGrpSpPr>
              <p:grpSpPr bwMode="auto">
                <a:xfrm>
                  <a:off x="961" y="3592"/>
                  <a:ext cx="45" cy="23"/>
                  <a:chOff x="961" y="3592"/>
                  <a:chExt cx="45" cy="23"/>
                </a:xfrm>
              </p:grpSpPr>
              <p:sp>
                <p:nvSpPr>
                  <p:cNvPr id="138611" name="Freeform 371"/>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2" name="Freeform 372"/>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3" name="Freeform 373"/>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4" name="Group 374"/>
                <p:cNvGrpSpPr>
                  <a:grpSpLocks/>
                </p:cNvGrpSpPr>
                <p:nvPr/>
              </p:nvGrpSpPr>
              <p:grpSpPr bwMode="auto">
                <a:xfrm>
                  <a:off x="974" y="3606"/>
                  <a:ext cx="44" cy="23"/>
                  <a:chOff x="974" y="3606"/>
                  <a:chExt cx="44" cy="23"/>
                </a:xfrm>
              </p:grpSpPr>
              <p:sp>
                <p:nvSpPr>
                  <p:cNvPr id="138615" name="Freeform 375"/>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6" name="Freeform 376"/>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17" name="Freeform 377"/>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18" name="Group 378"/>
                <p:cNvGrpSpPr>
                  <a:grpSpLocks/>
                </p:cNvGrpSpPr>
                <p:nvPr/>
              </p:nvGrpSpPr>
              <p:grpSpPr bwMode="auto">
                <a:xfrm>
                  <a:off x="987" y="3619"/>
                  <a:ext cx="45" cy="23"/>
                  <a:chOff x="987" y="3619"/>
                  <a:chExt cx="45" cy="23"/>
                </a:xfrm>
              </p:grpSpPr>
              <p:sp>
                <p:nvSpPr>
                  <p:cNvPr id="138619" name="Freeform 379"/>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0" name="Freeform 380"/>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1" name="Freeform 381"/>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22" name="Group 382"/>
              <p:cNvGrpSpPr>
                <a:grpSpLocks/>
              </p:cNvGrpSpPr>
              <p:nvPr/>
            </p:nvGrpSpPr>
            <p:grpSpPr bwMode="auto">
              <a:xfrm>
                <a:off x="1002" y="3632"/>
                <a:ext cx="83" cy="63"/>
                <a:chOff x="1002" y="3632"/>
                <a:chExt cx="83" cy="63"/>
              </a:xfrm>
            </p:grpSpPr>
            <p:grpSp>
              <p:nvGrpSpPr>
                <p:cNvPr id="138623" name="Group 383"/>
                <p:cNvGrpSpPr>
                  <a:grpSpLocks/>
                </p:cNvGrpSpPr>
                <p:nvPr/>
              </p:nvGrpSpPr>
              <p:grpSpPr bwMode="auto">
                <a:xfrm>
                  <a:off x="1002" y="3632"/>
                  <a:ext cx="44" cy="22"/>
                  <a:chOff x="1002" y="3632"/>
                  <a:chExt cx="44" cy="22"/>
                </a:xfrm>
              </p:grpSpPr>
              <p:sp>
                <p:nvSpPr>
                  <p:cNvPr id="138624" name="Freeform 384"/>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5" name="Freeform 385"/>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6" name="Freeform 386"/>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27" name="Group 387"/>
                <p:cNvGrpSpPr>
                  <a:grpSpLocks/>
                </p:cNvGrpSpPr>
                <p:nvPr/>
              </p:nvGrpSpPr>
              <p:grpSpPr bwMode="auto">
                <a:xfrm>
                  <a:off x="1014" y="3645"/>
                  <a:ext cx="44" cy="23"/>
                  <a:chOff x="1014" y="3645"/>
                  <a:chExt cx="44" cy="23"/>
                </a:xfrm>
              </p:grpSpPr>
              <p:sp>
                <p:nvSpPr>
                  <p:cNvPr id="138628" name="Freeform 388"/>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29" name="Freeform 389"/>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0" name="Freeform 390"/>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1" name="Group 391"/>
                <p:cNvGrpSpPr>
                  <a:grpSpLocks/>
                </p:cNvGrpSpPr>
                <p:nvPr/>
              </p:nvGrpSpPr>
              <p:grpSpPr bwMode="auto">
                <a:xfrm>
                  <a:off x="1027" y="3659"/>
                  <a:ext cx="45" cy="23"/>
                  <a:chOff x="1027" y="3659"/>
                  <a:chExt cx="45" cy="23"/>
                </a:xfrm>
              </p:grpSpPr>
              <p:sp>
                <p:nvSpPr>
                  <p:cNvPr id="138632" name="Freeform 392"/>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3" name="Freeform 393"/>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4" name="Freeform 394"/>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35" name="Group 395"/>
                <p:cNvGrpSpPr>
                  <a:grpSpLocks/>
                </p:cNvGrpSpPr>
                <p:nvPr/>
              </p:nvGrpSpPr>
              <p:grpSpPr bwMode="auto">
                <a:xfrm>
                  <a:off x="1040" y="3672"/>
                  <a:ext cx="45" cy="23"/>
                  <a:chOff x="1040" y="3672"/>
                  <a:chExt cx="45" cy="23"/>
                </a:xfrm>
              </p:grpSpPr>
              <p:sp>
                <p:nvSpPr>
                  <p:cNvPr id="138636" name="Freeform 396"/>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7" name="Freeform 397"/>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38" name="Freeform 398"/>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639" name="Group 399"/>
              <p:cNvGrpSpPr>
                <a:grpSpLocks/>
              </p:cNvGrpSpPr>
              <p:nvPr/>
            </p:nvGrpSpPr>
            <p:grpSpPr bwMode="auto">
              <a:xfrm>
                <a:off x="1054" y="3685"/>
                <a:ext cx="45" cy="23"/>
                <a:chOff x="1054" y="3685"/>
                <a:chExt cx="45" cy="23"/>
              </a:xfrm>
            </p:grpSpPr>
            <p:sp>
              <p:nvSpPr>
                <p:cNvPr id="138640" name="Freeform 400"/>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1" name="Freeform 401"/>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2" name="Freeform 402"/>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3" name="Group 403"/>
              <p:cNvGrpSpPr>
                <a:grpSpLocks/>
              </p:cNvGrpSpPr>
              <p:nvPr/>
            </p:nvGrpSpPr>
            <p:grpSpPr bwMode="auto">
              <a:xfrm>
                <a:off x="1067" y="3698"/>
                <a:ext cx="45" cy="23"/>
                <a:chOff x="1067" y="3698"/>
                <a:chExt cx="45" cy="23"/>
              </a:xfrm>
            </p:grpSpPr>
            <p:sp>
              <p:nvSpPr>
                <p:cNvPr id="138644" name="Freeform 404"/>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5" name="Freeform 405"/>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6" name="Freeform 406"/>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47" name="Group 407"/>
              <p:cNvGrpSpPr>
                <a:grpSpLocks/>
              </p:cNvGrpSpPr>
              <p:nvPr/>
            </p:nvGrpSpPr>
            <p:grpSpPr bwMode="auto">
              <a:xfrm>
                <a:off x="1079" y="3712"/>
                <a:ext cx="44" cy="23"/>
                <a:chOff x="1079" y="3712"/>
                <a:chExt cx="44" cy="23"/>
              </a:xfrm>
            </p:grpSpPr>
            <p:sp>
              <p:nvSpPr>
                <p:cNvPr id="138648" name="Freeform 408"/>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49" name="Freeform 409"/>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0" name="Freeform 410"/>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1" name="Group 411"/>
              <p:cNvGrpSpPr>
                <a:grpSpLocks/>
              </p:cNvGrpSpPr>
              <p:nvPr/>
            </p:nvGrpSpPr>
            <p:grpSpPr bwMode="auto">
              <a:xfrm>
                <a:off x="1093" y="3725"/>
                <a:ext cx="45" cy="23"/>
                <a:chOff x="1093" y="3725"/>
                <a:chExt cx="45" cy="23"/>
              </a:xfrm>
            </p:grpSpPr>
            <p:sp>
              <p:nvSpPr>
                <p:cNvPr id="138652" name="Freeform 412"/>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3" name="Freeform 413"/>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4" name="Freeform 414"/>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5" name="Group 415"/>
              <p:cNvGrpSpPr>
                <a:grpSpLocks/>
              </p:cNvGrpSpPr>
              <p:nvPr/>
            </p:nvGrpSpPr>
            <p:grpSpPr bwMode="auto">
              <a:xfrm>
                <a:off x="1108" y="3739"/>
                <a:ext cx="44" cy="23"/>
                <a:chOff x="1108" y="3739"/>
                <a:chExt cx="44" cy="23"/>
              </a:xfrm>
            </p:grpSpPr>
            <p:sp>
              <p:nvSpPr>
                <p:cNvPr id="138656" name="Freeform 416"/>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7" name="Freeform 417"/>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58" name="Freeform 418"/>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59" name="Group 419"/>
              <p:cNvGrpSpPr>
                <a:grpSpLocks/>
              </p:cNvGrpSpPr>
              <p:nvPr/>
            </p:nvGrpSpPr>
            <p:grpSpPr bwMode="auto">
              <a:xfrm>
                <a:off x="1121" y="3753"/>
                <a:ext cx="45" cy="23"/>
                <a:chOff x="1121" y="3753"/>
                <a:chExt cx="45" cy="23"/>
              </a:xfrm>
            </p:grpSpPr>
            <p:sp>
              <p:nvSpPr>
                <p:cNvPr id="138660" name="Freeform 420"/>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1" name="Freeform 421"/>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2" name="Freeform 422"/>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63" name="Group 423"/>
              <p:cNvGrpSpPr>
                <a:grpSpLocks/>
              </p:cNvGrpSpPr>
              <p:nvPr/>
            </p:nvGrpSpPr>
            <p:grpSpPr bwMode="auto">
              <a:xfrm>
                <a:off x="1133" y="3767"/>
                <a:ext cx="44" cy="23"/>
                <a:chOff x="1133" y="3767"/>
                <a:chExt cx="44" cy="23"/>
              </a:xfrm>
            </p:grpSpPr>
            <p:sp>
              <p:nvSpPr>
                <p:cNvPr id="138664" name="Freeform 424"/>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5" name="Freeform 425"/>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6" name="Freeform 426"/>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667" name="Freeform 427"/>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8" name="Freeform 428"/>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69" name="Freeform 429"/>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0" name="Freeform 430"/>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1" name="Freeform 431"/>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2" name="Freeform 432"/>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3" name="Freeform 433"/>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4" name="Freeform 434"/>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5" name="Freeform 435"/>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6" name="Freeform 436"/>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77" name="Freeform 437"/>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38678" name="Group 438"/>
              <p:cNvGrpSpPr>
                <a:grpSpLocks/>
              </p:cNvGrpSpPr>
              <p:nvPr/>
            </p:nvGrpSpPr>
            <p:grpSpPr bwMode="auto">
              <a:xfrm>
                <a:off x="700" y="3535"/>
                <a:ext cx="49" cy="24"/>
                <a:chOff x="700" y="3535"/>
                <a:chExt cx="49" cy="24"/>
              </a:xfrm>
            </p:grpSpPr>
            <p:sp>
              <p:nvSpPr>
                <p:cNvPr id="138679" name="Freeform 439"/>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0" name="Freeform 440"/>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1" name="Freeform 441"/>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2" name="Group 442"/>
              <p:cNvGrpSpPr>
                <a:grpSpLocks/>
              </p:cNvGrpSpPr>
              <p:nvPr/>
            </p:nvGrpSpPr>
            <p:grpSpPr bwMode="auto">
              <a:xfrm>
                <a:off x="714" y="3551"/>
                <a:ext cx="49" cy="22"/>
                <a:chOff x="714" y="3551"/>
                <a:chExt cx="49" cy="22"/>
              </a:xfrm>
            </p:grpSpPr>
            <p:sp>
              <p:nvSpPr>
                <p:cNvPr id="138683" name="Freeform 443"/>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4" name="Freeform 444"/>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5" name="Freeform 445"/>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86" name="Group 446"/>
              <p:cNvGrpSpPr>
                <a:grpSpLocks/>
              </p:cNvGrpSpPr>
              <p:nvPr/>
            </p:nvGrpSpPr>
            <p:grpSpPr bwMode="auto">
              <a:xfrm>
                <a:off x="728" y="3564"/>
                <a:ext cx="48" cy="23"/>
                <a:chOff x="728" y="3564"/>
                <a:chExt cx="48" cy="23"/>
              </a:xfrm>
            </p:grpSpPr>
            <p:sp>
              <p:nvSpPr>
                <p:cNvPr id="138687" name="Freeform 447"/>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8" name="Freeform 448"/>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89" name="Freeform 449"/>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0" name="Group 450"/>
              <p:cNvGrpSpPr>
                <a:grpSpLocks/>
              </p:cNvGrpSpPr>
              <p:nvPr/>
            </p:nvGrpSpPr>
            <p:grpSpPr bwMode="auto">
              <a:xfrm>
                <a:off x="742" y="3582"/>
                <a:ext cx="49" cy="23"/>
                <a:chOff x="742" y="3582"/>
                <a:chExt cx="49" cy="23"/>
              </a:xfrm>
            </p:grpSpPr>
            <p:sp>
              <p:nvSpPr>
                <p:cNvPr id="138691" name="Freeform 451"/>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2" name="Freeform 452"/>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3" name="Freeform 453"/>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4" name="Group 454"/>
              <p:cNvGrpSpPr>
                <a:grpSpLocks/>
              </p:cNvGrpSpPr>
              <p:nvPr/>
            </p:nvGrpSpPr>
            <p:grpSpPr bwMode="auto">
              <a:xfrm>
                <a:off x="752" y="3597"/>
                <a:ext cx="133" cy="106"/>
                <a:chOff x="752" y="3597"/>
                <a:chExt cx="133" cy="106"/>
              </a:xfrm>
            </p:grpSpPr>
            <p:sp>
              <p:nvSpPr>
                <p:cNvPr id="138695" name="Freeform 455"/>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6" name="Freeform 456"/>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697" name="Freeform 457"/>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698" name="Group 458"/>
              <p:cNvGrpSpPr>
                <a:grpSpLocks/>
              </p:cNvGrpSpPr>
              <p:nvPr/>
            </p:nvGrpSpPr>
            <p:grpSpPr bwMode="auto">
              <a:xfrm>
                <a:off x="844" y="3694"/>
                <a:ext cx="48" cy="23"/>
                <a:chOff x="844" y="3694"/>
                <a:chExt cx="48" cy="23"/>
              </a:xfrm>
            </p:grpSpPr>
            <p:sp>
              <p:nvSpPr>
                <p:cNvPr id="138699" name="Freeform 459"/>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0" name="Freeform 460"/>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1" name="Freeform 461"/>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2" name="Group 462"/>
              <p:cNvGrpSpPr>
                <a:grpSpLocks/>
              </p:cNvGrpSpPr>
              <p:nvPr/>
            </p:nvGrpSpPr>
            <p:grpSpPr bwMode="auto">
              <a:xfrm>
                <a:off x="857" y="3710"/>
                <a:ext cx="49" cy="22"/>
                <a:chOff x="857" y="3710"/>
                <a:chExt cx="49" cy="22"/>
              </a:xfrm>
            </p:grpSpPr>
            <p:sp>
              <p:nvSpPr>
                <p:cNvPr id="138703" name="Freeform 463"/>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4" name="Freeform 464"/>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5" name="Freeform 465"/>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06" name="Group 466"/>
              <p:cNvGrpSpPr>
                <a:grpSpLocks/>
              </p:cNvGrpSpPr>
              <p:nvPr/>
            </p:nvGrpSpPr>
            <p:grpSpPr bwMode="auto">
              <a:xfrm>
                <a:off x="1086" y="3766"/>
                <a:ext cx="49" cy="23"/>
                <a:chOff x="1086" y="3766"/>
                <a:chExt cx="49" cy="23"/>
              </a:xfrm>
            </p:grpSpPr>
            <p:sp>
              <p:nvSpPr>
                <p:cNvPr id="138707" name="Freeform 467"/>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8" name="Freeform 468"/>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09" name="Freeform 469"/>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0" name="Group 470"/>
              <p:cNvGrpSpPr>
                <a:grpSpLocks/>
              </p:cNvGrpSpPr>
              <p:nvPr/>
            </p:nvGrpSpPr>
            <p:grpSpPr bwMode="auto">
              <a:xfrm>
                <a:off x="934" y="3740"/>
                <a:ext cx="48" cy="23"/>
                <a:chOff x="934" y="3740"/>
                <a:chExt cx="48" cy="23"/>
              </a:xfrm>
            </p:grpSpPr>
            <p:sp>
              <p:nvSpPr>
                <p:cNvPr id="138711" name="Freeform 471"/>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2" name="Freeform 472"/>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3" name="Freeform 473"/>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14" name="Group 474"/>
              <p:cNvGrpSpPr>
                <a:grpSpLocks/>
              </p:cNvGrpSpPr>
              <p:nvPr/>
            </p:nvGrpSpPr>
            <p:grpSpPr bwMode="auto">
              <a:xfrm>
                <a:off x="943" y="3754"/>
                <a:ext cx="49" cy="23"/>
                <a:chOff x="943" y="3754"/>
                <a:chExt cx="49" cy="23"/>
              </a:xfrm>
            </p:grpSpPr>
            <p:sp>
              <p:nvSpPr>
                <p:cNvPr id="138715" name="Freeform 475"/>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6" name="Freeform 476"/>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7" name="Freeform 477"/>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38718" name="Freeform 478"/>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19" name="Freeform 479"/>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0" name="Freeform 480"/>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38721" name="Group 481"/>
            <p:cNvGrpSpPr>
              <a:grpSpLocks/>
            </p:cNvGrpSpPr>
            <p:nvPr/>
          </p:nvGrpSpPr>
          <p:grpSpPr bwMode="auto">
            <a:xfrm>
              <a:off x="920" y="3821"/>
              <a:ext cx="413" cy="50"/>
              <a:chOff x="920" y="3821"/>
              <a:chExt cx="413" cy="50"/>
            </a:xfrm>
          </p:grpSpPr>
          <p:sp>
            <p:nvSpPr>
              <p:cNvPr id="138722" name="Freeform 482"/>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23" name="Freeform 483"/>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4" name="Rectangle 484"/>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38725" name="Rectangle 485"/>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38726" name="Group 486"/>
            <p:cNvGrpSpPr>
              <a:grpSpLocks/>
            </p:cNvGrpSpPr>
            <p:nvPr/>
          </p:nvGrpSpPr>
          <p:grpSpPr bwMode="auto">
            <a:xfrm>
              <a:off x="1227" y="3477"/>
              <a:ext cx="508" cy="321"/>
              <a:chOff x="1227" y="3477"/>
              <a:chExt cx="508" cy="321"/>
            </a:xfrm>
          </p:grpSpPr>
          <p:sp>
            <p:nvSpPr>
              <p:cNvPr id="138727" name="Freeform 487"/>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38728" name="Freeform 488"/>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29" name="Freeform 489"/>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0" name="Line 490"/>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38731" name="Freeform 491"/>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2" name="Freeform 492"/>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3" name="Freeform 493"/>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4" name="Freeform 494"/>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5" name="Freeform 495"/>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6" name="Freeform 496"/>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7" name="Freeform 497"/>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8" name="Freeform 498"/>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39" name="Freeform 499"/>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0" name="Freeform 500"/>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38741" name="Oval 501"/>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2" name="Oval 502"/>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3" name="Freeform 503"/>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4" name="Oval 504"/>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38745" name="Oval 505"/>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38746" name="Group 506"/>
          <p:cNvGrpSpPr>
            <a:grpSpLocks/>
          </p:cNvGrpSpPr>
          <p:nvPr/>
        </p:nvGrpSpPr>
        <p:grpSpPr bwMode="auto">
          <a:xfrm>
            <a:off x="8774236" y="2251224"/>
            <a:ext cx="1222772" cy="781050"/>
            <a:chOff x="1680" y="240"/>
            <a:chExt cx="2529" cy="1270"/>
          </a:xfrm>
        </p:grpSpPr>
        <p:sp>
          <p:nvSpPr>
            <p:cNvPr id="138747" name="Oval 507"/>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8" name="Oval 508"/>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49" name="Oval 509"/>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0" name="Oval 510"/>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1" name="Oval 511"/>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2" name="Oval 512"/>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3" name="Oval 513"/>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4" name="Oval 514"/>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38755" name="Oval 515"/>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38756" name="Text Box 516"/>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38757" name="Line 517"/>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8" name="Line 518"/>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59" name="Line 519"/>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0" name="Line 520"/>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761" name="Text Box 521"/>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grpSp>
        <p:nvGrpSpPr>
          <p:cNvPr id="138827" name="Group 587"/>
          <p:cNvGrpSpPr>
            <a:grpSpLocks/>
          </p:cNvGrpSpPr>
          <p:nvPr/>
        </p:nvGrpSpPr>
        <p:grpSpPr bwMode="auto">
          <a:xfrm>
            <a:off x="1465122" y="3386039"/>
            <a:ext cx="9455415" cy="2419350"/>
            <a:chOff x="158" y="2405"/>
            <a:chExt cx="5498" cy="1524"/>
          </a:xfrm>
        </p:grpSpPr>
        <p:sp>
          <p:nvSpPr>
            <p:cNvPr id="138764"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5"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8"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6"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7"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69"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0"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71"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138772"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138773"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74"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76"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7"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8"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79"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0"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1"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2" name="Text Box 542"/>
            <p:cNvSpPr txBox="1">
              <a:spLocks noChangeArrowheads="1"/>
            </p:cNvSpPr>
            <p:nvPr/>
          </p:nvSpPr>
          <p:spPr bwMode="auto">
            <a:xfrm>
              <a:off x="5072"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dirty="0">
                  <a:solidFill>
                    <a:srgbClr val="000099"/>
                  </a:solidFill>
                  <a:latin typeface="+mn-ea"/>
                </a:rPr>
                <a:t>链路层</a:t>
              </a:r>
            </a:p>
          </p:txBody>
        </p:sp>
        <p:sp>
          <p:nvSpPr>
            <p:cNvPr id="138783" name="Text Box 543"/>
            <p:cNvSpPr txBox="1">
              <a:spLocks noChangeArrowheads="1"/>
            </p:cNvSpPr>
            <p:nvPr/>
          </p:nvSpPr>
          <p:spPr bwMode="auto">
            <a:xfrm>
              <a:off x="5095"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应用层</a:t>
              </a:r>
            </a:p>
          </p:txBody>
        </p:sp>
        <p:sp>
          <p:nvSpPr>
            <p:cNvPr id="138784" name="Text Box 544"/>
            <p:cNvSpPr txBox="1">
              <a:spLocks noChangeArrowheads="1"/>
            </p:cNvSpPr>
            <p:nvPr/>
          </p:nvSpPr>
          <p:spPr bwMode="auto">
            <a:xfrm>
              <a:off x="5093"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运输层</a:t>
              </a:r>
            </a:p>
          </p:txBody>
        </p:sp>
        <p:sp>
          <p:nvSpPr>
            <p:cNvPr id="138785" name="Text Box 545"/>
            <p:cNvSpPr txBox="1">
              <a:spLocks noChangeArrowheads="1"/>
            </p:cNvSpPr>
            <p:nvPr/>
          </p:nvSpPr>
          <p:spPr bwMode="auto">
            <a:xfrm>
              <a:off x="5093"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a:solidFill>
                    <a:srgbClr val="000099"/>
                  </a:solidFill>
                  <a:latin typeface="+mn-ea"/>
                </a:rPr>
                <a:t>网络层</a:t>
              </a:r>
            </a:p>
          </p:txBody>
        </p:sp>
        <p:sp>
          <p:nvSpPr>
            <p:cNvPr id="138786" name="Text Box 546"/>
            <p:cNvSpPr txBox="1">
              <a:spLocks noChangeArrowheads="1"/>
            </p:cNvSpPr>
            <p:nvPr/>
          </p:nvSpPr>
          <p:spPr bwMode="auto">
            <a:xfrm>
              <a:off x="5093"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dirty="0">
                  <a:solidFill>
                    <a:srgbClr val="000099"/>
                  </a:solidFill>
                  <a:latin typeface="+mn-ea"/>
                </a:rPr>
                <a:t>物理层</a:t>
              </a:r>
            </a:p>
          </p:txBody>
        </p:sp>
        <p:sp>
          <p:nvSpPr>
            <p:cNvPr id="138787"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8"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89"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0"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1"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2"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793"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794"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5"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6"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7"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798"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799"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0"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01"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2"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3"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4"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38805"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138806"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138807"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138812"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3"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4"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5"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38816"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38817"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38818"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38819"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38820"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138822" name="Text Box 582"/>
          <p:cNvSpPr txBox="1">
            <a:spLocks noChangeArrowheads="1"/>
          </p:cNvSpPr>
          <p:nvPr/>
        </p:nvSpPr>
        <p:spPr bwMode="auto">
          <a:xfrm>
            <a:off x="3719736" y="3492298"/>
            <a:ext cx="47163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0099"/>
                </a:solidFill>
                <a:latin typeface="+mn-ea"/>
              </a:rPr>
              <a:t>从层次上来看数据的流动</a:t>
            </a:r>
          </a:p>
        </p:txBody>
      </p:sp>
      <p:sp>
        <p:nvSpPr>
          <p:cNvPr id="138823" name="Freeform 583"/>
          <p:cNvSpPr>
            <a:spLocks/>
          </p:cNvSpPr>
          <p:nvPr/>
        </p:nvSpPr>
        <p:spPr bwMode="auto">
          <a:xfrm>
            <a:off x="2424228"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578" name="矩形 577"/>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
        <p:nvSpPr>
          <p:cNvPr id="579" name="文本框 578">
            <a:extLst>
              <a:ext uri="{FF2B5EF4-FFF2-40B4-BE49-F238E27FC236}">
                <a16:creationId xmlns:a16="http://schemas.microsoft.com/office/drawing/2014/main" id="{85E33171-5463-4093-9F64-B923FE24821D}"/>
              </a:ext>
            </a:extLst>
          </p:cNvPr>
          <p:cNvSpPr txBox="1"/>
          <p:nvPr/>
        </p:nvSpPr>
        <p:spPr>
          <a:xfrm>
            <a:off x="263352" y="6021288"/>
            <a:ext cx="2532631" cy="369332"/>
          </a:xfrm>
          <a:prstGeom prst="rect">
            <a:avLst/>
          </a:prstGeom>
          <a:noFill/>
        </p:spPr>
        <p:txBody>
          <a:bodyPr wrap="square" rtlCol="0">
            <a:spAutoFit/>
          </a:bodyPr>
          <a:lstStyle/>
          <a:p>
            <a:r>
              <a:rPr lang="zh-CN" altLang="en-US" dirty="0">
                <a:solidFill>
                  <a:srgbClr val="00B050"/>
                </a:solidFill>
              </a:rPr>
              <a:t>如果中间有交换机？</a:t>
            </a:r>
          </a:p>
        </p:txBody>
      </p:sp>
    </p:spTree>
    <p:extLst>
      <p:ext uri="{BB962C8B-B14F-4D97-AF65-F5344CB8AC3E}">
        <p14:creationId xmlns:p14="http://schemas.microsoft.com/office/powerpoint/2010/main" val="323795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nodeType="afterGroup">
                            <p:stCondLst>
                              <p:cond delay="1000"/>
                            </p:stCondLst>
                            <p:childTnLst>
                              <p:par>
                                <p:cTn id="12" presetID="22" presetClass="entr" presetSubtype="8" fill="hold" grpId="0"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nodeType="afterGroup">
                            <p:stCondLst>
                              <p:cond delay="2000"/>
                            </p:stCondLst>
                            <p:childTnLst>
                              <p:par>
                                <p:cTn id="16" presetID="22" presetClass="entr" presetSubtype="8" fill="hold" grpId="0"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nodeType="afterGroup">
                            <p:stCondLst>
                              <p:cond delay="3000"/>
                            </p:stCondLst>
                            <p:childTnLst>
                              <p:par>
                                <p:cTn id="20" presetID="22" presetClass="entr" presetSubtype="8" fill="hold" grpId="0"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8" fill="hold" grpId="0"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578"/>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7" grpId="0" animBg="1"/>
      <p:bldP spid="138758" grpId="0" animBg="1"/>
      <p:bldP spid="138759" grpId="0" animBg="1"/>
      <p:bldP spid="138760" grpId="0" animBg="1"/>
      <p:bldP spid="138761" grpId="0"/>
      <p:bldP spid="138822" grpId="0"/>
      <p:bldP spid="138823" grpId="0" animBg="1"/>
      <p:bldP spid="578" grpId="0" animBg="1"/>
      <p:bldP spid="57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zh-CN" altLang="en-US" dirty="0"/>
              <a:t>在数据后面添加上的冗余码称为</a:t>
            </a:r>
            <a:r>
              <a:rPr lang="zh-CN" altLang="en-US" dirty="0">
                <a:solidFill>
                  <a:srgbClr val="FF0000"/>
                </a:solidFill>
              </a:rPr>
              <a:t>帧检验序列</a:t>
            </a:r>
            <a:r>
              <a:rPr lang="zh-CN" altLang="en-US" dirty="0"/>
              <a:t> </a:t>
            </a:r>
            <a:r>
              <a:rPr lang="en-US" altLang="zh-CN" dirty="0"/>
              <a:t>FCS (Frame Check Sequence)</a:t>
            </a:r>
            <a:r>
              <a:rPr lang="zh-CN" altLang="en-US" dirty="0"/>
              <a:t>。</a:t>
            </a:r>
          </a:p>
          <a:p>
            <a:r>
              <a:rPr lang="zh-CN" altLang="en-US" dirty="0"/>
              <a:t>循环冗余检验 </a:t>
            </a:r>
            <a:r>
              <a:rPr lang="en-US" altLang="zh-CN" dirty="0"/>
              <a:t>CRC </a:t>
            </a:r>
            <a:r>
              <a:rPr lang="zh-CN" altLang="en-US" dirty="0"/>
              <a:t>和帧检验序列 </a:t>
            </a:r>
            <a:r>
              <a:rPr lang="en-US" altLang="zh-CN" dirty="0"/>
              <a:t>FCS </a:t>
            </a:r>
            <a:r>
              <a:rPr lang="zh-CN" altLang="en-US" dirty="0"/>
              <a:t>并不等同。</a:t>
            </a:r>
          </a:p>
          <a:p>
            <a:pPr lvl="1"/>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是一种常用的检错方法，而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是添加在数据后面的冗余码。</a:t>
            </a:r>
          </a:p>
          <a:p>
            <a:pPr lvl="1"/>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可以用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这种方法得出，但 </a:t>
            </a:r>
            <a:r>
              <a:rPr lang="en-US" altLang="zh-CN" dirty="0">
                <a:solidFill>
                  <a:srgbClr val="000099"/>
                </a:solidFill>
                <a:latin typeface="Arial" charset="0"/>
                <a:ea typeface="黑体" pitchFamily="2" charset="-122"/>
              </a:rPr>
              <a:t>CRC </a:t>
            </a:r>
            <a:r>
              <a:rPr lang="zh-CN" altLang="en-US" dirty="0">
                <a:solidFill>
                  <a:srgbClr val="000099"/>
                </a:solidFill>
                <a:latin typeface="Arial" charset="0"/>
                <a:ea typeface="黑体" pitchFamily="2" charset="-122"/>
              </a:rPr>
              <a:t>并非用来获得 </a:t>
            </a:r>
            <a:r>
              <a:rPr lang="en-US" altLang="zh-CN" dirty="0">
                <a:solidFill>
                  <a:srgbClr val="000099"/>
                </a:solidFill>
                <a:latin typeface="Arial" charset="0"/>
                <a:ea typeface="黑体" pitchFamily="2" charset="-122"/>
              </a:rPr>
              <a:t>FCS </a:t>
            </a:r>
            <a:r>
              <a:rPr lang="zh-CN" altLang="en-US" dirty="0">
                <a:solidFill>
                  <a:srgbClr val="000099"/>
                </a:solidFill>
                <a:latin typeface="Arial" charset="0"/>
                <a:ea typeface="黑体" pitchFamily="2" charset="-122"/>
              </a:rPr>
              <a:t>的唯一方法。</a:t>
            </a:r>
            <a:r>
              <a:rPr lang="zh-CN" altLang="en-US" dirty="0">
                <a:solidFill>
                  <a:srgbClr val="000099"/>
                </a:solidFill>
              </a:rPr>
              <a:t>  </a:t>
            </a:r>
          </a:p>
        </p:txBody>
      </p:sp>
      <p:sp>
        <p:nvSpPr>
          <p:cNvPr id="47106" name="Rectangle 2"/>
          <p:cNvSpPr>
            <a:spLocks noGrp="1" noChangeArrowheads="1"/>
          </p:cNvSpPr>
          <p:nvPr>
            <p:ph type="title"/>
          </p:nvPr>
        </p:nvSpPr>
        <p:spPr/>
        <p:txBody>
          <a:bodyPr/>
          <a:lstStyle/>
          <a:p>
            <a:pPr algn="ctr"/>
            <a:r>
              <a:rPr lang="zh-CN" altLang="en-US" dirty="0"/>
              <a:t>帧检验序列 </a:t>
            </a:r>
            <a:r>
              <a:rPr lang="en-US" altLang="zh-CN" dirty="0"/>
              <a:t>FCS </a:t>
            </a:r>
          </a:p>
        </p:txBody>
      </p:sp>
    </p:spTree>
    <p:extLst>
      <p:ext uri="{BB962C8B-B14F-4D97-AF65-F5344CB8AC3E}">
        <p14:creationId xmlns:p14="http://schemas.microsoft.com/office/powerpoint/2010/main" val="199636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p:txBody>
          <a:bodyPr/>
          <a:lstStyle/>
          <a:p>
            <a:pPr algn="just">
              <a:lnSpc>
                <a:spcPct val="100000"/>
              </a:lnSpc>
            </a:pPr>
            <a:r>
              <a:rPr lang="en-US" altLang="zh-CN" dirty="0"/>
              <a:t>(1) </a:t>
            </a:r>
            <a:r>
              <a:rPr lang="zh-CN" altLang="en-US" dirty="0"/>
              <a:t>若得出的余数 </a:t>
            </a:r>
            <a:r>
              <a:rPr lang="en-US" altLang="zh-CN" i="1" dirty="0"/>
              <a:t>R</a:t>
            </a:r>
            <a:r>
              <a:rPr lang="en-US" altLang="zh-CN" dirty="0"/>
              <a:t> = 0</a:t>
            </a:r>
            <a:r>
              <a:rPr lang="zh-CN" altLang="en-US" dirty="0"/>
              <a:t>，则判定这个帧没有差错，就</a:t>
            </a:r>
            <a:r>
              <a:rPr lang="zh-CN" altLang="en-US" dirty="0">
                <a:solidFill>
                  <a:srgbClr val="FF0000"/>
                </a:solidFill>
              </a:rPr>
              <a:t>接受 </a:t>
            </a:r>
            <a:r>
              <a:rPr lang="en-US" altLang="zh-CN" dirty="0"/>
              <a:t>(accept)</a:t>
            </a:r>
            <a:r>
              <a:rPr lang="zh-CN" altLang="en-US" dirty="0"/>
              <a:t>。</a:t>
            </a:r>
          </a:p>
          <a:p>
            <a:pPr algn="just">
              <a:lnSpc>
                <a:spcPct val="100000"/>
              </a:lnSpc>
            </a:pPr>
            <a:r>
              <a:rPr lang="en-US" altLang="zh-CN" dirty="0"/>
              <a:t>(2) </a:t>
            </a:r>
            <a:r>
              <a:rPr lang="zh-CN" altLang="en-US" dirty="0"/>
              <a:t>若余数 </a:t>
            </a:r>
            <a:r>
              <a:rPr lang="en-US" altLang="zh-CN" i="1" dirty="0"/>
              <a:t>R</a:t>
            </a:r>
            <a:r>
              <a:rPr lang="en-US" altLang="zh-CN" dirty="0"/>
              <a:t> </a:t>
            </a:r>
            <a:r>
              <a:rPr lang="en-US" altLang="zh-CN" dirty="0">
                <a:sym typeface="Symbol" pitchFamily="18" charset="2"/>
              </a:rPr>
              <a:t></a:t>
            </a:r>
            <a:r>
              <a:rPr lang="en-US" altLang="zh-CN" dirty="0"/>
              <a:t> 0</a:t>
            </a:r>
            <a:r>
              <a:rPr lang="zh-CN" altLang="en-US" dirty="0"/>
              <a:t>，则判定这个帧有差错，就</a:t>
            </a:r>
            <a:r>
              <a:rPr lang="zh-CN" altLang="en-US" dirty="0">
                <a:solidFill>
                  <a:srgbClr val="FF0000"/>
                </a:solidFill>
              </a:rPr>
              <a:t>丢弃。</a:t>
            </a:r>
          </a:p>
          <a:p>
            <a:pPr algn="just">
              <a:lnSpc>
                <a:spcPct val="100000"/>
              </a:lnSpc>
            </a:pPr>
            <a:r>
              <a:rPr lang="zh-CN" altLang="en-US" dirty="0"/>
              <a:t>但这种检测方法并不能确定究竟是哪一个或哪几个比特出现了差错。</a:t>
            </a:r>
          </a:p>
          <a:p>
            <a:pPr algn="just">
              <a:lnSpc>
                <a:spcPct val="100000"/>
              </a:lnSpc>
            </a:pPr>
            <a:r>
              <a:rPr lang="zh-CN" altLang="en-US" dirty="0"/>
              <a:t>只要经过严格的挑选，并使用位数足够多的除数</a:t>
            </a:r>
            <a:r>
              <a:rPr lang="zh-CN" altLang="en-US" sz="1000" dirty="0"/>
              <a:t> </a:t>
            </a:r>
            <a:r>
              <a:rPr lang="en-US" altLang="zh-CN" i="1" dirty="0"/>
              <a:t>P</a:t>
            </a:r>
            <a:r>
              <a:rPr lang="zh-CN" altLang="en-US" dirty="0"/>
              <a:t>，那么出现检测不到的差错的概率就很小很小。 </a:t>
            </a:r>
          </a:p>
        </p:txBody>
      </p:sp>
      <p:sp>
        <p:nvSpPr>
          <p:cNvPr id="150530" name="Rectangle 2"/>
          <p:cNvSpPr>
            <a:spLocks noGrp="1" noChangeArrowheads="1"/>
          </p:cNvSpPr>
          <p:nvPr>
            <p:ph type="title"/>
          </p:nvPr>
        </p:nvSpPr>
        <p:spPr/>
        <p:txBody>
          <a:bodyPr/>
          <a:lstStyle/>
          <a:p>
            <a:pPr algn="ctr"/>
            <a:r>
              <a:rPr lang="zh-CN" altLang="en-US" sz="3600" dirty="0"/>
              <a:t>接收端对收到的每一帧进行 </a:t>
            </a:r>
            <a:r>
              <a:rPr lang="en-US" altLang="zh-CN" sz="3600" dirty="0"/>
              <a:t>CRC </a:t>
            </a:r>
            <a:r>
              <a:rPr lang="zh-CN" altLang="en-US" sz="3600" dirty="0"/>
              <a:t>检验 </a:t>
            </a:r>
          </a:p>
        </p:txBody>
      </p:sp>
    </p:spTree>
    <p:extLst>
      <p:ext uri="{BB962C8B-B14F-4D97-AF65-F5344CB8AC3E}">
        <p14:creationId xmlns:p14="http://schemas.microsoft.com/office/powerpoint/2010/main" val="102417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en-US" sz="2800" dirty="0"/>
              <a:t>仅用循环冗余检验 </a:t>
            </a:r>
            <a:r>
              <a:rPr lang="en-US" altLang="zh-CN" sz="2800" dirty="0"/>
              <a:t>CRC </a:t>
            </a:r>
            <a:r>
              <a:rPr lang="zh-CN" altLang="en-US" sz="2800" dirty="0"/>
              <a:t>差错检测技术只能做到</a:t>
            </a:r>
            <a:r>
              <a:rPr lang="zh-CN" altLang="en-US" sz="2800" dirty="0">
                <a:solidFill>
                  <a:srgbClr val="FF0000"/>
                </a:solidFill>
              </a:rPr>
              <a:t>无差错接受 </a:t>
            </a:r>
            <a:r>
              <a:rPr lang="en-US" altLang="zh-CN" sz="2800" dirty="0"/>
              <a:t>(accept)</a:t>
            </a:r>
            <a:r>
              <a:rPr lang="zh-CN" altLang="en-US" sz="2800" dirty="0"/>
              <a:t>。</a:t>
            </a:r>
          </a:p>
          <a:p>
            <a:pPr algn="just"/>
            <a:r>
              <a:rPr lang="zh-CN" altLang="en-US" sz="2800" dirty="0">
                <a:solidFill>
                  <a:srgbClr val="0000FF"/>
                </a:solidFill>
              </a:rPr>
              <a:t>“无差错接受”是指：</a:t>
            </a:r>
            <a:r>
              <a:rPr lang="zh-CN" altLang="en-US" sz="2800" dirty="0"/>
              <a:t>“凡是接受的帧（即不包括丢弃的帧），我们都能以非常接近于 </a:t>
            </a:r>
            <a:r>
              <a:rPr lang="en-US" altLang="zh-CN" sz="2800" dirty="0"/>
              <a:t>1 </a:t>
            </a:r>
            <a:r>
              <a:rPr lang="zh-CN" altLang="en-US" sz="2800" dirty="0"/>
              <a:t>的概率认为这些帧在传输过程中没有产生差错”。</a:t>
            </a:r>
          </a:p>
          <a:p>
            <a:pPr algn="just"/>
            <a:r>
              <a:rPr lang="zh-CN" altLang="en-US" sz="2800" dirty="0"/>
              <a:t>也就是说：“凡是接收端数据链路层接受的帧都没有传输差错”（有差错的帧就丢弃而不接受）。</a:t>
            </a:r>
          </a:p>
          <a:p>
            <a:pPr algn="just"/>
            <a:r>
              <a:rPr lang="zh-CN" altLang="en-US" sz="2800" dirty="0">
                <a:solidFill>
                  <a:srgbClr val="FF0000"/>
                </a:solidFill>
              </a:rPr>
              <a:t>要做到“可靠传输”（即发送什么就收到什么）就必须再加上确认和重传机制。</a:t>
            </a:r>
            <a:r>
              <a:rPr lang="zh-CN" altLang="en-US" sz="2800" dirty="0">
                <a:solidFill>
                  <a:srgbClr val="C00000"/>
                </a:solidFill>
              </a:rPr>
              <a:t>  </a:t>
            </a: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1121827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zh-CN" altLang="zh-CN" dirty="0"/>
              <a:t>应当明确，</a:t>
            </a:r>
            <a:r>
              <a:rPr lang="zh-CN" altLang="zh-CN" dirty="0">
                <a:solidFill>
                  <a:srgbClr val="FF0000"/>
                </a:solidFill>
              </a:rPr>
              <a:t>“无比特差错”与“无传输差错”</a:t>
            </a:r>
            <a:r>
              <a:rPr lang="zh-CN" altLang="en-US" dirty="0">
                <a:solidFill>
                  <a:srgbClr val="FF0000"/>
                </a:solidFill>
              </a:rPr>
              <a:t>是</a:t>
            </a:r>
            <a:r>
              <a:rPr lang="zh-CN" altLang="zh-CN" dirty="0">
                <a:solidFill>
                  <a:srgbClr val="FF0000"/>
                </a:solidFill>
              </a:rPr>
              <a:t>不</a:t>
            </a:r>
            <a:r>
              <a:rPr lang="zh-CN" altLang="en-US" dirty="0">
                <a:solidFill>
                  <a:srgbClr val="FF0000"/>
                </a:solidFill>
              </a:rPr>
              <a:t>同</a:t>
            </a:r>
            <a:r>
              <a:rPr lang="zh-CN" altLang="zh-CN" dirty="0">
                <a:solidFill>
                  <a:srgbClr val="FF0000"/>
                </a:solidFill>
              </a:rPr>
              <a:t>的概念。</a:t>
            </a:r>
            <a:endParaRPr lang="en-US" altLang="zh-CN" dirty="0">
              <a:solidFill>
                <a:srgbClr val="FF0000"/>
              </a:solidFill>
            </a:endParaRPr>
          </a:p>
          <a:p>
            <a:pPr algn="just"/>
            <a:r>
              <a:rPr lang="zh-CN" altLang="zh-CN" dirty="0">
                <a:solidFill>
                  <a:srgbClr val="0000FF"/>
                </a:solidFill>
              </a:rPr>
              <a:t>在数据链路层使用</a:t>
            </a:r>
            <a:r>
              <a:rPr lang="en-US" altLang="zh-CN" dirty="0">
                <a:solidFill>
                  <a:srgbClr val="0000FF"/>
                </a:solidFill>
              </a:rPr>
              <a:t> CRC </a:t>
            </a:r>
            <a:r>
              <a:rPr lang="zh-CN" altLang="zh-CN" dirty="0">
                <a:solidFill>
                  <a:srgbClr val="0000FF"/>
                </a:solidFill>
              </a:rPr>
              <a:t>检验，能够实现无比特差错的传输，但这还不是可靠传输。</a:t>
            </a:r>
            <a:endParaRPr lang="en-US" altLang="zh-CN" dirty="0">
              <a:solidFill>
                <a:srgbClr val="0000FF"/>
              </a:solidFill>
            </a:endParaRPr>
          </a:p>
          <a:p>
            <a:pPr algn="just"/>
            <a:r>
              <a:rPr lang="zh-CN" altLang="zh-CN" dirty="0"/>
              <a:t>本章介绍的数据链路层协议都不是可靠传输的协议。</a:t>
            </a:r>
            <a:endParaRPr lang="en-US" altLang="zh-CN" dirty="0">
              <a:solidFill>
                <a:srgbClr val="0000FF"/>
              </a:solidFill>
            </a:endParaRPr>
          </a:p>
          <a:p>
            <a:pPr algn="just"/>
            <a:endParaRPr lang="zh-CN" altLang="zh-CN" dirty="0"/>
          </a:p>
          <a:p>
            <a:pPr algn="just"/>
            <a:endParaRPr lang="zh-CN" altLang="en-US" dirty="0">
              <a:solidFill>
                <a:srgbClr val="C00000"/>
              </a:solidFill>
            </a:endParaRPr>
          </a:p>
        </p:txBody>
      </p:sp>
      <p:sp>
        <p:nvSpPr>
          <p:cNvPr id="149506" name="Rectangle 2"/>
          <p:cNvSpPr>
            <a:spLocks noGrp="1" noChangeArrowheads="1"/>
          </p:cNvSpPr>
          <p:nvPr>
            <p:ph type="title"/>
          </p:nvPr>
        </p:nvSpPr>
        <p:spPr/>
        <p:txBody>
          <a:bodyPr/>
          <a:lstStyle/>
          <a:p>
            <a:pPr algn="ctr"/>
            <a:r>
              <a:rPr lang="zh-CN" altLang="en-US" dirty="0"/>
              <a:t>应当注意 </a:t>
            </a:r>
          </a:p>
        </p:txBody>
      </p:sp>
    </p:spTree>
    <p:extLst>
      <p:ext uri="{BB962C8B-B14F-4D97-AF65-F5344CB8AC3E}">
        <p14:creationId xmlns:p14="http://schemas.microsoft.com/office/powerpoint/2010/main" val="2332664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910BF77-7E48-4390-99B7-F08D2801FA91}"/>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928680"/>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676744"/>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491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zh-CN" dirty="0"/>
              <a:t>点对点协议</a:t>
            </a:r>
            <a:r>
              <a:rPr lang="en-US" altLang="zh-CN" dirty="0"/>
              <a:t> PPP</a:t>
            </a:r>
            <a:endParaRPr lang="zh-CN" altLang="en-US" dirty="0"/>
          </a:p>
        </p:txBody>
      </p:sp>
      <p:sp>
        <p:nvSpPr>
          <p:cNvPr id="3" name="内容占位符 2"/>
          <p:cNvSpPr>
            <a:spLocks noGrp="1"/>
          </p:cNvSpPr>
          <p:nvPr>
            <p:ph idx="1"/>
          </p:nvPr>
        </p:nvSpPr>
        <p:spPr/>
        <p:txBody>
          <a:bodyPr/>
          <a:lstStyle/>
          <a:p>
            <a:r>
              <a:rPr lang="en-US" altLang="zh-CN" dirty="0"/>
              <a:t>3.2.1  PPP </a:t>
            </a:r>
            <a:r>
              <a:rPr lang="zh-CN" altLang="zh-CN" dirty="0"/>
              <a:t>协议的特点</a:t>
            </a:r>
          </a:p>
          <a:p>
            <a:r>
              <a:rPr lang="en-US" altLang="zh-CN" dirty="0"/>
              <a:t>3.2.2  PPP </a:t>
            </a:r>
            <a:r>
              <a:rPr lang="zh-CN" altLang="zh-CN" dirty="0"/>
              <a:t>协议的帧格式</a:t>
            </a:r>
          </a:p>
          <a:p>
            <a:r>
              <a:rPr lang="en-US" altLang="zh-CN" dirty="0"/>
              <a:t>3.2.3  PPP </a:t>
            </a:r>
            <a:r>
              <a:rPr lang="zh-CN" altLang="zh-CN" dirty="0"/>
              <a:t>协议的工作状态</a:t>
            </a:r>
          </a:p>
        </p:txBody>
      </p:sp>
    </p:spTree>
    <p:extLst>
      <p:ext uri="{BB962C8B-B14F-4D97-AF65-F5344CB8AC3E}">
        <p14:creationId xmlns:p14="http://schemas.microsoft.com/office/powerpoint/2010/main" val="2285493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r>
              <a:rPr lang="zh-CN" altLang="zh-CN" dirty="0"/>
              <a:t>对于点对点的链路</a:t>
            </a:r>
            <a:r>
              <a:rPr lang="zh-CN" altLang="en-US" dirty="0"/>
              <a:t>，</a:t>
            </a:r>
            <a:r>
              <a:rPr lang="zh-CN" altLang="zh-CN" dirty="0"/>
              <a:t>目前使用得最广泛的数据链路层协议</a:t>
            </a:r>
            <a:r>
              <a:rPr lang="zh-CN" altLang="en-US" dirty="0"/>
              <a:t>是</a:t>
            </a:r>
            <a:r>
              <a:rPr lang="zh-CN" altLang="en-US" dirty="0">
                <a:solidFill>
                  <a:srgbClr val="FF0000"/>
                </a:solidFill>
              </a:rPr>
              <a:t>点对点协议 </a:t>
            </a:r>
            <a:r>
              <a:rPr lang="en-US" altLang="zh-CN" dirty="0"/>
              <a:t>PPP (Point-to-Point Protocol)</a:t>
            </a:r>
            <a:r>
              <a:rPr lang="zh-CN" altLang="en-US" dirty="0"/>
              <a:t>。</a:t>
            </a:r>
            <a:endParaRPr lang="en-US" altLang="zh-CN" dirty="0"/>
          </a:p>
          <a:p>
            <a:r>
              <a:rPr lang="zh-CN" altLang="en-US" dirty="0"/>
              <a:t>用户使用拨号电话线接入互联网时，</a:t>
            </a:r>
            <a:r>
              <a:rPr lang="en-US" altLang="zh-CN" dirty="0"/>
              <a:t> </a:t>
            </a:r>
            <a:r>
              <a:rPr lang="zh-CN" altLang="zh-CN" dirty="0"/>
              <a:t>用户计算机和</a:t>
            </a:r>
            <a:r>
              <a:rPr lang="en-US" altLang="zh-CN" dirty="0"/>
              <a:t> ISP </a:t>
            </a:r>
            <a:r>
              <a:rPr lang="zh-CN" altLang="zh-CN" dirty="0"/>
              <a:t>进行通信时所使用的数据链路层协议就是</a:t>
            </a:r>
            <a:r>
              <a:rPr lang="en-US" altLang="zh-CN" dirty="0"/>
              <a:t> PPP </a:t>
            </a:r>
            <a:r>
              <a:rPr lang="zh-CN" altLang="zh-CN" dirty="0"/>
              <a:t>协议</a:t>
            </a:r>
            <a:r>
              <a:rPr lang="zh-CN" altLang="en-US" dirty="0"/>
              <a:t>。</a:t>
            </a:r>
            <a:endParaRPr lang="en-US" altLang="zh-CN" dirty="0"/>
          </a:p>
          <a:p>
            <a:r>
              <a:rPr lang="en-US" altLang="zh-CN" dirty="0"/>
              <a:t>PPP </a:t>
            </a:r>
            <a:r>
              <a:rPr lang="zh-CN" altLang="zh-CN" dirty="0"/>
              <a:t>协议在</a:t>
            </a:r>
            <a:r>
              <a:rPr lang="en-US" altLang="zh-CN" dirty="0"/>
              <a:t>1994</a:t>
            </a:r>
            <a:r>
              <a:rPr lang="zh-CN" altLang="zh-CN" dirty="0"/>
              <a:t>年就已成为互联网的正式标准</a:t>
            </a:r>
            <a:r>
              <a:rPr lang="zh-CN" altLang="en-US" dirty="0"/>
              <a:t>。</a:t>
            </a:r>
            <a:endParaRPr lang="en-US" altLang="zh-CN" dirty="0"/>
          </a:p>
        </p:txBody>
      </p:sp>
      <p:sp>
        <p:nvSpPr>
          <p:cNvPr id="190466" name="Rectangle 2"/>
          <p:cNvSpPr>
            <a:spLocks noGrp="1" noChangeArrowheads="1"/>
          </p:cNvSpPr>
          <p:nvPr>
            <p:ph type="title"/>
          </p:nvPr>
        </p:nvSpPr>
        <p:spPr/>
        <p:txBody>
          <a:bodyPr/>
          <a:lstStyle/>
          <a:p>
            <a:r>
              <a:rPr lang="en-US" altLang="zh-CN" dirty="0"/>
              <a:t>3.2.1  PPP </a:t>
            </a:r>
            <a:r>
              <a:rPr lang="zh-CN" altLang="en-US" dirty="0"/>
              <a:t>协议的特点 </a:t>
            </a:r>
          </a:p>
        </p:txBody>
      </p:sp>
    </p:spTree>
    <p:extLst>
      <p:ext uri="{BB962C8B-B14F-4D97-AF65-F5344CB8AC3E}">
        <p14:creationId xmlns:p14="http://schemas.microsoft.com/office/powerpoint/2010/main" val="199159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lgn="ctr"/>
            <a:r>
              <a:rPr lang="zh-CN" altLang="en-US" sz="4000" dirty="0"/>
              <a:t>用户到 </a:t>
            </a:r>
            <a:r>
              <a:rPr lang="en-US" altLang="zh-CN" sz="4000" dirty="0"/>
              <a:t>ISP </a:t>
            </a:r>
            <a:r>
              <a:rPr lang="zh-CN" altLang="en-US" sz="4000" dirty="0"/>
              <a:t>的链路使用 </a:t>
            </a:r>
            <a:r>
              <a:rPr lang="en-US" altLang="zh-CN" sz="4000" dirty="0"/>
              <a:t>PPP </a:t>
            </a:r>
            <a:r>
              <a:rPr lang="zh-CN" altLang="en-US" sz="4000" dirty="0"/>
              <a:t>协议 </a:t>
            </a:r>
          </a:p>
        </p:txBody>
      </p:sp>
      <p:sp>
        <p:nvSpPr>
          <p:cNvPr id="3" name="图片占位符 2">
            <a:extLst>
              <a:ext uri="{FF2B5EF4-FFF2-40B4-BE49-F238E27FC236}">
                <a16:creationId xmlns:a16="http://schemas.microsoft.com/office/drawing/2014/main" id="{90102F48-3B3F-4ACE-A2A1-E48D447F1646}"/>
              </a:ext>
            </a:extLst>
          </p:cNvPr>
          <p:cNvSpPr>
            <a:spLocks noGrp="1"/>
          </p:cNvSpPr>
          <p:nvPr>
            <p:ph type="pic" sz="quarter" idx="10"/>
          </p:nvPr>
        </p:nvSpPr>
        <p:spPr/>
      </p:sp>
      <p:sp>
        <p:nvSpPr>
          <p:cNvPr id="4" name="文本占位符 3">
            <a:extLst>
              <a:ext uri="{FF2B5EF4-FFF2-40B4-BE49-F238E27FC236}">
                <a16:creationId xmlns:a16="http://schemas.microsoft.com/office/drawing/2014/main" id="{7949DD89-6834-44AF-BAB9-3F00AC29390F}"/>
              </a:ext>
            </a:extLst>
          </p:cNvPr>
          <p:cNvSpPr>
            <a:spLocks noGrp="1"/>
          </p:cNvSpPr>
          <p:nvPr>
            <p:ph type="body" sz="quarter" idx="11"/>
          </p:nvPr>
        </p:nvSpPr>
        <p:spPr/>
        <p:txBody>
          <a:bodyPr>
            <a:normAutofit fontScale="92500" lnSpcReduction="20000"/>
          </a:bodyPr>
          <a:lstStyle/>
          <a:p>
            <a:endParaRPr lang="zh-CN" altLang="en-US"/>
          </a:p>
        </p:txBody>
      </p:sp>
      <p:grpSp>
        <p:nvGrpSpPr>
          <p:cNvPr id="2" name="组合 1"/>
          <p:cNvGrpSpPr/>
          <p:nvPr/>
        </p:nvGrpSpPr>
        <p:grpSpPr>
          <a:xfrm>
            <a:off x="1404779" y="1916833"/>
            <a:ext cx="9558149" cy="3065165"/>
            <a:chOff x="261778" y="1916832"/>
            <a:chExt cx="9558149" cy="3065165"/>
          </a:xfrm>
        </p:grpSpPr>
        <p:sp>
          <p:nvSpPr>
            <p:cNvPr id="192565" name="Line 53"/>
            <p:cNvSpPr>
              <a:spLocks noChangeShapeType="1"/>
            </p:cNvSpPr>
            <p:nvPr/>
          </p:nvSpPr>
          <p:spPr bwMode="auto">
            <a:xfrm>
              <a:off x="1052512" y="4725119"/>
              <a:ext cx="4368271"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66" name="Oval 54"/>
            <p:cNvSpPr>
              <a:spLocks noChangeArrowheads="1"/>
            </p:cNvSpPr>
            <p:nvPr/>
          </p:nvSpPr>
          <p:spPr bwMode="auto">
            <a:xfrm>
              <a:off x="2691475" y="1916832"/>
              <a:ext cx="1014677" cy="2520950"/>
            </a:xfrm>
            <a:prstGeom prst="ellipse">
              <a:avLst/>
            </a:prstGeom>
            <a:solidFill>
              <a:srgbClr val="CCFF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67" name="Text Box 55"/>
            <p:cNvSpPr txBox="1">
              <a:spLocks noChangeArrowheads="1"/>
            </p:cNvSpPr>
            <p:nvPr/>
          </p:nvSpPr>
          <p:spPr bwMode="auto">
            <a:xfrm>
              <a:off x="261778" y="2721446"/>
              <a:ext cx="49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用</a:t>
              </a:r>
            </a:p>
            <a:p>
              <a:endParaRPr kumimoji="1" lang="zh-CN" altLang="en-US" sz="2400" b="1" dirty="0">
                <a:solidFill>
                  <a:srgbClr val="000099"/>
                </a:solidFill>
                <a:latin typeface="+mn-lt"/>
                <a:ea typeface="黑体" pitchFamily="2" charset="-122"/>
              </a:endParaRPr>
            </a:p>
            <a:p>
              <a:r>
                <a:rPr kumimoji="1" lang="zh-CN" altLang="en-US" sz="2400" b="1" dirty="0">
                  <a:solidFill>
                    <a:srgbClr val="000099"/>
                  </a:solidFill>
                  <a:latin typeface="+mn-lt"/>
                  <a:ea typeface="黑体" pitchFamily="2" charset="-122"/>
                </a:rPr>
                <a:t>户</a:t>
              </a:r>
            </a:p>
          </p:txBody>
        </p:sp>
        <p:sp>
          <p:nvSpPr>
            <p:cNvPr id="192568" name="Text Box 56"/>
            <p:cNvSpPr txBox="1">
              <a:spLocks noChangeArrowheads="1"/>
            </p:cNvSpPr>
            <p:nvPr/>
          </p:nvSpPr>
          <p:spPr bwMode="auto">
            <a:xfrm>
              <a:off x="8397743" y="2865462"/>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至互联网</a:t>
              </a:r>
              <a:endParaRPr kumimoji="1" lang="zh-CN" altLang="en-US" sz="2400" b="1" dirty="0">
                <a:solidFill>
                  <a:srgbClr val="00FF00"/>
                </a:solidFill>
                <a:latin typeface="+mn-lt"/>
                <a:ea typeface="黑体" pitchFamily="2" charset="-122"/>
              </a:endParaRPr>
            </a:p>
          </p:txBody>
        </p:sp>
        <p:sp>
          <p:nvSpPr>
            <p:cNvPr id="192570"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92571" name="Text Box 59"/>
            <p:cNvSpPr txBox="1">
              <a:spLocks noChangeArrowheads="1"/>
            </p:cNvSpPr>
            <p:nvPr/>
          </p:nvSpPr>
          <p:spPr bwMode="auto">
            <a:xfrm>
              <a:off x="5385048" y="2174007"/>
              <a:ext cx="25074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黑体" pitchFamily="2" charset="-122"/>
                </a:rPr>
                <a:t>已向互联网管理机构</a:t>
              </a:r>
            </a:p>
            <a:p>
              <a:pPr algn="ctr"/>
              <a:r>
                <a:rPr kumimoji="1" lang="zh-CN" altLang="en-US" sz="2000" b="1" dirty="0">
                  <a:solidFill>
                    <a:srgbClr val="000099"/>
                  </a:solidFill>
                  <a:latin typeface="+mn-lt"/>
                  <a:ea typeface="黑体" pitchFamily="2" charset="-122"/>
                </a:rPr>
                <a:t>申请到一批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192572" name="Text Box 60"/>
            <p:cNvSpPr txBox="1">
              <a:spLocks noChangeArrowheads="1"/>
            </p:cNvSpPr>
            <p:nvPr/>
          </p:nvSpPr>
          <p:spPr bwMode="auto">
            <a:xfrm>
              <a:off x="6387306" y="3056657"/>
              <a:ext cx="67999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黑体" pitchFamily="2" charset="-122"/>
                </a:rPr>
                <a:t>ISP</a:t>
              </a:r>
            </a:p>
          </p:txBody>
        </p:sp>
        <p:sp>
          <p:nvSpPr>
            <p:cNvPr id="19257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2578" name="Line 66"/>
            <p:cNvSpPr>
              <a:spLocks noChangeShapeType="1"/>
            </p:cNvSpPr>
            <p:nvPr/>
          </p:nvSpPr>
          <p:spPr bwMode="auto">
            <a:xfrm>
              <a:off x="1052512" y="2277195"/>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79" name="Text Box 67"/>
            <p:cNvSpPr txBox="1">
              <a:spLocks noChangeArrowheads="1"/>
            </p:cNvSpPr>
            <p:nvPr/>
          </p:nvSpPr>
          <p:spPr bwMode="auto">
            <a:xfrm>
              <a:off x="2648744" y="2897907"/>
              <a:ext cx="11128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接入网</a:t>
              </a:r>
            </a:p>
          </p:txBody>
        </p:sp>
        <p:sp>
          <p:nvSpPr>
            <p:cNvPr id="192580" name="Line 68"/>
            <p:cNvSpPr>
              <a:spLocks noChangeShapeType="1"/>
            </p:cNvSpPr>
            <p:nvPr/>
          </p:nvSpPr>
          <p:spPr bwMode="auto">
            <a:xfrm>
              <a:off x="1052512" y="2782020"/>
              <a:ext cx="4368271" cy="142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1" name="Line 69"/>
            <p:cNvSpPr>
              <a:spLocks noChangeShapeType="1"/>
            </p:cNvSpPr>
            <p:nvPr/>
          </p:nvSpPr>
          <p:spPr bwMode="auto">
            <a:xfrm>
              <a:off x="1052512" y="3285257"/>
              <a:ext cx="436827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2" name="Line 70"/>
            <p:cNvSpPr>
              <a:spLocks noChangeShapeType="1"/>
            </p:cNvSpPr>
            <p:nvPr/>
          </p:nvSpPr>
          <p:spPr bwMode="auto">
            <a:xfrm flipV="1">
              <a:off x="1052513" y="3577357"/>
              <a:ext cx="4387189" cy="139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3" name="Line 71"/>
            <p:cNvSpPr>
              <a:spLocks noChangeShapeType="1"/>
            </p:cNvSpPr>
            <p:nvPr/>
          </p:nvSpPr>
          <p:spPr bwMode="auto">
            <a:xfrm flipV="1">
              <a:off x="1052512" y="3932958"/>
              <a:ext cx="4368271"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2584" name="Text Box 72"/>
            <p:cNvSpPr txBox="1">
              <a:spLocks noChangeArrowheads="1"/>
            </p:cNvSpPr>
            <p:nvPr/>
          </p:nvSpPr>
          <p:spPr bwMode="auto">
            <a:xfrm>
              <a:off x="2504728" y="4520332"/>
              <a:ext cx="1498359"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99"/>
                  </a:solidFill>
                  <a:latin typeface="+mn-lt"/>
                  <a:ea typeface="黑体" pitchFamily="2" charset="-122"/>
                </a:rPr>
                <a:t>PPP </a:t>
              </a:r>
              <a:r>
                <a:rPr kumimoji="1" lang="zh-CN" altLang="en-US" sz="2400" b="1" dirty="0">
                  <a:solidFill>
                    <a:srgbClr val="000099"/>
                  </a:solidFill>
                  <a:latin typeface="+mn-lt"/>
                  <a:ea typeface="黑体" pitchFamily="2" charset="-122"/>
                </a:rPr>
                <a:t>协议</a:t>
              </a:r>
            </a:p>
          </p:txBody>
        </p:sp>
        <p:pic>
          <p:nvPicPr>
            <p:cNvPr id="192569" name="Picture 5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061294"/>
              <a:ext cx="40759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4" name="Picture 6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25359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5"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012207"/>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6" name="Picture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48845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577"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231" y="3964708"/>
              <a:ext cx="40759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34993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简单 </a:t>
            </a:r>
            <a:r>
              <a:rPr lang="en-US" altLang="zh-CN" sz="2800" dirty="0"/>
              <a:t>—— </a:t>
            </a:r>
            <a:r>
              <a:rPr lang="zh-CN" altLang="en-US" sz="2800" dirty="0">
                <a:solidFill>
                  <a:srgbClr val="FF0000"/>
                </a:solidFill>
              </a:rPr>
              <a:t>这是首要的要求。</a:t>
            </a:r>
          </a:p>
          <a:p>
            <a:r>
              <a:rPr lang="zh-CN" altLang="en-US" sz="2800" dirty="0"/>
              <a:t>封装成帧 </a:t>
            </a:r>
            <a:r>
              <a:rPr lang="en-US" altLang="zh-CN" sz="2800" dirty="0"/>
              <a:t>—— </a:t>
            </a:r>
            <a:r>
              <a:rPr lang="zh-CN" altLang="zh-CN" sz="2800" dirty="0"/>
              <a:t>必须规定特殊的字符作为帧定界符</a:t>
            </a:r>
            <a:r>
              <a:rPr lang="zh-CN" altLang="en-US" sz="2800" dirty="0"/>
              <a:t>。</a:t>
            </a:r>
          </a:p>
          <a:p>
            <a:r>
              <a:rPr lang="zh-CN" altLang="en-US" sz="2800" dirty="0"/>
              <a:t>透明性 </a:t>
            </a:r>
            <a:r>
              <a:rPr lang="en-US" altLang="zh-CN" sz="2800" dirty="0"/>
              <a:t>—— </a:t>
            </a:r>
            <a:r>
              <a:rPr lang="zh-CN" altLang="zh-CN" sz="2800" dirty="0"/>
              <a:t>必须保证数据传输的透明性</a:t>
            </a:r>
            <a:r>
              <a:rPr lang="zh-CN" altLang="en-US" sz="2800" dirty="0"/>
              <a:t>。</a:t>
            </a:r>
          </a:p>
          <a:p>
            <a:r>
              <a:rPr lang="zh-CN" altLang="en-US" sz="2800" dirty="0"/>
              <a:t>多种网络层协议 </a:t>
            </a:r>
            <a:r>
              <a:rPr lang="en-US" altLang="zh-CN" sz="2800" dirty="0"/>
              <a:t>—— </a:t>
            </a:r>
            <a:r>
              <a:rPr lang="zh-CN" altLang="zh-CN" sz="2800" dirty="0"/>
              <a:t>能够在同一条物理链路上同时支持多种网络层协议</a:t>
            </a:r>
            <a:r>
              <a:rPr lang="zh-CN" altLang="en-US" sz="2800" dirty="0"/>
              <a:t>。</a:t>
            </a:r>
          </a:p>
          <a:p>
            <a:r>
              <a:rPr lang="zh-CN" altLang="en-US" sz="2800" dirty="0"/>
              <a:t>多种类型链路 </a:t>
            </a:r>
            <a:r>
              <a:rPr lang="en-US" altLang="zh-CN" sz="2800" dirty="0"/>
              <a:t>—— </a:t>
            </a:r>
            <a:r>
              <a:rPr lang="zh-CN" altLang="zh-CN" sz="2800" dirty="0"/>
              <a:t>能够在多种类型的链路上运行</a:t>
            </a:r>
            <a:r>
              <a:rPr lang="zh-CN" altLang="en-US" sz="2800" dirty="0"/>
              <a:t>。</a:t>
            </a:r>
          </a:p>
          <a:p>
            <a:r>
              <a:rPr lang="zh-CN" altLang="en-US" sz="2800" dirty="0"/>
              <a:t>差错检测 </a:t>
            </a:r>
            <a:r>
              <a:rPr lang="en-US" altLang="zh-CN" sz="2800" dirty="0"/>
              <a:t>—— </a:t>
            </a:r>
            <a:r>
              <a:rPr lang="zh-CN" altLang="zh-CN" sz="2800" dirty="0"/>
              <a:t>能够对接收端收到的帧进行检测，并立即丢弃有差错的帧</a:t>
            </a:r>
            <a:r>
              <a:rPr lang="zh-CN" altLang="en-US" sz="2800" dirty="0"/>
              <a:t>。</a:t>
            </a:r>
          </a:p>
        </p:txBody>
      </p:sp>
      <p:sp>
        <p:nvSpPr>
          <p:cNvPr id="380930" name="Rectangle 2"/>
          <p:cNvSpPr>
            <a:spLocks noGrp="1" noChangeArrowheads="1"/>
          </p:cNvSpPr>
          <p:nvPr>
            <p:ph type="title"/>
          </p:nvPr>
        </p:nvSpPr>
        <p:spPr/>
        <p:txBody>
          <a:bodyPr/>
          <a:lstStyle/>
          <a:p>
            <a:r>
              <a:rPr lang="en-US" altLang="zh-CN"/>
              <a:t>1. PPP </a:t>
            </a:r>
            <a:r>
              <a:rPr lang="zh-CN" altLang="en-US"/>
              <a:t>协议应满足的需求 </a:t>
            </a:r>
          </a:p>
        </p:txBody>
      </p:sp>
    </p:spTree>
    <p:extLst>
      <p:ext uri="{BB962C8B-B14F-4D97-AF65-F5344CB8AC3E}">
        <p14:creationId xmlns:p14="http://schemas.microsoft.com/office/powerpoint/2010/main" val="2428461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检测连接状态 </a:t>
            </a:r>
            <a:r>
              <a:rPr lang="en-US" altLang="zh-CN" sz="2800" dirty="0"/>
              <a:t>—— </a:t>
            </a:r>
            <a:r>
              <a:rPr lang="zh-CN" altLang="zh-CN" sz="2800" dirty="0"/>
              <a:t>能够及时自动检测出链路是否处于正常工作状态</a:t>
            </a:r>
            <a:r>
              <a:rPr lang="zh-CN" altLang="en-US" sz="2800" dirty="0"/>
              <a:t>。</a:t>
            </a:r>
          </a:p>
          <a:p>
            <a:r>
              <a:rPr lang="zh-CN" altLang="en-US" sz="2800" dirty="0"/>
              <a:t>最大传送单元 </a:t>
            </a:r>
            <a:r>
              <a:rPr lang="en-US" altLang="zh-CN" sz="2800" dirty="0"/>
              <a:t>—— </a:t>
            </a:r>
            <a:r>
              <a:rPr lang="zh-CN" altLang="zh-CN" sz="2800" dirty="0"/>
              <a:t>必须对每一种类型的点对点链路设置最大传送单元</a:t>
            </a:r>
            <a:r>
              <a:rPr lang="en-US" altLang="zh-CN" sz="2800" dirty="0"/>
              <a:t>  MTU </a:t>
            </a:r>
            <a:r>
              <a:rPr lang="zh-CN" altLang="zh-CN" sz="2800" dirty="0"/>
              <a:t>的标准默认值</a:t>
            </a:r>
            <a:r>
              <a:rPr lang="zh-CN" altLang="en-US" sz="2800" dirty="0"/>
              <a:t>，</a:t>
            </a:r>
            <a:r>
              <a:rPr lang="zh-CN" altLang="zh-CN" sz="2800" dirty="0"/>
              <a:t>促进各种实现之间的互操作性</a:t>
            </a:r>
            <a:r>
              <a:rPr lang="zh-CN" altLang="en-US" sz="2800" dirty="0"/>
              <a:t>。</a:t>
            </a:r>
          </a:p>
          <a:p>
            <a:r>
              <a:rPr lang="zh-CN" altLang="en-US" sz="2800" dirty="0"/>
              <a:t>网络层地址协商 </a:t>
            </a:r>
            <a:r>
              <a:rPr lang="en-US" altLang="zh-CN" sz="2800" dirty="0"/>
              <a:t>—— </a:t>
            </a:r>
            <a:r>
              <a:rPr lang="zh-CN" altLang="zh-CN" sz="2800" dirty="0"/>
              <a:t>必须提供一种机制使通信的两个网络层实体能够通过协商知道或能够配置彼此的网络层地址</a:t>
            </a:r>
            <a:r>
              <a:rPr lang="zh-CN" altLang="en-US" sz="2800" dirty="0"/>
              <a:t>。</a:t>
            </a:r>
          </a:p>
          <a:p>
            <a:r>
              <a:rPr lang="zh-CN" altLang="en-US" sz="2800" dirty="0"/>
              <a:t>数据压缩协商 </a:t>
            </a:r>
            <a:r>
              <a:rPr lang="en-US" altLang="zh-CN" sz="2800" dirty="0"/>
              <a:t>—— </a:t>
            </a:r>
            <a:r>
              <a:rPr lang="zh-CN" altLang="zh-CN" sz="2800" dirty="0"/>
              <a:t>必须提供一种方法来协商使用数据压缩算法。</a:t>
            </a:r>
            <a:endParaRPr lang="zh-CN" altLang="en-US" sz="2800" dirty="0"/>
          </a:p>
        </p:txBody>
      </p:sp>
      <p:sp>
        <p:nvSpPr>
          <p:cNvPr id="380930" name="Rectangle 2"/>
          <p:cNvSpPr>
            <a:spLocks noGrp="1" noChangeArrowheads="1"/>
          </p:cNvSpPr>
          <p:nvPr>
            <p:ph type="title"/>
          </p:nvPr>
        </p:nvSpPr>
        <p:spPr/>
        <p:txBody>
          <a:bodyPr/>
          <a:lstStyle/>
          <a:p>
            <a:r>
              <a:rPr lang="en-US" altLang="zh-CN" dirty="0"/>
              <a:t>1. PPP </a:t>
            </a:r>
            <a:r>
              <a:rPr lang="zh-CN" altLang="en-US" dirty="0"/>
              <a:t>协议应满足的需求（续） </a:t>
            </a:r>
          </a:p>
        </p:txBody>
      </p:sp>
    </p:spTree>
    <p:extLst>
      <p:ext uri="{BB962C8B-B14F-4D97-AF65-F5344CB8AC3E}">
        <p14:creationId xmlns:p14="http://schemas.microsoft.com/office/powerpoint/2010/main" val="308639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dirty="0">
                <a:latin typeface="黑体" pitchFamily="2" charset="-122"/>
              </a:rPr>
              <a:t>数据链路层的简单模型</a:t>
            </a:r>
            <a:r>
              <a:rPr lang="en-US" altLang="zh-CN" dirty="0">
                <a:latin typeface="黑体" pitchFamily="2" charset="-122"/>
              </a:rPr>
              <a:t>( </a:t>
            </a:r>
            <a:r>
              <a:rPr lang="zh-CN" altLang="en-US" dirty="0">
                <a:latin typeface="黑体" pitchFamily="2" charset="-122"/>
              </a:rPr>
              <a:t>续）</a:t>
            </a:r>
          </a:p>
        </p:txBody>
      </p:sp>
      <p:sp>
        <p:nvSpPr>
          <p:cNvPr id="5" name="文本占位符 4">
            <a:extLst>
              <a:ext uri="{FF2B5EF4-FFF2-40B4-BE49-F238E27FC236}">
                <a16:creationId xmlns:a16="http://schemas.microsoft.com/office/drawing/2014/main" id="{4D606E8C-8A98-4CD9-8861-84EFDAA7B96C}"/>
              </a:ext>
            </a:extLst>
          </p:cNvPr>
          <p:cNvSpPr>
            <a:spLocks noGrp="1"/>
          </p:cNvSpPr>
          <p:nvPr>
            <p:ph type="body" sz="quarter" idx="11"/>
          </p:nvPr>
        </p:nvSpPr>
        <p:spPr>
          <a:xfrm>
            <a:off x="2063427" y="6309568"/>
            <a:ext cx="8280400" cy="431800"/>
          </a:xfrm>
        </p:spPr>
        <p:txBody>
          <a:bodyPr>
            <a:normAutofit fontScale="92500" lnSpcReduction="20000"/>
          </a:bodyPr>
          <a:lstStyle/>
          <a:p>
            <a:r>
              <a:rPr lang="zh-CN" altLang="en-US" dirty="0"/>
              <a:t>只考虑数据在数据链路层的流动</a:t>
            </a:r>
          </a:p>
          <a:p>
            <a:endParaRPr lang="zh-CN" altLang="en-US" dirty="0"/>
          </a:p>
        </p:txBody>
      </p:sp>
      <p:sp>
        <p:nvSpPr>
          <p:cNvPr id="118788" name="Line 4"/>
          <p:cNvSpPr>
            <a:spLocks noChangeShapeType="1"/>
          </p:cNvSpPr>
          <p:nvPr/>
        </p:nvSpPr>
        <p:spPr bwMode="auto">
          <a:xfrm flipH="1" flipV="1">
            <a:off x="9682286" y="2721124"/>
            <a:ext cx="729192" cy="635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89" name="Line 5"/>
          <p:cNvSpPr>
            <a:spLocks noChangeShapeType="1"/>
          </p:cNvSpPr>
          <p:nvPr/>
        </p:nvSpPr>
        <p:spPr bwMode="auto">
          <a:xfrm flipH="1" flipV="1">
            <a:off x="8499070" y="2416324"/>
            <a:ext cx="687917" cy="2159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0" name="Line 6"/>
          <p:cNvSpPr>
            <a:spLocks noChangeShapeType="1"/>
          </p:cNvSpPr>
          <p:nvPr/>
        </p:nvSpPr>
        <p:spPr bwMode="auto">
          <a:xfrm flipV="1">
            <a:off x="7535986" y="2403624"/>
            <a:ext cx="825500" cy="1524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1" name="Line 7"/>
          <p:cNvSpPr>
            <a:spLocks noChangeShapeType="1"/>
          </p:cNvSpPr>
          <p:nvPr/>
        </p:nvSpPr>
        <p:spPr bwMode="auto">
          <a:xfrm flipV="1">
            <a:off x="6380286" y="2479824"/>
            <a:ext cx="990600" cy="76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2" name="Line 8"/>
          <p:cNvSpPr>
            <a:spLocks noChangeShapeType="1"/>
          </p:cNvSpPr>
          <p:nvPr/>
        </p:nvSpPr>
        <p:spPr bwMode="auto">
          <a:xfrm>
            <a:off x="5224586" y="2556024"/>
            <a:ext cx="990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3" name="Line 9"/>
          <p:cNvSpPr>
            <a:spLocks noChangeShapeType="1"/>
          </p:cNvSpPr>
          <p:nvPr/>
        </p:nvSpPr>
        <p:spPr bwMode="auto">
          <a:xfrm>
            <a:off x="3986336" y="2327424"/>
            <a:ext cx="990600" cy="2286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118794" name="Freeform 10"/>
          <p:cNvSpPr>
            <a:spLocks/>
          </p:cNvSpPr>
          <p:nvPr/>
        </p:nvSpPr>
        <p:spPr bwMode="auto">
          <a:xfrm>
            <a:off x="2032652" y="2365524"/>
            <a:ext cx="1898650" cy="508000"/>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grpSp>
        <p:nvGrpSpPr>
          <p:cNvPr id="118795" name="Group 11"/>
          <p:cNvGrpSpPr>
            <a:grpSpLocks/>
          </p:cNvGrpSpPr>
          <p:nvPr/>
        </p:nvGrpSpPr>
        <p:grpSpPr bwMode="auto">
          <a:xfrm>
            <a:off x="2417886" y="2175024"/>
            <a:ext cx="1222772" cy="781050"/>
            <a:chOff x="1680" y="240"/>
            <a:chExt cx="2529" cy="1270"/>
          </a:xfrm>
        </p:grpSpPr>
        <p:sp>
          <p:nvSpPr>
            <p:cNvPr id="118796" name="Oval 12"/>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7" name="Oval 13"/>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8" name="Oval 14"/>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799" name="Oval 15"/>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0" name="Oval 16"/>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1" name="Oval 17"/>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2" name="Oval 18"/>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3" name="Oval 19"/>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04" name="Oval 20"/>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grpSp>
        <p:nvGrpSpPr>
          <p:cNvPr id="118812" name="Group 28"/>
          <p:cNvGrpSpPr>
            <a:grpSpLocks/>
          </p:cNvGrpSpPr>
          <p:nvPr/>
        </p:nvGrpSpPr>
        <p:grpSpPr bwMode="auto">
          <a:xfrm>
            <a:off x="4481636" y="2175024"/>
            <a:ext cx="1222772" cy="781050"/>
            <a:chOff x="1680" y="240"/>
            <a:chExt cx="2529" cy="1270"/>
          </a:xfrm>
        </p:grpSpPr>
        <p:sp>
          <p:nvSpPr>
            <p:cNvPr id="118813" name="Oval 29"/>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4" name="Oval 30"/>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5" name="Oval 31"/>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6" name="Oval 32"/>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7" name="Oval 33"/>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8" name="Oval 34"/>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19" name="Oval 35"/>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0" name="Oval 36"/>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21" name="Oval 37"/>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22" name="Text Box 38"/>
          <p:cNvSpPr txBox="1">
            <a:spLocks noChangeArrowheads="1"/>
          </p:cNvSpPr>
          <p:nvPr/>
        </p:nvSpPr>
        <p:spPr bwMode="auto">
          <a:xfrm>
            <a:off x="4688012"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pic>
        <p:nvPicPr>
          <p:cNvPr id="118823"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643" y="220677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1" name="Picture 8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0086" y="2403626"/>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8872" name="Picture 8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036" y="2467124"/>
            <a:ext cx="5778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873" name="Picture 8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6386" y="2254401"/>
            <a:ext cx="47810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8874" name="Group 90"/>
          <p:cNvGrpSpPr>
            <a:grpSpLocks/>
          </p:cNvGrpSpPr>
          <p:nvPr/>
        </p:nvGrpSpPr>
        <p:grpSpPr bwMode="auto">
          <a:xfrm>
            <a:off x="6793036" y="2175024"/>
            <a:ext cx="1222772" cy="781050"/>
            <a:chOff x="1680" y="240"/>
            <a:chExt cx="2529" cy="1270"/>
          </a:xfrm>
        </p:grpSpPr>
        <p:sp>
          <p:nvSpPr>
            <p:cNvPr id="118875" name="Oval 91"/>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6" name="Oval 92"/>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7" name="Oval 93"/>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8" name="Oval 94"/>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79" name="Oval 95"/>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0" name="Oval 96"/>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1" name="Oval 97"/>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2" name="Oval 98"/>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8883" name="Oval 99"/>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8884" name="Text Box 100"/>
          <p:cNvSpPr txBox="1">
            <a:spLocks noChangeArrowheads="1"/>
          </p:cNvSpPr>
          <p:nvPr/>
        </p:nvSpPr>
        <p:spPr bwMode="auto">
          <a:xfrm>
            <a:off x="6971895" y="23639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广域网</a:t>
            </a:r>
          </a:p>
        </p:txBody>
      </p:sp>
      <p:sp>
        <p:nvSpPr>
          <p:cNvPr id="118885" name="Text Box 101"/>
          <p:cNvSpPr txBox="1">
            <a:spLocks noChangeArrowheads="1"/>
          </p:cNvSpPr>
          <p:nvPr/>
        </p:nvSpPr>
        <p:spPr bwMode="auto">
          <a:xfrm>
            <a:off x="1539074" y="2028974"/>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1</a:t>
            </a:r>
          </a:p>
        </p:txBody>
      </p:sp>
      <p:sp>
        <p:nvSpPr>
          <p:cNvPr id="118886" name="Text Box 102"/>
          <p:cNvSpPr txBox="1">
            <a:spLocks noChangeArrowheads="1"/>
          </p:cNvSpPr>
          <p:nvPr/>
        </p:nvSpPr>
        <p:spPr bwMode="auto">
          <a:xfrm>
            <a:off x="9886942" y="2148037"/>
            <a:ext cx="9829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主机</a:t>
            </a:r>
            <a:r>
              <a:rPr kumimoji="1" lang="zh-CN" altLang="en-US" sz="1400">
                <a:solidFill>
                  <a:srgbClr val="000099"/>
                </a:solidFill>
                <a:latin typeface="+mn-ea"/>
              </a:rPr>
              <a:t> </a:t>
            </a:r>
            <a:r>
              <a:rPr kumimoji="1" lang="en-US" altLang="zh-CN">
                <a:solidFill>
                  <a:srgbClr val="000099"/>
                </a:solidFill>
                <a:latin typeface="+mn-ea"/>
              </a:rPr>
              <a:t>H</a:t>
            </a:r>
            <a:r>
              <a:rPr kumimoji="1" lang="en-US" altLang="zh-CN" baseline="-25000">
                <a:solidFill>
                  <a:srgbClr val="000099"/>
                </a:solidFill>
                <a:latin typeface="+mn-ea"/>
              </a:rPr>
              <a:t>2</a:t>
            </a:r>
          </a:p>
        </p:txBody>
      </p:sp>
      <p:sp>
        <p:nvSpPr>
          <p:cNvPr id="118887" name="Text Box 103"/>
          <p:cNvSpPr txBox="1">
            <a:spLocks noChangeArrowheads="1"/>
          </p:cNvSpPr>
          <p:nvPr/>
        </p:nvSpPr>
        <p:spPr bwMode="auto">
          <a:xfrm>
            <a:off x="3411926" y="184482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1</a:t>
            </a:r>
          </a:p>
        </p:txBody>
      </p:sp>
      <p:sp>
        <p:nvSpPr>
          <p:cNvPr id="118888" name="Text Box 104"/>
          <p:cNvSpPr txBox="1">
            <a:spLocks noChangeArrowheads="1"/>
          </p:cNvSpPr>
          <p:nvPr/>
        </p:nvSpPr>
        <p:spPr bwMode="auto">
          <a:xfrm>
            <a:off x="5750843" y="20416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2</a:t>
            </a:r>
          </a:p>
        </p:txBody>
      </p:sp>
      <p:sp>
        <p:nvSpPr>
          <p:cNvPr id="118889" name="Text Box 105"/>
          <p:cNvSpPr txBox="1">
            <a:spLocks noChangeArrowheads="1"/>
          </p:cNvSpPr>
          <p:nvPr/>
        </p:nvSpPr>
        <p:spPr bwMode="auto">
          <a:xfrm>
            <a:off x="7857589" y="1901974"/>
            <a:ext cx="1160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路由器</a:t>
            </a:r>
            <a:r>
              <a:rPr kumimoji="1" lang="zh-CN" altLang="en-US" sz="900">
                <a:solidFill>
                  <a:srgbClr val="000099"/>
                </a:solidFill>
                <a:latin typeface="+mn-ea"/>
              </a:rPr>
              <a:t> </a:t>
            </a:r>
            <a:r>
              <a:rPr kumimoji="1" lang="en-US" altLang="zh-CN">
                <a:solidFill>
                  <a:srgbClr val="000099"/>
                </a:solidFill>
                <a:latin typeface="+mn-ea"/>
              </a:rPr>
              <a:t>R</a:t>
            </a:r>
            <a:r>
              <a:rPr kumimoji="1" lang="en-US" altLang="zh-CN" baseline="-25000">
                <a:solidFill>
                  <a:srgbClr val="000099"/>
                </a:solidFill>
                <a:latin typeface="+mn-ea"/>
              </a:rPr>
              <a:t>3</a:t>
            </a:r>
          </a:p>
        </p:txBody>
      </p:sp>
      <p:sp>
        <p:nvSpPr>
          <p:cNvPr id="118890" name="Text Box 106"/>
          <p:cNvSpPr txBox="1">
            <a:spLocks noChangeArrowheads="1"/>
          </p:cNvSpPr>
          <p:nvPr/>
        </p:nvSpPr>
        <p:spPr bwMode="auto">
          <a:xfrm>
            <a:off x="2582987" y="23766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电话网</a:t>
            </a:r>
          </a:p>
        </p:txBody>
      </p:sp>
      <p:grpSp>
        <p:nvGrpSpPr>
          <p:cNvPr id="118898" name="Group 114"/>
          <p:cNvGrpSpPr>
            <a:grpSpLocks/>
          </p:cNvGrpSpPr>
          <p:nvPr/>
        </p:nvGrpSpPr>
        <p:grpSpPr bwMode="auto">
          <a:xfrm>
            <a:off x="1592387" y="2403624"/>
            <a:ext cx="720593" cy="546100"/>
            <a:chOff x="624" y="2968"/>
            <a:chExt cx="1331" cy="920"/>
          </a:xfrm>
        </p:grpSpPr>
        <p:sp>
          <p:nvSpPr>
            <p:cNvPr id="118899" name="Freeform 115"/>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0" name="Freeform 116"/>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1" name="Freeform 117"/>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endParaRPr lang="zh-CN" altLang="en-US">
                <a:solidFill>
                  <a:srgbClr val="000099"/>
                </a:solidFill>
                <a:latin typeface="+mn-ea"/>
              </a:endParaRPr>
            </a:p>
          </p:txBody>
        </p:sp>
        <p:sp>
          <p:nvSpPr>
            <p:cNvPr id="118902" name="Freeform 118"/>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Lst>
              <a:ahLst/>
              <a:cxnLst>
                <a:cxn ang="0">
                  <a:pos x="T0" y="T1"/>
                </a:cxn>
                <a:cxn ang="0">
                  <a:pos x="T2" y="T3"/>
                </a:cxn>
                <a:cxn ang="0">
                  <a:pos x="T4" y="T5"/>
                </a:cxn>
                <a:cxn ang="0">
                  <a:pos x="T6" y="T7"/>
                </a:cxn>
                <a:cxn ang="0">
                  <a:pos x="T8" y="T9"/>
                </a:cxn>
              </a:cxnLst>
              <a:rect l="0" t="0" r="r" b="b"/>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endParaRPr lang="zh-CN" altLang="en-US">
                <a:solidFill>
                  <a:srgbClr val="000099"/>
                </a:solidFill>
                <a:latin typeface="+mn-ea"/>
              </a:endParaRPr>
            </a:p>
          </p:txBody>
        </p:sp>
        <p:sp>
          <p:nvSpPr>
            <p:cNvPr id="118903" name="Freeform 119"/>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Lst>
              <a:ahLst/>
              <a:cxnLst>
                <a:cxn ang="0">
                  <a:pos x="T0" y="T1"/>
                </a:cxn>
                <a:cxn ang="0">
                  <a:pos x="T2" y="T3"/>
                </a:cxn>
                <a:cxn ang="0">
                  <a:pos x="T4" y="T5"/>
                </a:cxn>
                <a:cxn ang="0">
                  <a:pos x="T6" y="T7"/>
                </a:cxn>
                <a:cxn ang="0">
                  <a:pos x="T8" y="T9"/>
                </a:cxn>
              </a:cxnLst>
              <a:rect l="0" t="0" r="r" b="b"/>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8904" name="Freeform 120"/>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5" name="Freeform 121"/>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6" name="Freeform 122"/>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Lst>
              <a:ahLst/>
              <a:cxnLst>
                <a:cxn ang="0">
                  <a:pos x="T0" y="T1"/>
                </a:cxn>
                <a:cxn ang="0">
                  <a:pos x="T2" y="T3"/>
                </a:cxn>
                <a:cxn ang="0">
                  <a:pos x="T4" y="T5"/>
                </a:cxn>
                <a:cxn ang="0">
                  <a:pos x="T6" y="T7"/>
                </a:cxn>
                <a:cxn ang="0">
                  <a:pos x="T8" y="T9"/>
                </a:cxn>
              </a:cxnLst>
              <a:rect l="0" t="0" r="r" b="b"/>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7" name="Freeform 123"/>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Lst>
              <a:ahLst/>
              <a:cxnLst>
                <a:cxn ang="0">
                  <a:pos x="T0" y="T1"/>
                </a:cxn>
                <a:cxn ang="0">
                  <a:pos x="T2" y="T3"/>
                </a:cxn>
                <a:cxn ang="0">
                  <a:pos x="T4" y="T5"/>
                </a:cxn>
                <a:cxn ang="0">
                  <a:pos x="T6" y="T7"/>
                </a:cxn>
                <a:cxn ang="0">
                  <a:pos x="T8" y="T9"/>
                </a:cxn>
                <a:cxn ang="0">
                  <a:pos x="T10" y="T11"/>
                </a:cxn>
                <a:cxn ang="0">
                  <a:pos x="T12" y="T13"/>
                </a:cxn>
              </a:cxnLst>
              <a:rect l="0" t="0" r="r" b="b"/>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8" name="Freeform 124"/>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Lst>
              <a:ahLst/>
              <a:cxnLst>
                <a:cxn ang="0">
                  <a:pos x="T0" y="T1"/>
                </a:cxn>
                <a:cxn ang="0">
                  <a:pos x="T2" y="T3"/>
                </a:cxn>
                <a:cxn ang="0">
                  <a:pos x="T4" y="T5"/>
                </a:cxn>
                <a:cxn ang="0">
                  <a:pos x="T6" y="T7"/>
                </a:cxn>
                <a:cxn ang="0">
                  <a:pos x="T8" y="T9"/>
                </a:cxn>
              </a:cxnLst>
              <a:rect l="0" t="0" r="r" b="b"/>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09" name="Freeform 125"/>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Lst>
              <a:ahLst/>
              <a:cxnLst>
                <a:cxn ang="0">
                  <a:pos x="T0" y="T1"/>
                </a:cxn>
                <a:cxn ang="0">
                  <a:pos x="T2" y="T3"/>
                </a:cxn>
                <a:cxn ang="0">
                  <a:pos x="T4" y="T5"/>
                </a:cxn>
                <a:cxn ang="0">
                  <a:pos x="T6" y="T7"/>
                </a:cxn>
                <a:cxn ang="0">
                  <a:pos x="T8" y="T9"/>
                </a:cxn>
              </a:cxnLst>
              <a:rect l="0" t="0" r="r" b="b"/>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0" name="Freeform 126"/>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Lst>
              <a:ahLst/>
              <a:cxnLst>
                <a:cxn ang="0">
                  <a:pos x="T0" y="T1"/>
                </a:cxn>
                <a:cxn ang="0">
                  <a:pos x="T2" y="T3"/>
                </a:cxn>
                <a:cxn ang="0">
                  <a:pos x="T4" y="T5"/>
                </a:cxn>
                <a:cxn ang="0">
                  <a:pos x="T6" y="T7"/>
                </a:cxn>
              </a:cxnLst>
              <a:rect l="0" t="0" r="r" b="b"/>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11" name="Group 127"/>
            <p:cNvGrpSpPr>
              <a:grpSpLocks/>
            </p:cNvGrpSpPr>
            <p:nvPr/>
          </p:nvGrpSpPr>
          <p:grpSpPr bwMode="auto">
            <a:xfrm>
              <a:off x="700" y="3526"/>
              <a:ext cx="515" cy="270"/>
              <a:chOff x="700" y="3526"/>
              <a:chExt cx="515" cy="270"/>
            </a:xfrm>
          </p:grpSpPr>
          <p:grpSp>
            <p:nvGrpSpPr>
              <p:cNvPr id="118912" name="Group 128"/>
              <p:cNvGrpSpPr>
                <a:grpSpLocks/>
              </p:cNvGrpSpPr>
              <p:nvPr/>
            </p:nvGrpSpPr>
            <p:grpSpPr bwMode="auto">
              <a:xfrm>
                <a:off x="737" y="3534"/>
                <a:ext cx="49" cy="23"/>
                <a:chOff x="737" y="3534"/>
                <a:chExt cx="49" cy="23"/>
              </a:xfrm>
            </p:grpSpPr>
            <p:sp>
              <p:nvSpPr>
                <p:cNvPr id="118913" name="Freeform 129"/>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Lst>
                  <a:ahLst/>
                  <a:cxnLst>
                    <a:cxn ang="0">
                      <a:pos x="T0" y="T1"/>
                    </a:cxn>
                    <a:cxn ang="0">
                      <a:pos x="T2" y="T3"/>
                    </a:cxn>
                    <a:cxn ang="0">
                      <a:pos x="T4" y="T5"/>
                    </a:cxn>
                    <a:cxn ang="0">
                      <a:pos x="T6" y="T7"/>
                    </a:cxn>
                    <a:cxn ang="0">
                      <a:pos x="T8" y="T9"/>
                    </a:cxn>
                  </a:cxnLst>
                  <a:rect l="0" t="0" r="r" b="b"/>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4" name="Freeform 130"/>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5" name="Freeform 131"/>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16" name="Group 132"/>
              <p:cNvGrpSpPr>
                <a:grpSpLocks/>
              </p:cNvGrpSpPr>
              <p:nvPr/>
            </p:nvGrpSpPr>
            <p:grpSpPr bwMode="auto">
              <a:xfrm>
                <a:off x="748" y="3547"/>
                <a:ext cx="50" cy="23"/>
                <a:chOff x="748" y="3547"/>
                <a:chExt cx="50" cy="23"/>
              </a:xfrm>
            </p:grpSpPr>
            <p:sp>
              <p:nvSpPr>
                <p:cNvPr id="118917" name="Freeform 133"/>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8" name="Freeform 134"/>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19" name="Freeform 135"/>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20" name="Freeform 136"/>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1" name="Freeform 137"/>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2" name="Freeform 138"/>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3" name="Freeform 139"/>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24" name="Group 140"/>
              <p:cNvGrpSpPr>
                <a:grpSpLocks/>
              </p:cNvGrpSpPr>
              <p:nvPr/>
            </p:nvGrpSpPr>
            <p:grpSpPr bwMode="auto">
              <a:xfrm>
                <a:off x="872" y="3547"/>
                <a:ext cx="50" cy="23"/>
                <a:chOff x="872" y="3547"/>
                <a:chExt cx="50" cy="23"/>
              </a:xfrm>
            </p:grpSpPr>
            <p:sp>
              <p:nvSpPr>
                <p:cNvPr id="118925" name="Freeform 141"/>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6" name="Freeform 142"/>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27" name="Freeform 143"/>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28" name="Group 144"/>
              <p:cNvGrpSpPr>
                <a:grpSpLocks/>
              </p:cNvGrpSpPr>
              <p:nvPr/>
            </p:nvGrpSpPr>
            <p:grpSpPr bwMode="auto">
              <a:xfrm>
                <a:off x="885" y="3559"/>
                <a:ext cx="50" cy="23"/>
                <a:chOff x="885" y="3559"/>
                <a:chExt cx="50" cy="23"/>
              </a:xfrm>
            </p:grpSpPr>
            <p:sp>
              <p:nvSpPr>
                <p:cNvPr id="118929" name="Freeform 145"/>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0" name="Freeform 146"/>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1" name="Freeform 147"/>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2" name="Group 148"/>
              <p:cNvGrpSpPr>
                <a:grpSpLocks/>
              </p:cNvGrpSpPr>
              <p:nvPr/>
            </p:nvGrpSpPr>
            <p:grpSpPr bwMode="auto">
              <a:xfrm>
                <a:off x="898" y="3571"/>
                <a:ext cx="49" cy="23"/>
                <a:chOff x="898" y="3571"/>
                <a:chExt cx="49" cy="23"/>
              </a:xfrm>
            </p:grpSpPr>
            <p:sp>
              <p:nvSpPr>
                <p:cNvPr id="118933" name="Freeform 149"/>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4" name="Freeform 150"/>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5" name="Freeform 151"/>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36" name="Group 152"/>
              <p:cNvGrpSpPr>
                <a:grpSpLocks/>
              </p:cNvGrpSpPr>
              <p:nvPr/>
            </p:nvGrpSpPr>
            <p:grpSpPr bwMode="auto">
              <a:xfrm>
                <a:off x="911" y="3585"/>
                <a:ext cx="49" cy="23"/>
                <a:chOff x="911" y="3585"/>
                <a:chExt cx="49" cy="23"/>
              </a:xfrm>
            </p:grpSpPr>
            <p:sp>
              <p:nvSpPr>
                <p:cNvPr id="118937" name="Freeform 153"/>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8" name="Freeform 154"/>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39" name="Freeform 155"/>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0" name="Group 156"/>
              <p:cNvGrpSpPr>
                <a:grpSpLocks/>
              </p:cNvGrpSpPr>
              <p:nvPr/>
            </p:nvGrpSpPr>
            <p:grpSpPr bwMode="auto">
              <a:xfrm>
                <a:off x="923" y="3600"/>
                <a:ext cx="99" cy="73"/>
                <a:chOff x="923" y="3600"/>
                <a:chExt cx="99" cy="73"/>
              </a:xfrm>
            </p:grpSpPr>
            <p:grpSp>
              <p:nvGrpSpPr>
                <p:cNvPr id="118941" name="Group 157"/>
                <p:cNvGrpSpPr>
                  <a:grpSpLocks/>
                </p:cNvGrpSpPr>
                <p:nvPr/>
              </p:nvGrpSpPr>
              <p:grpSpPr bwMode="auto">
                <a:xfrm>
                  <a:off x="923" y="3600"/>
                  <a:ext cx="49" cy="23"/>
                  <a:chOff x="923" y="3600"/>
                  <a:chExt cx="49" cy="23"/>
                </a:xfrm>
              </p:grpSpPr>
              <p:sp>
                <p:nvSpPr>
                  <p:cNvPr id="118942" name="Freeform 158"/>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3" name="Freeform 159"/>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4" name="Freeform 160"/>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5" name="Group 161"/>
                <p:cNvGrpSpPr>
                  <a:grpSpLocks/>
                </p:cNvGrpSpPr>
                <p:nvPr/>
              </p:nvGrpSpPr>
              <p:grpSpPr bwMode="auto">
                <a:xfrm>
                  <a:off x="935" y="3612"/>
                  <a:ext cx="48" cy="23"/>
                  <a:chOff x="935" y="3612"/>
                  <a:chExt cx="48" cy="23"/>
                </a:xfrm>
              </p:grpSpPr>
              <p:sp>
                <p:nvSpPr>
                  <p:cNvPr id="118946" name="Freeform 162"/>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7" name="Freeform 163"/>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48" name="Freeform 164"/>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49" name="Group 165"/>
                <p:cNvGrpSpPr>
                  <a:grpSpLocks/>
                </p:cNvGrpSpPr>
                <p:nvPr/>
              </p:nvGrpSpPr>
              <p:grpSpPr bwMode="auto">
                <a:xfrm>
                  <a:off x="947" y="3625"/>
                  <a:ext cx="50" cy="22"/>
                  <a:chOff x="947" y="3625"/>
                  <a:chExt cx="50" cy="22"/>
                </a:xfrm>
              </p:grpSpPr>
              <p:sp>
                <p:nvSpPr>
                  <p:cNvPr id="118950" name="Freeform 166"/>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1" name="Freeform 167"/>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2" name="Freeform 168"/>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3" name="Group 169"/>
                <p:cNvGrpSpPr>
                  <a:grpSpLocks/>
                </p:cNvGrpSpPr>
                <p:nvPr/>
              </p:nvGrpSpPr>
              <p:grpSpPr bwMode="auto">
                <a:xfrm>
                  <a:off x="960" y="3637"/>
                  <a:ext cx="50" cy="23"/>
                  <a:chOff x="960" y="3637"/>
                  <a:chExt cx="50" cy="23"/>
                </a:xfrm>
              </p:grpSpPr>
              <p:sp>
                <p:nvSpPr>
                  <p:cNvPr id="118954" name="Freeform 170"/>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5" name="Freeform 171"/>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6" name="Freeform 172"/>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57" name="Group 173"/>
                <p:cNvGrpSpPr>
                  <a:grpSpLocks/>
                </p:cNvGrpSpPr>
                <p:nvPr/>
              </p:nvGrpSpPr>
              <p:grpSpPr bwMode="auto">
                <a:xfrm>
                  <a:off x="973" y="3650"/>
                  <a:ext cx="49" cy="23"/>
                  <a:chOff x="973" y="3650"/>
                  <a:chExt cx="49" cy="23"/>
                </a:xfrm>
              </p:grpSpPr>
              <p:sp>
                <p:nvSpPr>
                  <p:cNvPr id="118958" name="Freeform 174"/>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59" name="Freeform 175"/>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0" name="Freeform 176"/>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61" name="Group 177"/>
              <p:cNvGrpSpPr>
                <a:grpSpLocks/>
              </p:cNvGrpSpPr>
              <p:nvPr/>
            </p:nvGrpSpPr>
            <p:grpSpPr bwMode="auto">
              <a:xfrm>
                <a:off x="985" y="3665"/>
                <a:ext cx="100" cy="73"/>
                <a:chOff x="985" y="3665"/>
                <a:chExt cx="100" cy="73"/>
              </a:xfrm>
            </p:grpSpPr>
            <p:grpSp>
              <p:nvGrpSpPr>
                <p:cNvPr id="118962" name="Group 178"/>
                <p:cNvGrpSpPr>
                  <a:grpSpLocks/>
                </p:cNvGrpSpPr>
                <p:nvPr/>
              </p:nvGrpSpPr>
              <p:grpSpPr bwMode="auto">
                <a:xfrm>
                  <a:off x="985" y="3665"/>
                  <a:ext cx="50" cy="23"/>
                  <a:chOff x="985" y="3665"/>
                  <a:chExt cx="50" cy="23"/>
                </a:xfrm>
              </p:grpSpPr>
              <p:sp>
                <p:nvSpPr>
                  <p:cNvPr id="118963" name="Freeform 179"/>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4" name="Freeform 180"/>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5" name="Freeform 181"/>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66" name="Group 182"/>
                <p:cNvGrpSpPr>
                  <a:grpSpLocks/>
                </p:cNvGrpSpPr>
                <p:nvPr/>
              </p:nvGrpSpPr>
              <p:grpSpPr bwMode="auto">
                <a:xfrm>
                  <a:off x="997" y="3677"/>
                  <a:ext cx="49" cy="23"/>
                  <a:chOff x="997" y="3677"/>
                  <a:chExt cx="49" cy="23"/>
                </a:xfrm>
              </p:grpSpPr>
              <p:sp>
                <p:nvSpPr>
                  <p:cNvPr id="118967" name="Freeform 183"/>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Lst>
                    <a:ahLst/>
                    <a:cxnLst>
                      <a:cxn ang="0">
                        <a:pos x="T0" y="T1"/>
                      </a:cxn>
                      <a:cxn ang="0">
                        <a:pos x="T2" y="T3"/>
                      </a:cxn>
                      <a:cxn ang="0">
                        <a:pos x="T4" y="T5"/>
                      </a:cxn>
                      <a:cxn ang="0">
                        <a:pos x="T6" y="T7"/>
                      </a:cxn>
                      <a:cxn ang="0">
                        <a:pos x="T8" y="T9"/>
                      </a:cxn>
                    </a:cxnLst>
                    <a:rect l="0" t="0" r="r" b="b"/>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8" name="Freeform 184"/>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69" name="Freeform 185"/>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0" name="Group 186"/>
                <p:cNvGrpSpPr>
                  <a:grpSpLocks/>
                </p:cNvGrpSpPr>
                <p:nvPr/>
              </p:nvGrpSpPr>
              <p:grpSpPr bwMode="auto">
                <a:xfrm>
                  <a:off x="1010" y="3690"/>
                  <a:ext cx="48" cy="23"/>
                  <a:chOff x="1010" y="3690"/>
                  <a:chExt cx="48" cy="23"/>
                </a:xfrm>
              </p:grpSpPr>
              <p:sp>
                <p:nvSpPr>
                  <p:cNvPr id="118971" name="Freeform 187"/>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2" name="Freeform 188"/>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3" name="Freeform 189"/>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4" name="Group 190"/>
                <p:cNvGrpSpPr>
                  <a:grpSpLocks/>
                </p:cNvGrpSpPr>
                <p:nvPr/>
              </p:nvGrpSpPr>
              <p:grpSpPr bwMode="auto">
                <a:xfrm>
                  <a:off x="1023" y="3703"/>
                  <a:ext cx="49" cy="22"/>
                  <a:chOff x="1023" y="3703"/>
                  <a:chExt cx="49" cy="22"/>
                </a:xfrm>
              </p:grpSpPr>
              <p:sp>
                <p:nvSpPr>
                  <p:cNvPr id="118975" name="Freeform 191"/>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Lst>
                    <a:ahLst/>
                    <a:cxnLst>
                      <a:cxn ang="0">
                        <a:pos x="T0" y="T1"/>
                      </a:cxn>
                      <a:cxn ang="0">
                        <a:pos x="T2" y="T3"/>
                      </a:cxn>
                      <a:cxn ang="0">
                        <a:pos x="T4" y="T5"/>
                      </a:cxn>
                      <a:cxn ang="0">
                        <a:pos x="T6" y="T7"/>
                      </a:cxn>
                      <a:cxn ang="0">
                        <a:pos x="T8" y="T9"/>
                      </a:cxn>
                    </a:cxnLst>
                    <a:rect l="0" t="0" r="r" b="b"/>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6" name="Freeform 192"/>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77" name="Freeform 193"/>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78" name="Group 194"/>
                <p:cNvGrpSpPr>
                  <a:grpSpLocks/>
                </p:cNvGrpSpPr>
                <p:nvPr/>
              </p:nvGrpSpPr>
              <p:grpSpPr bwMode="auto">
                <a:xfrm>
                  <a:off x="1036" y="3716"/>
                  <a:ext cx="49" cy="22"/>
                  <a:chOff x="1036" y="3716"/>
                  <a:chExt cx="49" cy="22"/>
                </a:xfrm>
              </p:grpSpPr>
              <p:sp>
                <p:nvSpPr>
                  <p:cNvPr id="118979" name="Freeform 195"/>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0" name="Freeform 196"/>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1" name="Freeform 197"/>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8982" name="Group 198"/>
              <p:cNvGrpSpPr>
                <a:grpSpLocks/>
              </p:cNvGrpSpPr>
              <p:nvPr/>
            </p:nvGrpSpPr>
            <p:grpSpPr bwMode="auto">
              <a:xfrm>
                <a:off x="1046" y="3727"/>
                <a:ext cx="49" cy="23"/>
                <a:chOff x="1046" y="3727"/>
                <a:chExt cx="49" cy="23"/>
              </a:xfrm>
            </p:grpSpPr>
            <p:sp>
              <p:nvSpPr>
                <p:cNvPr id="118983" name="Freeform 199"/>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4" name="Freeform 200"/>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5" name="Freeform 201"/>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86" name="Group 202"/>
              <p:cNvGrpSpPr>
                <a:grpSpLocks/>
              </p:cNvGrpSpPr>
              <p:nvPr/>
            </p:nvGrpSpPr>
            <p:grpSpPr bwMode="auto">
              <a:xfrm>
                <a:off x="1058" y="3739"/>
                <a:ext cx="50" cy="23"/>
                <a:chOff x="1058" y="3739"/>
                <a:chExt cx="50" cy="23"/>
              </a:xfrm>
            </p:grpSpPr>
            <p:sp>
              <p:nvSpPr>
                <p:cNvPr id="118987" name="Freeform 203"/>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8" name="Freeform 204"/>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89" name="Freeform 205"/>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8990" name="Group 206"/>
              <p:cNvGrpSpPr>
                <a:grpSpLocks/>
              </p:cNvGrpSpPr>
              <p:nvPr/>
            </p:nvGrpSpPr>
            <p:grpSpPr bwMode="auto">
              <a:xfrm>
                <a:off x="1072" y="3753"/>
                <a:ext cx="48" cy="22"/>
                <a:chOff x="1072" y="3753"/>
                <a:chExt cx="48" cy="22"/>
              </a:xfrm>
            </p:grpSpPr>
            <p:sp>
              <p:nvSpPr>
                <p:cNvPr id="118991" name="Freeform 207"/>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2" name="Freeform 208"/>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3" name="Freeform 209"/>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8994" name="Freeform 210"/>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5" name="Freeform 211"/>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6" name="Freeform 212"/>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8997" name="Group 213"/>
              <p:cNvGrpSpPr>
                <a:grpSpLocks/>
              </p:cNvGrpSpPr>
              <p:nvPr/>
            </p:nvGrpSpPr>
            <p:grpSpPr bwMode="auto">
              <a:xfrm>
                <a:off x="832" y="3547"/>
                <a:ext cx="49" cy="23"/>
                <a:chOff x="832" y="3547"/>
                <a:chExt cx="49" cy="23"/>
              </a:xfrm>
            </p:grpSpPr>
            <p:sp>
              <p:nvSpPr>
                <p:cNvPr id="118998" name="Freeform 214"/>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8999" name="Freeform 215"/>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0" name="Freeform 216"/>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1" name="Group 217"/>
              <p:cNvGrpSpPr>
                <a:grpSpLocks/>
              </p:cNvGrpSpPr>
              <p:nvPr/>
            </p:nvGrpSpPr>
            <p:grpSpPr bwMode="auto">
              <a:xfrm>
                <a:off x="844" y="3560"/>
                <a:ext cx="49" cy="22"/>
                <a:chOff x="844" y="3560"/>
                <a:chExt cx="49" cy="22"/>
              </a:xfrm>
            </p:grpSpPr>
            <p:sp>
              <p:nvSpPr>
                <p:cNvPr id="119002" name="Freeform 218"/>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3" name="Freeform 219"/>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4" name="Freeform 220"/>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5" name="Group 221"/>
              <p:cNvGrpSpPr>
                <a:grpSpLocks/>
              </p:cNvGrpSpPr>
              <p:nvPr/>
            </p:nvGrpSpPr>
            <p:grpSpPr bwMode="auto">
              <a:xfrm>
                <a:off x="857" y="3572"/>
                <a:ext cx="50" cy="23"/>
                <a:chOff x="857" y="3572"/>
                <a:chExt cx="50" cy="23"/>
              </a:xfrm>
            </p:grpSpPr>
            <p:sp>
              <p:nvSpPr>
                <p:cNvPr id="119006" name="Freeform 222"/>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7" name="Freeform 223"/>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08" name="Freeform 224"/>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09" name="Group 225"/>
              <p:cNvGrpSpPr>
                <a:grpSpLocks/>
              </p:cNvGrpSpPr>
              <p:nvPr/>
            </p:nvGrpSpPr>
            <p:grpSpPr bwMode="auto">
              <a:xfrm>
                <a:off x="870" y="3585"/>
                <a:ext cx="48" cy="23"/>
                <a:chOff x="870" y="3585"/>
                <a:chExt cx="48" cy="23"/>
              </a:xfrm>
            </p:grpSpPr>
            <p:sp>
              <p:nvSpPr>
                <p:cNvPr id="119010" name="Freeform 226"/>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1" name="Freeform 227"/>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2" name="Freeform 228"/>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3" name="Group 229"/>
              <p:cNvGrpSpPr>
                <a:grpSpLocks/>
              </p:cNvGrpSpPr>
              <p:nvPr/>
            </p:nvGrpSpPr>
            <p:grpSpPr bwMode="auto">
              <a:xfrm>
                <a:off x="882" y="3600"/>
                <a:ext cx="100" cy="73"/>
                <a:chOff x="882" y="3600"/>
                <a:chExt cx="100" cy="73"/>
              </a:xfrm>
            </p:grpSpPr>
            <p:grpSp>
              <p:nvGrpSpPr>
                <p:cNvPr id="119014" name="Group 230"/>
                <p:cNvGrpSpPr>
                  <a:grpSpLocks/>
                </p:cNvGrpSpPr>
                <p:nvPr/>
              </p:nvGrpSpPr>
              <p:grpSpPr bwMode="auto">
                <a:xfrm>
                  <a:off x="882" y="3600"/>
                  <a:ext cx="49" cy="23"/>
                  <a:chOff x="882" y="3600"/>
                  <a:chExt cx="49" cy="23"/>
                </a:xfrm>
              </p:grpSpPr>
              <p:sp>
                <p:nvSpPr>
                  <p:cNvPr id="119015" name="Freeform 231"/>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Lst>
                    <a:ahLst/>
                    <a:cxnLst>
                      <a:cxn ang="0">
                        <a:pos x="T0" y="T1"/>
                      </a:cxn>
                      <a:cxn ang="0">
                        <a:pos x="T2" y="T3"/>
                      </a:cxn>
                      <a:cxn ang="0">
                        <a:pos x="T4" y="T5"/>
                      </a:cxn>
                      <a:cxn ang="0">
                        <a:pos x="T6" y="T7"/>
                      </a:cxn>
                      <a:cxn ang="0">
                        <a:pos x="T8" y="T9"/>
                      </a:cxn>
                    </a:cxnLst>
                    <a:rect l="0" t="0" r="r" b="b"/>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6" name="Freeform 232"/>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17" name="Freeform 233"/>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18" name="Group 234"/>
                <p:cNvGrpSpPr>
                  <a:grpSpLocks/>
                </p:cNvGrpSpPr>
                <p:nvPr/>
              </p:nvGrpSpPr>
              <p:grpSpPr bwMode="auto">
                <a:xfrm>
                  <a:off x="894" y="3612"/>
                  <a:ext cx="49" cy="23"/>
                  <a:chOff x="894" y="3612"/>
                  <a:chExt cx="49" cy="23"/>
                </a:xfrm>
              </p:grpSpPr>
              <p:sp>
                <p:nvSpPr>
                  <p:cNvPr id="119019" name="Freeform 235"/>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0" name="Freeform 236"/>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1" name="Freeform 237"/>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2" name="Group 238"/>
                <p:cNvGrpSpPr>
                  <a:grpSpLocks/>
                </p:cNvGrpSpPr>
                <p:nvPr/>
              </p:nvGrpSpPr>
              <p:grpSpPr bwMode="auto">
                <a:xfrm>
                  <a:off x="907" y="3625"/>
                  <a:ext cx="49" cy="23"/>
                  <a:chOff x="907" y="3625"/>
                  <a:chExt cx="49" cy="23"/>
                </a:xfrm>
              </p:grpSpPr>
              <p:sp>
                <p:nvSpPr>
                  <p:cNvPr id="119023" name="Freeform 239"/>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4" name="Freeform 240"/>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5" name="Freeform 241"/>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26" name="Group 242"/>
                <p:cNvGrpSpPr>
                  <a:grpSpLocks/>
                </p:cNvGrpSpPr>
                <p:nvPr/>
              </p:nvGrpSpPr>
              <p:grpSpPr bwMode="auto">
                <a:xfrm>
                  <a:off x="919" y="3638"/>
                  <a:ext cx="49" cy="22"/>
                  <a:chOff x="919" y="3638"/>
                  <a:chExt cx="49" cy="22"/>
                </a:xfrm>
              </p:grpSpPr>
              <p:sp>
                <p:nvSpPr>
                  <p:cNvPr id="119027" name="Freeform 243"/>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8" name="Freeform 244"/>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29" name="Freeform 245"/>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0" name="Group 246"/>
                <p:cNvGrpSpPr>
                  <a:grpSpLocks/>
                </p:cNvGrpSpPr>
                <p:nvPr/>
              </p:nvGrpSpPr>
              <p:grpSpPr bwMode="auto">
                <a:xfrm>
                  <a:off x="932" y="3651"/>
                  <a:ext cx="50" cy="22"/>
                  <a:chOff x="932" y="3651"/>
                  <a:chExt cx="50" cy="22"/>
                </a:xfrm>
              </p:grpSpPr>
              <p:sp>
                <p:nvSpPr>
                  <p:cNvPr id="119031" name="Freeform 247"/>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2" name="Freeform 248"/>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3" name="Freeform 249"/>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34" name="Group 250"/>
              <p:cNvGrpSpPr>
                <a:grpSpLocks/>
              </p:cNvGrpSpPr>
              <p:nvPr/>
            </p:nvGrpSpPr>
            <p:grpSpPr bwMode="auto">
              <a:xfrm>
                <a:off x="944" y="3665"/>
                <a:ext cx="99" cy="74"/>
                <a:chOff x="944" y="3665"/>
                <a:chExt cx="99" cy="74"/>
              </a:xfrm>
            </p:grpSpPr>
            <p:grpSp>
              <p:nvGrpSpPr>
                <p:cNvPr id="119035" name="Group 251"/>
                <p:cNvGrpSpPr>
                  <a:grpSpLocks/>
                </p:cNvGrpSpPr>
                <p:nvPr/>
              </p:nvGrpSpPr>
              <p:grpSpPr bwMode="auto">
                <a:xfrm>
                  <a:off x="944" y="3665"/>
                  <a:ext cx="49" cy="23"/>
                  <a:chOff x="944" y="3665"/>
                  <a:chExt cx="49" cy="23"/>
                </a:xfrm>
              </p:grpSpPr>
              <p:sp>
                <p:nvSpPr>
                  <p:cNvPr id="119036" name="Freeform 252"/>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7" name="Freeform 253"/>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38" name="Freeform 254"/>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39" name="Group 255"/>
                <p:cNvGrpSpPr>
                  <a:grpSpLocks/>
                </p:cNvGrpSpPr>
                <p:nvPr/>
              </p:nvGrpSpPr>
              <p:grpSpPr bwMode="auto">
                <a:xfrm>
                  <a:off x="957" y="3678"/>
                  <a:ext cx="48" cy="23"/>
                  <a:chOff x="957" y="3678"/>
                  <a:chExt cx="48" cy="23"/>
                </a:xfrm>
              </p:grpSpPr>
              <p:sp>
                <p:nvSpPr>
                  <p:cNvPr id="119040" name="Freeform 256"/>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Lst>
                    <a:ahLst/>
                    <a:cxnLst>
                      <a:cxn ang="0">
                        <a:pos x="T0" y="T1"/>
                      </a:cxn>
                      <a:cxn ang="0">
                        <a:pos x="T2" y="T3"/>
                      </a:cxn>
                      <a:cxn ang="0">
                        <a:pos x="T4" y="T5"/>
                      </a:cxn>
                      <a:cxn ang="0">
                        <a:pos x="T6" y="T7"/>
                      </a:cxn>
                      <a:cxn ang="0">
                        <a:pos x="T8" y="T9"/>
                      </a:cxn>
                    </a:cxnLst>
                    <a:rect l="0" t="0" r="r" b="b"/>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1" name="Freeform 257"/>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2" name="Freeform 258"/>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3" name="Group 259"/>
                <p:cNvGrpSpPr>
                  <a:grpSpLocks/>
                </p:cNvGrpSpPr>
                <p:nvPr/>
              </p:nvGrpSpPr>
              <p:grpSpPr bwMode="auto">
                <a:xfrm>
                  <a:off x="969" y="3690"/>
                  <a:ext cx="49" cy="23"/>
                  <a:chOff x="969" y="3690"/>
                  <a:chExt cx="49" cy="23"/>
                </a:xfrm>
              </p:grpSpPr>
              <p:sp>
                <p:nvSpPr>
                  <p:cNvPr id="119044" name="Freeform 260"/>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5" name="Freeform 261"/>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6" name="Freeform 262"/>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47" name="Group 263"/>
                <p:cNvGrpSpPr>
                  <a:grpSpLocks/>
                </p:cNvGrpSpPr>
                <p:nvPr/>
              </p:nvGrpSpPr>
              <p:grpSpPr bwMode="auto">
                <a:xfrm>
                  <a:off x="982" y="3703"/>
                  <a:ext cx="49" cy="23"/>
                  <a:chOff x="982" y="3703"/>
                  <a:chExt cx="49" cy="23"/>
                </a:xfrm>
              </p:grpSpPr>
              <p:sp>
                <p:nvSpPr>
                  <p:cNvPr id="119048" name="Freeform 264"/>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Lst>
                    <a:ahLst/>
                    <a:cxnLst>
                      <a:cxn ang="0">
                        <a:pos x="T0" y="T1"/>
                      </a:cxn>
                      <a:cxn ang="0">
                        <a:pos x="T2" y="T3"/>
                      </a:cxn>
                      <a:cxn ang="0">
                        <a:pos x="T4" y="T5"/>
                      </a:cxn>
                      <a:cxn ang="0">
                        <a:pos x="T6" y="T7"/>
                      </a:cxn>
                      <a:cxn ang="0">
                        <a:pos x="T8" y="T9"/>
                      </a:cxn>
                    </a:cxnLst>
                    <a:rect l="0" t="0" r="r" b="b"/>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49" name="Freeform 265"/>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0" name="Freeform 266"/>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1" name="Group 267"/>
                <p:cNvGrpSpPr>
                  <a:grpSpLocks/>
                </p:cNvGrpSpPr>
                <p:nvPr/>
              </p:nvGrpSpPr>
              <p:grpSpPr bwMode="auto">
                <a:xfrm>
                  <a:off x="995" y="3716"/>
                  <a:ext cx="48" cy="23"/>
                  <a:chOff x="995" y="3716"/>
                  <a:chExt cx="48" cy="23"/>
                </a:xfrm>
              </p:grpSpPr>
              <p:sp>
                <p:nvSpPr>
                  <p:cNvPr id="119052" name="Freeform 268"/>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3" name="Freeform 269"/>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4" name="Freeform 270"/>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055" name="Group 271"/>
              <p:cNvGrpSpPr>
                <a:grpSpLocks/>
              </p:cNvGrpSpPr>
              <p:nvPr/>
            </p:nvGrpSpPr>
            <p:grpSpPr bwMode="auto">
              <a:xfrm>
                <a:off x="1005" y="3727"/>
                <a:ext cx="49" cy="23"/>
                <a:chOff x="1005" y="3727"/>
                <a:chExt cx="49" cy="23"/>
              </a:xfrm>
            </p:grpSpPr>
            <p:sp>
              <p:nvSpPr>
                <p:cNvPr id="119056" name="Freeform 272"/>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7" name="Freeform 273"/>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58" name="Freeform 274"/>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59" name="Group 275"/>
              <p:cNvGrpSpPr>
                <a:grpSpLocks/>
              </p:cNvGrpSpPr>
              <p:nvPr/>
            </p:nvGrpSpPr>
            <p:grpSpPr bwMode="auto">
              <a:xfrm>
                <a:off x="1018" y="3740"/>
                <a:ext cx="49" cy="22"/>
                <a:chOff x="1018" y="3740"/>
                <a:chExt cx="49" cy="22"/>
              </a:xfrm>
            </p:grpSpPr>
            <p:sp>
              <p:nvSpPr>
                <p:cNvPr id="119060" name="Freeform 276"/>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1" name="Freeform 277"/>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2" name="Freeform 278"/>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63" name="Group 279"/>
              <p:cNvGrpSpPr>
                <a:grpSpLocks/>
              </p:cNvGrpSpPr>
              <p:nvPr/>
            </p:nvGrpSpPr>
            <p:grpSpPr bwMode="auto">
              <a:xfrm>
                <a:off x="1030" y="3753"/>
                <a:ext cx="49" cy="23"/>
                <a:chOff x="1030" y="3753"/>
                <a:chExt cx="49" cy="23"/>
              </a:xfrm>
            </p:grpSpPr>
            <p:sp>
              <p:nvSpPr>
                <p:cNvPr id="119064" name="Freeform 280"/>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5" name="Freeform 281"/>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6" name="Freeform 282"/>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067" name="Freeform 283"/>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Lst>
                <a:ahLst/>
                <a:cxnLst>
                  <a:cxn ang="0">
                    <a:pos x="T0" y="T1"/>
                  </a:cxn>
                  <a:cxn ang="0">
                    <a:pos x="T2" y="T3"/>
                  </a:cxn>
                  <a:cxn ang="0">
                    <a:pos x="T4" y="T5"/>
                  </a:cxn>
                  <a:cxn ang="0">
                    <a:pos x="T6" y="T7"/>
                  </a:cxn>
                  <a:cxn ang="0">
                    <a:pos x="T8" y="T9"/>
                  </a:cxn>
                </a:cxnLst>
                <a:rect l="0" t="0" r="r" b="b"/>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8" name="Freeform 284"/>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69" name="Freeform 285"/>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070" name="Group 286"/>
              <p:cNvGrpSpPr>
                <a:grpSpLocks/>
              </p:cNvGrpSpPr>
              <p:nvPr/>
            </p:nvGrpSpPr>
            <p:grpSpPr bwMode="auto">
              <a:xfrm>
                <a:off x="790" y="3547"/>
                <a:ext cx="49" cy="23"/>
                <a:chOff x="790" y="3547"/>
                <a:chExt cx="49" cy="23"/>
              </a:xfrm>
            </p:grpSpPr>
            <p:sp>
              <p:nvSpPr>
                <p:cNvPr id="119071" name="Freeform 287"/>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2" name="Freeform 288"/>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3" name="Freeform 289"/>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4" name="Group 290"/>
              <p:cNvGrpSpPr>
                <a:grpSpLocks/>
              </p:cNvGrpSpPr>
              <p:nvPr/>
            </p:nvGrpSpPr>
            <p:grpSpPr bwMode="auto">
              <a:xfrm>
                <a:off x="803" y="3560"/>
                <a:ext cx="49" cy="22"/>
                <a:chOff x="803" y="3560"/>
                <a:chExt cx="49" cy="22"/>
              </a:xfrm>
            </p:grpSpPr>
            <p:sp>
              <p:nvSpPr>
                <p:cNvPr id="119075" name="Freeform 291"/>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6" name="Freeform 292"/>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77" name="Freeform 293"/>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78" name="Group 294"/>
              <p:cNvGrpSpPr>
                <a:grpSpLocks/>
              </p:cNvGrpSpPr>
              <p:nvPr/>
            </p:nvGrpSpPr>
            <p:grpSpPr bwMode="auto">
              <a:xfrm>
                <a:off x="815" y="3572"/>
                <a:ext cx="50" cy="23"/>
                <a:chOff x="815" y="3572"/>
                <a:chExt cx="50" cy="23"/>
              </a:xfrm>
            </p:grpSpPr>
            <p:sp>
              <p:nvSpPr>
                <p:cNvPr id="119079" name="Freeform 295"/>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0" name="Freeform 296"/>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1" name="Freeform 297"/>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2" name="Group 298"/>
              <p:cNvGrpSpPr>
                <a:grpSpLocks/>
              </p:cNvGrpSpPr>
              <p:nvPr/>
            </p:nvGrpSpPr>
            <p:grpSpPr bwMode="auto">
              <a:xfrm>
                <a:off x="828" y="3585"/>
                <a:ext cx="49" cy="23"/>
                <a:chOff x="828" y="3585"/>
                <a:chExt cx="49" cy="23"/>
              </a:xfrm>
            </p:grpSpPr>
            <p:sp>
              <p:nvSpPr>
                <p:cNvPr id="119083" name="Freeform 299"/>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4" name="Freeform 300"/>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5" name="Freeform 301"/>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86" name="Group 302"/>
              <p:cNvGrpSpPr>
                <a:grpSpLocks/>
              </p:cNvGrpSpPr>
              <p:nvPr/>
            </p:nvGrpSpPr>
            <p:grpSpPr bwMode="auto">
              <a:xfrm>
                <a:off x="840" y="3600"/>
                <a:ext cx="100" cy="73"/>
                <a:chOff x="840" y="3600"/>
                <a:chExt cx="100" cy="73"/>
              </a:xfrm>
            </p:grpSpPr>
            <p:grpSp>
              <p:nvGrpSpPr>
                <p:cNvPr id="119087" name="Group 303"/>
                <p:cNvGrpSpPr>
                  <a:grpSpLocks/>
                </p:cNvGrpSpPr>
                <p:nvPr/>
              </p:nvGrpSpPr>
              <p:grpSpPr bwMode="auto">
                <a:xfrm>
                  <a:off x="840" y="3600"/>
                  <a:ext cx="49" cy="23"/>
                  <a:chOff x="840" y="3600"/>
                  <a:chExt cx="49" cy="23"/>
                </a:xfrm>
              </p:grpSpPr>
              <p:sp>
                <p:nvSpPr>
                  <p:cNvPr id="119088" name="Freeform 304"/>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Lst>
                    <a:ahLst/>
                    <a:cxnLst>
                      <a:cxn ang="0">
                        <a:pos x="T0" y="T1"/>
                      </a:cxn>
                      <a:cxn ang="0">
                        <a:pos x="T2" y="T3"/>
                      </a:cxn>
                      <a:cxn ang="0">
                        <a:pos x="T4" y="T5"/>
                      </a:cxn>
                      <a:cxn ang="0">
                        <a:pos x="T6" y="T7"/>
                      </a:cxn>
                      <a:cxn ang="0">
                        <a:pos x="T8" y="T9"/>
                      </a:cxn>
                    </a:cxnLst>
                    <a:rect l="0" t="0" r="r" b="b"/>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89" name="Freeform 305"/>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0" name="Freeform 306"/>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1" name="Group 307"/>
                <p:cNvGrpSpPr>
                  <a:grpSpLocks/>
                </p:cNvGrpSpPr>
                <p:nvPr/>
              </p:nvGrpSpPr>
              <p:grpSpPr bwMode="auto">
                <a:xfrm>
                  <a:off x="853" y="3612"/>
                  <a:ext cx="48" cy="23"/>
                  <a:chOff x="853" y="3612"/>
                  <a:chExt cx="48" cy="23"/>
                </a:xfrm>
              </p:grpSpPr>
              <p:sp>
                <p:nvSpPr>
                  <p:cNvPr id="119092" name="Freeform 308"/>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Lst>
                    <a:ahLst/>
                    <a:cxnLst>
                      <a:cxn ang="0">
                        <a:pos x="T0" y="T1"/>
                      </a:cxn>
                      <a:cxn ang="0">
                        <a:pos x="T2" y="T3"/>
                      </a:cxn>
                      <a:cxn ang="0">
                        <a:pos x="T4" y="T5"/>
                      </a:cxn>
                      <a:cxn ang="0">
                        <a:pos x="T6" y="T7"/>
                      </a:cxn>
                      <a:cxn ang="0">
                        <a:pos x="T8" y="T9"/>
                      </a:cxn>
                    </a:cxnLst>
                    <a:rect l="0" t="0" r="r" b="b"/>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3" name="Freeform 309"/>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4" name="Freeform 310"/>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5" name="Group 311"/>
                <p:cNvGrpSpPr>
                  <a:grpSpLocks/>
                </p:cNvGrpSpPr>
                <p:nvPr/>
              </p:nvGrpSpPr>
              <p:grpSpPr bwMode="auto">
                <a:xfrm>
                  <a:off x="865" y="3625"/>
                  <a:ext cx="49" cy="23"/>
                  <a:chOff x="865" y="3625"/>
                  <a:chExt cx="49" cy="23"/>
                </a:xfrm>
              </p:grpSpPr>
              <p:sp>
                <p:nvSpPr>
                  <p:cNvPr id="119096" name="Freeform 312"/>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7" name="Freeform 313"/>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098" name="Freeform 314"/>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099" name="Group 315"/>
                <p:cNvGrpSpPr>
                  <a:grpSpLocks/>
                </p:cNvGrpSpPr>
                <p:nvPr/>
              </p:nvGrpSpPr>
              <p:grpSpPr bwMode="auto">
                <a:xfrm>
                  <a:off x="878" y="3638"/>
                  <a:ext cx="49" cy="22"/>
                  <a:chOff x="878" y="3638"/>
                  <a:chExt cx="49" cy="22"/>
                </a:xfrm>
              </p:grpSpPr>
              <p:sp>
                <p:nvSpPr>
                  <p:cNvPr id="119100" name="Freeform 316"/>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1" name="Freeform 317"/>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2" name="Freeform 318"/>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03" name="Group 319"/>
                <p:cNvGrpSpPr>
                  <a:grpSpLocks/>
                </p:cNvGrpSpPr>
                <p:nvPr/>
              </p:nvGrpSpPr>
              <p:grpSpPr bwMode="auto">
                <a:xfrm>
                  <a:off x="890" y="3651"/>
                  <a:ext cx="50" cy="22"/>
                  <a:chOff x="890" y="3651"/>
                  <a:chExt cx="50" cy="22"/>
                </a:xfrm>
              </p:grpSpPr>
              <p:sp>
                <p:nvSpPr>
                  <p:cNvPr id="119104" name="Freeform 320"/>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Lst>
                    <a:ahLst/>
                    <a:cxnLst>
                      <a:cxn ang="0">
                        <a:pos x="T0" y="T1"/>
                      </a:cxn>
                      <a:cxn ang="0">
                        <a:pos x="T2" y="T3"/>
                      </a:cxn>
                      <a:cxn ang="0">
                        <a:pos x="T4" y="T5"/>
                      </a:cxn>
                      <a:cxn ang="0">
                        <a:pos x="T6" y="T7"/>
                      </a:cxn>
                      <a:cxn ang="0">
                        <a:pos x="T8" y="T9"/>
                      </a:cxn>
                    </a:cxnLst>
                    <a:rect l="0" t="0" r="r" b="b"/>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5" name="Freeform 321"/>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06" name="Freeform 322"/>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07" name="Group 323"/>
              <p:cNvGrpSpPr>
                <a:grpSpLocks/>
              </p:cNvGrpSpPr>
              <p:nvPr/>
            </p:nvGrpSpPr>
            <p:grpSpPr bwMode="auto">
              <a:xfrm>
                <a:off x="903" y="3665"/>
                <a:ext cx="99" cy="74"/>
                <a:chOff x="903" y="3665"/>
                <a:chExt cx="99" cy="74"/>
              </a:xfrm>
            </p:grpSpPr>
            <p:grpSp>
              <p:nvGrpSpPr>
                <p:cNvPr id="119108" name="Group 324"/>
                <p:cNvGrpSpPr>
                  <a:grpSpLocks/>
                </p:cNvGrpSpPr>
                <p:nvPr/>
              </p:nvGrpSpPr>
              <p:grpSpPr bwMode="auto">
                <a:xfrm>
                  <a:off x="903" y="3665"/>
                  <a:ext cx="49" cy="23"/>
                  <a:chOff x="903" y="3665"/>
                  <a:chExt cx="49" cy="23"/>
                </a:xfrm>
              </p:grpSpPr>
              <p:sp>
                <p:nvSpPr>
                  <p:cNvPr id="119109" name="Freeform 325"/>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0" name="Freeform 326"/>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1" name="Freeform 327"/>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2" name="Group 328"/>
                <p:cNvGrpSpPr>
                  <a:grpSpLocks/>
                </p:cNvGrpSpPr>
                <p:nvPr/>
              </p:nvGrpSpPr>
              <p:grpSpPr bwMode="auto">
                <a:xfrm>
                  <a:off x="914" y="3678"/>
                  <a:ext cx="49" cy="23"/>
                  <a:chOff x="914" y="3678"/>
                  <a:chExt cx="49" cy="23"/>
                </a:xfrm>
              </p:grpSpPr>
              <p:sp>
                <p:nvSpPr>
                  <p:cNvPr id="119113" name="Freeform 329"/>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4" name="Freeform 330"/>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5" name="Freeform 331"/>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16" name="Group 332"/>
                <p:cNvGrpSpPr>
                  <a:grpSpLocks/>
                </p:cNvGrpSpPr>
                <p:nvPr/>
              </p:nvGrpSpPr>
              <p:grpSpPr bwMode="auto">
                <a:xfrm>
                  <a:off x="928" y="3690"/>
                  <a:ext cx="48" cy="23"/>
                  <a:chOff x="928" y="3690"/>
                  <a:chExt cx="48" cy="23"/>
                </a:xfrm>
              </p:grpSpPr>
              <p:sp>
                <p:nvSpPr>
                  <p:cNvPr id="119117" name="Freeform 333"/>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8" name="Freeform 334"/>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19" name="Freeform 335"/>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0" name="Group 336"/>
                <p:cNvGrpSpPr>
                  <a:grpSpLocks/>
                </p:cNvGrpSpPr>
                <p:nvPr/>
              </p:nvGrpSpPr>
              <p:grpSpPr bwMode="auto">
                <a:xfrm>
                  <a:off x="940" y="3703"/>
                  <a:ext cx="49" cy="23"/>
                  <a:chOff x="940" y="3703"/>
                  <a:chExt cx="49" cy="23"/>
                </a:xfrm>
              </p:grpSpPr>
              <p:sp>
                <p:nvSpPr>
                  <p:cNvPr id="119121" name="Freeform 337"/>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2" name="Freeform 338"/>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3" name="Freeform 339"/>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24" name="Group 340"/>
                <p:cNvGrpSpPr>
                  <a:grpSpLocks/>
                </p:cNvGrpSpPr>
                <p:nvPr/>
              </p:nvGrpSpPr>
              <p:grpSpPr bwMode="auto">
                <a:xfrm>
                  <a:off x="953" y="3716"/>
                  <a:ext cx="49" cy="23"/>
                  <a:chOff x="953" y="3716"/>
                  <a:chExt cx="49" cy="23"/>
                </a:xfrm>
              </p:grpSpPr>
              <p:sp>
                <p:nvSpPr>
                  <p:cNvPr id="119125" name="Freeform 341"/>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6" name="Freeform 342"/>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27" name="Freeform 343"/>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28" name="Group 344"/>
              <p:cNvGrpSpPr>
                <a:grpSpLocks/>
              </p:cNvGrpSpPr>
              <p:nvPr/>
            </p:nvGrpSpPr>
            <p:grpSpPr bwMode="auto">
              <a:xfrm>
                <a:off x="963" y="3727"/>
                <a:ext cx="49" cy="23"/>
                <a:chOff x="963" y="3727"/>
                <a:chExt cx="49" cy="23"/>
              </a:xfrm>
            </p:grpSpPr>
            <p:sp>
              <p:nvSpPr>
                <p:cNvPr id="119129" name="Freeform 345"/>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0" name="Freeform 346"/>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1" name="Freeform 347"/>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2" name="Group 348"/>
              <p:cNvGrpSpPr>
                <a:grpSpLocks/>
              </p:cNvGrpSpPr>
              <p:nvPr/>
            </p:nvGrpSpPr>
            <p:grpSpPr bwMode="auto">
              <a:xfrm>
                <a:off x="976" y="3740"/>
                <a:ext cx="50" cy="22"/>
                <a:chOff x="976" y="3740"/>
                <a:chExt cx="50" cy="22"/>
              </a:xfrm>
            </p:grpSpPr>
            <p:sp>
              <p:nvSpPr>
                <p:cNvPr id="119133" name="Freeform 349"/>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Lst>
                  <a:ahLst/>
                  <a:cxnLst>
                    <a:cxn ang="0">
                      <a:pos x="T0" y="T1"/>
                    </a:cxn>
                    <a:cxn ang="0">
                      <a:pos x="T2" y="T3"/>
                    </a:cxn>
                    <a:cxn ang="0">
                      <a:pos x="T4" y="T5"/>
                    </a:cxn>
                    <a:cxn ang="0">
                      <a:pos x="T6" y="T7"/>
                    </a:cxn>
                    <a:cxn ang="0">
                      <a:pos x="T8" y="T9"/>
                    </a:cxn>
                  </a:cxnLst>
                  <a:rect l="0" t="0" r="r" b="b"/>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4" name="Freeform 350"/>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5" name="Freeform 351"/>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36" name="Group 352"/>
              <p:cNvGrpSpPr>
                <a:grpSpLocks/>
              </p:cNvGrpSpPr>
              <p:nvPr/>
            </p:nvGrpSpPr>
            <p:grpSpPr bwMode="auto">
              <a:xfrm>
                <a:off x="761" y="3560"/>
                <a:ext cx="50" cy="22"/>
                <a:chOff x="761" y="3560"/>
                <a:chExt cx="50" cy="22"/>
              </a:xfrm>
            </p:grpSpPr>
            <p:sp>
              <p:nvSpPr>
                <p:cNvPr id="119137" name="Freeform 353"/>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8" name="Freeform 354"/>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39" name="Freeform 355"/>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0" name="Group 356"/>
              <p:cNvGrpSpPr>
                <a:grpSpLocks/>
              </p:cNvGrpSpPr>
              <p:nvPr/>
            </p:nvGrpSpPr>
            <p:grpSpPr bwMode="auto">
              <a:xfrm>
                <a:off x="774" y="3572"/>
                <a:ext cx="49" cy="23"/>
                <a:chOff x="774" y="3572"/>
                <a:chExt cx="49" cy="23"/>
              </a:xfrm>
            </p:grpSpPr>
            <p:sp>
              <p:nvSpPr>
                <p:cNvPr id="119141" name="Freeform 357"/>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2" name="Freeform 358"/>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3" name="Freeform 359"/>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4" name="Group 360"/>
              <p:cNvGrpSpPr>
                <a:grpSpLocks/>
              </p:cNvGrpSpPr>
              <p:nvPr/>
            </p:nvGrpSpPr>
            <p:grpSpPr bwMode="auto">
              <a:xfrm>
                <a:off x="787" y="3585"/>
                <a:ext cx="49" cy="23"/>
                <a:chOff x="787" y="3585"/>
                <a:chExt cx="49" cy="23"/>
              </a:xfrm>
            </p:grpSpPr>
            <p:sp>
              <p:nvSpPr>
                <p:cNvPr id="119145" name="Freeform 361"/>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6" name="Freeform 362"/>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47" name="Freeform 363"/>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48" name="Group 364"/>
              <p:cNvGrpSpPr>
                <a:grpSpLocks/>
              </p:cNvGrpSpPr>
              <p:nvPr/>
            </p:nvGrpSpPr>
            <p:grpSpPr bwMode="auto">
              <a:xfrm>
                <a:off x="799" y="3600"/>
                <a:ext cx="99" cy="73"/>
                <a:chOff x="799" y="3600"/>
                <a:chExt cx="99" cy="73"/>
              </a:xfrm>
            </p:grpSpPr>
            <p:grpSp>
              <p:nvGrpSpPr>
                <p:cNvPr id="119149" name="Group 365"/>
                <p:cNvGrpSpPr>
                  <a:grpSpLocks/>
                </p:cNvGrpSpPr>
                <p:nvPr/>
              </p:nvGrpSpPr>
              <p:grpSpPr bwMode="auto">
                <a:xfrm>
                  <a:off x="799" y="3600"/>
                  <a:ext cx="48" cy="23"/>
                  <a:chOff x="799" y="3600"/>
                  <a:chExt cx="48" cy="23"/>
                </a:xfrm>
              </p:grpSpPr>
              <p:sp>
                <p:nvSpPr>
                  <p:cNvPr id="119150" name="Freeform 366"/>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Lst>
                    <a:ahLst/>
                    <a:cxnLst>
                      <a:cxn ang="0">
                        <a:pos x="T0" y="T1"/>
                      </a:cxn>
                      <a:cxn ang="0">
                        <a:pos x="T2" y="T3"/>
                      </a:cxn>
                      <a:cxn ang="0">
                        <a:pos x="T4" y="T5"/>
                      </a:cxn>
                      <a:cxn ang="0">
                        <a:pos x="T6" y="T7"/>
                      </a:cxn>
                      <a:cxn ang="0">
                        <a:pos x="T8" y="T9"/>
                      </a:cxn>
                    </a:cxnLst>
                    <a:rect l="0" t="0" r="r" b="b"/>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1" name="Freeform 367"/>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2" name="Freeform 368"/>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3" name="Group 369"/>
                <p:cNvGrpSpPr>
                  <a:grpSpLocks/>
                </p:cNvGrpSpPr>
                <p:nvPr/>
              </p:nvGrpSpPr>
              <p:grpSpPr bwMode="auto">
                <a:xfrm>
                  <a:off x="811" y="3612"/>
                  <a:ext cx="48" cy="23"/>
                  <a:chOff x="811" y="3612"/>
                  <a:chExt cx="48" cy="23"/>
                </a:xfrm>
              </p:grpSpPr>
              <p:sp>
                <p:nvSpPr>
                  <p:cNvPr id="119154" name="Freeform 370"/>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Lst>
                    <a:ahLst/>
                    <a:cxnLst>
                      <a:cxn ang="0">
                        <a:pos x="T0" y="T1"/>
                      </a:cxn>
                      <a:cxn ang="0">
                        <a:pos x="T2" y="T3"/>
                      </a:cxn>
                      <a:cxn ang="0">
                        <a:pos x="T4" y="T5"/>
                      </a:cxn>
                      <a:cxn ang="0">
                        <a:pos x="T6" y="T7"/>
                      </a:cxn>
                      <a:cxn ang="0">
                        <a:pos x="T8" y="T9"/>
                      </a:cxn>
                    </a:cxnLst>
                    <a:rect l="0" t="0" r="r" b="b"/>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5" name="Freeform 371"/>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6" name="Freeform 372"/>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57" name="Group 373"/>
                <p:cNvGrpSpPr>
                  <a:grpSpLocks/>
                </p:cNvGrpSpPr>
                <p:nvPr/>
              </p:nvGrpSpPr>
              <p:grpSpPr bwMode="auto">
                <a:xfrm>
                  <a:off x="823" y="3625"/>
                  <a:ext cx="49" cy="23"/>
                  <a:chOff x="823" y="3625"/>
                  <a:chExt cx="49" cy="23"/>
                </a:xfrm>
              </p:grpSpPr>
              <p:sp>
                <p:nvSpPr>
                  <p:cNvPr id="119158" name="Freeform 374"/>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59" name="Freeform 375"/>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0" name="Freeform 376"/>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1" name="Group 377"/>
                <p:cNvGrpSpPr>
                  <a:grpSpLocks/>
                </p:cNvGrpSpPr>
                <p:nvPr/>
              </p:nvGrpSpPr>
              <p:grpSpPr bwMode="auto">
                <a:xfrm>
                  <a:off x="836" y="3638"/>
                  <a:ext cx="50" cy="22"/>
                  <a:chOff x="836" y="3638"/>
                  <a:chExt cx="50" cy="22"/>
                </a:xfrm>
              </p:grpSpPr>
              <p:sp>
                <p:nvSpPr>
                  <p:cNvPr id="119162" name="Freeform 378"/>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3" name="Freeform 379"/>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4" name="Freeform 380"/>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65" name="Group 381"/>
                <p:cNvGrpSpPr>
                  <a:grpSpLocks/>
                </p:cNvGrpSpPr>
                <p:nvPr/>
              </p:nvGrpSpPr>
              <p:grpSpPr bwMode="auto">
                <a:xfrm>
                  <a:off x="849" y="3651"/>
                  <a:ext cx="49" cy="22"/>
                  <a:chOff x="849" y="3651"/>
                  <a:chExt cx="49" cy="22"/>
                </a:xfrm>
              </p:grpSpPr>
              <p:sp>
                <p:nvSpPr>
                  <p:cNvPr id="119166" name="Freeform 382"/>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Lst>
                    <a:ahLst/>
                    <a:cxnLst>
                      <a:cxn ang="0">
                        <a:pos x="T0" y="T1"/>
                      </a:cxn>
                      <a:cxn ang="0">
                        <a:pos x="T2" y="T3"/>
                      </a:cxn>
                      <a:cxn ang="0">
                        <a:pos x="T4" y="T5"/>
                      </a:cxn>
                      <a:cxn ang="0">
                        <a:pos x="T6" y="T7"/>
                      </a:cxn>
                      <a:cxn ang="0">
                        <a:pos x="T8" y="T9"/>
                      </a:cxn>
                    </a:cxnLst>
                    <a:rect l="0" t="0" r="r" b="b"/>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7" name="Freeform 383"/>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68" name="Freeform 384"/>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69" name="Group 385"/>
              <p:cNvGrpSpPr>
                <a:grpSpLocks/>
              </p:cNvGrpSpPr>
              <p:nvPr/>
            </p:nvGrpSpPr>
            <p:grpSpPr bwMode="auto">
              <a:xfrm>
                <a:off x="861" y="3665"/>
                <a:ext cx="99" cy="74"/>
                <a:chOff x="861" y="3665"/>
                <a:chExt cx="99" cy="74"/>
              </a:xfrm>
            </p:grpSpPr>
            <p:grpSp>
              <p:nvGrpSpPr>
                <p:cNvPr id="119170" name="Group 386"/>
                <p:cNvGrpSpPr>
                  <a:grpSpLocks/>
                </p:cNvGrpSpPr>
                <p:nvPr/>
              </p:nvGrpSpPr>
              <p:grpSpPr bwMode="auto">
                <a:xfrm>
                  <a:off x="861" y="3665"/>
                  <a:ext cx="50" cy="23"/>
                  <a:chOff x="861" y="3665"/>
                  <a:chExt cx="50" cy="23"/>
                </a:xfrm>
              </p:grpSpPr>
              <p:sp>
                <p:nvSpPr>
                  <p:cNvPr id="119171" name="Freeform 387"/>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Lst>
                    <a:ahLst/>
                    <a:cxnLst>
                      <a:cxn ang="0">
                        <a:pos x="T0" y="T1"/>
                      </a:cxn>
                      <a:cxn ang="0">
                        <a:pos x="T2" y="T3"/>
                      </a:cxn>
                      <a:cxn ang="0">
                        <a:pos x="T4" y="T5"/>
                      </a:cxn>
                      <a:cxn ang="0">
                        <a:pos x="T6" y="T7"/>
                      </a:cxn>
                      <a:cxn ang="0">
                        <a:pos x="T8" y="T9"/>
                      </a:cxn>
                    </a:cxnLst>
                    <a:rect l="0" t="0" r="r" b="b"/>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2" name="Freeform 388"/>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3" name="Freeform 389"/>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4" name="Group 390"/>
                <p:cNvGrpSpPr>
                  <a:grpSpLocks/>
                </p:cNvGrpSpPr>
                <p:nvPr/>
              </p:nvGrpSpPr>
              <p:grpSpPr bwMode="auto">
                <a:xfrm>
                  <a:off x="873" y="3678"/>
                  <a:ext cx="49" cy="23"/>
                  <a:chOff x="873" y="3678"/>
                  <a:chExt cx="49" cy="23"/>
                </a:xfrm>
              </p:grpSpPr>
              <p:sp>
                <p:nvSpPr>
                  <p:cNvPr id="119175" name="Freeform 391"/>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Lst>
                    <a:ahLst/>
                    <a:cxnLst>
                      <a:cxn ang="0">
                        <a:pos x="T0" y="T1"/>
                      </a:cxn>
                      <a:cxn ang="0">
                        <a:pos x="T2" y="T3"/>
                      </a:cxn>
                      <a:cxn ang="0">
                        <a:pos x="T4" y="T5"/>
                      </a:cxn>
                      <a:cxn ang="0">
                        <a:pos x="T6" y="T7"/>
                      </a:cxn>
                      <a:cxn ang="0">
                        <a:pos x="T8" y="T9"/>
                      </a:cxn>
                    </a:cxnLst>
                    <a:rect l="0" t="0" r="r" b="b"/>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6" name="Freeform 392"/>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77" name="Freeform 393"/>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78" name="Group 394"/>
                <p:cNvGrpSpPr>
                  <a:grpSpLocks/>
                </p:cNvGrpSpPr>
                <p:nvPr/>
              </p:nvGrpSpPr>
              <p:grpSpPr bwMode="auto">
                <a:xfrm>
                  <a:off x="886" y="3690"/>
                  <a:ext cx="49" cy="23"/>
                  <a:chOff x="886" y="3690"/>
                  <a:chExt cx="49" cy="23"/>
                </a:xfrm>
              </p:grpSpPr>
              <p:sp>
                <p:nvSpPr>
                  <p:cNvPr id="119179" name="Freeform 395"/>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Lst>
                    <a:ahLst/>
                    <a:cxnLst>
                      <a:cxn ang="0">
                        <a:pos x="T0" y="T1"/>
                      </a:cxn>
                      <a:cxn ang="0">
                        <a:pos x="T2" y="T3"/>
                      </a:cxn>
                      <a:cxn ang="0">
                        <a:pos x="T4" y="T5"/>
                      </a:cxn>
                      <a:cxn ang="0">
                        <a:pos x="T6" y="T7"/>
                      </a:cxn>
                      <a:cxn ang="0">
                        <a:pos x="T8" y="T9"/>
                      </a:cxn>
                    </a:cxnLst>
                    <a:rect l="0" t="0" r="r" b="b"/>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0" name="Freeform 396"/>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1" name="Freeform 397"/>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2" name="Group 398"/>
                <p:cNvGrpSpPr>
                  <a:grpSpLocks/>
                </p:cNvGrpSpPr>
                <p:nvPr/>
              </p:nvGrpSpPr>
              <p:grpSpPr bwMode="auto">
                <a:xfrm>
                  <a:off x="899" y="3703"/>
                  <a:ext cx="48" cy="23"/>
                  <a:chOff x="899" y="3703"/>
                  <a:chExt cx="48" cy="23"/>
                </a:xfrm>
              </p:grpSpPr>
              <p:sp>
                <p:nvSpPr>
                  <p:cNvPr id="119183" name="Freeform 399"/>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Lst>
                    <a:ahLst/>
                    <a:cxnLst>
                      <a:cxn ang="0">
                        <a:pos x="T0" y="T1"/>
                      </a:cxn>
                      <a:cxn ang="0">
                        <a:pos x="T2" y="T3"/>
                      </a:cxn>
                      <a:cxn ang="0">
                        <a:pos x="T4" y="T5"/>
                      </a:cxn>
                      <a:cxn ang="0">
                        <a:pos x="T6" y="T7"/>
                      </a:cxn>
                      <a:cxn ang="0">
                        <a:pos x="T8" y="T9"/>
                      </a:cxn>
                    </a:cxnLst>
                    <a:rect l="0" t="0" r="r" b="b"/>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4" name="Freeform 400"/>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5" name="Freeform 401"/>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86" name="Group 402"/>
                <p:cNvGrpSpPr>
                  <a:grpSpLocks/>
                </p:cNvGrpSpPr>
                <p:nvPr/>
              </p:nvGrpSpPr>
              <p:grpSpPr bwMode="auto">
                <a:xfrm>
                  <a:off x="912" y="3716"/>
                  <a:ext cx="48" cy="23"/>
                  <a:chOff x="912" y="3716"/>
                  <a:chExt cx="48" cy="23"/>
                </a:xfrm>
              </p:grpSpPr>
              <p:sp>
                <p:nvSpPr>
                  <p:cNvPr id="119187" name="Freeform 403"/>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8" name="Freeform 404"/>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89" name="Freeform 405"/>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190" name="Group 406"/>
              <p:cNvGrpSpPr>
                <a:grpSpLocks/>
              </p:cNvGrpSpPr>
              <p:nvPr/>
            </p:nvGrpSpPr>
            <p:grpSpPr bwMode="auto">
              <a:xfrm>
                <a:off x="922" y="3727"/>
                <a:ext cx="49" cy="23"/>
                <a:chOff x="922" y="3727"/>
                <a:chExt cx="49" cy="23"/>
              </a:xfrm>
            </p:grpSpPr>
            <p:sp>
              <p:nvSpPr>
                <p:cNvPr id="119191" name="Freeform 407"/>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Lst>
                  <a:ahLst/>
                  <a:cxnLst>
                    <a:cxn ang="0">
                      <a:pos x="T0" y="T1"/>
                    </a:cxn>
                    <a:cxn ang="0">
                      <a:pos x="T2" y="T3"/>
                    </a:cxn>
                    <a:cxn ang="0">
                      <a:pos x="T4" y="T5"/>
                    </a:cxn>
                    <a:cxn ang="0">
                      <a:pos x="T6" y="T7"/>
                    </a:cxn>
                    <a:cxn ang="0">
                      <a:pos x="T8" y="T9"/>
                    </a:cxn>
                  </a:cxnLst>
                  <a:rect l="0" t="0" r="r" b="b"/>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2" name="Freeform 408"/>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3" name="Freeform 409"/>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4" name="Group 410"/>
              <p:cNvGrpSpPr>
                <a:grpSpLocks/>
              </p:cNvGrpSpPr>
              <p:nvPr/>
            </p:nvGrpSpPr>
            <p:grpSpPr bwMode="auto">
              <a:xfrm>
                <a:off x="895" y="3526"/>
                <a:ext cx="44" cy="23"/>
                <a:chOff x="895" y="3526"/>
                <a:chExt cx="44" cy="23"/>
              </a:xfrm>
            </p:grpSpPr>
            <p:sp>
              <p:nvSpPr>
                <p:cNvPr id="119195" name="Freeform 411"/>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Lst>
                  <a:ahLst/>
                  <a:cxnLst>
                    <a:cxn ang="0">
                      <a:pos x="T0" y="T1"/>
                    </a:cxn>
                    <a:cxn ang="0">
                      <a:pos x="T2" y="T3"/>
                    </a:cxn>
                    <a:cxn ang="0">
                      <a:pos x="T4" y="T5"/>
                    </a:cxn>
                    <a:cxn ang="0">
                      <a:pos x="T6" y="T7"/>
                    </a:cxn>
                    <a:cxn ang="0">
                      <a:pos x="T8" y="T9"/>
                    </a:cxn>
                  </a:cxnLst>
                  <a:rect l="0" t="0" r="r" b="b"/>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6" name="Freeform 412"/>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197" name="Freeform 413"/>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198" name="Group 414"/>
              <p:cNvGrpSpPr>
                <a:grpSpLocks/>
              </p:cNvGrpSpPr>
              <p:nvPr/>
            </p:nvGrpSpPr>
            <p:grpSpPr bwMode="auto">
              <a:xfrm>
                <a:off x="907" y="3540"/>
                <a:ext cx="45" cy="22"/>
                <a:chOff x="907" y="3540"/>
                <a:chExt cx="45" cy="22"/>
              </a:xfrm>
            </p:grpSpPr>
            <p:sp>
              <p:nvSpPr>
                <p:cNvPr id="119199" name="Freeform 415"/>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0" name="Freeform 416"/>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1" name="Freeform 417"/>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2" name="Group 418"/>
              <p:cNvGrpSpPr>
                <a:grpSpLocks/>
              </p:cNvGrpSpPr>
              <p:nvPr/>
            </p:nvGrpSpPr>
            <p:grpSpPr bwMode="auto">
              <a:xfrm>
                <a:off x="920" y="3553"/>
                <a:ext cx="45" cy="23"/>
                <a:chOff x="920" y="3553"/>
                <a:chExt cx="45" cy="23"/>
              </a:xfrm>
            </p:grpSpPr>
            <p:sp>
              <p:nvSpPr>
                <p:cNvPr id="119203" name="Freeform 419"/>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4" name="Freeform 420"/>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5" name="Freeform 421"/>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06" name="Group 422"/>
              <p:cNvGrpSpPr>
                <a:grpSpLocks/>
              </p:cNvGrpSpPr>
              <p:nvPr/>
            </p:nvGrpSpPr>
            <p:grpSpPr bwMode="auto">
              <a:xfrm>
                <a:off x="934" y="3566"/>
                <a:ext cx="44" cy="23"/>
                <a:chOff x="934" y="3566"/>
                <a:chExt cx="44" cy="23"/>
              </a:xfrm>
            </p:grpSpPr>
            <p:sp>
              <p:nvSpPr>
                <p:cNvPr id="119207" name="Freeform 423"/>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Lst>
                  <a:ahLst/>
                  <a:cxnLst>
                    <a:cxn ang="0">
                      <a:pos x="T0" y="T1"/>
                    </a:cxn>
                    <a:cxn ang="0">
                      <a:pos x="T2" y="T3"/>
                    </a:cxn>
                    <a:cxn ang="0">
                      <a:pos x="T4" y="T5"/>
                    </a:cxn>
                    <a:cxn ang="0">
                      <a:pos x="T6" y="T7"/>
                    </a:cxn>
                    <a:cxn ang="0">
                      <a:pos x="T8" y="T9"/>
                    </a:cxn>
                  </a:cxnLst>
                  <a:rect l="0" t="0" r="r" b="b"/>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8" name="Freeform 424"/>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09" name="Freeform 425"/>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0" name="Group 426"/>
              <p:cNvGrpSpPr>
                <a:grpSpLocks/>
              </p:cNvGrpSpPr>
              <p:nvPr/>
            </p:nvGrpSpPr>
            <p:grpSpPr bwMode="auto">
              <a:xfrm>
                <a:off x="949" y="3579"/>
                <a:ext cx="83" cy="63"/>
                <a:chOff x="949" y="3579"/>
                <a:chExt cx="83" cy="63"/>
              </a:xfrm>
            </p:grpSpPr>
            <p:grpSp>
              <p:nvGrpSpPr>
                <p:cNvPr id="119211" name="Group 427"/>
                <p:cNvGrpSpPr>
                  <a:grpSpLocks/>
                </p:cNvGrpSpPr>
                <p:nvPr/>
              </p:nvGrpSpPr>
              <p:grpSpPr bwMode="auto">
                <a:xfrm>
                  <a:off x="949" y="3579"/>
                  <a:ext cx="44" cy="23"/>
                  <a:chOff x="949" y="3579"/>
                  <a:chExt cx="44" cy="23"/>
                </a:xfrm>
              </p:grpSpPr>
              <p:sp>
                <p:nvSpPr>
                  <p:cNvPr id="119212" name="Freeform 428"/>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3" name="Freeform 429"/>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Lst>
                    <a:ahLst/>
                    <a:cxnLst>
                      <a:cxn ang="0">
                        <a:pos x="T0" y="T1"/>
                      </a:cxn>
                      <a:cxn ang="0">
                        <a:pos x="T2" y="T3"/>
                      </a:cxn>
                      <a:cxn ang="0">
                        <a:pos x="T4" y="T5"/>
                      </a:cxn>
                      <a:cxn ang="0">
                        <a:pos x="T6" y="T7"/>
                      </a:cxn>
                      <a:cxn ang="0">
                        <a:pos x="T8" y="T9"/>
                      </a:cxn>
                    </a:cxnLst>
                    <a:rect l="0" t="0" r="r" b="b"/>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4" name="Freeform 430"/>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Lst>
                    <a:ahLst/>
                    <a:cxnLst>
                      <a:cxn ang="0">
                        <a:pos x="T0" y="T1"/>
                      </a:cxn>
                      <a:cxn ang="0">
                        <a:pos x="T2" y="T3"/>
                      </a:cxn>
                      <a:cxn ang="0">
                        <a:pos x="T4" y="T5"/>
                      </a:cxn>
                      <a:cxn ang="0">
                        <a:pos x="T6" y="T7"/>
                      </a:cxn>
                      <a:cxn ang="0">
                        <a:pos x="T8" y="T9"/>
                      </a:cxn>
                    </a:cxnLst>
                    <a:rect l="0" t="0" r="r" b="b"/>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5" name="Group 431"/>
                <p:cNvGrpSpPr>
                  <a:grpSpLocks/>
                </p:cNvGrpSpPr>
                <p:nvPr/>
              </p:nvGrpSpPr>
              <p:grpSpPr bwMode="auto">
                <a:xfrm>
                  <a:off x="961" y="3592"/>
                  <a:ext cx="45" cy="23"/>
                  <a:chOff x="961" y="3592"/>
                  <a:chExt cx="45" cy="23"/>
                </a:xfrm>
              </p:grpSpPr>
              <p:sp>
                <p:nvSpPr>
                  <p:cNvPr id="119216" name="Freeform 432"/>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7" name="Freeform 433"/>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Lst>
                    <a:ahLst/>
                    <a:cxnLst>
                      <a:cxn ang="0">
                        <a:pos x="T0" y="T1"/>
                      </a:cxn>
                      <a:cxn ang="0">
                        <a:pos x="T2" y="T3"/>
                      </a:cxn>
                      <a:cxn ang="0">
                        <a:pos x="T4" y="T5"/>
                      </a:cxn>
                      <a:cxn ang="0">
                        <a:pos x="T6" y="T7"/>
                      </a:cxn>
                      <a:cxn ang="0">
                        <a:pos x="T8" y="T9"/>
                      </a:cxn>
                    </a:cxnLst>
                    <a:rect l="0" t="0" r="r" b="b"/>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18" name="Freeform 434"/>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19" name="Group 435"/>
                <p:cNvGrpSpPr>
                  <a:grpSpLocks/>
                </p:cNvGrpSpPr>
                <p:nvPr/>
              </p:nvGrpSpPr>
              <p:grpSpPr bwMode="auto">
                <a:xfrm>
                  <a:off x="974" y="3606"/>
                  <a:ext cx="44" cy="23"/>
                  <a:chOff x="974" y="3606"/>
                  <a:chExt cx="44" cy="23"/>
                </a:xfrm>
              </p:grpSpPr>
              <p:sp>
                <p:nvSpPr>
                  <p:cNvPr id="119220" name="Freeform 436"/>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1" name="Freeform 437"/>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2" name="Freeform 438"/>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23" name="Group 439"/>
                <p:cNvGrpSpPr>
                  <a:grpSpLocks/>
                </p:cNvGrpSpPr>
                <p:nvPr/>
              </p:nvGrpSpPr>
              <p:grpSpPr bwMode="auto">
                <a:xfrm>
                  <a:off x="987" y="3619"/>
                  <a:ext cx="45" cy="23"/>
                  <a:chOff x="987" y="3619"/>
                  <a:chExt cx="45" cy="23"/>
                </a:xfrm>
              </p:grpSpPr>
              <p:sp>
                <p:nvSpPr>
                  <p:cNvPr id="119224" name="Freeform 440"/>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5" name="Freeform 441"/>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26" name="Freeform 442"/>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Lst>
                    <a:ahLst/>
                    <a:cxnLst>
                      <a:cxn ang="0">
                        <a:pos x="T0" y="T1"/>
                      </a:cxn>
                      <a:cxn ang="0">
                        <a:pos x="T2" y="T3"/>
                      </a:cxn>
                      <a:cxn ang="0">
                        <a:pos x="T4" y="T5"/>
                      </a:cxn>
                      <a:cxn ang="0">
                        <a:pos x="T6" y="T7"/>
                      </a:cxn>
                      <a:cxn ang="0">
                        <a:pos x="T8" y="T9"/>
                      </a:cxn>
                    </a:cxnLst>
                    <a:rect l="0" t="0" r="r" b="b"/>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27" name="Group 443"/>
              <p:cNvGrpSpPr>
                <a:grpSpLocks/>
              </p:cNvGrpSpPr>
              <p:nvPr/>
            </p:nvGrpSpPr>
            <p:grpSpPr bwMode="auto">
              <a:xfrm>
                <a:off x="1002" y="3632"/>
                <a:ext cx="83" cy="63"/>
                <a:chOff x="1002" y="3632"/>
                <a:chExt cx="83" cy="63"/>
              </a:xfrm>
            </p:grpSpPr>
            <p:grpSp>
              <p:nvGrpSpPr>
                <p:cNvPr id="119228" name="Group 444"/>
                <p:cNvGrpSpPr>
                  <a:grpSpLocks/>
                </p:cNvGrpSpPr>
                <p:nvPr/>
              </p:nvGrpSpPr>
              <p:grpSpPr bwMode="auto">
                <a:xfrm>
                  <a:off x="1002" y="3632"/>
                  <a:ext cx="44" cy="22"/>
                  <a:chOff x="1002" y="3632"/>
                  <a:chExt cx="44" cy="22"/>
                </a:xfrm>
              </p:grpSpPr>
              <p:sp>
                <p:nvSpPr>
                  <p:cNvPr id="119229" name="Freeform 445"/>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Lst>
                    <a:ahLst/>
                    <a:cxnLst>
                      <a:cxn ang="0">
                        <a:pos x="T0" y="T1"/>
                      </a:cxn>
                      <a:cxn ang="0">
                        <a:pos x="T2" y="T3"/>
                      </a:cxn>
                      <a:cxn ang="0">
                        <a:pos x="T4" y="T5"/>
                      </a:cxn>
                      <a:cxn ang="0">
                        <a:pos x="T6" y="T7"/>
                      </a:cxn>
                      <a:cxn ang="0">
                        <a:pos x="T8" y="T9"/>
                      </a:cxn>
                    </a:cxnLst>
                    <a:rect l="0" t="0" r="r" b="b"/>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0" name="Freeform 446"/>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Lst>
                    <a:ahLst/>
                    <a:cxnLst>
                      <a:cxn ang="0">
                        <a:pos x="T0" y="T1"/>
                      </a:cxn>
                      <a:cxn ang="0">
                        <a:pos x="T2" y="T3"/>
                      </a:cxn>
                      <a:cxn ang="0">
                        <a:pos x="T4" y="T5"/>
                      </a:cxn>
                      <a:cxn ang="0">
                        <a:pos x="T6" y="T7"/>
                      </a:cxn>
                      <a:cxn ang="0">
                        <a:pos x="T8" y="T9"/>
                      </a:cxn>
                    </a:cxnLst>
                    <a:rect l="0" t="0" r="r" b="b"/>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1" name="Freeform 447"/>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2" name="Group 448"/>
                <p:cNvGrpSpPr>
                  <a:grpSpLocks/>
                </p:cNvGrpSpPr>
                <p:nvPr/>
              </p:nvGrpSpPr>
              <p:grpSpPr bwMode="auto">
                <a:xfrm>
                  <a:off x="1014" y="3645"/>
                  <a:ext cx="44" cy="23"/>
                  <a:chOff x="1014" y="3645"/>
                  <a:chExt cx="44" cy="23"/>
                </a:xfrm>
              </p:grpSpPr>
              <p:sp>
                <p:nvSpPr>
                  <p:cNvPr id="119233" name="Freeform 449"/>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4" name="Freeform 450"/>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Lst>
                    <a:ahLst/>
                    <a:cxnLst>
                      <a:cxn ang="0">
                        <a:pos x="T0" y="T1"/>
                      </a:cxn>
                      <a:cxn ang="0">
                        <a:pos x="T2" y="T3"/>
                      </a:cxn>
                      <a:cxn ang="0">
                        <a:pos x="T4" y="T5"/>
                      </a:cxn>
                      <a:cxn ang="0">
                        <a:pos x="T6" y="T7"/>
                      </a:cxn>
                      <a:cxn ang="0">
                        <a:pos x="T8" y="T9"/>
                      </a:cxn>
                    </a:cxnLst>
                    <a:rect l="0" t="0" r="r" b="b"/>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5" name="Freeform 451"/>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36" name="Group 452"/>
                <p:cNvGrpSpPr>
                  <a:grpSpLocks/>
                </p:cNvGrpSpPr>
                <p:nvPr/>
              </p:nvGrpSpPr>
              <p:grpSpPr bwMode="auto">
                <a:xfrm>
                  <a:off x="1027" y="3659"/>
                  <a:ext cx="45" cy="23"/>
                  <a:chOff x="1027" y="3659"/>
                  <a:chExt cx="45" cy="23"/>
                </a:xfrm>
              </p:grpSpPr>
              <p:sp>
                <p:nvSpPr>
                  <p:cNvPr id="119237" name="Freeform 453"/>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Lst>
                    <a:ahLst/>
                    <a:cxnLst>
                      <a:cxn ang="0">
                        <a:pos x="T0" y="T1"/>
                      </a:cxn>
                      <a:cxn ang="0">
                        <a:pos x="T2" y="T3"/>
                      </a:cxn>
                      <a:cxn ang="0">
                        <a:pos x="T4" y="T5"/>
                      </a:cxn>
                      <a:cxn ang="0">
                        <a:pos x="T6" y="T7"/>
                      </a:cxn>
                      <a:cxn ang="0">
                        <a:pos x="T8" y="T9"/>
                      </a:cxn>
                    </a:cxnLst>
                    <a:rect l="0" t="0" r="r" b="b"/>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8" name="Freeform 454"/>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39" name="Freeform 455"/>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0" name="Group 456"/>
                <p:cNvGrpSpPr>
                  <a:grpSpLocks/>
                </p:cNvGrpSpPr>
                <p:nvPr/>
              </p:nvGrpSpPr>
              <p:grpSpPr bwMode="auto">
                <a:xfrm>
                  <a:off x="1040" y="3672"/>
                  <a:ext cx="45" cy="23"/>
                  <a:chOff x="1040" y="3672"/>
                  <a:chExt cx="45" cy="23"/>
                </a:xfrm>
              </p:grpSpPr>
              <p:sp>
                <p:nvSpPr>
                  <p:cNvPr id="119241" name="Freeform 457"/>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Lst>
                    <a:ahLst/>
                    <a:cxnLst>
                      <a:cxn ang="0">
                        <a:pos x="T0" y="T1"/>
                      </a:cxn>
                      <a:cxn ang="0">
                        <a:pos x="T2" y="T3"/>
                      </a:cxn>
                      <a:cxn ang="0">
                        <a:pos x="T4" y="T5"/>
                      </a:cxn>
                      <a:cxn ang="0">
                        <a:pos x="T6" y="T7"/>
                      </a:cxn>
                      <a:cxn ang="0">
                        <a:pos x="T8" y="T9"/>
                      </a:cxn>
                    </a:cxnLst>
                    <a:rect l="0" t="0" r="r" b="b"/>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2" name="Freeform 458"/>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Lst>
                    <a:ahLst/>
                    <a:cxnLst>
                      <a:cxn ang="0">
                        <a:pos x="T0" y="T1"/>
                      </a:cxn>
                      <a:cxn ang="0">
                        <a:pos x="T2" y="T3"/>
                      </a:cxn>
                      <a:cxn ang="0">
                        <a:pos x="T4" y="T5"/>
                      </a:cxn>
                      <a:cxn ang="0">
                        <a:pos x="T6" y="T7"/>
                      </a:cxn>
                      <a:cxn ang="0">
                        <a:pos x="T8" y="T9"/>
                      </a:cxn>
                    </a:cxnLst>
                    <a:rect l="0" t="0" r="r" b="b"/>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3" name="Freeform 459"/>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Lst>
                    <a:ahLst/>
                    <a:cxnLst>
                      <a:cxn ang="0">
                        <a:pos x="T0" y="T1"/>
                      </a:cxn>
                      <a:cxn ang="0">
                        <a:pos x="T2" y="T3"/>
                      </a:cxn>
                      <a:cxn ang="0">
                        <a:pos x="T4" y="T5"/>
                      </a:cxn>
                      <a:cxn ang="0">
                        <a:pos x="T6" y="T7"/>
                      </a:cxn>
                      <a:cxn ang="0">
                        <a:pos x="T8" y="T9"/>
                      </a:cxn>
                    </a:cxnLst>
                    <a:rect l="0" t="0" r="r" b="b"/>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244" name="Group 460"/>
              <p:cNvGrpSpPr>
                <a:grpSpLocks/>
              </p:cNvGrpSpPr>
              <p:nvPr/>
            </p:nvGrpSpPr>
            <p:grpSpPr bwMode="auto">
              <a:xfrm>
                <a:off x="1054" y="3685"/>
                <a:ext cx="45" cy="23"/>
                <a:chOff x="1054" y="3685"/>
                <a:chExt cx="45" cy="23"/>
              </a:xfrm>
            </p:grpSpPr>
            <p:sp>
              <p:nvSpPr>
                <p:cNvPr id="119245" name="Freeform 461"/>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Lst>
                  <a:ahLst/>
                  <a:cxnLst>
                    <a:cxn ang="0">
                      <a:pos x="T0" y="T1"/>
                    </a:cxn>
                    <a:cxn ang="0">
                      <a:pos x="T2" y="T3"/>
                    </a:cxn>
                    <a:cxn ang="0">
                      <a:pos x="T4" y="T5"/>
                    </a:cxn>
                    <a:cxn ang="0">
                      <a:pos x="T6" y="T7"/>
                    </a:cxn>
                    <a:cxn ang="0">
                      <a:pos x="T8" y="T9"/>
                    </a:cxn>
                  </a:cxnLst>
                  <a:rect l="0" t="0" r="r" b="b"/>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6" name="Freeform 462"/>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Lst>
                  <a:ahLst/>
                  <a:cxnLst>
                    <a:cxn ang="0">
                      <a:pos x="T0" y="T1"/>
                    </a:cxn>
                    <a:cxn ang="0">
                      <a:pos x="T2" y="T3"/>
                    </a:cxn>
                    <a:cxn ang="0">
                      <a:pos x="T4" y="T5"/>
                    </a:cxn>
                    <a:cxn ang="0">
                      <a:pos x="T6" y="T7"/>
                    </a:cxn>
                    <a:cxn ang="0">
                      <a:pos x="T8" y="T9"/>
                    </a:cxn>
                  </a:cxnLst>
                  <a:rect l="0" t="0" r="r" b="b"/>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47" name="Freeform 463"/>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Lst>
                  <a:ahLst/>
                  <a:cxnLst>
                    <a:cxn ang="0">
                      <a:pos x="T0" y="T1"/>
                    </a:cxn>
                    <a:cxn ang="0">
                      <a:pos x="T2" y="T3"/>
                    </a:cxn>
                    <a:cxn ang="0">
                      <a:pos x="T4" y="T5"/>
                    </a:cxn>
                    <a:cxn ang="0">
                      <a:pos x="T6" y="T7"/>
                    </a:cxn>
                    <a:cxn ang="0">
                      <a:pos x="T8" y="T9"/>
                    </a:cxn>
                  </a:cxnLst>
                  <a:rect l="0" t="0" r="r" b="b"/>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48" name="Group 464"/>
              <p:cNvGrpSpPr>
                <a:grpSpLocks/>
              </p:cNvGrpSpPr>
              <p:nvPr/>
            </p:nvGrpSpPr>
            <p:grpSpPr bwMode="auto">
              <a:xfrm>
                <a:off x="1067" y="3698"/>
                <a:ext cx="45" cy="23"/>
                <a:chOff x="1067" y="3698"/>
                <a:chExt cx="45" cy="23"/>
              </a:xfrm>
            </p:grpSpPr>
            <p:sp>
              <p:nvSpPr>
                <p:cNvPr id="119249" name="Freeform 465"/>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Lst>
                  <a:ahLst/>
                  <a:cxnLst>
                    <a:cxn ang="0">
                      <a:pos x="T0" y="T1"/>
                    </a:cxn>
                    <a:cxn ang="0">
                      <a:pos x="T2" y="T3"/>
                    </a:cxn>
                    <a:cxn ang="0">
                      <a:pos x="T4" y="T5"/>
                    </a:cxn>
                    <a:cxn ang="0">
                      <a:pos x="T6" y="T7"/>
                    </a:cxn>
                    <a:cxn ang="0">
                      <a:pos x="T8" y="T9"/>
                    </a:cxn>
                  </a:cxnLst>
                  <a:rect l="0" t="0" r="r" b="b"/>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0" name="Freeform 466"/>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1" name="Freeform 467"/>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Lst>
                  <a:ahLst/>
                  <a:cxnLst>
                    <a:cxn ang="0">
                      <a:pos x="T0" y="T1"/>
                    </a:cxn>
                    <a:cxn ang="0">
                      <a:pos x="T2" y="T3"/>
                    </a:cxn>
                    <a:cxn ang="0">
                      <a:pos x="T4" y="T5"/>
                    </a:cxn>
                    <a:cxn ang="0">
                      <a:pos x="T6" y="T7"/>
                    </a:cxn>
                    <a:cxn ang="0">
                      <a:pos x="T8" y="T9"/>
                    </a:cxn>
                  </a:cxnLst>
                  <a:rect l="0" t="0" r="r" b="b"/>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2" name="Group 468"/>
              <p:cNvGrpSpPr>
                <a:grpSpLocks/>
              </p:cNvGrpSpPr>
              <p:nvPr/>
            </p:nvGrpSpPr>
            <p:grpSpPr bwMode="auto">
              <a:xfrm>
                <a:off x="1079" y="3712"/>
                <a:ext cx="44" cy="23"/>
                <a:chOff x="1079" y="3712"/>
                <a:chExt cx="44" cy="23"/>
              </a:xfrm>
            </p:grpSpPr>
            <p:sp>
              <p:nvSpPr>
                <p:cNvPr id="119253" name="Freeform 469"/>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Lst>
                  <a:ahLst/>
                  <a:cxnLst>
                    <a:cxn ang="0">
                      <a:pos x="T0" y="T1"/>
                    </a:cxn>
                    <a:cxn ang="0">
                      <a:pos x="T2" y="T3"/>
                    </a:cxn>
                    <a:cxn ang="0">
                      <a:pos x="T4" y="T5"/>
                    </a:cxn>
                    <a:cxn ang="0">
                      <a:pos x="T6" y="T7"/>
                    </a:cxn>
                    <a:cxn ang="0">
                      <a:pos x="T8" y="T9"/>
                    </a:cxn>
                  </a:cxnLst>
                  <a:rect l="0" t="0" r="r" b="b"/>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4" name="Freeform 470"/>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Lst>
                  <a:ahLst/>
                  <a:cxnLst>
                    <a:cxn ang="0">
                      <a:pos x="T0" y="T1"/>
                    </a:cxn>
                    <a:cxn ang="0">
                      <a:pos x="T2" y="T3"/>
                    </a:cxn>
                    <a:cxn ang="0">
                      <a:pos x="T4" y="T5"/>
                    </a:cxn>
                    <a:cxn ang="0">
                      <a:pos x="T6" y="T7"/>
                    </a:cxn>
                    <a:cxn ang="0">
                      <a:pos x="T8" y="T9"/>
                    </a:cxn>
                  </a:cxnLst>
                  <a:rect l="0" t="0" r="r" b="b"/>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5" name="Freeform 471"/>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56" name="Group 472"/>
              <p:cNvGrpSpPr>
                <a:grpSpLocks/>
              </p:cNvGrpSpPr>
              <p:nvPr/>
            </p:nvGrpSpPr>
            <p:grpSpPr bwMode="auto">
              <a:xfrm>
                <a:off x="1093" y="3725"/>
                <a:ext cx="45" cy="23"/>
                <a:chOff x="1093" y="3725"/>
                <a:chExt cx="45" cy="23"/>
              </a:xfrm>
            </p:grpSpPr>
            <p:sp>
              <p:nvSpPr>
                <p:cNvPr id="119257" name="Freeform 473"/>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Lst>
                  <a:ahLst/>
                  <a:cxnLst>
                    <a:cxn ang="0">
                      <a:pos x="T0" y="T1"/>
                    </a:cxn>
                    <a:cxn ang="0">
                      <a:pos x="T2" y="T3"/>
                    </a:cxn>
                    <a:cxn ang="0">
                      <a:pos x="T4" y="T5"/>
                    </a:cxn>
                    <a:cxn ang="0">
                      <a:pos x="T6" y="T7"/>
                    </a:cxn>
                    <a:cxn ang="0">
                      <a:pos x="T8" y="T9"/>
                    </a:cxn>
                  </a:cxnLst>
                  <a:rect l="0" t="0" r="r" b="b"/>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8" name="Freeform 474"/>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Lst>
                  <a:ahLst/>
                  <a:cxnLst>
                    <a:cxn ang="0">
                      <a:pos x="T0" y="T1"/>
                    </a:cxn>
                    <a:cxn ang="0">
                      <a:pos x="T2" y="T3"/>
                    </a:cxn>
                    <a:cxn ang="0">
                      <a:pos x="T4" y="T5"/>
                    </a:cxn>
                    <a:cxn ang="0">
                      <a:pos x="T6" y="T7"/>
                    </a:cxn>
                    <a:cxn ang="0">
                      <a:pos x="T8" y="T9"/>
                    </a:cxn>
                  </a:cxnLst>
                  <a:rect l="0" t="0" r="r" b="b"/>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59" name="Freeform 475"/>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Lst>
                  <a:ahLst/>
                  <a:cxnLst>
                    <a:cxn ang="0">
                      <a:pos x="T0" y="T1"/>
                    </a:cxn>
                    <a:cxn ang="0">
                      <a:pos x="T2" y="T3"/>
                    </a:cxn>
                    <a:cxn ang="0">
                      <a:pos x="T4" y="T5"/>
                    </a:cxn>
                    <a:cxn ang="0">
                      <a:pos x="T6" y="T7"/>
                    </a:cxn>
                    <a:cxn ang="0">
                      <a:pos x="T8" y="T9"/>
                    </a:cxn>
                  </a:cxnLst>
                  <a:rect l="0" t="0" r="r" b="b"/>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0" name="Group 476"/>
              <p:cNvGrpSpPr>
                <a:grpSpLocks/>
              </p:cNvGrpSpPr>
              <p:nvPr/>
            </p:nvGrpSpPr>
            <p:grpSpPr bwMode="auto">
              <a:xfrm>
                <a:off x="1108" y="3739"/>
                <a:ext cx="44" cy="23"/>
                <a:chOff x="1108" y="3739"/>
                <a:chExt cx="44" cy="23"/>
              </a:xfrm>
            </p:grpSpPr>
            <p:sp>
              <p:nvSpPr>
                <p:cNvPr id="119261" name="Freeform 477"/>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Lst>
                  <a:ahLst/>
                  <a:cxnLst>
                    <a:cxn ang="0">
                      <a:pos x="T0" y="T1"/>
                    </a:cxn>
                    <a:cxn ang="0">
                      <a:pos x="T2" y="T3"/>
                    </a:cxn>
                    <a:cxn ang="0">
                      <a:pos x="T4" y="T5"/>
                    </a:cxn>
                    <a:cxn ang="0">
                      <a:pos x="T6" y="T7"/>
                    </a:cxn>
                    <a:cxn ang="0">
                      <a:pos x="T8" y="T9"/>
                    </a:cxn>
                  </a:cxnLst>
                  <a:rect l="0" t="0" r="r" b="b"/>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2" name="Freeform 478"/>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3" name="Freeform 479"/>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Lst>
                  <a:ahLst/>
                  <a:cxnLst>
                    <a:cxn ang="0">
                      <a:pos x="T0" y="T1"/>
                    </a:cxn>
                    <a:cxn ang="0">
                      <a:pos x="T2" y="T3"/>
                    </a:cxn>
                    <a:cxn ang="0">
                      <a:pos x="T4" y="T5"/>
                    </a:cxn>
                    <a:cxn ang="0">
                      <a:pos x="T6" y="T7"/>
                    </a:cxn>
                    <a:cxn ang="0">
                      <a:pos x="T8" y="T9"/>
                    </a:cxn>
                  </a:cxnLst>
                  <a:rect l="0" t="0" r="r" b="b"/>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4" name="Group 480"/>
              <p:cNvGrpSpPr>
                <a:grpSpLocks/>
              </p:cNvGrpSpPr>
              <p:nvPr/>
            </p:nvGrpSpPr>
            <p:grpSpPr bwMode="auto">
              <a:xfrm>
                <a:off x="1121" y="3753"/>
                <a:ext cx="45" cy="23"/>
                <a:chOff x="1121" y="3753"/>
                <a:chExt cx="45" cy="23"/>
              </a:xfrm>
            </p:grpSpPr>
            <p:sp>
              <p:nvSpPr>
                <p:cNvPr id="119265" name="Freeform 481"/>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Lst>
                  <a:ahLst/>
                  <a:cxnLst>
                    <a:cxn ang="0">
                      <a:pos x="T0" y="T1"/>
                    </a:cxn>
                    <a:cxn ang="0">
                      <a:pos x="T2" y="T3"/>
                    </a:cxn>
                    <a:cxn ang="0">
                      <a:pos x="T4" y="T5"/>
                    </a:cxn>
                    <a:cxn ang="0">
                      <a:pos x="T6" y="T7"/>
                    </a:cxn>
                    <a:cxn ang="0">
                      <a:pos x="T8" y="T9"/>
                    </a:cxn>
                  </a:cxnLst>
                  <a:rect l="0" t="0" r="r" b="b"/>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6" name="Freeform 482"/>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Lst>
                  <a:ahLst/>
                  <a:cxnLst>
                    <a:cxn ang="0">
                      <a:pos x="T0" y="T1"/>
                    </a:cxn>
                    <a:cxn ang="0">
                      <a:pos x="T2" y="T3"/>
                    </a:cxn>
                    <a:cxn ang="0">
                      <a:pos x="T4" y="T5"/>
                    </a:cxn>
                    <a:cxn ang="0">
                      <a:pos x="T6" y="T7"/>
                    </a:cxn>
                    <a:cxn ang="0">
                      <a:pos x="T8" y="T9"/>
                    </a:cxn>
                  </a:cxnLst>
                  <a:rect l="0" t="0" r="r" b="b"/>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67" name="Freeform 483"/>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Lst>
                  <a:ahLst/>
                  <a:cxnLst>
                    <a:cxn ang="0">
                      <a:pos x="T0" y="T1"/>
                    </a:cxn>
                    <a:cxn ang="0">
                      <a:pos x="T2" y="T3"/>
                    </a:cxn>
                    <a:cxn ang="0">
                      <a:pos x="T4" y="T5"/>
                    </a:cxn>
                    <a:cxn ang="0">
                      <a:pos x="T6" y="T7"/>
                    </a:cxn>
                    <a:cxn ang="0">
                      <a:pos x="T8" y="T9"/>
                    </a:cxn>
                  </a:cxnLst>
                  <a:rect l="0" t="0" r="r" b="b"/>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68" name="Group 484"/>
              <p:cNvGrpSpPr>
                <a:grpSpLocks/>
              </p:cNvGrpSpPr>
              <p:nvPr/>
            </p:nvGrpSpPr>
            <p:grpSpPr bwMode="auto">
              <a:xfrm>
                <a:off x="1133" y="3767"/>
                <a:ext cx="44" cy="23"/>
                <a:chOff x="1133" y="3767"/>
                <a:chExt cx="44" cy="23"/>
              </a:xfrm>
            </p:grpSpPr>
            <p:sp>
              <p:nvSpPr>
                <p:cNvPr id="119269" name="Freeform 485"/>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Lst>
                  <a:ahLst/>
                  <a:cxnLst>
                    <a:cxn ang="0">
                      <a:pos x="T0" y="T1"/>
                    </a:cxn>
                    <a:cxn ang="0">
                      <a:pos x="T2" y="T3"/>
                    </a:cxn>
                    <a:cxn ang="0">
                      <a:pos x="T4" y="T5"/>
                    </a:cxn>
                    <a:cxn ang="0">
                      <a:pos x="T6" y="T7"/>
                    </a:cxn>
                    <a:cxn ang="0">
                      <a:pos x="T8" y="T9"/>
                    </a:cxn>
                  </a:cxnLst>
                  <a:rect l="0" t="0" r="r" b="b"/>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0" name="Freeform 486"/>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Lst>
                  <a:ahLst/>
                  <a:cxnLst>
                    <a:cxn ang="0">
                      <a:pos x="T0" y="T1"/>
                    </a:cxn>
                    <a:cxn ang="0">
                      <a:pos x="T2" y="T3"/>
                    </a:cxn>
                    <a:cxn ang="0">
                      <a:pos x="T4" y="T5"/>
                    </a:cxn>
                    <a:cxn ang="0">
                      <a:pos x="T6" y="T7"/>
                    </a:cxn>
                    <a:cxn ang="0">
                      <a:pos x="T8" y="T9"/>
                    </a:cxn>
                  </a:cxnLst>
                  <a:rect l="0" t="0" r="r" b="b"/>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1" name="Freeform 487"/>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Lst>
                  <a:ahLst/>
                  <a:cxnLst>
                    <a:cxn ang="0">
                      <a:pos x="T0" y="T1"/>
                    </a:cxn>
                    <a:cxn ang="0">
                      <a:pos x="T2" y="T3"/>
                    </a:cxn>
                    <a:cxn ang="0">
                      <a:pos x="T4" y="T5"/>
                    </a:cxn>
                    <a:cxn ang="0">
                      <a:pos x="T6" y="T7"/>
                    </a:cxn>
                    <a:cxn ang="0">
                      <a:pos x="T8" y="T9"/>
                    </a:cxn>
                  </a:cxnLst>
                  <a:rect l="0" t="0" r="r" b="b"/>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272" name="Freeform 488"/>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3" name="Freeform 489"/>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4" name="Freeform 490"/>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Lst>
                <a:ahLst/>
                <a:cxnLst>
                  <a:cxn ang="0">
                    <a:pos x="T0" y="T1"/>
                  </a:cxn>
                  <a:cxn ang="0">
                    <a:pos x="T2" y="T3"/>
                  </a:cxn>
                  <a:cxn ang="0">
                    <a:pos x="T4" y="T5"/>
                  </a:cxn>
                  <a:cxn ang="0">
                    <a:pos x="T6" y="T7"/>
                  </a:cxn>
                  <a:cxn ang="0">
                    <a:pos x="T8" y="T9"/>
                  </a:cxn>
                </a:cxnLst>
                <a:rect l="0" t="0" r="r" b="b"/>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5" name="Freeform 491"/>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6" name="Freeform 492"/>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7" name="Freeform 493"/>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Lst>
                <a:ahLst/>
                <a:cxnLst>
                  <a:cxn ang="0">
                    <a:pos x="T0" y="T1"/>
                  </a:cxn>
                  <a:cxn ang="0">
                    <a:pos x="T2" y="T3"/>
                  </a:cxn>
                  <a:cxn ang="0">
                    <a:pos x="T4" y="T5"/>
                  </a:cxn>
                  <a:cxn ang="0">
                    <a:pos x="T6" y="T7"/>
                  </a:cxn>
                  <a:cxn ang="0">
                    <a:pos x="T8" y="T9"/>
                  </a:cxn>
                </a:cxnLst>
                <a:rect l="0" t="0" r="r" b="b"/>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8" name="Freeform 494"/>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79" name="Freeform 495"/>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0" name="Freeform 496"/>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Lst>
                <a:ahLst/>
                <a:cxnLst>
                  <a:cxn ang="0">
                    <a:pos x="T0" y="T1"/>
                  </a:cxn>
                  <a:cxn ang="0">
                    <a:pos x="T2" y="T3"/>
                  </a:cxn>
                  <a:cxn ang="0">
                    <a:pos x="T4" y="T5"/>
                  </a:cxn>
                  <a:cxn ang="0">
                    <a:pos x="T6" y="T7"/>
                  </a:cxn>
                  <a:cxn ang="0">
                    <a:pos x="T8" y="T9"/>
                  </a:cxn>
                </a:cxnLst>
                <a:rect l="0" t="0" r="r" b="b"/>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1" name="Freeform 497"/>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Lst>
                <a:ahLst/>
                <a:cxnLst>
                  <a:cxn ang="0">
                    <a:pos x="T0" y="T1"/>
                  </a:cxn>
                  <a:cxn ang="0">
                    <a:pos x="T2" y="T3"/>
                  </a:cxn>
                  <a:cxn ang="0">
                    <a:pos x="T4" y="T5"/>
                  </a:cxn>
                  <a:cxn ang="0">
                    <a:pos x="T6" y="T7"/>
                  </a:cxn>
                  <a:cxn ang="0">
                    <a:pos x="T8" y="T9"/>
                  </a:cxn>
                </a:cxnLst>
                <a:rect l="0" t="0" r="r" b="b"/>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2" name="Freeform 498"/>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Lst>
                <a:ahLst/>
                <a:cxnLst>
                  <a:cxn ang="0">
                    <a:pos x="T0" y="T1"/>
                  </a:cxn>
                  <a:cxn ang="0">
                    <a:pos x="T2" y="T3"/>
                  </a:cxn>
                  <a:cxn ang="0">
                    <a:pos x="T4" y="T5"/>
                  </a:cxn>
                  <a:cxn ang="0">
                    <a:pos x="T6" y="T7"/>
                  </a:cxn>
                  <a:cxn ang="0">
                    <a:pos x="T8" y="T9"/>
                  </a:cxn>
                </a:cxnLst>
                <a:rect l="0" t="0" r="r" b="b"/>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nvGrpSpPr>
              <p:cNvPr id="119283" name="Group 499"/>
              <p:cNvGrpSpPr>
                <a:grpSpLocks/>
              </p:cNvGrpSpPr>
              <p:nvPr/>
            </p:nvGrpSpPr>
            <p:grpSpPr bwMode="auto">
              <a:xfrm>
                <a:off x="700" y="3535"/>
                <a:ext cx="49" cy="24"/>
                <a:chOff x="700" y="3535"/>
                <a:chExt cx="49" cy="24"/>
              </a:xfrm>
            </p:grpSpPr>
            <p:sp>
              <p:nvSpPr>
                <p:cNvPr id="119284" name="Freeform 500"/>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5" name="Freeform 501"/>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6" name="Freeform 502"/>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87" name="Group 503"/>
              <p:cNvGrpSpPr>
                <a:grpSpLocks/>
              </p:cNvGrpSpPr>
              <p:nvPr/>
            </p:nvGrpSpPr>
            <p:grpSpPr bwMode="auto">
              <a:xfrm>
                <a:off x="714" y="3551"/>
                <a:ext cx="49" cy="22"/>
                <a:chOff x="714" y="3551"/>
                <a:chExt cx="49" cy="22"/>
              </a:xfrm>
            </p:grpSpPr>
            <p:sp>
              <p:nvSpPr>
                <p:cNvPr id="119288" name="Freeform 504"/>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Lst>
                  <a:ahLst/>
                  <a:cxnLst>
                    <a:cxn ang="0">
                      <a:pos x="T0" y="T1"/>
                    </a:cxn>
                    <a:cxn ang="0">
                      <a:pos x="T2" y="T3"/>
                    </a:cxn>
                    <a:cxn ang="0">
                      <a:pos x="T4" y="T5"/>
                    </a:cxn>
                    <a:cxn ang="0">
                      <a:pos x="T6" y="T7"/>
                    </a:cxn>
                    <a:cxn ang="0">
                      <a:pos x="T8" y="T9"/>
                    </a:cxn>
                  </a:cxnLst>
                  <a:rect l="0" t="0" r="r" b="b"/>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89" name="Freeform 505"/>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0" name="Freeform 506"/>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1" name="Group 507"/>
              <p:cNvGrpSpPr>
                <a:grpSpLocks/>
              </p:cNvGrpSpPr>
              <p:nvPr/>
            </p:nvGrpSpPr>
            <p:grpSpPr bwMode="auto">
              <a:xfrm>
                <a:off x="728" y="3564"/>
                <a:ext cx="48" cy="23"/>
                <a:chOff x="728" y="3564"/>
                <a:chExt cx="48" cy="23"/>
              </a:xfrm>
            </p:grpSpPr>
            <p:sp>
              <p:nvSpPr>
                <p:cNvPr id="119292" name="Freeform 508"/>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3" name="Freeform 509"/>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4" name="Freeform 510"/>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5" name="Group 511"/>
              <p:cNvGrpSpPr>
                <a:grpSpLocks/>
              </p:cNvGrpSpPr>
              <p:nvPr/>
            </p:nvGrpSpPr>
            <p:grpSpPr bwMode="auto">
              <a:xfrm>
                <a:off x="742" y="3582"/>
                <a:ext cx="49" cy="23"/>
                <a:chOff x="742" y="3582"/>
                <a:chExt cx="49" cy="23"/>
              </a:xfrm>
            </p:grpSpPr>
            <p:sp>
              <p:nvSpPr>
                <p:cNvPr id="119296" name="Freeform 512"/>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Lst>
                  <a:ahLst/>
                  <a:cxnLst>
                    <a:cxn ang="0">
                      <a:pos x="T0" y="T1"/>
                    </a:cxn>
                    <a:cxn ang="0">
                      <a:pos x="T2" y="T3"/>
                    </a:cxn>
                    <a:cxn ang="0">
                      <a:pos x="T4" y="T5"/>
                    </a:cxn>
                    <a:cxn ang="0">
                      <a:pos x="T6" y="T7"/>
                    </a:cxn>
                    <a:cxn ang="0">
                      <a:pos x="T8" y="T9"/>
                    </a:cxn>
                  </a:cxnLst>
                  <a:rect l="0" t="0" r="r" b="b"/>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7" name="Freeform 513"/>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298" name="Freeform 514"/>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299" name="Group 515"/>
              <p:cNvGrpSpPr>
                <a:grpSpLocks/>
              </p:cNvGrpSpPr>
              <p:nvPr/>
            </p:nvGrpSpPr>
            <p:grpSpPr bwMode="auto">
              <a:xfrm>
                <a:off x="752" y="3597"/>
                <a:ext cx="133" cy="106"/>
                <a:chOff x="752" y="3597"/>
                <a:chExt cx="133" cy="106"/>
              </a:xfrm>
            </p:grpSpPr>
            <p:sp>
              <p:nvSpPr>
                <p:cNvPr id="119300" name="Freeform 516"/>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Lst>
                  <a:ahLst/>
                  <a:cxnLst>
                    <a:cxn ang="0">
                      <a:pos x="T0" y="T1"/>
                    </a:cxn>
                    <a:cxn ang="0">
                      <a:pos x="T2" y="T3"/>
                    </a:cxn>
                    <a:cxn ang="0">
                      <a:pos x="T4" y="T5"/>
                    </a:cxn>
                    <a:cxn ang="0">
                      <a:pos x="T6" y="T7"/>
                    </a:cxn>
                    <a:cxn ang="0">
                      <a:pos x="T8" y="T9"/>
                    </a:cxn>
                  </a:cxnLst>
                  <a:rect l="0" t="0" r="r" b="b"/>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1" name="Freeform 517"/>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2" name="Freeform 518"/>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3" name="Group 519"/>
              <p:cNvGrpSpPr>
                <a:grpSpLocks/>
              </p:cNvGrpSpPr>
              <p:nvPr/>
            </p:nvGrpSpPr>
            <p:grpSpPr bwMode="auto">
              <a:xfrm>
                <a:off x="844" y="3694"/>
                <a:ext cx="48" cy="23"/>
                <a:chOff x="844" y="3694"/>
                <a:chExt cx="48" cy="23"/>
              </a:xfrm>
            </p:grpSpPr>
            <p:sp>
              <p:nvSpPr>
                <p:cNvPr id="119304" name="Freeform 520"/>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Lst>
                  <a:ahLst/>
                  <a:cxnLst>
                    <a:cxn ang="0">
                      <a:pos x="T0" y="T1"/>
                    </a:cxn>
                    <a:cxn ang="0">
                      <a:pos x="T2" y="T3"/>
                    </a:cxn>
                    <a:cxn ang="0">
                      <a:pos x="T4" y="T5"/>
                    </a:cxn>
                    <a:cxn ang="0">
                      <a:pos x="T6" y="T7"/>
                    </a:cxn>
                    <a:cxn ang="0">
                      <a:pos x="T8" y="T9"/>
                    </a:cxn>
                  </a:cxnLst>
                  <a:rect l="0" t="0" r="r" b="b"/>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5" name="Freeform 521"/>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6" name="Freeform 522"/>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07" name="Group 523"/>
              <p:cNvGrpSpPr>
                <a:grpSpLocks/>
              </p:cNvGrpSpPr>
              <p:nvPr/>
            </p:nvGrpSpPr>
            <p:grpSpPr bwMode="auto">
              <a:xfrm>
                <a:off x="857" y="3710"/>
                <a:ext cx="49" cy="22"/>
                <a:chOff x="857" y="3710"/>
                <a:chExt cx="49" cy="22"/>
              </a:xfrm>
            </p:grpSpPr>
            <p:sp>
              <p:nvSpPr>
                <p:cNvPr id="119308" name="Freeform 524"/>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Lst>
                  <a:ahLst/>
                  <a:cxnLst>
                    <a:cxn ang="0">
                      <a:pos x="T0" y="T1"/>
                    </a:cxn>
                    <a:cxn ang="0">
                      <a:pos x="T2" y="T3"/>
                    </a:cxn>
                    <a:cxn ang="0">
                      <a:pos x="T4" y="T5"/>
                    </a:cxn>
                    <a:cxn ang="0">
                      <a:pos x="T6" y="T7"/>
                    </a:cxn>
                    <a:cxn ang="0">
                      <a:pos x="T8" y="T9"/>
                    </a:cxn>
                  </a:cxnLst>
                  <a:rect l="0" t="0" r="r" b="b"/>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09" name="Freeform 525"/>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0" name="Freeform 526"/>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1" name="Group 527"/>
              <p:cNvGrpSpPr>
                <a:grpSpLocks/>
              </p:cNvGrpSpPr>
              <p:nvPr/>
            </p:nvGrpSpPr>
            <p:grpSpPr bwMode="auto">
              <a:xfrm>
                <a:off x="1086" y="3766"/>
                <a:ext cx="49" cy="23"/>
                <a:chOff x="1086" y="3766"/>
                <a:chExt cx="49" cy="23"/>
              </a:xfrm>
            </p:grpSpPr>
            <p:sp>
              <p:nvSpPr>
                <p:cNvPr id="119312" name="Freeform 528"/>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Lst>
                  <a:ahLst/>
                  <a:cxnLst>
                    <a:cxn ang="0">
                      <a:pos x="T0" y="T1"/>
                    </a:cxn>
                    <a:cxn ang="0">
                      <a:pos x="T2" y="T3"/>
                    </a:cxn>
                    <a:cxn ang="0">
                      <a:pos x="T4" y="T5"/>
                    </a:cxn>
                    <a:cxn ang="0">
                      <a:pos x="T6" y="T7"/>
                    </a:cxn>
                    <a:cxn ang="0">
                      <a:pos x="T8" y="T9"/>
                    </a:cxn>
                  </a:cxnLst>
                  <a:rect l="0" t="0" r="r" b="b"/>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3" name="Freeform 529"/>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4" name="Freeform 530"/>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5" name="Group 531"/>
              <p:cNvGrpSpPr>
                <a:grpSpLocks/>
              </p:cNvGrpSpPr>
              <p:nvPr/>
            </p:nvGrpSpPr>
            <p:grpSpPr bwMode="auto">
              <a:xfrm>
                <a:off x="934" y="3740"/>
                <a:ext cx="48" cy="23"/>
                <a:chOff x="934" y="3740"/>
                <a:chExt cx="48" cy="23"/>
              </a:xfrm>
            </p:grpSpPr>
            <p:sp>
              <p:nvSpPr>
                <p:cNvPr id="119316" name="Freeform 532"/>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Lst>
                  <a:ahLst/>
                  <a:cxnLst>
                    <a:cxn ang="0">
                      <a:pos x="T0" y="T1"/>
                    </a:cxn>
                    <a:cxn ang="0">
                      <a:pos x="T2" y="T3"/>
                    </a:cxn>
                    <a:cxn ang="0">
                      <a:pos x="T4" y="T5"/>
                    </a:cxn>
                    <a:cxn ang="0">
                      <a:pos x="T6" y="T7"/>
                    </a:cxn>
                    <a:cxn ang="0">
                      <a:pos x="T8" y="T9"/>
                    </a:cxn>
                  </a:cxnLst>
                  <a:rect l="0" t="0" r="r" b="b"/>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7" name="Freeform 533"/>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18" name="Freeform 534"/>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19" name="Group 535"/>
              <p:cNvGrpSpPr>
                <a:grpSpLocks/>
              </p:cNvGrpSpPr>
              <p:nvPr/>
            </p:nvGrpSpPr>
            <p:grpSpPr bwMode="auto">
              <a:xfrm>
                <a:off x="943" y="3754"/>
                <a:ext cx="49" cy="23"/>
                <a:chOff x="943" y="3754"/>
                <a:chExt cx="49" cy="23"/>
              </a:xfrm>
            </p:grpSpPr>
            <p:sp>
              <p:nvSpPr>
                <p:cNvPr id="119320" name="Freeform 536"/>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Lst>
                  <a:ahLst/>
                  <a:cxnLst>
                    <a:cxn ang="0">
                      <a:pos x="T0" y="T1"/>
                    </a:cxn>
                    <a:cxn ang="0">
                      <a:pos x="T2" y="T3"/>
                    </a:cxn>
                    <a:cxn ang="0">
                      <a:pos x="T4" y="T5"/>
                    </a:cxn>
                    <a:cxn ang="0">
                      <a:pos x="T6" y="T7"/>
                    </a:cxn>
                    <a:cxn ang="0">
                      <a:pos x="T8" y="T9"/>
                    </a:cxn>
                  </a:cxnLst>
                  <a:rect l="0" t="0" r="r" b="b"/>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1" name="Freeform 537"/>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2" name="Freeform 538"/>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sp>
            <p:nvSpPr>
              <p:cNvPr id="119323" name="Freeform 539"/>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Lst>
                <a:ahLst/>
                <a:cxnLst>
                  <a:cxn ang="0">
                    <a:pos x="T0" y="T1"/>
                  </a:cxn>
                  <a:cxn ang="0">
                    <a:pos x="T2" y="T3"/>
                  </a:cxn>
                  <a:cxn ang="0">
                    <a:pos x="T4" y="T5"/>
                  </a:cxn>
                  <a:cxn ang="0">
                    <a:pos x="T6" y="T7"/>
                  </a:cxn>
                  <a:cxn ang="0">
                    <a:pos x="T8" y="T9"/>
                  </a:cxn>
                  <a:cxn ang="0">
                    <a:pos x="T10" y="T11"/>
                  </a:cxn>
                  <a:cxn ang="0">
                    <a:pos x="T12" y="T13"/>
                  </a:cxn>
                </a:cxnLst>
                <a:rect l="0" t="0" r="r" b="b"/>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4" name="Freeform 540"/>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5" name="Freeform 541"/>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nvGrpSpPr>
            <p:cNvPr id="119326" name="Group 542"/>
            <p:cNvGrpSpPr>
              <a:grpSpLocks/>
            </p:cNvGrpSpPr>
            <p:nvPr/>
          </p:nvGrpSpPr>
          <p:grpSpPr bwMode="auto">
            <a:xfrm>
              <a:off x="920" y="3821"/>
              <a:ext cx="413" cy="50"/>
              <a:chOff x="920" y="3821"/>
              <a:chExt cx="413" cy="50"/>
            </a:xfrm>
          </p:grpSpPr>
          <p:sp>
            <p:nvSpPr>
              <p:cNvPr id="119327" name="Freeform 543"/>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28" name="Freeform 544"/>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29" name="Rectangle 545"/>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99"/>
                  </a:solidFill>
                  <a:latin typeface="+mn-ea"/>
                </a:endParaRPr>
              </a:p>
            </p:txBody>
          </p:sp>
          <p:sp>
            <p:nvSpPr>
              <p:cNvPr id="119330" name="Rectangle 546"/>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endParaRPr lang="zh-CN" altLang="en-US">
                  <a:solidFill>
                    <a:srgbClr val="000099"/>
                  </a:solidFill>
                  <a:latin typeface="+mn-ea"/>
                </a:endParaRPr>
              </a:p>
            </p:txBody>
          </p:sp>
        </p:grpSp>
        <p:grpSp>
          <p:nvGrpSpPr>
            <p:cNvPr id="119331" name="Group 547"/>
            <p:cNvGrpSpPr>
              <a:grpSpLocks/>
            </p:cNvGrpSpPr>
            <p:nvPr/>
          </p:nvGrpSpPr>
          <p:grpSpPr bwMode="auto">
            <a:xfrm>
              <a:off x="1227" y="3477"/>
              <a:ext cx="508" cy="321"/>
              <a:chOff x="1227" y="3477"/>
              <a:chExt cx="508" cy="321"/>
            </a:xfrm>
          </p:grpSpPr>
          <p:sp>
            <p:nvSpPr>
              <p:cNvPr id="119332" name="Freeform 548"/>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a:solidFill>
                  <a:srgbClr val="404040"/>
                </a:solidFill>
                <a:prstDash val="solid"/>
                <a:round/>
                <a:headEnd/>
                <a:tailEnd/>
              </a:ln>
            </p:spPr>
            <p:txBody>
              <a:bodyPr/>
              <a:lstStyle/>
              <a:p>
                <a:endParaRPr lang="zh-CN" altLang="en-US">
                  <a:solidFill>
                    <a:srgbClr val="000099"/>
                  </a:solidFill>
                  <a:latin typeface="+mn-ea"/>
                </a:endParaRPr>
              </a:p>
            </p:txBody>
          </p:sp>
          <p:sp>
            <p:nvSpPr>
              <p:cNvPr id="119333" name="Freeform 549"/>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Lst>
                <a:ahLst/>
                <a:cxnLst>
                  <a:cxn ang="0">
                    <a:pos x="T0" y="T1"/>
                  </a:cxn>
                  <a:cxn ang="0">
                    <a:pos x="T2" y="T3"/>
                  </a:cxn>
                  <a:cxn ang="0">
                    <a:pos x="T4" y="T5"/>
                  </a:cxn>
                  <a:cxn ang="0">
                    <a:pos x="T6" y="T7"/>
                  </a:cxn>
                  <a:cxn ang="0">
                    <a:pos x="T8" y="T9"/>
                  </a:cxn>
                </a:cxnLst>
                <a:rect l="0" t="0" r="r" b="b"/>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34" name="Freeform 550"/>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5" name="Line 551"/>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0099"/>
                  </a:solidFill>
                  <a:latin typeface="+mn-ea"/>
                </a:endParaRPr>
              </a:p>
            </p:txBody>
          </p:sp>
          <p:sp>
            <p:nvSpPr>
              <p:cNvPr id="119336" name="Freeform 552"/>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7" name="Freeform 553"/>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5"/>
                    </a:moveTo>
                    <a:lnTo>
                      <a:pt x="59" y="0"/>
                    </a:lnTo>
                    <a:lnTo>
                      <a:pt x="30" y="14"/>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8" name="Freeform 554"/>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Lst>
                <a:ahLst/>
                <a:cxnLst>
                  <a:cxn ang="0">
                    <a:pos x="T0" y="T1"/>
                  </a:cxn>
                  <a:cxn ang="0">
                    <a:pos x="T2" y="T3"/>
                  </a:cxn>
                  <a:cxn ang="0">
                    <a:pos x="T4" y="T5"/>
                  </a:cxn>
                  <a:cxn ang="0">
                    <a:pos x="T6" y="T7"/>
                  </a:cxn>
                  <a:cxn ang="0">
                    <a:pos x="T8" y="T9"/>
                  </a:cxn>
                  <a:cxn ang="0">
                    <a:pos x="T10" y="T11"/>
                  </a:cxn>
                  <a:cxn ang="0">
                    <a:pos x="T12" y="T13"/>
                  </a:cxn>
                </a:cxnLst>
                <a:rect l="0" t="0" r="r" b="b"/>
                <a:pathLst>
                  <a:path w="126" h="185">
                    <a:moveTo>
                      <a:pt x="126" y="3"/>
                    </a:moveTo>
                    <a:lnTo>
                      <a:pt x="59" y="0"/>
                    </a:lnTo>
                    <a:lnTo>
                      <a:pt x="24" y="15"/>
                    </a:lnTo>
                    <a:lnTo>
                      <a:pt x="9" y="39"/>
                    </a:lnTo>
                    <a:lnTo>
                      <a:pt x="0" y="88"/>
                    </a:lnTo>
                    <a:lnTo>
                      <a:pt x="0" y="185"/>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39" name="Freeform 555"/>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Lst>
                <a:ahLst/>
                <a:cxnLst>
                  <a:cxn ang="0">
                    <a:pos x="T0" y="T1"/>
                  </a:cxn>
                  <a:cxn ang="0">
                    <a:pos x="T2" y="T3"/>
                  </a:cxn>
                  <a:cxn ang="0">
                    <a:pos x="T4" y="T5"/>
                  </a:cxn>
                  <a:cxn ang="0">
                    <a:pos x="T6" y="T7"/>
                  </a:cxn>
                  <a:cxn ang="0">
                    <a:pos x="T8" y="T9"/>
                  </a:cxn>
                  <a:cxn ang="0">
                    <a:pos x="T10" y="T11"/>
                  </a:cxn>
                  <a:cxn ang="0">
                    <a:pos x="T12" y="T13"/>
                  </a:cxn>
                </a:cxnLst>
                <a:rect l="0" t="0" r="r" b="b"/>
                <a:pathLst>
                  <a:path w="127" h="185">
                    <a:moveTo>
                      <a:pt x="127" y="5"/>
                    </a:moveTo>
                    <a:lnTo>
                      <a:pt x="59" y="0"/>
                    </a:lnTo>
                    <a:lnTo>
                      <a:pt x="30" y="14"/>
                    </a:lnTo>
                    <a:lnTo>
                      <a:pt x="9" y="39"/>
                    </a:lnTo>
                    <a:lnTo>
                      <a:pt x="0" y="88"/>
                    </a:lnTo>
                    <a:lnTo>
                      <a:pt x="0" y="185"/>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0" name="Freeform 556"/>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2" y="10"/>
                    </a:lnTo>
                    <a:lnTo>
                      <a:pt x="9" y="39"/>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1" name="Freeform 557"/>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8" h="186">
                    <a:moveTo>
                      <a:pt x="128" y="4"/>
                    </a:moveTo>
                    <a:lnTo>
                      <a:pt x="59" y="0"/>
                    </a:lnTo>
                    <a:lnTo>
                      <a:pt x="32" y="13"/>
                    </a:lnTo>
                    <a:lnTo>
                      <a:pt x="9" y="40"/>
                    </a:lnTo>
                    <a:lnTo>
                      <a:pt x="0" y="88"/>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2" name="Freeform 558"/>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6" h="186">
                    <a:moveTo>
                      <a:pt x="126" y="4"/>
                    </a:moveTo>
                    <a:lnTo>
                      <a:pt x="58" y="0"/>
                    </a:lnTo>
                    <a:lnTo>
                      <a:pt x="31" y="14"/>
                    </a:lnTo>
                    <a:lnTo>
                      <a:pt x="8"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3" name="Freeform 559"/>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5"/>
                    </a:moveTo>
                    <a:lnTo>
                      <a:pt x="59" y="0"/>
                    </a:lnTo>
                    <a:lnTo>
                      <a:pt x="33" y="16"/>
                    </a:lnTo>
                    <a:lnTo>
                      <a:pt x="9" y="40"/>
                    </a:lnTo>
                    <a:lnTo>
                      <a:pt x="0" y="89"/>
                    </a:lnTo>
                    <a:lnTo>
                      <a:pt x="0" y="186"/>
                    </a:lnTo>
                    <a:lnTo>
                      <a:pt x="0" y="182"/>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4" name="Freeform 560"/>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Lst>
                <a:ahLst/>
                <a:cxnLst>
                  <a:cxn ang="0">
                    <a:pos x="T0" y="T1"/>
                  </a:cxn>
                  <a:cxn ang="0">
                    <a:pos x="T2" y="T3"/>
                  </a:cxn>
                  <a:cxn ang="0">
                    <a:pos x="T4" y="T5"/>
                  </a:cxn>
                  <a:cxn ang="0">
                    <a:pos x="T6" y="T7"/>
                  </a:cxn>
                  <a:cxn ang="0">
                    <a:pos x="T8" y="T9"/>
                  </a:cxn>
                  <a:cxn ang="0">
                    <a:pos x="T10" y="T11"/>
                  </a:cxn>
                  <a:cxn ang="0">
                    <a:pos x="T12" y="T13"/>
                  </a:cxn>
                </a:cxnLst>
                <a:rect l="0" t="0" r="r" b="b"/>
                <a:pathLst>
                  <a:path w="127" h="186">
                    <a:moveTo>
                      <a:pt x="127" y="4"/>
                    </a:moveTo>
                    <a:lnTo>
                      <a:pt x="59" y="0"/>
                    </a:lnTo>
                    <a:lnTo>
                      <a:pt x="32" y="13"/>
                    </a:lnTo>
                    <a:lnTo>
                      <a:pt x="10" y="39"/>
                    </a:lnTo>
                    <a:lnTo>
                      <a:pt x="0" y="88"/>
                    </a:lnTo>
                    <a:lnTo>
                      <a:pt x="0" y="186"/>
                    </a:lnTo>
                    <a:lnTo>
                      <a:pt x="0" y="180"/>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5" name="Freeform 561"/>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Lst>
                <a:ahLst/>
                <a:cxnLst>
                  <a:cxn ang="0">
                    <a:pos x="T0" y="T1"/>
                  </a:cxn>
                  <a:cxn ang="0">
                    <a:pos x="T2" y="T3"/>
                  </a:cxn>
                  <a:cxn ang="0">
                    <a:pos x="T4" y="T5"/>
                  </a:cxn>
                  <a:cxn ang="0">
                    <a:pos x="T6" y="T7"/>
                  </a:cxn>
                </a:cxnLst>
                <a:rect l="0" t="0" r="r" b="b"/>
                <a:pathLst>
                  <a:path w="96" h="74">
                    <a:moveTo>
                      <a:pt x="0" y="0"/>
                    </a:moveTo>
                    <a:lnTo>
                      <a:pt x="89" y="74"/>
                    </a:lnTo>
                    <a:lnTo>
                      <a:pt x="96" y="74"/>
                    </a:lnTo>
                    <a:lnTo>
                      <a:pt x="93" y="74"/>
                    </a:lnTo>
                  </a:path>
                </a:pathLst>
              </a:custGeom>
              <a:solidFill>
                <a:schemeClr val="bg2"/>
              </a:solidFill>
              <a:ln w="7938">
                <a:solidFill>
                  <a:srgbClr val="000000"/>
                </a:solidFill>
                <a:prstDash val="solid"/>
                <a:round/>
                <a:headEnd/>
                <a:tailEnd/>
              </a:ln>
            </p:spPr>
            <p:txBody>
              <a:bodyPr/>
              <a:lstStyle/>
              <a:p>
                <a:endParaRPr lang="zh-CN" altLang="en-US">
                  <a:solidFill>
                    <a:srgbClr val="000099"/>
                  </a:solidFill>
                  <a:latin typeface="+mn-ea"/>
                </a:endParaRPr>
              </a:p>
            </p:txBody>
          </p:sp>
          <p:sp>
            <p:nvSpPr>
              <p:cNvPr id="119346" name="Oval 562"/>
              <p:cNvSpPr>
                <a:spLocks noChangeArrowheads="1"/>
              </p:cNvSpPr>
              <p:nvPr/>
            </p:nvSpPr>
            <p:spPr bwMode="auto">
              <a:xfrm>
                <a:off x="1339" y="3772"/>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7" name="Oval 563"/>
              <p:cNvSpPr>
                <a:spLocks noChangeArrowheads="1"/>
              </p:cNvSpPr>
              <p:nvPr/>
            </p:nvSpPr>
            <p:spPr bwMode="auto">
              <a:xfrm>
                <a:off x="1432" y="3771"/>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8" name="Freeform 564"/>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Lst>
                <a:ahLst/>
                <a:cxnLst>
                  <a:cxn ang="0">
                    <a:pos x="T0" y="T1"/>
                  </a:cxn>
                  <a:cxn ang="0">
                    <a:pos x="T2" y="T3"/>
                  </a:cxn>
                  <a:cxn ang="0">
                    <a:pos x="T4" y="T5"/>
                  </a:cxn>
                  <a:cxn ang="0">
                    <a:pos x="T6" y="T7"/>
                  </a:cxn>
                  <a:cxn ang="0">
                    <a:pos x="T8" y="T9"/>
                  </a:cxn>
                </a:cxnLst>
                <a:rect l="0" t="0" r="r" b="b"/>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49" name="Oval 565"/>
              <p:cNvSpPr>
                <a:spLocks noChangeArrowheads="1"/>
              </p:cNvSpPr>
              <p:nvPr/>
            </p:nvSpPr>
            <p:spPr bwMode="auto">
              <a:xfrm>
                <a:off x="1338" y="3767"/>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sp>
            <p:nvSpPr>
              <p:cNvPr id="119350" name="Oval 566"/>
              <p:cNvSpPr>
                <a:spLocks noChangeArrowheads="1"/>
              </p:cNvSpPr>
              <p:nvPr/>
            </p:nvSpPr>
            <p:spPr bwMode="auto">
              <a:xfrm>
                <a:off x="1431" y="3766"/>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99"/>
                  </a:solidFill>
                  <a:latin typeface="+mn-ea"/>
                </a:endParaRPr>
              </a:p>
            </p:txBody>
          </p:sp>
        </p:grpSp>
      </p:grpSp>
      <p:grpSp>
        <p:nvGrpSpPr>
          <p:cNvPr id="119351" name="Group 567"/>
          <p:cNvGrpSpPr>
            <a:grpSpLocks/>
          </p:cNvGrpSpPr>
          <p:nvPr/>
        </p:nvGrpSpPr>
        <p:grpSpPr bwMode="auto">
          <a:xfrm>
            <a:off x="8774236" y="2251224"/>
            <a:ext cx="1222772" cy="781050"/>
            <a:chOff x="1680" y="240"/>
            <a:chExt cx="2529" cy="1270"/>
          </a:xfrm>
        </p:grpSpPr>
        <p:sp>
          <p:nvSpPr>
            <p:cNvPr id="119352" name="Oval 568"/>
            <p:cNvSpPr>
              <a:spLocks noChangeArrowheads="1"/>
            </p:cNvSpPr>
            <p:nvPr/>
          </p:nvSpPr>
          <p:spPr bwMode="auto">
            <a:xfrm>
              <a:off x="2554" y="240"/>
              <a:ext cx="1088"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3" name="Oval 569"/>
            <p:cNvSpPr>
              <a:spLocks noChangeArrowheads="1"/>
            </p:cNvSpPr>
            <p:nvPr/>
          </p:nvSpPr>
          <p:spPr bwMode="auto">
            <a:xfrm>
              <a:off x="1941" y="381"/>
              <a:ext cx="827" cy="513"/>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4" name="Oval 570"/>
            <p:cNvSpPr>
              <a:spLocks noChangeArrowheads="1"/>
            </p:cNvSpPr>
            <p:nvPr/>
          </p:nvSpPr>
          <p:spPr bwMode="auto">
            <a:xfrm>
              <a:off x="1680" y="702"/>
              <a:ext cx="552" cy="411"/>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5" name="Oval 571"/>
            <p:cNvSpPr>
              <a:spLocks noChangeArrowheads="1"/>
            </p:cNvSpPr>
            <p:nvPr/>
          </p:nvSpPr>
          <p:spPr bwMode="auto">
            <a:xfrm>
              <a:off x="1849" y="894"/>
              <a:ext cx="842" cy="450"/>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6" name="Oval 572"/>
            <p:cNvSpPr>
              <a:spLocks noChangeArrowheads="1"/>
            </p:cNvSpPr>
            <p:nvPr/>
          </p:nvSpPr>
          <p:spPr bwMode="auto">
            <a:xfrm>
              <a:off x="2462" y="971"/>
              <a:ext cx="1272" cy="539"/>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7" name="Oval 573"/>
            <p:cNvSpPr>
              <a:spLocks noChangeArrowheads="1"/>
            </p:cNvSpPr>
            <p:nvPr/>
          </p:nvSpPr>
          <p:spPr bwMode="auto">
            <a:xfrm>
              <a:off x="3289" y="394"/>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8" name="Oval 574"/>
            <p:cNvSpPr>
              <a:spLocks noChangeArrowheads="1"/>
            </p:cNvSpPr>
            <p:nvPr/>
          </p:nvSpPr>
          <p:spPr bwMode="auto">
            <a:xfrm>
              <a:off x="3412" y="663"/>
              <a:ext cx="797" cy="39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59" name="Oval 575"/>
            <p:cNvSpPr>
              <a:spLocks noChangeArrowheads="1"/>
            </p:cNvSpPr>
            <p:nvPr/>
          </p:nvSpPr>
          <p:spPr bwMode="auto">
            <a:xfrm>
              <a:off x="3335" y="753"/>
              <a:ext cx="797" cy="668"/>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sp>
          <p:nvSpPr>
            <p:cNvPr id="119360" name="Oval 576"/>
            <p:cNvSpPr>
              <a:spLocks noChangeArrowheads="1"/>
            </p:cNvSpPr>
            <p:nvPr/>
          </p:nvSpPr>
          <p:spPr bwMode="auto">
            <a:xfrm>
              <a:off x="2140" y="548"/>
              <a:ext cx="1640" cy="667"/>
            </a:xfrm>
            <a:prstGeom prst="ellipse">
              <a:avLst/>
            </a:prstGeom>
            <a:solidFill>
              <a:srgbClr val="C0C0C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99"/>
                </a:solidFill>
                <a:latin typeface="+mn-ea"/>
              </a:endParaRPr>
            </a:p>
          </p:txBody>
        </p:sp>
      </p:grpSp>
      <p:sp>
        <p:nvSpPr>
          <p:cNvPr id="119361" name="Text Box 577"/>
          <p:cNvSpPr txBox="1">
            <a:spLocks noChangeArrowheads="1"/>
          </p:cNvSpPr>
          <p:nvPr/>
        </p:nvSpPr>
        <p:spPr bwMode="auto">
          <a:xfrm>
            <a:off x="9021887" y="2440137"/>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局域网</a:t>
            </a:r>
          </a:p>
        </p:txBody>
      </p:sp>
      <p:sp>
        <p:nvSpPr>
          <p:cNvPr id="119362" name="Line 578"/>
          <p:cNvSpPr>
            <a:spLocks noChangeShapeType="1"/>
          </p:cNvSpPr>
          <p:nvPr/>
        </p:nvSpPr>
        <p:spPr bwMode="auto">
          <a:xfrm flipV="1">
            <a:off x="2319859" y="2317899"/>
            <a:ext cx="1325959" cy="360362"/>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3" name="Line 579"/>
          <p:cNvSpPr>
            <a:spLocks noChangeShapeType="1"/>
          </p:cNvSpPr>
          <p:nvPr/>
        </p:nvSpPr>
        <p:spPr bwMode="auto">
          <a:xfrm flipV="1">
            <a:off x="6578064" y="2330601"/>
            <a:ext cx="1523735" cy="11588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4" name="Line 580"/>
          <p:cNvSpPr>
            <a:spLocks noChangeShapeType="1"/>
          </p:cNvSpPr>
          <p:nvPr/>
        </p:nvSpPr>
        <p:spPr bwMode="auto">
          <a:xfrm>
            <a:off x="8751879" y="2376636"/>
            <a:ext cx="1719792" cy="261938"/>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5" name="Line 581"/>
          <p:cNvSpPr>
            <a:spLocks noChangeShapeType="1"/>
          </p:cNvSpPr>
          <p:nvPr/>
        </p:nvSpPr>
        <p:spPr bwMode="auto">
          <a:xfrm>
            <a:off x="4342333" y="2287738"/>
            <a:ext cx="1671638" cy="142875"/>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119367" name="Text Box 583"/>
          <p:cNvSpPr txBox="1">
            <a:spLocks noChangeArrowheads="1"/>
          </p:cNvSpPr>
          <p:nvPr/>
        </p:nvSpPr>
        <p:spPr bwMode="auto">
          <a:xfrm>
            <a:off x="3895188" y="1196753"/>
            <a:ext cx="43428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99"/>
                </a:solidFill>
                <a:latin typeface="+mn-ea"/>
              </a:rPr>
              <a:t>主机</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1</a:t>
            </a:r>
            <a:r>
              <a:rPr kumimoji="1" lang="en-US" altLang="zh-CN" dirty="0">
                <a:solidFill>
                  <a:srgbClr val="000099"/>
                </a:solidFill>
                <a:latin typeface="+mn-ea"/>
              </a:rPr>
              <a:t> </a:t>
            </a:r>
            <a:r>
              <a:rPr kumimoji="1" lang="zh-CN" altLang="en-US" sz="3200" dirty="0">
                <a:solidFill>
                  <a:srgbClr val="000099"/>
                </a:solidFill>
                <a:latin typeface="+mn-ea"/>
              </a:rPr>
              <a:t>向</a:t>
            </a:r>
            <a:r>
              <a:rPr kumimoji="1" lang="zh-CN" altLang="en-US" dirty="0">
                <a:solidFill>
                  <a:srgbClr val="000099"/>
                </a:solidFill>
                <a:latin typeface="+mn-ea"/>
              </a:rPr>
              <a:t> </a:t>
            </a:r>
            <a:r>
              <a:rPr kumimoji="1" lang="en-US" altLang="zh-CN" sz="3200" dirty="0">
                <a:solidFill>
                  <a:srgbClr val="000099"/>
                </a:solidFill>
                <a:latin typeface="+mn-ea"/>
              </a:rPr>
              <a:t>H</a:t>
            </a:r>
            <a:r>
              <a:rPr kumimoji="1" lang="en-US" altLang="zh-CN" sz="3200" baseline="-25000" dirty="0">
                <a:solidFill>
                  <a:srgbClr val="000099"/>
                </a:solidFill>
                <a:latin typeface="+mn-ea"/>
              </a:rPr>
              <a:t>2</a:t>
            </a:r>
            <a:r>
              <a:rPr kumimoji="1" lang="en-US" altLang="zh-CN" dirty="0">
                <a:solidFill>
                  <a:srgbClr val="000099"/>
                </a:solidFill>
                <a:latin typeface="+mn-ea"/>
              </a:rPr>
              <a:t> </a:t>
            </a:r>
            <a:r>
              <a:rPr kumimoji="1" lang="zh-CN" altLang="en-US" sz="3200" dirty="0">
                <a:solidFill>
                  <a:srgbClr val="000099"/>
                </a:solidFill>
                <a:latin typeface="+mn-ea"/>
              </a:rPr>
              <a:t>发送数据</a:t>
            </a:r>
            <a:endParaRPr kumimoji="1" lang="zh-CN" altLang="en-US" sz="3200" baseline="-25000" dirty="0">
              <a:solidFill>
                <a:srgbClr val="000099"/>
              </a:solidFill>
              <a:latin typeface="+mn-ea"/>
            </a:endParaRPr>
          </a:p>
        </p:txBody>
      </p:sp>
      <p:sp>
        <p:nvSpPr>
          <p:cNvPr id="119429" name="Text Box 645"/>
          <p:cNvSpPr txBox="1">
            <a:spLocks noChangeArrowheads="1"/>
          </p:cNvSpPr>
          <p:nvPr/>
        </p:nvSpPr>
        <p:spPr bwMode="auto">
          <a:xfrm>
            <a:off x="3650978" y="3492298"/>
            <a:ext cx="5540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C00000"/>
                </a:solidFill>
                <a:latin typeface="+mn-ea"/>
              </a:rPr>
              <a:t>仅从数据链路层观察帧的流动</a:t>
            </a:r>
          </a:p>
        </p:txBody>
      </p:sp>
      <p:sp>
        <p:nvSpPr>
          <p:cNvPr id="2" name="矩形 1"/>
          <p:cNvSpPr/>
          <p:nvPr/>
        </p:nvSpPr>
        <p:spPr>
          <a:xfrm>
            <a:off x="3814967" y="5909210"/>
            <a:ext cx="5346335" cy="400110"/>
          </a:xfrm>
          <a:prstGeom prst="rect">
            <a:avLst/>
          </a:prstGeom>
          <a:solidFill>
            <a:srgbClr val="66FF66"/>
          </a:solidFill>
          <a:ln>
            <a:solidFill>
              <a:srgbClr val="0070C0"/>
            </a:solidFill>
          </a:ln>
        </p:spPr>
        <p:txBody>
          <a:bodyPr wrap="none">
            <a:spAutoFit/>
          </a:bodyPr>
          <a:lstStyle/>
          <a:p>
            <a:r>
              <a:rPr lang="zh-CN" altLang="zh-CN" sz="2000" dirty="0">
                <a:solidFill>
                  <a:srgbClr val="000066"/>
                </a:solidFill>
                <a:latin typeface="+mn-ea"/>
              </a:rPr>
              <a:t>不同的链路层可能采用不同的数据链路层协议</a:t>
            </a:r>
            <a:endParaRPr lang="zh-CN" altLang="en-US" sz="2000" dirty="0">
              <a:solidFill>
                <a:srgbClr val="000066"/>
              </a:solidFill>
              <a:latin typeface="+mn-ea"/>
            </a:endParaRPr>
          </a:p>
        </p:txBody>
      </p:sp>
      <p:grpSp>
        <p:nvGrpSpPr>
          <p:cNvPr id="3" name="组合 2"/>
          <p:cNvGrpSpPr/>
          <p:nvPr/>
        </p:nvGrpSpPr>
        <p:grpSpPr>
          <a:xfrm>
            <a:off x="1465122" y="3386039"/>
            <a:ext cx="9455415" cy="2419350"/>
            <a:chOff x="322121" y="3386039"/>
            <a:chExt cx="9455415" cy="2419350"/>
          </a:xfrm>
        </p:grpSpPr>
        <p:grpSp>
          <p:nvGrpSpPr>
            <p:cNvPr id="586" name="Group 587"/>
            <p:cNvGrpSpPr>
              <a:grpSpLocks/>
            </p:cNvGrpSpPr>
            <p:nvPr/>
          </p:nvGrpSpPr>
          <p:grpSpPr bwMode="auto">
            <a:xfrm>
              <a:off x="322121" y="3386039"/>
              <a:ext cx="9455415" cy="2419350"/>
              <a:chOff x="158" y="2405"/>
              <a:chExt cx="5498" cy="1524"/>
            </a:xfrm>
          </p:grpSpPr>
          <p:sp>
            <p:nvSpPr>
              <p:cNvPr id="587" name="AutoShape 524"/>
              <p:cNvSpPr>
                <a:spLocks noChangeArrowheads="1"/>
              </p:cNvSpPr>
              <p:nvPr/>
            </p:nvSpPr>
            <p:spPr bwMode="auto">
              <a:xfrm>
                <a:off x="158"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8" name="Freeform 525"/>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89" name="Freeform 528"/>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0" name="Freeform 526"/>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1" name="Freeform 527"/>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2" name="Rectangle 529"/>
              <p:cNvSpPr>
                <a:spLocks noChangeArrowheads="1"/>
              </p:cNvSpPr>
              <p:nvPr/>
            </p:nvSpPr>
            <p:spPr bwMode="auto">
              <a:xfrm>
                <a:off x="170" y="3363"/>
                <a:ext cx="486" cy="19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3" name="Text Box 530"/>
              <p:cNvSpPr txBox="1">
                <a:spLocks noChangeArrowheads="1"/>
              </p:cNvSpPr>
              <p:nvPr/>
            </p:nvSpPr>
            <p:spPr bwMode="auto">
              <a:xfrm>
                <a:off x="15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594" name="Text Box 531"/>
              <p:cNvSpPr txBox="1">
                <a:spLocks noChangeArrowheads="1"/>
              </p:cNvSpPr>
              <p:nvPr/>
            </p:nvSpPr>
            <p:spPr bwMode="auto">
              <a:xfrm>
                <a:off x="160"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595" name="Text Box 532"/>
              <p:cNvSpPr txBox="1">
                <a:spLocks noChangeArrowheads="1"/>
              </p:cNvSpPr>
              <p:nvPr/>
            </p:nvSpPr>
            <p:spPr bwMode="auto">
              <a:xfrm>
                <a:off x="158"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596" name="Text Box 533"/>
              <p:cNvSpPr txBox="1">
                <a:spLocks noChangeArrowheads="1"/>
              </p:cNvSpPr>
              <p:nvPr/>
            </p:nvSpPr>
            <p:spPr bwMode="auto">
              <a:xfrm>
                <a:off x="15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597" name="Text Box 534"/>
              <p:cNvSpPr txBox="1">
                <a:spLocks noChangeArrowheads="1"/>
              </p:cNvSpPr>
              <p:nvPr/>
            </p:nvSpPr>
            <p:spPr bwMode="auto">
              <a:xfrm>
                <a:off x="15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598" name="AutoShape 536"/>
              <p:cNvSpPr>
                <a:spLocks noChangeArrowheads="1"/>
              </p:cNvSpPr>
              <p:nvPr/>
            </p:nvSpPr>
            <p:spPr bwMode="auto">
              <a:xfrm>
                <a:off x="5092" y="2633"/>
                <a:ext cx="564" cy="1144"/>
              </a:xfrm>
              <a:prstGeom prst="cube">
                <a:avLst>
                  <a:gd name="adj" fmla="val 9250"/>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599" name="Freeform 537"/>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0" name="Freeform 538"/>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1" name="Freeform 539"/>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2" name="Freeform 540"/>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3" name="Rectangle 541"/>
              <p:cNvSpPr>
                <a:spLocks noChangeArrowheads="1"/>
              </p:cNvSpPr>
              <p:nvPr/>
            </p:nvSpPr>
            <p:spPr bwMode="auto">
              <a:xfrm>
                <a:off x="5104" y="3362"/>
                <a:ext cx="486" cy="1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04" name="Text Box 542"/>
              <p:cNvSpPr txBox="1">
                <a:spLocks noChangeArrowheads="1"/>
              </p:cNvSpPr>
              <p:nvPr/>
            </p:nvSpPr>
            <p:spPr bwMode="auto">
              <a:xfrm>
                <a:off x="5057" y="333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0099"/>
                    </a:solidFill>
                    <a:latin typeface="+mn-ea"/>
                  </a:rPr>
                  <a:t>链路层</a:t>
                </a:r>
              </a:p>
            </p:txBody>
          </p:sp>
          <p:sp>
            <p:nvSpPr>
              <p:cNvPr id="605" name="Text Box 543"/>
              <p:cNvSpPr txBox="1">
                <a:spLocks noChangeArrowheads="1"/>
              </p:cNvSpPr>
              <p:nvPr/>
            </p:nvSpPr>
            <p:spPr bwMode="auto">
              <a:xfrm>
                <a:off x="5059" y="2677"/>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应用层</a:t>
                </a:r>
              </a:p>
            </p:txBody>
          </p:sp>
          <p:sp>
            <p:nvSpPr>
              <p:cNvPr id="606" name="Text Box 544"/>
              <p:cNvSpPr txBox="1">
                <a:spLocks noChangeArrowheads="1"/>
              </p:cNvSpPr>
              <p:nvPr/>
            </p:nvSpPr>
            <p:spPr bwMode="auto">
              <a:xfrm>
                <a:off x="5057" y="2894"/>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运输层</a:t>
                </a:r>
              </a:p>
            </p:txBody>
          </p:sp>
          <p:sp>
            <p:nvSpPr>
              <p:cNvPr id="607" name="Text Box 545"/>
              <p:cNvSpPr txBox="1">
                <a:spLocks noChangeArrowheads="1"/>
              </p:cNvSpPr>
              <p:nvPr/>
            </p:nvSpPr>
            <p:spPr bwMode="auto">
              <a:xfrm>
                <a:off x="5057"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dirty="0">
                    <a:solidFill>
                      <a:srgbClr val="000099"/>
                    </a:solidFill>
                    <a:latin typeface="+mn-ea"/>
                  </a:rPr>
                  <a:t>网络层</a:t>
                </a:r>
              </a:p>
            </p:txBody>
          </p:sp>
          <p:sp>
            <p:nvSpPr>
              <p:cNvPr id="608" name="Text Box 546"/>
              <p:cNvSpPr txBox="1">
                <a:spLocks noChangeArrowheads="1"/>
              </p:cNvSpPr>
              <p:nvPr/>
            </p:nvSpPr>
            <p:spPr bwMode="auto">
              <a:xfrm>
                <a:off x="5057"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09" name="AutoShape 547"/>
              <p:cNvSpPr>
                <a:spLocks noChangeArrowheads="1"/>
              </p:cNvSpPr>
              <p:nvPr/>
            </p:nvSpPr>
            <p:spPr bwMode="auto">
              <a:xfrm>
                <a:off x="1383"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0" name="Freeform 548"/>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1" name="Rectangle 549"/>
              <p:cNvSpPr>
                <a:spLocks noChangeArrowheads="1"/>
              </p:cNvSpPr>
              <p:nvPr/>
            </p:nvSpPr>
            <p:spPr bwMode="auto">
              <a:xfrm>
                <a:off x="1408" y="3353"/>
                <a:ext cx="476"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2" name="Freeform 550"/>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3" name="Text Box 551"/>
              <p:cNvSpPr txBox="1">
                <a:spLocks noChangeArrowheads="1"/>
              </p:cNvSpPr>
              <p:nvPr/>
            </p:nvSpPr>
            <p:spPr bwMode="auto">
              <a:xfrm>
                <a:off x="137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14" name="Text Box 552"/>
              <p:cNvSpPr txBox="1">
                <a:spLocks noChangeArrowheads="1"/>
              </p:cNvSpPr>
              <p:nvPr/>
            </p:nvSpPr>
            <p:spPr bwMode="auto">
              <a:xfrm>
                <a:off x="137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15" name="Text Box 553"/>
              <p:cNvSpPr txBox="1">
                <a:spLocks noChangeArrowheads="1"/>
              </p:cNvSpPr>
              <p:nvPr/>
            </p:nvSpPr>
            <p:spPr bwMode="auto">
              <a:xfrm>
                <a:off x="137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16" name="AutoShape 554"/>
              <p:cNvSpPr>
                <a:spLocks noChangeArrowheads="1"/>
              </p:cNvSpPr>
              <p:nvPr/>
            </p:nvSpPr>
            <p:spPr bwMode="auto">
              <a:xfrm>
                <a:off x="2710"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7" name="Freeform 555"/>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8" name="Rectangle 556"/>
              <p:cNvSpPr>
                <a:spLocks noChangeArrowheads="1"/>
              </p:cNvSpPr>
              <p:nvPr/>
            </p:nvSpPr>
            <p:spPr bwMode="auto">
              <a:xfrm>
                <a:off x="2722" y="3353"/>
                <a:ext cx="492"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19" name="Freeform 557"/>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0" name="Text Box 558"/>
              <p:cNvSpPr txBox="1">
                <a:spLocks noChangeArrowheads="1"/>
              </p:cNvSpPr>
              <p:nvPr/>
            </p:nvSpPr>
            <p:spPr bwMode="auto">
              <a:xfrm>
                <a:off x="2699"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1" name="Text Box 559"/>
              <p:cNvSpPr txBox="1">
                <a:spLocks noChangeArrowheads="1"/>
              </p:cNvSpPr>
              <p:nvPr/>
            </p:nvSpPr>
            <p:spPr bwMode="auto">
              <a:xfrm>
                <a:off x="2699"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2" name="Text Box 560"/>
              <p:cNvSpPr txBox="1">
                <a:spLocks noChangeArrowheads="1"/>
              </p:cNvSpPr>
              <p:nvPr/>
            </p:nvSpPr>
            <p:spPr bwMode="auto">
              <a:xfrm>
                <a:off x="2699"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23" name="AutoShape 561"/>
              <p:cNvSpPr>
                <a:spLocks noChangeArrowheads="1"/>
              </p:cNvSpPr>
              <p:nvPr/>
            </p:nvSpPr>
            <p:spPr bwMode="auto">
              <a:xfrm>
                <a:off x="3901" y="3081"/>
                <a:ext cx="564" cy="696"/>
              </a:xfrm>
              <a:prstGeom prst="cube">
                <a:avLst>
                  <a:gd name="adj" fmla="val 9250"/>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4" name="Freeform 562"/>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5" name="Rectangle 563"/>
              <p:cNvSpPr>
                <a:spLocks noChangeArrowheads="1"/>
              </p:cNvSpPr>
              <p:nvPr/>
            </p:nvSpPr>
            <p:spPr bwMode="auto">
              <a:xfrm>
                <a:off x="3910" y="3353"/>
                <a:ext cx="498" cy="20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6" name="Freeform 564"/>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627" name="Text Box 565"/>
              <p:cNvSpPr txBox="1">
                <a:spLocks noChangeArrowheads="1"/>
              </p:cNvSpPr>
              <p:nvPr/>
            </p:nvSpPr>
            <p:spPr bwMode="auto">
              <a:xfrm>
                <a:off x="3878" y="3330"/>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链路层</a:t>
                </a:r>
              </a:p>
            </p:txBody>
          </p:sp>
          <p:sp>
            <p:nvSpPr>
              <p:cNvPr id="628" name="Text Box 566"/>
              <p:cNvSpPr txBox="1">
                <a:spLocks noChangeArrowheads="1"/>
              </p:cNvSpPr>
              <p:nvPr/>
            </p:nvSpPr>
            <p:spPr bwMode="auto">
              <a:xfrm>
                <a:off x="3878" y="3112"/>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网络层</a:t>
                </a:r>
              </a:p>
            </p:txBody>
          </p:sp>
          <p:sp>
            <p:nvSpPr>
              <p:cNvPr id="629" name="Text Box 567"/>
              <p:cNvSpPr txBox="1">
                <a:spLocks noChangeArrowheads="1"/>
              </p:cNvSpPr>
              <p:nvPr/>
            </p:nvSpPr>
            <p:spPr bwMode="auto">
              <a:xfrm>
                <a:off x="3878" y="3548"/>
                <a:ext cx="5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99"/>
                    </a:solidFill>
                    <a:latin typeface="+mn-ea"/>
                  </a:rPr>
                  <a:t>物理层</a:t>
                </a:r>
              </a:p>
            </p:txBody>
          </p:sp>
          <p:sp>
            <p:nvSpPr>
              <p:cNvPr id="630" name="Freeform 572"/>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1" name="Freeform 573"/>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2" name="Freeform 574"/>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3" name="Freeform 575"/>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634" name="Text Box 576"/>
              <p:cNvSpPr txBox="1">
                <a:spLocks noChangeArrowheads="1"/>
              </p:cNvSpPr>
              <p:nvPr/>
            </p:nvSpPr>
            <p:spPr bwMode="auto">
              <a:xfrm>
                <a:off x="1531"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1</a:t>
                </a:r>
              </a:p>
            </p:txBody>
          </p:sp>
          <p:sp>
            <p:nvSpPr>
              <p:cNvPr id="635" name="Text Box 577"/>
              <p:cNvSpPr txBox="1">
                <a:spLocks noChangeArrowheads="1"/>
              </p:cNvSpPr>
              <p:nvPr/>
            </p:nvSpPr>
            <p:spPr bwMode="auto">
              <a:xfrm>
                <a:off x="2872"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2</a:t>
                </a:r>
              </a:p>
            </p:txBody>
          </p:sp>
          <p:sp>
            <p:nvSpPr>
              <p:cNvPr id="636" name="Text Box 578"/>
              <p:cNvSpPr txBox="1">
                <a:spLocks noChangeArrowheads="1"/>
              </p:cNvSpPr>
              <p:nvPr/>
            </p:nvSpPr>
            <p:spPr bwMode="auto">
              <a:xfrm>
                <a:off x="4067" y="2837"/>
                <a:ext cx="2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R</a:t>
                </a:r>
                <a:r>
                  <a:rPr kumimoji="1" lang="en-US" altLang="zh-CN" baseline="-25000">
                    <a:solidFill>
                      <a:srgbClr val="000099"/>
                    </a:solidFill>
                    <a:latin typeface="+mn-ea"/>
                  </a:rPr>
                  <a:t>3</a:t>
                </a:r>
              </a:p>
            </p:txBody>
          </p:sp>
          <p:sp>
            <p:nvSpPr>
              <p:cNvPr id="637" name="Text Box 579"/>
              <p:cNvSpPr txBox="1">
                <a:spLocks noChangeArrowheads="1"/>
              </p:cNvSpPr>
              <p:nvPr/>
            </p:nvSpPr>
            <p:spPr bwMode="auto">
              <a:xfrm>
                <a:off x="326"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1</a:t>
                </a:r>
              </a:p>
            </p:txBody>
          </p:sp>
          <p:sp>
            <p:nvSpPr>
              <p:cNvPr id="638" name="Text Box 580"/>
              <p:cNvSpPr txBox="1">
                <a:spLocks noChangeArrowheads="1"/>
              </p:cNvSpPr>
              <p:nvPr/>
            </p:nvSpPr>
            <p:spPr bwMode="auto">
              <a:xfrm>
                <a:off x="5272" y="2405"/>
                <a:ext cx="2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mn-ea"/>
                  </a:rPr>
                  <a:t>H</a:t>
                </a:r>
                <a:r>
                  <a:rPr kumimoji="1" lang="en-US" altLang="zh-CN" baseline="-25000">
                    <a:solidFill>
                      <a:srgbClr val="000099"/>
                    </a:solidFill>
                    <a:latin typeface="+mn-ea"/>
                  </a:rPr>
                  <a:t>2</a:t>
                </a:r>
              </a:p>
            </p:txBody>
          </p:sp>
        </p:grpSp>
        <p:sp>
          <p:nvSpPr>
            <p:cNvPr id="639" name="Freeform 583"/>
            <p:cNvSpPr>
              <a:spLocks/>
            </p:cNvSpPr>
            <p:nvPr/>
          </p:nvSpPr>
          <p:spPr bwMode="auto">
            <a:xfrm>
              <a:off x="1280592" y="3897214"/>
              <a:ext cx="7560204"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grpSp>
      <p:sp>
        <p:nvSpPr>
          <p:cNvPr id="119428" name="Rectangle 644"/>
          <p:cNvSpPr>
            <a:spLocks noChangeArrowheads="1"/>
          </p:cNvSpPr>
          <p:nvPr/>
        </p:nvSpPr>
        <p:spPr bwMode="auto">
          <a:xfrm>
            <a:off x="1465122" y="4905350"/>
            <a:ext cx="9360827" cy="323850"/>
          </a:xfrm>
          <a:prstGeom prst="rect">
            <a:avLst/>
          </a:prstGeom>
          <a:solidFill>
            <a:srgbClr val="C0C0C0">
              <a:alpha val="50000"/>
            </a:srgbClr>
          </a:solidFill>
          <a:ln w="9525">
            <a:solidFill>
              <a:srgbClr val="5F5F5F"/>
            </a:solidFill>
            <a:prstDash val="dash"/>
            <a:miter lim="800000"/>
            <a:headEnd/>
            <a:tailEnd/>
          </a:ln>
          <a:effectLst/>
        </p:spPr>
        <p:txBody>
          <a:bodyPr wrap="none" anchor="ctr"/>
          <a:lstStyle/>
          <a:p>
            <a:endParaRPr lang="zh-CN" altLang="en-US">
              <a:solidFill>
                <a:srgbClr val="333399"/>
              </a:solidFill>
              <a:latin typeface="+mn-ea"/>
            </a:endParaRPr>
          </a:p>
        </p:txBody>
      </p:sp>
      <p:sp>
        <p:nvSpPr>
          <p:cNvPr id="119414" name="Line 630"/>
          <p:cNvSpPr>
            <a:spLocks noChangeShapeType="1"/>
          </p:cNvSpPr>
          <p:nvPr/>
        </p:nvSpPr>
        <p:spPr bwMode="auto">
          <a:xfrm>
            <a:off x="2541711"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5" name="Line 631"/>
          <p:cNvSpPr>
            <a:spLocks noChangeShapeType="1"/>
          </p:cNvSpPr>
          <p:nvPr/>
        </p:nvSpPr>
        <p:spPr bwMode="auto">
          <a:xfrm>
            <a:off x="46467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6" name="Line 632"/>
          <p:cNvSpPr>
            <a:spLocks noChangeShapeType="1"/>
          </p:cNvSpPr>
          <p:nvPr/>
        </p:nvSpPr>
        <p:spPr bwMode="auto">
          <a:xfrm>
            <a:off x="671048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119417" name="Line 633"/>
          <p:cNvSpPr>
            <a:spLocks noChangeShapeType="1"/>
          </p:cNvSpPr>
          <p:nvPr/>
        </p:nvSpPr>
        <p:spPr bwMode="auto">
          <a:xfrm>
            <a:off x="8774236" y="5081489"/>
            <a:ext cx="1320800" cy="0"/>
          </a:xfrm>
          <a:prstGeom prst="line">
            <a:avLst/>
          </a:prstGeom>
          <a:noFill/>
          <a:ln w="76200">
            <a:solidFill>
              <a:srgbClr val="0000CC">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333399"/>
              </a:solidFill>
              <a:latin typeface="+mn-ea"/>
            </a:endParaRPr>
          </a:p>
        </p:txBody>
      </p:sp>
      <p:sp>
        <p:nvSpPr>
          <p:cNvPr id="640" name="矩形 639"/>
          <p:cNvSpPr/>
          <p:nvPr/>
        </p:nvSpPr>
        <p:spPr>
          <a:xfrm>
            <a:off x="4132742" y="2998910"/>
            <a:ext cx="4338047" cy="400110"/>
          </a:xfrm>
          <a:prstGeom prst="rect">
            <a:avLst/>
          </a:prstGeom>
          <a:solidFill>
            <a:srgbClr val="000066"/>
          </a:solidFill>
          <a:ln>
            <a:solidFill>
              <a:srgbClr val="000066"/>
            </a:solidFill>
          </a:ln>
        </p:spPr>
        <p:txBody>
          <a:bodyPr wrap="none">
            <a:spAutoFit/>
          </a:bodyPr>
          <a:lstStyle/>
          <a:p>
            <a:r>
              <a:rPr lang="en-US" altLang="zh-CN" sz="2000" dirty="0">
                <a:solidFill>
                  <a:schemeClr val="bg1"/>
                </a:solidFill>
                <a:latin typeface="+mn-ea"/>
              </a:rPr>
              <a:t>H</a:t>
            </a:r>
            <a:r>
              <a:rPr lang="en-US" altLang="zh-CN" sz="2000" baseline="-25000" dirty="0">
                <a:solidFill>
                  <a:schemeClr val="bg1"/>
                </a:solidFill>
                <a:latin typeface="+mn-ea"/>
              </a:rPr>
              <a:t>1</a:t>
            </a:r>
            <a:r>
              <a:rPr lang="en-US" altLang="zh-CN" sz="2000" dirty="0">
                <a:solidFill>
                  <a:schemeClr val="bg1"/>
                </a:solidFill>
                <a:latin typeface="+mn-ea"/>
              </a:rPr>
              <a:t> </a:t>
            </a:r>
            <a:r>
              <a:rPr lang="zh-CN" altLang="en-US" sz="2000" dirty="0">
                <a:solidFill>
                  <a:schemeClr val="bg1"/>
                </a:solidFill>
                <a:latin typeface="+mn-ea"/>
              </a:rPr>
              <a:t>到</a:t>
            </a:r>
            <a:r>
              <a:rPr lang="en-US" altLang="zh-CN" sz="2000" dirty="0">
                <a:solidFill>
                  <a:schemeClr val="bg1"/>
                </a:solidFill>
                <a:latin typeface="+mn-ea"/>
              </a:rPr>
              <a:t>H</a:t>
            </a:r>
            <a:r>
              <a:rPr lang="en-US" altLang="zh-CN" sz="2000" baseline="-25000" dirty="0">
                <a:solidFill>
                  <a:schemeClr val="bg1"/>
                </a:solidFill>
                <a:latin typeface="+mn-ea"/>
              </a:rPr>
              <a:t>2</a:t>
            </a:r>
            <a:r>
              <a:rPr lang="en-US" altLang="zh-CN" sz="2000" dirty="0">
                <a:solidFill>
                  <a:schemeClr val="bg1"/>
                </a:solidFill>
                <a:latin typeface="+mn-ea"/>
              </a:rPr>
              <a:t> </a:t>
            </a:r>
            <a:r>
              <a:rPr lang="zh-CN" altLang="zh-CN" sz="2000" dirty="0">
                <a:solidFill>
                  <a:schemeClr val="bg1"/>
                </a:solidFill>
                <a:latin typeface="+mn-ea"/>
              </a:rPr>
              <a:t>所经过的网络可以是多种的</a:t>
            </a:r>
            <a:endParaRPr lang="zh-CN" altLang="en-US" sz="2000" dirty="0">
              <a:solidFill>
                <a:schemeClr val="bg1"/>
              </a:solidFill>
              <a:latin typeface="+mn-ea"/>
            </a:endParaRPr>
          </a:p>
        </p:txBody>
      </p:sp>
    </p:spTree>
    <p:extLst>
      <p:ext uri="{BB962C8B-B14F-4D97-AF65-F5344CB8AC3E}">
        <p14:creationId xmlns:p14="http://schemas.microsoft.com/office/powerpoint/2010/main" val="269886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grpId="0"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nodeType="afterGroup">
                            <p:stCondLst>
                              <p:cond delay="1500"/>
                            </p:stCondLst>
                            <p:childTnLst>
                              <p:par>
                                <p:cTn id="15" presetID="22" presetClass="entr" presetSubtype="8" fill="hold" grpId="0"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nodeType="afterGroup">
                            <p:stCondLst>
                              <p:cond delay="2500"/>
                            </p:stCondLst>
                            <p:childTnLst>
                              <p:par>
                                <p:cTn id="19" presetID="22" presetClass="entr" presetSubtype="8" fill="hold" grpId="0"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nodeType="afterGroup">
                            <p:stCondLst>
                              <p:cond delay="3500"/>
                            </p:stCondLst>
                            <p:childTnLst>
                              <p:par>
                                <p:cTn id="23" presetID="22" presetClass="entr" presetSubtype="8" fill="hold" grpId="0"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par>
                                <p:cTn id="26" presetID="1" presetClass="entr" presetSubtype="0" fill="hold" grpId="0" nodeType="withEffect">
                                  <p:stCondLst>
                                    <p:cond delay="5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4500"/>
                            </p:stCondLst>
                            <p:childTnLst>
                              <p:par>
                                <p:cTn id="29" presetID="1" presetClass="entr" presetSubtype="0" fill="hold" grpId="0" nodeType="afterEffect">
                                  <p:stCondLst>
                                    <p:cond delay="0"/>
                                  </p:stCondLst>
                                  <p:childTnLst>
                                    <p:set>
                                      <p:cBhvr>
                                        <p:cTn id="30"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P spid="2" grpId="0" animBg="1"/>
      <p:bldP spid="119428" grpId="0" animBg="1"/>
      <p:bldP spid="119414" grpId="0" animBg="1"/>
      <p:bldP spid="119415" grpId="0" animBg="1"/>
      <p:bldP spid="119416" grpId="0" animBg="1"/>
      <p:bldP spid="119417" grpId="0" animBg="1"/>
      <p:bldP spid="64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5" name="Rectangle 3"/>
          <p:cNvSpPr>
            <a:spLocks noGrp="1" noChangeArrowheads="1"/>
          </p:cNvSpPr>
          <p:nvPr>
            <p:ph idx="1"/>
          </p:nvPr>
        </p:nvSpPr>
        <p:spPr/>
        <p:txBody>
          <a:bodyPr/>
          <a:lstStyle/>
          <a:p>
            <a:r>
              <a:rPr lang="zh-CN" altLang="en-US" dirty="0"/>
              <a:t>纠错 </a:t>
            </a:r>
          </a:p>
          <a:p>
            <a:r>
              <a:rPr lang="zh-CN" altLang="en-US" dirty="0"/>
              <a:t>流量控制 </a:t>
            </a:r>
          </a:p>
          <a:p>
            <a:r>
              <a:rPr lang="zh-CN" altLang="en-US" dirty="0"/>
              <a:t>序号 </a:t>
            </a:r>
          </a:p>
          <a:p>
            <a:r>
              <a:rPr lang="zh-CN" altLang="en-US" dirty="0"/>
              <a:t>多点线路 </a:t>
            </a:r>
          </a:p>
          <a:p>
            <a:r>
              <a:rPr lang="zh-CN" altLang="en-US" dirty="0"/>
              <a:t>半双工或单工链路 </a:t>
            </a:r>
          </a:p>
        </p:txBody>
      </p:sp>
      <p:sp>
        <p:nvSpPr>
          <p:cNvPr id="381954" name="Rectangle 2"/>
          <p:cNvSpPr>
            <a:spLocks noGrp="1" noChangeArrowheads="1"/>
          </p:cNvSpPr>
          <p:nvPr>
            <p:ph type="title"/>
          </p:nvPr>
        </p:nvSpPr>
        <p:spPr/>
        <p:txBody>
          <a:bodyPr/>
          <a:lstStyle/>
          <a:p>
            <a:r>
              <a:rPr lang="en-US" altLang="zh-CN" dirty="0"/>
              <a:t>2. PPP </a:t>
            </a:r>
            <a:r>
              <a:rPr lang="zh-CN" altLang="en-US" dirty="0"/>
              <a:t>协议不需要的功能</a:t>
            </a:r>
          </a:p>
        </p:txBody>
      </p:sp>
    </p:spTree>
    <p:extLst>
      <p:ext uri="{BB962C8B-B14F-4D97-AF65-F5344CB8AC3E}">
        <p14:creationId xmlns:p14="http://schemas.microsoft.com/office/powerpoint/2010/main" val="268702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p:txBody>
          <a:bodyPr/>
          <a:lstStyle/>
          <a:p>
            <a:r>
              <a:rPr lang="en-US" altLang="zh-CN" dirty="0"/>
              <a:t>PPP </a:t>
            </a:r>
            <a:r>
              <a:rPr lang="zh-CN" altLang="en-US" dirty="0"/>
              <a:t>协议有三个组成部分：</a:t>
            </a:r>
          </a:p>
          <a:p>
            <a:pPr lvl="1"/>
            <a:r>
              <a:rPr lang="en-US" altLang="zh-CN" dirty="0"/>
              <a:t>(1) </a:t>
            </a:r>
            <a:r>
              <a:rPr lang="zh-CN" altLang="en-US" dirty="0"/>
              <a:t>一个将 </a:t>
            </a:r>
            <a:r>
              <a:rPr lang="en-US" altLang="zh-CN" dirty="0"/>
              <a:t>IP </a:t>
            </a:r>
            <a:r>
              <a:rPr lang="zh-CN" altLang="en-US" dirty="0"/>
              <a:t>数据报封装到串行链路的方法。</a:t>
            </a:r>
          </a:p>
          <a:p>
            <a:pPr lvl="1"/>
            <a:r>
              <a:rPr lang="en-US" altLang="zh-CN" dirty="0"/>
              <a:t>(2) </a:t>
            </a:r>
            <a:r>
              <a:rPr lang="zh-CN" altLang="en-US" dirty="0"/>
              <a:t>链路控制协议 </a:t>
            </a:r>
            <a:r>
              <a:rPr lang="en-US" altLang="zh-CN" dirty="0"/>
              <a:t>LCP (Link Control Protocol)</a:t>
            </a:r>
            <a:r>
              <a:rPr lang="zh-CN" altLang="en-US" dirty="0"/>
              <a:t>。</a:t>
            </a:r>
            <a:endParaRPr lang="en-US" altLang="zh-CN" dirty="0"/>
          </a:p>
          <a:p>
            <a:pPr lvl="2"/>
            <a:r>
              <a:rPr lang="zh-CN" altLang="en-US" dirty="0"/>
              <a:t>建立、配置和测试数据链路连接</a:t>
            </a:r>
          </a:p>
          <a:p>
            <a:pPr lvl="1"/>
            <a:r>
              <a:rPr lang="en-US" altLang="zh-CN" dirty="0"/>
              <a:t>(3) </a:t>
            </a:r>
            <a:r>
              <a:rPr lang="zh-CN" altLang="en-US" dirty="0"/>
              <a:t>网络控制协议 </a:t>
            </a:r>
            <a:r>
              <a:rPr lang="en-US" altLang="zh-CN" dirty="0"/>
              <a:t>NCP (Network Control Protocol)</a:t>
            </a:r>
            <a:r>
              <a:rPr lang="zh-CN" altLang="en-US" dirty="0"/>
              <a:t>。</a:t>
            </a:r>
            <a:endParaRPr lang="en-US" altLang="zh-CN" dirty="0"/>
          </a:p>
          <a:p>
            <a:pPr lvl="2"/>
            <a:r>
              <a:rPr lang="zh-CN" altLang="en-US" dirty="0"/>
              <a:t>支持不同网络层协议</a:t>
            </a:r>
            <a:r>
              <a:rPr lang="en-US" altLang="zh-CN" dirty="0"/>
              <a:t>,</a:t>
            </a:r>
            <a:r>
              <a:rPr lang="zh-CN" altLang="en-US" dirty="0"/>
              <a:t>如</a:t>
            </a:r>
            <a:r>
              <a:rPr lang="en-US" altLang="zh-CN" dirty="0"/>
              <a:t>IP</a:t>
            </a:r>
            <a:r>
              <a:rPr lang="zh-CN" altLang="en-US" dirty="0"/>
              <a:t>、</a:t>
            </a:r>
            <a:r>
              <a:rPr lang="en-US" altLang="zh-CN" dirty="0" err="1"/>
              <a:t>Appletalk</a:t>
            </a:r>
            <a:endParaRPr lang="zh-CN" altLang="en-US" dirty="0"/>
          </a:p>
        </p:txBody>
      </p:sp>
      <p:sp>
        <p:nvSpPr>
          <p:cNvPr id="193538" name="Rectangle 2"/>
          <p:cNvSpPr>
            <a:spLocks noGrp="1" noChangeArrowheads="1"/>
          </p:cNvSpPr>
          <p:nvPr>
            <p:ph type="title"/>
          </p:nvPr>
        </p:nvSpPr>
        <p:spPr/>
        <p:txBody>
          <a:bodyPr/>
          <a:lstStyle/>
          <a:p>
            <a:r>
              <a:rPr lang="en-US" altLang="zh-CN" dirty="0"/>
              <a:t>3. PPP </a:t>
            </a:r>
            <a:r>
              <a:rPr lang="zh-CN" altLang="en-US" dirty="0"/>
              <a:t>协议的组成 </a:t>
            </a:r>
          </a:p>
        </p:txBody>
      </p:sp>
      <p:sp>
        <p:nvSpPr>
          <p:cNvPr id="2" name="矩形 1">
            <a:extLst>
              <a:ext uri="{FF2B5EF4-FFF2-40B4-BE49-F238E27FC236}">
                <a16:creationId xmlns:a16="http://schemas.microsoft.com/office/drawing/2014/main" id="{A4155CDE-E6BC-4CC4-9504-C4CE3E80F1BA}"/>
              </a:ext>
            </a:extLst>
          </p:cNvPr>
          <p:cNvSpPr/>
          <p:nvPr/>
        </p:nvSpPr>
        <p:spPr>
          <a:xfrm>
            <a:off x="7536160" y="1844824"/>
            <a:ext cx="2929007" cy="369332"/>
          </a:xfrm>
          <a:prstGeom prst="rect">
            <a:avLst/>
          </a:prstGeom>
        </p:spPr>
        <p:txBody>
          <a:bodyPr wrap="none">
            <a:spAutoFit/>
          </a:bodyPr>
          <a:lstStyle/>
          <a:p>
            <a:r>
              <a:rPr lang="en-US" altLang="zh-CN" dirty="0">
                <a:solidFill>
                  <a:srgbClr val="00B050"/>
                </a:solidFill>
              </a:rPr>
              <a:t>synchronous link like ISDN</a:t>
            </a:r>
            <a:endParaRPr lang="zh-CN" altLang="en-US" dirty="0">
              <a:solidFill>
                <a:srgbClr val="00B050"/>
              </a:solidFill>
            </a:endParaRPr>
          </a:p>
        </p:txBody>
      </p:sp>
      <p:sp>
        <p:nvSpPr>
          <p:cNvPr id="3" name="矩形 2">
            <a:extLst>
              <a:ext uri="{FF2B5EF4-FFF2-40B4-BE49-F238E27FC236}">
                <a16:creationId xmlns:a16="http://schemas.microsoft.com/office/drawing/2014/main" id="{8D688CF1-4D8E-441E-95D9-EC82DC94CCCA}"/>
              </a:ext>
            </a:extLst>
          </p:cNvPr>
          <p:cNvSpPr/>
          <p:nvPr/>
        </p:nvSpPr>
        <p:spPr>
          <a:xfrm>
            <a:off x="7401507" y="2188632"/>
            <a:ext cx="3198311" cy="369332"/>
          </a:xfrm>
          <a:prstGeom prst="rect">
            <a:avLst/>
          </a:prstGeom>
        </p:spPr>
        <p:txBody>
          <a:bodyPr wrap="none">
            <a:spAutoFit/>
          </a:bodyPr>
          <a:lstStyle/>
          <a:p>
            <a:r>
              <a:rPr lang="en-US" altLang="zh-CN" dirty="0">
                <a:solidFill>
                  <a:srgbClr val="00B050"/>
                </a:solidFill>
              </a:rPr>
              <a:t>asynchronous link like dial-up</a:t>
            </a:r>
            <a:endParaRPr lang="zh-CN" altLang="en-US" dirty="0">
              <a:solidFill>
                <a:srgbClr val="00B050"/>
              </a:solidFill>
            </a:endParaRPr>
          </a:p>
        </p:txBody>
      </p:sp>
      <p:sp>
        <p:nvSpPr>
          <p:cNvPr id="4" name="文本框 3">
            <a:extLst>
              <a:ext uri="{FF2B5EF4-FFF2-40B4-BE49-F238E27FC236}">
                <a16:creationId xmlns:a16="http://schemas.microsoft.com/office/drawing/2014/main" id="{EB4A7061-D4F9-46EB-A629-411AE6D9A82A}"/>
              </a:ext>
            </a:extLst>
          </p:cNvPr>
          <p:cNvSpPr txBox="1"/>
          <p:nvPr/>
        </p:nvSpPr>
        <p:spPr>
          <a:xfrm>
            <a:off x="10599818" y="2003966"/>
            <a:ext cx="1368152" cy="369332"/>
          </a:xfrm>
          <a:prstGeom prst="rect">
            <a:avLst/>
          </a:prstGeom>
          <a:noFill/>
        </p:spPr>
        <p:txBody>
          <a:bodyPr wrap="square" rtlCol="0">
            <a:spAutoFit/>
          </a:bodyPr>
          <a:lstStyle/>
          <a:p>
            <a:r>
              <a:rPr lang="zh-CN" altLang="en-US" dirty="0">
                <a:solidFill>
                  <a:srgbClr val="0000FF"/>
                </a:solidFill>
              </a:rPr>
              <a:t>不同物理层</a:t>
            </a:r>
          </a:p>
        </p:txBody>
      </p:sp>
      <p:sp>
        <p:nvSpPr>
          <p:cNvPr id="7" name="文本框 6">
            <a:extLst>
              <a:ext uri="{FF2B5EF4-FFF2-40B4-BE49-F238E27FC236}">
                <a16:creationId xmlns:a16="http://schemas.microsoft.com/office/drawing/2014/main" id="{222E359A-2118-4A69-8A9E-95E7CF6772F1}"/>
              </a:ext>
            </a:extLst>
          </p:cNvPr>
          <p:cNvSpPr txBox="1"/>
          <p:nvPr/>
        </p:nvSpPr>
        <p:spPr>
          <a:xfrm>
            <a:off x="10599818" y="3613852"/>
            <a:ext cx="1368152" cy="369332"/>
          </a:xfrm>
          <a:prstGeom prst="rect">
            <a:avLst/>
          </a:prstGeom>
          <a:noFill/>
        </p:spPr>
        <p:txBody>
          <a:bodyPr wrap="square" rtlCol="0">
            <a:spAutoFit/>
          </a:bodyPr>
          <a:lstStyle/>
          <a:p>
            <a:r>
              <a:rPr lang="zh-CN" altLang="en-US" dirty="0">
                <a:solidFill>
                  <a:srgbClr val="0000FF"/>
                </a:solidFill>
              </a:rPr>
              <a:t>不同网络层</a:t>
            </a:r>
          </a:p>
        </p:txBody>
      </p:sp>
    </p:spTree>
    <p:extLst>
      <p:ext uri="{BB962C8B-B14F-4D97-AF65-F5344CB8AC3E}">
        <p14:creationId xmlns:p14="http://schemas.microsoft.com/office/powerpoint/2010/main" val="102964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p:txBody>
          <a:bodyPr/>
          <a:lstStyle/>
          <a:p>
            <a:r>
              <a:rPr lang="en-US" altLang="zh-CN" sz="2800" dirty="0"/>
              <a:t>PPP </a:t>
            </a:r>
            <a:r>
              <a:rPr lang="zh-CN" altLang="zh-CN" sz="2800" dirty="0"/>
              <a:t>帧的首部和尾部分别为</a:t>
            </a:r>
            <a:r>
              <a:rPr lang="en-US" altLang="zh-CN" sz="2800" dirty="0"/>
              <a:t> 4 </a:t>
            </a:r>
            <a:r>
              <a:rPr lang="zh-CN" altLang="zh-CN" sz="2800" dirty="0"/>
              <a:t>个字段和</a:t>
            </a:r>
            <a:r>
              <a:rPr lang="en-US" altLang="zh-CN" sz="2800" dirty="0"/>
              <a:t> 2 </a:t>
            </a:r>
            <a:r>
              <a:rPr lang="zh-CN" altLang="zh-CN" sz="2800" dirty="0"/>
              <a:t>个字段。</a:t>
            </a:r>
            <a:endParaRPr lang="en-US" altLang="zh-CN" sz="2800" dirty="0"/>
          </a:p>
          <a:p>
            <a:r>
              <a:rPr lang="zh-CN" altLang="en-US" sz="2800" dirty="0"/>
              <a:t>标志字段 </a:t>
            </a:r>
            <a:r>
              <a:rPr lang="en-US" altLang="zh-CN" sz="2800" dirty="0"/>
              <a:t>F = 0x7E </a:t>
            </a:r>
            <a:r>
              <a:rPr lang="zh-CN" altLang="en-US" sz="2800" dirty="0"/>
              <a:t>（符号“</a:t>
            </a:r>
            <a:r>
              <a:rPr lang="en-US" altLang="zh-CN" sz="2800" dirty="0"/>
              <a:t>0x”</a:t>
            </a:r>
            <a:r>
              <a:rPr lang="zh-CN" altLang="en-US" sz="2800" dirty="0"/>
              <a:t>表示后面的字符是用十六进制表示。十六进制的 </a:t>
            </a:r>
            <a:r>
              <a:rPr lang="en-US" altLang="zh-CN" sz="2800" dirty="0"/>
              <a:t>7E </a:t>
            </a:r>
            <a:r>
              <a:rPr lang="zh-CN" altLang="en-US" sz="2800" dirty="0"/>
              <a:t>的二进制表示是 </a:t>
            </a:r>
            <a:r>
              <a:rPr lang="en-US" altLang="zh-CN" sz="2800" dirty="0"/>
              <a:t>01111110</a:t>
            </a:r>
            <a:r>
              <a:rPr lang="zh-CN" altLang="en-US" sz="2800" dirty="0"/>
              <a:t>）。</a:t>
            </a:r>
            <a:endParaRPr lang="en-US" altLang="zh-CN" sz="2800" dirty="0"/>
          </a:p>
          <a:p>
            <a:r>
              <a:rPr lang="zh-CN" altLang="en-US" sz="2800" dirty="0"/>
              <a:t>地址字段 </a:t>
            </a:r>
            <a:r>
              <a:rPr lang="en-US" altLang="zh-CN" sz="2800" dirty="0"/>
              <a:t>A </a:t>
            </a:r>
            <a:r>
              <a:rPr lang="zh-CN" altLang="en-US" sz="2800" dirty="0"/>
              <a:t>只置为 </a:t>
            </a:r>
            <a:r>
              <a:rPr lang="en-US" altLang="zh-CN" sz="2800" dirty="0"/>
              <a:t>0xFF</a:t>
            </a:r>
            <a:r>
              <a:rPr lang="zh-CN" altLang="en-US" sz="2800" dirty="0"/>
              <a:t>。地址字段实际上并不起作用。</a:t>
            </a:r>
          </a:p>
          <a:p>
            <a:r>
              <a:rPr lang="zh-CN" altLang="en-US" sz="2800" dirty="0"/>
              <a:t>控制字段 </a:t>
            </a:r>
            <a:r>
              <a:rPr lang="en-US" altLang="zh-CN" sz="2800" dirty="0"/>
              <a:t>C </a:t>
            </a:r>
            <a:r>
              <a:rPr lang="zh-CN" altLang="en-US" sz="2800" dirty="0"/>
              <a:t>通常置为 </a:t>
            </a:r>
            <a:r>
              <a:rPr lang="en-US" altLang="zh-CN" sz="2800" dirty="0"/>
              <a:t>0x03</a:t>
            </a:r>
            <a:r>
              <a:rPr lang="zh-CN" altLang="en-US" sz="2800" dirty="0"/>
              <a:t>。</a:t>
            </a:r>
          </a:p>
          <a:p>
            <a:r>
              <a:rPr lang="en-US" altLang="zh-CN" sz="2800" dirty="0">
                <a:solidFill>
                  <a:srgbClr val="FF0000"/>
                </a:solidFill>
              </a:rPr>
              <a:t>PPP </a:t>
            </a:r>
            <a:r>
              <a:rPr lang="zh-CN" altLang="en-US" sz="2800" dirty="0">
                <a:solidFill>
                  <a:srgbClr val="FF0000"/>
                </a:solidFill>
              </a:rPr>
              <a:t>是面向字节的，所有的 </a:t>
            </a:r>
            <a:r>
              <a:rPr lang="en-US" altLang="zh-CN" sz="2800" dirty="0">
                <a:solidFill>
                  <a:srgbClr val="FF0000"/>
                </a:solidFill>
              </a:rPr>
              <a:t>PPP </a:t>
            </a:r>
            <a:r>
              <a:rPr lang="zh-CN" altLang="en-US" sz="2800" dirty="0">
                <a:solidFill>
                  <a:srgbClr val="FF0000"/>
                </a:solidFill>
              </a:rPr>
              <a:t>帧的长度都是整数字节。</a:t>
            </a:r>
          </a:p>
        </p:txBody>
      </p:sp>
      <p:sp>
        <p:nvSpPr>
          <p:cNvPr id="195586" name="Rectangle 2"/>
          <p:cNvSpPr>
            <a:spLocks noGrp="1" noChangeArrowheads="1"/>
          </p:cNvSpPr>
          <p:nvPr>
            <p:ph type="title"/>
          </p:nvPr>
        </p:nvSpPr>
        <p:spPr/>
        <p:txBody>
          <a:bodyPr/>
          <a:lstStyle/>
          <a:p>
            <a:r>
              <a:rPr lang="en-US" altLang="zh-CN" dirty="0"/>
              <a:t>3.2.2   PPP </a:t>
            </a:r>
            <a:r>
              <a:rPr lang="zh-CN" altLang="en-US" dirty="0"/>
              <a:t>协议的帧格式</a:t>
            </a:r>
          </a:p>
        </p:txBody>
      </p:sp>
      <p:sp>
        <p:nvSpPr>
          <p:cNvPr id="4" name="文本框 3">
            <a:extLst>
              <a:ext uri="{FF2B5EF4-FFF2-40B4-BE49-F238E27FC236}">
                <a16:creationId xmlns:a16="http://schemas.microsoft.com/office/drawing/2014/main" id="{005C62E8-E72A-4F4B-8C27-82DFA35A0C1C}"/>
              </a:ext>
            </a:extLst>
          </p:cNvPr>
          <p:cNvSpPr txBox="1"/>
          <p:nvPr/>
        </p:nvSpPr>
        <p:spPr>
          <a:xfrm>
            <a:off x="2095500" y="4653136"/>
            <a:ext cx="8001000" cy="521970"/>
          </a:xfrm>
          <a:prstGeom prst="rect">
            <a:avLst/>
          </a:prstGeom>
          <a:noFill/>
          <a:ln w="9525">
            <a:noFill/>
          </a:ln>
        </p:spPr>
        <p:txBody>
          <a:bodyPr>
            <a:spAutoFit/>
          </a:bodyPr>
          <a:lstStyle/>
          <a:p>
            <a:pPr>
              <a:spcBef>
                <a:spcPct val="50000"/>
              </a:spcBef>
            </a:pPr>
            <a:r>
              <a:rPr lang="en-US" altLang="zh-CN" sz="2800" b="1" dirty="0">
                <a:solidFill>
                  <a:srgbClr val="FF0066"/>
                </a:solidFill>
              </a:rPr>
              <a:t>PPP</a:t>
            </a:r>
            <a:r>
              <a:rPr lang="zh-CN" altLang="en-US" sz="2800" b="1" dirty="0">
                <a:solidFill>
                  <a:srgbClr val="FF0066"/>
                </a:solidFill>
              </a:rPr>
              <a:t>：</a:t>
            </a:r>
            <a:r>
              <a:rPr lang="en-US" altLang="zh-CN" sz="2800" b="1" dirty="0">
                <a:solidFill>
                  <a:srgbClr val="FF0066"/>
                </a:solidFill>
              </a:rPr>
              <a:t> </a:t>
            </a:r>
            <a:r>
              <a:rPr lang="en-US" altLang="zh-CN" sz="2800" b="1" dirty="0">
                <a:solidFill>
                  <a:schemeClr val="accent2"/>
                </a:solidFill>
              </a:rPr>
              <a:t>Byte Oriented</a:t>
            </a:r>
          </a:p>
        </p:txBody>
      </p:sp>
    </p:spTree>
    <p:extLst>
      <p:ext uri="{BB962C8B-B14F-4D97-AF65-F5344CB8AC3E}">
        <p14:creationId xmlns:p14="http://schemas.microsoft.com/office/powerpoint/2010/main" val="39085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lgn="ctr"/>
            <a:r>
              <a:rPr lang="en-US" altLang="zh-CN" dirty="0"/>
              <a:t>PPP </a:t>
            </a:r>
            <a:r>
              <a:rPr lang="zh-CN" altLang="en-US" dirty="0"/>
              <a:t>协议的帧格式</a:t>
            </a:r>
          </a:p>
        </p:txBody>
      </p:sp>
      <p:sp>
        <p:nvSpPr>
          <p:cNvPr id="194564" name="Rectangle 4"/>
          <p:cNvSpPr>
            <a:spLocks noChangeArrowheads="1"/>
          </p:cNvSpPr>
          <p:nvPr/>
        </p:nvSpPr>
        <p:spPr bwMode="auto">
          <a:xfrm>
            <a:off x="5511578" y="1497486"/>
            <a:ext cx="3140340" cy="465137"/>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a:r>
              <a:rPr kumimoji="1" lang="en-US" altLang="zh-CN" b="1">
                <a:solidFill>
                  <a:srgbClr val="000099"/>
                </a:solidFill>
                <a:latin typeface="+mn-lt"/>
                <a:ea typeface="黑体" pitchFamily="2" charset="-122"/>
              </a:rPr>
              <a:t>IP </a:t>
            </a:r>
            <a:r>
              <a:rPr kumimoji="1" lang="zh-CN" altLang="en-US" b="1">
                <a:solidFill>
                  <a:srgbClr val="000099"/>
                </a:solidFill>
                <a:latin typeface="+mn-lt"/>
                <a:ea typeface="黑体" pitchFamily="2" charset="-122"/>
              </a:rPr>
              <a:t>数据报</a:t>
            </a:r>
          </a:p>
        </p:txBody>
      </p:sp>
      <p:sp>
        <p:nvSpPr>
          <p:cNvPr id="194569" name="Text Box 9"/>
          <p:cNvSpPr txBox="1">
            <a:spLocks noChangeArrowheads="1"/>
          </p:cNvSpPr>
          <p:nvPr/>
        </p:nvSpPr>
        <p:spPr bwMode="auto">
          <a:xfrm>
            <a:off x="2665323"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0" name="Text Box 10"/>
          <p:cNvSpPr txBox="1">
            <a:spLocks noChangeArrowheads="1"/>
          </p:cNvSpPr>
          <p:nvPr/>
        </p:nvSpPr>
        <p:spPr bwMode="auto">
          <a:xfrm>
            <a:off x="482538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71" name="Text Box 11"/>
          <p:cNvSpPr txBox="1">
            <a:spLocks noChangeArrowheads="1"/>
          </p:cNvSpPr>
          <p:nvPr/>
        </p:nvSpPr>
        <p:spPr bwMode="auto">
          <a:xfrm>
            <a:off x="32552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2" name="Text Box 12"/>
          <p:cNvSpPr txBox="1">
            <a:spLocks noChangeArrowheads="1"/>
          </p:cNvSpPr>
          <p:nvPr/>
        </p:nvSpPr>
        <p:spPr bwMode="auto">
          <a:xfrm>
            <a:off x="10024311"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73" name="Text Box 13"/>
          <p:cNvSpPr txBox="1">
            <a:spLocks noChangeArrowheads="1"/>
          </p:cNvSpPr>
          <p:nvPr/>
        </p:nvSpPr>
        <p:spPr bwMode="auto">
          <a:xfrm>
            <a:off x="1783070" y="293258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字节</a:t>
            </a:r>
          </a:p>
        </p:txBody>
      </p:sp>
      <p:sp>
        <p:nvSpPr>
          <p:cNvPr id="194578" name="Text Box 18"/>
          <p:cNvSpPr txBox="1">
            <a:spLocks noChangeArrowheads="1"/>
          </p:cNvSpPr>
          <p:nvPr/>
        </p:nvSpPr>
        <p:spPr bwMode="auto">
          <a:xfrm>
            <a:off x="384337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1</a:t>
            </a:r>
          </a:p>
        </p:txBody>
      </p:sp>
      <p:sp>
        <p:nvSpPr>
          <p:cNvPr id="194583" name="Text Box 23"/>
          <p:cNvSpPr txBox="1">
            <a:spLocks noChangeArrowheads="1"/>
          </p:cNvSpPr>
          <p:nvPr/>
        </p:nvSpPr>
        <p:spPr bwMode="auto">
          <a:xfrm>
            <a:off x="9044029" y="293258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2</a:t>
            </a:r>
          </a:p>
        </p:txBody>
      </p:sp>
      <p:sp>
        <p:nvSpPr>
          <p:cNvPr id="194586" name="Line 26"/>
          <p:cNvSpPr>
            <a:spLocks noChangeShapeType="1"/>
          </p:cNvSpPr>
          <p:nvPr/>
        </p:nvSpPr>
        <p:spPr bwMode="auto">
          <a:xfrm>
            <a:off x="5511578" y="1484786"/>
            <a:ext cx="18918" cy="9239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7" name="Line 27"/>
          <p:cNvSpPr>
            <a:spLocks noChangeShapeType="1"/>
          </p:cNvSpPr>
          <p:nvPr/>
        </p:nvSpPr>
        <p:spPr bwMode="auto">
          <a:xfrm>
            <a:off x="8651917" y="1484784"/>
            <a:ext cx="0" cy="88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1" name="Text Box 31"/>
          <p:cNvSpPr txBox="1">
            <a:spLocks noChangeArrowheads="1"/>
          </p:cNvSpPr>
          <p:nvPr/>
        </p:nvSpPr>
        <p:spPr bwMode="auto">
          <a:xfrm>
            <a:off x="5903691" y="2932584"/>
            <a:ext cx="20489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不超过 </a:t>
            </a:r>
            <a:r>
              <a:rPr kumimoji="1" lang="en-US" altLang="zh-CN" b="1">
                <a:solidFill>
                  <a:srgbClr val="000099"/>
                </a:solidFill>
                <a:latin typeface="+mn-lt"/>
                <a:ea typeface="黑体" pitchFamily="2" charset="-122"/>
              </a:rPr>
              <a:t>1500 </a:t>
            </a:r>
            <a:r>
              <a:rPr kumimoji="1" lang="zh-CN" altLang="en-US" b="1">
                <a:solidFill>
                  <a:srgbClr val="000099"/>
                </a:solidFill>
                <a:latin typeface="+mn-lt"/>
                <a:ea typeface="黑体" pitchFamily="2" charset="-122"/>
              </a:rPr>
              <a:t>字节</a:t>
            </a:r>
          </a:p>
        </p:txBody>
      </p:sp>
      <p:sp>
        <p:nvSpPr>
          <p:cNvPr id="194592" name="Line 32"/>
          <p:cNvSpPr>
            <a:spLocks noChangeShapeType="1"/>
          </p:cNvSpPr>
          <p:nvPr/>
        </p:nvSpPr>
        <p:spPr bwMode="auto">
          <a:xfrm>
            <a:off x="2584492" y="3553867"/>
            <a:ext cx="794715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593" name="Text Box 33"/>
          <p:cNvSpPr txBox="1">
            <a:spLocks noChangeArrowheads="1"/>
          </p:cNvSpPr>
          <p:nvPr/>
        </p:nvSpPr>
        <p:spPr bwMode="auto">
          <a:xfrm>
            <a:off x="5980030" y="3316922"/>
            <a:ext cx="102322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PPP </a:t>
            </a:r>
            <a:r>
              <a:rPr kumimoji="1" lang="zh-CN" altLang="en-US" sz="2000" b="1" dirty="0">
                <a:solidFill>
                  <a:srgbClr val="000099"/>
                </a:solidFill>
                <a:latin typeface="+mn-lt"/>
                <a:ea typeface="黑体" pitchFamily="2" charset="-122"/>
              </a:rPr>
              <a:t>帧</a:t>
            </a:r>
          </a:p>
        </p:txBody>
      </p:sp>
      <p:sp>
        <p:nvSpPr>
          <p:cNvPr id="194599" name="Text Box 39"/>
          <p:cNvSpPr txBox="1">
            <a:spLocks noChangeArrowheads="1"/>
          </p:cNvSpPr>
          <p:nvPr/>
        </p:nvSpPr>
        <p:spPr bwMode="auto">
          <a:xfrm>
            <a:off x="1559497" y="174672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黑体" pitchFamily="2" charset="-122"/>
              </a:rPr>
              <a:t>先发送</a:t>
            </a:r>
          </a:p>
        </p:txBody>
      </p:sp>
      <p:sp>
        <p:nvSpPr>
          <p:cNvPr id="194565" name="Rectangle 5"/>
          <p:cNvSpPr>
            <a:spLocks noChangeArrowheads="1"/>
          </p:cNvSpPr>
          <p:nvPr/>
        </p:nvSpPr>
        <p:spPr bwMode="auto">
          <a:xfrm>
            <a:off x="2567294" y="2332511"/>
            <a:ext cx="7947158" cy="56673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a:endParaRPr kumimoji="1" lang="zh-CN" altLang="zh-CN" b="1">
              <a:solidFill>
                <a:srgbClr val="000099"/>
              </a:solidFill>
              <a:latin typeface="+mn-lt"/>
              <a:ea typeface="黑体" pitchFamily="2" charset="-122"/>
            </a:endParaRPr>
          </a:p>
        </p:txBody>
      </p:sp>
      <p:sp>
        <p:nvSpPr>
          <p:cNvPr id="194566" name="Line 6"/>
          <p:cNvSpPr>
            <a:spLocks noChangeShapeType="1"/>
          </p:cNvSpPr>
          <p:nvPr/>
        </p:nvSpPr>
        <p:spPr bwMode="auto">
          <a:xfrm>
            <a:off x="3157183"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7" name="Line 7"/>
          <p:cNvSpPr>
            <a:spLocks noChangeShapeType="1"/>
          </p:cNvSpPr>
          <p:nvPr/>
        </p:nvSpPr>
        <p:spPr bwMode="auto">
          <a:xfrm>
            <a:off x="9828254"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68" name="Text Box 8"/>
          <p:cNvSpPr txBox="1">
            <a:spLocks noChangeArrowheads="1"/>
          </p:cNvSpPr>
          <p:nvPr/>
        </p:nvSpPr>
        <p:spPr bwMode="auto">
          <a:xfrm>
            <a:off x="2563854"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7E</a:t>
            </a:r>
          </a:p>
        </p:txBody>
      </p:sp>
      <p:sp>
        <p:nvSpPr>
          <p:cNvPr id="194574" name="Line 14"/>
          <p:cNvSpPr>
            <a:spLocks noChangeShapeType="1"/>
          </p:cNvSpPr>
          <p:nvPr/>
        </p:nvSpPr>
        <p:spPr bwMode="auto">
          <a:xfrm>
            <a:off x="3745352"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5" name="Line 15"/>
          <p:cNvSpPr>
            <a:spLocks noChangeShapeType="1"/>
          </p:cNvSpPr>
          <p:nvPr/>
        </p:nvSpPr>
        <p:spPr bwMode="auto">
          <a:xfrm>
            <a:off x="4333521" y="2332511"/>
            <a:ext cx="0" cy="566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76" name="Text Box 16"/>
          <p:cNvSpPr txBox="1">
            <a:spLocks noChangeArrowheads="1"/>
          </p:cNvSpPr>
          <p:nvPr/>
        </p:nvSpPr>
        <p:spPr bwMode="auto">
          <a:xfrm>
            <a:off x="3152023"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FF</a:t>
            </a:r>
          </a:p>
        </p:txBody>
      </p:sp>
      <p:sp>
        <p:nvSpPr>
          <p:cNvPr id="194577" name="Text Box 17"/>
          <p:cNvSpPr txBox="1">
            <a:spLocks noChangeArrowheads="1"/>
          </p:cNvSpPr>
          <p:nvPr/>
        </p:nvSpPr>
        <p:spPr bwMode="auto">
          <a:xfrm>
            <a:off x="3733313" y="253571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03</a:t>
            </a:r>
          </a:p>
        </p:txBody>
      </p:sp>
      <p:sp>
        <p:nvSpPr>
          <p:cNvPr id="194579" name="Text Box 19"/>
          <p:cNvSpPr txBox="1">
            <a:spLocks noChangeArrowheads="1"/>
          </p:cNvSpPr>
          <p:nvPr/>
        </p:nvSpPr>
        <p:spPr bwMode="auto">
          <a:xfrm>
            <a:off x="2646405" y="22991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0" name="Text Box 20"/>
          <p:cNvSpPr txBox="1">
            <a:spLocks noChangeArrowheads="1"/>
          </p:cNvSpPr>
          <p:nvPr/>
        </p:nvSpPr>
        <p:spPr bwMode="auto">
          <a:xfrm>
            <a:off x="3196738" y="229758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194581" name="Text Box 21"/>
          <p:cNvSpPr txBox="1">
            <a:spLocks noChangeArrowheads="1"/>
          </p:cNvSpPr>
          <p:nvPr/>
        </p:nvSpPr>
        <p:spPr bwMode="auto">
          <a:xfrm>
            <a:off x="3748791" y="229917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194582" name="Text Box 22"/>
          <p:cNvSpPr txBox="1">
            <a:spLocks noChangeArrowheads="1"/>
          </p:cNvSpPr>
          <p:nvPr/>
        </p:nvSpPr>
        <p:spPr bwMode="auto">
          <a:xfrm>
            <a:off x="8949216" y="248360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FCS</a:t>
            </a:r>
          </a:p>
        </p:txBody>
      </p:sp>
      <p:sp>
        <p:nvSpPr>
          <p:cNvPr id="194584" name="Text Box 24"/>
          <p:cNvSpPr txBox="1">
            <a:spLocks noChangeArrowheads="1"/>
          </p:cNvSpPr>
          <p:nvPr/>
        </p:nvSpPr>
        <p:spPr bwMode="auto">
          <a:xfrm>
            <a:off x="9955520" y="231981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194585" name="Text Box 25"/>
          <p:cNvSpPr txBox="1">
            <a:spLocks noChangeArrowheads="1"/>
          </p:cNvSpPr>
          <p:nvPr/>
        </p:nvSpPr>
        <p:spPr bwMode="auto">
          <a:xfrm>
            <a:off x="9890167" y="2535710"/>
            <a:ext cx="466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7E</a:t>
            </a:r>
          </a:p>
        </p:txBody>
      </p:sp>
      <p:sp>
        <p:nvSpPr>
          <p:cNvPr id="194588" name="Rectangle 28"/>
          <p:cNvSpPr>
            <a:spLocks noChangeArrowheads="1"/>
          </p:cNvSpPr>
          <p:nvPr/>
        </p:nvSpPr>
        <p:spPr bwMode="auto">
          <a:xfrm>
            <a:off x="5511578" y="2359498"/>
            <a:ext cx="3140340"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89" name="Text Box 29"/>
          <p:cNvSpPr txBox="1">
            <a:spLocks noChangeArrowheads="1"/>
          </p:cNvSpPr>
          <p:nvPr/>
        </p:nvSpPr>
        <p:spPr bwMode="auto">
          <a:xfrm>
            <a:off x="4574067" y="2467729"/>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协议</a:t>
            </a:r>
          </a:p>
        </p:txBody>
      </p:sp>
      <p:sp>
        <p:nvSpPr>
          <p:cNvPr id="194590" name="Text Box 30"/>
          <p:cNvSpPr txBox="1">
            <a:spLocks noChangeArrowheads="1"/>
          </p:cNvSpPr>
          <p:nvPr/>
        </p:nvSpPr>
        <p:spPr bwMode="auto">
          <a:xfrm>
            <a:off x="6055514" y="2483604"/>
            <a:ext cx="18838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黑体" pitchFamily="2" charset="-122"/>
              </a:rPr>
              <a:t>信    息    部    分</a:t>
            </a:r>
          </a:p>
        </p:txBody>
      </p:sp>
      <p:sp>
        <p:nvSpPr>
          <p:cNvPr id="194594" name="AutoShape 34"/>
          <p:cNvSpPr>
            <a:spLocks/>
          </p:cNvSpPr>
          <p:nvPr/>
        </p:nvSpPr>
        <p:spPr bwMode="auto">
          <a:xfrm rot="5400000">
            <a:off x="3951330" y="772263"/>
            <a:ext cx="176213" cy="2944283"/>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5" name="AutoShape 35"/>
          <p:cNvSpPr>
            <a:spLocks/>
          </p:cNvSpPr>
          <p:nvPr/>
        </p:nvSpPr>
        <p:spPr bwMode="auto">
          <a:xfrm rot="5400000">
            <a:off x="9502223" y="1320281"/>
            <a:ext cx="161925" cy="1862535"/>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596" name="Text Box 36"/>
          <p:cNvSpPr txBox="1">
            <a:spLocks noChangeArrowheads="1"/>
          </p:cNvSpPr>
          <p:nvPr/>
        </p:nvSpPr>
        <p:spPr bwMode="auto">
          <a:xfrm>
            <a:off x="3685760"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首部</a:t>
            </a:r>
          </a:p>
        </p:txBody>
      </p:sp>
      <p:sp>
        <p:nvSpPr>
          <p:cNvPr id="194597" name="Text Box 37"/>
          <p:cNvSpPr txBox="1">
            <a:spLocks noChangeArrowheads="1"/>
          </p:cNvSpPr>
          <p:nvPr/>
        </p:nvSpPr>
        <p:spPr bwMode="auto">
          <a:xfrm>
            <a:off x="9237248" y="1772816"/>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尾部</a:t>
            </a:r>
          </a:p>
        </p:txBody>
      </p:sp>
      <p:sp>
        <p:nvSpPr>
          <p:cNvPr id="194598" name="Line 38"/>
          <p:cNvSpPr>
            <a:spLocks noChangeShapeType="1"/>
          </p:cNvSpPr>
          <p:nvPr/>
        </p:nvSpPr>
        <p:spPr bwMode="auto">
          <a:xfrm>
            <a:off x="2567294" y="1764186"/>
            <a:ext cx="0" cy="485775"/>
          </a:xfrm>
          <a:prstGeom prst="line">
            <a:avLst/>
          </a:prstGeom>
          <a:noFill/>
          <a:ln w="28575">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4600" name="Line 40"/>
          <p:cNvSpPr>
            <a:spLocks noChangeShapeType="1"/>
          </p:cNvSpPr>
          <p:nvPr/>
        </p:nvSpPr>
        <p:spPr bwMode="auto">
          <a:xfrm>
            <a:off x="8651917" y="2303934"/>
            <a:ext cx="0" cy="595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1" name="Line 41"/>
          <p:cNvSpPr>
            <a:spLocks noChangeShapeType="1"/>
          </p:cNvSpPr>
          <p:nvPr/>
        </p:nvSpPr>
        <p:spPr bwMode="auto">
          <a:xfrm>
            <a:off x="5511577" y="2343623"/>
            <a:ext cx="0"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94602" name="AutoShape 42"/>
          <p:cNvSpPr>
            <a:spLocks noChangeArrowheads="1"/>
          </p:cNvSpPr>
          <p:nvPr/>
        </p:nvSpPr>
        <p:spPr bwMode="auto">
          <a:xfrm>
            <a:off x="6885691" y="1900711"/>
            <a:ext cx="294084" cy="566737"/>
          </a:xfrm>
          <a:prstGeom prst="downArrow">
            <a:avLst>
              <a:gd name="adj1" fmla="val 50000"/>
              <a:gd name="adj2" fmla="val 78290"/>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2" name="矩形 1"/>
          <p:cNvSpPr/>
          <p:nvPr/>
        </p:nvSpPr>
        <p:spPr>
          <a:xfrm>
            <a:off x="2639617" y="4010288"/>
            <a:ext cx="7624251" cy="1938992"/>
          </a:xfrm>
          <a:prstGeom prst="rect">
            <a:avLst/>
          </a:prstGeom>
          <a:solidFill>
            <a:srgbClr val="66FF66"/>
          </a:solidFill>
          <a:ln>
            <a:solidFill>
              <a:schemeClr val="tx1"/>
            </a:solidFill>
          </a:ln>
        </p:spPr>
        <p:txBody>
          <a:bodyPr wrap="square">
            <a:spAutoFit/>
          </a:bodyPr>
          <a:lstStyle/>
          <a:p>
            <a:pPr>
              <a:spcBef>
                <a:spcPts val="0"/>
              </a:spcBef>
            </a:pPr>
            <a:r>
              <a:rPr lang="en-US" altLang="zh-CN" sz="2400" b="1" dirty="0">
                <a:latin typeface="+mn-lt"/>
                <a:ea typeface="黑体" pitchFamily="2" charset="-122"/>
              </a:rPr>
              <a:t>PPP </a:t>
            </a:r>
            <a:r>
              <a:rPr lang="zh-CN" altLang="en-US" sz="2400" b="1" dirty="0">
                <a:latin typeface="+mn-lt"/>
                <a:ea typeface="黑体" pitchFamily="2" charset="-122"/>
              </a:rPr>
              <a:t>有一个 </a:t>
            </a:r>
            <a:r>
              <a:rPr lang="en-US" altLang="zh-CN" sz="2400" b="1" dirty="0">
                <a:latin typeface="+mn-lt"/>
                <a:ea typeface="黑体" pitchFamily="2" charset="-122"/>
              </a:rPr>
              <a:t>2 </a:t>
            </a:r>
            <a:r>
              <a:rPr lang="zh-CN" altLang="en-US" sz="2400" b="1" dirty="0">
                <a:latin typeface="+mn-lt"/>
                <a:ea typeface="黑体" pitchFamily="2" charset="-122"/>
              </a:rPr>
              <a:t>个字节的协议字段。其值</a:t>
            </a: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0x0021</a:t>
            </a:r>
            <a:r>
              <a:rPr lang="zh-CN" altLang="en-US" sz="2400" b="1" dirty="0">
                <a:latin typeface="+mn-lt"/>
                <a:ea typeface="黑体" pitchFamily="2" charset="-122"/>
              </a:rPr>
              <a:t>，则信息字段就是 </a:t>
            </a:r>
            <a:r>
              <a:rPr lang="en-US" altLang="zh-CN" sz="2400" b="1" dirty="0">
                <a:latin typeface="+mn-lt"/>
                <a:ea typeface="黑体" pitchFamily="2" charset="-122"/>
              </a:rPr>
              <a:t>IP </a:t>
            </a:r>
            <a:r>
              <a:rPr lang="zh-CN" altLang="en-US" sz="2400" b="1" dirty="0">
                <a:latin typeface="+mn-lt"/>
                <a:ea typeface="黑体" pitchFamily="2" charset="-122"/>
              </a:rPr>
              <a:t>数据报。</a:t>
            </a:r>
            <a:endParaRPr lang="en-US" altLang="zh-CN"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0x8021</a:t>
            </a:r>
            <a:r>
              <a:rPr lang="zh-CN" altLang="en-US" sz="2400" b="1" dirty="0">
                <a:ea typeface="黑体" pitchFamily="2" charset="-122"/>
              </a:rPr>
              <a:t>，则信息字段是网络控制数据。</a:t>
            </a:r>
            <a:endParaRPr lang="zh-CN" altLang="en-US" sz="2400" b="1" dirty="0">
              <a:latin typeface="+mn-lt"/>
              <a:ea typeface="黑体" pitchFamily="2" charset="-122"/>
            </a:endParaRPr>
          </a:p>
          <a:p>
            <a:pPr marL="360363" indent="-360363">
              <a:spcBef>
                <a:spcPts val="0"/>
              </a:spcBef>
              <a:buSzPct val="80000"/>
              <a:buFont typeface="Wingdings" pitchFamily="2" charset="2"/>
              <a:buChar char="l"/>
            </a:pPr>
            <a:r>
              <a:rPr lang="zh-CN" altLang="en-US" sz="2400" b="1" dirty="0">
                <a:latin typeface="+mn-lt"/>
                <a:ea typeface="黑体" pitchFamily="2" charset="-122"/>
              </a:rPr>
              <a:t>若为 </a:t>
            </a:r>
            <a:r>
              <a:rPr lang="en-US" altLang="zh-CN" sz="2400" b="1" dirty="0">
                <a:latin typeface="+mn-lt"/>
                <a:ea typeface="黑体" pitchFamily="2" charset="-122"/>
              </a:rPr>
              <a:t>0xC021</a:t>
            </a:r>
            <a:r>
              <a:rPr lang="zh-CN" altLang="en-US" sz="2400" b="1" dirty="0">
                <a:latin typeface="+mn-lt"/>
                <a:ea typeface="黑体" pitchFamily="2" charset="-122"/>
              </a:rPr>
              <a:t>，则信息字段是 </a:t>
            </a:r>
            <a:r>
              <a:rPr lang="en-US" altLang="zh-CN" sz="2400" b="1" dirty="0">
                <a:latin typeface="+mn-lt"/>
                <a:ea typeface="黑体" pitchFamily="2" charset="-122"/>
              </a:rPr>
              <a:t>PPP </a:t>
            </a:r>
            <a:r>
              <a:rPr lang="zh-CN" altLang="en-US" sz="2400" b="1" dirty="0">
                <a:latin typeface="+mn-lt"/>
                <a:ea typeface="黑体" pitchFamily="2" charset="-122"/>
              </a:rPr>
              <a:t>链路控制数据。</a:t>
            </a:r>
          </a:p>
          <a:p>
            <a:pPr marL="360363" indent="-360363">
              <a:spcBef>
                <a:spcPts val="0"/>
              </a:spcBef>
              <a:buSzPct val="80000"/>
              <a:buFont typeface="Wingdings" pitchFamily="2" charset="2"/>
              <a:buChar char="l"/>
            </a:pPr>
            <a:r>
              <a:rPr lang="zh-CN" altLang="en-US" sz="2400" b="1" dirty="0">
                <a:ea typeface="黑体" pitchFamily="2" charset="-122"/>
              </a:rPr>
              <a:t>若为 </a:t>
            </a:r>
            <a:r>
              <a:rPr lang="en-US" altLang="zh-CN" sz="2400" b="1" dirty="0">
                <a:ea typeface="黑体" pitchFamily="2" charset="-122"/>
              </a:rPr>
              <a:t>0xC023</a:t>
            </a:r>
            <a:r>
              <a:rPr lang="zh-CN" altLang="en-US" sz="2400" b="1" dirty="0">
                <a:ea typeface="黑体" pitchFamily="2" charset="-122"/>
              </a:rPr>
              <a:t>，则信息字段是鉴别数据。</a:t>
            </a:r>
            <a:endParaRPr lang="en-US" altLang="zh-CN" sz="2400" b="1" dirty="0">
              <a:ea typeface="黑体" pitchFamily="2" charset="-122"/>
            </a:endParaRPr>
          </a:p>
        </p:txBody>
      </p:sp>
    </p:spTree>
    <p:extLst>
      <p:ext uri="{BB962C8B-B14F-4D97-AF65-F5344CB8AC3E}">
        <p14:creationId xmlns:p14="http://schemas.microsoft.com/office/powerpoint/2010/main" val="3922854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p:txBody>
          <a:bodyPr/>
          <a:lstStyle/>
          <a:p>
            <a:r>
              <a:rPr lang="zh-CN" altLang="en-US" dirty="0"/>
              <a:t>当 </a:t>
            </a:r>
            <a:r>
              <a:rPr lang="en-US" altLang="zh-CN" dirty="0"/>
              <a:t>PPP </a:t>
            </a:r>
            <a:r>
              <a:rPr lang="zh-CN" altLang="en-US" dirty="0"/>
              <a:t>用在同步传输链路时，协议规定采用硬件来完成</a:t>
            </a:r>
            <a:r>
              <a:rPr lang="zh-CN" altLang="en-US" dirty="0">
                <a:solidFill>
                  <a:srgbClr val="FF0000"/>
                </a:solidFill>
              </a:rPr>
              <a:t>比特填充</a:t>
            </a:r>
            <a:r>
              <a:rPr lang="zh-CN" altLang="en-US" dirty="0"/>
              <a:t>（和 </a:t>
            </a:r>
            <a:r>
              <a:rPr lang="en-US" altLang="zh-CN" dirty="0"/>
              <a:t>HDLC </a:t>
            </a:r>
            <a:r>
              <a:rPr lang="zh-CN" altLang="en-US" dirty="0"/>
              <a:t>的做法一样）。 </a:t>
            </a:r>
            <a:endParaRPr lang="zh-CN" altLang="en-US" sz="3600" dirty="0"/>
          </a:p>
          <a:p>
            <a:r>
              <a:rPr lang="zh-CN" altLang="en-US" dirty="0"/>
              <a:t>当 </a:t>
            </a:r>
            <a:r>
              <a:rPr lang="en-US" altLang="zh-CN" dirty="0"/>
              <a:t>PPP </a:t>
            </a:r>
            <a:r>
              <a:rPr lang="zh-CN" altLang="en-US" dirty="0"/>
              <a:t>用在异步传输时，就使用一种特殊的</a:t>
            </a:r>
            <a:r>
              <a:rPr lang="zh-CN" altLang="en-US" dirty="0">
                <a:solidFill>
                  <a:srgbClr val="FF0000"/>
                </a:solidFill>
              </a:rPr>
              <a:t>字符填充法。</a:t>
            </a:r>
            <a:r>
              <a:rPr lang="zh-CN" altLang="en-US" dirty="0"/>
              <a:t> </a:t>
            </a:r>
          </a:p>
        </p:txBody>
      </p:sp>
      <p:sp>
        <p:nvSpPr>
          <p:cNvPr id="196610" name="Rectangle 2"/>
          <p:cNvSpPr>
            <a:spLocks noGrp="1" noChangeArrowheads="1"/>
          </p:cNvSpPr>
          <p:nvPr>
            <p:ph type="title"/>
          </p:nvPr>
        </p:nvSpPr>
        <p:spPr/>
        <p:txBody>
          <a:bodyPr/>
          <a:lstStyle/>
          <a:p>
            <a:pPr algn="ctr"/>
            <a:r>
              <a:rPr lang="zh-CN" altLang="en-US" dirty="0"/>
              <a:t>透明传输问题 </a:t>
            </a:r>
          </a:p>
        </p:txBody>
      </p:sp>
    </p:spTree>
    <p:extLst>
      <p:ext uri="{BB962C8B-B14F-4D97-AF65-F5344CB8AC3E}">
        <p14:creationId xmlns:p14="http://schemas.microsoft.com/office/powerpoint/2010/main" val="973374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p:txBody>
          <a:bodyPr/>
          <a:lstStyle/>
          <a:p>
            <a:pPr>
              <a:spcBef>
                <a:spcPts val="1200"/>
              </a:spcBef>
            </a:pPr>
            <a:r>
              <a:rPr lang="zh-CN" altLang="en-US" dirty="0"/>
              <a:t>将信息字段中出现的每一个 </a:t>
            </a:r>
            <a:r>
              <a:rPr lang="en-US" altLang="zh-CN" dirty="0"/>
              <a:t>0x7E </a:t>
            </a:r>
            <a:r>
              <a:rPr lang="zh-CN" altLang="en-US" dirty="0"/>
              <a:t>字节转变成为 </a:t>
            </a:r>
            <a:r>
              <a:rPr lang="en-US" altLang="zh-CN" dirty="0"/>
              <a:t>2 </a:t>
            </a:r>
            <a:r>
              <a:rPr lang="zh-CN" altLang="en-US" dirty="0"/>
              <a:t>字节序列 </a:t>
            </a:r>
            <a:r>
              <a:rPr lang="en-US" altLang="zh-CN" dirty="0"/>
              <a:t>(0x7D, 0x5E)</a:t>
            </a:r>
            <a:r>
              <a:rPr lang="zh-CN" altLang="en-US" dirty="0"/>
              <a:t>。 </a:t>
            </a:r>
            <a:endParaRPr lang="zh-CN" altLang="en-US" sz="3600" dirty="0"/>
          </a:p>
          <a:p>
            <a:pPr>
              <a:spcBef>
                <a:spcPts val="1200"/>
              </a:spcBef>
            </a:pPr>
            <a:r>
              <a:rPr lang="zh-CN" altLang="en-US" dirty="0"/>
              <a:t>若信息字段中出现一个 </a:t>
            </a:r>
            <a:r>
              <a:rPr lang="en-US" altLang="zh-CN" dirty="0"/>
              <a:t>0x7D </a:t>
            </a:r>
            <a:r>
              <a:rPr lang="zh-CN" altLang="en-US" dirty="0"/>
              <a:t>的字节</a:t>
            </a:r>
            <a:r>
              <a:rPr lang="en-US" altLang="zh-CN" dirty="0"/>
              <a:t>, </a:t>
            </a:r>
            <a:r>
              <a:rPr lang="zh-CN" altLang="en-US" dirty="0"/>
              <a:t>则将其转变成为 </a:t>
            </a:r>
            <a:r>
              <a:rPr lang="en-US" altLang="zh-CN" dirty="0"/>
              <a:t>2 </a:t>
            </a:r>
            <a:r>
              <a:rPr lang="zh-CN" altLang="en-US" dirty="0"/>
              <a:t>字节序列 </a:t>
            </a:r>
            <a:r>
              <a:rPr lang="en-US" altLang="zh-CN" dirty="0"/>
              <a:t>(0x7D, 0x5D)</a:t>
            </a:r>
            <a:r>
              <a:rPr lang="zh-CN" altLang="en-US" dirty="0"/>
              <a:t>。</a:t>
            </a:r>
          </a:p>
          <a:p>
            <a:pPr>
              <a:spcBef>
                <a:spcPts val="1200"/>
              </a:spcBef>
            </a:pPr>
            <a:r>
              <a:rPr lang="zh-CN" altLang="en-US" dirty="0"/>
              <a:t>若信息字段中出现 </a:t>
            </a:r>
            <a:r>
              <a:rPr lang="en-US" altLang="zh-CN" dirty="0"/>
              <a:t>ASCII </a:t>
            </a:r>
            <a:r>
              <a:rPr lang="zh-CN" altLang="en-US" dirty="0"/>
              <a:t>码的控制字符（即数值小于 </a:t>
            </a:r>
            <a:r>
              <a:rPr lang="en-US" altLang="zh-CN" dirty="0"/>
              <a:t>0x20 </a:t>
            </a:r>
            <a:r>
              <a:rPr lang="zh-CN" altLang="en-US" dirty="0"/>
              <a:t>的字符），则在该字符前面要加入一个 </a:t>
            </a:r>
            <a:r>
              <a:rPr lang="en-US" altLang="zh-CN" dirty="0"/>
              <a:t>0x7D </a:t>
            </a:r>
            <a:r>
              <a:rPr lang="zh-CN" altLang="en-US" dirty="0"/>
              <a:t>字节，同时将该字符的编码加以改变。  </a:t>
            </a:r>
          </a:p>
        </p:txBody>
      </p:sp>
      <p:sp>
        <p:nvSpPr>
          <p:cNvPr id="197634" name="Rectangle 2"/>
          <p:cNvSpPr>
            <a:spLocks noGrp="1" noChangeArrowheads="1"/>
          </p:cNvSpPr>
          <p:nvPr>
            <p:ph type="title"/>
          </p:nvPr>
        </p:nvSpPr>
        <p:spPr/>
        <p:txBody>
          <a:bodyPr/>
          <a:lstStyle/>
          <a:p>
            <a:pPr algn="ctr"/>
            <a:r>
              <a:rPr lang="zh-CN" altLang="en-US"/>
              <a:t>字符填充 </a:t>
            </a:r>
          </a:p>
        </p:txBody>
      </p:sp>
    </p:spTree>
    <p:extLst>
      <p:ext uri="{BB962C8B-B14F-4D97-AF65-F5344CB8AC3E}">
        <p14:creationId xmlns:p14="http://schemas.microsoft.com/office/powerpoint/2010/main" val="2330731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p:txBody>
          <a:bodyPr/>
          <a:lstStyle/>
          <a:p>
            <a:r>
              <a:rPr lang="en-US" altLang="zh-CN" dirty="0"/>
              <a:t>PPP </a:t>
            </a:r>
            <a:r>
              <a:rPr lang="zh-CN" altLang="en-US" dirty="0"/>
              <a:t>协议用在 </a:t>
            </a:r>
            <a:r>
              <a:rPr lang="en-US" altLang="zh-CN" dirty="0"/>
              <a:t>SONET/SDH </a:t>
            </a:r>
            <a:r>
              <a:rPr lang="zh-CN" altLang="en-US" dirty="0"/>
              <a:t>链路时，使用同步传输（一连串的比特连续传送）。</a:t>
            </a:r>
            <a:r>
              <a:rPr lang="zh-CN" altLang="en-US" dirty="0">
                <a:solidFill>
                  <a:srgbClr val="0000CC"/>
                </a:solidFill>
              </a:rPr>
              <a:t>这时 </a:t>
            </a:r>
            <a:r>
              <a:rPr lang="en-US" altLang="zh-CN" dirty="0">
                <a:solidFill>
                  <a:srgbClr val="0000CC"/>
                </a:solidFill>
              </a:rPr>
              <a:t>PPP </a:t>
            </a:r>
            <a:r>
              <a:rPr lang="zh-CN" altLang="en-US" dirty="0">
                <a:solidFill>
                  <a:srgbClr val="0000CC"/>
                </a:solidFill>
              </a:rPr>
              <a:t>协议采用</a:t>
            </a:r>
            <a:r>
              <a:rPr lang="zh-CN" altLang="en-US" dirty="0">
                <a:solidFill>
                  <a:srgbClr val="FF0000"/>
                </a:solidFill>
              </a:rPr>
              <a:t>零比特填充</a:t>
            </a:r>
            <a:r>
              <a:rPr lang="zh-CN" altLang="en-US" dirty="0">
                <a:solidFill>
                  <a:srgbClr val="0000CC"/>
                </a:solidFill>
              </a:rPr>
              <a:t>方法来实现透明传输。</a:t>
            </a:r>
          </a:p>
          <a:p>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a:t>
            </a:r>
            <a:endParaRPr lang="en-US" altLang="zh-CN" dirty="0"/>
          </a:p>
          <a:p>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p:txBody>
      </p:sp>
      <p:sp>
        <p:nvSpPr>
          <p:cNvPr id="385026" name="Rectangle 2"/>
          <p:cNvSpPr>
            <a:spLocks noGrp="1" noChangeArrowheads="1"/>
          </p:cNvSpPr>
          <p:nvPr>
            <p:ph type="title"/>
          </p:nvPr>
        </p:nvSpPr>
        <p:spPr/>
        <p:txBody>
          <a:bodyPr/>
          <a:lstStyle/>
          <a:p>
            <a:pPr algn="ctr"/>
            <a:r>
              <a:rPr lang="zh-CN" altLang="en-US" dirty="0"/>
              <a:t>零比特填充 </a:t>
            </a:r>
          </a:p>
        </p:txBody>
      </p:sp>
    </p:spTree>
    <p:extLst>
      <p:ext uri="{BB962C8B-B14F-4D97-AF65-F5344CB8AC3E}">
        <p14:creationId xmlns:p14="http://schemas.microsoft.com/office/powerpoint/2010/main" val="1397203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lang="zh-CN" altLang="en-US" dirty="0"/>
              <a:t>零比特填充 </a:t>
            </a:r>
          </a:p>
        </p:txBody>
      </p:sp>
      <p:sp>
        <p:nvSpPr>
          <p:cNvPr id="3" name="文本占位符 2">
            <a:extLst>
              <a:ext uri="{FF2B5EF4-FFF2-40B4-BE49-F238E27FC236}">
                <a16:creationId xmlns:a16="http://schemas.microsoft.com/office/drawing/2014/main" id="{D9D09B08-0D0F-4ED9-90EE-B3881F7B40E5}"/>
              </a:ext>
            </a:extLst>
          </p:cNvPr>
          <p:cNvSpPr>
            <a:spLocks noGrp="1"/>
          </p:cNvSpPr>
          <p:nvPr>
            <p:ph type="body" sz="quarter" idx="11"/>
          </p:nvPr>
        </p:nvSpPr>
        <p:spPr/>
        <p:txBody>
          <a:bodyPr>
            <a:normAutofit fontScale="92500" lnSpcReduction="20000"/>
          </a:bodyPr>
          <a:lstStyle/>
          <a:p>
            <a:r>
              <a:rPr lang="zh-CN" altLang="en-US" dirty="0"/>
              <a:t>零比特的填充与删除</a:t>
            </a:r>
          </a:p>
          <a:p>
            <a:endParaRPr lang="zh-CN" altLang="en-US" dirty="0"/>
          </a:p>
        </p:txBody>
      </p:sp>
      <p:sp>
        <p:nvSpPr>
          <p:cNvPr id="7" name="AutoShape 20"/>
          <p:cNvSpPr>
            <a:spLocks noChangeArrowheads="1"/>
          </p:cNvSpPr>
          <p:nvPr/>
        </p:nvSpPr>
        <p:spPr bwMode="auto">
          <a:xfrm>
            <a:off x="6744072" y="4585396"/>
            <a:ext cx="2497138" cy="520997"/>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8393329" y="4623758"/>
            <a:ext cx="276911" cy="439860"/>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9" name="Rectangle 17"/>
          <p:cNvSpPr>
            <a:spLocks noChangeArrowheads="1"/>
          </p:cNvSpPr>
          <p:nvPr/>
        </p:nvSpPr>
        <p:spPr bwMode="auto">
          <a:xfrm>
            <a:off x="5918072" y="4615780"/>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0" name="AutoShape 19"/>
          <p:cNvSpPr>
            <a:spLocks noChangeArrowheads="1"/>
          </p:cNvSpPr>
          <p:nvPr/>
        </p:nvSpPr>
        <p:spPr bwMode="auto">
          <a:xfrm>
            <a:off x="6697135" y="2962698"/>
            <a:ext cx="2497138" cy="538310"/>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1" name="AutoShape 6"/>
          <p:cNvSpPr>
            <a:spLocks noChangeArrowheads="1"/>
          </p:cNvSpPr>
          <p:nvPr/>
        </p:nvSpPr>
        <p:spPr bwMode="auto">
          <a:xfrm>
            <a:off x="6667901" y="1378100"/>
            <a:ext cx="2213371" cy="466724"/>
          </a:xfrm>
          <a:prstGeom prst="roundRect">
            <a:avLst>
              <a:gd name="adj" fmla="val 16667"/>
            </a:avLst>
          </a:prstGeom>
          <a:solidFill>
            <a:srgbClr val="00FFFF"/>
          </a:solidFill>
          <a:ln>
            <a:noFill/>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2" name="Rectangle 8"/>
          <p:cNvSpPr>
            <a:spLocks noChangeArrowheads="1"/>
          </p:cNvSpPr>
          <p:nvPr/>
        </p:nvSpPr>
        <p:spPr bwMode="auto">
          <a:xfrm>
            <a:off x="5814884" y="1375693"/>
            <a:ext cx="48603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0 1 1 1 1 1 1 0 </a:t>
            </a:r>
            <a:r>
              <a:rPr kumimoji="1" lang="en-US" altLang="zh-CN" sz="2400" dirty="0">
                <a:solidFill>
                  <a:srgbClr val="000099"/>
                </a:solidFill>
                <a:latin typeface="微软雅黑" panose="020B0503020204020204" pitchFamily="34" charset="-122"/>
                <a:ea typeface="微软雅黑" panose="020B0503020204020204" pitchFamily="34" charset="-122"/>
              </a:rPr>
              <a:t>0 0 1 0 1 0</a:t>
            </a:r>
          </a:p>
        </p:txBody>
      </p:sp>
      <p:sp>
        <p:nvSpPr>
          <p:cNvPr id="13" name="AutoShape 4"/>
          <p:cNvSpPr>
            <a:spLocks noChangeArrowheads="1"/>
          </p:cNvSpPr>
          <p:nvPr/>
        </p:nvSpPr>
        <p:spPr bwMode="auto">
          <a:xfrm>
            <a:off x="8328248" y="3009329"/>
            <a:ext cx="263128" cy="463105"/>
          </a:xfrm>
          <a:prstGeom prst="roundRect">
            <a:avLst>
              <a:gd name="adj" fmla="val 16667"/>
            </a:avLst>
          </a:prstGeom>
          <a:solidFill>
            <a:schemeClr val="accent2"/>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14" name="Rectangle 16"/>
          <p:cNvSpPr>
            <a:spLocks noChangeArrowheads="1"/>
          </p:cNvSpPr>
          <p:nvPr/>
        </p:nvSpPr>
        <p:spPr bwMode="auto">
          <a:xfrm>
            <a:off x="5852720" y="3026692"/>
            <a:ext cx="514083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400" dirty="0">
                <a:solidFill>
                  <a:srgbClr val="000099"/>
                </a:solidFill>
                <a:latin typeface="微软雅黑" panose="020B0503020204020204" pitchFamily="34" charset="-122"/>
                <a:ea typeface="微软雅黑" panose="020B0503020204020204" pitchFamily="34" charset="-122"/>
              </a:rPr>
              <a:t>0 1 0 </a:t>
            </a:r>
            <a:r>
              <a:rPr kumimoji="1" lang="en-US" altLang="zh-CN" sz="2400" dirty="0">
                <a:solidFill>
                  <a:srgbClr val="C00000"/>
                </a:solidFill>
                <a:latin typeface="微软雅黑" panose="020B0503020204020204" pitchFamily="34" charset="-122"/>
                <a:ea typeface="微软雅黑" panose="020B0503020204020204" pitchFamily="34" charset="-122"/>
              </a:rPr>
              <a:t>0 1 1 1 1 1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en-US" altLang="zh-CN" sz="2400" dirty="0">
                <a:solidFill>
                  <a:srgbClr val="C00000"/>
                </a:solidFill>
                <a:latin typeface="微软雅黑" panose="020B0503020204020204" pitchFamily="34" charset="-122"/>
                <a:ea typeface="微软雅黑" panose="020B0503020204020204" pitchFamily="34" charset="-122"/>
              </a:rPr>
              <a:t>1 0</a:t>
            </a:r>
            <a:r>
              <a:rPr kumimoji="1" lang="en-US" altLang="zh-CN" sz="2400" dirty="0">
                <a:solidFill>
                  <a:srgbClr val="000099"/>
                </a:solidFill>
                <a:latin typeface="微软雅黑" panose="020B0503020204020204" pitchFamily="34" charset="-122"/>
                <a:ea typeface="微软雅黑" panose="020B0503020204020204" pitchFamily="34" charset="-122"/>
              </a:rPr>
              <a:t> 0 0 1 0 1 0</a:t>
            </a:r>
          </a:p>
        </p:txBody>
      </p:sp>
      <p:sp>
        <p:nvSpPr>
          <p:cNvPr id="15" name="Rectangle 7"/>
          <p:cNvSpPr>
            <a:spLocks noChangeArrowheads="1"/>
          </p:cNvSpPr>
          <p:nvPr/>
        </p:nvSpPr>
        <p:spPr bwMode="auto">
          <a:xfrm>
            <a:off x="2458199" y="1268760"/>
            <a:ext cx="2999220"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信息字段中出现了和</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标志字段 </a:t>
            </a:r>
            <a:r>
              <a:rPr kumimoji="1" lang="en-US" altLang="zh-CN" sz="2400" dirty="0">
                <a:solidFill>
                  <a:srgbClr val="000099"/>
                </a:solidFill>
                <a:latin typeface="微软雅黑" panose="020B0503020204020204" pitchFamily="34" charset="-122"/>
                <a:ea typeface="微软雅黑" panose="020B0503020204020204" pitchFamily="34" charset="-122"/>
              </a:rPr>
              <a:t>F </a:t>
            </a:r>
            <a:r>
              <a:rPr kumimoji="1" lang="zh-CN" altLang="en-US" sz="2400" dirty="0">
                <a:solidFill>
                  <a:srgbClr val="000099"/>
                </a:solidFill>
                <a:latin typeface="微软雅黑" panose="020B0503020204020204" pitchFamily="34" charset="-122"/>
                <a:ea typeface="微软雅黑" panose="020B0503020204020204" pitchFamily="34" charset="-122"/>
              </a:rPr>
              <a:t>完全一样</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的 </a:t>
            </a:r>
            <a:r>
              <a:rPr kumimoji="1" lang="en-US" altLang="zh-CN" sz="2400" dirty="0">
                <a:solidFill>
                  <a:srgbClr val="000099"/>
                </a:solidFill>
                <a:latin typeface="微软雅黑" panose="020B0503020204020204" pitchFamily="34" charset="-122"/>
                <a:ea typeface="微软雅黑" panose="020B0503020204020204" pitchFamily="34" charset="-122"/>
              </a:rPr>
              <a:t>8 </a:t>
            </a:r>
            <a:r>
              <a:rPr kumimoji="1" lang="zh-CN" altLang="en-US" sz="2400" dirty="0">
                <a:solidFill>
                  <a:srgbClr val="000099"/>
                </a:solidFill>
                <a:latin typeface="微软雅黑" panose="020B0503020204020204" pitchFamily="34" charset="-122"/>
                <a:ea typeface="微软雅黑" panose="020B0503020204020204" pitchFamily="34" charset="-122"/>
              </a:rPr>
              <a:t>比特组合</a:t>
            </a:r>
          </a:p>
        </p:txBody>
      </p:sp>
      <p:sp>
        <p:nvSpPr>
          <p:cNvPr id="16" name="Rectangle 9"/>
          <p:cNvSpPr>
            <a:spLocks noChangeArrowheads="1"/>
          </p:cNvSpPr>
          <p:nvPr/>
        </p:nvSpPr>
        <p:spPr bwMode="auto">
          <a:xfrm>
            <a:off x="2179278" y="3107084"/>
            <a:ext cx="3388749"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发送端在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 </a:t>
            </a:r>
            <a:r>
              <a:rPr kumimoji="1" lang="zh-CN" altLang="en-US" sz="2400" dirty="0">
                <a:solidFill>
                  <a:srgbClr val="000099"/>
                </a:solidFill>
                <a:latin typeface="微软雅黑" panose="020B0503020204020204" pitchFamily="34" charset="-122"/>
                <a:ea typeface="微软雅黑" panose="020B0503020204020204" pitchFamily="34" charset="-122"/>
              </a:rPr>
              <a:t>之后</a:t>
            </a:r>
          </a:p>
          <a:p>
            <a:pPr defTabSz="762000"/>
            <a:r>
              <a:rPr kumimoji="1" lang="zh-CN" altLang="en-US" sz="2400" dirty="0">
                <a:solidFill>
                  <a:srgbClr val="000099"/>
                </a:solidFill>
                <a:latin typeface="微软雅黑" panose="020B0503020204020204" pitchFamily="34" charset="-122"/>
                <a:ea typeface="微软雅黑" panose="020B0503020204020204" pitchFamily="34" charset="-122"/>
              </a:rPr>
              <a:t>填入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比特再发送出去</a:t>
            </a:r>
          </a:p>
        </p:txBody>
      </p:sp>
      <p:sp>
        <p:nvSpPr>
          <p:cNvPr id="17" name="Rectangle 10"/>
          <p:cNvSpPr>
            <a:spLocks noChangeArrowheads="1"/>
          </p:cNvSpPr>
          <p:nvPr/>
        </p:nvSpPr>
        <p:spPr bwMode="auto">
          <a:xfrm>
            <a:off x="2830096" y="4760808"/>
            <a:ext cx="268984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接收端把 </a:t>
            </a:r>
            <a:r>
              <a:rPr kumimoji="1" lang="en-US" altLang="zh-CN" sz="2400" dirty="0">
                <a:solidFill>
                  <a:srgbClr val="000099"/>
                </a:solidFill>
                <a:latin typeface="微软雅黑" panose="020B0503020204020204" pitchFamily="34" charset="-122"/>
                <a:ea typeface="微软雅黑" panose="020B0503020204020204" pitchFamily="34" charset="-122"/>
              </a:rPr>
              <a:t>5 </a:t>
            </a:r>
            <a:r>
              <a:rPr kumimoji="1" lang="zh-CN" altLang="en-US" sz="2400" dirty="0">
                <a:solidFill>
                  <a:srgbClr val="000099"/>
                </a:solidFill>
                <a:latin typeface="微软雅黑" panose="020B0503020204020204" pitchFamily="34" charset="-122"/>
                <a:ea typeface="微软雅黑" panose="020B0503020204020204" pitchFamily="34" charset="-122"/>
              </a:rPr>
              <a:t>个连 </a:t>
            </a:r>
            <a:r>
              <a:rPr kumimoji="1" lang="en-US" altLang="zh-CN" sz="2400" dirty="0">
                <a:solidFill>
                  <a:srgbClr val="000099"/>
                </a:solidFill>
                <a:latin typeface="微软雅黑" panose="020B0503020204020204" pitchFamily="34" charset="-122"/>
                <a:ea typeface="微软雅黑" panose="020B0503020204020204" pitchFamily="34" charset="-122"/>
              </a:rPr>
              <a:t>1</a:t>
            </a:r>
          </a:p>
          <a:p>
            <a:pPr algn="ctr" defTabSz="762000"/>
            <a:r>
              <a:rPr kumimoji="1" lang="zh-CN" altLang="en-US" sz="2400" dirty="0">
                <a:solidFill>
                  <a:srgbClr val="000099"/>
                </a:solidFill>
                <a:latin typeface="微软雅黑" panose="020B0503020204020204" pitchFamily="34" charset="-122"/>
                <a:ea typeface="微软雅黑" panose="020B0503020204020204" pitchFamily="34" charset="-122"/>
              </a:rPr>
              <a:t>之后的 </a:t>
            </a:r>
            <a:r>
              <a:rPr kumimoji="1" lang="en-US" altLang="zh-CN" sz="2400" dirty="0">
                <a:solidFill>
                  <a:srgbClr val="000099"/>
                </a:solidFill>
                <a:latin typeface="微软雅黑" panose="020B0503020204020204" pitchFamily="34" charset="-122"/>
                <a:ea typeface="微软雅黑" panose="020B0503020204020204" pitchFamily="34" charset="-122"/>
              </a:rPr>
              <a:t>0 </a:t>
            </a:r>
            <a:r>
              <a:rPr kumimoji="1" lang="zh-CN" altLang="en-US" sz="2400" dirty="0">
                <a:solidFill>
                  <a:srgbClr val="000099"/>
                </a:solidFill>
                <a:latin typeface="微软雅黑" panose="020B0503020204020204" pitchFamily="34" charset="-122"/>
                <a:ea typeface="微软雅黑" panose="020B0503020204020204" pitchFamily="34" charset="-122"/>
              </a:rPr>
              <a:t>比特删除</a:t>
            </a:r>
          </a:p>
        </p:txBody>
      </p:sp>
      <p:sp>
        <p:nvSpPr>
          <p:cNvPr id="18" name="Rectangle 11"/>
          <p:cNvSpPr>
            <a:spLocks noChangeArrowheads="1"/>
          </p:cNvSpPr>
          <p:nvPr/>
        </p:nvSpPr>
        <p:spPr bwMode="auto">
          <a:xfrm>
            <a:off x="6091770" y="2145630"/>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会被误认为是标志字段 </a:t>
            </a:r>
            <a:r>
              <a:rPr kumimoji="1" lang="en-US" altLang="zh-CN" sz="2400" dirty="0">
                <a:solidFill>
                  <a:srgbClr val="C00000"/>
                </a:solidFill>
                <a:latin typeface="微软雅黑" panose="020B0503020204020204" pitchFamily="34" charset="-122"/>
                <a:ea typeface="微软雅黑" panose="020B0503020204020204" pitchFamily="34" charset="-122"/>
              </a:rPr>
              <a:t>F </a:t>
            </a:r>
          </a:p>
        </p:txBody>
      </p:sp>
      <p:sp>
        <p:nvSpPr>
          <p:cNvPr id="19" name="AutoShape 12"/>
          <p:cNvSpPr>
            <a:spLocks noChangeArrowheads="1"/>
          </p:cNvSpPr>
          <p:nvPr/>
        </p:nvSpPr>
        <p:spPr bwMode="auto">
          <a:xfrm rot="16200000">
            <a:off x="8292049" y="3541257"/>
            <a:ext cx="327025" cy="168540"/>
          </a:xfrm>
          <a:prstGeom prst="rightArrow">
            <a:avLst>
              <a:gd name="adj1" fmla="val 50000"/>
              <a:gd name="adj2" fmla="val 105112"/>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0" name="Rectangle 13"/>
          <p:cNvSpPr>
            <a:spLocks noChangeArrowheads="1"/>
          </p:cNvSpPr>
          <p:nvPr/>
        </p:nvSpPr>
        <p:spPr bwMode="auto">
          <a:xfrm>
            <a:off x="6682432" y="3761988"/>
            <a:ext cx="268984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发送端填入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1" name="AutoShape 14"/>
          <p:cNvSpPr>
            <a:spLocks noChangeArrowheads="1"/>
          </p:cNvSpPr>
          <p:nvPr/>
        </p:nvSpPr>
        <p:spPr bwMode="auto">
          <a:xfrm rot="5400000" flipV="1">
            <a:off x="8349196" y="5160343"/>
            <a:ext cx="365125" cy="168540"/>
          </a:xfrm>
          <a:prstGeom prst="rightArrow">
            <a:avLst>
              <a:gd name="adj1" fmla="val 50000"/>
              <a:gd name="adj2" fmla="val 117358"/>
            </a:avLst>
          </a:prstGeom>
          <a:solidFill>
            <a:srgbClr val="C00000"/>
          </a:solidFill>
          <a:ln w="12700">
            <a:solidFill>
              <a:srgbClr val="C00000"/>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22" name="Rectangle 15"/>
          <p:cNvSpPr>
            <a:spLocks noChangeArrowheads="1"/>
          </p:cNvSpPr>
          <p:nvPr/>
        </p:nvSpPr>
        <p:spPr bwMode="auto">
          <a:xfrm>
            <a:off x="5807244" y="5418172"/>
            <a:ext cx="374301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接收端删除填入的 </a:t>
            </a:r>
            <a:r>
              <a:rPr kumimoji="1" lang="en-US" altLang="zh-CN" sz="2400" dirty="0">
                <a:solidFill>
                  <a:srgbClr val="C00000"/>
                </a:solidFill>
                <a:latin typeface="微软雅黑" panose="020B0503020204020204" pitchFamily="34" charset="-122"/>
                <a:ea typeface="微软雅黑" panose="020B0503020204020204" pitchFamily="34" charset="-122"/>
              </a:rPr>
              <a:t>0 </a:t>
            </a:r>
            <a:r>
              <a:rPr kumimoji="1" lang="zh-CN" altLang="en-US" sz="2400" dirty="0">
                <a:solidFill>
                  <a:srgbClr val="C00000"/>
                </a:solidFill>
                <a:latin typeface="微软雅黑" panose="020B0503020204020204" pitchFamily="34" charset="-122"/>
                <a:ea typeface="微软雅黑" panose="020B0503020204020204" pitchFamily="34" charset="-122"/>
              </a:rPr>
              <a:t>比特</a:t>
            </a:r>
          </a:p>
        </p:txBody>
      </p:sp>
      <p:sp>
        <p:nvSpPr>
          <p:cNvPr id="23" name="AutoShape 18"/>
          <p:cNvSpPr>
            <a:spLocks/>
          </p:cNvSpPr>
          <p:nvPr/>
        </p:nvSpPr>
        <p:spPr bwMode="auto">
          <a:xfrm rot="-5400000">
            <a:off x="7508279" y="986826"/>
            <a:ext cx="296862" cy="19191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965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p:txBody>
          <a:bodyPr/>
          <a:lstStyle/>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0000CC"/>
                </a:solidFill>
                <a:latin typeface="Arial" charset="0"/>
                <a:ea typeface="黑体" pitchFamily="2" charset="-122"/>
              </a:rPr>
              <a:t>在数据链路层出现差错的概率不大时，使用比较简单的 </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rPr>
              <a:t>协议较为合理。</a:t>
            </a:r>
            <a:endParaRPr lang="zh-CN" altLang="en-US" dirty="0">
              <a:solidFill>
                <a:srgbClr val="0000CC"/>
              </a:solidFill>
            </a:endParaRPr>
          </a:p>
          <a:p>
            <a:pPr lvl="1"/>
            <a:r>
              <a:rPr lang="zh-CN" altLang="en-US" dirty="0">
                <a:solidFill>
                  <a:srgbClr val="0000CC"/>
                </a:solidFill>
                <a:latin typeface="Arial" charset="0"/>
                <a:ea typeface="黑体" pitchFamily="2" charset="-122"/>
              </a:rPr>
              <a:t>在因特网环境下，</a:t>
            </a:r>
            <a:r>
              <a:rPr lang="en-US" altLang="zh-CN" dirty="0">
                <a:solidFill>
                  <a:srgbClr val="0000CC"/>
                </a:solidFill>
                <a:latin typeface="Arial" charset="0"/>
                <a:ea typeface="黑体" pitchFamily="2" charset="-122"/>
              </a:rPr>
              <a:t>PPP </a:t>
            </a:r>
            <a:r>
              <a:rPr lang="zh-CN" altLang="en-US" dirty="0">
                <a:solidFill>
                  <a:srgbClr val="0000CC"/>
                </a:solidFill>
                <a:latin typeface="Arial" charset="0"/>
                <a:ea typeface="黑体" pitchFamily="2" charset="-122"/>
              </a:rPr>
              <a:t>的信息字段放入的数据是 </a:t>
            </a:r>
            <a:r>
              <a:rPr lang="en-US" altLang="zh-CN" dirty="0">
                <a:solidFill>
                  <a:srgbClr val="0000CC"/>
                </a:solidFill>
                <a:latin typeface="Arial" charset="0"/>
                <a:ea typeface="黑体" pitchFamily="2" charset="-122"/>
              </a:rPr>
              <a:t>IP  </a:t>
            </a:r>
            <a:r>
              <a:rPr lang="zh-CN" altLang="en-US" dirty="0">
                <a:solidFill>
                  <a:srgbClr val="0000CC"/>
                </a:solidFill>
                <a:latin typeface="Arial" charset="0"/>
                <a:ea typeface="黑体" pitchFamily="2" charset="-122"/>
              </a:rPr>
              <a:t>数据报。</a:t>
            </a:r>
            <a:r>
              <a:rPr lang="zh-CN" altLang="en-US" dirty="0">
                <a:solidFill>
                  <a:srgbClr val="0000CC"/>
                </a:solidFill>
                <a:ea typeface="黑体" pitchFamily="2" charset="-122"/>
              </a:rPr>
              <a:t>数据链路层的可靠传输并不能够保证网络层的传输也是可靠的。</a:t>
            </a:r>
          </a:p>
          <a:p>
            <a:pPr lvl="1"/>
            <a:r>
              <a:rPr lang="zh-CN" altLang="en-US" dirty="0">
                <a:solidFill>
                  <a:srgbClr val="0000CC"/>
                </a:solidFill>
                <a:latin typeface="Arial" charset="0"/>
                <a:ea typeface="黑体" pitchFamily="2" charset="-122"/>
              </a:rPr>
              <a:t>帧检验序列 </a:t>
            </a:r>
            <a:r>
              <a:rPr lang="en-US" altLang="zh-CN" dirty="0">
                <a:solidFill>
                  <a:srgbClr val="0000CC"/>
                </a:solidFill>
                <a:latin typeface="Arial" charset="0"/>
                <a:ea typeface="黑体" pitchFamily="2" charset="-122"/>
              </a:rPr>
              <a:t>FCS </a:t>
            </a:r>
            <a:r>
              <a:rPr lang="zh-CN" altLang="en-US" dirty="0">
                <a:solidFill>
                  <a:srgbClr val="0000CC"/>
                </a:solidFill>
                <a:latin typeface="Arial" charset="0"/>
                <a:ea typeface="黑体" pitchFamily="2" charset="-122"/>
              </a:rPr>
              <a:t>字段可保证无差错接受。</a:t>
            </a:r>
            <a:endParaRPr lang="zh-CN" altLang="en-US" dirty="0">
              <a:solidFill>
                <a:srgbClr val="0000CC"/>
              </a:solidFill>
              <a:latin typeface="Arial" charset="0"/>
            </a:endParaRPr>
          </a:p>
          <a:p>
            <a:pPr lvl="1"/>
            <a:endParaRPr lang="en-US" altLang="zh-CN" dirty="0"/>
          </a:p>
        </p:txBody>
      </p:sp>
      <p:sp>
        <p:nvSpPr>
          <p:cNvPr id="199682" name="Rectangle 2"/>
          <p:cNvSpPr>
            <a:spLocks noGrp="1" noChangeArrowheads="1"/>
          </p:cNvSpPr>
          <p:nvPr>
            <p:ph type="title"/>
          </p:nvPr>
        </p:nvSpPr>
        <p:spPr/>
        <p:txBody>
          <a:bodyPr/>
          <a:lstStyle/>
          <a:p>
            <a:pPr algn="ctr"/>
            <a:r>
              <a:rPr lang="en-US" altLang="zh-CN" sz="4000" dirty="0"/>
              <a:t> </a:t>
            </a:r>
            <a:r>
              <a:rPr lang="zh-CN" altLang="en-US" sz="4000" dirty="0"/>
              <a:t>不提供使用序号和确认的可靠传输 </a:t>
            </a:r>
          </a:p>
        </p:txBody>
      </p:sp>
    </p:spTree>
    <p:extLst>
      <p:ext uri="{BB962C8B-B14F-4D97-AF65-F5344CB8AC3E}">
        <p14:creationId xmlns:p14="http://schemas.microsoft.com/office/powerpoint/2010/main" val="31750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400" dirty="0"/>
              <a:t>当用户拨号接入 </a:t>
            </a:r>
            <a:r>
              <a:rPr lang="en-US" altLang="zh-CN" sz="2400" dirty="0"/>
              <a:t>ISP </a:t>
            </a:r>
            <a:r>
              <a:rPr lang="zh-CN" altLang="en-US" sz="2400" dirty="0"/>
              <a:t>时，路由器的调制解调器对拨号做出确认，并建立一条物理连接。</a:t>
            </a:r>
          </a:p>
          <a:p>
            <a:r>
              <a:rPr lang="en-US" altLang="zh-CN" sz="2400" dirty="0"/>
              <a:t>PC </a:t>
            </a:r>
            <a:r>
              <a:rPr lang="zh-CN" altLang="en-US" sz="2400" dirty="0"/>
              <a:t>机向路由器发送一系列的 </a:t>
            </a:r>
            <a:r>
              <a:rPr lang="en-US" altLang="zh-CN" sz="2400" dirty="0"/>
              <a:t>LCP </a:t>
            </a:r>
            <a:r>
              <a:rPr lang="zh-CN" altLang="en-US" sz="2400" dirty="0"/>
              <a:t>分组（封装成多个 </a:t>
            </a:r>
            <a:r>
              <a:rPr lang="en-US" altLang="zh-CN" sz="2400" dirty="0"/>
              <a:t>PPP </a:t>
            </a:r>
            <a:r>
              <a:rPr lang="zh-CN" altLang="en-US" sz="2400" dirty="0"/>
              <a:t>帧）。</a:t>
            </a:r>
          </a:p>
          <a:p>
            <a:r>
              <a:rPr lang="zh-CN" altLang="en-US" sz="2400" dirty="0"/>
              <a:t>这些分组及其响应选择一些 </a:t>
            </a:r>
            <a:r>
              <a:rPr lang="en-US" altLang="zh-CN" sz="2400" dirty="0"/>
              <a:t>PPP </a:t>
            </a:r>
            <a:r>
              <a:rPr lang="zh-CN" altLang="en-US" sz="2400" dirty="0"/>
              <a:t>参数，并进行网络层配置，</a:t>
            </a:r>
            <a:r>
              <a:rPr lang="en-US" altLang="zh-CN" sz="2400" dirty="0"/>
              <a:t>NCP </a:t>
            </a:r>
            <a:r>
              <a:rPr lang="zh-CN" altLang="en-US" sz="2400" dirty="0"/>
              <a:t>给新接入的 </a:t>
            </a:r>
            <a:r>
              <a:rPr lang="en-US" altLang="zh-CN" sz="2400" dirty="0"/>
              <a:t>PC </a:t>
            </a:r>
            <a:r>
              <a:rPr lang="zh-CN" altLang="en-US" sz="2400" dirty="0"/>
              <a:t>机分配一个临时的 </a:t>
            </a:r>
            <a:r>
              <a:rPr lang="en-US" altLang="zh-CN" sz="2400" dirty="0"/>
              <a:t>IP </a:t>
            </a:r>
            <a:r>
              <a:rPr lang="zh-CN" altLang="en-US" sz="2400" dirty="0"/>
              <a:t>地址，使 </a:t>
            </a:r>
            <a:r>
              <a:rPr lang="en-US" altLang="zh-CN" sz="2400" dirty="0"/>
              <a:t>PC </a:t>
            </a:r>
            <a:r>
              <a:rPr lang="zh-CN" altLang="en-US" sz="2400" dirty="0"/>
              <a:t>机成为因特网上的一个主机。</a:t>
            </a:r>
          </a:p>
          <a:p>
            <a:r>
              <a:rPr lang="zh-CN" altLang="en-US" sz="2400" dirty="0"/>
              <a:t>通信完毕时，</a:t>
            </a:r>
            <a:r>
              <a:rPr lang="en-US" altLang="zh-CN" sz="2400" dirty="0"/>
              <a:t>NCP </a:t>
            </a:r>
            <a:r>
              <a:rPr lang="zh-CN" altLang="en-US" sz="2400" dirty="0"/>
              <a:t>释放网络层连接，收回原来分配出去的 </a:t>
            </a:r>
            <a:r>
              <a:rPr lang="en-US" altLang="zh-CN" sz="2400" dirty="0"/>
              <a:t>IP </a:t>
            </a:r>
            <a:r>
              <a:rPr lang="zh-CN" altLang="en-US" sz="2400" dirty="0"/>
              <a:t>地址。接着，</a:t>
            </a:r>
            <a:r>
              <a:rPr lang="en-US" altLang="zh-CN" sz="2400" dirty="0"/>
              <a:t>LCP </a:t>
            </a:r>
            <a:r>
              <a:rPr lang="zh-CN" altLang="en-US" sz="2400" dirty="0"/>
              <a:t>释放数据链路层连接。最后释放的是物理层的连接。</a:t>
            </a:r>
            <a:endParaRPr lang="en-US" altLang="zh-CN" sz="2400" dirty="0"/>
          </a:p>
          <a:p>
            <a:r>
              <a:rPr lang="zh-CN" altLang="en-US" sz="2400" dirty="0">
                <a:solidFill>
                  <a:srgbClr val="FF0000"/>
                </a:solidFill>
              </a:rPr>
              <a:t>可见，</a:t>
            </a:r>
            <a:r>
              <a:rPr lang="en-US" altLang="zh-CN" sz="2400" dirty="0">
                <a:solidFill>
                  <a:srgbClr val="FF0000"/>
                </a:solidFill>
              </a:rPr>
              <a:t>PPP </a:t>
            </a:r>
            <a:r>
              <a:rPr lang="zh-CN" altLang="zh-CN" sz="2400" dirty="0">
                <a:solidFill>
                  <a:srgbClr val="FF0000"/>
                </a:solidFill>
              </a:rPr>
              <a:t>协议已不是纯粹的数据链路层的协议，它还包含了物理层和网络层的内容</a:t>
            </a:r>
            <a:r>
              <a:rPr lang="zh-CN" altLang="en-US" sz="2400" dirty="0">
                <a:solidFill>
                  <a:srgbClr val="FF0000"/>
                </a:solidFill>
              </a:rPr>
              <a:t>。</a:t>
            </a:r>
          </a:p>
        </p:txBody>
      </p:sp>
      <p:sp>
        <p:nvSpPr>
          <p:cNvPr id="198658" name="Rectangle 2"/>
          <p:cNvSpPr>
            <a:spLocks noGrp="1" noChangeArrowheads="1"/>
          </p:cNvSpPr>
          <p:nvPr>
            <p:ph type="title"/>
          </p:nvPr>
        </p:nvSpPr>
        <p:spPr/>
        <p:txBody>
          <a:bodyPr/>
          <a:lstStyle/>
          <a:p>
            <a:r>
              <a:rPr lang="en-US" altLang="zh-CN" dirty="0"/>
              <a:t> 3.2.3   PPP </a:t>
            </a:r>
            <a:r>
              <a:rPr lang="zh-CN" altLang="en-US" dirty="0"/>
              <a:t>协议的工作状态 </a:t>
            </a:r>
          </a:p>
        </p:txBody>
      </p:sp>
    </p:spTree>
    <p:extLst>
      <p:ext uri="{BB962C8B-B14F-4D97-AF65-F5344CB8AC3E}">
        <p14:creationId xmlns:p14="http://schemas.microsoft.com/office/powerpoint/2010/main" val="51285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dirty="0"/>
              <a:t>	</a:t>
            </a:r>
            <a:r>
              <a:rPr lang="zh-CN" altLang="en-US" dirty="0"/>
              <a:t>数据链路层使用的信道主要有以下两种类型：</a:t>
            </a:r>
          </a:p>
          <a:p>
            <a:r>
              <a:rPr lang="zh-CN" altLang="en-US" dirty="0">
                <a:solidFill>
                  <a:srgbClr val="FF0000"/>
                </a:solidFill>
              </a:rPr>
              <a:t>点对点信道。</a:t>
            </a:r>
            <a:r>
              <a:rPr lang="zh-CN" altLang="en-US" dirty="0"/>
              <a:t>这种信道使用</a:t>
            </a:r>
            <a:r>
              <a:rPr lang="zh-CN" altLang="en-US" dirty="0">
                <a:solidFill>
                  <a:srgbClr val="FF0000"/>
                </a:solidFill>
              </a:rPr>
              <a:t>一对一的点对点通信</a:t>
            </a:r>
            <a:r>
              <a:rPr lang="zh-CN" altLang="en-US" dirty="0"/>
              <a:t>方式。</a:t>
            </a:r>
          </a:p>
          <a:p>
            <a:r>
              <a:rPr lang="zh-CN" altLang="en-US" dirty="0">
                <a:solidFill>
                  <a:srgbClr val="FF0000"/>
                </a:solidFill>
              </a:rPr>
              <a:t>广播信道。</a:t>
            </a:r>
            <a:r>
              <a:rPr lang="zh-CN" altLang="en-US" dirty="0"/>
              <a:t>这种信道使用</a:t>
            </a:r>
            <a:r>
              <a:rPr lang="zh-CN" altLang="en-US" dirty="0">
                <a:solidFill>
                  <a:srgbClr val="FF0000"/>
                </a:solidFill>
              </a:rPr>
              <a:t>一对多的广播通信</a:t>
            </a:r>
            <a:r>
              <a:rPr lang="zh-CN" altLang="en-US" dirty="0"/>
              <a:t>方式，因此过程比较复杂。广播信道上连接的主机很多，因此必须使用专用的共享信道协议来协调这些主机的数据发送。 </a:t>
            </a:r>
          </a:p>
        </p:txBody>
      </p:sp>
      <p:sp>
        <p:nvSpPr>
          <p:cNvPr id="280578" name="Rectangle 2"/>
          <p:cNvSpPr>
            <a:spLocks noGrp="1" noChangeArrowheads="1"/>
          </p:cNvSpPr>
          <p:nvPr>
            <p:ph type="title"/>
          </p:nvPr>
        </p:nvSpPr>
        <p:spPr/>
        <p:txBody>
          <a:bodyPr/>
          <a:lstStyle/>
          <a:p>
            <a:pPr algn="ctr"/>
            <a:r>
              <a:rPr lang="zh-CN" altLang="en-US" dirty="0"/>
              <a:t>数据链路层</a:t>
            </a:r>
            <a:r>
              <a:rPr lang="zh-CN" altLang="zh-CN" dirty="0"/>
              <a:t>使用的信道</a:t>
            </a:r>
            <a:endParaRPr lang="zh-CN" altLang="en-US" dirty="0"/>
          </a:p>
        </p:txBody>
      </p:sp>
    </p:spTree>
    <p:extLst>
      <p:ext uri="{BB962C8B-B14F-4D97-AF65-F5344CB8AC3E}">
        <p14:creationId xmlns:p14="http://schemas.microsoft.com/office/powerpoint/2010/main" val="3952008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5922" y="332656"/>
            <a:ext cx="9514615" cy="5616576"/>
            <a:chOff x="236604" y="476250"/>
            <a:chExt cx="9514615" cy="5616576"/>
          </a:xfrm>
        </p:grpSpPr>
        <p:sp>
          <p:nvSpPr>
            <p:cNvPr id="389130" name="Rectangle 10"/>
            <p:cNvSpPr>
              <a:spLocks noChangeArrowheads="1"/>
            </p:cNvSpPr>
            <p:nvPr/>
          </p:nvSpPr>
          <p:spPr bwMode="auto">
            <a:xfrm>
              <a:off x="6980636" y="476250"/>
              <a:ext cx="2418027" cy="469900"/>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设备之间无链路</a:t>
              </a:r>
            </a:p>
          </p:txBody>
        </p:sp>
        <p:sp>
          <p:nvSpPr>
            <p:cNvPr id="389124" name="Rectangle 4"/>
            <p:cNvSpPr>
              <a:spLocks noChangeArrowheads="1"/>
            </p:cNvSpPr>
            <p:nvPr/>
          </p:nvSpPr>
          <p:spPr bwMode="auto">
            <a:xfrm>
              <a:off x="4292600" y="476250"/>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链路静止</a:t>
              </a:r>
            </a:p>
          </p:txBody>
        </p:sp>
        <p:sp>
          <p:nvSpPr>
            <p:cNvPr id="389125" name="Rectangle 5"/>
            <p:cNvSpPr>
              <a:spLocks noChangeArrowheads="1"/>
            </p:cNvSpPr>
            <p:nvPr/>
          </p:nvSpPr>
          <p:spPr bwMode="auto">
            <a:xfrm>
              <a:off x="4292600" y="1698625"/>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链路建立</a:t>
              </a:r>
            </a:p>
          </p:txBody>
        </p:sp>
        <p:sp>
          <p:nvSpPr>
            <p:cNvPr id="389126" name="Rectangle 6"/>
            <p:cNvSpPr>
              <a:spLocks noChangeArrowheads="1"/>
            </p:cNvSpPr>
            <p:nvPr/>
          </p:nvSpPr>
          <p:spPr bwMode="auto">
            <a:xfrm>
              <a:off x="4292600"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鉴别</a:t>
              </a:r>
            </a:p>
          </p:txBody>
        </p:sp>
        <p:sp>
          <p:nvSpPr>
            <p:cNvPr id="389127" name="Rectangle 7"/>
            <p:cNvSpPr>
              <a:spLocks noChangeArrowheads="1"/>
            </p:cNvSpPr>
            <p:nvPr/>
          </p:nvSpPr>
          <p:spPr bwMode="auto">
            <a:xfrm>
              <a:off x="4292600" y="4143375"/>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网络层协议</a:t>
              </a:r>
            </a:p>
          </p:txBody>
        </p:sp>
        <p:sp>
          <p:nvSpPr>
            <p:cNvPr id="389128" name="Rectangle 8"/>
            <p:cNvSpPr>
              <a:spLocks noChangeArrowheads="1"/>
            </p:cNvSpPr>
            <p:nvPr/>
          </p:nvSpPr>
          <p:spPr bwMode="auto">
            <a:xfrm>
              <a:off x="4292600" y="5367338"/>
              <a:ext cx="1721512"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链路打开</a:t>
              </a:r>
            </a:p>
          </p:txBody>
        </p:sp>
        <p:sp>
          <p:nvSpPr>
            <p:cNvPr id="389129" name="Rectangle 9"/>
            <p:cNvSpPr>
              <a:spLocks noChangeArrowheads="1"/>
            </p:cNvSpPr>
            <p:nvPr/>
          </p:nvSpPr>
          <p:spPr bwMode="auto">
            <a:xfrm>
              <a:off x="271727" y="2921000"/>
              <a:ext cx="1721512"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链路终止</a:t>
              </a:r>
            </a:p>
          </p:txBody>
        </p:sp>
        <p:sp>
          <p:nvSpPr>
            <p:cNvPr id="389131" name="Rectangle 11"/>
            <p:cNvSpPr>
              <a:spLocks noChangeArrowheads="1"/>
            </p:cNvSpPr>
            <p:nvPr/>
          </p:nvSpPr>
          <p:spPr bwMode="auto">
            <a:xfrm>
              <a:off x="7162933" y="1698625"/>
              <a:ext cx="2105025" cy="469900"/>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物理链路</a:t>
              </a:r>
            </a:p>
          </p:txBody>
        </p:sp>
        <p:sp>
          <p:nvSpPr>
            <p:cNvPr id="389132" name="Rectangle 12"/>
            <p:cNvSpPr>
              <a:spLocks noChangeArrowheads="1"/>
            </p:cNvSpPr>
            <p:nvPr/>
          </p:nvSpPr>
          <p:spPr bwMode="auto">
            <a:xfrm>
              <a:off x="7162933" y="2921000"/>
              <a:ext cx="2105025" cy="471488"/>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3" name="Rectangle 13"/>
            <p:cNvSpPr>
              <a:spLocks noChangeArrowheads="1"/>
            </p:cNvSpPr>
            <p:nvPr/>
          </p:nvSpPr>
          <p:spPr bwMode="auto">
            <a:xfrm>
              <a:off x="6746743" y="4143375"/>
              <a:ext cx="2887530" cy="471488"/>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4" name="Rectangle 14"/>
            <p:cNvSpPr>
              <a:spLocks noChangeArrowheads="1"/>
            </p:cNvSpPr>
            <p:nvPr/>
          </p:nvSpPr>
          <p:spPr bwMode="auto">
            <a:xfrm>
              <a:off x="6591962" y="5246689"/>
              <a:ext cx="3159257" cy="846137"/>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zh-CN" altLang="en-US" sz="2400">
                  <a:solidFill>
                    <a:srgbClr val="000099"/>
                  </a:solidFill>
                  <a:latin typeface="微软雅黑" panose="020B0503020204020204" pitchFamily="34" charset="-122"/>
                  <a:ea typeface="微软雅黑" panose="020B0503020204020204" pitchFamily="34" charset="-122"/>
                </a:rPr>
                <a:t>已鉴别的 </a:t>
              </a: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r>
                <a:rPr lang="zh-CN" altLang="en-US" sz="2400">
                  <a:solidFill>
                    <a:srgbClr val="000099"/>
                  </a:solidFill>
                  <a:latin typeface="微软雅黑" panose="020B0503020204020204" pitchFamily="34" charset="-122"/>
                  <a:ea typeface="微软雅黑" panose="020B0503020204020204" pitchFamily="34" charset="-122"/>
                </a:rPr>
                <a:t>和 </a:t>
              </a:r>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链路</a:t>
              </a:r>
            </a:p>
          </p:txBody>
        </p:sp>
        <p:sp>
          <p:nvSpPr>
            <p:cNvPr id="389135" name="Line 15"/>
            <p:cNvSpPr>
              <a:spLocks noChangeShapeType="1"/>
            </p:cNvSpPr>
            <p:nvPr/>
          </p:nvSpPr>
          <p:spPr bwMode="auto">
            <a:xfrm>
              <a:off x="8215445"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6" name="Line 16"/>
            <p:cNvSpPr>
              <a:spLocks noChangeShapeType="1"/>
            </p:cNvSpPr>
            <p:nvPr/>
          </p:nvSpPr>
          <p:spPr bwMode="auto">
            <a:xfrm>
              <a:off x="8215445"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7" name="Line 17"/>
            <p:cNvSpPr>
              <a:spLocks noChangeShapeType="1"/>
            </p:cNvSpPr>
            <p:nvPr/>
          </p:nvSpPr>
          <p:spPr bwMode="auto">
            <a:xfrm>
              <a:off x="8215445"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8" name="Freeform 18"/>
            <p:cNvSpPr>
              <a:spLocks/>
            </p:cNvSpPr>
            <p:nvPr/>
          </p:nvSpPr>
          <p:spPr bwMode="auto">
            <a:xfrm>
              <a:off x="8213725" y="4614864"/>
              <a:ext cx="1720" cy="706437"/>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39" name="Line 19"/>
            <p:cNvSpPr>
              <a:spLocks noChangeShapeType="1"/>
            </p:cNvSpPr>
            <p:nvPr/>
          </p:nvSpPr>
          <p:spPr bwMode="auto">
            <a:xfrm>
              <a:off x="5154216" y="946151"/>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0" name="Line 20"/>
            <p:cNvSpPr>
              <a:spLocks noChangeShapeType="1"/>
            </p:cNvSpPr>
            <p:nvPr/>
          </p:nvSpPr>
          <p:spPr bwMode="auto">
            <a:xfrm>
              <a:off x="5154216" y="2168526"/>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1" name="Line 21"/>
            <p:cNvSpPr>
              <a:spLocks noChangeShapeType="1"/>
            </p:cNvSpPr>
            <p:nvPr/>
          </p:nvSpPr>
          <p:spPr bwMode="auto">
            <a:xfrm>
              <a:off x="5154216" y="3392488"/>
              <a:ext cx="0" cy="7508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2" name="Line 22"/>
            <p:cNvSpPr>
              <a:spLocks noChangeShapeType="1"/>
            </p:cNvSpPr>
            <p:nvPr/>
          </p:nvSpPr>
          <p:spPr bwMode="auto">
            <a:xfrm>
              <a:off x="5154216" y="4614864"/>
              <a:ext cx="0" cy="752475"/>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3" name="Line 23"/>
            <p:cNvSpPr>
              <a:spLocks noChangeShapeType="1"/>
            </p:cNvSpPr>
            <p:nvPr/>
          </p:nvSpPr>
          <p:spPr bwMode="auto">
            <a:xfrm flipH="1">
              <a:off x="1994958" y="3155950"/>
              <a:ext cx="2297642"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4" name="Freeform 24"/>
            <p:cNvSpPr>
              <a:spLocks/>
            </p:cNvSpPr>
            <p:nvPr/>
          </p:nvSpPr>
          <p:spPr bwMode="auto">
            <a:xfrm>
              <a:off x="1135062" y="3402013"/>
              <a:ext cx="3157538" cy="2184400"/>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5" name="Freeform 25"/>
            <p:cNvSpPr>
              <a:spLocks/>
            </p:cNvSpPr>
            <p:nvPr/>
          </p:nvSpPr>
          <p:spPr bwMode="auto">
            <a:xfrm flipV="1">
              <a:off x="1135062" y="576264"/>
              <a:ext cx="3157538" cy="2365375"/>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chemeClr val="tx1"/>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6" name="Freeform 26"/>
            <p:cNvSpPr>
              <a:spLocks/>
            </p:cNvSpPr>
            <p:nvPr/>
          </p:nvSpPr>
          <p:spPr bwMode="auto">
            <a:xfrm>
              <a:off x="2663958" y="790575"/>
              <a:ext cx="1628642" cy="1157288"/>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chemeClr val="tx1"/>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389147" name="Text Box 27"/>
            <p:cNvSpPr txBox="1">
              <a:spLocks noChangeArrowheads="1"/>
            </p:cNvSpPr>
            <p:nvPr/>
          </p:nvSpPr>
          <p:spPr bwMode="auto">
            <a:xfrm>
              <a:off x="5219568" y="1030288"/>
              <a:ext cx="235032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物理层连接建立</a:t>
              </a:r>
            </a:p>
          </p:txBody>
        </p:sp>
        <p:sp>
          <p:nvSpPr>
            <p:cNvPr id="389148" name="Text Box 28"/>
            <p:cNvSpPr txBox="1">
              <a:spLocks noChangeArrowheads="1"/>
            </p:cNvSpPr>
            <p:nvPr/>
          </p:nvSpPr>
          <p:spPr bwMode="auto">
            <a:xfrm>
              <a:off x="5219568" y="2273300"/>
              <a:ext cx="211711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49" name="Text Box 29"/>
            <p:cNvSpPr txBox="1">
              <a:spLocks noChangeArrowheads="1"/>
            </p:cNvSpPr>
            <p:nvPr/>
          </p:nvSpPr>
          <p:spPr bwMode="auto">
            <a:xfrm>
              <a:off x="5109502" y="3457575"/>
              <a:ext cx="296908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鉴别成功或无需鉴别</a:t>
              </a:r>
            </a:p>
          </p:txBody>
        </p:sp>
        <p:sp>
          <p:nvSpPr>
            <p:cNvPr id="389150" name="Text Box 30"/>
            <p:cNvSpPr txBox="1">
              <a:spLocks noChangeArrowheads="1"/>
            </p:cNvSpPr>
            <p:nvPr/>
          </p:nvSpPr>
          <p:spPr bwMode="auto">
            <a:xfrm>
              <a:off x="5200650" y="4733925"/>
              <a:ext cx="217719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NCP </a:t>
              </a:r>
              <a:r>
                <a:rPr lang="zh-CN" altLang="en-US" sz="2400">
                  <a:solidFill>
                    <a:srgbClr val="000099"/>
                  </a:solidFill>
                  <a:latin typeface="微软雅黑" panose="020B0503020204020204" pitchFamily="34" charset="-122"/>
                  <a:ea typeface="微软雅黑" panose="020B0503020204020204" pitchFamily="34" charset="-122"/>
                </a:rPr>
                <a:t>配置协商</a:t>
              </a:r>
            </a:p>
          </p:txBody>
        </p:sp>
        <p:sp>
          <p:nvSpPr>
            <p:cNvPr id="389151" name="Text Box 31"/>
            <p:cNvSpPr txBox="1">
              <a:spLocks noChangeArrowheads="1"/>
            </p:cNvSpPr>
            <p:nvPr/>
          </p:nvSpPr>
          <p:spPr bwMode="auto">
            <a:xfrm>
              <a:off x="236604" y="3943351"/>
              <a:ext cx="1731564"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a:solidFill>
                    <a:srgbClr val="000099"/>
                  </a:solidFill>
                  <a:latin typeface="微软雅黑" panose="020B0503020204020204" pitchFamily="34" charset="-122"/>
                  <a:ea typeface="微软雅黑" panose="020B0503020204020204" pitchFamily="34" charset="-122"/>
                </a:rPr>
                <a:t>链路故障或</a:t>
              </a:r>
            </a:p>
            <a:p>
              <a:pPr algn="ctr"/>
              <a:r>
                <a:rPr lang="zh-CN" altLang="en-US" sz="2400">
                  <a:solidFill>
                    <a:srgbClr val="000099"/>
                  </a:solidFill>
                  <a:latin typeface="微软雅黑" panose="020B0503020204020204" pitchFamily="34" charset="-122"/>
                  <a:ea typeface="微软雅黑" panose="020B0503020204020204" pitchFamily="34" charset="-122"/>
                </a:rPr>
                <a:t>关闭请求</a:t>
              </a:r>
            </a:p>
          </p:txBody>
        </p:sp>
        <p:sp>
          <p:nvSpPr>
            <p:cNvPr id="389152" name="Text Box 32"/>
            <p:cNvSpPr txBox="1">
              <a:spLocks noChangeArrowheads="1"/>
            </p:cNvSpPr>
            <p:nvPr/>
          </p:nvSpPr>
          <p:spPr bwMode="auto">
            <a:xfrm>
              <a:off x="414572" y="1377951"/>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链路</a:t>
              </a:r>
            </a:p>
            <a:p>
              <a:pPr algn="ctr">
                <a:lnSpc>
                  <a:spcPct val="80000"/>
                </a:lnSpc>
              </a:pPr>
              <a:r>
                <a:rPr lang="zh-CN" altLang="en-US" sz="2400">
                  <a:solidFill>
                    <a:srgbClr val="000099"/>
                  </a:solidFill>
                  <a:latin typeface="微软雅黑" panose="020B0503020204020204" pitchFamily="34" charset="-122"/>
                  <a:ea typeface="微软雅黑" panose="020B0503020204020204" pitchFamily="34" charset="-122"/>
                </a:rPr>
                <a:t>终止</a:t>
              </a:r>
            </a:p>
          </p:txBody>
        </p:sp>
        <p:sp>
          <p:nvSpPr>
            <p:cNvPr id="389153" name="Text Box 33"/>
            <p:cNvSpPr txBox="1">
              <a:spLocks noChangeArrowheads="1"/>
            </p:cNvSpPr>
            <p:nvPr/>
          </p:nvSpPr>
          <p:spPr bwMode="auto">
            <a:xfrm>
              <a:off x="2457583" y="2682875"/>
              <a:ext cx="142218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鉴别失败</a:t>
              </a:r>
            </a:p>
          </p:txBody>
        </p:sp>
        <p:sp>
          <p:nvSpPr>
            <p:cNvPr id="389154" name="Text Box 34"/>
            <p:cNvSpPr txBox="1">
              <a:spLocks noChangeArrowheads="1"/>
            </p:cNvSpPr>
            <p:nvPr/>
          </p:nvSpPr>
          <p:spPr bwMode="auto">
            <a:xfrm>
              <a:off x="1994959" y="1023939"/>
              <a:ext cx="1432380" cy="683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400">
                  <a:solidFill>
                    <a:srgbClr val="000099"/>
                  </a:solidFill>
                  <a:latin typeface="微软雅黑" panose="020B0503020204020204" pitchFamily="34" charset="-122"/>
                  <a:ea typeface="微软雅黑" panose="020B0503020204020204" pitchFamily="34" charset="-122"/>
                </a:rPr>
                <a:t>LCP </a:t>
              </a:r>
              <a:r>
                <a:rPr lang="zh-CN" altLang="en-US" sz="2400">
                  <a:solidFill>
                    <a:srgbClr val="000099"/>
                  </a:solidFill>
                  <a:latin typeface="微软雅黑" panose="020B0503020204020204" pitchFamily="34" charset="-122"/>
                  <a:ea typeface="微软雅黑" panose="020B0503020204020204" pitchFamily="34" charset="-122"/>
                </a:rPr>
                <a:t>配置</a:t>
              </a:r>
            </a:p>
            <a:p>
              <a:pPr>
                <a:lnSpc>
                  <a:spcPct val="80000"/>
                </a:lnSpc>
              </a:pPr>
              <a:r>
                <a:rPr lang="zh-CN" altLang="en-US" sz="2400">
                  <a:solidFill>
                    <a:srgbClr val="000099"/>
                  </a:solidFill>
                  <a:latin typeface="微软雅黑" panose="020B0503020204020204" pitchFamily="34" charset="-122"/>
                  <a:ea typeface="微软雅黑" panose="020B0503020204020204" pitchFamily="34" charset="-122"/>
                </a:rPr>
                <a:t>协商失败</a:t>
              </a:r>
            </a:p>
          </p:txBody>
        </p:sp>
      </p:grpSp>
      <p:sp>
        <p:nvSpPr>
          <p:cNvPr id="4" name="标题 3">
            <a:extLst>
              <a:ext uri="{FF2B5EF4-FFF2-40B4-BE49-F238E27FC236}">
                <a16:creationId xmlns:a16="http://schemas.microsoft.com/office/drawing/2014/main" id="{8894F371-3D4E-4C6B-957D-EBB885C739E8}"/>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27136B9D-272B-4B46-99BB-54FD7D91FFC3}"/>
              </a:ext>
            </a:extLst>
          </p:cNvPr>
          <p:cNvSpPr>
            <a:spLocks noGrp="1"/>
          </p:cNvSpPr>
          <p:nvPr>
            <p:ph type="body" sz="quarter" idx="11"/>
          </p:nvPr>
        </p:nvSpPr>
        <p:spPr/>
        <p:txBody>
          <a:bodyPr>
            <a:normAutofit fontScale="92500" lnSpcReduction="20000"/>
          </a:bodyPr>
          <a:lstStyle/>
          <a:p>
            <a:r>
              <a:rPr lang="en-US" altLang="zh-CN" dirty="0"/>
              <a:t>PPP </a:t>
            </a:r>
            <a:r>
              <a:rPr lang="zh-CN" altLang="en-US" dirty="0"/>
              <a:t>协议的状态图</a:t>
            </a:r>
          </a:p>
          <a:p>
            <a:endParaRPr lang="zh-CN" altLang="en-US" dirty="0"/>
          </a:p>
        </p:txBody>
      </p:sp>
    </p:spTree>
    <p:extLst>
      <p:ext uri="{BB962C8B-B14F-4D97-AF65-F5344CB8AC3E}">
        <p14:creationId xmlns:p14="http://schemas.microsoft.com/office/powerpoint/2010/main" val="2866657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CE171F7-58F0-4349-A99A-684B717B134E}"/>
              </a:ext>
            </a:extLst>
          </p:cNvPr>
          <p:cNvSpPr txBox="1"/>
          <p:nvPr/>
        </p:nvSpPr>
        <p:spPr>
          <a:xfrm>
            <a:off x="609601" y="1272206"/>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7910BF77-7E48-4390-99B7-F08D2801FA91}"/>
              </a:ext>
            </a:extLst>
          </p:cNvPr>
          <p:cNvSpPr txBox="1"/>
          <p:nvPr/>
        </p:nvSpPr>
        <p:spPr>
          <a:xfrm>
            <a:off x="609601" y="1891692"/>
            <a:ext cx="6857963" cy="457188"/>
          </a:xfrm>
          <a:prstGeom prst="rect">
            <a:avLst/>
          </a:prstGeom>
          <a:solidFill>
            <a:schemeClr val="accent5">
              <a:lumMod val="40000"/>
              <a:lumOff val="60000"/>
            </a:schemeClr>
          </a:solidFill>
        </p:spPr>
        <p:txBody>
          <a:bodyPr wrap="square" rtlCol="0">
            <a:spAutoFit/>
          </a:bodyPr>
          <a:lstStyle/>
          <a:p>
            <a:endParaRPr lang="zh-CN" altLang="en-US" dirty="0"/>
          </a:p>
        </p:txBody>
      </p:sp>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25528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2300936"/>
            <a:ext cx="792088"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01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3.3.1  </a:t>
            </a:r>
            <a:r>
              <a:rPr lang="zh-CN" altLang="zh-CN" dirty="0"/>
              <a:t>局域网的数据链路层</a:t>
            </a:r>
          </a:p>
          <a:p>
            <a:r>
              <a:rPr lang="en-US" altLang="zh-CN" dirty="0"/>
              <a:t>3.3.2  CSMA/CD </a:t>
            </a:r>
            <a:r>
              <a:rPr lang="zh-CN" altLang="zh-CN" dirty="0"/>
              <a:t>协议</a:t>
            </a:r>
          </a:p>
          <a:p>
            <a:r>
              <a:rPr lang="en-US" altLang="zh-CN" dirty="0"/>
              <a:t>3.3.3  </a:t>
            </a:r>
            <a:r>
              <a:rPr lang="zh-CN" altLang="zh-CN" dirty="0"/>
              <a:t>使用集线器的星形拓扑</a:t>
            </a:r>
          </a:p>
          <a:p>
            <a:r>
              <a:rPr lang="en-US" altLang="zh-CN" dirty="0"/>
              <a:t>3.3.4  </a:t>
            </a:r>
            <a:r>
              <a:rPr lang="zh-CN" altLang="zh-CN" dirty="0"/>
              <a:t>以太网的信道利用率</a:t>
            </a:r>
          </a:p>
          <a:p>
            <a:r>
              <a:rPr lang="en-US" altLang="zh-CN" dirty="0"/>
              <a:t>3.3.5  </a:t>
            </a:r>
            <a:r>
              <a:rPr lang="zh-CN" altLang="zh-CN" dirty="0"/>
              <a:t>以太网的</a:t>
            </a:r>
            <a:r>
              <a:rPr lang="en-US" altLang="zh-CN" dirty="0"/>
              <a:t> MAC </a:t>
            </a:r>
            <a:r>
              <a:rPr lang="zh-CN" altLang="zh-CN" dirty="0"/>
              <a:t>层</a:t>
            </a:r>
          </a:p>
        </p:txBody>
      </p:sp>
      <p:sp>
        <p:nvSpPr>
          <p:cNvPr id="2" name="标题 1"/>
          <p:cNvSpPr>
            <a:spLocks noGrp="1"/>
          </p:cNvSpPr>
          <p:nvPr>
            <p:ph type="title"/>
          </p:nvPr>
        </p:nvSpPr>
        <p:spPr/>
        <p:txBody>
          <a:bodyPr/>
          <a:lstStyle/>
          <a:p>
            <a:r>
              <a:rPr lang="en-US" altLang="zh-CN" dirty="0"/>
              <a:t>3.3  </a:t>
            </a:r>
            <a:r>
              <a:rPr lang="zh-CN" altLang="zh-CN" dirty="0"/>
              <a:t>使用广播信道的数据链路层</a:t>
            </a:r>
            <a:endParaRPr lang="zh-CN" altLang="en-US" dirty="0"/>
          </a:p>
        </p:txBody>
      </p:sp>
    </p:spTree>
    <p:extLst>
      <p:ext uri="{BB962C8B-B14F-4D97-AF65-F5344CB8AC3E}">
        <p14:creationId xmlns:p14="http://schemas.microsoft.com/office/powerpoint/2010/main" val="1082775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r>
              <a:rPr lang="zh-CN" altLang="en-US" sz="2800" dirty="0"/>
              <a:t>局域网最主要的</a:t>
            </a:r>
            <a:r>
              <a:rPr lang="zh-CN" altLang="en-US" sz="2800" dirty="0">
                <a:solidFill>
                  <a:srgbClr val="FF0000"/>
                </a:solidFill>
              </a:rPr>
              <a:t>特点</a:t>
            </a:r>
            <a:r>
              <a:rPr lang="zh-CN" altLang="en-US" sz="2800" dirty="0"/>
              <a:t>是：</a:t>
            </a:r>
            <a:endParaRPr lang="en-US" altLang="zh-CN" sz="2800" dirty="0"/>
          </a:p>
          <a:p>
            <a:pPr lvl="1"/>
            <a:r>
              <a:rPr lang="zh-CN" altLang="en-US" sz="2400" dirty="0"/>
              <a:t>网络为一个单位所拥有；</a:t>
            </a:r>
            <a:endParaRPr lang="en-US" altLang="zh-CN" sz="2400" dirty="0"/>
          </a:p>
          <a:p>
            <a:pPr lvl="1"/>
            <a:r>
              <a:rPr lang="zh-CN" altLang="en-US" sz="2400" dirty="0"/>
              <a:t>地理范围和站点数目均有限。 </a:t>
            </a:r>
          </a:p>
          <a:p>
            <a:r>
              <a:rPr lang="zh-CN" altLang="en-US" sz="2800" dirty="0"/>
              <a:t>局域网具有如下</a:t>
            </a:r>
            <a:r>
              <a:rPr lang="zh-CN" altLang="en-US" sz="2800" dirty="0">
                <a:solidFill>
                  <a:srgbClr val="FF0000"/>
                </a:solidFill>
              </a:rPr>
              <a:t>主要优点：</a:t>
            </a:r>
          </a:p>
          <a:p>
            <a:pPr lvl="1"/>
            <a:r>
              <a:rPr lang="zh-CN" altLang="en-US" sz="2400" dirty="0"/>
              <a:t>具有广播功能，从一个站点可很方便地访问全网。局域网上的主机可共享连接在局域网上的各种硬件和软件资源。</a:t>
            </a:r>
            <a:r>
              <a:rPr lang="zh-CN" altLang="en-US" dirty="0"/>
              <a:t> </a:t>
            </a:r>
            <a:endParaRPr lang="zh-CN" altLang="en-US" sz="2400" dirty="0"/>
          </a:p>
          <a:p>
            <a:pPr lvl="1"/>
            <a:r>
              <a:rPr lang="zh-CN" altLang="en-US" sz="2400" dirty="0"/>
              <a:t>便于系统的扩展和逐渐地演变，各设备的位置可灵活调整和改变。</a:t>
            </a:r>
          </a:p>
          <a:p>
            <a:pPr lvl="1"/>
            <a:r>
              <a:rPr lang="zh-CN" altLang="en-US" sz="2400" dirty="0"/>
              <a:t>提高了系统的可靠性、可用性和残存性。</a:t>
            </a:r>
          </a:p>
        </p:txBody>
      </p:sp>
      <p:sp>
        <p:nvSpPr>
          <p:cNvPr id="395266" name="Rectangle 2"/>
          <p:cNvSpPr>
            <a:spLocks noGrp="1" noChangeArrowheads="1"/>
          </p:cNvSpPr>
          <p:nvPr>
            <p:ph type="title"/>
          </p:nvPr>
        </p:nvSpPr>
        <p:spPr/>
        <p:txBody>
          <a:bodyPr/>
          <a:lstStyle/>
          <a:p>
            <a:r>
              <a:rPr lang="en-US" altLang="zh-CN" dirty="0"/>
              <a:t>3.3.1  </a:t>
            </a:r>
            <a:r>
              <a:rPr lang="zh-CN" altLang="en-US" dirty="0"/>
              <a:t>局域网的数据链路层 </a:t>
            </a:r>
          </a:p>
        </p:txBody>
      </p:sp>
    </p:spTree>
    <p:extLst>
      <p:ext uri="{BB962C8B-B14F-4D97-AF65-F5344CB8AC3E}">
        <p14:creationId xmlns:p14="http://schemas.microsoft.com/office/powerpoint/2010/main" val="7088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pPr algn="ctr"/>
            <a:r>
              <a:rPr lang="zh-CN" altLang="en-US" dirty="0"/>
              <a:t>局域网拓扑结构</a:t>
            </a:r>
          </a:p>
        </p:txBody>
      </p:sp>
      <p:sp>
        <p:nvSpPr>
          <p:cNvPr id="1003523" name="Rectangle 3"/>
          <p:cNvSpPr>
            <a:spLocks noGrp="1" noChangeArrowheads="1"/>
          </p:cNvSpPr>
          <p:nvPr>
            <p:ph type="body" idx="4294967295"/>
          </p:nvPr>
        </p:nvSpPr>
        <p:spPr>
          <a:xfrm>
            <a:off x="3125788" y="1196975"/>
            <a:ext cx="9066212" cy="4933950"/>
          </a:xfrm>
        </p:spPr>
        <p:txBody>
          <a:bodyPr/>
          <a:lstStyle/>
          <a:p>
            <a:pPr>
              <a:buFont typeface="Wingdings" pitchFamily="2" charset="2"/>
              <a:buNone/>
            </a:pPr>
            <a:r>
              <a:rPr lang="en-US" altLang="zh-CN"/>
              <a:t> </a:t>
            </a:r>
          </a:p>
        </p:txBody>
      </p:sp>
      <p:grpSp>
        <p:nvGrpSpPr>
          <p:cNvPr id="1003568" name="Group 48"/>
          <p:cNvGrpSpPr>
            <a:grpSpLocks/>
          </p:cNvGrpSpPr>
          <p:nvPr/>
        </p:nvGrpSpPr>
        <p:grpSpPr bwMode="auto">
          <a:xfrm>
            <a:off x="3935760" y="3471764"/>
            <a:ext cx="3762904" cy="2549525"/>
            <a:chOff x="2173" y="2160"/>
            <a:chExt cx="2188" cy="1606"/>
          </a:xfrm>
        </p:grpSpPr>
        <p:sp>
          <p:nvSpPr>
            <p:cNvPr id="100355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2" name="Rectangle 32"/>
            <p:cNvSpPr>
              <a:spLocks noChangeArrowheads="1"/>
            </p:cNvSpPr>
            <p:nvPr/>
          </p:nvSpPr>
          <p:spPr bwMode="auto">
            <a:xfrm>
              <a:off x="2173" y="2784"/>
              <a:ext cx="9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lang="zh-CN" altLang="en-US" sz="2000" b="1" dirty="0">
                  <a:solidFill>
                    <a:srgbClr val="000099"/>
                  </a:solidFill>
                  <a:latin typeface="Times New Roman" pitchFamily="18" charset="0"/>
                  <a:ea typeface="黑体" pitchFamily="2" charset="-122"/>
                </a:rPr>
                <a:t>干线耦合器</a:t>
              </a:r>
            </a:p>
          </p:txBody>
        </p:sp>
        <p:sp>
          <p:nvSpPr>
            <p:cNvPr id="1003553"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4"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5"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6" name="Oval 36"/>
            <p:cNvSpPr>
              <a:spLocks noChangeArrowheads="1"/>
            </p:cNvSpPr>
            <p:nvPr/>
          </p:nvSpPr>
          <p:spPr bwMode="auto">
            <a:xfrm rot="18840000">
              <a:off x="3164" y="2406"/>
              <a:ext cx="887" cy="827"/>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7" name="Rectangle 37"/>
            <p:cNvSpPr>
              <a:spLocks noChangeArrowheads="1"/>
            </p:cNvSpPr>
            <p:nvPr/>
          </p:nvSpPr>
          <p:spPr bwMode="auto">
            <a:xfrm rot="18840000">
              <a:off x="3286" y="2479"/>
              <a:ext cx="89" cy="84"/>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8" name="Rectangle 38"/>
            <p:cNvSpPr>
              <a:spLocks noChangeArrowheads="1"/>
            </p:cNvSpPr>
            <p:nvPr/>
          </p:nvSpPr>
          <p:spPr bwMode="auto">
            <a:xfrm rot="18840000">
              <a:off x="3865" y="3039"/>
              <a:ext cx="117" cy="9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59" name="Rectangle 39"/>
            <p:cNvSpPr>
              <a:spLocks noChangeArrowheads="1"/>
            </p:cNvSpPr>
            <p:nvPr/>
          </p:nvSpPr>
          <p:spPr bwMode="auto">
            <a:xfrm rot="18840000">
              <a:off x="3873" y="2466"/>
              <a:ext cx="91" cy="98"/>
            </a:xfrm>
            <a:prstGeom prst="rect">
              <a:avLst/>
            </a:prstGeom>
            <a:solidFill>
              <a:srgbClr val="000099"/>
            </a:solidFill>
            <a:ln w="2857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0" name="Line 40"/>
            <p:cNvSpPr>
              <a:spLocks noChangeShapeType="1"/>
            </p:cNvSpPr>
            <p:nvPr/>
          </p:nvSpPr>
          <p:spPr bwMode="auto">
            <a:xfrm flipH="1">
              <a:off x="2832" y="2544"/>
              <a:ext cx="432" cy="24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1" name="Rectangle 41"/>
            <p:cNvSpPr>
              <a:spLocks noChangeArrowheads="1"/>
            </p:cNvSpPr>
            <p:nvPr/>
          </p:nvSpPr>
          <p:spPr bwMode="auto">
            <a:xfrm rot="18840000">
              <a:off x="3277" y="3066"/>
              <a:ext cx="102" cy="101"/>
            </a:xfrm>
            <a:prstGeom prst="rect">
              <a:avLst/>
            </a:prstGeom>
            <a:solidFill>
              <a:srgbClr val="000099"/>
            </a:solidFill>
            <a:ln w="254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62" name="Arc 42"/>
            <p:cNvSpPr>
              <a:spLocks/>
            </p:cNvSpPr>
            <p:nvPr/>
          </p:nvSpPr>
          <p:spPr bwMode="auto">
            <a:xfrm flipV="1">
              <a:off x="3529" y="2647"/>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63" name="Picture 4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 y="216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4"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 y="2204"/>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5"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7" y="3220"/>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66"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 y="3208"/>
              <a:ext cx="28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67" name="Text Box 47"/>
            <p:cNvSpPr txBox="1">
              <a:spLocks noChangeArrowheads="1"/>
            </p:cNvSpPr>
            <p:nvPr/>
          </p:nvSpPr>
          <p:spPr bwMode="auto">
            <a:xfrm>
              <a:off x="3314" y="3475"/>
              <a:ext cx="6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环形网</a:t>
              </a:r>
            </a:p>
          </p:txBody>
        </p:sp>
      </p:grpSp>
      <p:grpSp>
        <p:nvGrpSpPr>
          <p:cNvPr id="2" name="组合 1"/>
          <p:cNvGrpSpPr/>
          <p:nvPr/>
        </p:nvGrpSpPr>
        <p:grpSpPr>
          <a:xfrm>
            <a:off x="1919537" y="1268760"/>
            <a:ext cx="3530083" cy="2477654"/>
            <a:chOff x="1350593" y="1340476"/>
            <a:chExt cx="3530083" cy="2477654"/>
          </a:xfrm>
        </p:grpSpPr>
        <p:sp>
          <p:nvSpPr>
            <p:cNvPr id="1003538"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9"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0"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1"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2"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43" name="Rectangle 23"/>
            <p:cNvSpPr>
              <a:spLocks noChangeArrowheads="1"/>
            </p:cNvSpPr>
            <p:nvPr/>
          </p:nvSpPr>
          <p:spPr bwMode="auto">
            <a:xfrm>
              <a:off x="2278237" y="2275364"/>
              <a:ext cx="560313" cy="437374"/>
            </a:xfrm>
            <a:prstGeom prst="rect">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38100">
                  <a:solidFill>
                    <a:schemeClr val="bg2"/>
                  </a:solidFill>
                  <a:miter lim="800000"/>
                  <a:headEnd/>
                  <a:tailEnd/>
                </a14:hiddenLine>
              </a:ext>
            </a:extLst>
          </p:spPr>
          <p:txBody>
            <a:bodyPr wrap="none" anchor="ctr"/>
            <a:lstStyle/>
            <a:p>
              <a:endParaRPr lang="zh-CN" altLang="en-US" sz="2400"/>
            </a:p>
          </p:txBody>
        </p:sp>
        <p:pic>
          <p:nvPicPr>
            <p:cNvPr id="1003544"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4049" y="2811147"/>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5"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6382" y="2818801"/>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6"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0593" y="1642264"/>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7"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3002" y="1733019"/>
              <a:ext cx="622866"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48"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6834" y="1340476"/>
              <a:ext cx="624197" cy="48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49" name="Text Box 29"/>
            <p:cNvSpPr txBox="1">
              <a:spLocks noChangeArrowheads="1"/>
            </p:cNvSpPr>
            <p:nvPr/>
          </p:nvSpPr>
          <p:spPr bwMode="auto">
            <a:xfrm>
              <a:off x="2110160" y="3356700"/>
              <a:ext cx="1112641" cy="461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星形网</a:t>
              </a:r>
            </a:p>
          </p:txBody>
        </p:sp>
        <p:sp>
          <p:nvSpPr>
            <p:cNvPr id="51" name="Rectangle 31"/>
            <p:cNvSpPr>
              <a:spLocks noChangeArrowheads="1"/>
            </p:cNvSpPr>
            <p:nvPr/>
          </p:nvSpPr>
          <p:spPr bwMode="auto">
            <a:xfrm>
              <a:off x="3923682" y="249405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Times New Roman" pitchFamily="18" charset="0"/>
                  <a:ea typeface="黑体" pitchFamily="2" charset="-122"/>
                </a:rPr>
                <a:t>集线器</a:t>
              </a:r>
            </a:p>
          </p:txBody>
        </p:sp>
        <p:sp>
          <p:nvSpPr>
            <p:cNvPr id="52"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组合 3"/>
          <p:cNvGrpSpPr/>
          <p:nvPr/>
        </p:nvGrpSpPr>
        <p:grpSpPr>
          <a:xfrm>
            <a:off x="6489142" y="1340768"/>
            <a:ext cx="4143363" cy="2046432"/>
            <a:chOff x="5346141" y="1340768"/>
            <a:chExt cx="4143363" cy="2046432"/>
          </a:xfrm>
        </p:grpSpPr>
        <p:sp>
          <p:nvSpPr>
            <p:cNvPr id="100352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6" name="Rectangle 6"/>
            <p:cNvSpPr>
              <a:spLocks noChangeArrowheads="1"/>
            </p:cNvSpPr>
            <p:nvPr/>
          </p:nvSpPr>
          <p:spPr bwMode="auto">
            <a:xfrm>
              <a:off x="9355285"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7" name="Rectangle 7"/>
            <p:cNvSpPr>
              <a:spLocks noChangeArrowheads="1"/>
            </p:cNvSpPr>
            <p:nvPr/>
          </p:nvSpPr>
          <p:spPr bwMode="auto">
            <a:xfrm>
              <a:off x="6452214" y="1991007"/>
              <a:ext cx="134219" cy="121725"/>
            </a:xfrm>
            <a:prstGeom prst="rect">
              <a:avLst/>
            </a:prstGeom>
            <a:solidFill>
              <a:schemeClr val="bg2"/>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2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0353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035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649" y="225422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5964" y="2268789"/>
              <a:ext cx="541505" cy="49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108" y="1356374"/>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353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087" y="1340768"/>
              <a:ext cx="541505" cy="49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36" name="Text Box 16"/>
            <p:cNvSpPr txBox="1">
              <a:spLocks noChangeArrowheads="1"/>
            </p:cNvSpPr>
            <p:nvPr/>
          </p:nvSpPr>
          <p:spPr bwMode="auto">
            <a:xfrm>
              <a:off x="7508612" y="2925270"/>
              <a:ext cx="1113094" cy="46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黑体" pitchFamily="2" charset="-122"/>
                  <a:ea typeface="黑体" pitchFamily="2" charset="-122"/>
                </a:rPr>
                <a:t>总线网</a:t>
              </a:r>
            </a:p>
          </p:txBody>
        </p:sp>
        <p:sp>
          <p:nvSpPr>
            <p:cNvPr id="54" name="Rectangle 28"/>
            <p:cNvSpPr>
              <a:spLocks noChangeArrowheads="1"/>
            </p:cNvSpPr>
            <p:nvPr/>
          </p:nvSpPr>
          <p:spPr bwMode="auto">
            <a:xfrm>
              <a:off x="5346141" y="2582212"/>
              <a:ext cx="121507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dirty="0">
                  <a:solidFill>
                    <a:srgbClr val="000099"/>
                  </a:solidFill>
                  <a:latin typeface="+mn-lt"/>
                  <a:ea typeface="黑体" pitchFamily="2" charset="-122"/>
                </a:rPr>
                <a:t>匹配电阻</a:t>
              </a:r>
            </a:p>
          </p:txBody>
        </p:sp>
        <p:sp>
          <p:nvSpPr>
            <p:cNvPr id="55" name="Line 29"/>
            <p:cNvSpPr>
              <a:spLocks noChangeShapeType="1"/>
            </p:cNvSpPr>
            <p:nvPr/>
          </p:nvSpPr>
          <p:spPr bwMode="auto">
            <a:xfrm flipH="1">
              <a:off x="6113677" y="2113900"/>
              <a:ext cx="405645" cy="491817"/>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34635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idx="1"/>
          </p:nvPr>
        </p:nvSpPr>
        <p:spPr/>
        <p:txBody>
          <a:bodyPr/>
          <a:lstStyle/>
          <a:p>
            <a:r>
              <a:rPr lang="zh-CN" altLang="en-US" dirty="0">
                <a:solidFill>
                  <a:srgbClr val="FF0000"/>
                </a:solidFill>
              </a:rPr>
              <a:t>静态划分信道</a:t>
            </a:r>
          </a:p>
          <a:p>
            <a:pPr lvl="1"/>
            <a:r>
              <a:rPr lang="zh-CN" altLang="en-US" dirty="0">
                <a:ea typeface="黑体" pitchFamily="2" charset="-122"/>
              </a:rPr>
              <a:t>频分复用</a:t>
            </a:r>
          </a:p>
          <a:p>
            <a:pPr lvl="1"/>
            <a:r>
              <a:rPr lang="zh-CN" altLang="en-US" dirty="0">
                <a:ea typeface="黑体" pitchFamily="2" charset="-122"/>
              </a:rPr>
              <a:t>时分复用</a:t>
            </a:r>
          </a:p>
          <a:p>
            <a:pPr lvl="1"/>
            <a:r>
              <a:rPr lang="zh-CN" altLang="en-US" dirty="0">
                <a:ea typeface="黑体" pitchFamily="2" charset="-122"/>
              </a:rPr>
              <a:t>波分复用</a:t>
            </a:r>
          </a:p>
          <a:p>
            <a:pPr lvl="1"/>
            <a:r>
              <a:rPr lang="zh-CN" altLang="en-US" dirty="0">
                <a:ea typeface="黑体" pitchFamily="2" charset="-122"/>
              </a:rPr>
              <a:t>码分复用</a:t>
            </a:r>
            <a:r>
              <a:rPr lang="zh-CN" altLang="en-US" dirty="0"/>
              <a:t> </a:t>
            </a:r>
          </a:p>
          <a:p>
            <a:r>
              <a:rPr lang="zh-CN" altLang="en-US" dirty="0">
                <a:solidFill>
                  <a:srgbClr val="FF0000"/>
                </a:solidFill>
              </a:rPr>
              <a:t>动态媒体接入控制（多点接入）</a:t>
            </a:r>
          </a:p>
          <a:p>
            <a:pPr lvl="1"/>
            <a:r>
              <a:rPr lang="zh-CN" altLang="en-US" dirty="0">
                <a:latin typeface="Arial" charset="0"/>
                <a:ea typeface="黑体" pitchFamily="2" charset="-122"/>
              </a:rPr>
              <a:t>随机接入</a:t>
            </a:r>
          </a:p>
          <a:p>
            <a:pPr lvl="1"/>
            <a:r>
              <a:rPr lang="zh-CN" altLang="en-US" dirty="0">
                <a:latin typeface="Arial" charset="0"/>
                <a:ea typeface="黑体" pitchFamily="2" charset="-122"/>
              </a:rPr>
              <a:t>受控接入 ，如多点线路探询 </a:t>
            </a:r>
            <a:r>
              <a:rPr lang="en-US" altLang="zh-CN" dirty="0">
                <a:latin typeface="Arial" charset="0"/>
                <a:ea typeface="黑体" pitchFamily="2" charset="-122"/>
              </a:rPr>
              <a:t>(polling)</a:t>
            </a:r>
            <a:r>
              <a:rPr lang="zh-CN" altLang="en-US" dirty="0">
                <a:latin typeface="Arial" charset="0"/>
                <a:ea typeface="黑体" pitchFamily="2" charset="-122"/>
              </a:rPr>
              <a:t>，或轮询。</a:t>
            </a:r>
            <a:r>
              <a:rPr lang="zh-CN" altLang="en-US" dirty="0"/>
              <a:t>  	</a:t>
            </a:r>
          </a:p>
        </p:txBody>
      </p:sp>
      <p:sp>
        <p:nvSpPr>
          <p:cNvPr id="397314" name="Rectangle 2"/>
          <p:cNvSpPr>
            <a:spLocks noGrp="1" noChangeArrowheads="1"/>
          </p:cNvSpPr>
          <p:nvPr>
            <p:ph type="title"/>
          </p:nvPr>
        </p:nvSpPr>
        <p:spPr/>
        <p:txBody>
          <a:bodyPr/>
          <a:lstStyle/>
          <a:p>
            <a:pPr algn="ctr"/>
            <a:r>
              <a:rPr lang="zh-CN" altLang="en-US"/>
              <a:t>媒体共享技术</a:t>
            </a:r>
          </a:p>
        </p:txBody>
      </p:sp>
      <p:sp>
        <p:nvSpPr>
          <p:cNvPr id="4" name="文本框 3">
            <a:extLst>
              <a:ext uri="{FF2B5EF4-FFF2-40B4-BE49-F238E27FC236}">
                <a16:creationId xmlns:a16="http://schemas.microsoft.com/office/drawing/2014/main" id="{09E38012-BAF9-4CD9-A948-A7A4260F4099}"/>
              </a:ext>
            </a:extLst>
          </p:cNvPr>
          <p:cNvSpPr txBox="1"/>
          <p:nvPr/>
        </p:nvSpPr>
        <p:spPr>
          <a:xfrm>
            <a:off x="4079776" y="1563102"/>
            <a:ext cx="2664296" cy="369332"/>
          </a:xfrm>
          <a:prstGeom prst="rect">
            <a:avLst/>
          </a:prstGeom>
          <a:noFill/>
        </p:spPr>
        <p:txBody>
          <a:bodyPr wrap="square" rtlCol="0">
            <a:spAutoFit/>
          </a:bodyPr>
          <a:lstStyle/>
          <a:p>
            <a:r>
              <a:rPr lang="zh-CN" altLang="en-US" dirty="0">
                <a:solidFill>
                  <a:srgbClr val="0000FF"/>
                </a:solidFill>
              </a:rPr>
              <a:t>不适合局域网</a:t>
            </a:r>
          </a:p>
        </p:txBody>
      </p:sp>
      <p:sp>
        <p:nvSpPr>
          <p:cNvPr id="5" name="文本框 4">
            <a:extLst>
              <a:ext uri="{FF2B5EF4-FFF2-40B4-BE49-F238E27FC236}">
                <a16:creationId xmlns:a16="http://schemas.microsoft.com/office/drawing/2014/main" id="{5DFC9CCC-A24C-4748-B992-C4268AA227B2}"/>
              </a:ext>
            </a:extLst>
          </p:cNvPr>
          <p:cNvSpPr txBox="1"/>
          <p:nvPr/>
        </p:nvSpPr>
        <p:spPr>
          <a:xfrm>
            <a:off x="4118248" y="4365104"/>
            <a:ext cx="2664296" cy="369332"/>
          </a:xfrm>
          <a:prstGeom prst="rect">
            <a:avLst/>
          </a:prstGeom>
          <a:noFill/>
        </p:spPr>
        <p:txBody>
          <a:bodyPr wrap="square" rtlCol="0">
            <a:spAutoFit/>
          </a:bodyPr>
          <a:lstStyle/>
          <a:p>
            <a:r>
              <a:rPr lang="zh-CN" altLang="en-US" dirty="0">
                <a:solidFill>
                  <a:srgbClr val="0000FF"/>
                </a:solidFill>
              </a:rPr>
              <a:t>以太网属于随机接入</a:t>
            </a:r>
          </a:p>
        </p:txBody>
      </p:sp>
      <p:sp>
        <p:nvSpPr>
          <p:cNvPr id="6" name="文本框 5">
            <a:extLst>
              <a:ext uri="{FF2B5EF4-FFF2-40B4-BE49-F238E27FC236}">
                <a16:creationId xmlns:a16="http://schemas.microsoft.com/office/drawing/2014/main" id="{9FE3C361-992D-454F-9B33-8F8ACF0EAC24}"/>
              </a:ext>
            </a:extLst>
          </p:cNvPr>
          <p:cNvSpPr txBox="1"/>
          <p:nvPr/>
        </p:nvSpPr>
        <p:spPr>
          <a:xfrm>
            <a:off x="8256240" y="4797152"/>
            <a:ext cx="2664296" cy="369332"/>
          </a:xfrm>
          <a:prstGeom prst="rect">
            <a:avLst/>
          </a:prstGeom>
          <a:noFill/>
        </p:spPr>
        <p:txBody>
          <a:bodyPr wrap="square" rtlCol="0">
            <a:spAutoFit/>
          </a:bodyPr>
          <a:lstStyle/>
          <a:p>
            <a:r>
              <a:rPr lang="zh-CN" altLang="en-US" dirty="0">
                <a:solidFill>
                  <a:srgbClr val="0000FF"/>
                </a:solidFill>
              </a:rPr>
              <a:t>令牌网与轮询等</a:t>
            </a:r>
          </a:p>
        </p:txBody>
      </p:sp>
    </p:spTree>
    <p:extLst>
      <p:ext uri="{BB962C8B-B14F-4D97-AF65-F5344CB8AC3E}">
        <p14:creationId xmlns:p14="http://schemas.microsoft.com/office/powerpoint/2010/main" val="3826998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pRg st="6" end="6"/>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FF0000"/>
                </a:solidFill>
              </a:rPr>
              <a:t>DIX Ethernet V2 </a:t>
            </a:r>
            <a:r>
              <a:rPr lang="zh-CN" altLang="en-US" dirty="0"/>
              <a:t>是世界上第一个局域网产品（以太网）的规约。</a:t>
            </a:r>
          </a:p>
          <a:p>
            <a:r>
              <a:rPr lang="en-US" altLang="zh-CN" dirty="0">
                <a:solidFill>
                  <a:srgbClr val="FF0000"/>
                </a:solidFill>
              </a:rPr>
              <a:t>IEEE 802.3 </a:t>
            </a:r>
            <a:r>
              <a:rPr lang="zh-CN" altLang="en-US" dirty="0"/>
              <a:t>是</a:t>
            </a:r>
            <a:r>
              <a:rPr lang="zh-CN" altLang="zh-CN" dirty="0"/>
              <a:t>第一个</a:t>
            </a:r>
            <a:r>
              <a:rPr lang="en-US" altLang="zh-CN" dirty="0"/>
              <a:t> IEEE </a:t>
            </a:r>
            <a:r>
              <a:rPr lang="zh-CN" altLang="zh-CN" dirty="0"/>
              <a:t>的以太网标准</a:t>
            </a:r>
            <a:r>
              <a:rPr lang="zh-CN" altLang="en-US" dirty="0"/>
              <a:t>。</a:t>
            </a:r>
          </a:p>
          <a:p>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局域网简称为“以太网”。</a:t>
            </a:r>
          </a:p>
          <a:p>
            <a:r>
              <a:rPr lang="zh-CN" altLang="en-US" dirty="0"/>
              <a:t>严格说来，“以太网”应当是指符合 </a:t>
            </a:r>
            <a:r>
              <a:rPr lang="en-US" altLang="zh-CN" dirty="0"/>
              <a:t>DIX Ethernet V2 </a:t>
            </a:r>
            <a:r>
              <a:rPr lang="zh-CN" altLang="en-US" dirty="0"/>
              <a:t>标准的局域网 。 </a:t>
            </a:r>
          </a:p>
        </p:txBody>
      </p:sp>
      <p:sp>
        <p:nvSpPr>
          <p:cNvPr id="398338" name="Rectangle 2"/>
          <p:cNvSpPr>
            <a:spLocks noGrp="1" noChangeArrowheads="1"/>
          </p:cNvSpPr>
          <p:nvPr>
            <p:ph type="title"/>
          </p:nvPr>
        </p:nvSpPr>
        <p:spPr/>
        <p:txBody>
          <a:bodyPr>
            <a:normAutofit fontScale="90000"/>
          </a:bodyPr>
          <a:lstStyle/>
          <a:p>
            <a:br>
              <a:rPr lang="en-US" altLang="zh-CN" dirty="0"/>
            </a:br>
            <a:r>
              <a:rPr lang="en-US" altLang="zh-CN" dirty="0"/>
              <a:t>1.  </a:t>
            </a:r>
            <a:r>
              <a:rPr lang="zh-CN" altLang="en-US" dirty="0"/>
              <a:t>以太网的两个标准  </a:t>
            </a:r>
          </a:p>
        </p:txBody>
      </p:sp>
    </p:spTree>
    <p:extLst>
      <p:ext uri="{BB962C8B-B14F-4D97-AF65-F5344CB8AC3E}">
        <p14:creationId xmlns:p14="http://schemas.microsoft.com/office/powerpoint/2010/main" val="212337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Grp="1" noChangeArrowheads="1"/>
          </p:cNvSpPr>
          <p:nvPr>
            <p:ph idx="1"/>
          </p:nvPr>
        </p:nvSpPr>
        <p:spPr/>
        <p:txBody>
          <a:bodyPr/>
          <a:lstStyle/>
          <a:p>
            <a:r>
              <a:rPr lang="zh-CN" altLang="en-US" sz="2800" dirty="0"/>
              <a:t>为了使数据链路层能更好地适应多种局域网标准，</a:t>
            </a:r>
            <a:r>
              <a:rPr lang="en-US" altLang="zh-CN" sz="2800" dirty="0"/>
              <a:t>IEEE 802 </a:t>
            </a:r>
            <a:r>
              <a:rPr lang="zh-CN" altLang="en-US" sz="2800" dirty="0"/>
              <a:t>委员会就将局域网的数据链路层拆成两个子层：</a:t>
            </a:r>
          </a:p>
          <a:p>
            <a:pPr lvl="1"/>
            <a:r>
              <a:rPr lang="zh-CN" altLang="en-US" sz="2400" dirty="0">
                <a:solidFill>
                  <a:srgbClr val="FF0000"/>
                </a:solidFill>
                <a:latin typeface="Arial" charset="0"/>
              </a:rPr>
              <a:t>逻辑链路控制 </a:t>
            </a:r>
            <a:r>
              <a:rPr lang="en-US" altLang="zh-CN" sz="2400" dirty="0">
                <a:latin typeface="Arial" charset="0"/>
              </a:rPr>
              <a:t>LLC (Logical Link Control)</a:t>
            </a:r>
            <a:r>
              <a:rPr lang="zh-CN" altLang="en-US" sz="2400" dirty="0">
                <a:latin typeface="Arial" charset="0"/>
              </a:rPr>
              <a:t>子层；</a:t>
            </a:r>
          </a:p>
          <a:p>
            <a:pPr lvl="1"/>
            <a:r>
              <a:rPr lang="zh-CN" altLang="en-US" sz="2400" dirty="0">
                <a:solidFill>
                  <a:srgbClr val="FF0000"/>
                </a:solidFill>
                <a:latin typeface="Arial" charset="0"/>
              </a:rPr>
              <a:t>媒体接入控制 </a:t>
            </a:r>
            <a:r>
              <a:rPr lang="en-US" altLang="zh-CN" sz="2400" dirty="0">
                <a:latin typeface="Arial" charset="0"/>
              </a:rPr>
              <a:t>MAC (Medium Access Control)</a:t>
            </a:r>
            <a:r>
              <a:rPr lang="zh-CN" altLang="en-US" sz="2400" dirty="0">
                <a:latin typeface="Arial" charset="0"/>
              </a:rPr>
              <a:t>子层。</a:t>
            </a:r>
          </a:p>
          <a:p>
            <a:r>
              <a:rPr lang="zh-CN" altLang="en-US" sz="2800" dirty="0"/>
              <a:t>与接入到传输媒体有关的内容都放在 </a:t>
            </a:r>
            <a:r>
              <a:rPr lang="en-US" altLang="zh-CN" sz="2800" dirty="0"/>
              <a:t>MAC</a:t>
            </a:r>
            <a:r>
              <a:rPr lang="zh-CN" altLang="en-US" sz="2800" dirty="0"/>
              <a:t>子层，而 </a:t>
            </a:r>
            <a:r>
              <a:rPr lang="en-US" altLang="zh-CN" sz="2800" dirty="0"/>
              <a:t>LLC </a:t>
            </a:r>
            <a:r>
              <a:rPr lang="zh-CN" altLang="en-US" sz="2800" dirty="0"/>
              <a:t>子层则与传输媒体无关。</a:t>
            </a:r>
            <a:endParaRPr lang="en-US" altLang="zh-CN" sz="2800" dirty="0"/>
          </a:p>
          <a:p>
            <a:r>
              <a:rPr lang="zh-CN" altLang="en-US" sz="2800" dirty="0">
                <a:solidFill>
                  <a:srgbClr val="FF0000"/>
                </a:solidFill>
              </a:rPr>
              <a:t>不管采用何种协议的局域网，对 </a:t>
            </a:r>
            <a:r>
              <a:rPr lang="en-US" altLang="zh-CN" sz="2800" dirty="0">
                <a:solidFill>
                  <a:srgbClr val="FF0000"/>
                </a:solidFill>
              </a:rPr>
              <a:t>LLC </a:t>
            </a:r>
            <a:r>
              <a:rPr lang="zh-CN" altLang="en-US" sz="2800" dirty="0">
                <a:solidFill>
                  <a:srgbClr val="FF0000"/>
                </a:solidFill>
              </a:rPr>
              <a:t>子层来说都是透明的。</a:t>
            </a:r>
          </a:p>
        </p:txBody>
      </p:sp>
      <p:sp>
        <p:nvSpPr>
          <p:cNvPr id="399362" name="Rectangle 2"/>
          <p:cNvSpPr>
            <a:spLocks noGrp="1" noChangeArrowheads="1"/>
          </p:cNvSpPr>
          <p:nvPr>
            <p:ph type="title"/>
          </p:nvPr>
        </p:nvSpPr>
        <p:spPr/>
        <p:txBody>
          <a:bodyPr/>
          <a:lstStyle/>
          <a:p>
            <a:pPr algn="ctr"/>
            <a:r>
              <a:rPr lang="zh-CN" altLang="en-US" sz="4000"/>
              <a:t>数据链路层的两个子层 </a:t>
            </a:r>
          </a:p>
        </p:txBody>
      </p:sp>
    </p:spTree>
    <p:extLst>
      <p:ext uri="{BB962C8B-B14F-4D97-AF65-F5344CB8AC3E}">
        <p14:creationId xmlns:p14="http://schemas.microsoft.com/office/powerpoint/2010/main" val="1430236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8" name="Rectangle 14"/>
          <p:cNvSpPr>
            <a:spLocks noGrp="1" noChangeArrowheads="1"/>
          </p:cNvSpPr>
          <p:nvPr>
            <p:ph type="title"/>
          </p:nvPr>
        </p:nvSpPr>
        <p:spPr/>
        <p:txBody>
          <a:bodyPr/>
          <a:lstStyle/>
          <a:p>
            <a:pPr algn="ctr"/>
            <a:r>
              <a:rPr lang="zh-CN" altLang="en-US" dirty="0"/>
              <a:t>局域网对 </a:t>
            </a:r>
            <a:r>
              <a:rPr lang="en-US" altLang="zh-CN" dirty="0"/>
              <a:t>LLC </a:t>
            </a:r>
            <a:r>
              <a:rPr lang="zh-CN" altLang="en-US" dirty="0"/>
              <a:t>子层是透明的 </a:t>
            </a:r>
          </a:p>
        </p:txBody>
      </p:sp>
      <p:sp>
        <p:nvSpPr>
          <p:cNvPr id="2" name="图片占位符 1">
            <a:extLst>
              <a:ext uri="{FF2B5EF4-FFF2-40B4-BE49-F238E27FC236}">
                <a16:creationId xmlns:a16="http://schemas.microsoft.com/office/drawing/2014/main" id="{9031EA3B-5E09-4AA5-A8C8-65646FF73B9D}"/>
              </a:ext>
            </a:extLst>
          </p:cNvPr>
          <p:cNvSpPr>
            <a:spLocks noGrp="1"/>
          </p:cNvSpPr>
          <p:nvPr>
            <p:ph type="pic" sz="quarter" idx="10"/>
          </p:nvPr>
        </p:nvSpPr>
        <p:spPr/>
      </p:sp>
      <p:sp>
        <p:nvSpPr>
          <p:cNvPr id="3" name="文本占位符 2">
            <a:extLst>
              <a:ext uri="{FF2B5EF4-FFF2-40B4-BE49-F238E27FC236}">
                <a16:creationId xmlns:a16="http://schemas.microsoft.com/office/drawing/2014/main" id="{51178A77-C05E-47DD-A5FF-01AF43FF4C5C}"/>
              </a:ext>
            </a:extLst>
          </p:cNvPr>
          <p:cNvSpPr>
            <a:spLocks noGrp="1"/>
          </p:cNvSpPr>
          <p:nvPr>
            <p:ph type="body" sz="quarter" idx="11"/>
          </p:nvPr>
        </p:nvSpPr>
        <p:spPr/>
        <p:txBody>
          <a:bodyPr>
            <a:normAutofit fontScale="92500" lnSpcReduction="20000"/>
          </a:bodyPr>
          <a:lstStyle/>
          <a:p>
            <a:endParaRPr lang="zh-CN" altLang="en-US"/>
          </a:p>
        </p:txBody>
      </p:sp>
      <p:sp>
        <p:nvSpPr>
          <p:cNvPr id="400409" name="Freeform 25"/>
          <p:cNvSpPr>
            <a:spLocks/>
          </p:cNvSpPr>
          <p:nvPr/>
        </p:nvSpPr>
        <p:spPr bwMode="auto">
          <a:xfrm>
            <a:off x="8316253"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2" name="Freeform 18"/>
          <p:cNvSpPr>
            <a:spLocks/>
          </p:cNvSpPr>
          <p:nvPr/>
        </p:nvSpPr>
        <p:spPr bwMode="auto">
          <a:xfrm>
            <a:off x="3533512" y="2606675"/>
            <a:ext cx="1475581" cy="2325688"/>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99FF"/>
          </a:solidFill>
          <a:ln w="9525" cap="rnd" cmpd="sng">
            <a:solidFill>
              <a:schemeClr val="folHlink"/>
            </a:solidFill>
            <a:prstDash val="solid"/>
            <a:round/>
            <a:headEnd type="none" w="med" len="med"/>
            <a:tailEnd type="none" w="med" len="med"/>
          </a:ln>
          <a:effec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1" name="Rectangle 47"/>
          <p:cNvSpPr>
            <a:spLocks noChangeArrowheads="1"/>
          </p:cNvSpPr>
          <p:nvPr/>
        </p:nvSpPr>
        <p:spPr bwMode="auto">
          <a:xfrm>
            <a:off x="8321411" y="3284540"/>
            <a:ext cx="1456664"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30" name="Rectangle 46"/>
          <p:cNvSpPr>
            <a:spLocks noChangeArrowheads="1"/>
          </p:cNvSpPr>
          <p:nvPr/>
        </p:nvSpPr>
        <p:spPr bwMode="auto">
          <a:xfrm>
            <a:off x="3542111" y="3284540"/>
            <a:ext cx="1456663" cy="1100137"/>
          </a:xfrm>
          <a:prstGeom prst="rect">
            <a:avLst/>
          </a:prstGeom>
          <a:solidFill>
            <a:srgbClr val="00FFFF"/>
          </a:solidFill>
          <a:ln>
            <a:noFill/>
          </a:ln>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nvGrpSpPr>
          <p:cNvPr id="400386" name="Group 2"/>
          <p:cNvGrpSpPr>
            <a:grpSpLocks/>
          </p:cNvGrpSpPr>
          <p:nvPr/>
        </p:nvGrpSpPr>
        <p:grpSpPr bwMode="auto">
          <a:xfrm>
            <a:off x="5628218" y="3284538"/>
            <a:ext cx="2027635" cy="1657350"/>
            <a:chOff x="109" y="1226"/>
            <a:chExt cx="2516" cy="1675"/>
          </a:xfrm>
          <a:solidFill>
            <a:srgbClr val="FFFF00"/>
          </a:solidFill>
        </p:grpSpPr>
        <p:grpSp>
          <p:nvGrpSpPr>
            <p:cNvPr id="400387" name="Group 3"/>
            <p:cNvGrpSpPr>
              <a:grpSpLocks/>
            </p:cNvGrpSpPr>
            <p:nvPr/>
          </p:nvGrpSpPr>
          <p:grpSpPr bwMode="auto">
            <a:xfrm>
              <a:off x="109" y="1226"/>
              <a:ext cx="2516" cy="1675"/>
              <a:chOff x="109" y="1226"/>
              <a:chExt cx="2516" cy="1675"/>
            </a:xfrm>
            <a:grpFill/>
          </p:grpSpPr>
          <p:grpSp>
            <p:nvGrpSpPr>
              <p:cNvPr id="400388" name="Group 4"/>
              <p:cNvGrpSpPr>
                <a:grpSpLocks/>
              </p:cNvGrpSpPr>
              <p:nvPr/>
            </p:nvGrpSpPr>
            <p:grpSpPr bwMode="auto">
              <a:xfrm>
                <a:off x="109" y="1226"/>
                <a:ext cx="2516" cy="1675"/>
                <a:chOff x="109" y="1226"/>
                <a:chExt cx="2516" cy="1675"/>
              </a:xfrm>
              <a:grpFill/>
            </p:grpSpPr>
            <p:sp>
              <p:nvSpPr>
                <p:cNvPr id="400389" name="Oval 5"/>
                <p:cNvSpPr>
                  <a:spLocks noChangeArrowheads="1"/>
                </p:cNvSpPr>
                <p:nvPr/>
              </p:nvSpPr>
              <p:spPr bwMode="auto">
                <a:xfrm>
                  <a:off x="1749" y="1896"/>
                  <a:ext cx="876"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0" name="Oval 6"/>
                <p:cNvSpPr>
                  <a:spLocks noChangeArrowheads="1"/>
                </p:cNvSpPr>
                <p:nvPr/>
              </p:nvSpPr>
              <p:spPr bwMode="auto">
                <a:xfrm>
                  <a:off x="109" y="1632"/>
                  <a:ext cx="859" cy="831"/>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1" name="Oval 7"/>
                <p:cNvSpPr>
                  <a:spLocks noChangeArrowheads="1"/>
                </p:cNvSpPr>
                <p:nvPr/>
              </p:nvSpPr>
              <p:spPr bwMode="auto">
                <a:xfrm>
                  <a:off x="1612" y="1341"/>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2" name="Oval 8"/>
                <p:cNvSpPr>
                  <a:spLocks noChangeArrowheads="1"/>
                </p:cNvSpPr>
                <p:nvPr/>
              </p:nvSpPr>
              <p:spPr bwMode="auto">
                <a:xfrm>
                  <a:off x="1152" y="2055"/>
                  <a:ext cx="875" cy="846"/>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3" name="Oval 9"/>
                <p:cNvSpPr>
                  <a:spLocks noChangeArrowheads="1"/>
                </p:cNvSpPr>
                <p:nvPr/>
              </p:nvSpPr>
              <p:spPr bwMode="auto">
                <a:xfrm>
                  <a:off x="400" y="1982"/>
                  <a:ext cx="874" cy="802"/>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4" name="Oval 10"/>
                <p:cNvSpPr>
                  <a:spLocks noChangeArrowheads="1"/>
                </p:cNvSpPr>
                <p:nvPr/>
              </p:nvSpPr>
              <p:spPr bwMode="auto">
                <a:xfrm>
                  <a:off x="1075" y="1226"/>
                  <a:ext cx="859" cy="82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395" name="Oval 11"/>
                <p:cNvSpPr>
                  <a:spLocks noChangeArrowheads="1"/>
                </p:cNvSpPr>
                <p:nvPr/>
              </p:nvSpPr>
              <p:spPr bwMode="auto">
                <a:xfrm>
                  <a:off x="523" y="1226"/>
                  <a:ext cx="859" cy="799"/>
                </a:xfrm>
                <a:prstGeom prst="ellipse">
                  <a:avLst/>
                </a:prstGeom>
                <a:grpFill/>
                <a:ln w="9525">
                  <a:solidFill>
                    <a:srgbClr val="000000"/>
                  </a:solidFill>
                  <a:prstDash val="dash"/>
                  <a:round/>
                  <a:headEnd/>
                  <a:tailEnd/>
                </a:ln>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6" name="Oval 12"/>
              <p:cNvSpPr>
                <a:spLocks noChangeArrowheads="1"/>
              </p:cNvSpPr>
              <p:nvPr/>
            </p:nvSpPr>
            <p:spPr bwMode="auto">
              <a:xfrm>
                <a:off x="339" y="1414"/>
                <a:ext cx="2085" cy="1152"/>
              </a:xfrm>
              <a:prstGeom prst="ellipse">
                <a:avLst/>
              </a:prstGeom>
              <a:grp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7"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00399" name="Line 15"/>
          <p:cNvSpPr>
            <a:spLocks noChangeShapeType="1"/>
          </p:cNvSpPr>
          <p:nvPr/>
        </p:nvSpPr>
        <p:spPr bwMode="auto">
          <a:xfrm flipV="1">
            <a:off x="5014253" y="4622802"/>
            <a:ext cx="957923" cy="111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0" name="Line 16"/>
          <p:cNvSpPr>
            <a:spLocks noChangeShapeType="1"/>
          </p:cNvSpPr>
          <p:nvPr/>
        </p:nvSpPr>
        <p:spPr bwMode="auto">
          <a:xfrm flipH="1">
            <a:off x="7576743" y="4622802"/>
            <a:ext cx="744669" cy="317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1" name="Rectangle 17"/>
          <p:cNvSpPr>
            <a:spLocks noChangeArrowheads="1"/>
          </p:cNvSpPr>
          <p:nvPr/>
        </p:nvSpPr>
        <p:spPr bwMode="auto">
          <a:xfrm>
            <a:off x="5951985" y="3903664"/>
            <a:ext cx="1463543"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800" dirty="0">
                <a:solidFill>
                  <a:srgbClr val="000099"/>
                </a:solidFill>
                <a:latin typeface="微软雅黑" panose="020B0503020204020204" pitchFamily="34" charset="-122"/>
                <a:ea typeface="微软雅黑" panose="020B0503020204020204" pitchFamily="34" charset="-122"/>
              </a:rPr>
              <a:t>局 域 网</a:t>
            </a:r>
          </a:p>
        </p:txBody>
      </p:sp>
      <p:sp>
        <p:nvSpPr>
          <p:cNvPr id="400403" name="Line 19"/>
          <p:cNvSpPr>
            <a:spLocks noChangeShapeType="1"/>
          </p:cNvSpPr>
          <p:nvPr/>
        </p:nvSpPr>
        <p:spPr bwMode="auto">
          <a:xfrm>
            <a:off x="3540389" y="4386263"/>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4" name="Line 20"/>
          <p:cNvSpPr>
            <a:spLocks noChangeShapeType="1"/>
          </p:cNvSpPr>
          <p:nvPr/>
        </p:nvSpPr>
        <p:spPr bwMode="auto">
          <a:xfrm>
            <a:off x="3540389" y="3841750"/>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5" name="Line 21"/>
          <p:cNvSpPr>
            <a:spLocks noChangeShapeType="1"/>
          </p:cNvSpPr>
          <p:nvPr/>
        </p:nvSpPr>
        <p:spPr bwMode="auto">
          <a:xfrm>
            <a:off x="3540389" y="3292475"/>
            <a:ext cx="1460104"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06" name="Rectangle 22"/>
          <p:cNvSpPr>
            <a:spLocks noChangeArrowheads="1"/>
          </p:cNvSpPr>
          <p:nvPr/>
        </p:nvSpPr>
        <p:spPr bwMode="auto">
          <a:xfrm>
            <a:off x="3851673" y="2705101"/>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07" name="Rectangle 23"/>
          <p:cNvSpPr>
            <a:spLocks noChangeArrowheads="1"/>
          </p:cNvSpPr>
          <p:nvPr/>
        </p:nvSpPr>
        <p:spPr bwMode="auto">
          <a:xfrm>
            <a:off x="3820717"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sp>
        <p:nvSpPr>
          <p:cNvPr id="400408" name="Rectangle 24"/>
          <p:cNvSpPr>
            <a:spLocks noChangeArrowheads="1"/>
          </p:cNvSpPr>
          <p:nvPr/>
        </p:nvSpPr>
        <p:spPr bwMode="auto">
          <a:xfrm>
            <a:off x="3798359"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1</a:t>
            </a:r>
          </a:p>
        </p:txBody>
      </p:sp>
      <p:sp>
        <p:nvSpPr>
          <p:cNvPr id="400410" name="Line 26"/>
          <p:cNvSpPr>
            <a:spLocks noChangeShapeType="1"/>
          </p:cNvSpPr>
          <p:nvPr/>
        </p:nvSpPr>
        <p:spPr bwMode="auto">
          <a:xfrm>
            <a:off x="8321412" y="4386263"/>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1" name="Line 27"/>
          <p:cNvSpPr>
            <a:spLocks noChangeShapeType="1"/>
          </p:cNvSpPr>
          <p:nvPr/>
        </p:nvSpPr>
        <p:spPr bwMode="auto">
          <a:xfrm>
            <a:off x="8321412" y="3841750"/>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2" name="Line 28"/>
          <p:cNvSpPr>
            <a:spLocks noChangeShapeType="1"/>
          </p:cNvSpPr>
          <p:nvPr/>
        </p:nvSpPr>
        <p:spPr bwMode="auto">
          <a:xfrm>
            <a:off x="8321412" y="3292475"/>
            <a:ext cx="1461823"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3" name="Rectangle 29"/>
          <p:cNvSpPr>
            <a:spLocks noChangeArrowheads="1"/>
          </p:cNvSpPr>
          <p:nvPr/>
        </p:nvSpPr>
        <p:spPr bwMode="auto">
          <a:xfrm>
            <a:off x="8587979" y="2722564"/>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网络层</a:t>
            </a:r>
          </a:p>
        </p:txBody>
      </p:sp>
      <p:sp>
        <p:nvSpPr>
          <p:cNvPr id="400414" name="Rectangle 30"/>
          <p:cNvSpPr>
            <a:spLocks noChangeArrowheads="1"/>
          </p:cNvSpPr>
          <p:nvPr/>
        </p:nvSpPr>
        <p:spPr bwMode="auto">
          <a:xfrm>
            <a:off x="8601738" y="4460876"/>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物理层</a:t>
            </a:r>
          </a:p>
        </p:txBody>
      </p:sp>
      <p:grpSp>
        <p:nvGrpSpPr>
          <p:cNvPr id="400415" name="Group 31"/>
          <p:cNvGrpSpPr>
            <a:grpSpLocks/>
          </p:cNvGrpSpPr>
          <p:nvPr/>
        </p:nvGrpSpPr>
        <p:grpSpPr bwMode="auto">
          <a:xfrm>
            <a:off x="1571229" y="3362326"/>
            <a:ext cx="7778618" cy="442913"/>
            <a:chOff x="249" y="2118"/>
            <a:chExt cx="4523" cy="279"/>
          </a:xfrm>
        </p:grpSpPr>
        <p:sp>
          <p:nvSpPr>
            <p:cNvPr id="400416" name="Rectangle 32"/>
            <p:cNvSpPr>
              <a:spLocks noChangeArrowheads="1"/>
            </p:cNvSpPr>
            <p:nvPr/>
          </p:nvSpPr>
          <p:spPr bwMode="auto">
            <a:xfrm>
              <a:off x="249" y="2147"/>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逻辑链路控制</a:t>
              </a:r>
            </a:p>
          </p:txBody>
        </p:sp>
        <p:sp>
          <p:nvSpPr>
            <p:cNvPr id="400417" name="AutoShape 33"/>
            <p:cNvSpPr>
              <a:spLocks noChangeArrowheads="1"/>
            </p:cNvSpPr>
            <p:nvPr/>
          </p:nvSpPr>
          <p:spPr bwMode="auto">
            <a:xfrm>
              <a:off x="2264" y="2135"/>
              <a:ext cx="1896" cy="228"/>
            </a:xfrm>
            <a:prstGeom prst="leftRightArrow">
              <a:avLst>
                <a:gd name="adj1" fmla="val 41667"/>
                <a:gd name="adj2" fmla="val 87431"/>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18" name="Rectangle 34"/>
            <p:cNvSpPr>
              <a:spLocks noChangeArrowheads="1"/>
            </p:cNvSpPr>
            <p:nvPr/>
          </p:nvSpPr>
          <p:spPr bwMode="auto">
            <a:xfrm>
              <a:off x="1623"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sp>
          <p:nvSpPr>
            <p:cNvPr id="400419" name="Rectangle 35"/>
            <p:cNvSpPr>
              <a:spLocks noChangeArrowheads="1"/>
            </p:cNvSpPr>
            <p:nvPr/>
          </p:nvSpPr>
          <p:spPr bwMode="auto">
            <a:xfrm>
              <a:off x="4405" y="2118"/>
              <a:ext cx="3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LLC</a:t>
              </a:r>
            </a:p>
          </p:txBody>
        </p:sp>
      </p:grpSp>
      <p:grpSp>
        <p:nvGrpSpPr>
          <p:cNvPr id="400420" name="Group 36"/>
          <p:cNvGrpSpPr>
            <a:grpSpLocks/>
          </p:cNvGrpSpPr>
          <p:nvPr/>
        </p:nvGrpSpPr>
        <p:grpSpPr bwMode="auto">
          <a:xfrm>
            <a:off x="1571229" y="3917956"/>
            <a:ext cx="7924801" cy="419101"/>
            <a:chOff x="249" y="2468"/>
            <a:chExt cx="4608" cy="264"/>
          </a:xfrm>
        </p:grpSpPr>
        <p:sp>
          <p:nvSpPr>
            <p:cNvPr id="400421" name="Rectangle 37"/>
            <p:cNvSpPr>
              <a:spLocks noChangeArrowheads="1"/>
            </p:cNvSpPr>
            <p:nvPr/>
          </p:nvSpPr>
          <p:spPr bwMode="auto">
            <a:xfrm>
              <a:off x="249" y="2482"/>
              <a:ext cx="10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媒体接入控制</a:t>
              </a:r>
            </a:p>
          </p:txBody>
        </p:sp>
        <p:sp>
          <p:nvSpPr>
            <p:cNvPr id="400422" name="Line 38"/>
            <p:cNvSpPr>
              <a:spLocks noChangeShapeType="1"/>
            </p:cNvSpPr>
            <p:nvPr/>
          </p:nvSpPr>
          <p:spPr bwMode="auto">
            <a:xfrm flipV="1">
              <a:off x="2251" y="2581"/>
              <a:ext cx="383" cy="1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3" name="Line 39"/>
            <p:cNvSpPr>
              <a:spLocks noChangeShapeType="1"/>
            </p:cNvSpPr>
            <p:nvPr/>
          </p:nvSpPr>
          <p:spPr bwMode="auto">
            <a:xfrm flipH="1">
              <a:off x="3739" y="2585"/>
              <a:ext cx="43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4" name="Rectangle 40"/>
            <p:cNvSpPr>
              <a:spLocks noChangeArrowheads="1"/>
            </p:cNvSpPr>
            <p:nvPr/>
          </p:nvSpPr>
          <p:spPr bwMode="auto">
            <a:xfrm>
              <a:off x="160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sp>
          <p:nvSpPr>
            <p:cNvPr id="400425" name="Rectangle 41"/>
            <p:cNvSpPr>
              <a:spLocks noChangeArrowheads="1"/>
            </p:cNvSpPr>
            <p:nvPr/>
          </p:nvSpPr>
          <p:spPr bwMode="auto">
            <a:xfrm>
              <a:off x="4387" y="2468"/>
              <a:ext cx="4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solidFill>
                    <a:srgbClr val="000099"/>
                  </a:solidFill>
                  <a:latin typeface="微软雅黑" panose="020B0503020204020204" pitchFamily="34" charset="-122"/>
                  <a:ea typeface="微软雅黑" panose="020B0503020204020204" pitchFamily="34" charset="-122"/>
                </a:rPr>
                <a:t>MAC</a:t>
              </a:r>
            </a:p>
          </p:txBody>
        </p:sp>
      </p:grpSp>
      <p:sp>
        <p:nvSpPr>
          <p:cNvPr id="400426" name="AutoShape 42"/>
          <p:cNvSpPr>
            <a:spLocks/>
          </p:cNvSpPr>
          <p:nvPr/>
        </p:nvSpPr>
        <p:spPr bwMode="auto">
          <a:xfrm>
            <a:off x="9793554" y="3302002"/>
            <a:ext cx="128985" cy="1052513"/>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00427" name="Rectangle 43"/>
          <p:cNvSpPr>
            <a:spLocks noChangeArrowheads="1"/>
          </p:cNvSpPr>
          <p:nvPr/>
        </p:nvSpPr>
        <p:spPr bwMode="auto">
          <a:xfrm>
            <a:off x="9865392" y="3522664"/>
            <a:ext cx="956993"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数据</a:t>
            </a:r>
          </a:p>
          <a:p>
            <a:pPr algn="ctr" defTabSz="762000"/>
            <a:r>
              <a:rPr kumimoji="1" lang="zh-CN" altLang="en-US" sz="2000">
                <a:solidFill>
                  <a:srgbClr val="000099"/>
                </a:solidFill>
                <a:latin typeface="微软雅黑" panose="020B0503020204020204" pitchFamily="34" charset="-122"/>
                <a:ea typeface="微软雅黑" panose="020B0503020204020204" pitchFamily="34" charset="-122"/>
              </a:rPr>
              <a:t>链路层</a:t>
            </a:r>
          </a:p>
        </p:txBody>
      </p:sp>
      <p:sp>
        <p:nvSpPr>
          <p:cNvPr id="400428" name="Rectangle 44"/>
          <p:cNvSpPr>
            <a:spLocks noChangeArrowheads="1"/>
          </p:cNvSpPr>
          <p:nvPr/>
        </p:nvSpPr>
        <p:spPr bwMode="auto">
          <a:xfrm>
            <a:off x="8675688" y="4978401"/>
            <a:ext cx="93134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站点 </a:t>
            </a:r>
            <a:r>
              <a:rPr kumimoji="1" lang="en-US" altLang="zh-CN" sz="2000">
                <a:solidFill>
                  <a:srgbClr val="000099"/>
                </a:solidFill>
                <a:latin typeface="微软雅黑" panose="020B0503020204020204" pitchFamily="34" charset="-122"/>
                <a:ea typeface="微软雅黑" panose="020B0503020204020204" pitchFamily="34" charset="-122"/>
              </a:rPr>
              <a:t>2</a:t>
            </a:r>
          </a:p>
        </p:txBody>
      </p:sp>
      <p:sp>
        <p:nvSpPr>
          <p:cNvPr id="400429" name="Text Box 45"/>
          <p:cNvSpPr txBox="1">
            <a:spLocks noChangeArrowheads="1"/>
          </p:cNvSpPr>
          <p:nvPr/>
        </p:nvSpPr>
        <p:spPr bwMode="auto">
          <a:xfrm>
            <a:off x="5303912" y="1628801"/>
            <a:ext cx="2786340" cy="954107"/>
          </a:xfrm>
          <a:prstGeom prst="rect">
            <a:avLst/>
          </a:prstGeom>
          <a:solidFill>
            <a:srgbClr val="99FF99"/>
          </a:solidFill>
          <a:ln w="9525">
            <a:solidFill>
              <a:srgbClr val="333399"/>
            </a:solidFill>
            <a:miter lim="800000"/>
            <a:headEnd/>
            <a:tailEnd/>
          </a:ln>
          <a:effectLst/>
        </p:spPr>
        <p:txBody>
          <a:bodyPr wrap="none">
            <a:spAutoFit/>
          </a:bodyPr>
          <a:lstStyle/>
          <a:p>
            <a:pPr algn="ctr"/>
            <a:r>
              <a:rPr kumimoji="1" lang="en-US" altLang="zh-CN" sz="2800" dirty="0">
                <a:solidFill>
                  <a:srgbClr val="C00000"/>
                </a:solidFill>
                <a:latin typeface="微软雅黑" panose="020B0503020204020204" pitchFamily="34" charset="-122"/>
                <a:ea typeface="微软雅黑" panose="020B0503020204020204" pitchFamily="34" charset="-122"/>
              </a:rPr>
              <a:t>LLC </a:t>
            </a:r>
            <a:r>
              <a:rPr kumimoji="1" lang="zh-CN" altLang="en-US" sz="2800" dirty="0">
                <a:solidFill>
                  <a:srgbClr val="C00000"/>
                </a:solidFill>
                <a:latin typeface="微软雅黑" panose="020B0503020204020204" pitchFamily="34" charset="-122"/>
                <a:ea typeface="微软雅黑" panose="020B0503020204020204" pitchFamily="34" charset="-122"/>
              </a:rPr>
              <a:t>子层看不见</a:t>
            </a:r>
          </a:p>
          <a:p>
            <a:pPr algn="ctr"/>
            <a:r>
              <a:rPr kumimoji="1" lang="zh-CN" altLang="en-US" sz="2800" dirty="0">
                <a:solidFill>
                  <a:srgbClr val="C00000"/>
                </a:solidFill>
                <a:latin typeface="微软雅黑" panose="020B0503020204020204" pitchFamily="34" charset="-122"/>
                <a:ea typeface="微软雅黑" panose="020B0503020204020204" pitchFamily="34" charset="-122"/>
              </a:rPr>
              <a:t>下面的局域网</a:t>
            </a:r>
          </a:p>
        </p:txBody>
      </p:sp>
    </p:spTree>
    <p:extLst>
      <p:ext uri="{BB962C8B-B14F-4D97-AF65-F5344CB8AC3E}">
        <p14:creationId xmlns:p14="http://schemas.microsoft.com/office/powerpoint/2010/main" val="351593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idx="1"/>
          </p:nvPr>
        </p:nvSpPr>
        <p:spPr/>
        <p:txBody>
          <a:bodyPr/>
          <a:lstStyle/>
          <a:p>
            <a:r>
              <a:rPr lang="zh-CN" altLang="en-US" dirty="0"/>
              <a:t>由于 </a:t>
            </a:r>
            <a:r>
              <a:rPr lang="en-US" altLang="zh-CN" dirty="0"/>
              <a:t>TCP/IP </a:t>
            </a:r>
            <a:r>
              <a:rPr lang="zh-CN" altLang="en-US" dirty="0"/>
              <a:t>体系经常使用的局域网是 </a:t>
            </a:r>
            <a:r>
              <a:rPr lang="en-US" altLang="zh-CN" dirty="0"/>
              <a:t>DIX Ethernet V2 </a:t>
            </a:r>
            <a:r>
              <a:rPr lang="zh-CN" altLang="en-US" dirty="0"/>
              <a:t>而不是 </a:t>
            </a:r>
            <a:r>
              <a:rPr lang="en-US" altLang="zh-CN" dirty="0"/>
              <a:t>802.3 </a:t>
            </a:r>
            <a:r>
              <a:rPr lang="zh-CN" altLang="en-US" dirty="0"/>
              <a:t>标准中的几种局域网，因此现在 </a:t>
            </a:r>
            <a:r>
              <a:rPr lang="en-US" altLang="zh-CN" dirty="0"/>
              <a:t>802 </a:t>
            </a:r>
            <a:r>
              <a:rPr lang="zh-CN" altLang="en-US" dirty="0"/>
              <a:t>委员会制定的逻辑链路控制子层 </a:t>
            </a:r>
            <a:r>
              <a:rPr lang="en-US" altLang="zh-CN" dirty="0"/>
              <a:t>LLC</a:t>
            </a:r>
            <a:r>
              <a:rPr lang="zh-CN" altLang="en-US" dirty="0"/>
              <a:t>（即 </a:t>
            </a:r>
            <a:r>
              <a:rPr lang="en-US" altLang="zh-CN" dirty="0"/>
              <a:t>802.2 </a:t>
            </a:r>
            <a:r>
              <a:rPr lang="zh-CN" altLang="en-US" dirty="0"/>
              <a:t>标准）的作用已经不大了。</a:t>
            </a:r>
          </a:p>
          <a:p>
            <a:r>
              <a:rPr lang="zh-CN" altLang="en-US" dirty="0"/>
              <a:t>很多厂商生产的适配器上就仅装有 </a:t>
            </a:r>
            <a:r>
              <a:rPr lang="en-US" altLang="zh-CN" dirty="0"/>
              <a:t>MAC </a:t>
            </a:r>
            <a:r>
              <a:rPr lang="zh-CN" altLang="en-US" dirty="0"/>
              <a:t>协议而没有 </a:t>
            </a:r>
            <a:r>
              <a:rPr lang="en-US" altLang="zh-CN" dirty="0"/>
              <a:t>LLC </a:t>
            </a:r>
            <a:r>
              <a:rPr lang="zh-CN" altLang="en-US" dirty="0"/>
              <a:t>协议。 </a:t>
            </a:r>
          </a:p>
        </p:txBody>
      </p:sp>
      <p:sp>
        <p:nvSpPr>
          <p:cNvPr id="401410" name="Rectangle 2"/>
          <p:cNvSpPr>
            <a:spLocks noGrp="1" noChangeArrowheads="1"/>
          </p:cNvSpPr>
          <p:nvPr>
            <p:ph type="title"/>
          </p:nvPr>
        </p:nvSpPr>
        <p:spPr/>
        <p:txBody>
          <a:bodyPr/>
          <a:lstStyle/>
          <a:p>
            <a:pPr algn="ctr"/>
            <a:r>
              <a:rPr lang="zh-CN" altLang="en-US" dirty="0"/>
              <a:t>一般不考虑 </a:t>
            </a:r>
            <a:r>
              <a:rPr lang="en-US" altLang="zh-CN" dirty="0"/>
              <a:t>LLC </a:t>
            </a:r>
            <a:r>
              <a:rPr lang="zh-CN" altLang="en-US" dirty="0"/>
              <a:t>子层 </a:t>
            </a:r>
          </a:p>
        </p:txBody>
      </p:sp>
    </p:spTree>
    <p:extLst>
      <p:ext uri="{BB962C8B-B14F-4D97-AF65-F5344CB8AC3E}">
        <p14:creationId xmlns:p14="http://schemas.microsoft.com/office/powerpoint/2010/main" val="2842614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progress bar gif">
            <a:extLst>
              <a:ext uri="{FF2B5EF4-FFF2-40B4-BE49-F238E27FC236}">
                <a16:creationId xmlns:a16="http://schemas.microsoft.com/office/drawing/2014/main" id="{DA69176B-0FB1-47C7-9E93-DB66000DCA9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42608" y="1304672"/>
            <a:ext cx="7992888" cy="4762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zh-CN" dirty="0"/>
              <a:t>第</a:t>
            </a:r>
            <a:r>
              <a:rPr lang="en-US" altLang="zh-CN" dirty="0"/>
              <a:t> 3 </a:t>
            </a:r>
            <a:r>
              <a:rPr lang="zh-CN" altLang="zh-CN" dirty="0"/>
              <a:t>章</a:t>
            </a:r>
            <a:r>
              <a:rPr lang="en-US" altLang="zh-CN" dirty="0"/>
              <a:t>  </a:t>
            </a:r>
            <a:r>
              <a:rPr lang="zh-CN" altLang="zh-CN" dirty="0"/>
              <a:t>数据链路层</a:t>
            </a:r>
            <a:endParaRPr lang="zh-CN" altLang="en-US" dirty="0"/>
          </a:p>
        </p:txBody>
      </p:sp>
      <p:sp>
        <p:nvSpPr>
          <p:cNvPr id="3" name="内容占位符 2"/>
          <p:cNvSpPr>
            <a:spLocks noGrp="1"/>
          </p:cNvSpPr>
          <p:nvPr>
            <p:ph idx="1"/>
          </p:nvPr>
        </p:nvSpPr>
        <p:spPr/>
        <p:txBody>
          <a:bodyPr/>
          <a:lstStyle/>
          <a:p>
            <a:r>
              <a:rPr lang="en-US" altLang="zh-CN" dirty="0"/>
              <a:t>3.1  </a:t>
            </a:r>
            <a:r>
              <a:rPr lang="zh-CN" altLang="zh-CN" dirty="0"/>
              <a:t>使用点对点信道的数据链路层</a:t>
            </a:r>
          </a:p>
          <a:p>
            <a:r>
              <a:rPr lang="en-US" altLang="zh-CN" dirty="0"/>
              <a:t>3.2  </a:t>
            </a:r>
            <a:r>
              <a:rPr lang="zh-CN" altLang="zh-CN" dirty="0"/>
              <a:t>点对点协议</a:t>
            </a:r>
            <a:r>
              <a:rPr lang="en-US" altLang="zh-CN" dirty="0"/>
              <a:t> PPP</a:t>
            </a:r>
            <a:endParaRPr lang="zh-CN" altLang="zh-CN" dirty="0"/>
          </a:p>
          <a:p>
            <a:r>
              <a:rPr lang="en-US" altLang="zh-CN" dirty="0"/>
              <a:t>3.3  </a:t>
            </a:r>
            <a:r>
              <a:rPr lang="zh-CN" altLang="zh-CN" dirty="0"/>
              <a:t>使用广播信道的数据链路层</a:t>
            </a:r>
          </a:p>
          <a:p>
            <a:r>
              <a:rPr lang="en-US" altLang="zh-CN" dirty="0"/>
              <a:t>3.4  </a:t>
            </a:r>
            <a:r>
              <a:rPr lang="zh-CN" altLang="zh-CN" dirty="0"/>
              <a:t>扩展的以太网</a:t>
            </a:r>
          </a:p>
          <a:p>
            <a:r>
              <a:rPr lang="en-US" altLang="zh-CN" dirty="0"/>
              <a:t>3.5  </a:t>
            </a:r>
            <a:r>
              <a:rPr lang="zh-CN" altLang="zh-CN" dirty="0"/>
              <a:t>高速以太网</a:t>
            </a:r>
          </a:p>
        </p:txBody>
      </p:sp>
      <p:pic>
        <p:nvPicPr>
          <p:cNvPr id="1028" name="Picture 4" descr="Image result for progress bar gif">
            <a:extLst>
              <a:ext uri="{FF2B5EF4-FFF2-40B4-BE49-F238E27FC236}">
                <a16:creationId xmlns:a16="http://schemas.microsoft.com/office/drawing/2014/main" id="{12AE2916-3433-4797-8D5D-19B4991A97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6120" y="105273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F8DB4AB-8361-469F-A9FC-46DB2041933E}"/>
              </a:ext>
            </a:extLst>
          </p:cNvPr>
          <p:cNvSpPr txBox="1"/>
          <p:nvPr/>
        </p:nvSpPr>
        <p:spPr>
          <a:xfrm>
            <a:off x="8976320" y="2564904"/>
            <a:ext cx="2532631" cy="369332"/>
          </a:xfrm>
          <a:prstGeom prst="rect">
            <a:avLst/>
          </a:prstGeom>
          <a:noFill/>
        </p:spPr>
        <p:txBody>
          <a:bodyPr wrap="square" rtlCol="0">
            <a:spAutoFit/>
          </a:bodyPr>
          <a:lstStyle/>
          <a:p>
            <a:r>
              <a:rPr lang="zh-CN" altLang="en-US" dirty="0">
                <a:solidFill>
                  <a:srgbClr val="00B050"/>
                </a:solidFill>
              </a:rPr>
              <a:t>冲突检测</a:t>
            </a:r>
          </a:p>
        </p:txBody>
      </p:sp>
      <p:sp>
        <p:nvSpPr>
          <p:cNvPr id="7" name="文本框 6">
            <a:extLst>
              <a:ext uri="{FF2B5EF4-FFF2-40B4-BE49-F238E27FC236}">
                <a16:creationId xmlns:a16="http://schemas.microsoft.com/office/drawing/2014/main" id="{81C5FA8F-5F4E-4B79-B440-FD6A853BD8A0}"/>
              </a:ext>
            </a:extLst>
          </p:cNvPr>
          <p:cNvSpPr txBox="1"/>
          <p:nvPr/>
        </p:nvSpPr>
        <p:spPr>
          <a:xfrm>
            <a:off x="8976319" y="1325001"/>
            <a:ext cx="2532631" cy="369332"/>
          </a:xfrm>
          <a:prstGeom prst="rect">
            <a:avLst/>
          </a:prstGeom>
          <a:noFill/>
        </p:spPr>
        <p:txBody>
          <a:bodyPr wrap="square" rtlCol="0">
            <a:spAutoFit/>
          </a:bodyPr>
          <a:lstStyle/>
          <a:p>
            <a:r>
              <a:rPr lang="zh-CN" altLang="en-US" dirty="0">
                <a:solidFill>
                  <a:srgbClr val="00B050"/>
                </a:solidFill>
              </a:rPr>
              <a:t>成帧、传输、检错</a:t>
            </a:r>
          </a:p>
        </p:txBody>
      </p:sp>
    </p:spTree>
    <p:extLst>
      <p:ext uri="{BB962C8B-B14F-4D97-AF65-F5344CB8AC3E}">
        <p14:creationId xmlns:p14="http://schemas.microsoft.com/office/powerpoint/2010/main" val="327232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idx="1"/>
          </p:nvPr>
        </p:nvSpPr>
        <p:spPr/>
        <p:txBody>
          <a:bodyPr/>
          <a:lstStyle/>
          <a:p>
            <a:r>
              <a:rPr lang="zh-CN" altLang="en-US" dirty="0"/>
              <a:t>网络接口板又称为</a:t>
            </a:r>
            <a:r>
              <a:rPr lang="zh-CN" altLang="en-US" dirty="0">
                <a:solidFill>
                  <a:srgbClr val="FF0000"/>
                </a:solidFill>
              </a:rPr>
              <a:t>通信适配器 </a:t>
            </a:r>
            <a:r>
              <a:rPr lang="en-US" altLang="zh-CN" dirty="0"/>
              <a:t>(adapter) </a:t>
            </a:r>
            <a:r>
              <a:rPr lang="zh-CN" altLang="en-US" dirty="0"/>
              <a:t>或</a:t>
            </a:r>
            <a:r>
              <a:rPr lang="zh-CN" altLang="en-US" dirty="0">
                <a:solidFill>
                  <a:srgbClr val="FF0000"/>
                </a:solidFill>
              </a:rPr>
              <a:t>网络接口卡 </a:t>
            </a:r>
            <a:r>
              <a:rPr lang="en-US" altLang="zh-CN" dirty="0"/>
              <a:t>NIC (Network Interface Card)</a:t>
            </a:r>
            <a:r>
              <a:rPr lang="zh-CN" altLang="en-US" dirty="0"/>
              <a:t>，或“</a:t>
            </a:r>
            <a:r>
              <a:rPr lang="zh-CN" altLang="en-US" dirty="0">
                <a:solidFill>
                  <a:srgbClr val="FF0000"/>
                </a:solidFill>
              </a:rPr>
              <a:t>网卡</a:t>
            </a:r>
            <a:r>
              <a:rPr lang="zh-CN" altLang="en-US" dirty="0"/>
              <a:t>”。 </a:t>
            </a:r>
          </a:p>
          <a:p>
            <a:r>
              <a:rPr lang="zh-CN" altLang="en-US" dirty="0"/>
              <a:t>适配器的重要功能：</a:t>
            </a:r>
          </a:p>
          <a:p>
            <a:pPr lvl="1"/>
            <a:r>
              <a:rPr lang="zh-CN" altLang="en-US" dirty="0">
                <a:solidFill>
                  <a:srgbClr val="0000FF"/>
                </a:solidFill>
                <a:latin typeface="黑体" pitchFamily="2" charset="-122"/>
                <a:ea typeface="黑体" pitchFamily="2" charset="-122"/>
              </a:rPr>
              <a:t>进行串行</a:t>
            </a:r>
            <a:r>
              <a:rPr lang="en-US" altLang="zh-CN" dirty="0">
                <a:solidFill>
                  <a:srgbClr val="0000FF"/>
                </a:solidFill>
                <a:latin typeface="黑体" pitchFamily="2" charset="-122"/>
                <a:ea typeface="黑体" pitchFamily="2" charset="-122"/>
              </a:rPr>
              <a:t>/</a:t>
            </a:r>
            <a:r>
              <a:rPr lang="zh-CN" altLang="en-US" dirty="0">
                <a:solidFill>
                  <a:srgbClr val="0000FF"/>
                </a:solidFill>
                <a:latin typeface="黑体" pitchFamily="2" charset="-122"/>
                <a:ea typeface="黑体" pitchFamily="2" charset="-122"/>
              </a:rPr>
              <a:t>并行转换。</a:t>
            </a:r>
          </a:p>
          <a:p>
            <a:pPr lvl="1"/>
            <a:r>
              <a:rPr lang="zh-CN" altLang="en-US" dirty="0">
                <a:solidFill>
                  <a:srgbClr val="0000FF"/>
                </a:solidFill>
                <a:latin typeface="黑体" pitchFamily="2" charset="-122"/>
                <a:ea typeface="黑体" pitchFamily="2" charset="-122"/>
              </a:rPr>
              <a:t>对数据进行缓存。</a:t>
            </a:r>
          </a:p>
          <a:p>
            <a:pPr lvl="1"/>
            <a:r>
              <a:rPr lang="zh-CN" altLang="en-US" dirty="0">
                <a:solidFill>
                  <a:srgbClr val="0000FF"/>
                </a:solidFill>
                <a:latin typeface="黑体" pitchFamily="2" charset="-122"/>
                <a:ea typeface="黑体" pitchFamily="2" charset="-122"/>
              </a:rPr>
              <a:t>在计算机的操作系统安装设备驱动程序。</a:t>
            </a:r>
          </a:p>
          <a:p>
            <a:pPr lvl="1"/>
            <a:r>
              <a:rPr lang="zh-CN" altLang="en-US" dirty="0">
                <a:solidFill>
                  <a:srgbClr val="0000FF"/>
                </a:solidFill>
                <a:latin typeface="黑体" pitchFamily="2" charset="-122"/>
                <a:ea typeface="黑体" pitchFamily="2" charset="-122"/>
              </a:rPr>
              <a:t>实现以太网协议。</a:t>
            </a:r>
            <a:r>
              <a:rPr lang="zh-CN" altLang="en-US" dirty="0">
                <a:solidFill>
                  <a:srgbClr val="0000FF"/>
                </a:solidFill>
              </a:rPr>
              <a:t>  </a:t>
            </a:r>
          </a:p>
        </p:txBody>
      </p:sp>
      <p:sp>
        <p:nvSpPr>
          <p:cNvPr id="402434" name="Rectangle 2"/>
          <p:cNvSpPr>
            <a:spLocks noGrp="1" noChangeArrowheads="1"/>
          </p:cNvSpPr>
          <p:nvPr>
            <p:ph type="title"/>
          </p:nvPr>
        </p:nvSpPr>
        <p:spPr/>
        <p:txBody>
          <a:bodyPr/>
          <a:lstStyle/>
          <a:p>
            <a:r>
              <a:rPr lang="en-US" altLang="zh-CN"/>
              <a:t>2.  </a:t>
            </a:r>
            <a:r>
              <a:rPr lang="zh-CN" altLang="en-US"/>
              <a:t>适配器的作用  </a:t>
            </a:r>
          </a:p>
        </p:txBody>
      </p:sp>
    </p:spTree>
    <p:extLst>
      <p:ext uri="{BB962C8B-B14F-4D97-AF65-F5344CB8AC3E}">
        <p14:creationId xmlns:p14="http://schemas.microsoft.com/office/powerpoint/2010/main" val="590913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4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lgn="ctr"/>
            <a:r>
              <a:rPr lang="zh-CN" altLang="en-US" sz="3600" dirty="0"/>
              <a:t>计算机通过适配器和局域网进行通信 </a:t>
            </a:r>
          </a:p>
        </p:txBody>
      </p:sp>
      <p:sp>
        <p:nvSpPr>
          <p:cNvPr id="403474" name="Rectangle 18"/>
          <p:cNvSpPr>
            <a:spLocks noChangeArrowheads="1"/>
          </p:cNvSpPr>
          <p:nvPr/>
        </p:nvSpPr>
        <p:spPr bwMode="auto">
          <a:xfrm>
            <a:off x="2316772" y="2094385"/>
            <a:ext cx="6375267" cy="2397125"/>
          </a:xfrm>
          <a:prstGeom prst="rect">
            <a:avLst/>
          </a:prstGeom>
          <a:solidFill>
            <a:srgbClr val="FFFF00"/>
          </a:solidFill>
          <a:ln w="9525">
            <a:solidFill>
              <a:schemeClr val="tx1"/>
            </a:solidFill>
            <a:miter lim="800000"/>
            <a:headEnd/>
            <a:tailEnd/>
          </a:ln>
          <a:effectLst/>
        </p:spPr>
        <p:txBody>
          <a:bodyPr wrap="none" anchor="ctr"/>
          <a:lstStyle/>
          <a:p>
            <a:endParaRPr lang="zh-CN" altLang="en-US">
              <a:solidFill>
                <a:srgbClr val="000099"/>
              </a:solidFill>
              <a:latin typeface="+mn-ea"/>
            </a:endParaRPr>
          </a:p>
        </p:txBody>
      </p:sp>
      <p:sp>
        <p:nvSpPr>
          <p:cNvPr id="403476" name="Line 20"/>
          <p:cNvSpPr>
            <a:spLocks noChangeShapeType="1"/>
          </p:cNvSpPr>
          <p:nvPr/>
        </p:nvSpPr>
        <p:spPr bwMode="auto">
          <a:xfrm>
            <a:off x="7916413" y="3392959"/>
            <a:ext cx="2012156"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7" name="Text Box 21"/>
          <p:cNvSpPr txBox="1">
            <a:spLocks noChangeArrowheads="1"/>
          </p:cNvSpPr>
          <p:nvPr/>
        </p:nvSpPr>
        <p:spPr bwMode="auto">
          <a:xfrm>
            <a:off x="8698917" y="285321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至局域网</a:t>
            </a:r>
          </a:p>
        </p:txBody>
      </p:sp>
      <p:sp>
        <p:nvSpPr>
          <p:cNvPr id="403478" name="Rectangle 22"/>
          <p:cNvSpPr>
            <a:spLocks noChangeArrowheads="1"/>
          </p:cNvSpPr>
          <p:nvPr/>
        </p:nvSpPr>
        <p:spPr bwMode="auto">
          <a:xfrm>
            <a:off x="6053877" y="2778599"/>
            <a:ext cx="1907250" cy="1127125"/>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400">
                <a:solidFill>
                  <a:srgbClr val="000099"/>
                </a:solidFill>
                <a:latin typeface="+mn-ea"/>
              </a:rPr>
              <a:t>适配器</a:t>
            </a:r>
          </a:p>
          <a:p>
            <a:pPr algn="ctr"/>
            <a:r>
              <a:rPr kumimoji="1" lang="zh-CN" altLang="en-US" sz="2400">
                <a:solidFill>
                  <a:srgbClr val="000099"/>
                </a:solidFill>
                <a:latin typeface="+mn-ea"/>
              </a:rPr>
              <a:t>（网卡）</a:t>
            </a:r>
          </a:p>
        </p:txBody>
      </p:sp>
      <p:sp>
        <p:nvSpPr>
          <p:cNvPr id="403479" name="Text Box 23"/>
          <p:cNvSpPr txBox="1">
            <a:spLocks noChangeArrowheads="1"/>
          </p:cNvSpPr>
          <p:nvPr/>
        </p:nvSpPr>
        <p:spPr bwMode="auto">
          <a:xfrm>
            <a:off x="8712676" y="342947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串行通信</a:t>
            </a:r>
          </a:p>
        </p:txBody>
      </p:sp>
      <p:sp>
        <p:nvSpPr>
          <p:cNvPr id="403480" name="Rectangle 24"/>
          <p:cNvSpPr>
            <a:spLocks noChangeArrowheads="1"/>
          </p:cNvSpPr>
          <p:nvPr/>
        </p:nvSpPr>
        <p:spPr bwMode="auto">
          <a:xfrm>
            <a:off x="3045963" y="2778599"/>
            <a:ext cx="1907248" cy="1127125"/>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400">
                <a:solidFill>
                  <a:srgbClr val="000099"/>
                </a:solidFill>
                <a:latin typeface="+mn-ea"/>
              </a:rPr>
              <a:t>CPU </a:t>
            </a:r>
            <a:r>
              <a:rPr kumimoji="1" lang="zh-CN" altLang="en-US" sz="2400">
                <a:solidFill>
                  <a:srgbClr val="000099"/>
                </a:solidFill>
                <a:latin typeface="+mn-ea"/>
              </a:rPr>
              <a:t>和</a:t>
            </a:r>
          </a:p>
          <a:p>
            <a:pPr algn="ctr"/>
            <a:r>
              <a:rPr kumimoji="1" lang="zh-CN" altLang="en-US" sz="2400">
                <a:solidFill>
                  <a:srgbClr val="000099"/>
                </a:solidFill>
                <a:latin typeface="+mn-ea"/>
              </a:rPr>
              <a:t>存储器</a:t>
            </a:r>
          </a:p>
        </p:txBody>
      </p:sp>
      <p:sp>
        <p:nvSpPr>
          <p:cNvPr id="403481" name="Line 25"/>
          <p:cNvSpPr>
            <a:spLocks noChangeShapeType="1"/>
          </p:cNvSpPr>
          <p:nvPr/>
        </p:nvSpPr>
        <p:spPr bwMode="auto">
          <a:xfrm flipV="1">
            <a:off x="3635852"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2" name="Text Box 26"/>
          <p:cNvSpPr txBox="1">
            <a:spLocks noChangeArrowheads="1"/>
          </p:cNvSpPr>
          <p:nvPr/>
        </p:nvSpPr>
        <p:spPr bwMode="auto">
          <a:xfrm>
            <a:off x="2425117" y="4793136"/>
            <a:ext cx="233910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生成发送的数据</a:t>
            </a:r>
          </a:p>
          <a:p>
            <a:r>
              <a:rPr kumimoji="1" lang="zh-CN" altLang="en-US" sz="2400">
                <a:solidFill>
                  <a:srgbClr val="000099"/>
                </a:solidFill>
                <a:latin typeface="+mn-ea"/>
              </a:rPr>
              <a:t>处理收到的数据</a:t>
            </a:r>
          </a:p>
        </p:txBody>
      </p:sp>
      <p:sp>
        <p:nvSpPr>
          <p:cNvPr id="403483" name="Line 27"/>
          <p:cNvSpPr>
            <a:spLocks noChangeShapeType="1"/>
          </p:cNvSpPr>
          <p:nvPr/>
        </p:nvSpPr>
        <p:spPr bwMode="auto">
          <a:xfrm flipV="1">
            <a:off x="6604213" y="3921599"/>
            <a:ext cx="438547" cy="909637"/>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84" name="Text Box 28"/>
          <p:cNvSpPr txBox="1">
            <a:spLocks noChangeArrowheads="1"/>
          </p:cNvSpPr>
          <p:nvPr/>
        </p:nvSpPr>
        <p:spPr bwMode="auto">
          <a:xfrm>
            <a:off x="5340105" y="4793136"/>
            <a:ext cx="264687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99"/>
                </a:solidFill>
                <a:latin typeface="+mn-ea"/>
              </a:rPr>
              <a:t>把帧发送到局域网</a:t>
            </a:r>
          </a:p>
          <a:p>
            <a:pPr algn="ctr"/>
            <a:r>
              <a:rPr kumimoji="1" lang="zh-CN" altLang="en-US" sz="2400">
                <a:solidFill>
                  <a:srgbClr val="000099"/>
                </a:solidFill>
                <a:latin typeface="+mn-ea"/>
              </a:rPr>
              <a:t>从局域网接收帧</a:t>
            </a:r>
          </a:p>
        </p:txBody>
      </p:sp>
      <p:sp>
        <p:nvSpPr>
          <p:cNvPr id="403485" name="Text Box 29"/>
          <p:cNvSpPr txBox="1">
            <a:spLocks noChangeArrowheads="1"/>
          </p:cNvSpPr>
          <p:nvPr/>
        </p:nvSpPr>
        <p:spPr bwMode="auto">
          <a:xfrm>
            <a:off x="4951491" y="2061048"/>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mn-ea"/>
              </a:rPr>
              <a:t>计算机</a:t>
            </a:r>
          </a:p>
        </p:txBody>
      </p:sp>
      <p:sp>
        <p:nvSpPr>
          <p:cNvPr id="403487" name="AutoShape 31"/>
          <p:cNvSpPr>
            <a:spLocks noChangeArrowheads="1"/>
          </p:cNvSpPr>
          <p:nvPr/>
        </p:nvSpPr>
        <p:spPr bwMode="auto">
          <a:xfrm>
            <a:off x="4844865" y="3007197"/>
            <a:ext cx="1317360" cy="684212"/>
          </a:xfrm>
          <a:prstGeom prst="leftRightArrow">
            <a:avLst>
              <a:gd name="adj1" fmla="val 50000"/>
              <a:gd name="adj2" fmla="val 35545"/>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mn-ea"/>
            </a:endParaRPr>
          </a:p>
        </p:txBody>
      </p:sp>
      <p:sp>
        <p:nvSpPr>
          <p:cNvPr id="403488" name="Text Box 32"/>
          <p:cNvSpPr txBox="1">
            <a:spLocks noChangeArrowheads="1"/>
          </p:cNvSpPr>
          <p:nvPr/>
        </p:nvSpPr>
        <p:spPr bwMode="auto">
          <a:xfrm>
            <a:off x="5151766" y="3499032"/>
            <a:ext cx="800219"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2400" dirty="0">
                <a:solidFill>
                  <a:srgbClr val="000099"/>
                </a:solidFill>
                <a:latin typeface="+mn-ea"/>
              </a:rPr>
              <a:t>并行</a:t>
            </a:r>
          </a:p>
          <a:p>
            <a:pPr>
              <a:lnSpc>
                <a:spcPct val="95000"/>
              </a:lnSpc>
            </a:pPr>
            <a:r>
              <a:rPr kumimoji="1" lang="zh-CN" altLang="en-US" sz="2400" dirty="0">
                <a:solidFill>
                  <a:srgbClr val="000099"/>
                </a:solidFill>
                <a:latin typeface="+mn-ea"/>
              </a:rPr>
              <a:t>通信</a:t>
            </a:r>
          </a:p>
        </p:txBody>
      </p:sp>
      <p:sp>
        <p:nvSpPr>
          <p:cNvPr id="403489" name="Rectangle 33"/>
          <p:cNvSpPr>
            <a:spLocks noChangeArrowheads="1"/>
          </p:cNvSpPr>
          <p:nvPr/>
        </p:nvSpPr>
        <p:spPr bwMode="auto">
          <a:xfrm>
            <a:off x="3223101" y="3237386"/>
            <a:ext cx="218414" cy="169863"/>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0" name="Freeform 34"/>
          <p:cNvSpPr>
            <a:spLocks/>
          </p:cNvSpPr>
          <p:nvPr/>
        </p:nvSpPr>
        <p:spPr bwMode="auto">
          <a:xfrm>
            <a:off x="2719202" y="1980086"/>
            <a:ext cx="1202134"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CCFFFF"/>
              </a:gs>
              <a:gs pos="100000">
                <a:srgbClr val="CCFF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91" name="Rectangle 35"/>
          <p:cNvSpPr>
            <a:spLocks noChangeArrowheads="1"/>
          </p:cNvSpPr>
          <p:nvPr/>
        </p:nvSpPr>
        <p:spPr bwMode="auto">
          <a:xfrm>
            <a:off x="7594811" y="3237386"/>
            <a:ext cx="218414" cy="169863"/>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solidFill>
                <a:srgbClr val="000099"/>
              </a:solidFill>
              <a:latin typeface="+mn-ea"/>
            </a:endParaRPr>
          </a:p>
        </p:txBody>
      </p:sp>
      <p:sp>
        <p:nvSpPr>
          <p:cNvPr id="403492" name="Freeform 36"/>
          <p:cNvSpPr>
            <a:spLocks/>
          </p:cNvSpPr>
          <p:nvPr/>
        </p:nvSpPr>
        <p:spPr bwMode="auto">
          <a:xfrm>
            <a:off x="7001484" y="1973736"/>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CCFF"/>
              </a:gs>
              <a:gs pos="100000">
                <a:srgbClr val="FFCCFF">
                  <a:gamma/>
                  <a:shade val="7568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mn-ea"/>
            </a:endParaRPr>
          </a:p>
        </p:txBody>
      </p:sp>
      <p:sp>
        <p:nvSpPr>
          <p:cNvPr id="403475" name="Text Box 19"/>
          <p:cNvSpPr txBox="1">
            <a:spLocks noChangeArrowheads="1"/>
          </p:cNvSpPr>
          <p:nvPr/>
        </p:nvSpPr>
        <p:spPr bwMode="auto">
          <a:xfrm>
            <a:off x="7032104" y="1512186"/>
            <a:ext cx="1415772" cy="461665"/>
          </a:xfrm>
          <a:prstGeom prst="rect">
            <a:avLst/>
          </a:prstGeom>
          <a:solidFill>
            <a:srgbClr val="FFCC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zh-CN" altLang="en-US" sz="2400" dirty="0">
                <a:solidFill>
                  <a:srgbClr val="000099"/>
                </a:solidFill>
                <a:latin typeface="+mn-ea"/>
              </a:rPr>
              <a:t>硬件地址</a:t>
            </a:r>
          </a:p>
        </p:txBody>
      </p:sp>
      <p:sp>
        <p:nvSpPr>
          <p:cNvPr id="403486" name="Text Box 30"/>
          <p:cNvSpPr txBox="1">
            <a:spLocks noChangeArrowheads="1"/>
          </p:cNvSpPr>
          <p:nvPr/>
        </p:nvSpPr>
        <p:spPr bwMode="auto">
          <a:xfrm>
            <a:off x="2732830" y="1527176"/>
            <a:ext cx="1196161" cy="461665"/>
          </a:xfrm>
          <a:prstGeom prst="rect">
            <a:avLst/>
          </a:prstGeom>
          <a:solidFill>
            <a:srgbClr val="CCFFFF"/>
          </a:solidFill>
          <a:ln w="9525">
            <a:solidFill>
              <a:schemeClr val="tx1"/>
            </a:solidFill>
            <a:miter lim="800000"/>
            <a:headEnd/>
            <a:tailEnd/>
          </a:ln>
          <a:effectLst>
            <a:outerShdw dist="35921" sx="1000" sy="1000" algn="ctr" rotWithShape="0">
              <a:schemeClr val="bg2"/>
            </a:outerShdw>
          </a:effectLst>
          <a:extLst/>
        </p:spPr>
        <p:txBody>
          <a:bodyPr wrap="none">
            <a:spAutoFit/>
          </a:bodyPr>
          <a:lstStyle/>
          <a:p>
            <a:r>
              <a:rPr kumimoji="1" lang="en-US" altLang="zh-CN" sz="2400" dirty="0">
                <a:solidFill>
                  <a:srgbClr val="000099"/>
                </a:solidFill>
                <a:latin typeface="+mn-ea"/>
              </a:rPr>
              <a:t>IP </a:t>
            </a:r>
            <a:r>
              <a:rPr kumimoji="1" lang="zh-CN" altLang="en-US" sz="2400" dirty="0">
                <a:solidFill>
                  <a:srgbClr val="000099"/>
                </a:solidFill>
                <a:latin typeface="+mn-ea"/>
              </a:rPr>
              <a:t>地址</a:t>
            </a:r>
          </a:p>
        </p:txBody>
      </p:sp>
    </p:spTree>
    <p:extLst>
      <p:ext uri="{BB962C8B-B14F-4D97-AF65-F5344CB8AC3E}">
        <p14:creationId xmlns:p14="http://schemas.microsoft.com/office/powerpoint/2010/main" val="2843719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idx="1"/>
          </p:nvPr>
        </p:nvSpPr>
        <p:spPr>
          <a:xfrm>
            <a:off x="527051" y="1536412"/>
            <a:ext cx="11137899" cy="4844916"/>
          </a:xfrm>
        </p:spPr>
        <p:txBody>
          <a:bodyPr/>
          <a:lstStyle/>
          <a:p>
            <a:r>
              <a:rPr lang="zh-CN" altLang="en-US" dirty="0"/>
              <a:t>最初的以太网是将许多计算机都连接到一根总线上。当初认为这样的连接方法既简单又可靠，因为总线上没有有源器件。 </a:t>
            </a:r>
          </a:p>
        </p:txBody>
      </p:sp>
      <p:sp>
        <p:nvSpPr>
          <p:cNvPr id="404483" name="Rectangle 3"/>
          <p:cNvSpPr>
            <a:spLocks noGrp="1" noChangeArrowheads="1"/>
          </p:cNvSpPr>
          <p:nvPr>
            <p:ph type="title"/>
          </p:nvPr>
        </p:nvSpPr>
        <p:spPr/>
        <p:txBody>
          <a:bodyPr/>
          <a:lstStyle/>
          <a:p>
            <a:r>
              <a:rPr lang="en-US" altLang="zh-CN" dirty="0"/>
              <a:t>3.3.2   CSMA/CD </a:t>
            </a:r>
            <a:r>
              <a:rPr lang="zh-CN" altLang="en-US" dirty="0"/>
              <a:t>协议 </a:t>
            </a:r>
          </a:p>
        </p:txBody>
      </p:sp>
      <p:grpSp>
        <p:nvGrpSpPr>
          <p:cNvPr id="404484" name="Group 4"/>
          <p:cNvGrpSpPr>
            <a:grpSpLocks/>
          </p:cNvGrpSpPr>
          <p:nvPr/>
        </p:nvGrpSpPr>
        <p:grpSpPr bwMode="auto">
          <a:xfrm>
            <a:off x="5841472" y="3612903"/>
            <a:ext cx="510779" cy="1406525"/>
            <a:chOff x="1177" y="1994"/>
            <a:chExt cx="258" cy="714"/>
          </a:xfrm>
        </p:grpSpPr>
        <p:sp>
          <p:nvSpPr>
            <p:cNvPr id="404485" name="Line 5"/>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8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87" name="Line 7"/>
          <p:cNvSpPr>
            <a:spLocks noChangeShapeType="1"/>
          </p:cNvSpPr>
          <p:nvPr/>
        </p:nvSpPr>
        <p:spPr bwMode="auto">
          <a:xfrm flipV="1">
            <a:off x="1839516" y="3601788"/>
            <a:ext cx="8468254" cy="0"/>
          </a:xfrm>
          <a:prstGeom prst="line">
            <a:avLst/>
          </a:prstGeom>
          <a:no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8" name="Rectangle 8"/>
          <p:cNvSpPr>
            <a:spLocks noChangeArrowheads="1"/>
          </p:cNvSpPr>
          <p:nvPr/>
        </p:nvSpPr>
        <p:spPr bwMode="auto">
          <a:xfrm>
            <a:off x="10180507"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89" name="Rectangle 9"/>
          <p:cNvSpPr>
            <a:spLocks noChangeArrowheads="1"/>
          </p:cNvSpPr>
          <p:nvPr/>
        </p:nvSpPr>
        <p:spPr bwMode="auto">
          <a:xfrm>
            <a:off x="1727731" y="3535115"/>
            <a:ext cx="127265" cy="125413"/>
          </a:xfrm>
          <a:prstGeom prst="rect">
            <a:avLst/>
          </a:prstGeom>
          <a:solidFill>
            <a:srgbClr val="0000FF"/>
          </a:solidFill>
          <a:ln w="12700">
            <a:solidFill>
              <a:srgbClr val="0000FF"/>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490" name="Line 10"/>
          <p:cNvSpPr>
            <a:spLocks noChangeShapeType="1"/>
          </p:cNvSpPr>
          <p:nvPr/>
        </p:nvSpPr>
        <p:spPr bwMode="auto">
          <a:xfrm>
            <a:off x="9737610" y="3356992"/>
            <a:ext cx="534855" cy="239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491" name="Group 11"/>
          <p:cNvGrpSpPr>
            <a:grpSpLocks/>
          </p:cNvGrpSpPr>
          <p:nvPr/>
        </p:nvGrpSpPr>
        <p:grpSpPr bwMode="auto">
          <a:xfrm>
            <a:off x="2649538" y="3612903"/>
            <a:ext cx="510779" cy="1406525"/>
            <a:chOff x="1177" y="1994"/>
            <a:chExt cx="258" cy="714"/>
          </a:xfrm>
        </p:grpSpPr>
        <p:sp>
          <p:nvSpPr>
            <p:cNvPr id="404492" name="Line 12"/>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4" name="Freeform 14"/>
          <p:cNvSpPr>
            <a:spLocks/>
          </p:cNvSpPr>
          <p:nvPr/>
        </p:nvSpPr>
        <p:spPr bwMode="auto">
          <a:xfrm>
            <a:off x="4503473" y="3614490"/>
            <a:ext cx="3440" cy="102711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5"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505" y="4506665"/>
            <a:ext cx="51077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4496" name="Group 16"/>
          <p:cNvGrpSpPr>
            <a:grpSpLocks/>
          </p:cNvGrpSpPr>
          <p:nvPr/>
        </p:nvGrpSpPr>
        <p:grpSpPr bwMode="auto">
          <a:xfrm>
            <a:off x="7437438" y="3612903"/>
            <a:ext cx="510779" cy="1406525"/>
            <a:chOff x="1177" y="1994"/>
            <a:chExt cx="258" cy="714"/>
          </a:xfrm>
        </p:grpSpPr>
        <p:sp>
          <p:nvSpPr>
            <p:cNvPr id="404497" name="Line 17"/>
            <p:cNvSpPr>
              <a:spLocks noChangeShapeType="1"/>
            </p:cNvSpPr>
            <p:nvPr/>
          </p:nvSpPr>
          <p:spPr bwMode="auto">
            <a:xfrm rot="16200000" flipV="1">
              <a:off x="1043" y="2261"/>
              <a:ext cx="537" cy="4"/>
            </a:xfrm>
            <a:prstGeom prst="line">
              <a:avLst/>
            </a:prstGeom>
            <a:no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498"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04499" name="Freeform 19"/>
          <p:cNvSpPr>
            <a:spLocks/>
          </p:cNvSpPr>
          <p:nvPr/>
        </p:nvSpPr>
        <p:spPr bwMode="auto">
          <a:xfrm>
            <a:off x="9293094" y="3614488"/>
            <a:ext cx="3440" cy="1042988"/>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3810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40450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5125" y="4506665"/>
            <a:ext cx="51077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4501" name="Text Box 21"/>
          <p:cNvSpPr txBox="1">
            <a:spLocks noChangeArrowheads="1"/>
          </p:cNvSpPr>
          <p:nvPr/>
        </p:nvSpPr>
        <p:spPr bwMode="auto">
          <a:xfrm>
            <a:off x="3901853" y="5385410"/>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000" dirty="0">
                <a:solidFill>
                  <a:srgbClr val="FF0000"/>
                </a:solidFill>
                <a:latin typeface="微软雅黑" panose="020B0503020204020204" pitchFamily="34" charset="-122"/>
                <a:ea typeface="微软雅黑" panose="020B0503020204020204" pitchFamily="34" charset="-122"/>
              </a:rPr>
              <a:t>B </a:t>
            </a:r>
            <a:r>
              <a:rPr kumimoji="1" lang="zh-CN" altLang="en-US" sz="2000" dirty="0">
                <a:solidFill>
                  <a:srgbClr val="FF0000"/>
                </a:solidFill>
                <a:latin typeface="微软雅黑" panose="020B0503020204020204" pitchFamily="34" charset="-122"/>
                <a:ea typeface="微软雅黑" panose="020B0503020204020204" pitchFamily="34" charset="-122"/>
              </a:rPr>
              <a:t>向</a:t>
            </a:r>
            <a:r>
              <a:rPr kumimoji="1" lang="zh-CN" altLang="en-US" sz="1400" dirty="0">
                <a:solidFill>
                  <a:srgbClr val="FF0000"/>
                </a:solidFill>
                <a:latin typeface="微软雅黑" panose="020B0503020204020204" pitchFamily="34" charset="-122"/>
                <a:ea typeface="微软雅黑" panose="020B0503020204020204" pitchFamily="34" charset="-122"/>
              </a:rPr>
              <a:t> </a:t>
            </a:r>
            <a:r>
              <a:rPr kumimoji="1" lang="en-US" altLang="zh-CN" sz="2000" dirty="0">
                <a:solidFill>
                  <a:srgbClr val="FF0000"/>
                </a:solidFill>
                <a:latin typeface="微软雅黑" panose="020B0503020204020204" pitchFamily="34" charset="-122"/>
                <a:ea typeface="微软雅黑" panose="020B0503020204020204" pitchFamily="34" charset="-122"/>
              </a:rPr>
              <a:t>D</a:t>
            </a:r>
          </a:p>
          <a:p>
            <a:pPr algn="ctr"/>
            <a:r>
              <a:rPr kumimoji="1" lang="zh-CN" altLang="en-US" sz="2000" dirty="0">
                <a:solidFill>
                  <a:srgbClr val="FF0000"/>
                </a:solidFill>
                <a:latin typeface="微软雅黑" panose="020B0503020204020204" pitchFamily="34" charset="-122"/>
                <a:ea typeface="微软雅黑" panose="020B0503020204020204" pitchFamily="34" charset="-122"/>
              </a:rPr>
              <a:t>发送数据</a:t>
            </a:r>
          </a:p>
        </p:txBody>
      </p:sp>
      <p:sp>
        <p:nvSpPr>
          <p:cNvPr id="404502" name="Text Box 22"/>
          <p:cNvSpPr txBox="1">
            <a:spLocks noChangeArrowheads="1"/>
          </p:cNvSpPr>
          <p:nvPr/>
        </p:nvSpPr>
        <p:spPr bwMode="auto">
          <a:xfrm>
            <a:off x="5612739" y="5013078"/>
            <a:ext cx="756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C</a:t>
            </a:r>
          </a:p>
        </p:txBody>
      </p:sp>
      <p:sp>
        <p:nvSpPr>
          <p:cNvPr id="404503" name="Text Box 23"/>
          <p:cNvSpPr txBox="1">
            <a:spLocks noChangeArrowheads="1"/>
          </p:cNvSpPr>
          <p:nvPr/>
        </p:nvSpPr>
        <p:spPr bwMode="auto">
          <a:xfrm>
            <a:off x="7282657" y="4998790"/>
            <a:ext cx="702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D</a:t>
            </a:r>
          </a:p>
        </p:txBody>
      </p:sp>
      <p:sp>
        <p:nvSpPr>
          <p:cNvPr id="404504" name="Text Box 24"/>
          <p:cNvSpPr txBox="1">
            <a:spLocks noChangeArrowheads="1"/>
          </p:cNvSpPr>
          <p:nvPr/>
        </p:nvSpPr>
        <p:spPr bwMode="auto">
          <a:xfrm>
            <a:off x="2429406" y="4998790"/>
            <a:ext cx="780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A</a:t>
            </a:r>
          </a:p>
        </p:txBody>
      </p:sp>
      <p:sp>
        <p:nvSpPr>
          <p:cNvPr id="404505" name="Text Box 25"/>
          <p:cNvSpPr txBox="1">
            <a:spLocks noChangeArrowheads="1"/>
          </p:cNvSpPr>
          <p:nvPr/>
        </p:nvSpPr>
        <p:spPr bwMode="auto">
          <a:xfrm>
            <a:off x="8777157" y="4995615"/>
            <a:ext cx="729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    E</a:t>
            </a:r>
          </a:p>
        </p:txBody>
      </p:sp>
      <p:sp>
        <p:nvSpPr>
          <p:cNvPr id="404506" name="Line 26"/>
          <p:cNvSpPr>
            <a:spLocks noChangeShapeType="1"/>
          </p:cNvSpPr>
          <p:nvPr/>
        </p:nvSpPr>
        <p:spPr bwMode="auto">
          <a:xfrm flipH="1">
            <a:off x="1775520" y="3284985"/>
            <a:ext cx="589888" cy="280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07" name="Text Box 27"/>
          <p:cNvSpPr txBox="1">
            <a:spLocks noChangeArrowheads="1"/>
          </p:cNvSpPr>
          <p:nvPr/>
        </p:nvSpPr>
        <p:spPr bwMode="auto">
          <a:xfrm>
            <a:off x="2283222" y="2996952"/>
            <a:ext cx="4830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99"/>
                </a:solidFill>
                <a:latin typeface="微软雅黑" panose="020B0503020204020204" pitchFamily="34" charset="-122"/>
                <a:ea typeface="微软雅黑" panose="020B0503020204020204" pitchFamily="34" charset="-122"/>
              </a:rPr>
              <a:t>匹配电阻（用来吸收总线上传播的信号）</a:t>
            </a:r>
          </a:p>
        </p:txBody>
      </p:sp>
      <p:sp>
        <p:nvSpPr>
          <p:cNvPr id="404508" name="Text Box 28"/>
          <p:cNvSpPr txBox="1">
            <a:spLocks noChangeArrowheads="1"/>
          </p:cNvSpPr>
          <p:nvPr/>
        </p:nvSpPr>
        <p:spPr bwMode="auto">
          <a:xfrm>
            <a:off x="8555302" y="29969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匹配电阻</a:t>
            </a:r>
          </a:p>
        </p:txBody>
      </p:sp>
      <p:sp>
        <p:nvSpPr>
          <p:cNvPr id="404509" name="Freeform 29"/>
          <p:cNvSpPr>
            <a:spLocks/>
          </p:cNvSpPr>
          <p:nvPr/>
        </p:nvSpPr>
        <p:spPr bwMode="auto">
          <a:xfrm>
            <a:off x="4410605" y="3701803"/>
            <a:ext cx="1714633" cy="91598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0" name="Freeform 30"/>
          <p:cNvSpPr>
            <a:spLocks/>
          </p:cNvSpPr>
          <p:nvPr/>
        </p:nvSpPr>
        <p:spPr bwMode="auto">
          <a:xfrm>
            <a:off x="4457041" y="3714503"/>
            <a:ext cx="333983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1" name="Freeform 31"/>
          <p:cNvSpPr>
            <a:spLocks/>
          </p:cNvSpPr>
          <p:nvPr/>
        </p:nvSpPr>
        <p:spPr bwMode="auto">
          <a:xfrm>
            <a:off x="4457039" y="3717678"/>
            <a:ext cx="4801658"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2" name="Freeform 32"/>
          <p:cNvSpPr>
            <a:spLocks/>
          </p:cNvSpPr>
          <p:nvPr/>
        </p:nvSpPr>
        <p:spPr bwMode="auto">
          <a:xfrm>
            <a:off x="4457040" y="3681163"/>
            <a:ext cx="5587603"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3" name="Freeform 33"/>
          <p:cNvSpPr>
            <a:spLocks/>
          </p:cNvSpPr>
          <p:nvPr/>
        </p:nvSpPr>
        <p:spPr bwMode="auto">
          <a:xfrm>
            <a:off x="1727729" y="3681163"/>
            <a:ext cx="2827338"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4" name="Freeform 34"/>
          <p:cNvSpPr>
            <a:spLocks/>
          </p:cNvSpPr>
          <p:nvPr/>
        </p:nvSpPr>
        <p:spPr bwMode="auto">
          <a:xfrm flipH="1">
            <a:off x="2742407" y="3681163"/>
            <a:ext cx="1714633" cy="915988"/>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000099"/>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04515" name="Group 35"/>
          <p:cNvGrpSpPr>
            <a:grpSpLocks/>
          </p:cNvGrpSpPr>
          <p:nvPr/>
        </p:nvGrpSpPr>
        <p:grpSpPr bwMode="auto">
          <a:xfrm>
            <a:off x="9009327" y="4622553"/>
            <a:ext cx="270008" cy="268287"/>
            <a:chOff x="1474" y="3430"/>
            <a:chExt cx="136" cy="136"/>
          </a:xfrm>
        </p:grpSpPr>
        <p:sp>
          <p:nvSpPr>
            <p:cNvPr id="40451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1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18" name="AutoShape 38"/>
          <p:cNvSpPr>
            <a:spLocks noChangeArrowheads="1"/>
          </p:cNvSpPr>
          <p:nvPr/>
        </p:nvSpPr>
        <p:spPr bwMode="auto">
          <a:xfrm>
            <a:off x="8811552" y="5392489"/>
            <a:ext cx="951044"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19" name="Group 39"/>
          <p:cNvGrpSpPr>
            <a:grpSpLocks/>
          </p:cNvGrpSpPr>
          <p:nvPr/>
        </p:nvGrpSpPr>
        <p:grpSpPr bwMode="auto">
          <a:xfrm>
            <a:off x="5825995" y="4622553"/>
            <a:ext cx="270007" cy="268287"/>
            <a:chOff x="1474" y="3430"/>
            <a:chExt cx="136" cy="136"/>
          </a:xfrm>
        </p:grpSpPr>
        <p:sp>
          <p:nvSpPr>
            <p:cNvPr id="404520" name="Line 40"/>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1" name="Line 41"/>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2" name="AutoShape 42"/>
          <p:cNvSpPr>
            <a:spLocks noChangeArrowheads="1"/>
          </p:cNvSpPr>
          <p:nvPr/>
        </p:nvSpPr>
        <p:spPr bwMode="auto">
          <a:xfrm>
            <a:off x="5628218"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a:solidFill>
                  <a:srgbClr val="000099"/>
                </a:solidFill>
                <a:latin typeface="微软雅黑" panose="020B0503020204020204" pitchFamily="34" charset="-122"/>
                <a:ea typeface="微软雅黑" panose="020B0503020204020204" pitchFamily="34" charset="-122"/>
              </a:rPr>
              <a:t>不接受</a:t>
            </a:r>
          </a:p>
        </p:txBody>
      </p:sp>
      <p:grpSp>
        <p:nvGrpSpPr>
          <p:cNvPr id="404523" name="Group 43"/>
          <p:cNvGrpSpPr>
            <a:grpSpLocks/>
          </p:cNvGrpSpPr>
          <p:nvPr/>
        </p:nvGrpSpPr>
        <p:grpSpPr bwMode="auto">
          <a:xfrm>
            <a:off x="2627182" y="4622553"/>
            <a:ext cx="270007" cy="268287"/>
            <a:chOff x="1474" y="3430"/>
            <a:chExt cx="136" cy="136"/>
          </a:xfrm>
        </p:grpSpPr>
        <p:sp>
          <p:nvSpPr>
            <p:cNvPr id="404524" name="Line 44"/>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04525" name="Line 45"/>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04526" name="AutoShape 46"/>
          <p:cNvSpPr>
            <a:spLocks noChangeArrowheads="1"/>
          </p:cNvSpPr>
          <p:nvPr/>
        </p:nvSpPr>
        <p:spPr bwMode="auto">
          <a:xfrm>
            <a:off x="2429405" y="5392489"/>
            <a:ext cx="951045" cy="417572"/>
          </a:xfrm>
          <a:prstGeom prst="roundRect">
            <a:avLst>
              <a:gd name="adj" fmla="val 16667"/>
            </a:avLst>
          </a:prstGeom>
          <a:solidFill>
            <a:srgbClr val="FFFF00"/>
          </a:solidFill>
          <a:ln w="9525">
            <a:solidFill>
              <a:schemeClr val="tx1"/>
            </a:solidFill>
            <a:round/>
            <a:headEnd/>
            <a:tailEnd/>
          </a:ln>
          <a:effectLst/>
        </p:spPr>
        <p:txBody>
          <a:bodyPr wrap="none" anchor="ctr"/>
          <a:lstStyle/>
          <a:p>
            <a:pPr algn="ctr"/>
            <a:r>
              <a:rPr lang="zh-CN" altLang="en-US" sz="2000" dirty="0">
                <a:solidFill>
                  <a:srgbClr val="000099"/>
                </a:solidFill>
                <a:latin typeface="微软雅黑" panose="020B0503020204020204" pitchFamily="34" charset="-122"/>
                <a:ea typeface="微软雅黑" panose="020B0503020204020204" pitchFamily="34" charset="-122"/>
              </a:rPr>
              <a:t>不接受</a:t>
            </a:r>
          </a:p>
        </p:txBody>
      </p:sp>
      <p:sp>
        <p:nvSpPr>
          <p:cNvPr id="404527" name="Text Box 47"/>
          <p:cNvSpPr txBox="1">
            <a:spLocks noChangeArrowheads="1"/>
          </p:cNvSpPr>
          <p:nvPr/>
        </p:nvSpPr>
        <p:spPr bwMode="auto">
          <a:xfrm>
            <a:off x="7344570" y="5409951"/>
            <a:ext cx="700833" cy="400110"/>
          </a:xfrm>
          <a:prstGeom prst="rect">
            <a:avLst/>
          </a:prstGeom>
          <a:solidFill>
            <a:srgbClr val="FF99FF"/>
          </a:solidFill>
          <a:ln w="9525">
            <a:solidFill>
              <a:schemeClr val="tx2"/>
            </a:solidFill>
            <a:miter lim="800000"/>
            <a:headEnd/>
            <a:tailEnd/>
          </a:ln>
          <a:effectLst/>
        </p:spPr>
        <p:txBody>
          <a:bodyPr wrap="none">
            <a:spAutoFit/>
          </a:bodyPr>
          <a:lstStyle/>
          <a:p>
            <a:r>
              <a:rPr kumimoji="1" lang="zh-CN" altLang="en-US" sz="2000">
                <a:solidFill>
                  <a:srgbClr val="000099"/>
                </a:solidFill>
                <a:latin typeface="微软雅黑" panose="020B0503020204020204" pitchFamily="34" charset="-122"/>
                <a:ea typeface="微软雅黑" panose="020B0503020204020204" pitchFamily="34" charset="-122"/>
              </a:rPr>
              <a:t>接受</a:t>
            </a:r>
          </a:p>
        </p:txBody>
      </p:sp>
      <p:sp>
        <p:nvSpPr>
          <p:cNvPr id="404528" name="Text Box 48"/>
          <p:cNvSpPr txBox="1">
            <a:spLocks noChangeArrowheads="1"/>
          </p:cNvSpPr>
          <p:nvPr/>
        </p:nvSpPr>
        <p:spPr bwMode="auto">
          <a:xfrm>
            <a:off x="4309137" y="4998790"/>
            <a:ext cx="3770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99"/>
                </a:solidFill>
                <a:latin typeface="微软雅黑" panose="020B0503020204020204" pitchFamily="34" charset="-122"/>
                <a:ea typeface="微软雅黑" panose="020B0503020204020204" pitchFamily="34" charset="-122"/>
              </a:rPr>
              <a:t>B</a:t>
            </a:r>
          </a:p>
        </p:txBody>
      </p:sp>
      <p:sp>
        <p:nvSpPr>
          <p:cNvPr id="404529" name="Text Box 49"/>
          <p:cNvSpPr txBox="1">
            <a:spLocks noChangeArrowheads="1"/>
          </p:cNvSpPr>
          <p:nvPr/>
        </p:nvSpPr>
        <p:spPr bwMode="auto">
          <a:xfrm>
            <a:off x="5289551" y="3970088"/>
            <a:ext cx="1731564" cy="707886"/>
          </a:xfrm>
          <a:prstGeom prst="rect">
            <a:avLst/>
          </a:prstGeom>
          <a:solidFill>
            <a:srgbClr val="FFFF00"/>
          </a:solidFill>
          <a:ln w="9525">
            <a:solidFill>
              <a:srgbClr val="333399"/>
            </a:solidFill>
            <a:miter lim="800000"/>
            <a:headEnd/>
            <a:tailEnd/>
          </a:ln>
          <a:effectLst/>
        </p:spPr>
        <p:txBody>
          <a:bodyPr wrap="none">
            <a:spAutoFit/>
          </a:bodyPr>
          <a:lstStyle/>
          <a:p>
            <a:pPr algn="ctr"/>
            <a:r>
              <a:rPr lang="zh-CN" altLang="en-US" sz="2000" dirty="0">
                <a:solidFill>
                  <a:srgbClr val="000099"/>
                </a:solidFill>
                <a:latin typeface="微软雅黑" panose="020B0503020204020204" pitchFamily="34" charset="-122"/>
                <a:ea typeface="微软雅黑" panose="020B0503020204020204" pitchFamily="34" charset="-122"/>
              </a:rPr>
              <a:t>只有 </a:t>
            </a:r>
            <a:r>
              <a:rPr lang="en-US" altLang="zh-CN" sz="2000" dirty="0">
                <a:solidFill>
                  <a:srgbClr val="000099"/>
                </a:solidFill>
                <a:latin typeface="微软雅黑" panose="020B0503020204020204" pitchFamily="34" charset="-122"/>
                <a:ea typeface="微软雅黑" panose="020B0503020204020204" pitchFamily="34" charset="-122"/>
              </a:rPr>
              <a:t>D </a:t>
            </a:r>
            <a:r>
              <a:rPr lang="zh-CN" altLang="en-US" sz="2000" dirty="0">
                <a:solidFill>
                  <a:srgbClr val="000099"/>
                </a:solidFill>
                <a:latin typeface="微软雅黑" panose="020B0503020204020204" pitchFamily="34" charset="-122"/>
                <a:ea typeface="微软雅黑" panose="020B0503020204020204" pitchFamily="34" charset="-122"/>
              </a:rPr>
              <a:t>接受</a:t>
            </a:r>
          </a:p>
          <a:p>
            <a:pPr algn="ctr"/>
            <a:r>
              <a:rPr lang="en-US" altLang="zh-CN" sz="2000" dirty="0">
                <a:solidFill>
                  <a:srgbClr val="000099"/>
                </a:solidFill>
                <a:latin typeface="微软雅黑" panose="020B0503020204020204" pitchFamily="34" charset="-122"/>
                <a:ea typeface="微软雅黑" panose="020B0503020204020204" pitchFamily="34" charset="-122"/>
              </a:rPr>
              <a:t>B </a:t>
            </a:r>
            <a:r>
              <a:rPr lang="zh-CN" altLang="en-US" sz="2000" dirty="0">
                <a:solidFill>
                  <a:srgbClr val="000099"/>
                </a:solidFill>
                <a:latin typeface="微软雅黑" panose="020B0503020204020204" pitchFamily="34" charset="-122"/>
                <a:ea typeface="微软雅黑" panose="020B0503020204020204" pitchFamily="34" charset="-122"/>
              </a:rPr>
              <a:t>发送的数据</a:t>
            </a:r>
          </a:p>
        </p:txBody>
      </p:sp>
    </p:spTree>
    <p:extLst>
      <p:ext uri="{BB962C8B-B14F-4D97-AF65-F5344CB8AC3E}">
        <p14:creationId xmlns:p14="http://schemas.microsoft.com/office/powerpoint/2010/main" val="314639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nodeType="afterGroup">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22" presetClass="entr" presetSubtype="2" fill="hold" grpId="0"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nodeType="afterGroup">
                            <p:stCondLst>
                              <p:cond delay="40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0"/>
                            </p:stCondLst>
                            <p:childTnLst>
                              <p:par>
                                <p:cTn id="64" presetID="10" presetClass="exit" presetSubtype="0" fill="hold" grpId="1"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nodeType="afterGroup">
                            <p:stCondLst>
                              <p:cond delay="85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nodeType="afterGroup">
                            <p:stCondLst>
                              <p:cond delay="85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09" grpId="0" animBg="1"/>
      <p:bldP spid="404509" grpId="1" animBg="1"/>
      <p:bldP spid="404510" grpId="0" animBg="1"/>
      <p:bldP spid="404511" grpId="0" animBg="1"/>
      <p:bldP spid="404511" grpId="1" animBg="1"/>
      <p:bldP spid="404512" grpId="0" animBg="1"/>
      <p:bldP spid="404512" grpId="1" animBg="1"/>
      <p:bldP spid="404513" grpId="0" animBg="1"/>
      <p:bldP spid="404513" grpId="1" animBg="1"/>
      <p:bldP spid="404514" grpId="0" animBg="1"/>
      <p:bldP spid="404514" grpId="1" animBg="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p:txBody>
          <a:bodyPr/>
          <a:lstStyle/>
          <a:p>
            <a:r>
              <a:rPr lang="zh-CN" altLang="en-US" dirty="0"/>
              <a:t>总线上的每一个工作的计算机都能检测到 </a:t>
            </a:r>
            <a:r>
              <a:rPr lang="en-US" altLang="zh-CN" dirty="0"/>
              <a:t>B </a:t>
            </a:r>
            <a:r>
              <a:rPr lang="zh-CN" altLang="en-US" dirty="0"/>
              <a:t>发送的数据信号。 </a:t>
            </a:r>
          </a:p>
          <a:p>
            <a:r>
              <a:rPr lang="zh-CN" altLang="en-US" dirty="0"/>
              <a:t>由于只有计算机 </a:t>
            </a:r>
            <a:r>
              <a:rPr lang="en-US" altLang="zh-CN" dirty="0"/>
              <a:t>D </a:t>
            </a:r>
            <a:r>
              <a:rPr lang="zh-CN" altLang="en-US" dirty="0"/>
              <a:t>的地址与数据帧首部写入的地址一致，因此只有 </a:t>
            </a:r>
            <a:r>
              <a:rPr lang="en-US" altLang="zh-CN" dirty="0"/>
              <a:t>D </a:t>
            </a:r>
            <a:r>
              <a:rPr lang="zh-CN" altLang="en-US" dirty="0"/>
              <a:t>才接收这个数据帧。 </a:t>
            </a:r>
          </a:p>
          <a:p>
            <a:r>
              <a:rPr lang="zh-CN" altLang="en-US" dirty="0"/>
              <a:t>其他所有的计算机（</a:t>
            </a:r>
            <a:r>
              <a:rPr lang="en-US" altLang="zh-CN" dirty="0"/>
              <a:t>A, C </a:t>
            </a:r>
            <a:r>
              <a:rPr lang="zh-CN" altLang="en-US" dirty="0"/>
              <a:t>和 </a:t>
            </a:r>
            <a:r>
              <a:rPr lang="en-US" altLang="zh-CN" dirty="0"/>
              <a:t>E</a:t>
            </a:r>
            <a:r>
              <a:rPr lang="zh-CN" altLang="en-US" dirty="0"/>
              <a:t>）都检测到不是发送给它们的数据帧，因此就丢弃这个数据帧而不能够收下来。</a:t>
            </a:r>
          </a:p>
          <a:p>
            <a:r>
              <a:rPr lang="zh-CN" altLang="en-US" dirty="0"/>
              <a:t>在具有广播特性的总线上实现了一对一的通信。  </a:t>
            </a:r>
          </a:p>
        </p:txBody>
      </p:sp>
      <p:sp>
        <p:nvSpPr>
          <p:cNvPr id="405506" name="Rectangle 2"/>
          <p:cNvSpPr>
            <a:spLocks noGrp="1" noChangeArrowheads="1"/>
          </p:cNvSpPr>
          <p:nvPr>
            <p:ph type="title"/>
          </p:nvPr>
        </p:nvSpPr>
        <p:spPr/>
        <p:txBody>
          <a:bodyPr/>
          <a:lstStyle/>
          <a:p>
            <a:pPr algn="ctr"/>
            <a:r>
              <a:rPr lang="zh-CN" altLang="en-US" dirty="0"/>
              <a:t>以太网采用广播方式发送 </a:t>
            </a:r>
          </a:p>
        </p:txBody>
      </p:sp>
    </p:spTree>
    <p:extLst>
      <p:ext uri="{BB962C8B-B14F-4D97-AF65-F5344CB8AC3E}">
        <p14:creationId xmlns:p14="http://schemas.microsoft.com/office/powerpoint/2010/main" val="1660861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idx="1"/>
          </p:nvPr>
        </p:nvSpPr>
        <p:spPr/>
        <p:txBody>
          <a:bodyPr/>
          <a:lstStyle/>
          <a:p>
            <a:pPr marL="57150" indent="0">
              <a:buNone/>
            </a:pPr>
            <a:r>
              <a:rPr lang="zh-CN" altLang="en-US" dirty="0"/>
              <a:t>为了通信的简便，以太网采取了两种重要的措施：</a:t>
            </a:r>
            <a:endParaRPr lang="en-US" altLang="zh-CN" dirty="0"/>
          </a:p>
          <a:p>
            <a:pPr marL="0" indent="0">
              <a:buNone/>
            </a:pPr>
            <a:r>
              <a:rPr lang="en-US" altLang="zh-CN" dirty="0"/>
              <a:t>(1) </a:t>
            </a:r>
            <a:r>
              <a:rPr lang="zh-CN" altLang="en-US" dirty="0"/>
              <a:t>采用较为灵活的</a:t>
            </a:r>
            <a:r>
              <a:rPr lang="zh-CN" altLang="en-US" dirty="0">
                <a:solidFill>
                  <a:srgbClr val="FF0000"/>
                </a:solidFill>
              </a:rPr>
              <a:t>无连接的工作方式</a:t>
            </a:r>
            <a:endParaRPr lang="en-US" altLang="zh-CN" dirty="0">
              <a:solidFill>
                <a:srgbClr val="FF0000"/>
              </a:solidFill>
            </a:endParaRPr>
          </a:p>
          <a:p>
            <a:pPr lvl="1"/>
            <a:r>
              <a:rPr lang="zh-CN" altLang="en-US" dirty="0"/>
              <a:t>不必先建立连接就可以直接发送数据。</a:t>
            </a:r>
            <a:endParaRPr lang="en-US" altLang="zh-CN" dirty="0"/>
          </a:p>
          <a:p>
            <a:pPr lvl="1"/>
            <a:r>
              <a:rPr lang="zh-CN" altLang="en-US" dirty="0"/>
              <a:t>对发送的数据帧不进行编号，也不要求对方发回确认。</a:t>
            </a:r>
          </a:p>
          <a:p>
            <a:pPr lvl="1"/>
            <a:r>
              <a:rPr lang="zh-CN" altLang="en-US" dirty="0">
                <a:solidFill>
                  <a:srgbClr val="0000FF"/>
                </a:solidFill>
                <a:ea typeface="黑体" pitchFamily="2" charset="-122"/>
              </a:rPr>
              <a:t>这样做的理由是局域网信道的质量很好，因信道质量产生差错的概率是很小的。</a:t>
            </a:r>
            <a:r>
              <a:rPr lang="zh-CN" altLang="en-US" dirty="0">
                <a:solidFill>
                  <a:srgbClr val="0000FF"/>
                </a:solidFill>
              </a:rPr>
              <a:t> </a:t>
            </a:r>
            <a:endParaRPr lang="en-US" altLang="zh-CN" dirty="0">
              <a:solidFill>
                <a:srgbClr val="0000FF"/>
              </a:solidFill>
            </a:endParaRPr>
          </a:p>
        </p:txBody>
      </p:sp>
      <p:sp>
        <p:nvSpPr>
          <p:cNvPr id="406530" name="Rectangle 2"/>
          <p:cNvSpPr>
            <a:spLocks noGrp="1" noChangeArrowheads="1"/>
          </p:cNvSpPr>
          <p:nvPr>
            <p:ph type="title"/>
          </p:nvPr>
        </p:nvSpPr>
        <p:spPr/>
        <p:txBody>
          <a:bodyPr/>
          <a:lstStyle/>
          <a:p>
            <a:pPr algn="ctr"/>
            <a:r>
              <a:rPr lang="zh-CN" altLang="en-US" dirty="0"/>
              <a:t>以太网采取了两种重要的措施 </a:t>
            </a:r>
          </a:p>
        </p:txBody>
      </p:sp>
    </p:spTree>
    <p:extLst>
      <p:ext uri="{BB962C8B-B14F-4D97-AF65-F5344CB8AC3E}">
        <p14:creationId xmlns:p14="http://schemas.microsoft.com/office/powerpoint/2010/main" val="235068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r>
              <a:rPr lang="zh-CN" altLang="en-US" dirty="0">
                <a:solidFill>
                  <a:srgbClr val="0000FF"/>
                </a:solidFill>
              </a:rPr>
              <a:t>以太网提供的服务是不可靠的交付，即尽最大努力的交付。</a:t>
            </a:r>
          </a:p>
          <a:p>
            <a:r>
              <a:rPr lang="zh-CN" altLang="en-US" dirty="0"/>
              <a:t>当目的站收到有差错的数据帧时就丢弃此帧，其他什么也不做。</a:t>
            </a:r>
            <a:r>
              <a:rPr lang="zh-CN" altLang="en-US" dirty="0">
                <a:solidFill>
                  <a:srgbClr val="FF0000"/>
                </a:solidFill>
              </a:rPr>
              <a:t>差错的纠正由高层来决定。</a:t>
            </a:r>
          </a:p>
          <a:p>
            <a:r>
              <a:rPr lang="zh-CN" altLang="en-US" dirty="0"/>
              <a:t>如果高层发现丢失了一些数据而进行重传，但以太网并不知道这是一个重传的帧，而是当作一个新的数据帧来发送。  </a:t>
            </a:r>
          </a:p>
        </p:txBody>
      </p:sp>
      <p:sp>
        <p:nvSpPr>
          <p:cNvPr id="407554" name="Rectangle 2"/>
          <p:cNvSpPr>
            <a:spLocks noGrp="1" noChangeArrowheads="1"/>
          </p:cNvSpPr>
          <p:nvPr>
            <p:ph type="title"/>
          </p:nvPr>
        </p:nvSpPr>
        <p:spPr/>
        <p:txBody>
          <a:bodyPr/>
          <a:lstStyle/>
          <a:p>
            <a:pPr algn="ctr"/>
            <a:r>
              <a:rPr lang="zh-CN" altLang="en-US"/>
              <a:t>以太网提供的服务 </a:t>
            </a:r>
          </a:p>
        </p:txBody>
      </p:sp>
    </p:spTree>
    <p:extLst>
      <p:ext uri="{BB962C8B-B14F-4D97-AF65-F5344CB8AC3E}">
        <p14:creationId xmlns:p14="http://schemas.microsoft.com/office/powerpoint/2010/main" val="1356458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algn="ctr"/>
            <a:r>
              <a:rPr lang="zh-CN" altLang="en-US" dirty="0"/>
              <a:t>以太网采取了两种重要的措施</a:t>
            </a:r>
          </a:p>
        </p:txBody>
      </p:sp>
      <p:sp>
        <p:nvSpPr>
          <p:cNvPr id="2" name="内容占位符 1"/>
          <p:cNvSpPr>
            <a:spLocks noGrp="1"/>
          </p:cNvSpPr>
          <p:nvPr>
            <p:ph type="body" sz="quarter" idx="11"/>
          </p:nvPr>
        </p:nvSpPr>
        <p:spPr>
          <a:xfrm>
            <a:off x="553584" y="1269008"/>
            <a:ext cx="8280400" cy="431800"/>
          </a:xfrm>
        </p:spPr>
        <p:txBody>
          <a:bodyPr>
            <a:normAutofit fontScale="85000" lnSpcReduction="10000"/>
          </a:bodyPr>
          <a:lstStyle/>
          <a:p>
            <a:pPr marL="0" indent="0">
              <a:buNone/>
            </a:pPr>
            <a:r>
              <a:rPr lang="en-US" altLang="zh-CN" dirty="0"/>
              <a:t>(2) </a:t>
            </a:r>
            <a:r>
              <a:rPr lang="zh-CN" altLang="en-US" dirty="0"/>
              <a:t>以太网发送的数据都</a:t>
            </a:r>
            <a:r>
              <a:rPr lang="zh-CN" altLang="en-US" dirty="0">
                <a:solidFill>
                  <a:srgbClr val="FF0000"/>
                </a:solidFill>
              </a:rPr>
              <a:t>使用曼彻斯特 </a:t>
            </a:r>
            <a:r>
              <a:rPr lang="en-US" altLang="zh-CN" dirty="0"/>
              <a:t>(Manchester) </a:t>
            </a:r>
            <a:r>
              <a:rPr lang="zh-CN" altLang="en-US" dirty="0"/>
              <a:t>编码</a:t>
            </a:r>
          </a:p>
        </p:txBody>
      </p:sp>
      <p:grpSp>
        <p:nvGrpSpPr>
          <p:cNvPr id="5" name="组合 4"/>
          <p:cNvGrpSpPr/>
          <p:nvPr/>
        </p:nvGrpSpPr>
        <p:grpSpPr>
          <a:xfrm>
            <a:off x="1760890" y="2247256"/>
            <a:ext cx="8943622" cy="2775401"/>
            <a:chOff x="617890" y="1770063"/>
            <a:chExt cx="8943622" cy="2775401"/>
          </a:xfrm>
        </p:grpSpPr>
        <p:grpSp>
          <p:nvGrpSpPr>
            <p:cNvPr id="3" name="组合 2"/>
            <p:cNvGrpSpPr/>
            <p:nvPr/>
          </p:nvGrpSpPr>
          <p:grpSpPr>
            <a:xfrm>
              <a:off x="2050862" y="1957745"/>
              <a:ext cx="7488831" cy="2577397"/>
              <a:chOff x="2050862" y="1957745"/>
              <a:chExt cx="7488831" cy="4136632"/>
            </a:xfrm>
          </p:grpSpPr>
          <p:sp>
            <p:nvSpPr>
              <p:cNvPr id="77" name="Rectangle 8"/>
              <p:cNvSpPr>
                <a:spLocks noChangeArrowheads="1"/>
              </p:cNvSpPr>
              <p:nvPr/>
            </p:nvSpPr>
            <p:spPr bwMode="auto">
              <a:xfrm>
                <a:off x="8082206" y="2007528"/>
                <a:ext cx="720633"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3563030" y="2007528"/>
                <a:ext cx="751616" cy="407034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79" name="Rectangle 10"/>
              <p:cNvSpPr>
                <a:spLocks noChangeArrowheads="1"/>
              </p:cNvSpPr>
              <p:nvPr/>
            </p:nvSpPr>
            <p:spPr bwMode="auto">
              <a:xfrm>
                <a:off x="5073850" y="2002764"/>
                <a:ext cx="731598"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0" name="Rectangle 11"/>
              <p:cNvSpPr>
                <a:spLocks noChangeArrowheads="1"/>
              </p:cNvSpPr>
              <p:nvPr/>
            </p:nvSpPr>
            <p:spPr bwMode="auto">
              <a:xfrm>
                <a:off x="6588491" y="2002764"/>
                <a:ext cx="713017" cy="4077429"/>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81" name="Rectangle 12"/>
              <p:cNvSpPr>
                <a:spLocks noChangeArrowheads="1"/>
              </p:cNvSpPr>
              <p:nvPr/>
            </p:nvSpPr>
            <p:spPr bwMode="auto">
              <a:xfrm>
                <a:off x="2077857" y="1995869"/>
                <a:ext cx="720123" cy="4082008"/>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4" name="Line 32"/>
              <p:cNvSpPr>
                <a:spLocks noChangeShapeType="1"/>
              </p:cNvSpPr>
              <p:nvPr/>
            </p:nvSpPr>
            <p:spPr bwMode="auto">
              <a:xfrm flipH="1" flipV="1">
                <a:off x="2050862" y="1977021"/>
                <a:ext cx="3175"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5" name="Line 33"/>
              <p:cNvSpPr>
                <a:spLocks noChangeShapeType="1"/>
              </p:cNvSpPr>
              <p:nvPr/>
            </p:nvSpPr>
            <p:spPr bwMode="auto">
              <a:xfrm flipV="1">
                <a:off x="2800922" y="1957745"/>
                <a:ext cx="0" cy="412265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6" name="Line 34"/>
              <p:cNvSpPr>
                <a:spLocks noChangeShapeType="1"/>
              </p:cNvSpPr>
              <p:nvPr/>
            </p:nvSpPr>
            <p:spPr bwMode="auto">
              <a:xfrm flipV="1">
                <a:off x="3548040"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7" name="Line 35"/>
              <p:cNvSpPr>
                <a:spLocks noChangeShapeType="1"/>
              </p:cNvSpPr>
              <p:nvPr/>
            </p:nvSpPr>
            <p:spPr bwMode="auto">
              <a:xfrm flipH="1" flipV="1">
                <a:off x="4310148" y="1977021"/>
                <a:ext cx="0" cy="411735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8" name="Line 36"/>
              <p:cNvSpPr>
                <a:spLocks noChangeShapeType="1"/>
              </p:cNvSpPr>
              <p:nvPr/>
            </p:nvSpPr>
            <p:spPr bwMode="auto">
              <a:xfrm flipV="1">
                <a:off x="5059563"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99" name="Line 37"/>
              <p:cNvSpPr>
                <a:spLocks noChangeShapeType="1"/>
              </p:cNvSpPr>
              <p:nvPr/>
            </p:nvSpPr>
            <p:spPr bwMode="auto">
              <a:xfrm flipV="1">
                <a:off x="5822316"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0" name="Line 38"/>
              <p:cNvSpPr>
                <a:spLocks noChangeShapeType="1"/>
              </p:cNvSpPr>
              <p:nvPr/>
            </p:nvSpPr>
            <p:spPr bwMode="auto">
              <a:xfrm flipV="1">
                <a:off x="657531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1" name="Line 39"/>
              <p:cNvSpPr>
                <a:spLocks noChangeShapeType="1"/>
              </p:cNvSpPr>
              <p:nvPr/>
            </p:nvSpPr>
            <p:spPr bwMode="auto">
              <a:xfrm flipV="1">
                <a:off x="7316498" y="1977021"/>
                <a:ext cx="0"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2" name="Line 40"/>
              <p:cNvSpPr>
                <a:spLocks noChangeShapeType="1"/>
              </p:cNvSpPr>
              <p:nvPr/>
            </p:nvSpPr>
            <p:spPr bwMode="auto">
              <a:xfrm flipH="1" flipV="1">
                <a:off x="8067967" y="1977021"/>
                <a:ext cx="1587" cy="410338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03" name="Line 41"/>
              <p:cNvSpPr>
                <a:spLocks noChangeShapeType="1"/>
              </p:cNvSpPr>
              <p:nvPr/>
            </p:nvSpPr>
            <p:spPr bwMode="auto">
              <a:xfrm flipV="1">
                <a:off x="879569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sp>
            <p:nvSpPr>
              <p:cNvPr id="113" name="Line 41"/>
              <p:cNvSpPr>
                <a:spLocks noChangeShapeType="1"/>
              </p:cNvSpPr>
              <p:nvPr/>
            </p:nvSpPr>
            <p:spPr bwMode="auto">
              <a:xfrm flipV="1">
                <a:off x="9525406" y="1979430"/>
                <a:ext cx="14287" cy="410097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微软雅黑" panose="020B0503020204020204" pitchFamily="34" charset="-122"/>
                  <a:ea typeface="微软雅黑" panose="020B0503020204020204" pitchFamily="34" charset="-122"/>
                </a:endParaRPr>
              </a:p>
            </p:txBody>
          </p:sp>
        </p:grpSp>
        <p:sp>
          <p:nvSpPr>
            <p:cNvPr id="635993"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6" name="Rectangle 7"/>
            <p:cNvSpPr>
              <a:spLocks noChangeArrowheads="1"/>
            </p:cNvSpPr>
            <p:nvPr/>
          </p:nvSpPr>
          <p:spPr bwMode="auto">
            <a:xfrm>
              <a:off x="617890" y="2914402"/>
              <a:ext cx="14202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sp>
          <p:nvSpPr>
            <p:cNvPr id="82" name="Rectangle 13"/>
            <p:cNvSpPr>
              <a:spLocks noChangeArrowheads="1"/>
            </p:cNvSpPr>
            <p:nvPr/>
          </p:nvSpPr>
          <p:spPr bwMode="auto">
            <a:xfrm>
              <a:off x="2251036"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3" name="Rectangle 14"/>
            <p:cNvSpPr>
              <a:spLocks noChangeArrowheads="1"/>
            </p:cNvSpPr>
            <p:nvPr/>
          </p:nvSpPr>
          <p:spPr bwMode="auto">
            <a:xfrm>
              <a:off x="8988641"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4" name="Rectangle 15"/>
            <p:cNvSpPr>
              <a:spLocks noChangeArrowheads="1"/>
            </p:cNvSpPr>
            <p:nvPr/>
          </p:nvSpPr>
          <p:spPr bwMode="auto">
            <a:xfrm>
              <a:off x="5291222"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5" name="Rectangle 16"/>
            <p:cNvSpPr>
              <a:spLocks noChangeArrowheads="1"/>
            </p:cNvSpPr>
            <p:nvPr/>
          </p:nvSpPr>
          <p:spPr bwMode="auto">
            <a:xfrm>
              <a:off x="8233132" y="2067853"/>
              <a:ext cx="29845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1</a:t>
              </a:r>
            </a:p>
          </p:txBody>
        </p:sp>
        <p:sp>
          <p:nvSpPr>
            <p:cNvPr id="86" name="Rectangle 17"/>
            <p:cNvSpPr>
              <a:spLocks noChangeArrowheads="1"/>
            </p:cNvSpPr>
            <p:nvPr/>
          </p:nvSpPr>
          <p:spPr bwMode="auto">
            <a:xfrm>
              <a:off x="7523470"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1</a:t>
              </a:r>
            </a:p>
          </p:txBody>
        </p:sp>
        <p:sp>
          <p:nvSpPr>
            <p:cNvPr id="87" name="Rectangle 18"/>
            <p:cNvSpPr>
              <a:spLocks noChangeArrowheads="1"/>
            </p:cNvSpPr>
            <p:nvPr/>
          </p:nvSpPr>
          <p:spPr bwMode="auto">
            <a:xfrm>
              <a:off x="3011977"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88" name="Rectangle 19"/>
            <p:cNvSpPr>
              <a:spLocks noChangeArrowheads="1"/>
            </p:cNvSpPr>
            <p:nvPr/>
          </p:nvSpPr>
          <p:spPr bwMode="auto">
            <a:xfrm>
              <a:off x="380406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a:latin typeface="微软雅黑" panose="020B0503020204020204" pitchFamily="34" charset="-122"/>
                  <a:ea typeface="微软雅黑" panose="020B0503020204020204" pitchFamily="34" charset="-122"/>
                </a:rPr>
                <a:t>0</a:t>
              </a:r>
            </a:p>
          </p:txBody>
        </p:sp>
        <p:sp>
          <p:nvSpPr>
            <p:cNvPr id="89" name="Rectangle 20"/>
            <p:cNvSpPr>
              <a:spLocks noChangeArrowheads="1"/>
            </p:cNvSpPr>
            <p:nvPr/>
          </p:nvSpPr>
          <p:spPr bwMode="auto">
            <a:xfrm>
              <a:off x="4524145"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0" name="Rectangle 21"/>
            <p:cNvSpPr>
              <a:spLocks noChangeArrowheads="1"/>
            </p:cNvSpPr>
            <p:nvPr/>
          </p:nvSpPr>
          <p:spPr bwMode="auto">
            <a:xfrm>
              <a:off x="603631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1" name="Rectangle 22"/>
            <p:cNvSpPr>
              <a:spLocks noChangeArrowheads="1"/>
            </p:cNvSpPr>
            <p:nvPr/>
          </p:nvSpPr>
          <p:spPr bwMode="auto">
            <a:xfrm>
              <a:off x="6756393" y="2067853"/>
              <a:ext cx="34144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000" dirty="0">
                  <a:latin typeface="微软雅黑" panose="020B0503020204020204" pitchFamily="34" charset="-122"/>
                  <a:ea typeface="微软雅黑" panose="020B0503020204020204" pitchFamily="34" charset="-122"/>
                </a:rPr>
                <a:t>0</a:t>
              </a:r>
            </a:p>
          </p:txBody>
        </p:sp>
        <p:sp>
          <p:nvSpPr>
            <p:cNvPr id="93"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04" name="Rectangle 42"/>
            <p:cNvSpPr>
              <a:spLocks noChangeArrowheads="1"/>
            </p:cNvSpPr>
            <p:nvPr/>
          </p:nvSpPr>
          <p:spPr bwMode="auto">
            <a:xfrm>
              <a:off x="681029" y="2075790"/>
              <a:ext cx="133530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比特流</a:t>
              </a:r>
            </a:p>
          </p:txBody>
        </p:sp>
        <p:grpSp>
          <p:nvGrpSpPr>
            <p:cNvPr id="106" name="Group 65"/>
            <p:cNvGrpSpPr>
              <a:grpSpLocks/>
            </p:cNvGrpSpPr>
            <p:nvPr/>
          </p:nvGrpSpPr>
          <p:grpSpPr bwMode="auto">
            <a:xfrm>
              <a:off x="2062492" y="3766245"/>
              <a:ext cx="7483921" cy="690711"/>
              <a:chOff x="1255" y="2804"/>
              <a:chExt cx="4461" cy="258"/>
            </a:xfrm>
          </p:grpSpPr>
          <p:sp>
            <p:nvSpPr>
              <p:cNvPr id="114"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15"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latin typeface="微软雅黑" panose="020B0503020204020204" pitchFamily="34" charset="-122"/>
                  <a:ea typeface="微软雅黑" panose="020B0503020204020204" pitchFamily="34" charset="-122"/>
                </a:endParaRPr>
              </a:p>
            </p:txBody>
          </p:sp>
        </p:grpSp>
        <p:sp>
          <p:nvSpPr>
            <p:cNvPr id="107" name="Rectangle 68"/>
            <p:cNvSpPr>
              <a:spLocks noChangeArrowheads="1"/>
            </p:cNvSpPr>
            <p:nvPr/>
          </p:nvSpPr>
          <p:spPr bwMode="auto">
            <a:xfrm>
              <a:off x="617890" y="3717032"/>
              <a:ext cx="14202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差分</a:t>
              </a:r>
              <a:endParaRPr kumimoji="1" lang="en-US" altLang="zh-CN" sz="2400" dirty="0">
                <a:solidFill>
                  <a:srgbClr val="000099"/>
                </a:solidFill>
                <a:latin typeface="微软雅黑" panose="020B0503020204020204" pitchFamily="34" charset="-122"/>
                <a:ea typeface="微软雅黑" panose="020B0503020204020204" pitchFamily="34" charset="-122"/>
              </a:endParaRPr>
            </a:p>
            <a:p>
              <a:pPr algn="r" defTabSz="762000"/>
              <a:r>
                <a:rPr kumimoji="1" lang="zh-CN" altLang="en-US" sz="2400" dirty="0">
                  <a:solidFill>
                    <a:srgbClr val="000099"/>
                  </a:solidFill>
                  <a:latin typeface="微软雅黑" panose="020B0503020204020204" pitchFamily="34" charset="-122"/>
                  <a:ea typeface="微软雅黑" panose="020B0503020204020204" pitchFamily="34" charset="-122"/>
                </a:rPr>
                <a:t>曼彻斯特</a:t>
              </a:r>
            </a:p>
          </p:txBody>
        </p:sp>
        <p:cxnSp>
          <p:nvCxnSpPr>
            <p:cNvPr id="109" name="直接连接符 10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接连接符 10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矩形 3"/>
          <p:cNvSpPr/>
          <p:nvPr/>
        </p:nvSpPr>
        <p:spPr>
          <a:xfrm>
            <a:off x="3394036" y="5301209"/>
            <a:ext cx="6191486" cy="954107"/>
          </a:xfrm>
          <a:prstGeom prst="rect">
            <a:avLst/>
          </a:prstGeom>
          <a:solidFill>
            <a:srgbClr val="FFFF66"/>
          </a:solidFill>
          <a:ln>
            <a:solidFill>
              <a:srgbClr val="000099"/>
            </a:solidFill>
          </a:ln>
        </p:spPr>
        <p:txBody>
          <a:bodyPr wrap="square">
            <a:spAutoFit/>
          </a:bodyPr>
          <a:lstStyle/>
          <a:p>
            <a:pPr>
              <a:spcBef>
                <a:spcPts val="600"/>
              </a:spcBef>
            </a:pPr>
            <a:r>
              <a:rPr lang="zh-CN" altLang="zh-CN" sz="2800" dirty="0">
                <a:solidFill>
                  <a:srgbClr val="000099"/>
                </a:solidFill>
                <a:latin typeface="微软雅黑" panose="020B0503020204020204" pitchFamily="34" charset="-122"/>
                <a:ea typeface="微软雅黑" panose="020B0503020204020204" pitchFamily="34" charset="-122"/>
              </a:rPr>
              <a:t>曼彻斯特编码</a:t>
            </a:r>
            <a:r>
              <a:rPr lang="zh-CN" altLang="zh-CN" sz="2800" dirty="0">
                <a:solidFill>
                  <a:srgbClr val="FF0000"/>
                </a:solidFill>
                <a:latin typeface="微软雅黑" panose="020B0503020204020204" pitchFamily="34" charset="-122"/>
                <a:ea typeface="微软雅黑" panose="020B0503020204020204" pitchFamily="34" charset="-122"/>
              </a:rPr>
              <a:t>缺点</a:t>
            </a:r>
            <a:r>
              <a:rPr lang="zh-CN" altLang="zh-CN" sz="2800" dirty="0">
                <a:solidFill>
                  <a:srgbClr val="000099"/>
                </a:solidFill>
                <a:latin typeface="微软雅黑" panose="020B0503020204020204" pitchFamily="34" charset="-122"/>
                <a:ea typeface="微软雅黑" panose="020B0503020204020204" pitchFamily="34" charset="-122"/>
              </a:rPr>
              <a:t>是</a:t>
            </a:r>
            <a:r>
              <a:rPr lang="zh-CN" altLang="en-US" sz="2800" dirty="0">
                <a:solidFill>
                  <a:srgbClr val="000099"/>
                </a:solidFill>
                <a:latin typeface="微软雅黑" panose="020B0503020204020204" pitchFamily="34" charset="-122"/>
                <a:ea typeface="微软雅黑" panose="020B0503020204020204" pitchFamily="34" charset="-122"/>
              </a:rPr>
              <a:t>：</a:t>
            </a:r>
            <a:r>
              <a:rPr lang="zh-CN" altLang="zh-CN" sz="2800" dirty="0">
                <a:solidFill>
                  <a:srgbClr val="000099"/>
                </a:solidFill>
                <a:latin typeface="微软雅黑" panose="020B0503020204020204" pitchFamily="34" charset="-122"/>
                <a:ea typeface="微软雅黑" panose="020B0503020204020204" pitchFamily="34" charset="-122"/>
              </a:rPr>
              <a:t>它所占的频带宽度比原始的基带信号增加了一倍</a:t>
            </a:r>
            <a:r>
              <a:rPr lang="zh-CN" altLang="en-US" sz="2800" dirty="0">
                <a:solidFill>
                  <a:srgbClr val="00009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00064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zh-CN" sz="2800" dirty="0"/>
              <a:t>CSMA/CD </a:t>
            </a:r>
            <a:r>
              <a:rPr lang="zh-CN" altLang="en-US" sz="2800" dirty="0"/>
              <a:t>含义：</a:t>
            </a:r>
            <a:r>
              <a:rPr lang="zh-CN" altLang="en-US" sz="2800" dirty="0">
                <a:solidFill>
                  <a:srgbClr val="FF0000"/>
                </a:solidFill>
              </a:rPr>
              <a:t>载波监听多点接入 </a:t>
            </a:r>
            <a:r>
              <a:rPr lang="en-US" altLang="zh-CN" sz="2800" dirty="0">
                <a:solidFill>
                  <a:srgbClr val="FF0000"/>
                </a:solidFill>
              </a:rPr>
              <a:t>/ </a:t>
            </a:r>
            <a:r>
              <a:rPr lang="zh-CN" altLang="en-US" sz="2800" dirty="0">
                <a:solidFill>
                  <a:srgbClr val="FF0000"/>
                </a:solidFill>
              </a:rPr>
              <a:t>碰撞检测  </a:t>
            </a:r>
            <a:r>
              <a:rPr lang="en-US" altLang="zh-CN" sz="2800" dirty="0"/>
              <a:t>(Carrier Sense Multiple Access with Collision Detection) </a:t>
            </a:r>
            <a:r>
              <a:rPr lang="zh-CN" altLang="en-US" sz="2800" dirty="0"/>
              <a:t>。</a:t>
            </a:r>
          </a:p>
          <a:p>
            <a:pPr>
              <a:lnSpc>
                <a:spcPct val="100000"/>
              </a:lnSpc>
            </a:pPr>
            <a:r>
              <a:rPr lang="zh-CN" altLang="en-US" sz="2800" dirty="0"/>
              <a:t>“</a:t>
            </a:r>
            <a:r>
              <a:rPr lang="zh-CN" altLang="en-US" sz="2800" dirty="0">
                <a:solidFill>
                  <a:srgbClr val="FF0000"/>
                </a:solidFill>
              </a:rPr>
              <a:t>多点接入</a:t>
            </a:r>
            <a:r>
              <a:rPr lang="zh-CN" altLang="en-US" sz="2800" dirty="0"/>
              <a:t>”表示许多计算机以多点接入的方式连接在一根总线上。</a:t>
            </a:r>
            <a:endParaRPr lang="en-US" altLang="zh-CN" sz="2800" dirty="0"/>
          </a:p>
          <a:p>
            <a:pPr>
              <a:lnSpc>
                <a:spcPct val="100000"/>
              </a:lnSpc>
            </a:pPr>
            <a:r>
              <a:rPr lang="zh-CN" altLang="en-US" sz="2800" dirty="0"/>
              <a:t>“</a:t>
            </a:r>
            <a:r>
              <a:rPr lang="zh-CN" altLang="en-US" sz="2800" dirty="0">
                <a:solidFill>
                  <a:srgbClr val="FF0000"/>
                </a:solidFill>
              </a:rPr>
              <a:t>载波监听</a:t>
            </a:r>
            <a:r>
              <a:rPr lang="zh-CN" altLang="en-US" sz="2800" dirty="0"/>
              <a:t>”是指每一个站在发送数据之前先要检测一下总线上是否有其他计算机在发送数据，如果有，则暂时不要发送数据，以免发生碰撞。 </a:t>
            </a:r>
          </a:p>
          <a:p>
            <a:pPr>
              <a:lnSpc>
                <a:spcPct val="100000"/>
              </a:lnSpc>
            </a:pPr>
            <a:r>
              <a:rPr lang="zh-CN" altLang="en-US" sz="2800" dirty="0"/>
              <a:t>总线上并没有什么“载波”。因此， </a:t>
            </a:r>
            <a:r>
              <a:rPr lang="zh-CN" altLang="en-US" sz="2800" dirty="0">
                <a:solidFill>
                  <a:srgbClr val="0000FF"/>
                </a:solidFill>
              </a:rPr>
              <a:t>“载波监听”就是用电子技术检测总线上有没有其他计算机发送的数据信号。</a:t>
            </a:r>
          </a:p>
        </p:txBody>
      </p:sp>
      <p:sp>
        <p:nvSpPr>
          <p:cNvPr id="408578" name="Rectangle 2"/>
          <p:cNvSpPr>
            <a:spLocks noGrp="1" noChangeArrowheads="1"/>
          </p:cNvSpPr>
          <p:nvPr>
            <p:ph type="title"/>
          </p:nvPr>
        </p:nvSpPr>
        <p:spPr/>
        <p:txBody>
          <a:bodyPr/>
          <a:lstStyle/>
          <a:p>
            <a:pPr algn="ctr"/>
            <a:r>
              <a:rPr lang="en-US" altLang="zh-CN" dirty="0"/>
              <a:t>CSMA/CD</a:t>
            </a:r>
            <a:r>
              <a:rPr lang="zh-CN" altLang="en-US" dirty="0"/>
              <a:t>协议</a:t>
            </a:r>
            <a:r>
              <a:rPr lang="en-US" altLang="zh-CN" dirty="0"/>
              <a:t> </a:t>
            </a:r>
          </a:p>
        </p:txBody>
      </p:sp>
    </p:spTree>
    <p:extLst>
      <p:ext uri="{BB962C8B-B14F-4D97-AF65-F5344CB8AC3E}">
        <p14:creationId xmlns:p14="http://schemas.microsoft.com/office/powerpoint/2010/main" val="37814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idx="1"/>
          </p:nvPr>
        </p:nvSpPr>
        <p:spPr/>
        <p:txBody>
          <a:bodyPr/>
          <a:lstStyle/>
          <a:p>
            <a:r>
              <a:rPr lang="en-US" altLang="zh-CN" sz="2800" dirty="0"/>
              <a:t>“</a:t>
            </a:r>
            <a:r>
              <a:rPr lang="zh-CN" altLang="en-US" sz="2800" dirty="0">
                <a:solidFill>
                  <a:srgbClr val="FF0000"/>
                </a:solidFill>
              </a:rPr>
              <a:t>碰撞检测</a:t>
            </a:r>
            <a:r>
              <a:rPr lang="zh-CN" altLang="en-US" sz="2800" dirty="0"/>
              <a:t>”就是计算机边发送数据边检测信道上的信号电压大小。</a:t>
            </a:r>
          </a:p>
          <a:p>
            <a:r>
              <a:rPr lang="zh-CN" altLang="en-US" sz="2800" dirty="0"/>
              <a:t>当几个站同时在总线上发送数据时，总线上的信号电压摆动值将会增大（互相叠加）。</a:t>
            </a:r>
          </a:p>
          <a:p>
            <a:r>
              <a:rPr lang="zh-CN" altLang="en-US" sz="2800" dirty="0"/>
              <a:t>当一个站检测到的信号电压摆动值超过一定的门限值时，就认为总线上至少有两个站同时在发送数据，表明产生了碰撞。</a:t>
            </a:r>
          </a:p>
          <a:p>
            <a:r>
              <a:rPr lang="zh-CN" altLang="en-US" sz="2800" dirty="0">
                <a:solidFill>
                  <a:srgbClr val="0000FF"/>
                </a:solidFill>
              </a:rPr>
              <a:t>所谓“碰撞”就是发生了冲突。因此“碰撞检测”也称为“冲突检测”</a:t>
            </a:r>
            <a:r>
              <a:rPr lang="zh-CN" altLang="en-US" sz="2800" dirty="0">
                <a:solidFill>
                  <a:srgbClr val="0000CC"/>
                </a:solidFill>
              </a:rPr>
              <a:t>。</a:t>
            </a:r>
          </a:p>
        </p:txBody>
      </p:sp>
      <p:sp>
        <p:nvSpPr>
          <p:cNvPr id="409602" name="Rectangle 2"/>
          <p:cNvSpPr>
            <a:spLocks noGrp="1" noChangeArrowheads="1"/>
          </p:cNvSpPr>
          <p:nvPr>
            <p:ph type="title"/>
          </p:nvPr>
        </p:nvSpPr>
        <p:spPr/>
        <p:txBody>
          <a:bodyPr/>
          <a:lstStyle/>
          <a:p>
            <a:pPr algn="ctr"/>
            <a:r>
              <a:rPr lang="zh-CN" altLang="en-US" dirty="0"/>
              <a:t>碰撞检测</a:t>
            </a:r>
          </a:p>
        </p:txBody>
      </p:sp>
    </p:spTree>
    <p:extLst>
      <p:ext uri="{BB962C8B-B14F-4D97-AF65-F5344CB8AC3E}">
        <p14:creationId xmlns:p14="http://schemas.microsoft.com/office/powerpoint/2010/main" val="31254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idx="1"/>
          </p:nvPr>
        </p:nvSpPr>
        <p:spPr/>
        <p:txBody>
          <a:bodyPr/>
          <a:lstStyle/>
          <a:p>
            <a:r>
              <a:rPr lang="zh-CN" altLang="en-US" dirty="0"/>
              <a:t>在发生碰撞时，总线上传输的信号产生了严重的失真，无法从中恢复出有用的信息来。</a:t>
            </a:r>
          </a:p>
          <a:p>
            <a:r>
              <a:rPr lang="zh-CN" altLang="en-US" dirty="0">
                <a:solidFill>
                  <a:srgbClr val="0000FF"/>
                </a:solidFill>
              </a:rPr>
              <a:t>每一个正在发送数据的站，一旦发现总线上出现了碰撞，就要</a:t>
            </a:r>
            <a:r>
              <a:rPr lang="zh-CN" altLang="en-US" dirty="0">
                <a:solidFill>
                  <a:srgbClr val="FF0000"/>
                </a:solidFill>
              </a:rPr>
              <a:t>立即停止发送，</a:t>
            </a:r>
            <a:r>
              <a:rPr lang="zh-CN" altLang="en-US" dirty="0">
                <a:solidFill>
                  <a:srgbClr val="0000FF"/>
                </a:solidFill>
              </a:rPr>
              <a:t>免得继续浪费网络资源，然后</a:t>
            </a:r>
            <a:r>
              <a:rPr lang="zh-CN" altLang="en-US" dirty="0">
                <a:solidFill>
                  <a:srgbClr val="FF0000"/>
                </a:solidFill>
              </a:rPr>
              <a:t>等待一段随机</a:t>
            </a:r>
            <a:r>
              <a:rPr lang="zh-CN" altLang="en-US" dirty="0">
                <a:solidFill>
                  <a:srgbClr val="0000FF"/>
                </a:solidFill>
              </a:rPr>
              <a:t>时间后再次发送。</a:t>
            </a:r>
          </a:p>
        </p:txBody>
      </p:sp>
      <p:sp>
        <p:nvSpPr>
          <p:cNvPr id="410626" name="Rectangle 2"/>
          <p:cNvSpPr>
            <a:spLocks noGrp="1" noChangeArrowheads="1"/>
          </p:cNvSpPr>
          <p:nvPr>
            <p:ph type="title"/>
          </p:nvPr>
        </p:nvSpPr>
        <p:spPr/>
        <p:txBody>
          <a:bodyPr/>
          <a:lstStyle/>
          <a:p>
            <a:pPr algn="ctr"/>
            <a:r>
              <a:rPr lang="zh-CN" altLang="en-US" dirty="0"/>
              <a:t>检测到碰撞后</a:t>
            </a:r>
          </a:p>
        </p:txBody>
      </p:sp>
    </p:spTree>
    <p:extLst>
      <p:ext uri="{BB962C8B-B14F-4D97-AF65-F5344CB8AC3E}">
        <p14:creationId xmlns:p14="http://schemas.microsoft.com/office/powerpoint/2010/main" val="2028624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3.1  </a:t>
            </a:r>
            <a:r>
              <a:rPr lang="zh-CN" altLang="zh-CN" sz="4000" dirty="0"/>
              <a:t>使用点对点信道的数据链路层</a:t>
            </a:r>
            <a:endParaRPr lang="zh-CN" altLang="en-US" sz="4000" dirty="0"/>
          </a:p>
        </p:txBody>
      </p:sp>
      <p:sp>
        <p:nvSpPr>
          <p:cNvPr id="4" name="内容占位符 3"/>
          <p:cNvSpPr>
            <a:spLocks noGrp="1"/>
          </p:cNvSpPr>
          <p:nvPr>
            <p:ph idx="1"/>
          </p:nvPr>
        </p:nvSpPr>
        <p:spPr/>
        <p:txBody>
          <a:bodyPr/>
          <a:lstStyle/>
          <a:p>
            <a:r>
              <a:rPr lang="en-US" altLang="zh-CN" dirty="0"/>
              <a:t>3.1.1  </a:t>
            </a:r>
            <a:r>
              <a:rPr lang="zh-CN" altLang="zh-CN" dirty="0"/>
              <a:t>数据链路和帧</a:t>
            </a:r>
          </a:p>
          <a:p>
            <a:r>
              <a:rPr lang="en-US" altLang="zh-CN" dirty="0"/>
              <a:t>3.1.2  </a:t>
            </a:r>
            <a:r>
              <a:rPr lang="zh-CN" altLang="zh-CN" dirty="0"/>
              <a:t>三个基本问题</a:t>
            </a:r>
            <a:endParaRPr lang="zh-CN" altLang="en-US" dirty="0"/>
          </a:p>
        </p:txBody>
      </p:sp>
    </p:spTree>
    <p:extLst>
      <p:ext uri="{BB962C8B-B14F-4D97-AF65-F5344CB8AC3E}">
        <p14:creationId xmlns:p14="http://schemas.microsoft.com/office/powerpoint/2010/main" val="806026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p:txBody>
          <a:bodyPr/>
          <a:lstStyle/>
          <a:p>
            <a:r>
              <a:rPr lang="zh-CN" altLang="en-US" sz="2800" dirty="0">
                <a:solidFill>
                  <a:srgbClr val="FF0000"/>
                </a:solidFill>
              </a:rPr>
              <a:t>由于电磁波在总线上的传播速率是有限的，</a:t>
            </a:r>
            <a:r>
              <a:rPr lang="zh-CN" altLang="en-US" sz="2800" dirty="0"/>
              <a:t>当某个站监听到总线是空闲时，也可能总线并非真正是空闲的。 </a:t>
            </a:r>
          </a:p>
          <a:p>
            <a:r>
              <a:rPr lang="en-US" altLang="zh-CN" sz="2800" dirty="0"/>
              <a:t>A </a:t>
            </a:r>
            <a:r>
              <a:rPr lang="zh-CN" altLang="en-US" sz="2800" dirty="0"/>
              <a:t>向 </a:t>
            </a:r>
            <a:r>
              <a:rPr lang="en-US" altLang="zh-CN" sz="2800" dirty="0"/>
              <a:t>B </a:t>
            </a:r>
            <a:r>
              <a:rPr lang="zh-CN" altLang="en-US" sz="2800" dirty="0"/>
              <a:t>发出的信息，要经过一定的时间后才能传送到 </a:t>
            </a:r>
            <a:r>
              <a:rPr lang="en-US" altLang="zh-CN" sz="2800" dirty="0"/>
              <a:t>B</a:t>
            </a:r>
            <a:r>
              <a:rPr lang="zh-CN" altLang="en-US" sz="2800" dirty="0"/>
              <a:t>。</a:t>
            </a:r>
            <a:endParaRPr lang="en-US" altLang="zh-CN" sz="2800" dirty="0"/>
          </a:p>
          <a:p>
            <a:r>
              <a:rPr lang="en-US" altLang="zh-CN" sz="2800" dirty="0"/>
              <a:t>B </a:t>
            </a:r>
            <a:r>
              <a:rPr lang="zh-CN" altLang="en-US" sz="2800" dirty="0"/>
              <a:t>若在 </a:t>
            </a:r>
            <a:r>
              <a:rPr lang="en-US" altLang="zh-CN" sz="2800" dirty="0"/>
              <a:t>A </a:t>
            </a:r>
            <a:r>
              <a:rPr lang="zh-CN" altLang="en-US" sz="2800" dirty="0"/>
              <a:t>发送的信息到达 </a:t>
            </a:r>
            <a:r>
              <a:rPr lang="en-US" altLang="zh-CN" sz="2800" dirty="0"/>
              <a:t>B </a:t>
            </a:r>
            <a:r>
              <a:rPr lang="zh-CN" altLang="en-US" sz="2800" dirty="0"/>
              <a:t>之前发送自己的帧 </a:t>
            </a:r>
            <a:r>
              <a:rPr lang="en-US" altLang="zh-CN" sz="2800" dirty="0"/>
              <a:t>(</a:t>
            </a:r>
            <a:r>
              <a:rPr lang="zh-CN" altLang="en-US" sz="2800" dirty="0"/>
              <a:t>因为这时 </a:t>
            </a:r>
            <a:r>
              <a:rPr lang="en-US" altLang="zh-CN" sz="2800" dirty="0"/>
              <a:t>B </a:t>
            </a:r>
            <a:r>
              <a:rPr lang="zh-CN" altLang="en-US" sz="2800" dirty="0"/>
              <a:t>的载波监听检测不到 </a:t>
            </a:r>
            <a:r>
              <a:rPr lang="en-US" altLang="zh-CN" sz="2800" dirty="0"/>
              <a:t>A </a:t>
            </a:r>
            <a:r>
              <a:rPr lang="zh-CN" altLang="en-US" sz="2800" dirty="0"/>
              <a:t>所发送的信息</a:t>
            </a:r>
            <a:r>
              <a:rPr lang="en-US" altLang="zh-CN" sz="2800" dirty="0"/>
              <a:t>)</a:t>
            </a:r>
            <a:r>
              <a:rPr lang="zh-CN" altLang="en-US" sz="2800" dirty="0"/>
              <a:t>，则必然要在某个时间和 </a:t>
            </a:r>
            <a:r>
              <a:rPr lang="en-US" altLang="zh-CN" sz="2800" dirty="0"/>
              <a:t>A </a:t>
            </a:r>
            <a:r>
              <a:rPr lang="zh-CN" altLang="en-US" sz="2800" dirty="0"/>
              <a:t>发送的帧发生碰撞。</a:t>
            </a:r>
          </a:p>
          <a:p>
            <a:r>
              <a:rPr lang="zh-CN" altLang="en-US" sz="2800" dirty="0"/>
              <a:t>碰撞的结果是两个帧都变得无用。</a:t>
            </a:r>
            <a:endParaRPr lang="en-US" altLang="zh-CN" sz="2800" dirty="0"/>
          </a:p>
          <a:p>
            <a:r>
              <a:rPr lang="zh-CN" altLang="en-US" sz="2800" dirty="0">
                <a:solidFill>
                  <a:srgbClr val="FF0000"/>
                </a:solidFill>
              </a:rPr>
              <a:t>所以需要在发送期间进行碰撞检测，以检测冲突。  </a:t>
            </a:r>
          </a:p>
        </p:txBody>
      </p:sp>
      <p:sp>
        <p:nvSpPr>
          <p:cNvPr id="411650"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为什么要进行碰撞检测？</a:t>
            </a:r>
          </a:p>
        </p:txBody>
      </p:sp>
    </p:spTree>
    <p:extLst>
      <p:ext uri="{BB962C8B-B14F-4D97-AF65-F5344CB8AC3E}">
        <p14:creationId xmlns:p14="http://schemas.microsoft.com/office/powerpoint/2010/main" val="63229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1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Line 2"/>
          <p:cNvSpPr>
            <a:spLocks noChangeShapeType="1"/>
          </p:cNvSpPr>
          <p:nvPr/>
        </p:nvSpPr>
        <p:spPr bwMode="auto">
          <a:xfrm>
            <a:off x="3324054" y="2055266"/>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5" name="Line 3"/>
          <p:cNvSpPr>
            <a:spLocks noChangeShapeType="1"/>
          </p:cNvSpPr>
          <p:nvPr/>
        </p:nvSpPr>
        <p:spPr bwMode="auto">
          <a:xfrm>
            <a:off x="3317175" y="1766341"/>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6" name="Rectangle 4"/>
          <p:cNvSpPr>
            <a:spLocks noChangeArrowheads="1"/>
          </p:cNvSpPr>
          <p:nvPr/>
        </p:nvSpPr>
        <p:spPr bwMode="auto">
          <a:xfrm>
            <a:off x="5341370" y="1556793"/>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2677" name="Line 5"/>
          <p:cNvSpPr>
            <a:spLocks noChangeShapeType="1"/>
          </p:cNvSpPr>
          <p:nvPr/>
        </p:nvSpPr>
        <p:spPr bwMode="auto">
          <a:xfrm>
            <a:off x="3312016" y="2060030"/>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8" name="Line 6"/>
          <p:cNvSpPr>
            <a:spLocks noChangeShapeType="1"/>
          </p:cNvSpPr>
          <p:nvPr/>
        </p:nvSpPr>
        <p:spPr bwMode="auto">
          <a:xfrm>
            <a:off x="3317174" y="2060030"/>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79" name="Rectangle 7"/>
          <p:cNvSpPr>
            <a:spLocks noChangeArrowheads="1"/>
          </p:cNvSpPr>
          <p:nvPr/>
        </p:nvSpPr>
        <p:spPr bwMode="auto">
          <a:xfrm>
            <a:off x="2933661" y="1558379"/>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A</a:t>
            </a:r>
          </a:p>
        </p:txBody>
      </p:sp>
      <p:sp>
        <p:nvSpPr>
          <p:cNvPr id="412680" name="Rectangle 8"/>
          <p:cNvSpPr>
            <a:spLocks noChangeArrowheads="1"/>
          </p:cNvSpPr>
          <p:nvPr/>
        </p:nvSpPr>
        <p:spPr bwMode="auto">
          <a:xfrm>
            <a:off x="8332087" y="1558379"/>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99"/>
                </a:solidFill>
                <a:latin typeface="微软雅黑" panose="020B0503020204020204" pitchFamily="34" charset="-122"/>
                <a:ea typeface="微软雅黑" panose="020B0503020204020204" pitchFamily="34" charset="-122"/>
              </a:rPr>
              <a:t>B</a:t>
            </a:r>
          </a:p>
        </p:txBody>
      </p:sp>
      <p:sp>
        <p:nvSpPr>
          <p:cNvPr id="412681" name="Line 9"/>
          <p:cNvSpPr>
            <a:spLocks noChangeShapeType="1"/>
          </p:cNvSpPr>
          <p:nvPr/>
        </p:nvSpPr>
        <p:spPr bwMode="auto">
          <a:xfrm flipH="1">
            <a:off x="3184752" y="2402930"/>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2" name="Rectangle 10"/>
          <p:cNvSpPr>
            <a:spLocks noChangeArrowheads="1"/>
          </p:cNvSpPr>
          <p:nvPr/>
        </p:nvSpPr>
        <p:spPr bwMode="auto">
          <a:xfrm>
            <a:off x="2947421" y="2734717"/>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2683" name="Line 11"/>
          <p:cNvSpPr>
            <a:spLocks noChangeShapeType="1"/>
          </p:cNvSpPr>
          <p:nvPr/>
        </p:nvSpPr>
        <p:spPr bwMode="auto">
          <a:xfrm>
            <a:off x="8373362" y="2048916"/>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4" name="Line 12"/>
          <p:cNvSpPr>
            <a:spLocks noChangeShapeType="1"/>
          </p:cNvSpPr>
          <p:nvPr/>
        </p:nvSpPr>
        <p:spPr bwMode="auto">
          <a:xfrm flipH="1">
            <a:off x="3312017" y="2763293"/>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85" name="Group 13"/>
          <p:cNvGrpSpPr>
            <a:grpSpLocks/>
          </p:cNvGrpSpPr>
          <p:nvPr/>
        </p:nvGrpSpPr>
        <p:grpSpPr bwMode="auto">
          <a:xfrm>
            <a:off x="7042244" y="2055266"/>
            <a:ext cx="1045633" cy="793750"/>
            <a:chOff x="3364" y="411"/>
            <a:chExt cx="608" cy="500"/>
          </a:xfrm>
        </p:grpSpPr>
        <p:sp>
          <p:nvSpPr>
            <p:cNvPr id="412686" name="Line 14"/>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87"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grpSp>
        <p:nvGrpSpPr>
          <p:cNvPr id="412688" name="Group 16"/>
          <p:cNvGrpSpPr>
            <a:grpSpLocks/>
          </p:cNvGrpSpPr>
          <p:nvPr/>
        </p:nvGrpSpPr>
        <p:grpSpPr bwMode="auto">
          <a:xfrm>
            <a:off x="1528592" y="3417342"/>
            <a:ext cx="4345914" cy="1176338"/>
            <a:chOff x="158" y="1269"/>
            <a:chExt cx="2527" cy="741"/>
          </a:xfrm>
        </p:grpSpPr>
        <p:sp>
          <p:nvSpPr>
            <p:cNvPr id="412689" name="Text Box 17"/>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2690" name="Line 18"/>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2691" name="Group 19"/>
            <p:cNvGrpSpPr>
              <a:grpSpLocks/>
            </p:cNvGrpSpPr>
            <p:nvPr/>
          </p:nvGrpSpPr>
          <p:grpSpPr bwMode="auto">
            <a:xfrm>
              <a:off x="1264" y="1738"/>
              <a:ext cx="1421" cy="272"/>
              <a:chOff x="1264" y="1738"/>
              <a:chExt cx="1421" cy="272"/>
            </a:xfrm>
          </p:grpSpPr>
          <p:sp>
            <p:nvSpPr>
              <p:cNvPr id="412692" name="AutoShape 20"/>
              <p:cNvSpPr>
                <a:spLocks noChangeArrowheads="1"/>
              </p:cNvSpPr>
              <p:nvPr/>
            </p:nvSpPr>
            <p:spPr bwMode="auto">
              <a:xfrm>
                <a:off x="1264" y="1738"/>
                <a:ext cx="1406" cy="272"/>
              </a:xfrm>
              <a:prstGeom prst="wedgeRoundRectCallout">
                <a:avLst>
                  <a:gd name="adj1" fmla="val -52986"/>
                  <a:gd name="adj2" fmla="val -161331"/>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693" name="Text Box 21"/>
              <p:cNvSpPr txBox="1">
                <a:spLocks noChangeArrowheads="1"/>
              </p:cNvSpPr>
              <p:nvPr/>
            </p:nvSpPr>
            <p:spPr bwMode="auto">
              <a:xfrm>
                <a:off x="1298" y="1770"/>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2694" name="Group 22"/>
          <p:cNvGrpSpPr>
            <a:grpSpLocks/>
          </p:cNvGrpSpPr>
          <p:nvPr/>
        </p:nvGrpSpPr>
        <p:grpSpPr bwMode="auto">
          <a:xfrm>
            <a:off x="8423237" y="1936205"/>
            <a:ext cx="1998398" cy="942975"/>
            <a:chOff x="4167" y="336"/>
            <a:chExt cx="1162" cy="594"/>
          </a:xfrm>
        </p:grpSpPr>
        <p:grpSp>
          <p:nvGrpSpPr>
            <p:cNvPr id="412695" name="Group 23"/>
            <p:cNvGrpSpPr>
              <a:grpSpLocks/>
            </p:cNvGrpSpPr>
            <p:nvPr/>
          </p:nvGrpSpPr>
          <p:grpSpPr bwMode="auto">
            <a:xfrm>
              <a:off x="4167" y="697"/>
              <a:ext cx="976" cy="233"/>
              <a:chOff x="4167" y="697"/>
              <a:chExt cx="976" cy="233"/>
            </a:xfrm>
          </p:grpSpPr>
          <p:sp>
            <p:nvSpPr>
              <p:cNvPr id="412696" name="Line 24"/>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697" name="Text Box 25"/>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2698" name="Group 26"/>
            <p:cNvGrpSpPr>
              <a:grpSpLocks/>
            </p:cNvGrpSpPr>
            <p:nvPr/>
          </p:nvGrpSpPr>
          <p:grpSpPr bwMode="auto">
            <a:xfrm>
              <a:off x="4286" y="336"/>
              <a:ext cx="1043" cy="256"/>
              <a:chOff x="4286" y="336"/>
              <a:chExt cx="1043" cy="256"/>
            </a:xfrm>
          </p:grpSpPr>
          <p:sp>
            <p:nvSpPr>
              <p:cNvPr id="412699" name="AutoShape 27"/>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0" name="Text Box 28"/>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2701" name="Group 29"/>
          <p:cNvGrpSpPr>
            <a:grpSpLocks/>
          </p:cNvGrpSpPr>
          <p:nvPr/>
        </p:nvGrpSpPr>
        <p:grpSpPr bwMode="auto">
          <a:xfrm>
            <a:off x="5662973" y="2775992"/>
            <a:ext cx="4012275" cy="1006475"/>
            <a:chOff x="2562" y="865"/>
            <a:chExt cx="2333" cy="634"/>
          </a:xfrm>
        </p:grpSpPr>
        <p:grpSp>
          <p:nvGrpSpPr>
            <p:cNvPr id="412702" name="Group 30"/>
            <p:cNvGrpSpPr>
              <a:grpSpLocks/>
            </p:cNvGrpSpPr>
            <p:nvPr/>
          </p:nvGrpSpPr>
          <p:grpSpPr bwMode="auto">
            <a:xfrm>
              <a:off x="2562" y="1240"/>
              <a:ext cx="1546" cy="259"/>
              <a:chOff x="2562" y="1240"/>
              <a:chExt cx="1546" cy="259"/>
            </a:xfrm>
          </p:grpSpPr>
          <p:sp>
            <p:nvSpPr>
              <p:cNvPr id="412703" name="AutoShape 31"/>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2704" name="Text Box 32"/>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2705" name="Line 33"/>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6" name="Text Box 34"/>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2707" name="Text Box 35"/>
          <p:cNvSpPr txBox="1">
            <a:spLocks noChangeArrowheads="1"/>
          </p:cNvSpPr>
          <p:nvPr/>
        </p:nvSpPr>
        <p:spPr bwMode="auto">
          <a:xfrm>
            <a:off x="2101284" y="1850479"/>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2708" name="Line 36"/>
          <p:cNvSpPr>
            <a:spLocks noChangeShapeType="1"/>
          </p:cNvSpPr>
          <p:nvPr/>
        </p:nvSpPr>
        <p:spPr bwMode="auto">
          <a:xfrm>
            <a:off x="2827034" y="2055266"/>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2709" name="Text Box 37"/>
          <p:cNvSpPr txBox="1">
            <a:spLocks noChangeArrowheads="1"/>
          </p:cNvSpPr>
          <p:nvPr/>
        </p:nvSpPr>
        <p:spPr bwMode="auto">
          <a:xfrm>
            <a:off x="8517442" y="3183980"/>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
        <p:nvSpPr>
          <p:cNvPr id="2" name="标题 1"/>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4000" dirty="0"/>
              <a:t>信号传播时延对载波监听的影响 </a:t>
            </a:r>
          </a:p>
        </p:txBody>
      </p:sp>
      <p:sp>
        <p:nvSpPr>
          <p:cNvPr id="5" name="文本占位符 4">
            <a:extLst>
              <a:ext uri="{FF2B5EF4-FFF2-40B4-BE49-F238E27FC236}">
                <a16:creationId xmlns:a16="http://schemas.microsoft.com/office/drawing/2014/main" id="{F160F039-A659-4D96-9E0D-F884006C9EFA}"/>
              </a:ext>
            </a:extLst>
          </p:cNvPr>
          <p:cNvSpPr>
            <a:spLocks noGrp="1"/>
          </p:cNvSpPr>
          <p:nvPr>
            <p:ph type="body" sz="quarter" idx="11"/>
          </p:nvPr>
        </p:nvSpPr>
        <p:spPr>
          <a:xfrm>
            <a:off x="2063427" y="5501977"/>
            <a:ext cx="8280400" cy="879475"/>
          </a:xfrm>
          <a:solidFill>
            <a:schemeClr val="accent4">
              <a:lumMod val="40000"/>
              <a:lumOff val="60000"/>
            </a:schemeClr>
          </a:solidFill>
        </p:spPr>
        <p:txBody>
          <a:bodyPr tIns="108000">
            <a:normAutofit fontScale="92500" lnSpcReduction="20000"/>
          </a:bodyPr>
          <a:lstStyle/>
          <a:p>
            <a:r>
              <a:rPr lang="en-US" altLang="zh-CN" dirty="0"/>
              <a:t>A</a:t>
            </a:r>
            <a:r>
              <a:rPr lang="zh-CN" altLang="en-US" dirty="0"/>
              <a:t>需要单程传播时延的 </a:t>
            </a:r>
            <a:r>
              <a:rPr lang="en-US" altLang="zh-CN" dirty="0"/>
              <a:t>2 </a:t>
            </a:r>
            <a:r>
              <a:rPr lang="zh-CN" altLang="en-US" dirty="0"/>
              <a:t>倍的时间，</a:t>
            </a:r>
          </a:p>
          <a:p>
            <a:r>
              <a:rPr lang="zh-CN" altLang="en-US" dirty="0"/>
              <a:t>才能检测到与 </a:t>
            </a:r>
            <a:r>
              <a:rPr lang="en-US" altLang="zh-CN" dirty="0"/>
              <a:t>B </a:t>
            </a:r>
            <a:r>
              <a:rPr lang="zh-CN" altLang="en-US" dirty="0"/>
              <a:t>的发送产生了冲突</a:t>
            </a:r>
          </a:p>
        </p:txBody>
      </p:sp>
    </p:spTree>
    <p:extLst>
      <p:ext uri="{BB962C8B-B14F-4D97-AF65-F5344CB8AC3E}">
        <p14:creationId xmlns:p14="http://schemas.microsoft.com/office/powerpoint/2010/main" val="69551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2678"/>
                                        </p:tgtEl>
                                        <p:attrNameLst>
                                          <p:attrName>style.visibility</p:attrName>
                                        </p:attrNameLst>
                                      </p:cBhvr>
                                      <p:to>
                                        <p:strVal val="visible"/>
                                      </p:to>
                                    </p:set>
                                    <p:animEffect transition="in" filter="wipe(left)">
                                      <p:cBhvr>
                                        <p:cTn id="7" dur="5000"/>
                                        <p:tgtEl>
                                          <p:spTgt spid="412678"/>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412684"/>
                                        </p:tgtEl>
                                        <p:attrNameLst>
                                          <p:attrName>style.visibility</p:attrName>
                                        </p:attrNameLst>
                                      </p:cBhvr>
                                      <p:to>
                                        <p:strVal val="visible"/>
                                      </p:to>
                                    </p:set>
                                    <p:animEffect transition="in" filter="wipe(right)">
                                      <p:cBhvr>
                                        <p:cTn id="10" dur="5000"/>
                                        <p:tgtEl>
                                          <p:spTgt spid="412684"/>
                                        </p:tgtEl>
                                      </p:cBhvr>
                                    </p:animEffect>
                                  </p:childTnLst>
                                </p:cTn>
                              </p:par>
                              <p:par>
                                <p:cTn id="11" presetID="1" presetClass="entr" presetSubtype="0" fill="hold" nodeType="withEffect">
                                  <p:stCondLst>
                                    <p:cond delay="4000"/>
                                  </p:stCondLst>
                                  <p:childTnLst>
                                    <p:set>
                                      <p:cBhvr>
                                        <p:cTn id="12" dur="1" fill="hold">
                                          <p:stCondLst>
                                            <p:cond delay="0"/>
                                          </p:stCondLst>
                                        </p:cTn>
                                        <p:tgtEl>
                                          <p:spTgt spid="412694"/>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412685"/>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412701"/>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412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animBg="1"/>
      <p:bldP spid="41268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7027374" y="5233642"/>
            <a:ext cx="1239970" cy="142875"/>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699" name="Rectangle 3"/>
          <p:cNvSpPr>
            <a:spLocks noChangeArrowheads="1"/>
          </p:cNvSpPr>
          <p:nvPr/>
        </p:nvSpPr>
        <p:spPr bwMode="auto">
          <a:xfrm>
            <a:off x="3515561" y="5017742"/>
            <a:ext cx="4751785" cy="142875"/>
          </a:xfrm>
          <a:prstGeom prst="rect">
            <a:avLst/>
          </a:prstGeom>
          <a:solidFill>
            <a:srgbClr val="FF0000"/>
          </a:solidFill>
          <a:ln w="12700">
            <a:solidFill>
              <a:schemeClr val="tx1"/>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0" name="Line 4"/>
          <p:cNvSpPr>
            <a:spLocks noChangeShapeType="1"/>
          </p:cNvSpPr>
          <p:nvPr/>
        </p:nvSpPr>
        <p:spPr bwMode="auto">
          <a:xfrm>
            <a:off x="3324054" y="543098"/>
            <a:ext cx="5049308" cy="0"/>
          </a:xfrm>
          <a:prstGeom prst="line">
            <a:avLst/>
          </a:prstGeom>
          <a:noFill/>
          <a:ln w="57150" cmpd="dbl">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1" name="Line 5"/>
          <p:cNvSpPr>
            <a:spLocks noChangeShapeType="1"/>
          </p:cNvSpPr>
          <p:nvPr/>
        </p:nvSpPr>
        <p:spPr bwMode="auto">
          <a:xfrm>
            <a:off x="3317175" y="254173"/>
            <a:ext cx="5063067"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2" name="Rectangle 6"/>
          <p:cNvSpPr>
            <a:spLocks noChangeArrowheads="1"/>
          </p:cNvSpPr>
          <p:nvPr/>
        </p:nvSpPr>
        <p:spPr bwMode="auto">
          <a:xfrm>
            <a:off x="5341370" y="44625"/>
            <a:ext cx="727764"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1 km</a:t>
            </a:r>
          </a:p>
        </p:txBody>
      </p:sp>
      <p:sp>
        <p:nvSpPr>
          <p:cNvPr id="413703" name="Line 7"/>
          <p:cNvSpPr>
            <a:spLocks noChangeShapeType="1"/>
          </p:cNvSpPr>
          <p:nvPr/>
        </p:nvSpPr>
        <p:spPr bwMode="auto">
          <a:xfrm>
            <a:off x="3312016" y="547862"/>
            <a:ext cx="0" cy="18081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4" name="Line 8"/>
          <p:cNvSpPr>
            <a:spLocks noChangeShapeType="1"/>
          </p:cNvSpPr>
          <p:nvPr/>
        </p:nvSpPr>
        <p:spPr bwMode="auto">
          <a:xfrm>
            <a:off x="3317174" y="547862"/>
            <a:ext cx="5035550" cy="868363"/>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5" name="Rectangle 9"/>
          <p:cNvSpPr>
            <a:spLocks noChangeArrowheads="1"/>
          </p:cNvSpPr>
          <p:nvPr/>
        </p:nvSpPr>
        <p:spPr bwMode="auto">
          <a:xfrm>
            <a:off x="3035128" y="198611"/>
            <a:ext cx="355868"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06" name="Rectangle 10"/>
          <p:cNvSpPr>
            <a:spLocks noChangeArrowheads="1"/>
          </p:cNvSpPr>
          <p:nvPr/>
        </p:nvSpPr>
        <p:spPr bwMode="auto">
          <a:xfrm>
            <a:off x="8259855" y="198611"/>
            <a:ext cx="32701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07" name="Line 11"/>
          <p:cNvSpPr>
            <a:spLocks noChangeShapeType="1"/>
          </p:cNvSpPr>
          <p:nvPr/>
        </p:nvSpPr>
        <p:spPr bwMode="auto">
          <a:xfrm flipH="1">
            <a:off x="3184752" y="890762"/>
            <a:ext cx="6879" cy="1090613"/>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08" name="Rectangle 12"/>
          <p:cNvSpPr>
            <a:spLocks noChangeArrowheads="1"/>
          </p:cNvSpPr>
          <p:nvPr/>
        </p:nvSpPr>
        <p:spPr bwMode="auto">
          <a:xfrm>
            <a:off x="2947421" y="1222549"/>
            <a:ext cx="27892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i="1">
                <a:solidFill>
                  <a:srgbClr val="000099"/>
                </a:solidFill>
                <a:latin typeface="微软雅黑" panose="020B0503020204020204" pitchFamily="34" charset="-122"/>
                <a:ea typeface="微软雅黑" panose="020B0503020204020204" pitchFamily="34" charset="-122"/>
              </a:rPr>
              <a:t>t</a:t>
            </a:r>
          </a:p>
        </p:txBody>
      </p:sp>
      <p:sp>
        <p:nvSpPr>
          <p:cNvPr id="413709" name="Line 13"/>
          <p:cNvSpPr>
            <a:spLocks noChangeShapeType="1"/>
          </p:cNvSpPr>
          <p:nvPr/>
        </p:nvSpPr>
        <p:spPr bwMode="auto">
          <a:xfrm>
            <a:off x="8373362" y="536748"/>
            <a:ext cx="0" cy="1484312"/>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0" name="Line 14"/>
          <p:cNvSpPr>
            <a:spLocks noChangeShapeType="1"/>
          </p:cNvSpPr>
          <p:nvPr/>
        </p:nvSpPr>
        <p:spPr bwMode="auto">
          <a:xfrm flipH="1">
            <a:off x="3312017" y="1251125"/>
            <a:ext cx="5059627" cy="879475"/>
          </a:xfrm>
          <a:prstGeom prst="line">
            <a:avLst/>
          </a:prstGeom>
          <a:noFill/>
          <a:ln w="76200">
            <a:solidFill>
              <a:srgbClr val="99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1" name="Group 15"/>
          <p:cNvGrpSpPr>
            <a:grpSpLocks/>
          </p:cNvGrpSpPr>
          <p:nvPr/>
        </p:nvGrpSpPr>
        <p:grpSpPr bwMode="auto">
          <a:xfrm>
            <a:off x="7042244" y="543098"/>
            <a:ext cx="1045633" cy="793750"/>
            <a:chOff x="3364" y="411"/>
            <a:chExt cx="608" cy="500"/>
          </a:xfrm>
        </p:grpSpPr>
        <p:sp>
          <p:nvSpPr>
            <p:cNvPr id="413712" name="Line 16"/>
            <p:cNvSpPr>
              <a:spLocks noChangeShapeType="1"/>
            </p:cNvSpPr>
            <p:nvPr/>
          </p:nvSpPr>
          <p:spPr bwMode="auto">
            <a:xfrm>
              <a:off x="3755" y="728"/>
              <a:ext cx="112" cy="18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13" name="AutoShape 17"/>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p>
              <a:pPr algn="ctr" defTabSz="762000"/>
              <a:r>
                <a:rPr kumimoji="1" lang="zh-CN" altLang="en-US">
                  <a:solidFill>
                    <a:srgbClr val="000099"/>
                  </a:solidFill>
                  <a:latin typeface="微软雅黑" panose="020B0503020204020204" pitchFamily="34" charset="-122"/>
                  <a:ea typeface="微软雅黑" panose="020B0503020204020204" pitchFamily="34" charset="-122"/>
                </a:rPr>
                <a:t>碰撞</a:t>
              </a:r>
            </a:p>
          </p:txBody>
        </p:sp>
      </p:grpSp>
      <p:sp>
        <p:nvSpPr>
          <p:cNvPr id="413714" name="Text Box 18"/>
          <p:cNvSpPr txBox="1">
            <a:spLocks noChangeArrowheads="1"/>
          </p:cNvSpPr>
          <p:nvPr/>
        </p:nvSpPr>
        <p:spPr bwMode="auto">
          <a:xfrm>
            <a:off x="8733409" y="3285480"/>
            <a:ext cx="2042547" cy="84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检测到信道空闲</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sp>
        <p:nvSpPr>
          <p:cNvPr id="413715" name="Text Box 19"/>
          <p:cNvSpPr txBox="1">
            <a:spLocks noChangeArrowheads="1"/>
          </p:cNvSpPr>
          <p:nvPr/>
        </p:nvSpPr>
        <p:spPr bwMode="auto">
          <a:xfrm>
            <a:off x="8733407" y="4102844"/>
            <a:ext cx="1463862"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 / 2</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grpSp>
        <p:nvGrpSpPr>
          <p:cNvPr id="413716" name="Group 20"/>
          <p:cNvGrpSpPr>
            <a:grpSpLocks/>
          </p:cNvGrpSpPr>
          <p:nvPr/>
        </p:nvGrpSpPr>
        <p:grpSpPr bwMode="auto">
          <a:xfrm>
            <a:off x="1528593" y="1087610"/>
            <a:ext cx="4290881" cy="1187450"/>
            <a:chOff x="158" y="754"/>
            <a:chExt cx="2495" cy="748"/>
          </a:xfrm>
        </p:grpSpPr>
        <p:sp>
          <p:nvSpPr>
            <p:cNvPr id="413717" name="Text Box 21"/>
            <p:cNvSpPr txBox="1">
              <a:spLocks noChangeArrowheads="1"/>
            </p:cNvSpPr>
            <p:nvPr/>
          </p:nvSpPr>
          <p:spPr bwMode="auto">
            <a:xfrm>
              <a:off x="158" y="1269"/>
              <a:ext cx="7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p>
          </p:txBody>
        </p:sp>
        <p:sp>
          <p:nvSpPr>
            <p:cNvPr id="413718" name="Line 22"/>
            <p:cNvSpPr>
              <a:spLocks noChangeShapeType="1"/>
            </p:cNvSpPr>
            <p:nvPr/>
          </p:nvSpPr>
          <p:spPr bwMode="auto">
            <a:xfrm>
              <a:off x="913" y="1417"/>
              <a:ext cx="26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19" name="Group 23"/>
            <p:cNvGrpSpPr>
              <a:grpSpLocks/>
            </p:cNvGrpSpPr>
            <p:nvPr/>
          </p:nvGrpSpPr>
          <p:grpSpPr bwMode="auto">
            <a:xfrm>
              <a:off x="1247" y="754"/>
              <a:ext cx="1406" cy="272"/>
              <a:chOff x="1247" y="754"/>
              <a:chExt cx="1406" cy="272"/>
            </a:xfrm>
          </p:grpSpPr>
          <p:sp>
            <p:nvSpPr>
              <p:cNvPr id="413720" name="AutoShape 24"/>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1" name="Text Box 25"/>
              <p:cNvSpPr txBox="1">
                <a:spLocks noChangeArrowheads="1"/>
              </p:cNvSpPr>
              <p:nvPr/>
            </p:nvSpPr>
            <p:spPr bwMode="auto">
              <a:xfrm>
                <a:off x="1247" y="754"/>
                <a:ext cx="13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413722" name="Group 26"/>
          <p:cNvGrpSpPr>
            <a:grpSpLocks/>
          </p:cNvGrpSpPr>
          <p:nvPr/>
        </p:nvGrpSpPr>
        <p:grpSpPr bwMode="auto">
          <a:xfrm>
            <a:off x="8423237" y="424037"/>
            <a:ext cx="1998398" cy="942975"/>
            <a:chOff x="4167" y="336"/>
            <a:chExt cx="1162" cy="594"/>
          </a:xfrm>
        </p:grpSpPr>
        <p:grpSp>
          <p:nvGrpSpPr>
            <p:cNvPr id="413723" name="Group 27"/>
            <p:cNvGrpSpPr>
              <a:grpSpLocks/>
            </p:cNvGrpSpPr>
            <p:nvPr/>
          </p:nvGrpSpPr>
          <p:grpSpPr bwMode="auto">
            <a:xfrm>
              <a:off x="4167" y="697"/>
              <a:ext cx="976" cy="233"/>
              <a:chOff x="4167" y="697"/>
              <a:chExt cx="976" cy="233"/>
            </a:xfrm>
          </p:grpSpPr>
          <p:sp>
            <p:nvSpPr>
              <p:cNvPr id="413724" name="Line 28"/>
              <p:cNvSpPr>
                <a:spLocks noChangeShapeType="1"/>
              </p:cNvSpPr>
              <p:nvPr/>
            </p:nvSpPr>
            <p:spPr bwMode="auto">
              <a:xfrm flipH="1">
                <a:off x="4167" y="847"/>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25" name="Text Box 29"/>
              <p:cNvSpPr txBox="1">
                <a:spLocks noChangeArrowheads="1"/>
              </p:cNvSpPr>
              <p:nvPr/>
            </p:nvSpPr>
            <p:spPr bwMode="auto">
              <a:xfrm>
                <a:off x="4411" y="697"/>
                <a:ext cx="7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r>
                  <a:rPr kumimoji="1" lang="en-US" altLang="zh-CN" baseline="30000">
                    <a:solidFill>
                      <a:srgbClr val="000099"/>
                    </a:solidFill>
                    <a:latin typeface="微软雅黑" panose="020B0503020204020204" pitchFamily="34" charset="-122"/>
                    <a:ea typeface="微软雅黑" panose="020B0503020204020204" pitchFamily="34" charset="-122"/>
                  </a:rPr>
                  <a:t> </a:t>
                </a:r>
              </a:p>
            </p:txBody>
          </p:sp>
        </p:grpSp>
        <p:grpSp>
          <p:nvGrpSpPr>
            <p:cNvPr id="413726" name="Group 30"/>
            <p:cNvGrpSpPr>
              <a:grpSpLocks/>
            </p:cNvGrpSpPr>
            <p:nvPr/>
          </p:nvGrpSpPr>
          <p:grpSpPr bwMode="auto">
            <a:xfrm>
              <a:off x="4286" y="336"/>
              <a:ext cx="1043" cy="256"/>
              <a:chOff x="4286" y="336"/>
              <a:chExt cx="1043" cy="256"/>
            </a:xfrm>
          </p:grpSpPr>
          <p:sp>
            <p:nvSpPr>
              <p:cNvPr id="413727" name="AutoShape 31"/>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28" name="Text Box 32"/>
              <p:cNvSpPr txBox="1">
                <a:spLocks noChangeArrowheads="1"/>
              </p:cNvSpPr>
              <p:nvPr/>
            </p:nvSpPr>
            <p:spPr bwMode="auto">
              <a:xfrm>
                <a:off x="4286" y="336"/>
                <a:ext cx="85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  B </a:t>
                </a:r>
                <a:r>
                  <a:rPr kumimoji="1" lang="zh-CN" altLang="en-US">
                    <a:solidFill>
                      <a:srgbClr val="000099"/>
                    </a:solidFill>
                    <a:latin typeface="微软雅黑" panose="020B0503020204020204" pitchFamily="34" charset="-122"/>
                    <a:ea typeface="微软雅黑" panose="020B0503020204020204" pitchFamily="34" charset="-122"/>
                  </a:rPr>
                  <a:t>发送数据</a:t>
                </a:r>
              </a:p>
            </p:txBody>
          </p:sp>
        </p:grpSp>
      </p:grpSp>
      <p:grpSp>
        <p:nvGrpSpPr>
          <p:cNvPr id="413729" name="Group 33"/>
          <p:cNvGrpSpPr>
            <a:grpSpLocks/>
          </p:cNvGrpSpPr>
          <p:nvPr/>
        </p:nvGrpSpPr>
        <p:grpSpPr bwMode="auto">
          <a:xfrm>
            <a:off x="5662973" y="1263825"/>
            <a:ext cx="4012275" cy="1006475"/>
            <a:chOff x="2562" y="865"/>
            <a:chExt cx="2333" cy="634"/>
          </a:xfrm>
        </p:grpSpPr>
        <p:grpSp>
          <p:nvGrpSpPr>
            <p:cNvPr id="413730" name="Group 34"/>
            <p:cNvGrpSpPr>
              <a:grpSpLocks/>
            </p:cNvGrpSpPr>
            <p:nvPr/>
          </p:nvGrpSpPr>
          <p:grpSpPr bwMode="auto">
            <a:xfrm>
              <a:off x="2562" y="1240"/>
              <a:ext cx="1546" cy="259"/>
              <a:chOff x="2562" y="1240"/>
              <a:chExt cx="1546" cy="259"/>
            </a:xfrm>
          </p:grpSpPr>
          <p:sp>
            <p:nvSpPr>
              <p:cNvPr id="413731" name="AutoShape 35"/>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a:endParaRPr kumimoji="1" lang="zh-CN" altLang="zh-CN">
                  <a:solidFill>
                    <a:srgbClr val="000099"/>
                  </a:solidFill>
                  <a:latin typeface="微软雅黑" panose="020B0503020204020204" pitchFamily="34" charset="-122"/>
                  <a:ea typeface="微软雅黑" panose="020B0503020204020204" pitchFamily="34" charset="-122"/>
                </a:endParaRPr>
              </a:p>
            </p:txBody>
          </p:sp>
          <p:sp>
            <p:nvSpPr>
              <p:cNvPr id="413732" name="Text Box 36"/>
              <p:cNvSpPr txBox="1">
                <a:spLocks noChangeArrowheads="1"/>
              </p:cNvSpPr>
              <p:nvPr/>
            </p:nvSpPr>
            <p:spPr bwMode="auto">
              <a:xfrm>
                <a:off x="2562" y="1240"/>
                <a:ext cx="15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99"/>
                    </a:solidFill>
                    <a:latin typeface="微软雅黑" panose="020B0503020204020204" pitchFamily="34" charset="-122"/>
                    <a:ea typeface="微软雅黑" panose="020B0503020204020204" pitchFamily="34" charset="-122"/>
                  </a:rPr>
                  <a:t>B </a:t>
                </a:r>
                <a:r>
                  <a:rPr kumimoji="1" lang="zh-CN" altLang="en-US">
                    <a:solidFill>
                      <a:srgbClr val="000099"/>
                    </a:solidFill>
                    <a:latin typeface="微软雅黑" panose="020B0503020204020204" pitchFamily="34" charset="-122"/>
                    <a:ea typeface="微软雅黑" panose="020B0503020204020204" pitchFamily="34" charset="-122"/>
                  </a:rPr>
                  <a:t>检测到发生碰撞</a:t>
                </a:r>
              </a:p>
            </p:txBody>
          </p:sp>
        </p:grpSp>
        <p:sp>
          <p:nvSpPr>
            <p:cNvPr id="413733" name="Line 37"/>
            <p:cNvSpPr>
              <a:spLocks noChangeShapeType="1"/>
            </p:cNvSpPr>
            <p:nvPr/>
          </p:nvSpPr>
          <p:spPr bwMode="auto">
            <a:xfrm flipH="1">
              <a:off x="4167" y="964"/>
              <a:ext cx="261"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4" name="Text Box 38"/>
            <p:cNvSpPr txBox="1">
              <a:spLocks noChangeArrowheads="1"/>
            </p:cNvSpPr>
            <p:nvPr/>
          </p:nvSpPr>
          <p:spPr bwMode="auto">
            <a:xfrm>
              <a:off x="4410" y="865"/>
              <a:ext cx="4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  t</a:t>
              </a:r>
              <a:r>
                <a:rPr kumimoji="1" lang="en-US" altLang="zh-CN">
                  <a:solidFill>
                    <a:srgbClr val="000099"/>
                  </a:solidFill>
                  <a:latin typeface="微软雅黑" panose="020B0503020204020204" pitchFamily="34" charset="-122"/>
                  <a:ea typeface="微软雅黑" panose="020B0503020204020204" pitchFamily="34" charset="-122"/>
                </a:rPr>
                <a:t> =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p>
          </p:txBody>
        </p:sp>
      </p:grpSp>
      <p:sp>
        <p:nvSpPr>
          <p:cNvPr id="413735" name="Rectangle 39"/>
          <p:cNvSpPr>
            <a:spLocks noChangeArrowheads="1"/>
          </p:cNvSpPr>
          <p:nvPr/>
        </p:nvSpPr>
        <p:spPr bwMode="auto">
          <a:xfrm>
            <a:off x="3116568"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36" name="Rectangle 40"/>
          <p:cNvSpPr>
            <a:spLocks noChangeArrowheads="1"/>
          </p:cNvSpPr>
          <p:nvPr/>
        </p:nvSpPr>
        <p:spPr bwMode="auto">
          <a:xfrm>
            <a:off x="8220909"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grpSp>
        <p:nvGrpSpPr>
          <p:cNvPr id="413737" name="Group 41"/>
          <p:cNvGrpSpPr>
            <a:grpSpLocks/>
          </p:cNvGrpSpPr>
          <p:nvPr/>
        </p:nvGrpSpPr>
        <p:grpSpPr bwMode="auto">
          <a:xfrm>
            <a:off x="3549956" y="4293345"/>
            <a:ext cx="4442222" cy="142875"/>
            <a:chOff x="1318" y="2795"/>
            <a:chExt cx="2583" cy="90"/>
          </a:xfrm>
          <a:solidFill>
            <a:srgbClr val="FF0000"/>
          </a:solidFill>
        </p:grpSpPr>
        <p:sp>
          <p:nvSpPr>
            <p:cNvPr id="413738" name="Rectangle 42"/>
            <p:cNvSpPr>
              <a:spLocks noChangeArrowheads="1"/>
            </p:cNvSpPr>
            <p:nvPr/>
          </p:nvSpPr>
          <p:spPr bwMode="auto">
            <a:xfrm>
              <a:off x="1318" y="2795"/>
              <a:ext cx="2462" cy="90"/>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39" name="Line 43"/>
            <p:cNvSpPr>
              <a:spLocks noChangeShapeType="1"/>
            </p:cNvSpPr>
            <p:nvPr/>
          </p:nvSpPr>
          <p:spPr bwMode="auto">
            <a:xfrm>
              <a:off x="3780" y="2841"/>
              <a:ext cx="121" cy="0"/>
            </a:xfrm>
            <a:prstGeom prst="line">
              <a:avLst/>
            </a:prstGeom>
            <a:grpFill/>
            <a:ln w="12700">
              <a:solidFill>
                <a:srgbClr val="333399"/>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grpSp>
        <p:nvGrpSpPr>
          <p:cNvPr id="413740" name="Group 44"/>
          <p:cNvGrpSpPr>
            <a:grpSpLocks/>
          </p:cNvGrpSpPr>
          <p:nvPr/>
        </p:nvGrpSpPr>
        <p:grpSpPr bwMode="auto">
          <a:xfrm>
            <a:off x="7577709" y="4507655"/>
            <a:ext cx="689637" cy="146050"/>
            <a:chOff x="3660" y="2930"/>
            <a:chExt cx="401" cy="92"/>
          </a:xfrm>
        </p:grpSpPr>
        <p:sp>
          <p:nvSpPr>
            <p:cNvPr id="413741" name="Rectangle 45"/>
            <p:cNvSpPr>
              <a:spLocks noChangeArrowheads="1"/>
            </p:cNvSpPr>
            <p:nvPr/>
          </p:nvSpPr>
          <p:spPr bwMode="auto">
            <a:xfrm>
              <a:off x="3780" y="2930"/>
              <a:ext cx="281"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2" name="Line 46"/>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43" name="Line 47"/>
          <p:cNvSpPr>
            <a:spLocks noChangeShapeType="1"/>
          </p:cNvSpPr>
          <p:nvPr/>
        </p:nvSpPr>
        <p:spPr bwMode="auto">
          <a:xfrm>
            <a:off x="8157279" y="5089178"/>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44" name="Group 48"/>
          <p:cNvGrpSpPr>
            <a:grpSpLocks/>
          </p:cNvGrpSpPr>
          <p:nvPr/>
        </p:nvGrpSpPr>
        <p:grpSpPr bwMode="auto">
          <a:xfrm>
            <a:off x="3116569" y="5616602"/>
            <a:ext cx="5537729" cy="503237"/>
            <a:chOff x="1066" y="3719"/>
            <a:chExt cx="3220" cy="317"/>
          </a:xfrm>
        </p:grpSpPr>
        <p:sp>
          <p:nvSpPr>
            <p:cNvPr id="413745" name="Rectangle 49"/>
            <p:cNvSpPr>
              <a:spLocks noChangeArrowheads="1"/>
            </p:cNvSpPr>
            <p:nvPr/>
          </p:nvSpPr>
          <p:spPr bwMode="auto">
            <a:xfrm>
              <a:off x="1298" y="3900"/>
              <a:ext cx="720" cy="92"/>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6" name="Rectangle 50"/>
            <p:cNvSpPr>
              <a:spLocks noChangeArrowheads="1"/>
            </p:cNvSpPr>
            <p:nvPr/>
          </p:nvSpPr>
          <p:spPr bwMode="auto">
            <a:xfrm>
              <a:off x="1298" y="3765"/>
              <a:ext cx="2763" cy="9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47" name="Rectangle 51"/>
            <p:cNvSpPr>
              <a:spLocks noChangeArrowheads="1"/>
            </p:cNvSpPr>
            <p:nvPr/>
          </p:nvSpPr>
          <p:spPr bwMode="auto">
            <a:xfrm>
              <a:off x="1066"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48" name="Rectangle 52"/>
            <p:cNvSpPr>
              <a:spLocks noChangeArrowheads="1"/>
            </p:cNvSpPr>
            <p:nvPr/>
          </p:nvSpPr>
          <p:spPr bwMode="auto">
            <a:xfrm>
              <a:off x="4034" y="3719"/>
              <a:ext cx="252" cy="317"/>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49" name="Line 53"/>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50" name="Rectangle 54"/>
          <p:cNvSpPr>
            <a:spLocks noChangeArrowheads="1"/>
          </p:cNvSpPr>
          <p:nvPr/>
        </p:nvSpPr>
        <p:spPr bwMode="auto">
          <a:xfrm>
            <a:off x="8129762" y="3828404"/>
            <a:ext cx="137583" cy="146050"/>
          </a:xfrm>
          <a:prstGeom prst="rect">
            <a:avLst/>
          </a:prstGeom>
          <a:solidFill>
            <a:srgbClr val="9966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1" name="Rectangle 55"/>
          <p:cNvSpPr>
            <a:spLocks noChangeArrowheads="1"/>
          </p:cNvSpPr>
          <p:nvPr/>
        </p:nvSpPr>
        <p:spPr bwMode="auto">
          <a:xfrm>
            <a:off x="3549956" y="3612504"/>
            <a:ext cx="3683794" cy="144462"/>
          </a:xfrm>
          <a:prstGeom prst="rect">
            <a:avLst/>
          </a:prstGeom>
          <a:solidFill>
            <a:srgbClr val="FF0000"/>
          </a:solidFill>
          <a:ln w="12700">
            <a:solidFill>
              <a:srgbClr val="333399"/>
            </a:solidFill>
            <a:miter lim="800000"/>
            <a:headEnd/>
            <a:tailEnd/>
          </a:ln>
          <a:effec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2" name="Rectangle 56"/>
          <p:cNvSpPr>
            <a:spLocks noChangeArrowheads="1"/>
          </p:cNvSpPr>
          <p:nvPr/>
        </p:nvSpPr>
        <p:spPr bwMode="auto">
          <a:xfrm>
            <a:off x="3116568"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53" name="Rectangle 57"/>
          <p:cNvSpPr>
            <a:spLocks noChangeArrowheads="1"/>
          </p:cNvSpPr>
          <p:nvPr/>
        </p:nvSpPr>
        <p:spPr bwMode="auto">
          <a:xfrm>
            <a:off x="8220909" y="3541068"/>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54" name="Line 58"/>
          <p:cNvSpPr>
            <a:spLocks noChangeShapeType="1"/>
          </p:cNvSpPr>
          <p:nvPr/>
        </p:nvSpPr>
        <p:spPr bwMode="auto">
          <a:xfrm>
            <a:off x="7233750" y="3685529"/>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5" name="Line 59"/>
          <p:cNvSpPr>
            <a:spLocks noChangeShapeType="1"/>
          </p:cNvSpPr>
          <p:nvPr/>
        </p:nvSpPr>
        <p:spPr bwMode="auto">
          <a:xfrm flipH="1">
            <a:off x="7923387" y="3899841"/>
            <a:ext cx="206375" cy="0"/>
          </a:xfrm>
          <a:prstGeom prst="line">
            <a:avLst/>
          </a:prstGeom>
          <a:noFill/>
          <a:ln w="1270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6" name="Text Box 60"/>
          <p:cNvSpPr txBox="1">
            <a:spLocks noChangeArrowheads="1"/>
          </p:cNvSpPr>
          <p:nvPr/>
        </p:nvSpPr>
        <p:spPr bwMode="auto">
          <a:xfrm>
            <a:off x="1707515" y="2519413"/>
            <a:ext cx="111440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0</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5000"/>
              </a:lnSpc>
            </a:pPr>
            <a:r>
              <a:rPr kumimoji="1" lang="en-US" altLang="zh-CN" dirty="0">
                <a:solidFill>
                  <a:srgbClr val="000099"/>
                </a:solidFill>
                <a:latin typeface="微软雅黑" panose="020B0503020204020204" pitchFamily="34" charset="-122"/>
                <a:ea typeface="微软雅黑" panose="020B0503020204020204" pitchFamily="34" charset="-122"/>
              </a:rPr>
              <a:t>A </a:t>
            </a:r>
            <a:r>
              <a:rPr kumimoji="1" lang="zh-CN" altLang="en-US" dirty="0">
                <a:solidFill>
                  <a:srgbClr val="000099"/>
                </a:solidFill>
                <a:latin typeface="微软雅黑" panose="020B0503020204020204" pitchFamily="34" charset="-122"/>
                <a:ea typeface="微软雅黑" panose="020B0503020204020204" pitchFamily="34" charset="-122"/>
              </a:rPr>
              <a:t>检测到</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信道空闲</a:t>
            </a:r>
          </a:p>
          <a:p>
            <a:pPr eaLnBrk="0" hangingPunct="0">
              <a:lnSpc>
                <a:spcPct val="95000"/>
              </a:lnSpc>
            </a:pPr>
            <a:r>
              <a:rPr kumimoji="1" lang="zh-CN" altLang="en-US" dirty="0">
                <a:solidFill>
                  <a:srgbClr val="000099"/>
                </a:solidFill>
                <a:latin typeface="微软雅黑" panose="020B0503020204020204" pitchFamily="34" charset="-122"/>
                <a:ea typeface="微软雅黑" panose="020B0503020204020204" pitchFamily="34" charset="-122"/>
              </a:rPr>
              <a:t>发送数据</a:t>
            </a:r>
          </a:p>
        </p:txBody>
      </p:sp>
      <p:grpSp>
        <p:nvGrpSpPr>
          <p:cNvPr id="413757" name="Group 61"/>
          <p:cNvGrpSpPr>
            <a:grpSpLocks/>
          </p:cNvGrpSpPr>
          <p:nvPr/>
        </p:nvGrpSpPr>
        <p:grpSpPr bwMode="auto">
          <a:xfrm>
            <a:off x="3445050" y="2952802"/>
            <a:ext cx="483261" cy="142875"/>
            <a:chOff x="1176" y="1872"/>
            <a:chExt cx="336" cy="96"/>
          </a:xfrm>
        </p:grpSpPr>
        <p:sp>
          <p:nvSpPr>
            <p:cNvPr id="413758" name="Rectangle 62"/>
            <p:cNvSpPr>
              <a:spLocks noChangeArrowheads="1"/>
            </p:cNvSpPr>
            <p:nvPr/>
          </p:nvSpPr>
          <p:spPr bwMode="auto">
            <a:xfrm>
              <a:off x="1176" y="1872"/>
              <a:ext cx="192" cy="96"/>
            </a:xfrm>
            <a:prstGeom prst="rect">
              <a:avLst/>
            </a:prstGeom>
            <a:solidFill>
              <a:srgbClr val="FF0000"/>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13759" name="Line 63"/>
            <p:cNvSpPr>
              <a:spLocks noChangeShapeType="1"/>
            </p:cNvSpPr>
            <p:nvPr/>
          </p:nvSpPr>
          <p:spPr bwMode="auto">
            <a:xfrm>
              <a:off x="1368" y="1926"/>
              <a:ext cx="14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
        <p:nvSpPr>
          <p:cNvPr id="413760" name="Rectangle 64"/>
          <p:cNvSpPr>
            <a:spLocks noChangeArrowheads="1"/>
          </p:cNvSpPr>
          <p:nvPr/>
        </p:nvSpPr>
        <p:spPr bwMode="auto">
          <a:xfrm>
            <a:off x="3116568"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61" name="Rectangle 65"/>
          <p:cNvSpPr>
            <a:spLocks noChangeArrowheads="1"/>
          </p:cNvSpPr>
          <p:nvPr/>
        </p:nvSpPr>
        <p:spPr bwMode="auto">
          <a:xfrm>
            <a:off x="8220909" y="2881362"/>
            <a:ext cx="433388" cy="503238"/>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62" name="Text Box 66"/>
          <p:cNvSpPr txBox="1">
            <a:spLocks noChangeArrowheads="1"/>
          </p:cNvSpPr>
          <p:nvPr/>
        </p:nvSpPr>
        <p:spPr bwMode="auto">
          <a:xfrm>
            <a:off x="2101284" y="338311"/>
            <a:ext cx="737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0</a:t>
            </a:r>
            <a:endParaRPr kumimoji="1" lang="en-US" altLang="zh-CN" baseline="30000">
              <a:solidFill>
                <a:srgbClr val="000099"/>
              </a:solidFill>
              <a:latin typeface="微软雅黑" panose="020B0503020204020204" pitchFamily="34" charset="-122"/>
              <a:ea typeface="微软雅黑" panose="020B0503020204020204" pitchFamily="34" charset="-122"/>
            </a:endParaRPr>
          </a:p>
        </p:txBody>
      </p:sp>
      <p:sp>
        <p:nvSpPr>
          <p:cNvPr id="413763" name="Line 67"/>
          <p:cNvSpPr>
            <a:spLocks noChangeShapeType="1"/>
          </p:cNvSpPr>
          <p:nvPr/>
        </p:nvSpPr>
        <p:spPr bwMode="auto">
          <a:xfrm>
            <a:off x="2827034" y="543098"/>
            <a:ext cx="447146"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nvGrpSpPr>
          <p:cNvPr id="413764" name="Group 68"/>
          <p:cNvGrpSpPr>
            <a:grpSpLocks/>
          </p:cNvGrpSpPr>
          <p:nvPr/>
        </p:nvGrpSpPr>
        <p:grpSpPr bwMode="auto">
          <a:xfrm>
            <a:off x="6158880" y="4725640"/>
            <a:ext cx="4617640" cy="839788"/>
            <a:chOff x="2835" y="3100"/>
            <a:chExt cx="2685" cy="529"/>
          </a:xfrm>
        </p:grpSpPr>
        <p:sp>
          <p:nvSpPr>
            <p:cNvPr id="413765" name="Text Box 69"/>
            <p:cNvSpPr txBox="1">
              <a:spLocks noChangeArrowheads="1"/>
            </p:cNvSpPr>
            <p:nvPr/>
          </p:nvSpPr>
          <p:spPr bwMode="auto">
            <a:xfrm>
              <a:off x="4332" y="3100"/>
              <a:ext cx="118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dirty="0">
                  <a:solidFill>
                    <a:srgbClr val="000099"/>
                  </a:solidFill>
                  <a:latin typeface="微软雅黑" panose="020B0503020204020204" pitchFamily="34" charset="-122"/>
                  <a:ea typeface="微软雅黑" panose="020B0503020204020204" pitchFamily="34" charset="-122"/>
                </a:rPr>
                <a:t>t</a:t>
              </a:r>
              <a:r>
                <a:rPr kumimoji="1" lang="en-US" altLang="zh-CN" dirty="0">
                  <a:solidFill>
                    <a:srgbClr val="000099"/>
                  </a:solidFill>
                  <a:latin typeface="微软雅黑" panose="020B0503020204020204" pitchFamily="34" charset="-122"/>
                  <a:ea typeface="微软雅黑" panose="020B0503020204020204" pitchFamily="34" charset="-122"/>
                </a:rPr>
                <a:t> = </a:t>
              </a:r>
              <a:r>
                <a:rPr kumimoji="1" lang="en-US" altLang="zh-CN" dirty="0">
                  <a:solidFill>
                    <a:srgbClr val="000099"/>
                  </a:solidFill>
                  <a:latin typeface="微软雅黑" panose="020B0503020204020204" pitchFamily="34" charset="-122"/>
                  <a:ea typeface="微软雅黑" panose="020B0503020204020204" pitchFamily="34" charset="-122"/>
                  <a:sym typeface="Symbol" pitchFamily="18" charset="2"/>
                </a:rPr>
                <a:t></a:t>
              </a:r>
              <a:endParaRPr kumimoji="1" lang="en-US" altLang="zh-CN" baseline="30000" dirty="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dirty="0">
                  <a:solidFill>
                    <a:srgbClr val="000099"/>
                  </a:solidFill>
                  <a:latin typeface="微软雅黑" panose="020B0503020204020204" pitchFamily="34" charset="-122"/>
                  <a:ea typeface="微软雅黑" panose="020B0503020204020204" pitchFamily="34" charset="-122"/>
                </a:rPr>
                <a:t>B </a:t>
              </a:r>
              <a:r>
                <a:rPr kumimoji="1" lang="zh-CN" altLang="en-US" dirty="0">
                  <a:solidFill>
                    <a:srgbClr val="000099"/>
                  </a:solidFill>
                  <a:latin typeface="微软雅黑" panose="020B0503020204020204" pitchFamily="34" charset="-122"/>
                  <a:ea typeface="微软雅黑" panose="020B0503020204020204" pitchFamily="34" charset="-122"/>
                </a:rPr>
                <a:t>检测到发生碰撞</a:t>
              </a:r>
            </a:p>
            <a:p>
              <a:pPr eaLnBrk="0" hangingPunct="0">
                <a:lnSpc>
                  <a:spcPct val="90000"/>
                </a:lnSpc>
              </a:pPr>
              <a:r>
                <a:rPr kumimoji="1" lang="zh-CN" altLang="en-US" dirty="0">
                  <a:solidFill>
                    <a:srgbClr val="000099"/>
                  </a:solidFill>
                  <a:latin typeface="微软雅黑" panose="020B0503020204020204" pitchFamily="34" charset="-122"/>
                  <a:ea typeface="微软雅黑" panose="020B0503020204020204" pitchFamily="34" charset="-122"/>
                </a:rPr>
                <a:t>停止发送</a:t>
              </a:r>
            </a:p>
          </p:txBody>
        </p:sp>
        <p:sp>
          <p:nvSpPr>
            <p:cNvPr id="413766" name="Text Box 70"/>
            <p:cNvSpPr txBox="1">
              <a:spLocks noChangeArrowheads="1"/>
            </p:cNvSpPr>
            <p:nvPr/>
          </p:nvSpPr>
          <p:spPr bwMode="auto">
            <a:xfrm>
              <a:off x="2835" y="3339"/>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grpSp>
        <p:nvGrpSpPr>
          <p:cNvPr id="413767" name="Group 71"/>
          <p:cNvGrpSpPr>
            <a:grpSpLocks/>
          </p:cNvGrpSpPr>
          <p:nvPr/>
        </p:nvGrpSpPr>
        <p:grpSpPr bwMode="auto">
          <a:xfrm>
            <a:off x="1634109" y="5373712"/>
            <a:ext cx="2643320" cy="863600"/>
            <a:chOff x="204" y="3566"/>
            <a:chExt cx="1537" cy="544"/>
          </a:xfrm>
        </p:grpSpPr>
        <p:sp>
          <p:nvSpPr>
            <p:cNvPr id="413768" name="Text Box 72"/>
            <p:cNvSpPr txBox="1">
              <a:spLocks noChangeArrowheads="1"/>
            </p:cNvSpPr>
            <p:nvPr/>
          </p:nvSpPr>
          <p:spPr bwMode="auto">
            <a:xfrm>
              <a:off x="204" y="3581"/>
              <a:ext cx="708"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90000"/>
                </a:lnSpc>
              </a:pPr>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a:solidFill>
                    <a:srgbClr val="000099"/>
                  </a:solidFill>
                  <a:latin typeface="微软雅黑" panose="020B0503020204020204" pitchFamily="34" charset="-122"/>
                  <a:ea typeface="微软雅黑" panose="020B0503020204020204" pitchFamily="34" charset="-122"/>
                </a:rPr>
                <a:t> = 2</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a:t>
              </a:r>
              <a:r>
                <a:rPr kumimoji="1" lang="en-US" altLang="zh-CN">
                  <a:solidFill>
                    <a:srgbClr val="000099"/>
                  </a:solidFill>
                  <a:latin typeface="微软雅黑" panose="020B0503020204020204" pitchFamily="34" charset="-122"/>
                  <a:ea typeface="微软雅黑" panose="020B0503020204020204" pitchFamily="34" charset="-122"/>
                </a:rPr>
                <a:t> </a:t>
              </a:r>
              <a:r>
                <a:rPr kumimoji="1" lang="en-US" altLang="zh-CN">
                  <a:solidFill>
                    <a:srgbClr val="000099"/>
                  </a:solidFill>
                  <a:latin typeface="微软雅黑" panose="020B0503020204020204" pitchFamily="34" charset="-122"/>
                  <a:ea typeface="微软雅黑" panose="020B0503020204020204" pitchFamily="34" charset="-122"/>
                  <a:sym typeface="Symbol" pitchFamily="18" charset="2"/>
                </a:rPr>
                <a:t> </a:t>
              </a:r>
              <a:endParaRPr kumimoji="1" lang="en-US" altLang="zh-CN" baseline="30000">
                <a:solidFill>
                  <a:srgbClr val="000099"/>
                </a:solidFill>
                <a:latin typeface="微软雅黑" panose="020B0503020204020204" pitchFamily="34" charset="-122"/>
                <a:ea typeface="微软雅黑" panose="020B0503020204020204" pitchFamily="34" charset="-122"/>
              </a:endParaRPr>
            </a:p>
            <a:p>
              <a:pPr eaLnBrk="0" hangingPunct="0">
                <a:lnSpc>
                  <a:spcPct val="90000"/>
                </a:lnSpc>
              </a:pPr>
              <a:r>
                <a:rPr kumimoji="1" lang="en-US" altLang="zh-CN">
                  <a:solidFill>
                    <a:srgbClr val="000099"/>
                  </a:solidFill>
                  <a:latin typeface="微软雅黑" panose="020B0503020204020204" pitchFamily="34" charset="-122"/>
                  <a:ea typeface="微软雅黑" panose="020B0503020204020204" pitchFamily="34" charset="-122"/>
                </a:rPr>
                <a:t>A </a:t>
              </a:r>
              <a:r>
                <a:rPr kumimoji="1" lang="zh-CN" altLang="en-US">
                  <a:solidFill>
                    <a:srgbClr val="000099"/>
                  </a:solidFill>
                  <a:latin typeface="微软雅黑" panose="020B0503020204020204" pitchFamily="34" charset="-122"/>
                  <a:ea typeface="微软雅黑" panose="020B0503020204020204" pitchFamily="34" charset="-122"/>
                </a:rPr>
                <a:t>检测到</a:t>
              </a:r>
            </a:p>
            <a:p>
              <a:pPr eaLnBrk="0" hangingPunct="0">
                <a:lnSpc>
                  <a:spcPct val="90000"/>
                </a:lnSpc>
              </a:pPr>
              <a:r>
                <a:rPr kumimoji="1" lang="zh-CN" altLang="en-US">
                  <a:solidFill>
                    <a:srgbClr val="000099"/>
                  </a:solidFill>
                  <a:latin typeface="微软雅黑" panose="020B0503020204020204" pitchFamily="34" charset="-122"/>
                  <a:ea typeface="微软雅黑" panose="020B0503020204020204" pitchFamily="34" charset="-122"/>
                </a:rPr>
                <a:t>发生碰撞</a:t>
              </a:r>
            </a:p>
          </p:txBody>
        </p:sp>
        <p:sp>
          <p:nvSpPr>
            <p:cNvPr id="413769" name="Text Box 73"/>
            <p:cNvSpPr txBox="1">
              <a:spLocks noChangeArrowheads="1"/>
            </p:cNvSpPr>
            <p:nvPr/>
          </p:nvSpPr>
          <p:spPr bwMode="auto">
            <a:xfrm>
              <a:off x="1294" y="3566"/>
              <a:ext cx="44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99"/>
                  </a:solidFill>
                  <a:latin typeface="微软雅黑" panose="020B0503020204020204" pitchFamily="34" charset="-122"/>
                  <a:ea typeface="微软雅黑" panose="020B0503020204020204" pitchFamily="34" charset="-122"/>
                </a:rPr>
                <a:t>STOP</a:t>
              </a:r>
            </a:p>
          </p:txBody>
        </p:sp>
      </p:grpSp>
      <p:sp>
        <p:nvSpPr>
          <p:cNvPr id="413770" name="Rectangle 74"/>
          <p:cNvSpPr>
            <a:spLocks noChangeArrowheads="1"/>
          </p:cNvSpPr>
          <p:nvPr/>
        </p:nvSpPr>
        <p:spPr bwMode="auto">
          <a:xfrm>
            <a:off x="3116568" y="4946303"/>
            <a:ext cx="433388" cy="50165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A</a:t>
            </a:r>
          </a:p>
        </p:txBody>
      </p:sp>
      <p:sp>
        <p:nvSpPr>
          <p:cNvPr id="413771" name="Rectangle 75"/>
          <p:cNvSpPr>
            <a:spLocks noChangeArrowheads="1"/>
          </p:cNvSpPr>
          <p:nvPr/>
        </p:nvSpPr>
        <p:spPr bwMode="auto">
          <a:xfrm>
            <a:off x="8220909" y="4220320"/>
            <a:ext cx="433388" cy="504825"/>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en-US" altLang="zh-CN">
                <a:solidFill>
                  <a:srgbClr val="000099"/>
                </a:solidFill>
                <a:latin typeface="微软雅黑" panose="020B0503020204020204" pitchFamily="34" charset="-122"/>
                <a:ea typeface="微软雅黑" panose="020B0503020204020204" pitchFamily="34" charset="-122"/>
              </a:rPr>
              <a:t>B</a:t>
            </a:r>
          </a:p>
        </p:txBody>
      </p:sp>
      <p:sp>
        <p:nvSpPr>
          <p:cNvPr id="413772" name="Text Box 76"/>
          <p:cNvSpPr txBox="1">
            <a:spLocks noChangeArrowheads="1"/>
          </p:cNvSpPr>
          <p:nvPr/>
        </p:nvSpPr>
        <p:spPr bwMode="auto">
          <a:xfrm>
            <a:off x="8517442" y="1671812"/>
            <a:ext cx="2331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dirty="0">
                <a:solidFill>
                  <a:srgbClr val="000099"/>
                </a:solidFill>
                <a:latin typeface="微软雅黑" panose="020B0503020204020204" pitchFamily="34" charset="-122"/>
                <a:ea typeface="微软雅黑" panose="020B0503020204020204" pitchFamily="34" charset="-122"/>
              </a:rPr>
              <a:t>单程端到端</a:t>
            </a:r>
          </a:p>
          <a:p>
            <a:pPr algn="ctr"/>
            <a:r>
              <a:rPr lang="zh-CN" altLang="en-US" sz="2400" dirty="0">
                <a:solidFill>
                  <a:srgbClr val="000099"/>
                </a:solidFill>
                <a:latin typeface="微软雅黑" panose="020B0503020204020204" pitchFamily="34" charset="-122"/>
                <a:ea typeface="微软雅黑" panose="020B0503020204020204" pitchFamily="34" charset="-122"/>
              </a:rPr>
              <a:t>传播时延记为 </a:t>
            </a:r>
            <a:r>
              <a:rPr lang="zh-CN" altLang="en-US" sz="2400" i="1" dirty="0">
                <a:solidFill>
                  <a:srgbClr val="000099"/>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rgbClr val="000099"/>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54231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3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37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37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3761"/>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413756"/>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413757"/>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3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7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3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37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3714"/>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413714"/>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41375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413750"/>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413755"/>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37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3771"/>
                                        </p:tgtEl>
                                        <p:attrNameLst>
                                          <p:attrName>style.visibility</p:attrName>
                                        </p:attrNameLst>
                                      </p:cBhvr>
                                      <p:to>
                                        <p:strVal val="visible"/>
                                      </p:to>
                                    </p:set>
                                  </p:childTnLst>
                                </p:cTn>
                              </p:par>
                            </p:childTnLst>
                          </p:cTn>
                        </p:par>
                        <p:par>
                          <p:cTn id="47" fill="hold" nodeType="afterGroup">
                            <p:stCondLst>
                              <p:cond delay="0"/>
                            </p:stCondLst>
                            <p:childTnLst>
                              <p:par>
                                <p:cTn id="48" presetID="22" presetClass="entr" presetSubtype="8" fill="hold" nodeType="afterEffect">
                                  <p:stCondLst>
                                    <p:cond delay="0"/>
                                  </p:stCondLst>
                                  <p:childTnLst>
                                    <p:set>
                                      <p:cBhvr>
                                        <p:cTn id="49" dur="1" fill="hold">
                                          <p:stCondLst>
                                            <p:cond delay="0"/>
                                          </p:stCondLst>
                                        </p:cTn>
                                        <p:tgtEl>
                                          <p:spTgt spid="413737"/>
                                        </p:tgtEl>
                                        <p:attrNameLst>
                                          <p:attrName>style.visibility</p:attrName>
                                        </p:attrNameLst>
                                      </p:cBhvr>
                                      <p:to>
                                        <p:strVal val="visible"/>
                                      </p:to>
                                    </p:set>
                                    <p:animEffect transition="in" filter="wipe(left)">
                                      <p:cBhvr>
                                        <p:cTn id="50" dur="7000"/>
                                        <p:tgtEl>
                                          <p:spTgt spid="413737"/>
                                        </p:tgtEl>
                                      </p:cBhvr>
                                    </p:animEffect>
                                  </p:childTnLst>
                                </p:cTn>
                              </p:par>
                              <p:par>
                                <p:cTn id="51" presetID="22" presetClass="entr" presetSubtype="2" fill="hold" nodeType="withEffect">
                                  <p:stCondLst>
                                    <p:cond delay="6000"/>
                                  </p:stCondLst>
                                  <p:childTnLst>
                                    <p:set>
                                      <p:cBhvr>
                                        <p:cTn id="52" dur="1" fill="hold">
                                          <p:stCondLst>
                                            <p:cond delay="0"/>
                                          </p:stCondLst>
                                        </p:cTn>
                                        <p:tgtEl>
                                          <p:spTgt spid="413740"/>
                                        </p:tgtEl>
                                        <p:attrNameLst>
                                          <p:attrName>style.visibility</p:attrName>
                                        </p:attrNameLst>
                                      </p:cBhvr>
                                      <p:to>
                                        <p:strVal val="visible"/>
                                      </p:to>
                                    </p:set>
                                    <p:animEffect transition="in" filter="wipe(right)">
                                      <p:cBhvr>
                                        <p:cTn id="53" dur="1000"/>
                                        <p:tgtEl>
                                          <p:spTgt spid="413740"/>
                                        </p:tgtEl>
                                      </p:cBhvr>
                                    </p:animEffec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0"/>
                                          </p:stCondLst>
                                        </p:cTn>
                                        <p:tgtEl>
                                          <p:spTgt spid="413715"/>
                                        </p:tgtEl>
                                        <p:attrNameLst>
                                          <p:attrName>style.visibility</p:attrName>
                                        </p:attrNameLst>
                                      </p:cBhvr>
                                      <p:to>
                                        <p:strVal val="visible"/>
                                      </p:to>
                                    </p:set>
                                  </p:childTnLst>
                                </p:cTn>
                              </p:par>
                            </p:childTnLst>
                          </p:cTn>
                        </p:par>
                        <p:par>
                          <p:cTn id="57" fill="hold" nodeType="afterGroup">
                            <p:stCondLst>
                              <p:cond delay="7000"/>
                            </p:stCondLst>
                            <p:childTnLst>
                              <p:par>
                                <p:cTn id="58" presetID="35" presetClass="emph" presetSubtype="0" repeatCount="4000" fill="hold" grpId="1" nodeType="afterEffect">
                                  <p:stCondLst>
                                    <p:cond delay="0"/>
                                  </p:stCondLst>
                                  <p:childTnLst>
                                    <p:anim calcmode="discrete" valueType="str">
                                      <p:cBhvr>
                                        <p:cTn id="59" dur="1000" fill="hold"/>
                                        <p:tgtEl>
                                          <p:spTgt spid="413715"/>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3770"/>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13736"/>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41369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1369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13743"/>
                                        </p:tgtEl>
                                        <p:attrNameLst>
                                          <p:attrName>style.visibility</p:attrName>
                                        </p:attrNameLst>
                                      </p:cBhvr>
                                      <p:to>
                                        <p:strVal val="visible"/>
                                      </p:to>
                                    </p:set>
                                  </p:childTnLst>
                                </p:cTn>
                              </p:par>
                            </p:childTnLst>
                          </p:cTn>
                        </p:par>
                        <p:par>
                          <p:cTn id="74" fill="hold" nodeType="afterGroup">
                            <p:stCondLst>
                              <p:cond delay="0"/>
                            </p:stCondLst>
                            <p:childTnLst>
                              <p:par>
                                <p:cTn id="75" presetID="1" presetClass="entr" presetSubtype="0" fill="hold" nodeType="afterEffect">
                                  <p:stCondLst>
                                    <p:cond delay="0"/>
                                  </p:stCondLst>
                                  <p:childTnLst>
                                    <p:set>
                                      <p:cBhvr>
                                        <p:cTn id="76" dur="1" fill="hold">
                                          <p:stCondLst>
                                            <p:cond delay="0"/>
                                          </p:stCondLst>
                                        </p:cTn>
                                        <p:tgtEl>
                                          <p:spTgt spid="413764"/>
                                        </p:tgtEl>
                                        <p:attrNameLst>
                                          <p:attrName>style.visibility</p:attrName>
                                        </p:attrNameLst>
                                      </p:cBhvr>
                                      <p:to>
                                        <p:strVal val="visible"/>
                                      </p:to>
                                    </p:set>
                                  </p:childTnLst>
                                </p:cTn>
                              </p:par>
                            </p:childTnLst>
                          </p:cTn>
                        </p:par>
                        <p:par>
                          <p:cTn id="77" fill="hold" nodeType="afterGroup">
                            <p:stCondLst>
                              <p:cond delay="0"/>
                            </p:stCondLst>
                            <p:childTnLst>
                              <p:par>
                                <p:cTn id="78" presetID="35" presetClass="emph" presetSubtype="0" repeatCount="3000" fill="hold" nodeType="afterEffect">
                                  <p:stCondLst>
                                    <p:cond delay="0"/>
                                  </p:stCondLst>
                                  <p:childTnLst>
                                    <p:anim calcmode="discrete" valueType="str">
                                      <p:cBhvr>
                                        <p:cTn id="79" dur="1000" fill="hold"/>
                                        <p:tgtEl>
                                          <p:spTgt spid="413764"/>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413744"/>
                                        </p:tgtEl>
                                        <p:attrNameLst>
                                          <p:attrName>style.visibility</p:attrName>
                                        </p:attrNameLst>
                                      </p:cBhvr>
                                      <p:to>
                                        <p:strVal val="visible"/>
                                      </p:to>
                                    </p:set>
                                  </p:childTnLst>
                                </p:cTn>
                              </p:par>
                            </p:childTnLst>
                          </p:cTn>
                        </p:par>
                        <p:par>
                          <p:cTn id="84" fill="hold" nodeType="afterGroup">
                            <p:stCondLst>
                              <p:cond delay="0"/>
                            </p:stCondLst>
                            <p:childTnLst>
                              <p:par>
                                <p:cTn id="85" presetID="1" presetClass="entr" presetSubtype="0" fill="hold" nodeType="afterEffect">
                                  <p:stCondLst>
                                    <p:cond delay="0"/>
                                  </p:stCondLst>
                                  <p:childTnLst>
                                    <p:set>
                                      <p:cBhvr>
                                        <p:cTn id="86" dur="1" fill="hold">
                                          <p:stCondLst>
                                            <p:cond delay="0"/>
                                          </p:stCondLst>
                                        </p:cTn>
                                        <p:tgtEl>
                                          <p:spTgt spid="413767"/>
                                        </p:tgtEl>
                                        <p:attrNameLst>
                                          <p:attrName>style.visibility</p:attrName>
                                        </p:attrNameLst>
                                      </p:cBhvr>
                                      <p:to>
                                        <p:strVal val="visible"/>
                                      </p:to>
                                    </p:set>
                                  </p:childTnLst>
                                </p:cTn>
                              </p:par>
                            </p:childTnLst>
                          </p:cTn>
                        </p:par>
                        <p:par>
                          <p:cTn id="87" fill="hold" nodeType="afterGroup">
                            <p:stCondLst>
                              <p:cond delay="0"/>
                            </p:stCondLst>
                            <p:childTnLst>
                              <p:par>
                                <p:cTn id="88" presetID="35" presetClass="emph" presetSubtype="0" repeatCount="3000" fill="hold" nodeType="afterEffect">
                                  <p:stCondLst>
                                    <p:cond delay="0"/>
                                  </p:stCondLst>
                                  <p:childTnLst>
                                    <p:anim calcmode="discrete" valueType="str">
                                      <p:cBhvr>
                                        <p:cTn id="89" dur="1000" fill="hold"/>
                                        <p:tgtEl>
                                          <p:spTgt spid="413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13699" grpId="0" animBg="1"/>
      <p:bldP spid="413714" grpId="0"/>
      <p:bldP spid="413714" grpId="1"/>
      <p:bldP spid="413715" grpId="0"/>
      <p:bldP spid="413715" grpId="1"/>
      <p:bldP spid="413735" grpId="0" animBg="1"/>
      <p:bldP spid="413736" grpId="0" animBg="1"/>
      <p:bldP spid="413743" grpId="0" animBg="1"/>
      <p:bldP spid="413750" grpId="0" animBg="1"/>
      <p:bldP spid="413750" grpId="1" animBg="1"/>
      <p:bldP spid="413750" grpId="2" animBg="1"/>
      <p:bldP spid="413751" grpId="0" animBg="1"/>
      <p:bldP spid="413752" grpId="0" animBg="1"/>
      <p:bldP spid="413753" grpId="0" animBg="1"/>
      <p:bldP spid="413754" grpId="0" animBg="1"/>
      <p:bldP spid="413755" grpId="0" animBg="1"/>
      <p:bldP spid="413755" grpId="1" animBg="1"/>
      <p:bldP spid="413756" grpId="0"/>
      <p:bldP spid="413756" grpId="1"/>
      <p:bldP spid="413760" grpId="0" animBg="1"/>
      <p:bldP spid="413761" grpId="0" animBg="1"/>
      <p:bldP spid="413770" grpId="0" animBg="1"/>
      <p:bldP spid="41377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p:txBody>
          <a:bodyPr/>
          <a:lstStyle/>
          <a:p>
            <a:r>
              <a:rPr lang="zh-CN" altLang="en-US" dirty="0"/>
              <a:t>使用 </a:t>
            </a:r>
            <a:r>
              <a:rPr lang="en-US" altLang="zh-CN" dirty="0"/>
              <a:t>CSMA/CD </a:t>
            </a:r>
            <a:r>
              <a:rPr lang="zh-CN" altLang="en-US" dirty="0"/>
              <a:t>协议的以太网不能进行全双工通信而</a:t>
            </a:r>
            <a:r>
              <a:rPr lang="zh-CN" altLang="en-US" dirty="0">
                <a:solidFill>
                  <a:srgbClr val="FF0000"/>
                </a:solidFill>
              </a:rPr>
              <a:t>只能进行双向交替通信（半双工通信）。</a:t>
            </a:r>
          </a:p>
          <a:p>
            <a:r>
              <a:rPr lang="zh-CN" altLang="en-US" dirty="0"/>
              <a:t>每个站在发送数据之后的一小段时间内，存在着遭遇碰撞的可能性。 </a:t>
            </a:r>
          </a:p>
          <a:p>
            <a:r>
              <a:rPr lang="zh-CN" altLang="en-US" dirty="0"/>
              <a:t>这种</a:t>
            </a:r>
            <a:r>
              <a:rPr lang="zh-CN" altLang="en-US" dirty="0">
                <a:solidFill>
                  <a:srgbClr val="FF0000"/>
                </a:solidFill>
              </a:rPr>
              <a:t>发送的不确定性</a:t>
            </a:r>
            <a:r>
              <a:rPr lang="zh-CN" altLang="en-US" dirty="0"/>
              <a:t>使整个以太网的平均通信量远小于以太网的最高数据率。  </a:t>
            </a:r>
          </a:p>
        </p:txBody>
      </p:sp>
      <p:sp>
        <p:nvSpPr>
          <p:cNvPr id="414722" name="Rectangle 2"/>
          <p:cNvSpPr>
            <a:spLocks noGrp="1" noChangeArrowheads="1"/>
          </p:cNvSpPr>
          <p:nvPr>
            <p:ph type="title"/>
          </p:nvPr>
        </p:nvSpPr>
        <p:spPr/>
        <p:txBody>
          <a:bodyPr/>
          <a:lstStyle/>
          <a:p>
            <a:pPr algn="ctr"/>
            <a:r>
              <a:rPr lang="en-US" altLang="zh-CN" dirty="0"/>
              <a:t>CSMA/CD </a:t>
            </a:r>
            <a:r>
              <a:rPr lang="zh-CN" altLang="en-US" dirty="0"/>
              <a:t>重要特性</a:t>
            </a:r>
          </a:p>
        </p:txBody>
      </p:sp>
    </p:spTree>
    <p:extLst>
      <p:ext uri="{BB962C8B-B14F-4D97-AF65-F5344CB8AC3E}">
        <p14:creationId xmlns:p14="http://schemas.microsoft.com/office/powerpoint/2010/main" val="34411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p:txBody>
          <a:bodyPr/>
          <a:lstStyle/>
          <a:p>
            <a:r>
              <a:rPr lang="zh-CN" altLang="en-US" dirty="0"/>
              <a:t>最先发送数据帧的站，在发送数据帧后</a:t>
            </a:r>
            <a:r>
              <a:rPr lang="zh-CN" altLang="en-US" dirty="0">
                <a:solidFill>
                  <a:srgbClr val="FF0000"/>
                </a:solidFill>
              </a:rPr>
              <a:t>至多</a:t>
            </a:r>
            <a:r>
              <a:rPr lang="zh-CN" altLang="en-US" dirty="0"/>
              <a:t>经过时间 </a:t>
            </a:r>
            <a:r>
              <a:rPr lang="en-US" altLang="zh-CN" dirty="0">
                <a:solidFill>
                  <a:srgbClr val="FF0000"/>
                </a:solidFill>
              </a:rPr>
              <a:t>2</a:t>
            </a:r>
            <a:r>
              <a:rPr lang="en-US" altLang="zh-CN" i="1" dirty="0">
                <a:solidFill>
                  <a:srgbClr val="FF0000"/>
                </a:solidFill>
                <a:sym typeface="Symbol" pitchFamily="18" charset="2"/>
              </a:rPr>
              <a:t> </a:t>
            </a:r>
            <a:r>
              <a:rPr lang="zh-CN" altLang="en-US" dirty="0">
                <a:solidFill>
                  <a:srgbClr val="FF0000"/>
                </a:solidFill>
                <a:sym typeface="Symbol" pitchFamily="18" charset="2"/>
              </a:rPr>
              <a:t>（两倍的端到端往返时延）</a:t>
            </a:r>
            <a:r>
              <a:rPr lang="zh-CN" altLang="en-US" dirty="0"/>
              <a:t>就可知道发送的数据帧是否遭受了碰撞。</a:t>
            </a:r>
          </a:p>
          <a:p>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dirty="0">
                <a:solidFill>
                  <a:srgbClr val="FF0000"/>
                </a:solidFill>
              </a:rPr>
              <a:t>争用期，</a:t>
            </a:r>
            <a:r>
              <a:rPr lang="zh-CN" altLang="en-US" dirty="0"/>
              <a:t>或</a:t>
            </a:r>
            <a:r>
              <a:rPr lang="zh-CN" altLang="en-US" dirty="0">
                <a:solidFill>
                  <a:srgbClr val="FF0000"/>
                </a:solidFill>
              </a:rPr>
              <a:t>碰撞窗口。</a:t>
            </a:r>
          </a:p>
          <a:p>
            <a:r>
              <a:rPr lang="zh-CN" altLang="en-US" dirty="0">
                <a:solidFill>
                  <a:srgbClr val="0000FF"/>
                </a:solidFill>
              </a:rPr>
              <a:t>经过争用期这段时间还没有检测到碰撞，才能肯定这次发送不会发生碰撞。</a:t>
            </a:r>
          </a:p>
        </p:txBody>
      </p:sp>
      <p:sp>
        <p:nvSpPr>
          <p:cNvPr id="415746" name="Rectangle 2"/>
          <p:cNvSpPr>
            <a:spLocks noGrp="1" noChangeArrowheads="1"/>
          </p:cNvSpPr>
          <p:nvPr>
            <p:ph type="title"/>
          </p:nvPr>
        </p:nvSpPr>
        <p:spPr/>
        <p:txBody>
          <a:bodyPr/>
          <a:lstStyle/>
          <a:p>
            <a:pPr algn="ctr"/>
            <a:r>
              <a:rPr lang="zh-CN" altLang="en-US" dirty="0"/>
              <a:t>争用期</a:t>
            </a:r>
          </a:p>
        </p:txBody>
      </p:sp>
    </p:spTree>
    <p:extLst>
      <p:ext uri="{BB962C8B-B14F-4D97-AF65-F5344CB8AC3E}">
        <p14:creationId xmlns:p14="http://schemas.microsoft.com/office/powerpoint/2010/main" val="4033349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5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5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Rectangle 3"/>
          <p:cNvSpPr>
            <a:spLocks noGrp="1" noChangeArrowheads="1"/>
          </p:cNvSpPr>
          <p:nvPr>
            <p:ph idx="1"/>
          </p:nvPr>
        </p:nvSpPr>
        <p:spPr/>
        <p:txBody>
          <a:bodyPr/>
          <a:lstStyle/>
          <a:p>
            <a:r>
              <a:rPr lang="zh-CN" altLang="en-US" sz="2800" dirty="0"/>
              <a:t>发生碰撞的站在停止发送数据后，要推迟（退避）一个</a:t>
            </a:r>
            <a:r>
              <a:rPr lang="zh-CN" altLang="en-US" sz="2800" dirty="0">
                <a:solidFill>
                  <a:srgbClr val="FF0000"/>
                </a:solidFill>
              </a:rPr>
              <a:t>随机时间</a:t>
            </a:r>
            <a:r>
              <a:rPr lang="zh-CN" altLang="en-US" sz="2800" dirty="0"/>
              <a:t>才能再发送数据。</a:t>
            </a:r>
          </a:p>
          <a:p>
            <a:pPr lvl="1"/>
            <a:r>
              <a:rPr lang="zh-CN" altLang="en-US" sz="2400" dirty="0">
                <a:solidFill>
                  <a:srgbClr val="0000FF"/>
                </a:solidFill>
                <a:latin typeface="Arial" charset="0"/>
              </a:rPr>
              <a:t>基本退避时间取为争用期 </a:t>
            </a:r>
            <a:r>
              <a:rPr lang="en-US" altLang="zh-CN" sz="2400" dirty="0">
                <a:solidFill>
                  <a:srgbClr val="0000FF"/>
                </a:solidFill>
                <a:latin typeface="Arial" charset="0"/>
              </a:rPr>
              <a:t>2</a:t>
            </a:r>
            <a:r>
              <a:rPr lang="en-US" altLang="zh-CN" sz="2400" i="1" dirty="0">
                <a:solidFill>
                  <a:srgbClr val="0000FF"/>
                </a:solidFill>
                <a:latin typeface="Arial" charset="0"/>
                <a:sym typeface="Symbol" pitchFamily="18" charset="2"/>
              </a:rPr>
              <a:t></a:t>
            </a:r>
            <a:r>
              <a:rPr lang="zh-CN" altLang="en-US" sz="2400" dirty="0">
                <a:solidFill>
                  <a:srgbClr val="0000FF"/>
                </a:solidFill>
                <a:latin typeface="Arial" charset="0"/>
              </a:rPr>
              <a:t>。</a:t>
            </a:r>
          </a:p>
          <a:p>
            <a:pPr lvl="1"/>
            <a:r>
              <a:rPr lang="zh-CN" altLang="en-US" sz="2400" dirty="0">
                <a:latin typeface="Arial" charset="0"/>
              </a:rPr>
              <a:t>从整数集合 </a:t>
            </a:r>
            <a:r>
              <a:rPr lang="en-US" altLang="zh-CN" sz="2400" dirty="0">
                <a:latin typeface="Arial" charset="0"/>
              </a:rPr>
              <a:t>[0, 1, … , (2</a:t>
            </a:r>
            <a:r>
              <a:rPr lang="en-US" altLang="zh-CN" sz="2400" i="1" baseline="30000" dirty="0">
                <a:latin typeface="Arial" charset="0"/>
              </a:rPr>
              <a:t>k</a:t>
            </a:r>
            <a:r>
              <a:rPr lang="en-US" altLang="zh-CN" sz="2400" i="1" dirty="0">
                <a:latin typeface="Arial" charset="0"/>
              </a:rPr>
              <a:t> </a:t>
            </a:r>
            <a:r>
              <a:rPr lang="en-US" altLang="zh-CN" sz="2400" dirty="0">
                <a:latin typeface="Arial" charset="0"/>
                <a:sym typeface="Symbol" pitchFamily="18" charset="2"/>
              </a:rPr>
              <a:t></a:t>
            </a:r>
            <a:r>
              <a:rPr lang="en-US" altLang="zh-CN" sz="2400" dirty="0">
                <a:latin typeface="Arial" charset="0"/>
              </a:rPr>
              <a:t>1)] </a:t>
            </a:r>
            <a:r>
              <a:rPr lang="zh-CN" altLang="en-US" sz="2400" dirty="0">
                <a:latin typeface="Arial" charset="0"/>
              </a:rPr>
              <a:t>中</a:t>
            </a:r>
            <a:r>
              <a:rPr lang="zh-CN" altLang="en-US" sz="2400" dirty="0">
                <a:solidFill>
                  <a:srgbClr val="FF0000"/>
                </a:solidFill>
                <a:latin typeface="Arial" charset="0"/>
              </a:rPr>
              <a:t>随机</a:t>
            </a:r>
            <a:r>
              <a:rPr lang="zh-CN" altLang="en-US" sz="2400" dirty="0">
                <a:latin typeface="Arial" charset="0"/>
              </a:rPr>
              <a:t>地取出一个数，记为 </a:t>
            </a:r>
            <a:r>
              <a:rPr lang="en-US" altLang="zh-CN" sz="2400" i="1" dirty="0">
                <a:latin typeface="Arial" charset="0"/>
              </a:rPr>
              <a:t>r</a:t>
            </a:r>
            <a:r>
              <a:rPr lang="zh-CN" altLang="en-US" sz="2400" dirty="0">
                <a:latin typeface="Arial" charset="0"/>
              </a:rPr>
              <a:t>。重传所需的时延就是 </a:t>
            </a:r>
            <a:r>
              <a:rPr lang="en-US" altLang="zh-CN" sz="2400" i="1" dirty="0">
                <a:latin typeface="Arial" charset="0"/>
              </a:rPr>
              <a:t>r </a:t>
            </a:r>
            <a:r>
              <a:rPr lang="zh-CN" altLang="en-US" sz="2400" dirty="0">
                <a:latin typeface="Arial" charset="0"/>
              </a:rPr>
              <a:t>倍的基本退避时间。</a:t>
            </a:r>
          </a:p>
          <a:p>
            <a:pPr lvl="1"/>
            <a:r>
              <a:rPr lang="zh-CN" altLang="en-US" sz="2400" dirty="0">
                <a:latin typeface="Arial" charset="0"/>
              </a:rPr>
              <a:t>参数 </a:t>
            </a:r>
            <a:r>
              <a:rPr lang="en-US" altLang="zh-CN" sz="2400" i="1" dirty="0">
                <a:latin typeface="Arial" charset="0"/>
              </a:rPr>
              <a:t>k</a:t>
            </a:r>
            <a:r>
              <a:rPr lang="en-US" altLang="zh-CN" sz="2400" dirty="0">
                <a:latin typeface="Arial" charset="0"/>
              </a:rPr>
              <a:t> </a:t>
            </a:r>
            <a:r>
              <a:rPr lang="zh-CN" altLang="en-US" sz="2400" dirty="0">
                <a:latin typeface="Arial" charset="0"/>
              </a:rPr>
              <a:t>按下面的公式计算：</a:t>
            </a:r>
          </a:p>
          <a:p>
            <a:pPr lvl="1">
              <a:buFont typeface="Wingdings" pitchFamily="2" charset="2"/>
              <a:buNone/>
            </a:pPr>
            <a:r>
              <a:rPr lang="zh-CN" altLang="en-US" dirty="0">
                <a:solidFill>
                  <a:srgbClr val="0000FF"/>
                </a:solidFill>
                <a:latin typeface="Arial" charset="0"/>
                <a:ea typeface="黑体" pitchFamily="2" charset="-122"/>
              </a:rPr>
              <a:t>                 </a:t>
            </a:r>
            <a:r>
              <a:rPr lang="en-US" altLang="zh-CN" i="1" dirty="0">
                <a:solidFill>
                  <a:srgbClr val="0000FF"/>
                </a:solidFill>
                <a:latin typeface="Arial" charset="0"/>
                <a:ea typeface="黑体" pitchFamily="2" charset="-122"/>
              </a:rPr>
              <a:t>k</a:t>
            </a:r>
            <a:r>
              <a:rPr lang="en-US" altLang="zh-CN" dirty="0">
                <a:solidFill>
                  <a:srgbClr val="0000FF"/>
                </a:solidFill>
                <a:latin typeface="Arial" charset="0"/>
                <a:ea typeface="黑体" pitchFamily="2" charset="-122"/>
              </a:rPr>
              <a:t> = Min[</a:t>
            </a:r>
            <a:r>
              <a:rPr lang="zh-CN" altLang="en-US" dirty="0">
                <a:solidFill>
                  <a:srgbClr val="0000FF"/>
                </a:solidFill>
                <a:latin typeface="Arial" charset="0"/>
                <a:ea typeface="黑体" pitchFamily="2" charset="-122"/>
              </a:rPr>
              <a:t>重传次数</a:t>
            </a:r>
            <a:r>
              <a:rPr lang="en-US" altLang="zh-CN" dirty="0">
                <a:solidFill>
                  <a:srgbClr val="0000FF"/>
                </a:solidFill>
                <a:latin typeface="Arial" charset="0"/>
                <a:ea typeface="黑体" pitchFamily="2" charset="-122"/>
              </a:rPr>
              <a:t>, 10]</a:t>
            </a:r>
          </a:p>
          <a:p>
            <a:pPr lvl="1"/>
            <a:r>
              <a:rPr lang="zh-CN" altLang="en-US" sz="2400" dirty="0">
                <a:latin typeface="Arial" charset="0"/>
              </a:rPr>
              <a:t>当 </a:t>
            </a:r>
            <a:r>
              <a:rPr lang="en-US" altLang="zh-CN" sz="2400" i="1" dirty="0">
                <a:latin typeface="Arial" charset="0"/>
              </a:rPr>
              <a:t>k </a:t>
            </a:r>
            <a:r>
              <a:rPr lang="en-US" altLang="zh-CN" sz="2400" dirty="0">
                <a:latin typeface="Arial" charset="0"/>
                <a:sym typeface="Symbol" pitchFamily="18" charset="2"/>
              </a:rPr>
              <a:t> </a:t>
            </a:r>
            <a:r>
              <a:rPr lang="en-US" altLang="zh-CN" sz="2400" dirty="0">
                <a:latin typeface="Arial" charset="0"/>
              </a:rPr>
              <a:t>10 </a:t>
            </a:r>
            <a:r>
              <a:rPr lang="zh-CN" altLang="en-US" sz="2400" dirty="0">
                <a:latin typeface="Arial" charset="0"/>
              </a:rPr>
              <a:t>时，参数 </a:t>
            </a:r>
            <a:r>
              <a:rPr lang="en-US" altLang="zh-CN" sz="2400" i="1" dirty="0">
                <a:latin typeface="Arial" charset="0"/>
              </a:rPr>
              <a:t>k</a:t>
            </a:r>
            <a:r>
              <a:rPr lang="en-US" altLang="zh-CN" sz="2400" dirty="0">
                <a:latin typeface="Arial" charset="0"/>
              </a:rPr>
              <a:t> </a:t>
            </a:r>
            <a:r>
              <a:rPr lang="zh-CN" altLang="en-US" sz="2400" dirty="0">
                <a:latin typeface="Arial" charset="0"/>
              </a:rPr>
              <a:t>等于重传次数。</a:t>
            </a:r>
          </a:p>
          <a:p>
            <a:pPr lvl="1"/>
            <a:r>
              <a:rPr lang="zh-CN" altLang="en-US" sz="2400" dirty="0">
                <a:latin typeface="Arial" charset="0"/>
              </a:rPr>
              <a:t>当重传达 </a:t>
            </a:r>
            <a:r>
              <a:rPr lang="en-US" altLang="zh-CN" sz="2400" dirty="0">
                <a:latin typeface="Arial" charset="0"/>
              </a:rPr>
              <a:t>16 </a:t>
            </a:r>
            <a:r>
              <a:rPr lang="zh-CN" altLang="en-US" sz="2400" dirty="0">
                <a:latin typeface="Arial" charset="0"/>
              </a:rPr>
              <a:t>次仍不能成功时即丢弃该帧，并向高层报告。</a:t>
            </a:r>
            <a:r>
              <a:rPr lang="zh-CN" altLang="en-US" sz="2400" dirty="0"/>
              <a:t> </a:t>
            </a:r>
          </a:p>
        </p:txBody>
      </p:sp>
      <p:sp>
        <p:nvSpPr>
          <p:cNvPr id="416770" name="Rectangle 2"/>
          <p:cNvSpPr>
            <a:spLocks noGrp="1" noChangeArrowheads="1"/>
          </p:cNvSpPr>
          <p:nvPr>
            <p:ph type="title"/>
          </p:nvPr>
        </p:nvSpPr>
        <p:spPr/>
        <p:txBody>
          <a:bodyPr>
            <a:normAutofit fontScale="90000"/>
          </a:bodyPr>
          <a:lstStyle/>
          <a:p>
            <a:pPr algn="ctr"/>
            <a:r>
              <a:rPr lang="zh-CN" altLang="en-US" sz="4000" dirty="0"/>
              <a:t>二进制指数类型退避算法 </a:t>
            </a:r>
            <a:br>
              <a:rPr lang="en-US" altLang="zh-CN" sz="4000" dirty="0"/>
            </a:br>
            <a:r>
              <a:rPr lang="en-US" altLang="zh-CN" sz="4000" dirty="0"/>
              <a:t>(truncated binary exponential </a:t>
            </a:r>
            <a:r>
              <a:rPr lang="en-US" altLang="zh-CN" sz="4000" dirty="0" err="1"/>
              <a:t>backoff</a:t>
            </a:r>
            <a:r>
              <a:rPr lang="en-US" altLang="zh-CN" sz="4000" dirty="0"/>
              <a:t>)</a:t>
            </a:r>
          </a:p>
        </p:txBody>
      </p:sp>
    </p:spTree>
    <p:extLst>
      <p:ext uri="{BB962C8B-B14F-4D97-AF65-F5344CB8AC3E}">
        <p14:creationId xmlns:p14="http://schemas.microsoft.com/office/powerpoint/2010/main" val="3278003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6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6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416771">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6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5" name="Rectangle 3"/>
          <p:cNvSpPr>
            <a:spLocks noGrp="1" noChangeArrowheads="1"/>
          </p:cNvSpPr>
          <p:nvPr>
            <p:ph idx="1"/>
          </p:nvPr>
        </p:nvSpPr>
        <p:spPr/>
        <p:txBody>
          <a:bodyPr/>
          <a:lstStyle/>
          <a:p>
            <a:r>
              <a:rPr lang="en-US" altLang="zh-CN" dirty="0"/>
              <a:t>10 Mbit/s </a:t>
            </a:r>
            <a:r>
              <a:rPr lang="zh-CN" altLang="en-US" dirty="0"/>
              <a:t>以太网取 </a:t>
            </a:r>
            <a:r>
              <a:rPr lang="en-US" altLang="zh-CN" dirty="0"/>
              <a:t>51.2 </a:t>
            </a:r>
            <a:r>
              <a:rPr lang="en-US" altLang="zh-CN" dirty="0">
                <a:sym typeface="Symbol" pitchFamily="18" charset="2"/>
              </a:rPr>
              <a:t></a:t>
            </a:r>
            <a:r>
              <a:rPr lang="en-US" altLang="zh-CN" dirty="0"/>
              <a:t>s </a:t>
            </a:r>
            <a:r>
              <a:rPr lang="zh-CN" altLang="en-US" dirty="0"/>
              <a:t>为争用期的长度。</a:t>
            </a:r>
          </a:p>
          <a:p>
            <a:r>
              <a:rPr lang="zh-CN" altLang="en-US" dirty="0"/>
              <a:t>对于 </a:t>
            </a:r>
            <a:r>
              <a:rPr lang="en-US" altLang="zh-CN" dirty="0"/>
              <a:t>10 Mbit/s </a:t>
            </a:r>
            <a:r>
              <a:rPr lang="zh-CN" altLang="en-US" dirty="0"/>
              <a:t>以太网，在争用期内可发送 </a:t>
            </a:r>
            <a:r>
              <a:rPr lang="en-US" altLang="zh-CN" dirty="0"/>
              <a:t>512 bit</a:t>
            </a:r>
            <a:r>
              <a:rPr lang="zh-CN" altLang="en-US" dirty="0"/>
              <a:t>，即 </a:t>
            </a:r>
            <a:r>
              <a:rPr lang="en-US" altLang="zh-CN" dirty="0"/>
              <a:t>64 </a:t>
            </a:r>
            <a:r>
              <a:rPr lang="zh-CN" altLang="en-US" dirty="0"/>
              <a:t>字节。</a:t>
            </a:r>
          </a:p>
        </p:txBody>
      </p:sp>
      <p:sp>
        <p:nvSpPr>
          <p:cNvPr id="417794" name="Rectangle 2"/>
          <p:cNvSpPr>
            <a:spLocks noGrp="1" noChangeArrowheads="1"/>
          </p:cNvSpPr>
          <p:nvPr>
            <p:ph type="title"/>
          </p:nvPr>
        </p:nvSpPr>
        <p:spPr/>
        <p:txBody>
          <a:bodyPr/>
          <a:lstStyle/>
          <a:p>
            <a:pPr algn="ctr"/>
            <a:r>
              <a:rPr lang="zh-CN" altLang="en-US"/>
              <a:t>争用期的长度 </a:t>
            </a:r>
          </a:p>
        </p:txBody>
      </p:sp>
      <p:sp>
        <p:nvSpPr>
          <p:cNvPr id="2" name="矩形 1"/>
          <p:cNvSpPr/>
          <p:nvPr/>
        </p:nvSpPr>
        <p:spPr>
          <a:xfrm>
            <a:off x="2063552" y="3071862"/>
            <a:ext cx="8280920" cy="1569660"/>
          </a:xfrm>
          <a:prstGeom prst="rect">
            <a:avLst/>
          </a:prstGeom>
          <a:solidFill>
            <a:srgbClr val="FFFF66"/>
          </a:solidFill>
          <a:ln>
            <a:solidFill>
              <a:srgbClr val="000099"/>
            </a:solidFill>
          </a:ln>
        </p:spPr>
        <p:txBody>
          <a:bodyPr wrap="square">
            <a:spAutoFit/>
          </a:bodyPr>
          <a:lstStyle/>
          <a:p>
            <a:r>
              <a:rPr lang="zh-CN" altLang="en-US" sz="3200" b="1" dirty="0">
                <a:solidFill>
                  <a:srgbClr val="000099"/>
                </a:solidFill>
                <a:latin typeface="+mn-lt"/>
                <a:ea typeface="黑体" pitchFamily="2" charset="-122"/>
              </a:rPr>
              <a:t>这意味着：</a:t>
            </a:r>
          </a:p>
          <a:p>
            <a:r>
              <a:rPr lang="zh-CN" altLang="en-US" sz="3200" b="1" dirty="0">
                <a:solidFill>
                  <a:srgbClr val="0000FF"/>
                </a:solidFill>
                <a:latin typeface="+mn-lt"/>
                <a:ea typeface="黑体" pitchFamily="2" charset="-122"/>
              </a:rPr>
              <a:t>以太网在发送数据时，若前 </a:t>
            </a:r>
            <a:r>
              <a:rPr lang="en-US" altLang="zh-CN" sz="3200" b="1" dirty="0">
                <a:solidFill>
                  <a:srgbClr val="0000FF"/>
                </a:solidFill>
                <a:latin typeface="+mn-lt"/>
                <a:ea typeface="黑体" pitchFamily="2" charset="-122"/>
              </a:rPr>
              <a:t>64 </a:t>
            </a:r>
            <a:r>
              <a:rPr lang="zh-CN" altLang="en-US" sz="3200" b="1" dirty="0">
                <a:solidFill>
                  <a:srgbClr val="0000FF"/>
                </a:solidFill>
                <a:latin typeface="+mn-lt"/>
                <a:ea typeface="黑体" pitchFamily="2" charset="-122"/>
              </a:rPr>
              <a:t>字节没有发生冲突，则后续的数据就不会发生冲突。</a:t>
            </a:r>
          </a:p>
        </p:txBody>
      </p:sp>
    </p:spTree>
    <p:extLst>
      <p:ext uri="{BB962C8B-B14F-4D97-AF65-F5344CB8AC3E}">
        <p14:creationId xmlns:p14="http://schemas.microsoft.com/office/powerpoint/2010/main" val="2745525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p:cNvSpPr>
            <a:spLocks noGrp="1" noChangeArrowheads="1"/>
          </p:cNvSpPr>
          <p:nvPr>
            <p:ph idx="1"/>
          </p:nvPr>
        </p:nvSpPr>
        <p:spPr/>
        <p:txBody>
          <a:bodyPr/>
          <a:lstStyle/>
          <a:p>
            <a:r>
              <a:rPr lang="zh-CN" altLang="en-US" dirty="0"/>
              <a:t>如果发生冲突，就一定是在发送的前 </a:t>
            </a:r>
            <a:r>
              <a:rPr lang="en-US" altLang="zh-CN" dirty="0"/>
              <a:t>64 </a:t>
            </a:r>
            <a:r>
              <a:rPr lang="zh-CN" altLang="en-US" dirty="0"/>
              <a:t>字节之内。 </a:t>
            </a:r>
          </a:p>
          <a:p>
            <a:r>
              <a:rPr lang="zh-CN" altLang="en-US" dirty="0"/>
              <a:t>由于一检测到冲突就立即中止发送，这时已经发送出去的数据一定小于 </a:t>
            </a:r>
            <a:r>
              <a:rPr lang="en-US" altLang="zh-CN" dirty="0"/>
              <a:t>64 </a:t>
            </a:r>
            <a:r>
              <a:rPr lang="zh-CN" altLang="en-US" dirty="0"/>
              <a:t>字节。 </a:t>
            </a:r>
          </a:p>
          <a:p>
            <a:r>
              <a:rPr lang="zh-CN" altLang="en-US" dirty="0"/>
              <a:t>以太网规定了最短有效帧长为 </a:t>
            </a:r>
            <a:r>
              <a:rPr lang="en-US" altLang="zh-CN" dirty="0"/>
              <a:t>64 </a:t>
            </a:r>
            <a:r>
              <a:rPr lang="zh-CN" altLang="en-US" dirty="0"/>
              <a:t>字节，凡长度小于 </a:t>
            </a:r>
            <a:r>
              <a:rPr lang="en-US" altLang="zh-CN" dirty="0"/>
              <a:t>64 </a:t>
            </a:r>
            <a:r>
              <a:rPr lang="zh-CN" altLang="en-US" dirty="0"/>
              <a:t>字节的帧都是由于冲突而异常中止的</a:t>
            </a:r>
            <a:r>
              <a:rPr lang="zh-CN" altLang="en-US" dirty="0">
                <a:solidFill>
                  <a:srgbClr val="FF0000"/>
                </a:solidFill>
              </a:rPr>
              <a:t>无效帧。</a:t>
            </a:r>
          </a:p>
        </p:txBody>
      </p:sp>
      <p:sp>
        <p:nvSpPr>
          <p:cNvPr id="418818" name="Rectangle 2"/>
          <p:cNvSpPr>
            <a:spLocks noGrp="1" noChangeArrowheads="1"/>
          </p:cNvSpPr>
          <p:nvPr>
            <p:ph type="title"/>
          </p:nvPr>
        </p:nvSpPr>
        <p:spPr/>
        <p:txBody>
          <a:bodyPr/>
          <a:lstStyle/>
          <a:p>
            <a:pPr algn="ctr"/>
            <a:r>
              <a:rPr lang="zh-CN" altLang="en-US"/>
              <a:t>最短有效帧长 </a:t>
            </a:r>
          </a:p>
        </p:txBody>
      </p:sp>
    </p:spTree>
    <p:extLst>
      <p:ext uri="{BB962C8B-B14F-4D97-AF65-F5344CB8AC3E}">
        <p14:creationId xmlns:p14="http://schemas.microsoft.com/office/powerpoint/2010/main" val="12058214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noChangeArrowheads="1"/>
          </p:cNvSpPr>
          <p:nvPr>
            <p:ph idx="1"/>
          </p:nvPr>
        </p:nvSpPr>
        <p:spPr/>
        <p:txBody>
          <a:bodyPr/>
          <a:lstStyle/>
          <a:p>
            <a:pPr marL="0" indent="0">
              <a:buNone/>
            </a:pPr>
            <a:r>
              <a:rPr lang="zh-CN" altLang="en-US" dirty="0"/>
              <a:t>当发送数据的站一旦发现发生了碰撞时：</a:t>
            </a:r>
          </a:p>
          <a:p>
            <a:r>
              <a:rPr lang="en-US" altLang="zh-CN" dirty="0">
                <a:latin typeface="Arial" charset="0"/>
              </a:rPr>
              <a:t>(1) </a:t>
            </a:r>
            <a:r>
              <a:rPr lang="zh-CN" altLang="en-US" dirty="0">
                <a:latin typeface="Arial" charset="0"/>
                <a:ea typeface="黑体" pitchFamily="2" charset="-122"/>
              </a:rPr>
              <a:t>立即停止发送数据；</a:t>
            </a:r>
          </a:p>
          <a:p>
            <a:r>
              <a:rPr lang="en-US" altLang="zh-CN" dirty="0">
                <a:latin typeface="Arial" charset="0"/>
                <a:ea typeface="黑体" pitchFamily="2" charset="-122"/>
              </a:rPr>
              <a:t>(2) </a:t>
            </a:r>
            <a:r>
              <a:rPr lang="zh-CN" altLang="en-US" dirty="0">
                <a:latin typeface="Arial" charset="0"/>
                <a:ea typeface="黑体" pitchFamily="2" charset="-122"/>
              </a:rPr>
              <a:t>再继续发送若干比特的</a:t>
            </a:r>
            <a:r>
              <a:rPr lang="zh-CN" altLang="en-US" dirty="0">
                <a:solidFill>
                  <a:srgbClr val="FF0000"/>
                </a:solidFill>
                <a:latin typeface="Arial" charset="0"/>
                <a:ea typeface="黑体" pitchFamily="2" charset="-122"/>
              </a:rPr>
              <a:t>人为干扰信号  </a:t>
            </a:r>
            <a:r>
              <a:rPr lang="en-US" altLang="zh-CN" dirty="0">
                <a:latin typeface="Arial" charset="0"/>
                <a:ea typeface="黑体" pitchFamily="2" charset="-122"/>
              </a:rPr>
              <a:t>(jamming signal)</a:t>
            </a:r>
            <a:r>
              <a:rPr lang="zh-CN" altLang="en-US" dirty="0">
                <a:latin typeface="Arial" charset="0"/>
                <a:ea typeface="黑体" pitchFamily="2" charset="-122"/>
              </a:rPr>
              <a:t>，以便让所有用户都知道现在已经发生了碰撞。</a:t>
            </a:r>
            <a:r>
              <a:rPr lang="zh-CN" altLang="en-US" dirty="0"/>
              <a:t>  </a:t>
            </a:r>
          </a:p>
        </p:txBody>
      </p:sp>
      <p:sp>
        <p:nvSpPr>
          <p:cNvPr id="419842" name="Rectangle 2"/>
          <p:cNvSpPr>
            <a:spLocks noGrp="1" noChangeArrowheads="1"/>
          </p:cNvSpPr>
          <p:nvPr>
            <p:ph type="title"/>
          </p:nvPr>
        </p:nvSpPr>
        <p:spPr/>
        <p:txBody>
          <a:bodyPr/>
          <a:lstStyle/>
          <a:p>
            <a:pPr algn="ctr"/>
            <a:r>
              <a:rPr lang="zh-CN" altLang="en-US" dirty="0"/>
              <a:t>强化碰撞 </a:t>
            </a:r>
          </a:p>
        </p:txBody>
      </p:sp>
    </p:spTree>
    <p:extLst>
      <p:ext uri="{BB962C8B-B14F-4D97-AF65-F5344CB8AC3E}">
        <p14:creationId xmlns:p14="http://schemas.microsoft.com/office/powerpoint/2010/main" val="21239472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2427685" y="4463255"/>
            <a:ext cx="316442" cy="3000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67" name="Rectangle 3"/>
          <p:cNvSpPr>
            <a:spLocks noChangeArrowheads="1"/>
          </p:cNvSpPr>
          <p:nvPr/>
        </p:nvSpPr>
        <p:spPr bwMode="auto">
          <a:xfrm>
            <a:off x="2463801" y="3618707"/>
            <a:ext cx="228733" cy="2841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68" name="Group 4"/>
          <p:cNvGrpSpPr>
            <a:grpSpLocks/>
          </p:cNvGrpSpPr>
          <p:nvPr/>
        </p:nvGrpSpPr>
        <p:grpSpPr bwMode="auto">
          <a:xfrm>
            <a:off x="2300421" y="1850230"/>
            <a:ext cx="7090701" cy="3309938"/>
            <a:chOff x="673" y="1619"/>
            <a:chExt cx="4123" cy="2085"/>
          </a:xfrm>
        </p:grpSpPr>
        <p:grpSp>
          <p:nvGrpSpPr>
            <p:cNvPr id="420869" name="Group 5"/>
            <p:cNvGrpSpPr>
              <a:grpSpLocks/>
            </p:cNvGrpSpPr>
            <p:nvPr/>
          </p:nvGrpSpPr>
          <p:grpSpPr bwMode="auto">
            <a:xfrm>
              <a:off x="992" y="1619"/>
              <a:ext cx="3804" cy="1645"/>
              <a:chOff x="992" y="1619"/>
              <a:chExt cx="3804" cy="1645"/>
            </a:xfrm>
          </p:grpSpPr>
          <p:sp>
            <p:nvSpPr>
              <p:cNvPr id="420870" name="AutoShape 6"/>
              <p:cNvSpPr>
                <a:spLocks noChangeArrowheads="1"/>
              </p:cNvSpPr>
              <p:nvPr/>
            </p:nvSpPr>
            <p:spPr bwMode="auto">
              <a:xfrm rot="5400000">
                <a:off x="2071" y="540"/>
                <a:ext cx="1645" cy="3804"/>
              </a:xfrm>
              <a:prstGeom prst="parallelogram">
                <a:avLst>
                  <a:gd name="adj" fmla="val 37968"/>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1" name="AutoShape 7"/>
              <p:cNvSpPr>
                <a:spLocks noChangeArrowheads="1"/>
              </p:cNvSpPr>
              <p:nvPr/>
            </p:nvSpPr>
            <p:spPr bwMode="auto">
              <a:xfrm rot="601221">
                <a:off x="2228" y="2087"/>
                <a:ext cx="1066" cy="424"/>
              </a:xfrm>
              <a:prstGeom prst="rightArrow">
                <a:avLst>
                  <a:gd name="adj1" fmla="val 49370"/>
                  <a:gd name="adj2" fmla="val 8079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kumimoji="1" lang="zh-CN" altLang="en-US" sz="2000" dirty="0">
                    <a:solidFill>
                      <a:srgbClr val="0000CC"/>
                    </a:solidFill>
                    <a:latin typeface="微软雅黑" panose="020B0503020204020204" pitchFamily="34" charset="-122"/>
                    <a:ea typeface="微软雅黑" panose="020B0503020204020204" pitchFamily="34" charset="-122"/>
                  </a:rPr>
                  <a:t>数据帧</a:t>
                </a:r>
              </a:p>
            </p:txBody>
          </p:sp>
        </p:grpSp>
        <p:grpSp>
          <p:nvGrpSpPr>
            <p:cNvPr id="420872" name="Group 8"/>
            <p:cNvGrpSpPr>
              <a:grpSpLocks/>
            </p:cNvGrpSpPr>
            <p:nvPr/>
          </p:nvGrpSpPr>
          <p:grpSpPr bwMode="auto">
            <a:xfrm>
              <a:off x="673" y="2614"/>
              <a:ext cx="4123" cy="1090"/>
              <a:chOff x="673" y="2606"/>
              <a:chExt cx="4123" cy="1090"/>
            </a:xfrm>
          </p:grpSpPr>
          <p:grpSp>
            <p:nvGrpSpPr>
              <p:cNvPr id="420873" name="Group 9"/>
              <p:cNvGrpSpPr>
                <a:grpSpLocks/>
              </p:cNvGrpSpPr>
              <p:nvPr/>
            </p:nvGrpSpPr>
            <p:grpSpPr bwMode="auto">
              <a:xfrm>
                <a:off x="992" y="2627"/>
                <a:ext cx="3804" cy="1061"/>
                <a:chOff x="992" y="2627"/>
                <a:chExt cx="3804" cy="1061"/>
              </a:xfrm>
            </p:grpSpPr>
            <p:grpSp>
              <p:nvGrpSpPr>
                <p:cNvPr id="420874" name="Group 10"/>
                <p:cNvGrpSpPr>
                  <a:grpSpLocks/>
                </p:cNvGrpSpPr>
                <p:nvPr/>
              </p:nvGrpSpPr>
              <p:grpSpPr bwMode="auto">
                <a:xfrm>
                  <a:off x="992" y="2627"/>
                  <a:ext cx="3804" cy="1061"/>
                  <a:chOff x="992" y="2627"/>
                  <a:chExt cx="3804" cy="1061"/>
                </a:xfrm>
              </p:grpSpPr>
              <p:sp>
                <p:nvSpPr>
                  <p:cNvPr id="420875" name="AutoShape 11"/>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76" name="AutoShape 12"/>
                  <p:cNvSpPr>
                    <a:spLocks noChangeArrowheads="1"/>
                  </p:cNvSpPr>
                  <p:nvPr/>
                </p:nvSpPr>
                <p:spPr bwMode="auto">
                  <a:xfrm rot="601221">
                    <a:off x="2272" y="2973"/>
                    <a:ext cx="1737" cy="469"/>
                  </a:xfrm>
                  <a:prstGeom prst="rightArrow">
                    <a:avLst>
                      <a:gd name="adj1" fmla="val 49370"/>
                      <a:gd name="adj2" fmla="val 119013"/>
                    </a:avLst>
                  </a:prstGeom>
                  <a:solidFill>
                    <a:srgbClr val="FFFF00"/>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877" name="Text Box 13"/>
                <p:cNvSpPr txBox="1">
                  <a:spLocks noChangeArrowheads="1"/>
                </p:cNvSpPr>
                <p:nvPr/>
              </p:nvSpPr>
              <p:spPr bwMode="auto">
                <a:xfrm rot="595815">
                  <a:off x="2555" y="3034"/>
                  <a:ext cx="7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000" dirty="0">
                      <a:solidFill>
                        <a:srgbClr val="0000CC"/>
                      </a:solidFill>
                      <a:latin typeface="微软雅黑" panose="020B0503020204020204" pitchFamily="34" charset="-122"/>
                      <a:ea typeface="微软雅黑" panose="020B0503020204020204" pitchFamily="34" charset="-122"/>
                    </a:rPr>
                    <a:t>干扰信号</a:t>
                  </a:r>
                  <a:endParaRPr kumimoji="1" lang="zh-CN" altLang="en-US" dirty="0">
                    <a:solidFill>
                      <a:srgbClr val="0000CC"/>
                    </a:solidFill>
                    <a:latin typeface="微软雅黑" panose="020B0503020204020204" pitchFamily="34" charset="-122"/>
                    <a:ea typeface="微软雅黑" panose="020B0503020204020204" pitchFamily="34" charset="-122"/>
                  </a:endParaRPr>
                </a:p>
              </p:txBody>
            </p:sp>
          </p:grpSp>
          <p:grpSp>
            <p:nvGrpSpPr>
              <p:cNvPr id="420878" name="Group 14"/>
              <p:cNvGrpSpPr>
                <a:grpSpLocks/>
              </p:cNvGrpSpPr>
              <p:nvPr/>
            </p:nvGrpSpPr>
            <p:grpSpPr bwMode="auto">
              <a:xfrm>
                <a:off x="673" y="2606"/>
                <a:ext cx="319" cy="1090"/>
                <a:chOff x="673" y="2606"/>
                <a:chExt cx="319" cy="1090"/>
              </a:xfrm>
            </p:grpSpPr>
            <p:sp>
              <p:nvSpPr>
                <p:cNvPr id="420879" name="Line 15"/>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0" name="Line 16"/>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1" name="Rectangle 17"/>
                <p:cNvSpPr>
                  <a:spLocks noChangeArrowheads="1"/>
                </p:cNvSpPr>
                <p:nvPr/>
              </p:nvSpPr>
              <p:spPr bwMode="auto">
                <a:xfrm>
                  <a:off x="728" y="3259"/>
                  <a:ext cx="165" cy="23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sp>
              <p:nvSpPr>
                <p:cNvPr id="420882"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3"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4" name="Text Box 20"/>
                <p:cNvSpPr txBox="1">
                  <a:spLocks noChangeArrowheads="1"/>
                </p:cNvSpPr>
                <p:nvPr/>
              </p:nvSpPr>
              <p:spPr bwMode="auto">
                <a:xfrm>
                  <a:off x="673" y="2722"/>
                  <a:ext cx="212" cy="23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J</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grpSp>
      </p:grpSp>
      <p:sp>
        <p:nvSpPr>
          <p:cNvPr id="420885" name="Rectangle 21"/>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人为干扰信号 </a:t>
            </a:r>
          </a:p>
        </p:txBody>
      </p:sp>
      <p:sp>
        <p:nvSpPr>
          <p:cNvPr id="420886" name="Line 22"/>
          <p:cNvSpPr>
            <a:spLocks noChangeShapeType="1"/>
          </p:cNvSpPr>
          <p:nvPr/>
        </p:nvSpPr>
        <p:spPr bwMode="auto">
          <a:xfrm>
            <a:off x="2864514" y="1850230"/>
            <a:ext cx="6523169" cy="0"/>
          </a:xfrm>
          <a:prstGeom prst="line">
            <a:avLst/>
          </a:prstGeom>
          <a:noFill/>
          <a:ln w="5715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7" name="Line 23"/>
          <p:cNvSpPr>
            <a:spLocks noChangeShapeType="1"/>
          </p:cNvSpPr>
          <p:nvPr/>
        </p:nvSpPr>
        <p:spPr bwMode="auto">
          <a:xfrm>
            <a:off x="2849033" y="1858168"/>
            <a:ext cx="0" cy="3435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8" name="Line 24"/>
          <p:cNvSpPr>
            <a:spLocks noChangeShapeType="1"/>
          </p:cNvSpPr>
          <p:nvPr/>
        </p:nvSpPr>
        <p:spPr bwMode="auto">
          <a:xfrm>
            <a:off x="9442715" y="1850230"/>
            <a:ext cx="10215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89" name="Line 25"/>
          <p:cNvSpPr>
            <a:spLocks noChangeShapeType="1"/>
          </p:cNvSpPr>
          <p:nvPr/>
        </p:nvSpPr>
        <p:spPr bwMode="auto">
          <a:xfrm>
            <a:off x="9442715" y="2861468"/>
            <a:ext cx="4351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0" name="Line 26"/>
          <p:cNvSpPr>
            <a:spLocks noChangeShapeType="1"/>
          </p:cNvSpPr>
          <p:nvPr/>
        </p:nvSpPr>
        <p:spPr bwMode="auto">
          <a:xfrm>
            <a:off x="9645650" y="1858168"/>
            <a:ext cx="0" cy="100330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1" name="Rectangle 27"/>
          <p:cNvSpPr>
            <a:spLocks noChangeArrowheads="1"/>
          </p:cNvSpPr>
          <p:nvPr/>
        </p:nvSpPr>
        <p:spPr bwMode="auto">
          <a:xfrm>
            <a:off x="2444883" y="1412081"/>
            <a:ext cx="4520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A</a:t>
            </a:r>
          </a:p>
        </p:txBody>
      </p:sp>
      <p:sp>
        <p:nvSpPr>
          <p:cNvPr id="420892" name="Rectangle 28"/>
          <p:cNvSpPr>
            <a:spLocks noChangeArrowheads="1"/>
          </p:cNvSpPr>
          <p:nvPr/>
        </p:nvSpPr>
        <p:spPr bwMode="auto">
          <a:xfrm>
            <a:off x="9215703" y="1412081"/>
            <a:ext cx="408767"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2800">
                <a:solidFill>
                  <a:srgbClr val="0000CC"/>
                </a:solidFill>
                <a:latin typeface="微软雅黑" panose="020B0503020204020204" pitchFamily="34" charset="-122"/>
                <a:ea typeface="微软雅黑" panose="020B0503020204020204" pitchFamily="34" charset="-122"/>
              </a:rPr>
              <a:t>B</a:t>
            </a:r>
          </a:p>
        </p:txBody>
      </p:sp>
      <p:sp>
        <p:nvSpPr>
          <p:cNvPr id="420893" name="Line 29"/>
          <p:cNvSpPr>
            <a:spLocks noChangeShapeType="1"/>
          </p:cNvSpPr>
          <p:nvPr/>
        </p:nvSpPr>
        <p:spPr bwMode="auto">
          <a:xfrm>
            <a:off x="2078567" y="2055018"/>
            <a:ext cx="0" cy="23225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4" name="Line 30"/>
          <p:cNvSpPr>
            <a:spLocks noChangeShapeType="1"/>
          </p:cNvSpPr>
          <p:nvPr/>
        </p:nvSpPr>
        <p:spPr bwMode="auto">
          <a:xfrm>
            <a:off x="9387681" y="1843882"/>
            <a:ext cx="0" cy="34575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5" name="Line 31"/>
          <p:cNvSpPr>
            <a:spLocks noChangeShapeType="1"/>
          </p:cNvSpPr>
          <p:nvPr/>
        </p:nvSpPr>
        <p:spPr bwMode="auto">
          <a:xfrm>
            <a:off x="2362333" y="3432968"/>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6" name="Line 32"/>
          <p:cNvSpPr>
            <a:spLocks noChangeShapeType="1"/>
          </p:cNvSpPr>
          <p:nvPr/>
        </p:nvSpPr>
        <p:spPr bwMode="auto">
          <a:xfrm>
            <a:off x="2336535" y="1850230"/>
            <a:ext cx="4333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897" name="Line 33"/>
          <p:cNvSpPr>
            <a:spLocks noChangeShapeType="1"/>
          </p:cNvSpPr>
          <p:nvPr/>
        </p:nvSpPr>
        <p:spPr bwMode="auto">
          <a:xfrm>
            <a:off x="2558389" y="1850230"/>
            <a:ext cx="0" cy="1570038"/>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898" name="Group 34"/>
          <p:cNvGrpSpPr>
            <a:grpSpLocks/>
          </p:cNvGrpSpPr>
          <p:nvPr/>
        </p:nvGrpSpPr>
        <p:grpSpPr bwMode="auto">
          <a:xfrm>
            <a:off x="2329653" y="2374108"/>
            <a:ext cx="440253" cy="391442"/>
            <a:chOff x="4272" y="1968"/>
            <a:chExt cx="218" cy="223"/>
          </a:xfrm>
        </p:grpSpPr>
        <p:sp>
          <p:nvSpPr>
            <p:cNvPr id="420899" name="Rectangle 35"/>
            <p:cNvSpPr>
              <a:spLocks noChangeArrowheads="1"/>
            </p:cNvSpPr>
            <p:nvPr/>
          </p:nvSpPr>
          <p:spPr bwMode="auto">
            <a:xfrm>
              <a:off x="4309" y="2009"/>
              <a:ext cx="181" cy="18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0" name="Text Box 36"/>
            <p:cNvSpPr txBox="1">
              <a:spLocks noChangeArrowheads="1"/>
            </p:cNvSpPr>
            <p:nvPr/>
          </p:nvSpPr>
          <p:spPr bwMode="auto">
            <a:xfrm>
              <a:off x="4272" y="1968"/>
              <a:ext cx="20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r>
                <a:rPr kumimoji="1" lang="en-US" altLang="zh-CN" i="1" baseline="-25000">
                  <a:solidFill>
                    <a:srgbClr val="0000CC"/>
                  </a:solidFill>
                  <a:latin typeface="微软雅黑" panose="020B0503020204020204" pitchFamily="34" charset="-122"/>
                  <a:ea typeface="微软雅黑" panose="020B0503020204020204" pitchFamily="34" charset="-122"/>
                </a:rPr>
                <a:t>B</a:t>
              </a:r>
              <a:endParaRPr kumimoji="1" lang="en-US" altLang="zh-CN">
                <a:solidFill>
                  <a:srgbClr val="0000CC"/>
                </a:solidFill>
                <a:latin typeface="微软雅黑" panose="020B0503020204020204" pitchFamily="34" charset="-122"/>
                <a:ea typeface="微软雅黑" panose="020B0503020204020204" pitchFamily="34" charset="-122"/>
              </a:endParaRPr>
            </a:p>
          </p:txBody>
        </p:sp>
      </p:grpSp>
      <p:sp>
        <p:nvSpPr>
          <p:cNvPr id="420901" name="Text Box 37"/>
          <p:cNvSpPr txBox="1">
            <a:spLocks noChangeArrowheads="1"/>
          </p:cNvSpPr>
          <p:nvPr/>
        </p:nvSpPr>
        <p:spPr bwMode="auto">
          <a:xfrm>
            <a:off x="1884231" y="4347369"/>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i="1">
                <a:solidFill>
                  <a:srgbClr val="0000CC"/>
                </a:solidFill>
                <a:latin typeface="微软雅黑" panose="020B0503020204020204" pitchFamily="34" charset="-122"/>
                <a:ea typeface="微软雅黑" panose="020B0503020204020204" pitchFamily="34" charset="-122"/>
              </a:rPr>
              <a:t>t</a:t>
            </a:r>
          </a:p>
        </p:txBody>
      </p:sp>
      <p:sp>
        <p:nvSpPr>
          <p:cNvPr id="420902" name="Line 38"/>
          <p:cNvSpPr>
            <a:spLocks noChangeShapeType="1"/>
          </p:cNvSpPr>
          <p:nvPr/>
        </p:nvSpPr>
        <p:spPr bwMode="auto">
          <a:xfrm>
            <a:off x="2849033" y="5147468"/>
            <a:ext cx="6555846" cy="0"/>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3" name="Rectangle 39"/>
          <p:cNvSpPr>
            <a:spLocks noChangeArrowheads="1"/>
          </p:cNvSpPr>
          <p:nvPr/>
        </p:nvSpPr>
        <p:spPr bwMode="auto">
          <a:xfrm>
            <a:off x="9509788" y="2124869"/>
            <a:ext cx="283733"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a:solidFill>
                  <a:srgbClr val="0000CC"/>
                </a:solidFill>
                <a:latin typeface="微软雅黑" panose="020B0503020204020204" pitchFamily="34" charset="-122"/>
                <a:ea typeface="微软雅黑" panose="020B0503020204020204" pitchFamily="34" charset="-122"/>
                <a:sym typeface="Symbol" pitchFamily="18" charset="2"/>
              </a:rPr>
              <a:t></a:t>
            </a:r>
          </a:p>
        </p:txBody>
      </p:sp>
      <p:grpSp>
        <p:nvGrpSpPr>
          <p:cNvPr id="420904" name="Group 40"/>
          <p:cNvGrpSpPr>
            <a:grpSpLocks/>
          </p:cNvGrpSpPr>
          <p:nvPr/>
        </p:nvGrpSpPr>
        <p:grpSpPr bwMode="auto">
          <a:xfrm>
            <a:off x="7783117" y="1124745"/>
            <a:ext cx="1621763" cy="1316037"/>
            <a:chOff x="3861" y="1162"/>
            <a:chExt cx="943" cy="829"/>
          </a:xfrm>
        </p:grpSpPr>
        <p:sp>
          <p:nvSpPr>
            <p:cNvPr id="420905" name="AutoShape 41"/>
            <p:cNvSpPr>
              <a:spLocks noChangeArrowheads="1"/>
            </p:cNvSpPr>
            <p:nvPr/>
          </p:nvSpPr>
          <p:spPr bwMode="auto">
            <a:xfrm flipH="1">
              <a:off x="386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06" name="Text Box 42"/>
            <p:cNvSpPr txBox="1">
              <a:spLocks noChangeArrowheads="1"/>
            </p:cNvSpPr>
            <p:nvPr/>
          </p:nvSpPr>
          <p:spPr bwMode="auto">
            <a:xfrm>
              <a:off x="3878" y="1162"/>
              <a:ext cx="7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B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07" name="Line 43"/>
            <p:cNvSpPr>
              <a:spLocks noChangeShapeType="1"/>
            </p:cNvSpPr>
            <p:nvPr/>
          </p:nvSpPr>
          <p:spPr bwMode="auto">
            <a:xfrm>
              <a:off x="4377" y="1389"/>
              <a:ext cx="427" cy="602"/>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09" name="Line 45"/>
          <p:cNvSpPr>
            <a:spLocks noChangeShapeType="1"/>
          </p:cNvSpPr>
          <p:nvPr/>
        </p:nvSpPr>
        <p:spPr bwMode="auto">
          <a:xfrm flipH="1">
            <a:off x="2842155" y="2861470"/>
            <a:ext cx="584729" cy="57943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0" name="AutoShape 46"/>
          <p:cNvSpPr>
            <a:spLocks noChangeArrowheads="1"/>
          </p:cNvSpPr>
          <p:nvPr/>
        </p:nvSpPr>
        <p:spPr bwMode="auto">
          <a:xfrm>
            <a:off x="2849034" y="2061370"/>
            <a:ext cx="1843617" cy="1584325"/>
          </a:xfrm>
          <a:prstGeom prst="irregularSeal1">
            <a:avLst/>
          </a:prstGeom>
          <a:solidFill>
            <a:srgbClr val="FF99FF"/>
          </a:solidFill>
          <a:ln w="19050">
            <a:solidFill>
              <a:schemeClr val="tx1"/>
            </a:solidFill>
            <a:miter lim="800000"/>
            <a:headEnd/>
            <a:tailEnd/>
          </a:ln>
          <a:effec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1" name="Text Box 47"/>
          <p:cNvSpPr txBox="1">
            <a:spLocks noChangeArrowheads="1"/>
          </p:cNvSpPr>
          <p:nvPr/>
        </p:nvSpPr>
        <p:spPr bwMode="auto">
          <a:xfrm>
            <a:off x="3153437" y="2509045"/>
            <a:ext cx="1122423"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2400">
                <a:solidFill>
                  <a:srgbClr val="0000CC"/>
                </a:solidFill>
                <a:latin typeface="微软雅黑" panose="020B0503020204020204" pitchFamily="34" charset="-122"/>
                <a:ea typeface="微软雅黑" panose="020B0503020204020204" pitchFamily="34" charset="-122"/>
              </a:rPr>
              <a:t>A </a:t>
            </a:r>
            <a:r>
              <a:rPr kumimoji="1" lang="zh-CN" altLang="en-US" sz="2400">
                <a:solidFill>
                  <a:srgbClr val="0000CC"/>
                </a:solidFill>
                <a:latin typeface="微软雅黑" panose="020B0503020204020204" pitchFamily="34" charset="-122"/>
                <a:ea typeface="微软雅黑" panose="020B0503020204020204" pitchFamily="34" charset="-122"/>
              </a:rPr>
              <a:t>检测</a:t>
            </a:r>
          </a:p>
          <a:p>
            <a:pPr eaLnBrk="0" hangingPunct="0">
              <a:lnSpc>
                <a:spcPct val="85000"/>
              </a:lnSpc>
            </a:pPr>
            <a:r>
              <a:rPr kumimoji="1" lang="zh-CN" altLang="en-US" sz="2400">
                <a:solidFill>
                  <a:srgbClr val="0000CC"/>
                </a:solidFill>
                <a:latin typeface="微软雅黑" panose="020B0503020204020204" pitchFamily="34" charset="-122"/>
                <a:ea typeface="微软雅黑" panose="020B0503020204020204" pitchFamily="34" charset="-122"/>
              </a:rPr>
              <a:t>到冲突</a:t>
            </a:r>
          </a:p>
        </p:txBody>
      </p:sp>
      <p:grpSp>
        <p:nvGrpSpPr>
          <p:cNvPr id="420912" name="Group 48"/>
          <p:cNvGrpSpPr>
            <a:grpSpLocks/>
          </p:cNvGrpSpPr>
          <p:nvPr/>
        </p:nvGrpSpPr>
        <p:grpSpPr bwMode="auto">
          <a:xfrm>
            <a:off x="6171672" y="1254918"/>
            <a:ext cx="1927887" cy="1397000"/>
            <a:chOff x="2925" y="1207"/>
            <a:chExt cx="1121" cy="880"/>
          </a:xfrm>
        </p:grpSpPr>
        <p:sp>
          <p:nvSpPr>
            <p:cNvPr id="420913" name="Line 49"/>
            <p:cNvSpPr>
              <a:spLocks noChangeShapeType="1"/>
            </p:cNvSpPr>
            <p:nvPr/>
          </p:nvSpPr>
          <p:spPr bwMode="auto">
            <a:xfrm>
              <a:off x="3787" y="1706"/>
              <a:ext cx="232" cy="38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nvGrpSpPr>
            <p:cNvPr id="420914" name="Group 50"/>
            <p:cNvGrpSpPr>
              <a:grpSpLocks/>
            </p:cNvGrpSpPr>
            <p:nvPr/>
          </p:nvGrpSpPr>
          <p:grpSpPr bwMode="auto">
            <a:xfrm>
              <a:off x="2925" y="1207"/>
              <a:ext cx="1121" cy="681"/>
              <a:chOff x="3514" y="2256"/>
              <a:chExt cx="1121" cy="681"/>
            </a:xfrm>
          </p:grpSpPr>
          <p:sp>
            <p:nvSpPr>
              <p:cNvPr id="420915" name="AutoShape 51"/>
              <p:cNvSpPr>
                <a:spLocks noChangeArrowheads="1"/>
              </p:cNvSpPr>
              <p:nvPr/>
            </p:nvSpPr>
            <p:spPr bwMode="auto">
              <a:xfrm>
                <a:off x="3514" y="2256"/>
                <a:ext cx="1121" cy="681"/>
              </a:xfrm>
              <a:prstGeom prst="irregularSeal1">
                <a:avLst/>
              </a:prstGeom>
              <a:solidFill>
                <a:srgbClr val="FF00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6" name="Text Box 52"/>
              <p:cNvSpPr txBox="1">
                <a:spLocks noChangeArrowheads="1"/>
              </p:cNvSpPr>
              <p:nvPr/>
            </p:nvSpPr>
            <p:spPr bwMode="auto">
              <a:xfrm>
                <a:off x="3721" y="2446"/>
                <a:ext cx="6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dirty="0">
                    <a:solidFill>
                      <a:srgbClr val="0000CC"/>
                    </a:solidFill>
                    <a:latin typeface="微软雅黑" panose="020B0503020204020204" pitchFamily="34" charset="-122"/>
                    <a:ea typeface="微软雅黑" panose="020B0503020204020204" pitchFamily="34" charset="-122"/>
                  </a:rPr>
                  <a:t>开始冲突</a:t>
                </a:r>
              </a:p>
            </p:txBody>
          </p:sp>
        </p:grpSp>
      </p:grpSp>
      <p:sp>
        <p:nvSpPr>
          <p:cNvPr id="420918" name="Line 54"/>
          <p:cNvSpPr>
            <a:spLocks noChangeShapeType="1"/>
          </p:cNvSpPr>
          <p:nvPr/>
        </p:nvSpPr>
        <p:spPr bwMode="auto">
          <a:xfrm>
            <a:off x="9473671" y="5147468"/>
            <a:ext cx="990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19" name="Line 55"/>
          <p:cNvSpPr>
            <a:spLocks noChangeShapeType="1"/>
          </p:cNvSpPr>
          <p:nvPr/>
        </p:nvSpPr>
        <p:spPr bwMode="auto">
          <a:xfrm>
            <a:off x="10151269" y="1828007"/>
            <a:ext cx="0" cy="3306763"/>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0" name="Text Box 56"/>
          <p:cNvSpPr txBox="1">
            <a:spLocks noChangeArrowheads="1"/>
          </p:cNvSpPr>
          <p:nvPr/>
        </p:nvSpPr>
        <p:spPr bwMode="auto">
          <a:xfrm>
            <a:off x="9898461" y="2456656"/>
            <a:ext cx="492443" cy="230832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信</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道</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占</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用</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时</a:t>
            </a:r>
          </a:p>
          <a:p>
            <a:pPr eaLnBrk="0" hangingPunct="0"/>
            <a:r>
              <a:rPr kumimoji="1" lang="zh-CN" altLang="en-US" sz="2400">
                <a:solidFill>
                  <a:srgbClr val="0000CC"/>
                </a:solidFill>
                <a:latin typeface="微软雅黑" panose="020B0503020204020204" pitchFamily="34" charset="-122"/>
                <a:ea typeface="微软雅黑" panose="020B0503020204020204" pitchFamily="34" charset="-122"/>
              </a:rPr>
              <a:t>间</a:t>
            </a:r>
          </a:p>
        </p:txBody>
      </p:sp>
      <p:grpSp>
        <p:nvGrpSpPr>
          <p:cNvPr id="420921" name="Group 57"/>
          <p:cNvGrpSpPr>
            <a:grpSpLocks/>
          </p:cNvGrpSpPr>
          <p:nvPr/>
        </p:nvGrpSpPr>
        <p:grpSpPr bwMode="auto">
          <a:xfrm>
            <a:off x="2897189" y="1124745"/>
            <a:ext cx="1745589" cy="720725"/>
            <a:chOff x="1020" y="1162"/>
            <a:chExt cx="1015" cy="454"/>
          </a:xfrm>
        </p:grpSpPr>
        <p:sp>
          <p:nvSpPr>
            <p:cNvPr id="420922" name="AutoShape 58"/>
            <p:cNvSpPr>
              <a:spLocks noChangeArrowheads="1"/>
            </p:cNvSpPr>
            <p:nvPr/>
          </p:nvSpPr>
          <p:spPr bwMode="auto">
            <a:xfrm flipH="1">
              <a:off x="1111" y="1171"/>
              <a:ext cx="924" cy="225"/>
            </a:xfrm>
            <a:prstGeom prst="roundRect">
              <a:avLst>
                <a:gd name="adj" fmla="val 35417"/>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3" name="Text Box 59"/>
            <p:cNvSpPr txBox="1">
              <a:spLocks noChangeArrowheads="1"/>
            </p:cNvSpPr>
            <p:nvPr/>
          </p:nvSpPr>
          <p:spPr bwMode="auto">
            <a:xfrm>
              <a:off x="1111" y="1162"/>
              <a:ext cx="7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a:solidFill>
                    <a:srgbClr val="0000CC"/>
                  </a:solidFill>
                  <a:latin typeface="微软雅黑" panose="020B0503020204020204" pitchFamily="34" charset="-122"/>
                  <a:ea typeface="微软雅黑" panose="020B0503020204020204" pitchFamily="34" charset="-122"/>
                </a:rPr>
                <a:t>A </a:t>
              </a:r>
              <a:r>
                <a:rPr kumimoji="1" lang="zh-CN" altLang="en-US">
                  <a:solidFill>
                    <a:srgbClr val="0000CC"/>
                  </a:solidFill>
                  <a:latin typeface="微软雅黑" panose="020B0503020204020204" pitchFamily="34" charset="-122"/>
                  <a:ea typeface="微软雅黑" panose="020B0503020204020204" pitchFamily="34" charset="-122"/>
                </a:rPr>
                <a:t>发送数据</a:t>
              </a:r>
            </a:p>
          </p:txBody>
        </p:sp>
        <p:sp>
          <p:nvSpPr>
            <p:cNvPr id="420924" name="Line 60"/>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grpSp>
      <p:sp>
        <p:nvSpPr>
          <p:cNvPr id="420925" name="Line 61"/>
          <p:cNvSpPr>
            <a:spLocks noChangeShapeType="1"/>
          </p:cNvSpPr>
          <p:nvPr/>
        </p:nvSpPr>
        <p:spPr bwMode="auto">
          <a:xfrm flipH="1">
            <a:off x="2835276" y="2440782"/>
            <a:ext cx="6528329" cy="1008063"/>
          </a:xfrm>
          <a:prstGeom prst="line">
            <a:avLst/>
          </a:prstGeom>
          <a:noFill/>
          <a:ln w="571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6" name="Rectangle 62"/>
          <p:cNvSpPr>
            <a:spLocks noChangeArrowheads="1"/>
          </p:cNvSpPr>
          <p:nvPr/>
        </p:nvSpPr>
        <p:spPr bwMode="auto">
          <a:xfrm>
            <a:off x="2431126" y="5092378"/>
            <a:ext cx="466063" cy="354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CC"/>
              </a:solidFill>
              <a:latin typeface="微软雅黑" panose="020B0503020204020204" pitchFamily="34" charset="-122"/>
              <a:ea typeface="微软雅黑" panose="020B0503020204020204" pitchFamily="34" charset="-122"/>
            </a:endParaRPr>
          </a:p>
        </p:txBody>
      </p:sp>
      <p:sp>
        <p:nvSpPr>
          <p:cNvPr id="420927" name="Text Box 63"/>
          <p:cNvSpPr txBox="1">
            <a:spLocks noChangeArrowheads="1"/>
          </p:cNvSpPr>
          <p:nvPr/>
        </p:nvSpPr>
        <p:spPr bwMode="auto">
          <a:xfrm>
            <a:off x="1851089" y="5445225"/>
            <a:ext cx="8915400" cy="830997"/>
          </a:xfrm>
          <a:prstGeom prst="rect">
            <a:avLst/>
          </a:prstGeom>
          <a:solidFill>
            <a:schemeClr val="accent6">
              <a:lumMod val="20000"/>
              <a:lumOff val="80000"/>
            </a:schemeClr>
          </a:solidFill>
          <a:ln w="9525">
            <a:solidFill>
              <a:srgbClr val="333399"/>
            </a:solidFill>
            <a:miter lim="800000"/>
            <a:headEnd/>
            <a:tailEnd/>
          </a:ln>
          <a:effectLst/>
        </p:spPr>
        <p:txBody>
          <a:bodyPr>
            <a:spAutoFit/>
          </a:bodyPr>
          <a:lstStyle/>
          <a:p>
            <a:r>
              <a:rPr lang="en-US" altLang="zh-CN" sz="2400" dirty="0">
                <a:solidFill>
                  <a:srgbClr val="000066"/>
                </a:solidFill>
                <a:latin typeface="微软雅黑" panose="020B0503020204020204" pitchFamily="34" charset="-122"/>
                <a:ea typeface="微软雅黑" panose="020B0503020204020204" pitchFamily="34" charset="-122"/>
              </a:rPr>
              <a:t>B </a:t>
            </a:r>
            <a:r>
              <a:rPr lang="zh-CN" altLang="en-US" sz="2400" dirty="0">
                <a:solidFill>
                  <a:srgbClr val="000066"/>
                </a:solidFill>
                <a:latin typeface="微软雅黑" panose="020B0503020204020204" pitchFamily="34" charset="-122"/>
                <a:ea typeface="微软雅黑" panose="020B0503020204020204" pitchFamily="34" charset="-122"/>
              </a:rPr>
              <a:t>也能够检测到冲突，并立即停止发送数据帧，接着就发送干扰信号。这里为了简单起见，只画出 </a:t>
            </a:r>
            <a:r>
              <a:rPr lang="en-US" altLang="zh-CN" sz="2400" dirty="0">
                <a:solidFill>
                  <a:srgbClr val="000066"/>
                </a:solidFill>
                <a:latin typeface="微软雅黑" panose="020B0503020204020204" pitchFamily="34" charset="-122"/>
                <a:ea typeface="微软雅黑" panose="020B0503020204020204" pitchFamily="34" charset="-122"/>
              </a:rPr>
              <a:t>A </a:t>
            </a:r>
            <a:r>
              <a:rPr lang="zh-CN" altLang="en-US" sz="2400" dirty="0">
                <a:solidFill>
                  <a:srgbClr val="000066"/>
                </a:solidFill>
                <a:latin typeface="微软雅黑" panose="020B0503020204020204" pitchFamily="34" charset="-122"/>
                <a:ea typeface="微软雅黑" panose="020B0503020204020204" pitchFamily="34" charset="-122"/>
              </a:rPr>
              <a:t>发送干扰信号的情况。</a:t>
            </a:r>
          </a:p>
        </p:txBody>
      </p:sp>
    </p:spTree>
    <p:extLst>
      <p:ext uri="{BB962C8B-B14F-4D97-AF65-F5344CB8AC3E}">
        <p14:creationId xmlns:p14="http://schemas.microsoft.com/office/powerpoint/2010/main" val="27981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wipe(up)">
                                      <p:cBhvr>
                                        <p:cTn id="7" dur="18000"/>
                                        <p:tgtEl>
                                          <p:spTgt spid="420868"/>
                                        </p:tgtEl>
                                      </p:cBhvr>
                                    </p:animEffect>
                                  </p:childTnLst>
                                </p:cTn>
                              </p:par>
                              <p:par>
                                <p:cTn id="8" presetID="1" presetClass="entr" presetSubtype="0" fill="hold" nodeType="withEffect">
                                  <p:stCondLst>
                                    <p:cond delay="3500"/>
                                  </p:stCondLst>
                                  <p:childTnLst>
                                    <p:set>
                                      <p:cBhvr>
                                        <p:cTn id="9" dur="1" fill="hold">
                                          <p:stCondLst>
                                            <p:cond delay="0"/>
                                          </p:stCondLst>
                                        </p:cTn>
                                        <p:tgtEl>
                                          <p:spTgt spid="420904"/>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420925"/>
                                        </p:tgtEl>
                                        <p:attrNameLst>
                                          <p:attrName>style.visibility</p:attrName>
                                        </p:attrNameLst>
                                      </p:cBhvr>
                                      <p:to>
                                        <p:strVal val="visible"/>
                                      </p:to>
                                    </p:set>
                                    <p:animEffect transition="in" filter="wipe(right)">
                                      <p:cBhvr>
                                        <p:cTn id="12" dur="5000"/>
                                        <p:tgtEl>
                                          <p:spTgt spid="420925"/>
                                        </p:tgtEl>
                                      </p:cBhvr>
                                    </p:animEffect>
                                  </p:childTnLst>
                                </p:cTn>
                              </p:par>
                              <p:par>
                                <p:cTn id="13" presetID="1" presetClass="entr" presetSubtype="0" fill="hold" nodeType="withEffect">
                                  <p:stCondLst>
                                    <p:cond delay="4000"/>
                                  </p:stCondLst>
                                  <p:childTnLst>
                                    <p:set>
                                      <p:cBhvr>
                                        <p:cTn id="14" dur="1" fill="hold">
                                          <p:stCondLst>
                                            <p:cond delay="0"/>
                                          </p:stCondLst>
                                        </p:cTn>
                                        <p:tgtEl>
                                          <p:spTgt spid="420912"/>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20912"/>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0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25" grpId="0" animBg="1"/>
      <p:bldP spid="4209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solidFill>
                  <a:srgbClr val="FF0000"/>
                </a:solidFill>
              </a:rPr>
              <a:t>链路 </a:t>
            </a:r>
            <a:r>
              <a:rPr lang="en-US" altLang="zh-CN" sz="2800" dirty="0"/>
              <a:t>(link) </a:t>
            </a:r>
            <a:r>
              <a:rPr lang="zh-CN" altLang="en-US" sz="2800" dirty="0"/>
              <a:t>是一条无源的点到点的物理线路段，中间没有任何其他的交换结点。</a:t>
            </a:r>
          </a:p>
          <a:p>
            <a:pPr lvl="1"/>
            <a:r>
              <a:rPr lang="zh-CN" altLang="en-US" sz="2400" dirty="0">
                <a:solidFill>
                  <a:srgbClr val="0000CC"/>
                </a:solidFill>
              </a:rPr>
              <a:t>一条链路只是一条通路的一个组成部分。</a:t>
            </a:r>
          </a:p>
          <a:p>
            <a:r>
              <a:rPr lang="zh-CN" altLang="en-US" sz="2800" dirty="0">
                <a:solidFill>
                  <a:srgbClr val="FF0000"/>
                </a:solidFill>
              </a:rPr>
              <a:t>数据链路 </a:t>
            </a:r>
            <a:r>
              <a:rPr lang="en-US" altLang="zh-CN" sz="2800" dirty="0"/>
              <a:t>(data link) </a:t>
            </a:r>
            <a:r>
              <a:rPr lang="zh-CN" altLang="en-US" sz="2800" dirty="0"/>
              <a:t>除了物理线路外，还必须有通信协议来控制这些数据的传输。若把实现这些协议的硬件和软件加到链路上，就构成了数据链路。</a:t>
            </a:r>
          </a:p>
          <a:p>
            <a:pPr lvl="1"/>
            <a:r>
              <a:rPr lang="zh-CN" altLang="en-US" sz="2400" dirty="0"/>
              <a:t>现在最常用的方法是使用适配器（即网卡）来实现这些协议的硬件和软件。</a:t>
            </a:r>
          </a:p>
          <a:p>
            <a:pPr lvl="1"/>
            <a:r>
              <a:rPr lang="zh-CN" altLang="en-US" sz="2400" dirty="0"/>
              <a:t>一般的适配器都包括了数据链路层和物理层这两层的功能。   </a:t>
            </a: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103920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05000"/>
              </a:lnSpc>
            </a:pPr>
            <a:r>
              <a:rPr lang="en-US" altLang="zh-CN" sz="2600" dirty="0">
                <a:solidFill>
                  <a:srgbClr val="0000FF"/>
                </a:solidFill>
              </a:rPr>
              <a:t>(1) </a:t>
            </a:r>
            <a:r>
              <a:rPr lang="zh-CN" altLang="zh-CN" sz="2600" dirty="0">
                <a:solidFill>
                  <a:srgbClr val="0000FF"/>
                </a:solidFill>
              </a:rPr>
              <a:t>准备发送</a:t>
            </a:r>
            <a:r>
              <a:rPr lang="zh-CN" altLang="en-US" sz="2600" dirty="0">
                <a:solidFill>
                  <a:srgbClr val="0000FF"/>
                </a:solidFill>
              </a:rPr>
              <a:t>。</a:t>
            </a:r>
            <a:r>
              <a:rPr lang="zh-CN" altLang="zh-CN" sz="2600" dirty="0"/>
              <a:t>但在发送之前，必须先检测信道。</a:t>
            </a:r>
          </a:p>
          <a:p>
            <a:pPr>
              <a:lnSpc>
                <a:spcPct val="105000"/>
              </a:lnSpc>
            </a:pPr>
            <a:r>
              <a:rPr lang="en-US" altLang="zh-CN" sz="2600" dirty="0">
                <a:solidFill>
                  <a:srgbClr val="0000FF"/>
                </a:solidFill>
              </a:rPr>
              <a:t>(2) </a:t>
            </a:r>
            <a:r>
              <a:rPr lang="zh-CN" altLang="zh-CN" sz="2600" dirty="0">
                <a:solidFill>
                  <a:srgbClr val="0000FF"/>
                </a:solidFill>
              </a:rPr>
              <a:t>检测信道</a:t>
            </a:r>
            <a:r>
              <a:rPr lang="zh-CN" altLang="en-US" sz="2600" dirty="0">
                <a:solidFill>
                  <a:srgbClr val="0000FF"/>
                </a:solidFill>
              </a:rPr>
              <a:t>。</a:t>
            </a:r>
            <a:r>
              <a:rPr lang="zh-CN" altLang="zh-CN" sz="2600" dirty="0"/>
              <a:t>若检测到信道忙，则应不停地检测，一直等待信道转为空闲。若检测到信道空闲，并在</a:t>
            </a:r>
            <a:r>
              <a:rPr lang="en-US" altLang="zh-CN" sz="2600" dirty="0"/>
              <a:t> 96 </a:t>
            </a:r>
            <a:r>
              <a:rPr lang="zh-CN" altLang="zh-CN" sz="2600" dirty="0">
                <a:solidFill>
                  <a:srgbClr val="0070C0"/>
                </a:solidFill>
              </a:rPr>
              <a:t>比特时间</a:t>
            </a:r>
            <a:r>
              <a:rPr lang="zh-CN" altLang="zh-CN" sz="2600" dirty="0"/>
              <a:t>内信道保持空闲（保证了帧间最小间隔），就发送这个帧。</a:t>
            </a:r>
          </a:p>
          <a:p>
            <a:pPr>
              <a:lnSpc>
                <a:spcPct val="105000"/>
              </a:lnSpc>
            </a:pPr>
            <a:r>
              <a:rPr lang="en-US" altLang="zh-CN" sz="2600" dirty="0">
                <a:solidFill>
                  <a:srgbClr val="0000FF"/>
                </a:solidFill>
              </a:rPr>
              <a:t>(3) </a:t>
            </a:r>
            <a:r>
              <a:rPr lang="zh-CN" altLang="en-US" sz="2600" dirty="0">
                <a:solidFill>
                  <a:srgbClr val="0000FF"/>
                </a:solidFill>
              </a:rPr>
              <a:t>检查碰撞。</a:t>
            </a:r>
            <a:r>
              <a:rPr lang="zh-CN" altLang="zh-CN" sz="2600" dirty="0"/>
              <a:t>在发送过程中仍不停地检测信道，即网络适配器要边发送边监听。这里只有</a:t>
            </a:r>
            <a:r>
              <a:rPr lang="zh-CN" altLang="zh-CN" sz="2600" dirty="0">
                <a:solidFill>
                  <a:srgbClr val="FF0000"/>
                </a:solidFill>
              </a:rPr>
              <a:t>两种可能性：</a:t>
            </a:r>
            <a:endParaRPr lang="en-US" altLang="zh-CN" sz="2600" dirty="0">
              <a:solidFill>
                <a:srgbClr val="FF0000"/>
              </a:solidFill>
            </a:endParaRPr>
          </a:p>
          <a:p>
            <a:pPr lvl="1">
              <a:lnSpc>
                <a:spcPct val="105000"/>
              </a:lnSpc>
            </a:pPr>
            <a:r>
              <a:rPr lang="zh-CN" altLang="zh-CN" sz="2200" dirty="0">
                <a:solidFill>
                  <a:srgbClr val="FF0000"/>
                </a:solidFill>
              </a:rPr>
              <a:t>①发送成功：</a:t>
            </a:r>
            <a:r>
              <a:rPr lang="zh-CN" altLang="zh-CN" sz="2200" dirty="0"/>
              <a:t>在争用期内一直未检测到碰撞。这个帧肯定能够发送成功。发送完毕后，其他什么也不做。然后回到</a:t>
            </a:r>
            <a:r>
              <a:rPr lang="en-US" altLang="zh-CN" sz="2200" dirty="0"/>
              <a:t> (1)</a:t>
            </a:r>
            <a:r>
              <a:rPr lang="zh-CN" altLang="zh-CN" sz="2200" dirty="0"/>
              <a:t>。</a:t>
            </a:r>
          </a:p>
          <a:p>
            <a:pPr lvl="1">
              <a:lnSpc>
                <a:spcPct val="105000"/>
              </a:lnSpc>
            </a:pPr>
            <a:r>
              <a:rPr lang="zh-CN" altLang="zh-CN" sz="2200" dirty="0">
                <a:solidFill>
                  <a:srgbClr val="FF0000"/>
                </a:solidFill>
              </a:rPr>
              <a:t>②发送失败：</a:t>
            </a:r>
            <a:r>
              <a:rPr lang="zh-CN" altLang="zh-CN" sz="2200" dirty="0"/>
              <a:t>在争用期内检测到碰撞。这时立即停止发送数据，并按规定发送人为干扰信号。适配器接着就执行指数退避算法，等待</a:t>
            </a:r>
            <a:r>
              <a:rPr lang="en-US" altLang="zh-CN" sz="2200" dirty="0"/>
              <a:t> </a:t>
            </a:r>
            <a:r>
              <a:rPr lang="en-US" altLang="zh-CN" sz="2200" i="1" dirty="0"/>
              <a:t>r </a:t>
            </a:r>
            <a:r>
              <a:rPr lang="zh-CN" altLang="zh-CN" sz="2200" dirty="0"/>
              <a:t>倍</a:t>
            </a:r>
            <a:r>
              <a:rPr lang="en-US" altLang="zh-CN" sz="2200" dirty="0"/>
              <a:t> 512 </a:t>
            </a:r>
            <a:r>
              <a:rPr lang="zh-CN" altLang="zh-CN" sz="2200" dirty="0">
                <a:solidFill>
                  <a:srgbClr val="0000FF"/>
                </a:solidFill>
              </a:rPr>
              <a:t>比特时间</a:t>
            </a:r>
            <a:r>
              <a:rPr lang="zh-CN" altLang="zh-CN" sz="2200" dirty="0"/>
              <a:t>后，返回到步骤</a:t>
            </a:r>
            <a:r>
              <a:rPr lang="en-US" altLang="zh-CN" sz="2200" dirty="0"/>
              <a:t> (2)</a:t>
            </a:r>
            <a:r>
              <a:rPr lang="zh-CN" altLang="zh-CN" sz="2200" dirty="0"/>
              <a:t>，继续检测信道。但若重传达</a:t>
            </a:r>
            <a:r>
              <a:rPr lang="en-US" altLang="zh-CN" sz="2200" dirty="0"/>
              <a:t> 16 </a:t>
            </a:r>
            <a:r>
              <a:rPr lang="zh-CN" altLang="zh-CN" sz="2200" dirty="0"/>
              <a:t>次仍不能成功，则停止重传而向上报错。</a:t>
            </a:r>
          </a:p>
          <a:p>
            <a:pPr>
              <a:lnSpc>
                <a:spcPct val="105000"/>
              </a:lnSpc>
            </a:pPr>
            <a:endParaRPr lang="zh-CN" altLang="zh-CN" sz="2400" dirty="0"/>
          </a:p>
          <a:p>
            <a:pPr>
              <a:lnSpc>
                <a:spcPct val="105000"/>
              </a:lnSpc>
            </a:pPr>
            <a:endParaRPr lang="zh-CN" altLang="en-US" sz="2400" dirty="0"/>
          </a:p>
        </p:txBody>
      </p:sp>
      <p:sp>
        <p:nvSpPr>
          <p:cNvPr id="2" name="标题 1"/>
          <p:cNvSpPr>
            <a:spLocks noGrp="1"/>
          </p:cNvSpPr>
          <p:nvPr>
            <p:ph type="title"/>
          </p:nvPr>
        </p:nvSpPr>
        <p:spPr/>
        <p:txBody>
          <a:bodyPr/>
          <a:lstStyle/>
          <a:p>
            <a:pPr algn="ctr"/>
            <a:r>
              <a:rPr lang="en-US" altLang="zh-CN" dirty="0"/>
              <a:t>CSMA/CD</a:t>
            </a:r>
            <a:r>
              <a:rPr lang="zh-CN" altLang="zh-CN" dirty="0"/>
              <a:t>协议的要点</a:t>
            </a:r>
            <a:endParaRPr lang="zh-CN" altLang="en-US" dirty="0"/>
          </a:p>
        </p:txBody>
      </p:sp>
    </p:spTree>
    <p:extLst>
      <p:ext uri="{BB962C8B-B14F-4D97-AF65-F5344CB8AC3E}">
        <p14:creationId xmlns:p14="http://schemas.microsoft.com/office/powerpoint/2010/main" val="3653521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传统以太网最初是使用粗同轴电缆，后来演进到使用比较便宜的细同轴电缆，最后发展为使用更便宜和更灵活的双绞线。</a:t>
            </a:r>
            <a:endParaRPr lang="en-US" altLang="zh-CN" dirty="0"/>
          </a:p>
          <a:p>
            <a:r>
              <a:rPr lang="zh-CN" altLang="en-US" dirty="0"/>
              <a:t>采用</a:t>
            </a:r>
            <a:r>
              <a:rPr lang="zh-CN" altLang="zh-CN" dirty="0"/>
              <a:t>双绞线</a:t>
            </a:r>
            <a:r>
              <a:rPr lang="zh-CN" altLang="en-US" dirty="0"/>
              <a:t>的</a:t>
            </a:r>
            <a:r>
              <a:rPr lang="zh-CN" altLang="zh-CN" dirty="0"/>
              <a:t>以太网采用星形拓扑，在星形的中心则增加了一种可靠性非常高的设备，叫做</a:t>
            </a:r>
            <a:r>
              <a:rPr lang="zh-CN" altLang="zh-CN" dirty="0">
                <a:solidFill>
                  <a:srgbClr val="FF0000"/>
                </a:solidFill>
              </a:rPr>
              <a:t>集线器</a:t>
            </a:r>
            <a:r>
              <a:rPr lang="en-US" altLang="zh-CN" dirty="0">
                <a:solidFill>
                  <a:srgbClr val="FF0000"/>
                </a:solidFill>
              </a:rPr>
              <a:t> </a:t>
            </a:r>
            <a:r>
              <a:rPr lang="en-US" altLang="zh-CN" dirty="0"/>
              <a:t>(hub)</a:t>
            </a:r>
            <a:r>
              <a:rPr lang="zh-CN" altLang="en-US" dirty="0"/>
              <a:t>。</a:t>
            </a:r>
          </a:p>
        </p:txBody>
      </p:sp>
      <p:sp>
        <p:nvSpPr>
          <p:cNvPr id="2" name="标题 1"/>
          <p:cNvSpPr>
            <a:spLocks noGrp="1"/>
          </p:cNvSpPr>
          <p:nvPr>
            <p:ph type="title"/>
          </p:nvPr>
        </p:nvSpPr>
        <p:spPr/>
        <p:txBody>
          <a:bodyPr/>
          <a:lstStyle/>
          <a:p>
            <a:r>
              <a:rPr lang="en-US" altLang="zh-CN" dirty="0"/>
              <a:t>3.3.3  </a:t>
            </a:r>
            <a:r>
              <a:rPr lang="zh-CN" altLang="zh-CN" dirty="0"/>
              <a:t>使用集线器的星形拓扑</a:t>
            </a:r>
            <a:endParaRPr lang="zh-CN" altLang="en-US" dirty="0"/>
          </a:p>
        </p:txBody>
      </p:sp>
    </p:spTree>
    <p:extLst>
      <p:ext uri="{BB962C8B-B14F-4D97-AF65-F5344CB8AC3E}">
        <p14:creationId xmlns:p14="http://schemas.microsoft.com/office/powerpoint/2010/main" val="1788568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nvPr>
        </p:nvSpPr>
        <p:spPr/>
        <p:txBody>
          <a:bodyPr/>
          <a:lstStyle/>
          <a:p>
            <a:pPr algn="ctr"/>
            <a:r>
              <a:rPr lang="zh-CN" altLang="en-US" dirty="0"/>
              <a:t>使用集线器的双绞线以太网 </a:t>
            </a:r>
          </a:p>
        </p:txBody>
      </p:sp>
      <p:grpSp>
        <p:nvGrpSpPr>
          <p:cNvPr id="2" name="组合 1"/>
          <p:cNvGrpSpPr/>
          <p:nvPr/>
        </p:nvGrpSpPr>
        <p:grpSpPr>
          <a:xfrm>
            <a:off x="3130005" y="1411388"/>
            <a:ext cx="6157714" cy="3313756"/>
            <a:chOff x="896012" y="1340768"/>
            <a:chExt cx="7255800" cy="3830637"/>
          </a:xfrm>
        </p:grpSpPr>
        <p:sp>
          <p:nvSpPr>
            <p:cNvPr id="637957" name="Text Box 5"/>
            <p:cNvSpPr txBox="1">
              <a:spLocks noChangeArrowheads="1"/>
            </p:cNvSpPr>
            <p:nvPr/>
          </p:nvSpPr>
          <p:spPr bwMode="auto">
            <a:xfrm>
              <a:off x="3860933" y="2434556"/>
              <a:ext cx="13112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集线器</a:t>
              </a:r>
            </a:p>
          </p:txBody>
        </p:sp>
        <p:sp>
          <p:nvSpPr>
            <p:cNvPr id="637958" name="Line 6"/>
            <p:cNvSpPr>
              <a:spLocks noChangeShapeType="1"/>
            </p:cNvSpPr>
            <p:nvPr/>
          </p:nvSpPr>
          <p:spPr bwMode="auto">
            <a:xfrm flipV="1">
              <a:off x="1317360" y="3272755"/>
              <a:ext cx="2806700" cy="3873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59" name="Line 7"/>
            <p:cNvSpPr>
              <a:spLocks noChangeShapeType="1"/>
            </p:cNvSpPr>
            <p:nvPr/>
          </p:nvSpPr>
          <p:spPr bwMode="auto">
            <a:xfrm>
              <a:off x="2440386" y="1986881"/>
              <a:ext cx="1824698" cy="11588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0" name="Line 8"/>
            <p:cNvSpPr>
              <a:spLocks noChangeShapeType="1"/>
            </p:cNvSpPr>
            <p:nvPr/>
          </p:nvSpPr>
          <p:spPr bwMode="auto">
            <a:xfrm flipV="1">
              <a:off x="4124061" y="3401342"/>
              <a:ext cx="423069" cy="167640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1" name="Line 9"/>
            <p:cNvSpPr>
              <a:spLocks noChangeShapeType="1"/>
            </p:cNvSpPr>
            <p:nvPr/>
          </p:nvSpPr>
          <p:spPr bwMode="auto">
            <a:xfrm flipH="1">
              <a:off x="4686433" y="1855117"/>
              <a:ext cx="1683676" cy="14176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62" name="Line 10"/>
            <p:cNvSpPr>
              <a:spLocks noChangeShapeType="1"/>
            </p:cNvSpPr>
            <p:nvPr/>
          </p:nvSpPr>
          <p:spPr bwMode="auto">
            <a:xfrm>
              <a:off x="4825735" y="3401343"/>
              <a:ext cx="2806700" cy="13017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pic>
          <p:nvPicPr>
            <p:cNvPr id="6379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773" y="1597942"/>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9456" y="1340768"/>
              <a:ext cx="79798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450" y="4433217"/>
              <a:ext cx="797983"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3829" y="3015581"/>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012" y="3145756"/>
              <a:ext cx="797983"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9" name="Text Box 17"/>
            <p:cNvSpPr txBox="1">
              <a:spLocks noChangeArrowheads="1"/>
            </p:cNvSpPr>
            <p:nvPr/>
          </p:nvSpPr>
          <p:spPr bwMode="auto">
            <a:xfrm>
              <a:off x="5236766" y="4423691"/>
              <a:ext cx="2040348"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两对双绞线</a:t>
              </a:r>
            </a:p>
          </p:txBody>
        </p:sp>
        <p:sp>
          <p:nvSpPr>
            <p:cNvPr id="637970" name="Line 18"/>
            <p:cNvSpPr>
              <a:spLocks noChangeShapeType="1"/>
            </p:cNvSpPr>
            <p:nvPr/>
          </p:nvSpPr>
          <p:spPr bwMode="auto">
            <a:xfrm flipV="1">
              <a:off x="6110420" y="3531517"/>
              <a:ext cx="259688" cy="941388"/>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1" name="Text Box 19"/>
            <p:cNvSpPr txBox="1">
              <a:spLocks noChangeArrowheads="1"/>
            </p:cNvSpPr>
            <p:nvPr/>
          </p:nvSpPr>
          <p:spPr bwMode="auto">
            <a:xfrm>
              <a:off x="6512851" y="1499516"/>
              <a:ext cx="946697"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99"/>
                  </a:solidFill>
                  <a:latin typeface="微软雅黑" panose="020B0503020204020204" pitchFamily="34" charset="-122"/>
                  <a:ea typeface="微软雅黑" panose="020B0503020204020204" pitchFamily="34" charset="-122"/>
                </a:rPr>
                <a:t>站点</a:t>
              </a:r>
            </a:p>
          </p:txBody>
        </p:sp>
        <p:sp>
          <p:nvSpPr>
            <p:cNvPr id="637972" name="Text Box 20"/>
            <p:cNvSpPr txBox="1">
              <a:spLocks noChangeArrowheads="1"/>
            </p:cNvSpPr>
            <p:nvPr/>
          </p:nvSpPr>
          <p:spPr bwMode="auto">
            <a:xfrm>
              <a:off x="5616840" y="2553617"/>
              <a:ext cx="2087721" cy="5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pitchFamily="34" charset="-122"/>
                  <a:ea typeface="微软雅黑" panose="020B0503020204020204" pitchFamily="34" charset="-122"/>
                </a:rPr>
                <a:t>RJ-45 </a:t>
              </a:r>
              <a:r>
                <a:rPr lang="zh-CN" altLang="en-US" sz="2400">
                  <a:solidFill>
                    <a:srgbClr val="000099"/>
                  </a:solidFill>
                  <a:latin typeface="微软雅黑" panose="020B0503020204020204" pitchFamily="34" charset="-122"/>
                  <a:ea typeface="微软雅黑" panose="020B0503020204020204" pitchFamily="34" charset="-122"/>
                </a:rPr>
                <a:t>插头</a:t>
              </a:r>
            </a:p>
          </p:txBody>
        </p:sp>
        <p:sp>
          <p:nvSpPr>
            <p:cNvPr id="637973" name="Line 21"/>
            <p:cNvSpPr>
              <a:spLocks noChangeShapeType="1"/>
            </p:cNvSpPr>
            <p:nvPr/>
          </p:nvSpPr>
          <p:spPr bwMode="auto">
            <a:xfrm>
              <a:off x="6753623" y="3001293"/>
              <a:ext cx="600207" cy="530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637974" name="Line 22"/>
            <p:cNvSpPr>
              <a:spLocks noChangeShapeType="1"/>
            </p:cNvSpPr>
            <p:nvPr/>
          </p:nvSpPr>
          <p:spPr bwMode="auto">
            <a:xfrm flipH="1">
              <a:off x="5388108" y="3001293"/>
              <a:ext cx="718873" cy="403225"/>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794631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en-US" altLang="zh-CN" dirty="0"/>
              <a:t>1990 </a:t>
            </a:r>
            <a:r>
              <a:rPr lang="zh-CN" altLang="zh-CN" dirty="0"/>
              <a:t>年</a:t>
            </a:r>
            <a:r>
              <a:rPr lang="zh-CN" altLang="en-US" dirty="0"/>
              <a:t>，</a:t>
            </a:r>
            <a:r>
              <a:rPr lang="en-US" altLang="zh-CN" dirty="0"/>
              <a:t>IEEE </a:t>
            </a:r>
            <a:r>
              <a:rPr lang="zh-CN" altLang="zh-CN" dirty="0"/>
              <a:t>制定出星形以太网</a:t>
            </a:r>
            <a:r>
              <a:rPr lang="en-US" altLang="zh-CN" dirty="0"/>
              <a:t> 10BASE-T </a:t>
            </a:r>
            <a:r>
              <a:rPr lang="zh-CN" altLang="zh-CN" dirty="0"/>
              <a:t>的标准</a:t>
            </a:r>
            <a:r>
              <a:rPr lang="en-US" altLang="zh-CN" dirty="0"/>
              <a:t> 802.3i</a:t>
            </a:r>
            <a:r>
              <a:rPr lang="zh-CN" altLang="en-US" dirty="0"/>
              <a:t>。</a:t>
            </a:r>
            <a:endParaRPr lang="en-US" altLang="zh-CN" dirty="0"/>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grpSp>
        <p:nvGrpSpPr>
          <p:cNvPr id="18" name="组合 17"/>
          <p:cNvGrpSpPr/>
          <p:nvPr/>
        </p:nvGrpSpPr>
        <p:grpSpPr>
          <a:xfrm>
            <a:off x="3647729" y="2636912"/>
            <a:ext cx="5400473" cy="2088232"/>
            <a:chOff x="2504728" y="2420888"/>
            <a:chExt cx="5400473" cy="2088232"/>
          </a:xfrm>
        </p:grpSpPr>
        <p:sp>
          <p:nvSpPr>
            <p:cNvPr id="3" name="矩形 2"/>
            <p:cNvSpPr/>
            <p:nvPr/>
          </p:nvSpPr>
          <p:spPr>
            <a:xfrm>
              <a:off x="2504728" y="2420888"/>
              <a:ext cx="69121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10</a:t>
              </a:r>
              <a:endParaRPr lang="zh-CN" altLang="en-US" sz="3200" u="sng" dirty="0">
                <a:latin typeface="微软雅黑" panose="020B0503020204020204" pitchFamily="34" charset="-122"/>
                <a:ea typeface="微软雅黑" panose="020B0503020204020204" pitchFamily="34" charset="-122"/>
              </a:endParaRPr>
            </a:p>
          </p:txBody>
        </p:sp>
        <p:sp>
          <p:nvSpPr>
            <p:cNvPr id="7" name="矩形 6"/>
            <p:cNvSpPr/>
            <p:nvPr/>
          </p:nvSpPr>
          <p:spPr>
            <a:xfrm>
              <a:off x="3008784" y="2420888"/>
              <a:ext cx="1194558"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BASE</a:t>
              </a:r>
              <a:endParaRPr lang="zh-CN" altLang="en-US" sz="3200" u="sng" dirty="0">
                <a:latin typeface="微软雅黑" panose="020B0503020204020204" pitchFamily="34" charset="-122"/>
                <a:ea typeface="微软雅黑" panose="020B0503020204020204" pitchFamily="34" charset="-122"/>
              </a:endParaRPr>
            </a:p>
          </p:txBody>
        </p:sp>
        <p:sp>
          <p:nvSpPr>
            <p:cNvPr id="8" name="矩形 7"/>
            <p:cNvSpPr/>
            <p:nvPr/>
          </p:nvSpPr>
          <p:spPr>
            <a:xfrm>
              <a:off x="4205882" y="2463279"/>
              <a:ext cx="382872" cy="523220"/>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4592960" y="2420888"/>
              <a:ext cx="562975" cy="584775"/>
            </a:xfrm>
            <a:prstGeom prst="rect">
              <a:avLst/>
            </a:prstGeom>
            <a:noFill/>
          </p:spPr>
          <p:txBody>
            <a:bodyPr wrap="none">
              <a:spAutoFit/>
            </a:bodyPr>
            <a:lstStyle/>
            <a:p>
              <a:r>
                <a:rPr lang="en-US" altLang="zh-CN" sz="3200" u="sng" dirty="0">
                  <a:latin typeface="微软雅黑" panose="020B0503020204020204" pitchFamily="34" charset="-122"/>
                  <a:ea typeface="微软雅黑" panose="020B0503020204020204" pitchFamily="34" charset="-122"/>
                </a:rPr>
                <a:t>T </a:t>
              </a:r>
              <a:endParaRPr lang="zh-CN" altLang="en-US" sz="3200" u="sng" dirty="0">
                <a:latin typeface="微软雅黑" panose="020B0503020204020204" pitchFamily="34" charset="-122"/>
                <a:ea typeface="微软雅黑" panose="020B0503020204020204" pitchFamily="34" charset="-122"/>
              </a:endParaRPr>
            </a:p>
          </p:txBody>
        </p:sp>
        <p:cxnSp>
          <p:nvCxnSpPr>
            <p:cNvPr id="10" name="肘形连接符 9"/>
            <p:cNvCxnSpPr>
              <a:stCxn id="9" idx="2"/>
            </p:cNvCxnSpPr>
            <p:nvPr/>
          </p:nvCxnSpPr>
          <p:spPr bwMode="auto">
            <a:xfrm rot="16200000" flipH="1">
              <a:off x="5638160" y="2241950"/>
              <a:ext cx="279320" cy="180674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p:cNvSpPr/>
            <p:nvPr/>
          </p:nvSpPr>
          <p:spPr>
            <a:xfrm>
              <a:off x="6638508" y="2996952"/>
              <a:ext cx="1266693"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双绞线</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4" name="肘形连接符 13"/>
            <p:cNvCxnSpPr>
              <a:stCxn id="7" idx="2"/>
            </p:cNvCxnSpPr>
            <p:nvPr/>
          </p:nvCxnSpPr>
          <p:spPr bwMode="auto">
            <a:xfrm rot="16200000" flipH="1">
              <a:off x="4184105" y="2427620"/>
              <a:ext cx="737790" cy="1893875"/>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5499939" y="3481844"/>
              <a:ext cx="906017" cy="523220"/>
            </a:xfrm>
            <a:prstGeom prst="rect">
              <a:avLst/>
            </a:prstGeom>
          </p:spPr>
          <p:txBody>
            <a:bodyPr wrap="none">
              <a:spAutoFit/>
            </a:bodyPr>
            <a:lstStyle/>
            <a:p>
              <a:r>
                <a:rPr lang="zh-CN" altLang="zh-CN" sz="2800" dirty="0">
                  <a:solidFill>
                    <a:srgbClr val="000099"/>
                  </a:solidFill>
                  <a:latin typeface="微软雅黑" panose="020B0503020204020204" pitchFamily="34" charset="-122"/>
                  <a:ea typeface="微软雅黑" panose="020B0503020204020204" pitchFamily="34" charset="-122"/>
                </a:rPr>
                <a:t>基带</a:t>
              </a:r>
              <a:endParaRPr lang="zh-CN" altLang="en-US" sz="2800" dirty="0">
                <a:solidFill>
                  <a:srgbClr val="000099"/>
                </a:solidFill>
                <a:latin typeface="微软雅黑" panose="020B0503020204020204" pitchFamily="34" charset="-122"/>
                <a:ea typeface="微软雅黑" panose="020B0503020204020204" pitchFamily="34" charset="-122"/>
              </a:endParaRPr>
            </a:p>
          </p:txBody>
        </p:sp>
        <p:cxnSp>
          <p:nvCxnSpPr>
            <p:cNvPr id="19" name="肘形连接符 18"/>
            <p:cNvCxnSpPr>
              <a:stCxn id="3" idx="2"/>
            </p:cNvCxnSpPr>
            <p:nvPr/>
          </p:nvCxnSpPr>
          <p:spPr bwMode="auto">
            <a:xfrm rot="16200000" flipH="1">
              <a:off x="3143370" y="2712629"/>
              <a:ext cx="1241846" cy="1827914"/>
            </a:xfrm>
            <a:prstGeom prst="bentConnector2">
              <a:avLst/>
            </a:prstGeom>
            <a:solidFill>
              <a:schemeClr val="accent1"/>
            </a:solidFill>
            <a:ln w="28575" cap="flat" cmpd="sng" algn="ctr">
              <a:solidFill>
                <a:srgbClr val="000099"/>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a:xfrm>
              <a:off x="4678251" y="3985900"/>
              <a:ext cx="3129383" cy="523220"/>
            </a:xfrm>
            <a:prstGeom prst="rect">
              <a:avLst/>
            </a:prstGeom>
          </p:spPr>
          <p:txBody>
            <a:bodyPr wrap="none">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速率为</a:t>
              </a:r>
              <a:r>
                <a:rPr lang="en-US" altLang="zh-CN" sz="2800" dirty="0">
                  <a:solidFill>
                    <a:srgbClr val="000099"/>
                  </a:solidFill>
                  <a:latin typeface="微软雅黑" panose="020B0503020204020204" pitchFamily="34" charset="-122"/>
                  <a:ea typeface="微软雅黑" panose="020B0503020204020204" pitchFamily="34" charset="-122"/>
                </a:rPr>
                <a:t>10 Mbit/s </a:t>
              </a:r>
              <a:endParaRPr lang="zh-CN" altLang="en-US" sz="2800" dirty="0">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754554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1" name="Rectangle 3"/>
          <p:cNvSpPr>
            <a:spLocks noGrp="1" noChangeArrowheads="1"/>
          </p:cNvSpPr>
          <p:nvPr>
            <p:ph idx="1"/>
          </p:nvPr>
        </p:nvSpPr>
        <p:spPr/>
        <p:txBody>
          <a:bodyPr/>
          <a:lstStyle/>
          <a:p>
            <a:r>
              <a:rPr lang="zh-CN" altLang="en-US" dirty="0"/>
              <a:t>使用无屏蔽双绞线，采用星形拓扑。</a:t>
            </a:r>
            <a:endParaRPr lang="en-US" altLang="zh-CN" dirty="0"/>
          </a:p>
          <a:p>
            <a:r>
              <a:rPr lang="zh-CN" altLang="en-US" dirty="0"/>
              <a:t>每个站需要用两对双绞线，分别用于发送和接收。</a:t>
            </a:r>
            <a:endParaRPr lang="en-US" altLang="zh-CN" dirty="0"/>
          </a:p>
          <a:p>
            <a:r>
              <a:rPr lang="zh-CN" altLang="zh-CN" dirty="0"/>
              <a:t>双绞线的两端使用</a:t>
            </a:r>
            <a:r>
              <a:rPr lang="en-US" altLang="zh-CN" dirty="0"/>
              <a:t> RJ-45 </a:t>
            </a:r>
            <a:r>
              <a:rPr lang="zh-CN" altLang="zh-CN" dirty="0"/>
              <a:t>插头</a:t>
            </a:r>
            <a:r>
              <a:rPr lang="zh-CN" altLang="en-US" dirty="0"/>
              <a:t>。</a:t>
            </a:r>
          </a:p>
          <a:p>
            <a:r>
              <a:rPr lang="zh-CN" altLang="en-US" dirty="0"/>
              <a:t>集线器使用了大规模集成电路芯片，因此</a:t>
            </a:r>
            <a:r>
              <a:rPr lang="zh-CN" altLang="zh-CN" dirty="0"/>
              <a:t>集线器的可靠性提高</a:t>
            </a:r>
            <a:r>
              <a:rPr lang="zh-CN" altLang="en-US" dirty="0"/>
              <a:t>。 </a:t>
            </a:r>
            <a:endParaRPr lang="en-US" altLang="zh-CN" dirty="0"/>
          </a:p>
          <a:p>
            <a:r>
              <a:rPr lang="en-US" altLang="zh-CN" dirty="0"/>
              <a:t>10BASE-T </a:t>
            </a:r>
            <a:r>
              <a:rPr lang="zh-CN" altLang="en-US" dirty="0"/>
              <a:t>的通信距离稍短，每个站到集线器的距离不超过 </a:t>
            </a:r>
            <a:r>
              <a:rPr lang="en-US" altLang="zh-CN" dirty="0"/>
              <a:t>100 m</a:t>
            </a:r>
            <a:r>
              <a:rPr lang="zh-CN" altLang="en-US" dirty="0"/>
              <a:t>。</a:t>
            </a:r>
          </a:p>
        </p:txBody>
      </p:sp>
      <p:sp>
        <p:nvSpPr>
          <p:cNvPr id="427010" name="Rectangle 2"/>
          <p:cNvSpPr>
            <a:spLocks noGrp="1" noChangeArrowheads="1"/>
          </p:cNvSpPr>
          <p:nvPr>
            <p:ph type="title"/>
          </p:nvPr>
        </p:nvSpPr>
        <p:spPr/>
        <p:txBody>
          <a:bodyPr/>
          <a:lstStyle/>
          <a:p>
            <a:pPr algn="ctr"/>
            <a:r>
              <a:rPr lang="zh-CN" altLang="en-US" dirty="0"/>
              <a:t>星形以太网 </a:t>
            </a:r>
            <a:r>
              <a:rPr lang="en-US" altLang="zh-CN" dirty="0"/>
              <a:t>10BASE-T </a:t>
            </a:r>
          </a:p>
        </p:txBody>
      </p:sp>
    </p:spTree>
    <p:extLst>
      <p:ext uri="{BB962C8B-B14F-4D97-AF65-F5344CB8AC3E}">
        <p14:creationId xmlns:p14="http://schemas.microsoft.com/office/powerpoint/2010/main" val="1388213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1"/>
          </p:nvPr>
        </p:nvSpPr>
        <p:spPr/>
        <p:txBody>
          <a:bodyPr/>
          <a:lstStyle/>
          <a:p>
            <a:r>
              <a:rPr lang="zh-CN" altLang="en-US" dirty="0"/>
              <a:t>这种 </a:t>
            </a:r>
            <a:r>
              <a:rPr lang="en-US" altLang="zh-CN" dirty="0"/>
              <a:t>10 Mbit/s </a:t>
            </a:r>
            <a:r>
              <a:rPr lang="zh-CN" altLang="en-US" dirty="0"/>
              <a:t>速率的无屏蔽双绞线星形网的出现，既降低了成本，又提高了可靠性。 具有很高的性价比。</a:t>
            </a:r>
          </a:p>
          <a:p>
            <a:r>
              <a:rPr lang="en-US" altLang="zh-CN" dirty="0"/>
              <a:t>10BASE-T </a:t>
            </a:r>
            <a:r>
              <a:rPr lang="zh-CN" altLang="en-US" dirty="0"/>
              <a:t>双绞线以太网的出现，是局域网发展史上的一个非常重要的里程碑，它为以太网在局域网中的统治地位奠定了牢固的基础。</a:t>
            </a:r>
            <a:endParaRPr lang="en-US" altLang="zh-CN" dirty="0"/>
          </a:p>
          <a:p>
            <a:r>
              <a:rPr lang="zh-CN" altLang="zh-CN" dirty="0"/>
              <a:t>从此以太网的拓扑就从总线</a:t>
            </a:r>
            <a:r>
              <a:rPr lang="zh-CN" altLang="en-US" dirty="0"/>
              <a:t>形</a:t>
            </a:r>
            <a:r>
              <a:rPr lang="zh-CN" altLang="zh-CN" dirty="0"/>
              <a:t>变为更加方便的星</a:t>
            </a:r>
            <a:r>
              <a:rPr lang="zh-CN" altLang="en-US" dirty="0"/>
              <a:t>形</a:t>
            </a:r>
            <a:r>
              <a:rPr lang="zh-CN" altLang="zh-CN" dirty="0"/>
              <a:t>网络，而以太网也就在局域网中占据了统治地位。</a:t>
            </a:r>
            <a:r>
              <a:rPr lang="zh-CN" altLang="en-US" dirty="0"/>
              <a:t> </a:t>
            </a:r>
          </a:p>
        </p:txBody>
      </p:sp>
      <p:sp>
        <p:nvSpPr>
          <p:cNvPr id="428034" name="Rectangle 2"/>
          <p:cNvSpPr>
            <a:spLocks noGrp="1" noChangeArrowheads="1"/>
          </p:cNvSpPr>
          <p:nvPr>
            <p:ph type="title"/>
          </p:nvPr>
        </p:nvSpPr>
        <p:spPr/>
        <p:txBody>
          <a:bodyPr/>
          <a:lstStyle/>
          <a:p>
            <a:pPr algn="ctr"/>
            <a:r>
              <a:rPr lang="en-US" altLang="zh-CN" sz="3600" dirty="0"/>
              <a:t>10BASE-T </a:t>
            </a:r>
            <a:r>
              <a:rPr lang="zh-CN" altLang="en-US" sz="3600" dirty="0"/>
              <a:t>以太网在局域网中的统治地位</a:t>
            </a:r>
          </a:p>
        </p:txBody>
      </p:sp>
    </p:spTree>
    <p:extLst>
      <p:ext uri="{BB962C8B-B14F-4D97-AF65-F5344CB8AC3E}">
        <p14:creationId xmlns:p14="http://schemas.microsoft.com/office/powerpoint/2010/main" val="3113812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8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noChangeArrowheads="1"/>
          </p:cNvSpPr>
          <p:nvPr>
            <p:ph idx="1"/>
          </p:nvPr>
        </p:nvSpPr>
        <p:spPr/>
        <p:txBody>
          <a:bodyPr/>
          <a:lstStyle/>
          <a:p>
            <a:r>
              <a:rPr lang="en-US" altLang="zh-CN" sz="2900" dirty="0"/>
              <a:t>(1) </a:t>
            </a:r>
            <a:r>
              <a:rPr lang="zh-CN" altLang="en-US" sz="2900" dirty="0"/>
              <a:t>集线器是使用电子器件来模拟实际电缆线的工作，因此整个系统仍然像一个传统的以太网那样运行。 </a:t>
            </a:r>
          </a:p>
          <a:p>
            <a:r>
              <a:rPr lang="en-US" altLang="zh-CN" sz="2900" dirty="0">
                <a:solidFill>
                  <a:srgbClr val="0000CC"/>
                </a:solidFill>
              </a:rPr>
              <a:t>(2) </a:t>
            </a:r>
            <a:r>
              <a:rPr lang="zh-CN" altLang="en-US" sz="2900" dirty="0">
                <a:solidFill>
                  <a:srgbClr val="0000CC"/>
                </a:solidFill>
              </a:rPr>
              <a:t>使用集线器的以太网在</a:t>
            </a:r>
            <a:r>
              <a:rPr lang="zh-CN" altLang="en-US" sz="2900" dirty="0">
                <a:solidFill>
                  <a:srgbClr val="FF0000"/>
                </a:solidFill>
              </a:rPr>
              <a:t>逻辑上仍是一个总线网，</a:t>
            </a:r>
            <a:r>
              <a:rPr lang="zh-CN" altLang="en-US" sz="2900" dirty="0">
                <a:solidFill>
                  <a:srgbClr val="0000CC"/>
                </a:solidFill>
              </a:rPr>
              <a:t>各工作站使用的还是 </a:t>
            </a:r>
            <a:r>
              <a:rPr lang="en-US" altLang="zh-CN" sz="2900" dirty="0">
                <a:solidFill>
                  <a:srgbClr val="0000CC"/>
                </a:solidFill>
              </a:rPr>
              <a:t>CSMA/CD </a:t>
            </a:r>
            <a:r>
              <a:rPr lang="zh-CN" altLang="en-US" sz="2900" dirty="0">
                <a:solidFill>
                  <a:srgbClr val="0000CC"/>
                </a:solidFill>
              </a:rPr>
              <a:t>协议，并</a:t>
            </a:r>
            <a:r>
              <a:rPr lang="zh-CN" altLang="en-US" sz="2900" dirty="0">
                <a:solidFill>
                  <a:srgbClr val="FF0000"/>
                </a:solidFill>
              </a:rPr>
              <a:t>共享逻辑上的总线。</a:t>
            </a:r>
            <a:r>
              <a:rPr lang="zh-CN" altLang="en-US" sz="2900" dirty="0">
                <a:solidFill>
                  <a:srgbClr val="0000CC"/>
                </a:solidFill>
              </a:rPr>
              <a:t> </a:t>
            </a:r>
          </a:p>
          <a:p>
            <a:r>
              <a:rPr lang="en-US" altLang="zh-CN" sz="2900" dirty="0"/>
              <a:t>(3) </a:t>
            </a:r>
            <a:r>
              <a:rPr lang="zh-CN" altLang="en-US" sz="2900" dirty="0"/>
              <a:t>集线器很像一个多接口的转发器，</a:t>
            </a:r>
            <a:r>
              <a:rPr lang="zh-CN" altLang="en-US" sz="2900" dirty="0">
                <a:solidFill>
                  <a:srgbClr val="FF0000"/>
                </a:solidFill>
              </a:rPr>
              <a:t>工作在物理层。</a:t>
            </a:r>
            <a:endParaRPr lang="en-US" altLang="zh-CN" sz="2900" dirty="0">
              <a:solidFill>
                <a:srgbClr val="FF0000"/>
              </a:solidFill>
            </a:endParaRPr>
          </a:p>
          <a:p>
            <a:r>
              <a:rPr lang="en-US" altLang="zh-CN" sz="2900" dirty="0"/>
              <a:t>(4) </a:t>
            </a:r>
            <a:r>
              <a:rPr lang="zh-CN" altLang="zh-CN" sz="2900" dirty="0"/>
              <a:t>集线器采用了专门的芯片，进行自适应串音回波抵消</a:t>
            </a:r>
            <a:r>
              <a:rPr lang="zh-CN" altLang="en-US" sz="2900" dirty="0"/>
              <a:t>，减少了</a:t>
            </a:r>
            <a:r>
              <a:rPr lang="zh-CN" altLang="zh-CN" sz="2900" dirty="0"/>
              <a:t>近端串音</a:t>
            </a:r>
            <a:r>
              <a:rPr lang="zh-CN" altLang="en-US" sz="2900" dirty="0"/>
              <a:t>。</a:t>
            </a:r>
          </a:p>
        </p:txBody>
      </p:sp>
      <p:sp>
        <p:nvSpPr>
          <p:cNvPr id="429058" name="Rectangle 2"/>
          <p:cNvSpPr>
            <a:spLocks noGrp="1" noChangeArrowheads="1"/>
          </p:cNvSpPr>
          <p:nvPr>
            <p:ph type="title"/>
          </p:nvPr>
        </p:nvSpPr>
        <p:spPr/>
        <p:txBody>
          <a:bodyPr/>
          <a:lstStyle/>
          <a:p>
            <a:pPr algn="ctr"/>
            <a:r>
              <a:rPr lang="zh-CN" altLang="en-US"/>
              <a:t>集线器的一些特点 </a:t>
            </a:r>
          </a:p>
        </p:txBody>
      </p:sp>
      <p:grpSp>
        <p:nvGrpSpPr>
          <p:cNvPr id="3" name="组合 2">
            <a:extLst>
              <a:ext uri="{FF2B5EF4-FFF2-40B4-BE49-F238E27FC236}">
                <a16:creationId xmlns:a16="http://schemas.microsoft.com/office/drawing/2014/main" id="{4778434A-02E8-4AF1-A53A-CD18F87DCA6C}"/>
              </a:ext>
            </a:extLst>
          </p:cNvPr>
          <p:cNvGrpSpPr/>
          <p:nvPr/>
        </p:nvGrpSpPr>
        <p:grpSpPr>
          <a:xfrm>
            <a:off x="6456040" y="4581128"/>
            <a:ext cx="4104457" cy="657364"/>
            <a:chOff x="6456040" y="4581128"/>
            <a:chExt cx="4104457" cy="657364"/>
          </a:xfrm>
        </p:grpSpPr>
        <p:sp>
          <p:nvSpPr>
            <p:cNvPr id="4" name="文本框 3">
              <a:extLst>
                <a:ext uri="{FF2B5EF4-FFF2-40B4-BE49-F238E27FC236}">
                  <a16:creationId xmlns:a16="http://schemas.microsoft.com/office/drawing/2014/main" id="{A79BEB97-5B54-40E2-B65C-E664C8BE1EBC}"/>
                </a:ext>
              </a:extLst>
            </p:cNvPr>
            <p:cNvSpPr txBox="1"/>
            <p:nvPr/>
          </p:nvSpPr>
          <p:spPr>
            <a:xfrm>
              <a:off x="6456040" y="4869160"/>
              <a:ext cx="4104457" cy="369332"/>
            </a:xfrm>
            <a:prstGeom prst="rect">
              <a:avLst/>
            </a:prstGeom>
            <a:noFill/>
          </p:spPr>
          <p:txBody>
            <a:bodyPr wrap="square" rtlCol="0">
              <a:spAutoFit/>
            </a:bodyPr>
            <a:lstStyle/>
            <a:p>
              <a:r>
                <a:rPr lang="zh-CN" altLang="en-US" dirty="0">
                  <a:solidFill>
                    <a:srgbClr val="0000FF"/>
                  </a:solidFill>
                </a:rPr>
                <a:t>发送的强信号对接收的弱信号的干扰</a:t>
              </a:r>
            </a:p>
          </p:txBody>
        </p:sp>
        <p:sp>
          <p:nvSpPr>
            <p:cNvPr id="2" name="箭头: 上 1">
              <a:extLst>
                <a:ext uri="{FF2B5EF4-FFF2-40B4-BE49-F238E27FC236}">
                  <a16:creationId xmlns:a16="http://schemas.microsoft.com/office/drawing/2014/main" id="{DD66F50F-CAAA-4D4A-9203-2A0F94C14475}"/>
                </a:ext>
              </a:extLst>
            </p:cNvPr>
            <p:cNvSpPr/>
            <p:nvPr/>
          </p:nvSpPr>
          <p:spPr bwMode="auto">
            <a:xfrm>
              <a:off x="8400256" y="4581128"/>
              <a:ext cx="144016" cy="288032"/>
            </a:xfrm>
            <a:prstGeom prst="upArrow">
              <a:avLst/>
            </a:prstGeom>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grpSp>
    </p:spTree>
    <p:extLst>
      <p:ext uri="{BB962C8B-B14F-4D97-AF65-F5344CB8AC3E}">
        <p14:creationId xmlns:p14="http://schemas.microsoft.com/office/powerpoint/2010/main" val="231017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9059">
                                            <p:txEl>
                                              <p:pRg st="3" end="3"/>
                                            </p:txEl>
                                          </p:spTgt>
                                        </p:tgtEl>
                                        <p:attrNameLst>
                                          <p:attrName>style.visibility</p:attrName>
                                        </p:attrNameLst>
                                      </p:cBhvr>
                                      <p:to>
                                        <p:strVal val="visible"/>
                                      </p:to>
                                    </p:set>
                                  </p:childTnLst>
                                </p:cTn>
                              </p:par>
                            </p:childTnLst>
                          </p:cTn>
                        </p:par>
                        <p:par>
                          <p:cTn id="15" fill="hold">
                            <p:stCondLst>
                              <p:cond delay="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algn="ctr"/>
            <a:r>
              <a:rPr lang="zh-CN" altLang="en-US"/>
              <a:t>具有三个接口的集线器 </a:t>
            </a:r>
          </a:p>
        </p:txBody>
      </p:sp>
      <p:grpSp>
        <p:nvGrpSpPr>
          <p:cNvPr id="2" name="组合 1"/>
          <p:cNvGrpSpPr/>
          <p:nvPr/>
        </p:nvGrpSpPr>
        <p:grpSpPr>
          <a:xfrm>
            <a:off x="2742407" y="1801019"/>
            <a:ext cx="6708907" cy="3160712"/>
            <a:chOff x="1442906" y="2212976"/>
            <a:chExt cx="6708907" cy="3160712"/>
          </a:xfrm>
        </p:grpSpPr>
        <p:grpSp>
          <p:nvGrpSpPr>
            <p:cNvPr id="430083" name="Group 3"/>
            <p:cNvGrpSpPr>
              <a:grpSpLocks/>
            </p:cNvGrpSpPr>
            <p:nvPr/>
          </p:nvGrpSpPr>
          <p:grpSpPr bwMode="auto">
            <a:xfrm rot="-3098467">
              <a:off x="2022145" y="3956249"/>
              <a:ext cx="1127125" cy="98028"/>
              <a:chOff x="1548" y="1476"/>
              <a:chExt cx="1338" cy="120"/>
            </a:xfrm>
          </p:grpSpPr>
          <p:sp>
            <p:nvSpPr>
              <p:cNvPr id="430084"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5"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6" name="Group 6"/>
            <p:cNvGrpSpPr>
              <a:grpSpLocks/>
            </p:cNvGrpSpPr>
            <p:nvPr/>
          </p:nvGrpSpPr>
          <p:grpSpPr bwMode="auto">
            <a:xfrm rot="-3098467">
              <a:off x="2458972" y="3956249"/>
              <a:ext cx="1127125" cy="98028"/>
              <a:chOff x="1548" y="1476"/>
              <a:chExt cx="1338" cy="120"/>
            </a:xfrm>
          </p:grpSpPr>
          <p:sp>
            <p:nvSpPr>
              <p:cNvPr id="430087"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88"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89" name="Group 9"/>
            <p:cNvGrpSpPr>
              <a:grpSpLocks/>
            </p:cNvGrpSpPr>
            <p:nvPr/>
          </p:nvGrpSpPr>
          <p:grpSpPr bwMode="auto">
            <a:xfrm rot="3701259" flipH="1">
              <a:off x="6306079" y="3949965"/>
              <a:ext cx="1001712" cy="96308"/>
              <a:chOff x="1548" y="1476"/>
              <a:chExt cx="1338" cy="120"/>
            </a:xfrm>
          </p:grpSpPr>
          <p:sp>
            <p:nvSpPr>
              <p:cNvPr id="430090"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1"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092" name="Group 12"/>
            <p:cNvGrpSpPr>
              <a:grpSpLocks/>
            </p:cNvGrpSpPr>
            <p:nvPr/>
          </p:nvGrpSpPr>
          <p:grpSpPr bwMode="auto">
            <a:xfrm rot="3701259" flipH="1">
              <a:off x="6817718" y="3969743"/>
              <a:ext cx="1001713" cy="98028"/>
              <a:chOff x="1548" y="1476"/>
              <a:chExt cx="1338" cy="120"/>
            </a:xfrm>
          </p:grpSpPr>
          <p:sp>
            <p:nvSpPr>
              <p:cNvPr id="430093"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4"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sp>
          <p:nvSpPr>
            <p:cNvPr id="430095" name="Rectangle 15"/>
            <p:cNvSpPr>
              <a:spLocks noChangeArrowheads="1"/>
            </p:cNvSpPr>
            <p:nvPr/>
          </p:nvSpPr>
          <p:spPr bwMode="auto">
            <a:xfrm>
              <a:off x="1969162" y="2212976"/>
              <a:ext cx="5969396" cy="1344613"/>
            </a:xfrm>
            <a:prstGeom prst="rect">
              <a:avLst/>
            </a:prstGeom>
            <a:solidFill>
              <a:srgbClr val="FF99FF"/>
            </a:solidFill>
            <a:ln w="25400">
              <a:solidFill>
                <a:schemeClr val="tx1"/>
              </a:solidFill>
              <a:miter lim="800000"/>
              <a:headEnd/>
              <a:tailEnd/>
            </a:ln>
            <a:effectLst>
              <a:outerShdw dist="28398" dir="3806097"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09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08" name="Rectangle 28"/>
            <p:cNvSpPr>
              <a:spLocks noChangeArrowheads="1"/>
            </p:cNvSpPr>
            <p:nvPr/>
          </p:nvSpPr>
          <p:spPr bwMode="auto">
            <a:xfrm>
              <a:off x="1442906" y="2308225"/>
              <a:ext cx="543420" cy="125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集</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线</a:t>
              </a:r>
            </a:p>
            <a:p>
              <a:pPr defTabSz="762000">
                <a:lnSpc>
                  <a:spcPct val="90000"/>
                </a:lnSpc>
              </a:pPr>
              <a:r>
                <a:rPr kumimoji="1" lang="zh-CN" altLang="en-US" sz="2800" dirty="0">
                  <a:solidFill>
                    <a:srgbClr val="000099"/>
                  </a:solidFill>
                  <a:latin typeface="微软雅黑" panose="020B0503020204020204" pitchFamily="34" charset="-122"/>
                  <a:ea typeface="微软雅黑" panose="020B0503020204020204" pitchFamily="34" charset="-122"/>
                </a:rPr>
                <a:t>器</a:t>
              </a:r>
            </a:p>
          </p:txBody>
        </p:sp>
        <p:sp>
          <p:nvSpPr>
            <p:cNvPr id="430109" name="Rectangle 29"/>
            <p:cNvSpPr>
              <a:spLocks noChangeArrowheads="1"/>
            </p:cNvSpPr>
            <p:nvPr/>
          </p:nvSpPr>
          <p:spPr bwMode="auto">
            <a:xfrm>
              <a:off x="4063868" y="4527550"/>
              <a:ext cx="160800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0" name="Rectangle 30"/>
            <p:cNvSpPr>
              <a:spLocks noChangeArrowheads="1"/>
            </p:cNvSpPr>
            <p:nvPr/>
          </p:nvSpPr>
          <p:spPr bwMode="auto">
            <a:xfrm>
              <a:off x="4375151" y="4529138"/>
              <a:ext cx="102843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1" name="Rectangle 31"/>
            <p:cNvSpPr>
              <a:spLocks noChangeArrowheads="1"/>
            </p:cNvSpPr>
            <p:nvPr/>
          </p:nvSpPr>
          <p:spPr bwMode="auto">
            <a:xfrm>
              <a:off x="451561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2" name="Rectangle 32"/>
            <p:cNvSpPr>
              <a:spLocks noChangeArrowheads="1"/>
            </p:cNvSpPr>
            <p:nvPr/>
          </p:nvSpPr>
          <p:spPr bwMode="auto">
            <a:xfrm>
              <a:off x="4313238"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3" name="Rectangle 33"/>
            <p:cNvSpPr>
              <a:spLocks noChangeArrowheads="1"/>
            </p:cNvSpPr>
            <p:nvPr/>
          </p:nvSpPr>
          <p:spPr bwMode="auto">
            <a:xfrm>
              <a:off x="4488657" y="4435475"/>
              <a:ext cx="782506"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4" name="Rectangle 34"/>
            <p:cNvSpPr>
              <a:spLocks noChangeArrowheads="1"/>
            </p:cNvSpPr>
            <p:nvPr/>
          </p:nvSpPr>
          <p:spPr bwMode="auto">
            <a:xfrm>
              <a:off x="1571890" y="4527550"/>
              <a:ext cx="1611445"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5" name="Rectangle 35"/>
            <p:cNvSpPr>
              <a:spLocks noChangeArrowheads="1"/>
            </p:cNvSpPr>
            <p:nvPr/>
          </p:nvSpPr>
          <p:spPr bwMode="auto">
            <a:xfrm>
              <a:off x="1865975" y="4529138"/>
              <a:ext cx="103187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6" name="Rectangle 36"/>
            <p:cNvSpPr>
              <a:spLocks noChangeArrowheads="1"/>
            </p:cNvSpPr>
            <p:nvPr/>
          </p:nvSpPr>
          <p:spPr bwMode="auto">
            <a:xfrm>
              <a:off x="2042553"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dirty="0">
                  <a:solidFill>
                    <a:srgbClr val="000099"/>
                  </a:solidFill>
                  <a:latin typeface="微软雅黑" panose="020B0503020204020204" pitchFamily="34" charset="-122"/>
                  <a:ea typeface="微软雅黑" panose="020B0503020204020204" pitchFamily="34" charset="-122"/>
                </a:rPr>
                <a:t>网卡</a:t>
              </a:r>
            </a:p>
          </p:txBody>
        </p:sp>
        <p:sp>
          <p:nvSpPr>
            <p:cNvPr id="430117" name="Rectangle 37"/>
            <p:cNvSpPr>
              <a:spLocks noChangeArrowheads="1"/>
            </p:cNvSpPr>
            <p:nvPr/>
          </p:nvSpPr>
          <p:spPr bwMode="auto">
            <a:xfrm>
              <a:off x="180750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18" name="Rectangle 38"/>
            <p:cNvSpPr>
              <a:spLocks noChangeArrowheads="1"/>
            </p:cNvSpPr>
            <p:nvPr/>
          </p:nvSpPr>
          <p:spPr bwMode="auto">
            <a:xfrm>
              <a:off x="2000119" y="4435475"/>
              <a:ext cx="77906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19" name="Rectangle 39"/>
            <p:cNvSpPr>
              <a:spLocks noChangeArrowheads="1"/>
            </p:cNvSpPr>
            <p:nvPr/>
          </p:nvSpPr>
          <p:spPr bwMode="auto">
            <a:xfrm>
              <a:off x="6540369" y="4527550"/>
              <a:ext cx="1611444" cy="846138"/>
            </a:xfrm>
            <a:prstGeom prst="rect">
              <a:avLst/>
            </a:prstGeom>
            <a:solidFill>
              <a:srgbClr val="FFFF00"/>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0" name="Rectangle 40"/>
            <p:cNvSpPr>
              <a:spLocks noChangeArrowheads="1"/>
            </p:cNvSpPr>
            <p:nvPr/>
          </p:nvSpPr>
          <p:spPr bwMode="auto">
            <a:xfrm>
              <a:off x="6843051" y="4529138"/>
              <a:ext cx="1030155" cy="39846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1" name="Rectangle 41"/>
            <p:cNvSpPr>
              <a:spLocks noChangeArrowheads="1"/>
            </p:cNvSpPr>
            <p:nvPr/>
          </p:nvSpPr>
          <p:spPr bwMode="auto">
            <a:xfrm>
              <a:off x="6990394" y="4516634"/>
              <a:ext cx="69891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网卡</a:t>
              </a:r>
            </a:p>
          </p:txBody>
        </p:sp>
        <p:sp>
          <p:nvSpPr>
            <p:cNvPr id="430122" name="Rectangle 42"/>
            <p:cNvSpPr>
              <a:spLocks noChangeArrowheads="1"/>
            </p:cNvSpPr>
            <p:nvPr/>
          </p:nvSpPr>
          <p:spPr bwMode="auto">
            <a:xfrm>
              <a:off x="6762222" y="4894263"/>
              <a:ext cx="9569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a:solidFill>
                    <a:srgbClr val="000099"/>
                  </a:solidFill>
                  <a:latin typeface="微软雅黑" panose="020B0503020204020204" pitchFamily="34" charset="-122"/>
                  <a:ea typeface="微软雅黑" panose="020B0503020204020204" pitchFamily="34" charset="-122"/>
                </a:rPr>
                <a:t>工作站</a:t>
              </a:r>
            </a:p>
          </p:txBody>
        </p:sp>
        <p:sp>
          <p:nvSpPr>
            <p:cNvPr id="430123" name="Rectangle 43"/>
            <p:cNvSpPr>
              <a:spLocks noChangeArrowheads="1"/>
            </p:cNvSpPr>
            <p:nvPr/>
          </p:nvSpPr>
          <p:spPr bwMode="auto">
            <a:xfrm>
              <a:off x="6968597" y="4435475"/>
              <a:ext cx="780785" cy="825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2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3" name="Rectangle 53"/>
            <p:cNvSpPr>
              <a:spLocks noChangeArrowheads="1"/>
            </p:cNvSpPr>
            <p:nvPr/>
          </p:nvSpPr>
          <p:spPr bwMode="auto">
            <a:xfrm>
              <a:off x="5210269" y="3725863"/>
              <a:ext cx="11108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400" dirty="0">
                  <a:solidFill>
                    <a:srgbClr val="C00000"/>
                  </a:solidFill>
                  <a:latin typeface="微软雅黑" panose="020B0503020204020204" pitchFamily="34" charset="-122"/>
                  <a:ea typeface="微软雅黑" panose="020B0503020204020204" pitchFamily="34" charset="-122"/>
                </a:rPr>
                <a:t>双绞线</a:t>
              </a:r>
            </a:p>
          </p:txBody>
        </p:sp>
        <p:grpSp>
          <p:nvGrpSpPr>
            <p:cNvPr id="430134" name="Group 54"/>
            <p:cNvGrpSpPr>
              <a:grpSpLocks/>
            </p:cNvGrpSpPr>
            <p:nvPr/>
          </p:nvGrpSpPr>
          <p:grpSpPr bwMode="auto">
            <a:xfrm rot="5400000" flipH="1">
              <a:off x="4703168" y="3946724"/>
              <a:ext cx="876300" cy="98028"/>
              <a:chOff x="1548" y="1476"/>
              <a:chExt cx="1338" cy="120"/>
            </a:xfrm>
          </p:grpSpPr>
          <p:sp>
            <p:nvSpPr>
              <p:cNvPr id="430135"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6"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nvGrpSpPr>
            <p:cNvPr id="430137" name="Group 57"/>
            <p:cNvGrpSpPr>
              <a:grpSpLocks/>
            </p:cNvGrpSpPr>
            <p:nvPr/>
          </p:nvGrpSpPr>
          <p:grpSpPr bwMode="auto">
            <a:xfrm rot="5400000" flipH="1">
              <a:off x="4206942" y="3958630"/>
              <a:ext cx="874712" cy="98029"/>
              <a:chOff x="1548" y="1476"/>
              <a:chExt cx="1338" cy="120"/>
            </a:xfrm>
          </p:grpSpPr>
          <p:sp>
            <p:nvSpPr>
              <p:cNvPr id="430138"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sp>
            <p:nvSpPr>
              <p:cNvPr id="430139"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solidFill>
                    <a:srgbClr val="000099"/>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1531228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idx="1"/>
          </p:nvPr>
        </p:nvSpPr>
        <p:spPr/>
        <p:txBody>
          <a:bodyPr/>
          <a:lstStyle/>
          <a:p>
            <a:r>
              <a:rPr lang="zh-CN" altLang="zh-CN" dirty="0"/>
              <a:t>多个站在以太网上同时工作就可能会发生碰撞。</a:t>
            </a:r>
            <a:endParaRPr lang="en-US" altLang="zh-CN" dirty="0"/>
          </a:p>
          <a:p>
            <a:r>
              <a:rPr lang="zh-CN" altLang="zh-CN" dirty="0"/>
              <a:t>当发生碰撞时，信道资源实际上是被浪费了。因此，当扣除碰撞所造成的信道损失后，</a:t>
            </a:r>
            <a:r>
              <a:rPr lang="zh-CN" altLang="zh-CN" dirty="0">
                <a:solidFill>
                  <a:srgbClr val="FF0000"/>
                </a:solidFill>
              </a:rPr>
              <a:t>以太网总的信道利用率并不能达到</a:t>
            </a:r>
            <a:r>
              <a:rPr lang="en-US" altLang="zh-CN" dirty="0">
                <a:solidFill>
                  <a:srgbClr val="FF0000"/>
                </a:solidFill>
              </a:rPr>
              <a:t> 100%</a:t>
            </a:r>
            <a:r>
              <a:rPr lang="zh-CN" altLang="zh-CN" dirty="0">
                <a:solidFill>
                  <a:srgbClr val="FF0000"/>
                </a:solidFill>
              </a:rPr>
              <a:t>。</a:t>
            </a:r>
            <a:endParaRPr lang="en-US" altLang="zh-CN" dirty="0">
              <a:solidFill>
                <a:srgbClr val="FF0000"/>
              </a:solidFill>
            </a:endParaRPr>
          </a:p>
          <a:p>
            <a:r>
              <a:rPr lang="zh-CN" altLang="en-US" dirty="0">
                <a:sym typeface="Symbol"/>
              </a:rPr>
              <a:t>假设</a:t>
            </a:r>
            <a:r>
              <a:rPr lang="zh-CN" altLang="en-US" i="1" dirty="0">
                <a:sym typeface="Symbol"/>
              </a:rPr>
              <a:t> </a:t>
            </a:r>
            <a:r>
              <a:rPr lang="en-US" altLang="zh-CN" i="1" dirty="0">
                <a:sym typeface="Symbol"/>
              </a:rPr>
              <a:t> </a:t>
            </a:r>
            <a:r>
              <a:rPr lang="zh-CN" altLang="zh-CN" dirty="0"/>
              <a:t>是以太网单程端到端传播时延</a:t>
            </a:r>
            <a:r>
              <a:rPr lang="zh-CN" altLang="en-US" dirty="0"/>
              <a:t>。则争用期长度为 </a:t>
            </a:r>
            <a:r>
              <a:rPr lang="en-US" altLang="zh-CN" dirty="0"/>
              <a:t>2</a:t>
            </a:r>
            <a:r>
              <a:rPr lang="en-US" altLang="zh-CN" i="1" dirty="0">
                <a:sym typeface="Symbol" pitchFamily="18" charset="2"/>
              </a:rPr>
              <a:t></a:t>
            </a:r>
            <a:r>
              <a:rPr lang="zh-CN" altLang="en-US" dirty="0"/>
              <a:t>，即端到端传播时延的两倍。检测到碰撞后不发送干扰信号。</a:t>
            </a:r>
          </a:p>
          <a:p>
            <a:r>
              <a:rPr lang="zh-CN" altLang="en-US" dirty="0"/>
              <a:t>设帧长为 </a:t>
            </a:r>
            <a:r>
              <a:rPr lang="en-US" altLang="zh-CN" i="1" dirty="0">
                <a:latin typeface="Times New Roman" pitchFamily="18" charset="0"/>
              </a:rPr>
              <a:t>L</a:t>
            </a:r>
            <a:r>
              <a:rPr lang="en-US" altLang="zh-CN" dirty="0"/>
              <a:t> </a:t>
            </a:r>
            <a:r>
              <a:rPr lang="en-US" altLang="zh-CN" dirty="0">
                <a:latin typeface="Times New Roman" pitchFamily="18" charset="0"/>
              </a:rPr>
              <a:t>(bit)</a:t>
            </a:r>
            <a:r>
              <a:rPr lang="zh-CN" altLang="en-US" dirty="0">
                <a:latin typeface="Times New Roman" pitchFamily="18" charset="0"/>
              </a:rPr>
              <a:t>，</a:t>
            </a:r>
            <a:r>
              <a:rPr lang="zh-CN" altLang="en-US" dirty="0"/>
              <a:t>数据发送速率为 </a:t>
            </a:r>
            <a:r>
              <a:rPr lang="en-US" altLang="zh-CN" i="1" dirty="0">
                <a:latin typeface="Times New Roman" pitchFamily="18" charset="0"/>
              </a:rPr>
              <a:t>C </a:t>
            </a:r>
            <a:r>
              <a:rPr lang="en-US" altLang="zh-CN" dirty="0">
                <a:latin typeface="Times New Roman" pitchFamily="18" charset="0"/>
              </a:rPr>
              <a:t>(bit/s)</a:t>
            </a:r>
            <a:r>
              <a:rPr lang="zh-CN" altLang="en-US" dirty="0">
                <a:latin typeface="Times New Roman" pitchFamily="18" charset="0"/>
              </a:rPr>
              <a:t>，则</a:t>
            </a:r>
            <a:r>
              <a:rPr lang="zh-CN" altLang="en-US" dirty="0"/>
              <a:t>帧的发送时间为 </a:t>
            </a:r>
            <a:r>
              <a:rPr lang="en-US" altLang="zh-CN" dirty="0">
                <a:latin typeface="Times New Roman" pitchFamily="18" charset="0"/>
              </a:rPr>
              <a:t> </a:t>
            </a:r>
            <a:r>
              <a:rPr lang="en-US" altLang="zh-CN" i="1" dirty="0">
                <a:latin typeface="Times New Roman" pitchFamily="18" charset="0"/>
              </a:rPr>
              <a:t>T</a:t>
            </a:r>
            <a:r>
              <a:rPr lang="en-US" altLang="zh-CN" baseline="-25000" dirty="0">
                <a:latin typeface="Times New Roman" pitchFamily="18" charset="0"/>
              </a:rPr>
              <a:t>0</a:t>
            </a:r>
            <a:r>
              <a:rPr lang="en-US" altLang="zh-CN" dirty="0">
                <a:latin typeface="Times New Roman" pitchFamily="18" charset="0"/>
              </a:rPr>
              <a:t> = </a:t>
            </a:r>
            <a:r>
              <a:rPr lang="en-US" altLang="zh-CN" i="1" dirty="0">
                <a:latin typeface="Times New Roman" pitchFamily="18" charset="0"/>
              </a:rPr>
              <a:t>L</a:t>
            </a:r>
            <a:r>
              <a:rPr lang="en-US" altLang="zh-CN" dirty="0">
                <a:latin typeface="Times New Roman" pitchFamily="18" charset="0"/>
              </a:rPr>
              <a:t>/</a:t>
            </a:r>
            <a:r>
              <a:rPr lang="en-US" altLang="zh-CN" i="1" dirty="0">
                <a:latin typeface="Times New Roman" pitchFamily="18" charset="0"/>
              </a:rPr>
              <a:t>C</a:t>
            </a:r>
            <a:r>
              <a:rPr lang="en-US" altLang="zh-CN" dirty="0">
                <a:latin typeface="Times New Roman" pitchFamily="18" charset="0"/>
              </a:rPr>
              <a:t> (s)</a:t>
            </a:r>
            <a:r>
              <a:rPr lang="zh-CN" altLang="en-US" dirty="0">
                <a:latin typeface="Times New Roman" pitchFamily="18" charset="0"/>
              </a:rPr>
              <a:t>。</a:t>
            </a:r>
            <a:r>
              <a:rPr lang="zh-CN" altLang="en-US" dirty="0"/>
              <a:t> </a:t>
            </a:r>
          </a:p>
        </p:txBody>
      </p:sp>
      <p:sp>
        <p:nvSpPr>
          <p:cNvPr id="431106" name="Rectangle 2"/>
          <p:cNvSpPr>
            <a:spLocks noGrp="1" noChangeArrowheads="1"/>
          </p:cNvSpPr>
          <p:nvPr>
            <p:ph type="title"/>
          </p:nvPr>
        </p:nvSpPr>
        <p:spPr/>
        <p:txBody>
          <a:bodyPr/>
          <a:lstStyle/>
          <a:p>
            <a:r>
              <a:rPr lang="en-US" altLang="zh-CN" dirty="0"/>
              <a:t>3.3.4  </a:t>
            </a:r>
            <a:r>
              <a:rPr lang="zh-CN" altLang="en-US" dirty="0"/>
              <a:t>以太网的信道利用率 </a:t>
            </a:r>
          </a:p>
        </p:txBody>
      </p:sp>
    </p:spTree>
    <p:extLst>
      <p:ext uri="{BB962C8B-B14F-4D97-AF65-F5344CB8AC3E}">
        <p14:creationId xmlns:p14="http://schemas.microsoft.com/office/powerpoint/2010/main" val="130768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idx="1"/>
          </p:nvPr>
        </p:nvSpPr>
        <p:spPr/>
        <p:txBody>
          <a:bodyPr/>
          <a:lstStyle/>
          <a:p>
            <a:r>
              <a:rPr lang="zh-CN" altLang="zh-CN" sz="2800" dirty="0"/>
              <a:t>一个站在发送帧时出现了碰撞。经过一个争用期</a:t>
            </a:r>
            <a:r>
              <a:rPr lang="en-US" altLang="zh-CN" sz="2800" dirty="0"/>
              <a:t> 2</a:t>
            </a:r>
            <a:r>
              <a:rPr lang="en-US" altLang="zh-CN" sz="2800" i="1" dirty="0">
                <a:sym typeface="Symbol"/>
              </a:rPr>
              <a:t> </a:t>
            </a:r>
            <a:r>
              <a:rPr lang="zh-CN" altLang="zh-CN" sz="2800" dirty="0"/>
              <a:t>后</a:t>
            </a:r>
            <a:r>
              <a:rPr lang="zh-CN" altLang="en-US" sz="2800" dirty="0"/>
              <a:t>，</a:t>
            </a:r>
            <a:r>
              <a:rPr lang="zh-CN" altLang="zh-CN" sz="2800" dirty="0"/>
              <a:t>可能又出现了碰撞。这样经过若干个争用期后，一个站发送成功了。假定发送帧需要的时间是</a:t>
            </a:r>
            <a:r>
              <a:rPr lang="en-US" altLang="zh-CN" sz="2800" dirty="0"/>
              <a:t> </a:t>
            </a:r>
            <a:r>
              <a:rPr lang="en-US" altLang="zh-CN" sz="2800" i="1" dirty="0"/>
              <a:t>T</a:t>
            </a:r>
            <a:r>
              <a:rPr lang="en-US" altLang="zh-CN" sz="2800" baseline="-25000" dirty="0"/>
              <a:t>0</a:t>
            </a:r>
            <a:r>
              <a:rPr lang="zh-CN" altLang="zh-CN" sz="2800" dirty="0"/>
              <a:t>。</a:t>
            </a:r>
            <a:endParaRPr lang="en-US" altLang="zh-CN" sz="2800" dirty="0"/>
          </a:p>
        </p:txBody>
      </p:sp>
      <p:sp>
        <p:nvSpPr>
          <p:cNvPr id="432130" name="Rectangle 2"/>
          <p:cNvSpPr>
            <a:spLocks noGrp="1" noChangeArrowheads="1"/>
          </p:cNvSpPr>
          <p:nvPr>
            <p:ph type="title"/>
          </p:nvPr>
        </p:nvSpPr>
        <p:spPr/>
        <p:txBody>
          <a:bodyPr/>
          <a:lstStyle/>
          <a:p>
            <a:pPr algn="ctr"/>
            <a:r>
              <a:rPr lang="zh-CN" altLang="en-US" dirty="0"/>
              <a:t>以太网信道被占用的情况</a:t>
            </a:r>
          </a:p>
        </p:txBody>
      </p:sp>
      <p:grpSp>
        <p:nvGrpSpPr>
          <p:cNvPr id="3" name="组合 2"/>
          <p:cNvGrpSpPr/>
          <p:nvPr/>
        </p:nvGrpSpPr>
        <p:grpSpPr>
          <a:xfrm>
            <a:off x="1578650" y="2981300"/>
            <a:ext cx="9289114" cy="2247901"/>
            <a:chOff x="330201" y="3284984"/>
            <a:chExt cx="9289114" cy="2247901"/>
          </a:xfrm>
        </p:grpSpPr>
        <p:grpSp>
          <p:nvGrpSpPr>
            <p:cNvPr id="2" name="组合 1"/>
            <p:cNvGrpSpPr/>
            <p:nvPr/>
          </p:nvGrpSpPr>
          <p:grpSpPr>
            <a:xfrm>
              <a:off x="818621" y="3284984"/>
              <a:ext cx="8800694" cy="2247901"/>
              <a:chOff x="818621" y="3284984"/>
              <a:chExt cx="8800694" cy="2247901"/>
            </a:xfrm>
          </p:grpSpPr>
          <p:sp>
            <p:nvSpPr>
              <p:cNvPr id="432132" name="Line 4"/>
              <p:cNvSpPr>
                <a:spLocks noChangeShapeType="1"/>
              </p:cNvSpPr>
              <p:nvPr/>
            </p:nvSpPr>
            <p:spPr bwMode="auto">
              <a:xfrm>
                <a:off x="878815" y="5293172"/>
                <a:ext cx="8230923"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3" name="Rectangle 5"/>
              <p:cNvSpPr>
                <a:spLocks noChangeArrowheads="1"/>
              </p:cNvSpPr>
              <p:nvPr/>
            </p:nvSpPr>
            <p:spPr bwMode="auto">
              <a:xfrm>
                <a:off x="4995996" y="5134422"/>
                <a:ext cx="455744" cy="398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4" name="Line 6"/>
              <p:cNvSpPr>
                <a:spLocks noChangeShapeType="1"/>
              </p:cNvSpPr>
              <p:nvPr/>
            </p:nvSpPr>
            <p:spPr bwMode="auto">
              <a:xfrm>
                <a:off x="878814" y="3531047"/>
                <a:ext cx="4388908"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5" name="Line 7"/>
              <p:cNvSpPr>
                <a:spLocks noChangeShapeType="1"/>
              </p:cNvSpPr>
              <p:nvPr/>
            </p:nvSpPr>
            <p:spPr bwMode="auto">
              <a:xfrm>
                <a:off x="5267723" y="3531047"/>
                <a:ext cx="3842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6" name="Line 8"/>
              <p:cNvSpPr>
                <a:spLocks noChangeShapeType="1"/>
              </p:cNvSpPr>
              <p:nvPr/>
            </p:nvSpPr>
            <p:spPr bwMode="auto">
              <a:xfrm>
                <a:off x="8561124" y="4812159"/>
                <a:ext cx="548614" cy="0"/>
              </a:xfrm>
              <a:prstGeom prst="line">
                <a:avLst/>
              </a:prstGeom>
              <a:noFill/>
              <a:ln w="19050">
                <a:solidFill>
                  <a:srgbClr val="FF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7" name="Rectangle 9"/>
              <p:cNvSpPr>
                <a:spLocks noChangeArrowheads="1"/>
              </p:cNvSpPr>
              <p:nvPr/>
            </p:nvSpPr>
            <p:spPr bwMode="auto">
              <a:xfrm>
                <a:off x="8757179" y="4712147"/>
                <a:ext cx="180579" cy="209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8" name="Line 10"/>
              <p:cNvSpPr>
                <a:spLocks noChangeShapeType="1"/>
              </p:cNvSpPr>
              <p:nvPr/>
            </p:nvSpPr>
            <p:spPr bwMode="auto">
              <a:xfrm>
                <a:off x="5267722" y="4812159"/>
                <a:ext cx="32934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39" name="Line 11"/>
              <p:cNvSpPr>
                <a:spLocks noChangeShapeType="1"/>
              </p:cNvSpPr>
              <p:nvPr/>
            </p:nvSpPr>
            <p:spPr bwMode="auto">
              <a:xfrm>
                <a:off x="4170496"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0" name="Rectangle 12"/>
              <p:cNvSpPr>
                <a:spLocks noChangeArrowheads="1"/>
              </p:cNvSpPr>
              <p:nvPr/>
            </p:nvSpPr>
            <p:spPr bwMode="auto">
              <a:xfrm>
                <a:off x="4490377" y="4702622"/>
                <a:ext cx="333640" cy="260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1" name="Line 13"/>
              <p:cNvSpPr>
                <a:spLocks noChangeShapeType="1"/>
              </p:cNvSpPr>
              <p:nvPr/>
            </p:nvSpPr>
            <p:spPr bwMode="auto">
              <a:xfrm>
                <a:off x="1976041" y="4812159"/>
                <a:ext cx="109894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2" name="Rectangle 14"/>
              <p:cNvSpPr>
                <a:spLocks noChangeArrowheads="1"/>
              </p:cNvSpPr>
              <p:nvPr/>
            </p:nvSpPr>
            <p:spPr bwMode="auto">
              <a:xfrm>
                <a:off x="2295923" y="4628009"/>
                <a:ext cx="331919" cy="230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3" name="Line 15"/>
              <p:cNvSpPr>
                <a:spLocks noChangeShapeType="1"/>
              </p:cNvSpPr>
              <p:nvPr/>
            </p:nvSpPr>
            <p:spPr bwMode="auto">
              <a:xfrm>
                <a:off x="878815" y="4812159"/>
                <a:ext cx="109722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4" name="Freeform 16"/>
              <p:cNvSpPr>
                <a:spLocks/>
              </p:cNvSpPr>
              <p:nvPr/>
            </p:nvSpPr>
            <p:spPr bwMode="auto">
              <a:xfrm>
                <a:off x="5267722" y="3851723"/>
                <a:ext cx="3293401" cy="720725"/>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FFCCFF"/>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45" name="Text Box 17"/>
              <p:cNvSpPr txBox="1">
                <a:spLocks noChangeArrowheads="1"/>
              </p:cNvSpPr>
              <p:nvPr/>
            </p:nvSpPr>
            <p:spPr bwMode="auto">
              <a:xfrm>
                <a:off x="6000354" y="3978722"/>
                <a:ext cx="2055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  送  成  功 </a:t>
                </a:r>
              </a:p>
            </p:txBody>
          </p:sp>
          <p:sp>
            <p:nvSpPr>
              <p:cNvPr id="432146" name="Text Box 18"/>
              <p:cNvSpPr txBox="1">
                <a:spLocks noChangeArrowheads="1"/>
              </p:cNvSpPr>
              <p:nvPr/>
            </p:nvSpPr>
            <p:spPr bwMode="auto">
              <a:xfrm>
                <a:off x="818621"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7" name="Text Box 19"/>
              <p:cNvSpPr txBox="1">
                <a:spLocks noChangeArrowheads="1"/>
              </p:cNvSpPr>
              <p:nvPr/>
            </p:nvSpPr>
            <p:spPr bwMode="auto">
              <a:xfrm>
                <a:off x="1910689" y="3940622"/>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争用期 </a:t>
                </a:r>
              </a:p>
            </p:txBody>
          </p:sp>
          <p:sp>
            <p:nvSpPr>
              <p:cNvPr id="432148" name="Text Box 20"/>
              <p:cNvSpPr txBox="1">
                <a:spLocks noChangeArrowheads="1"/>
              </p:cNvSpPr>
              <p:nvPr/>
            </p:nvSpPr>
            <p:spPr bwMode="auto">
              <a:xfrm>
                <a:off x="4148137" y="3954909"/>
                <a:ext cx="11977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000099"/>
                    </a:solidFill>
                    <a:latin typeface="微软雅黑" panose="020B0503020204020204" pitchFamily="34" charset="-122"/>
                    <a:ea typeface="微软雅黑" panose="020B0503020204020204" pitchFamily="34" charset="-122"/>
                  </a:rPr>
                  <a:t>争用期 </a:t>
                </a:r>
              </a:p>
            </p:txBody>
          </p:sp>
          <p:sp>
            <p:nvSpPr>
              <p:cNvPr id="432149" name="Line 21"/>
              <p:cNvSpPr>
                <a:spLocks noChangeShapeType="1"/>
              </p:cNvSpPr>
              <p:nvPr/>
            </p:nvSpPr>
            <p:spPr bwMode="auto">
              <a:xfrm>
                <a:off x="4170495"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0" name="Line 22"/>
              <p:cNvSpPr>
                <a:spLocks noChangeShapeType="1"/>
              </p:cNvSpPr>
              <p:nvPr/>
            </p:nvSpPr>
            <p:spPr bwMode="auto">
              <a:xfrm>
                <a:off x="3074988"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1" name="Line 23"/>
              <p:cNvSpPr>
                <a:spLocks noChangeShapeType="1"/>
              </p:cNvSpPr>
              <p:nvPr/>
            </p:nvSpPr>
            <p:spPr bwMode="auto">
              <a:xfrm>
                <a:off x="1976041"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2" name="Line 24"/>
              <p:cNvSpPr>
                <a:spLocks noChangeShapeType="1"/>
              </p:cNvSpPr>
              <p:nvPr/>
            </p:nvSpPr>
            <p:spPr bwMode="auto">
              <a:xfrm>
                <a:off x="878814" y="3851723"/>
                <a:ext cx="0" cy="720725"/>
              </a:xfrm>
              <a:prstGeom prst="line">
                <a:avLst/>
              </a:prstGeom>
              <a:noFill/>
              <a:ln w="2857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3" name="Line 25"/>
              <p:cNvSpPr>
                <a:spLocks noChangeShapeType="1"/>
              </p:cNvSpPr>
              <p:nvPr/>
            </p:nvSpPr>
            <p:spPr bwMode="auto">
              <a:xfrm>
                <a:off x="878814" y="4572448"/>
                <a:ext cx="0" cy="960437"/>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4" name="Line 26"/>
              <p:cNvSpPr>
                <a:spLocks noChangeShapeType="1"/>
              </p:cNvSpPr>
              <p:nvPr/>
            </p:nvSpPr>
            <p:spPr bwMode="auto">
              <a:xfrm>
                <a:off x="3074988"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5" name="Line 27"/>
              <p:cNvSpPr>
                <a:spLocks noChangeShapeType="1"/>
              </p:cNvSpPr>
              <p:nvPr/>
            </p:nvSpPr>
            <p:spPr bwMode="auto">
              <a:xfrm>
                <a:off x="4170495"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6" name="Line 28"/>
              <p:cNvSpPr>
                <a:spLocks noChangeShapeType="1"/>
              </p:cNvSpPr>
              <p:nvPr/>
            </p:nvSpPr>
            <p:spPr bwMode="auto">
              <a:xfrm>
                <a:off x="5267722"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7" name="Line 29"/>
              <p:cNvSpPr>
                <a:spLocks noChangeShapeType="1"/>
              </p:cNvSpPr>
              <p:nvPr/>
            </p:nvSpPr>
            <p:spPr bwMode="auto">
              <a:xfrm>
                <a:off x="8561123" y="4572448"/>
                <a:ext cx="0" cy="401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8" name="Line 30"/>
              <p:cNvSpPr>
                <a:spLocks noChangeShapeType="1"/>
              </p:cNvSpPr>
              <p:nvPr/>
            </p:nvSpPr>
            <p:spPr bwMode="auto">
              <a:xfrm>
                <a:off x="9109737" y="4572447"/>
                <a:ext cx="0" cy="881062"/>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59" name="Line 31"/>
              <p:cNvSpPr>
                <a:spLocks noChangeShapeType="1"/>
              </p:cNvSpPr>
              <p:nvPr/>
            </p:nvSpPr>
            <p:spPr bwMode="auto">
              <a:xfrm>
                <a:off x="1976041" y="4572448"/>
                <a:ext cx="0" cy="401637"/>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0" name="Rectangle 32"/>
              <p:cNvSpPr>
                <a:spLocks noChangeArrowheads="1"/>
              </p:cNvSpPr>
              <p:nvPr/>
            </p:nvSpPr>
            <p:spPr bwMode="auto">
              <a:xfrm>
                <a:off x="1210734" y="4580384"/>
                <a:ext cx="342239" cy="330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2" name="Text Box 34"/>
              <p:cNvSpPr txBox="1">
                <a:spLocks noChangeArrowheads="1"/>
              </p:cNvSpPr>
              <p:nvPr/>
            </p:nvSpPr>
            <p:spPr bwMode="auto">
              <a:xfrm>
                <a:off x="1173292"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67" name="Rectangle 39"/>
              <p:cNvSpPr>
                <a:spLocks noChangeArrowheads="1"/>
              </p:cNvSpPr>
              <p:nvPr/>
            </p:nvSpPr>
            <p:spPr bwMode="auto">
              <a:xfrm>
                <a:off x="6801777" y="4651822"/>
                <a:ext cx="273446" cy="322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68" name="Text Box 40"/>
              <p:cNvSpPr txBox="1">
                <a:spLocks noChangeArrowheads="1"/>
              </p:cNvSpPr>
              <p:nvPr/>
            </p:nvSpPr>
            <p:spPr bwMode="auto">
              <a:xfrm>
                <a:off x="6724385" y="4607373"/>
                <a:ext cx="4235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a:solidFill>
                      <a:srgbClr val="000099"/>
                    </a:solidFill>
                    <a:latin typeface="微软雅黑" panose="020B0503020204020204" pitchFamily="34" charset="-122"/>
                    <a:ea typeface="微软雅黑" panose="020B0503020204020204" pitchFamily="34" charset="-122"/>
                  </a:rPr>
                  <a:t>T</a:t>
                </a:r>
                <a:r>
                  <a:rPr kumimoji="1" lang="en-US" altLang="zh-CN" baseline="-25000">
                    <a:solidFill>
                      <a:srgbClr val="000099"/>
                    </a:solidFill>
                    <a:latin typeface="微软雅黑" panose="020B0503020204020204" pitchFamily="34" charset="-122"/>
                    <a:ea typeface="微软雅黑" panose="020B0503020204020204" pitchFamily="34" charset="-122"/>
                  </a:rPr>
                  <a:t>0</a:t>
                </a:r>
                <a:endParaRPr kumimoji="1" lang="en-US" altLang="zh-CN">
                  <a:solidFill>
                    <a:srgbClr val="000099"/>
                  </a:solidFill>
                  <a:latin typeface="微软雅黑" panose="020B0503020204020204" pitchFamily="34" charset="-122"/>
                  <a:ea typeface="微软雅黑" panose="020B0503020204020204" pitchFamily="34" charset="-122"/>
                </a:endParaRPr>
              </a:p>
            </p:txBody>
          </p:sp>
          <p:sp>
            <p:nvSpPr>
              <p:cNvPr id="432169" name="Text Box 41"/>
              <p:cNvSpPr txBox="1">
                <a:spLocks noChangeArrowheads="1"/>
              </p:cNvSpPr>
              <p:nvPr/>
            </p:nvSpPr>
            <p:spPr bwMode="auto">
              <a:xfrm>
                <a:off x="8625408" y="4581128"/>
                <a:ext cx="2968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432170" name="Text Box 42"/>
              <p:cNvSpPr txBox="1">
                <a:spLocks noChangeArrowheads="1"/>
              </p:cNvSpPr>
              <p:nvPr/>
            </p:nvSpPr>
            <p:spPr bwMode="auto">
              <a:xfrm>
                <a:off x="9338469" y="4199385"/>
                <a:ext cx="2808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i="1" dirty="0">
                    <a:solidFill>
                      <a:srgbClr val="000099"/>
                    </a:solidFill>
                    <a:latin typeface="微软雅黑" panose="020B0503020204020204" pitchFamily="34" charset="-122"/>
                    <a:ea typeface="微软雅黑" panose="020B0503020204020204" pitchFamily="34" charset="-122"/>
                  </a:rPr>
                  <a:t>t</a:t>
                </a:r>
              </a:p>
            </p:txBody>
          </p:sp>
          <p:sp>
            <p:nvSpPr>
              <p:cNvPr id="432171" name="Line 43"/>
              <p:cNvSpPr>
                <a:spLocks noChangeShapeType="1"/>
              </p:cNvSpPr>
              <p:nvPr/>
            </p:nvSpPr>
            <p:spPr bwMode="auto">
              <a:xfrm>
                <a:off x="5267722" y="3370709"/>
                <a:ext cx="0" cy="40005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2" name="Line 44"/>
              <p:cNvSpPr>
                <a:spLocks noChangeShapeType="1"/>
              </p:cNvSpPr>
              <p:nvPr/>
            </p:nvSpPr>
            <p:spPr bwMode="auto">
              <a:xfrm>
                <a:off x="9109737" y="3370709"/>
                <a:ext cx="0" cy="1201738"/>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3" name="Text Box 45"/>
              <p:cNvSpPr txBox="1">
                <a:spLocks noChangeArrowheads="1"/>
              </p:cNvSpPr>
              <p:nvPr/>
            </p:nvSpPr>
            <p:spPr bwMode="auto">
              <a:xfrm>
                <a:off x="6548967" y="3284984"/>
                <a:ext cx="119776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占用期 </a:t>
                </a:r>
              </a:p>
            </p:txBody>
          </p:sp>
          <p:sp>
            <p:nvSpPr>
              <p:cNvPr id="432174" name="Text Box 46"/>
              <p:cNvSpPr txBox="1">
                <a:spLocks noChangeArrowheads="1"/>
              </p:cNvSpPr>
              <p:nvPr/>
            </p:nvSpPr>
            <p:spPr bwMode="auto">
              <a:xfrm>
                <a:off x="2335477" y="3284984"/>
                <a:ext cx="150714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000099"/>
                    </a:solidFill>
                    <a:latin typeface="微软雅黑" panose="020B0503020204020204" pitchFamily="34" charset="-122"/>
                    <a:ea typeface="微软雅黑" panose="020B0503020204020204" pitchFamily="34" charset="-122"/>
                  </a:rPr>
                  <a:t>发生碰撞 </a:t>
                </a:r>
              </a:p>
            </p:txBody>
          </p:sp>
          <p:sp>
            <p:nvSpPr>
              <p:cNvPr id="432175" name="Line 47"/>
              <p:cNvSpPr>
                <a:spLocks noChangeShapeType="1"/>
              </p:cNvSpPr>
              <p:nvPr/>
            </p:nvSpPr>
            <p:spPr bwMode="auto">
              <a:xfrm>
                <a:off x="878814" y="3370709"/>
                <a:ext cx="0" cy="381000"/>
              </a:xfrm>
              <a:prstGeom prst="line">
                <a:avLst/>
              </a:prstGeom>
              <a:noFill/>
              <a:ln w="2857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sp>
            <p:nvSpPr>
              <p:cNvPr id="432176" name="Text Box 48"/>
              <p:cNvSpPr txBox="1">
                <a:spLocks noChangeArrowheads="1"/>
              </p:cNvSpPr>
              <p:nvPr/>
            </p:nvSpPr>
            <p:spPr bwMode="auto">
              <a:xfrm>
                <a:off x="3236648" y="5028059"/>
                <a:ext cx="35702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a:solidFill>
                      <a:srgbClr val="000099"/>
                    </a:solidFill>
                    <a:latin typeface="微软雅黑" panose="020B0503020204020204" pitchFamily="34" charset="-122"/>
                    <a:ea typeface="微软雅黑" panose="020B0503020204020204" pitchFamily="34" charset="-122"/>
                  </a:rPr>
                  <a:t>发送一帧所需的平均时间</a:t>
                </a:r>
                <a:endParaRPr kumimoji="1" lang="zh-CN" altLang="en-US" sz="2400">
                  <a:solidFill>
                    <a:srgbClr val="000099"/>
                  </a:solidFill>
                  <a:latin typeface="微软雅黑" panose="020B0503020204020204" pitchFamily="34" charset="-122"/>
                  <a:ea typeface="微软雅黑" panose="020B0503020204020204" pitchFamily="34" charset="-122"/>
                </a:endParaRPr>
              </a:p>
            </p:txBody>
          </p:sp>
          <p:sp>
            <p:nvSpPr>
              <p:cNvPr id="432177" name="Text Box 49"/>
              <p:cNvSpPr txBox="1">
                <a:spLocks noChangeArrowheads="1"/>
              </p:cNvSpPr>
              <p:nvPr/>
            </p:nvSpPr>
            <p:spPr bwMode="auto">
              <a:xfrm>
                <a:off x="3430985" y="3959673"/>
                <a:ext cx="372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99"/>
                    </a:solidFill>
                    <a:latin typeface="微软雅黑" panose="020B0503020204020204" pitchFamily="34" charset="-122"/>
                    <a:ea typeface="微软雅黑" panose="020B0503020204020204" pitchFamily="34" charset="-122"/>
                  </a:rPr>
                  <a:t>…</a:t>
                </a:r>
              </a:p>
            </p:txBody>
          </p:sp>
          <p:sp>
            <p:nvSpPr>
              <p:cNvPr id="53" name="Text Box 34"/>
              <p:cNvSpPr txBox="1">
                <a:spLocks noChangeArrowheads="1"/>
              </p:cNvSpPr>
              <p:nvPr/>
            </p:nvSpPr>
            <p:spPr bwMode="auto">
              <a:xfrm>
                <a:off x="2281303"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sp>
            <p:nvSpPr>
              <p:cNvPr id="54" name="Text Box 34"/>
              <p:cNvSpPr txBox="1">
                <a:spLocks noChangeArrowheads="1"/>
              </p:cNvSpPr>
              <p:nvPr/>
            </p:nvSpPr>
            <p:spPr bwMode="auto">
              <a:xfrm>
                <a:off x="4474898" y="4581128"/>
                <a:ext cx="488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kern="0" dirty="0">
                    <a:solidFill>
                      <a:srgbClr val="000099"/>
                    </a:solidFill>
                    <a:latin typeface="微软雅黑" panose="020B0503020204020204" pitchFamily="34" charset="-122"/>
                    <a:ea typeface="微软雅黑" panose="020B0503020204020204" pitchFamily="34" charset="-122"/>
                  </a:rPr>
                  <a:t>2</a:t>
                </a:r>
                <a:r>
                  <a:rPr kumimoji="1" lang="en-US" altLang="zh-CN" sz="2000" i="1" kern="0" dirty="0">
                    <a:solidFill>
                      <a:srgbClr val="000099"/>
                    </a:solidFill>
                    <a:latin typeface="微软雅黑" panose="020B0503020204020204" pitchFamily="34" charset="-122"/>
                    <a:ea typeface="微软雅黑" panose="020B0503020204020204" pitchFamily="34" charset="-122"/>
                    <a:sym typeface="Symbol"/>
                  </a:rPr>
                  <a:t></a:t>
                </a:r>
                <a:endParaRPr kumimoji="1" lang="en-US" altLang="zh-CN" sz="2000" i="1" kern="0" dirty="0">
                  <a:solidFill>
                    <a:srgbClr val="000099"/>
                  </a:solidFill>
                  <a:latin typeface="微软雅黑" panose="020B0503020204020204" pitchFamily="34" charset="-122"/>
                  <a:ea typeface="微软雅黑" panose="020B0503020204020204" pitchFamily="34" charset="-122"/>
                </a:endParaRPr>
              </a:p>
            </p:txBody>
          </p:sp>
        </p:grpSp>
        <p:sp>
          <p:nvSpPr>
            <p:cNvPr id="432178" name="Line 50"/>
            <p:cNvSpPr>
              <a:spLocks noChangeShapeType="1"/>
            </p:cNvSpPr>
            <p:nvPr/>
          </p:nvSpPr>
          <p:spPr bwMode="auto">
            <a:xfrm>
              <a:off x="330201" y="4572447"/>
              <a:ext cx="9145852" cy="0"/>
            </a:xfrm>
            <a:prstGeom prst="line">
              <a:avLst/>
            </a:prstGeom>
            <a:noFill/>
            <a:ln w="28575">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99"/>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0706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t>也有人采用另外的术语。这就是把链路分为物理链路和逻辑链路。</a:t>
            </a:r>
            <a:endParaRPr lang="en-US" altLang="zh-CN" dirty="0"/>
          </a:p>
          <a:p>
            <a:r>
              <a:rPr lang="zh-CN" altLang="zh-CN" dirty="0">
                <a:solidFill>
                  <a:srgbClr val="FF0000"/>
                </a:solidFill>
              </a:rPr>
              <a:t>物理链路</a:t>
            </a:r>
            <a:r>
              <a:rPr lang="zh-CN" altLang="zh-CN" dirty="0"/>
              <a:t>就是上面所说的链路</a:t>
            </a:r>
            <a:r>
              <a:rPr lang="zh-CN" altLang="en-US" dirty="0"/>
              <a:t>。</a:t>
            </a:r>
            <a:endParaRPr lang="en-US" altLang="zh-CN" dirty="0"/>
          </a:p>
          <a:p>
            <a:r>
              <a:rPr lang="zh-CN" altLang="zh-CN" dirty="0">
                <a:solidFill>
                  <a:srgbClr val="FF0000"/>
                </a:solidFill>
              </a:rPr>
              <a:t>逻辑链路</a:t>
            </a:r>
            <a:r>
              <a:rPr lang="zh-CN" altLang="zh-CN" dirty="0"/>
              <a:t>就是上面的数据链路，是物理链路加上必要的通信协议。</a:t>
            </a:r>
          </a:p>
          <a:p>
            <a:r>
              <a:rPr lang="zh-CN" altLang="zh-CN" dirty="0"/>
              <a:t>早期的数据通信协议曾</a:t>
            </a:r>
            <a:r>
              <a:rPr lang="zh-CN" altLang="en-US" dirty="0"/>
              <a:t>叫做</a:t>
            </a:r>
            <a:r>
              <a:rPr lang="zh-CN" altLang="zh-CN" dirty="0">
                <a:solidFill>
                  <a:srgbClr val="FF0000"/>
                </a:solidFill>
              </a:rPr>
              <a:t>通信规程</a:t>
            </a:r>
            <a:r>
              <a:rPr lang="en-US" altLang="zh-CN" dirty="0">
                <a:solidFill>
                  <a:srgbClr val="FF0000"/>
                </a:solidFill>
              </a:rPr>
              <a:t> </a:t>
            </a:r>
            <a:r>
              <a:rPr lang="en-US" altLang="zh-CN" dirty="0"/>
              <a:t>(procedure)</a:t>
            </a:r>
            <a:r>
              <a:rPr lang="zh-CN" altLang="zh-CN" dirty="0"/>
              <a:t>。因此在数据链路层，规程和协议是同义语。</a:t>
            </a:r>
            <a:endParaRPr lang="zh-CN" altLang="en-US" dirty="0">
              <a:solidFill>
                <a:srgbClr val="0000CC"/>
              </a:solidFill>
            </a:endParaRPr>
          </a:p>
        </p:txBody>
      </p:sp>
      <p:sp>
        <p:nvSpPr>
          <p:cNvPr id="123906" name="Rectangle 2"/>
          <p:cNvSpPr>
            <a:spLocks noGrp="1" noChangeArrowheads="1"/>
          </p:cNvSpPr>
          <p:nvPr>
            <p:ph type="title"/>
          </p:nvPr>
        </p:nvSpPr>
        <p:spPr/>
        <p:txBody>
          <a:bodyPr/>
          <a:lstStyle/>
          <a:p>
            <a:r>
              <a:rPr lang="en-US" altLang="zh-CN" dirty="0"/>
              <a:t>3.1.1  </a:t>
            </a:r>
            <a:r>
              <a:rPr lang="zh-CN" altLang="en-US" dirty="0"/>
              <a:t>数据链路和帧  </a:t>
            </a:r>
          </a:p>
        </p:txBody>
      </p:sp>
    </p:spTree>
    <p:extLst>
      <p:ext uri="{BB962C8B-B14F-4D97-AF65-F5344CB8AC3E}">
        <p14:creationId xmlns:p14="http://schemas.microsoft.com/office/powerpoint/2010/main" val="7372412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注意到，成功发送一个帧需要占用信道的时间是</a:t>
            </a:r>
            <a:r>
              <a:rPr lang="en-US" altLang="zh-CN" dirty="0"/>
              <a:t> </a:t>
            </a:r>
            <a:r>
              <a:rPr lang="en-US" altLang="zh-CN" i="1" dirty="0">
                <a:solidFill>
                  <a:srgbClr val="FF0000"/>
                </a:solidFill>
              </a:rPr>
              <a:t>T</a:t>
            </a:r>
            <a:r>
              <a:rPr lang="en-US" altLang="zh-CN" baseline="-25000" dirty="0">
                <a:solidFill>
                  <a:srgbClr val="FF0000"/>
                </a:solidFill>
              </a:rPr>
              <a:t>0</a:t>
            </a:r>
            <a:r>
              <a:rPr lang="en-US" altLang="zh-CN" dirty="0">
                <a:solidFill>
                  <a:srgbClr val="FF0000"/>
                </a:solidFill>
              </a:rPr>
              <a:t> + </a:t>
            </a:r>
            <a:r>
              <a:rPr lang="en-US" altLang="zh-CN" i="1" dirty="0">
                <a:solidFill>
                  <a:srgbClr val="FF0000"/>
                </a:solidFill>
                <a:sym typeface="Symbol"/>
              </a:rPr>
              <a:t></a:t>
            </a:r>
            <a:r>
              <a:rPr lang="zh-CN" altLang="zh-CN" dirty="0">
                <a:solidFill>
                  <a:srgbClr val="FF0000"/>
                </a:solidFill>
              </a:rPr>
              <a:t>，</a:t>
            </a:r>
            <a:r>
              <a:rPr lang="zh-CN" altLang="zh-CN" dirty="0"/>
              <a:t>比这个帧的发送时间要多一个单程端到端时延</a:t>
            </a:r>
            <a:r>
              <a:rPr lang="en-US" altLang="zh-CN" i="1" dirty="0">
                <a:sym typeface="Symbol"/>
              </a:rPr>
              <a:t></a:t>
            </a:r>
            <a:r>
              <a:rPr lang="zh-CN" altLang="zh-CN" dirty="0"/>
              <a:t>。</a:t>
            </a:r>
            <a:endParaRPr lang="en-US" altLang="zh-CN" dirty="0"/>
          </a:p>
          <a:p>
            <a:r>
              <a:rPr lang="zh-CN" altLang="zh-CN" dirty="0"/>
              <a:t>这是因为当一个站发送完最后一个比特时，这个比特还要在以太网上传播。</a:t>
            </a:r>
            <a:endParaRPr lang="en-US" altLang="zh-CN" dirty="0"/>
          </a:p>
          <a:p>
            <a:r>
              <a:rPr lang="zh-CN" altLang="zh-CN" dirty="0"/>
              <a:t>在最极端的情况下，发送站在传输媒体的一端，而比特在媒体上传输到另一端所需的时间是</a:t>
            </a:r>
            <a:r>
              <a:rPr lang="en-US" altLang="zh-CN" dirty="0"/>
              <a:t> </a:t>
            </a:r>
            <a:r>
              <a:rPr lang="en-US" altLang="zh-CN" i="1" dirty="0">
                <a:sym typeface="Symbol"/>
              </a:rPr>
              <a:t></a:t>
            </a:r>
            <a:r>
              <a:rPr lang="en-US" altLang="zh-CN" dirty="0">
                <a:sym typeface="Symbol"/>
              </a:rPr>
              <a:t> </a:t>
            </a:r>
            <a:r>
              <a:rPr lang="zh-CN" altLang="en-US" dirty="0">
                <a:sym typeface="Symbol"/>
              </a:rPr>
              <a:t>。</a:t>
            </a:r>
            <a:endParaRPr lang="zh-CN" altLang="en-US" dirty="0"/>
          </a:p>
        </p:txBody>
      </p:sp>
      <p:sp>
        <p:nvSpPr>
          <p:cNvPr id="2" name="标题 1"/>
          <p:cNvSpPr>
            <a:spLocks noGrp="1"/>
          </p:cNvSpPr>
          <p:nvPr>
            <p:ph type="title"/>
          </p:nvPr>
        </p:nvSpPr>
        <p:spPr/>
        <p:txBody>
          <a:bodyPr/>
          <a:lstStyle/>
          <a:p>
            <a:pPr algn="ctr"/>
            <a:r>
              <a:rPr lang="zh-CN" altLang="en-US" dirty="0"/>
              <a:t>以太网信道被占用的情况</a:t>
            </a:r>
          </a:p>
        </p:txBody>
      </p:sp>
    </p:spTree>
    <p:extLst>
      <p:ext uri="{BB962C8B-B14F-4D97-AF65-F5344CB8AC3E}">
        <p14:creationId xmlns:p14="http://schemas.microsoft.com/office/powerpoint/2010/main" val="9071164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Rectangle 3"/>
          <p:cNvSpPr>
            <a:spLocks noGrp="1" noChangeArrowheads="1"/>
          </p:cNvSpPr>
          <p:nvPr>
            <p:ph idx="1"/>
          </p:nvPr>
        </p:nvSpPr>
        <p:spPr/>
        <p:txBody>
          <a:bodyPr/>
          <a:lstStyle/>
          <a:p>
            <a:r>
              <a:rPr lang="zh-CN" altLang="en-US" dirty="0"/>
              <a:t>要提高以太网的信道利用率，就必须减小 </a:t>
            </a:r>
            <a:r>
              <a:rPr lang="zh-CN" altLang="en-US" i="1" dirty="0">
                <a:sym typeface="Symbol" pitchFamily="18" charset="2"/>
              </a:rPr>
              <a:t> </a:t>
            </a:r>
            <a:r>
              <a:rPr lang="zh-CN" altLang="en-US" dirty="0"/>
              <a:t>与 </a:t>
            </a:r>
            <a:r>
              <a:rPr lang="en-US" altLang="zh-CN" i="1" dirty="0"/>
              <a:t>T</a:t>
            </a:r>
            <a:r>
              <a:rPr lang="en-US" altLang="zh-CN" baseline="-25000" dirty="0"/>
              <a:t>0 </a:t>
            </a:r>
            <a:r>
              <a:rPr lang="zh-CN" altLang="en-US" dirty="0"/>
              <a:t>之比。</a:t>
            </a:r>
            <a:endParaRPr lang="en-US" altLang="zh-CN" dirty="0"/>
          </a:p>
          <a:p>
            <a:r>
              <a:rPr lang="zh-CN" altLang="en-US" dirty="0"/>
              <a:t>在以太网中定义了参数 </a:t>
            </a:r>
            <a:r>
              <a:rPr lang="el-GR" altLang="zh-CN" i="1" dirty="0">
                <a:ea typeface="宋体"/>
              </a:rPr>
              <a:t>α</a:t>
            </a:r>
            <a:r>
              <a:rPr lang="zh-CN" altLang="en-US" dirty="0"/>
              <a:t>，它是以太网单程端到端时延 </a:t>
            </a:r>
            <a:r>
              <a:rPr lang="zh-CN" altLang="en-US" i="1" dirty="0">
                <a:sym typeface="Symbol" pitchFamily="18" charset="2"/>
              </a:rPr>
              <a:t> </a:t>
            </a:r>
            <a:r>
              <a:rPr lang="zh-CN" altLang="en-US" dirty="0"/>
              <a:t>与帧的发送时间 </a:t>
            </a:r>
            <a:r>
              <a:rPr lang="en-US" altLang="zh-CN" i="1" dirty="0"/>
              <a:t>T</a:t>
            </a:r>
            <a:r>
              <a:rPr lang="en-US" altLang="zh-CN" baseline="-25000" dirty="0"/>
              <a:t>0 </a:t>
            </a:r>
            <a:r>
              <a:rPr lang="zh-CN" altLang="en-US" dirty="0"/>
              <a:t>之比： </a:t>
            </a:r>
          </a:p>
        </p:txBody>
      </p:sp>
      <p:sp>
        <p:nvSpPr>
          <p:cNvPr id="641026" name="Rectangle 2"/>
          <p:cNvSpPr>
            <a:spLocks noGrp="1" noChangeArrowheads="1"/>
          </p:cNvSpPr>
          <p:nvPr>
            <p:ph type="title"/>
          </p:nvPr>
        </p:nvSpPr>
        <p:spPr/>
        <p:txBody>
          <a:bodyPr/>
          <a:lstStyle/>
          <a:p>
            <a:pPr algn="ctr"/>
            <a:r>
              <a:rPr lang="zh-CN" altLang="en-US" dirty="0"/>
              <a:t>参数 </a:t>
            </a:r>
            <a:r>
              <a:rPr lang="el-GR" altLang="zh-CN" i="1" dirty="0">
                <a:ea typeface="宋体"/>
              </a:rPr>
              <a:t>α</a:t>
            </a:r>
            <a:r>
              <a:rPr lang="en-US" altLang="zh-CN" i="1" dirty="0">
                <a:ea typeface="宋体"/>
              </a:rPr>
              <a:t> </a:t>
            </a:r>
            <a:r>
              <a:rPr lang="zh-CN" altLang="en-US" dirty="0"/>
              <a:t>与利用率</a:t>
            </a:r>
            <a:endParaRPr lang="en-US" altLang="zh-CN" dirty="0"/>
          </a:p>
        </p:txBody>
      </p:sp>
      <mc:AlternateContent xmlns:mc="http://schemas.openxmlformats.org/markup-compatibility/2006" xmlns:a14="http://schemas.microsoft.com/office/drawing/2010/main">
        <mc:Choice Requires="a14">
          <p:sp>
            <p:nvSpPr>
              <p:cNvPr id="641030" name="Object 6"/>
              <p:cNvSpPr txBox="1"/>
              <p:nvPr/>
            </p:nvSpPr>
            <p:spPr bwMode="auto">
              <a:xfrm>
                <a:off x="4295800" y="3284984"/>
                <a:ext cx="3168352" cy="1080120"/>
              </a:xfrm>
              <a:prstGeom prst="rect">
                <a:avLst/>
              </a:prstGeom>
              <a:solidFill>
                <a:schemeClr val="bg1"/>
              </a:solidFill>
            </p:spPr>
            <p:txBody>
              <a:bodyPr>
                <a:normAutofit/>
              </a:bodyPr>
              <a:lstStyle/>
              <a:p>
                <a:pPr/>
                <a14:m>
                  <m:oMathPara xmlns:m="http://schemas.openxmlformats.org/officeDocument/2006/math">
                    <m:oMathParaPr>
                      <m:jc m:val="centerGroup"/>
                    </m:oMathParaPr>
                    <m:oMath xmlns:m="http://schemas.openxmlformats.org/officeDocument/2006/math">
                      <m:r>
                        <a:rPr lang="el-GR" altLang="zh-CN" sz="4800" i="1">
                          <a:solidFill>
                            <a:srgbClr val="333399"/>
                          </a:solidFill>
                          <a:latin typeface="Cambria Math" panose="02040503050406030204" pitchFamily="18" charset="0"/>
                        </a:rPr>
                        <m:t>𝛼</m:t>
                      </m:r>
                      <m:r>
                        <a:rPr lang="zh-CN" altLang="en-US" sz="4800" i="1" smtClean="0">
                          <a:solidFill>
                            <a:srgbClr val="333399"/>
                          </a:solidFill>
                          <a:latin typeface="Cambria Math" panose="02040503050406030204" pitchFamily="18" charset="0"/>
                        </a:rPr>
                        <m:t>=</m:t>
                      </m:r>
                      <m:f>
                        <m:fPr>
                          <m:type m:val="lin"/>
                          <m:ctrlPr>
                            <a:rPr lang="zh-CN" altLang="en-US" sz="4800" i="1">
                              <a:solidFill>
                                <a:srgbClr val="333399"/>
                              </a:solidFill>
                              <a:latin typeface="Cambria Math" panose="02040503050406030204" pitchFamily="18" charset="0"/>
                            </a:rPr>
                          </m:ctrlPr>
                        </m:fPr>
                        <m:num>
                          <m:r>
                            <a:rPr lang="zh-CN" altLang="en-US" sz="4800" i="1">
                              <a:solidFill>
                                <a:srgbClr val="333399"/>
                              </a:solidFill>
                              <a:latin typeface="Cambria Math" panose="02040503050406030204" pitchFamily="18" charset="0"/>
                            </a:rPr>
                            <m:t>𝜏</m:t>
                          </m:r>
                        </m:num>
                        <m:den>
                          <m:sSub>
                            <m:sSubPr>
                              <m:ctrlPr>
                                <a:rPr lang="zh-CN" altLang="en-US" sz="4800" i="1">
                                  <a:solidFill>
                                    <a:srgbClr val="333399"/>
                                  </a:solidFill>
                                  <a:latin typeface="Cambria Math" panose="02040503050406030204" pitchFamily="18" charset="0"/>
                                </a:rPr>
                              </m:ctrlPr>
                            </m:sSubPr>
                            <m:e>
                              <m:r>
                                <a:rPr lang="zh-CN" altLang="en-US" sz="4800" i="1">
                                  <a:solidFill>
                                    <a:srgbClr val="333399"/>
                                  </a:solidFill>
                                  <a:latin typeface="Cambria Math" panose="02040503050406030204" pitchFamily="18" charset="0"/>
                                </a:rPr>
                                <m:t>𝑇</m:t>
                              </m:r>
                            </m:e>
                            <m:sub>
                              <m:r>
                                <a:rPr lang="zh-CN" altLang="en-US" sz="4800" i="1">
                                  <a:solidFill>
                                    <a:srgbClr val="333399"/>
                                  </a:solidFill>
                                  <a:latin typeface="Cambria Math" panose="02040503050406030204" pitchFamily="18" charset="0"/>
                                </a:rPr>
                                <m:t>0</m:t>
                              </m:r>
                            </m:sub>
                          </m:sSub>
                        </m:den>
                      </m:f>
                    </m:oMath>
                  </m:oMathPara>
                </a14:m>
                <a:endParaRPr lang="zh-CN" altLang="en-US" sz="4800" dirty="0">
                  <a:solidFill>
                    <a:srgbClr val="333399"/>
                  </a:solidFill>
                </a:endParaRPr>
              </a:p>
            </p:txBody>
          </p:sp>
        </mc:Choice>
        <mc:Fallback xmlns="">
          <p:sp>
            <p:nvSpPr>
              <p:cNvPr id="641030" name="Object 6"/>
              <p:cNvSpPr txBox="1">
                <a:spLocks noRot="1" noChangeAspect="1" noMove="1" noResize="1" noEditPoints="1" noAdjustHandles="1" noChangeArrowheads="1" noChangeShapeType="1" noTextEdit="1"/>
              </p:cNvSpPr>
              <p:nvPr/>
            </p:nvSpPr>
            <p:spPr bwMode="auto">
              <a:xfrm>
                <a:off x="4295800" y="3284984"/>
                <a:ext cx="3168352" cy="1080120"/>
              </a:xfrm>
              <a:prstGeom prst="rect">
                <a:avLst/>
              </a:prstGeom>
              <a:blipFill>
                <a:blip r:embed="rId2"/>
                <a:stretch>
                  <a:fillRect/>
                </a:stretch>
              </a:blipFill>
            </p:spPr>
            <p:txBody>
              <a:bodyPr/>
              <a:lstStyle/>
              <a:p>
                <a:r>
                  <a:rPr lang="zh-CN" altLang="en-US">
                    <a:noFill/>
                  </a:rPr>
                  <a:t> </a:t>
                </a:r>
              </a:p>
            </p:txBody>
          </p:sp>
        </mc:Fallback>
      </mc:AlternateContent>
      <p:sp>
        <p:nvSpPr>
          <p:cNvPr id="641033" name="Text Box 9"/>
          <p:cNvSpPr txBox="1">
            <a:spLocks noChangeArrowheads="1"/>
          </p:cNvSpPr>
          <p:nvPr/>
        </p:nvSpPr>
        <p:spPr bwMode="auto">
          <a:xfrm>
            <a:off x="2135561" y="4437113"/>
            <a:ext cx="8208912" cy="1794337"/>
          </a:xfrm>
          <a:prstGeom prst="rect">
            <a:avLst/>
          </a:prstGeom>
          <a:solidFill>
            <a:schemeClr val="accent4">
              <a:lumMod val="40000"/>
              <a:lumOff val="60000"/>
            </a:schemeClr>
          </a:solidFill>
          <a:ln>
            <a:solidFill>
              <a:srgbClr val="000066"/>
            </a:solidFill>
          </a:ln>
          <a:effectLst/>
        </p:spPr>
        <p:txBody>
          <a:bodyPr wrap="square">
            <a:spAutoFit/>
          </a:bodyPr>
          <a:lstStyle/>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 </a:t>
            </a:r>
            <a:r>
              <a:rPr lang="en-US" altLang="zh-CN" sz="2400" dirty="0">
                <a:solidFill>
                  <a:srgbClr val="333399"/>
                </a:solidFill>
                <a:latin typeface="微软雅黑" panose="020B0503020204020204" pitchFamily="34" charset="-122"/>
                <a:ea typeface="微软雅黑" panose="020B0503020204020204" pitchFamily="34" charset="-122"/>
              </a:rPr>
              <a:t>→0</a:t>
            </a:r>
            <a:r>
              <a:rPr lang="zh-CN" altLang="en-US" sz="2400" dirty="0">
                <a:solidFill>
                  <a:srgbClr val="333399"/>
                </a:solidFill>
                <a:latin typeface="微软雅黑" panose="020B0503020204020204" pitchFamily="34" charset="-122"/>
                <a:ea typeface="微软雅黑" panose="020B0503020204020204" pitchFamily="34" charset="-122"/>
              </a:rPr>
              <a:t>，表示一发生碰撞就立即可以检测出来， 并立即停止发送，因而信道利用率很高。</a:t>
            </a:r>
          </a:p>
          <a:p>
            <a:pPr marL="342900" indent="-342900">
              <a:lnSpc>
                <a:spcPct val="110000"/>
              </a:lnSpc>
              <a:spcBef>
                <a:spcPts val="600"/>
              </a:spcBef>
              <a:buSzPct val="80000"/>
              <a:buFont typeface="Wingdings" pitchFamily="2" charset="2"/>
              <a:buChar char="l"/>
            </a:pPr>
            <a:r>
              <a:rPr lang="el-GR" altLang="zh-CN" sz="2400" i="1" dirty="0">
                <a:solidFill>
                  <a:srgbClr val="333399"/>
                </a:solidFill>
                <a:latin typeface="微软雅黑" panose="020B0503020204020204" pitchFamily="34" charset="-122"/>
                <a:ea typeface="微软雅黑" panose="020B0503020204020204" pitchFamily="34" charset="-122"/>
              </a:rPr>
              <a:t>α</a:t>
            </a:r>
            <a:r>
              <a:rPr lang="en-US" altLang="zh-CN" sz="2400" i="1" dirty="0">
                <a:solidFill>
                  <a:srgbClr val="333399"/>
                </a:solidFill>
                <a:latin typeface="微软雅黑" panose="020B0503020204020204" pitchFamily="34" charset="-122"/>
                <a:ea typeface="微软雅黑" panose="020B0503020204020204" pitchFamily="34" charset="-122"/>
              </a:rPr>
              <a:t> </a:t>
            </a:r>
            <a:r>
              <a:rPr lang="zh-CN" altLang="en-US" sz="2400" dirty="0">
                <a:solidFill>
                  <a:srgbClr val="333399"/>
                </a:solidFill>
                <a:latin typeface="微软雅黑" panose="020B0503020204020204" pitchFamily="34" charset="-122"/>
                <a:ea typeface="微软雅黑" panose="020B0503020204020204" pitchFamily="34" charset="-122"/>
              </a:rPr>
              <a:t>越大，表明争用期所占的比例增大，每发生一次碰撞就浪费许多信道资源，使得信道利用率明显降低。 </a:t>
            </a:r>
          </a:p>
        </p:txBody>
      </p:sp>
    </p:spTree>
    <p:extLst>
      <p:ext uri="{BB962C8B-B14F-4D97-AF65-F5344CB8AC3E}">
        <p14:creationId xmlns:p14="http://schemas.microsoft.com/office/powerpoint/2010/main" val="3364811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idx="1"/>
          </p:nvPr>
        </p:nvSpPr>
        <p:spPr/>
        <p:txBody>
          <a:bodyPr/>
          <a:lstStyle/>
          <a:p>
            <a:r>
              <a:rPr lang="zh-CN" altLang="en-US" dirty="0"/>
              <a:t>为提高利用率，</a:t>
            </a:r>
            <a:r>
              <a:rPr lang="zh-CN" altLang="zh-CN" dirty="0"/>
              <a:t>以太网的参数</a:t>
            </a:r>
            <a:r>
              <a:rPr lang="el-GR" altLang="zh-CN" i="1" dirty="0"/>
              <a:t>α</a:t>
            </a:r>
            <a:r>
              <a:rPr lang="en-US" altLang="zh-CN" i="1" dirty="0"/>
              <a:t> </a:t>
            </a:r>
            <a:r>
              <a:rPr lang="zh-CN" altLang="zh-CN" dirty="0"/>
              <a:t>的值应当尽可能小些</a:t>
            </a:r>
            <a:r>
              <a:rPr lang="zh-CN" altLang="en-US" dirty="0"/>
              <a:t>。</a:t>
            </a:r>
            <a:endParaRPr lang="en-US" altLang="zh-CN" dirty="0"/>
          </a:p>
          <a:p>
            <a:r>
              <a:rPr lang="zh-CN" altLang="en-US" dirty="0">
                <a:solidFill>
                  <a:srgbClr val="FF0000"/>
                </a:solidFill>
              </a:rPr>
              <a:t>对以太网参数 </a:t>
            </a:r>
            <a:r>
              <a:rPr lang="el-GR" altLang="zh-CN" i="1" dirty="0">
                <a:solidFill>
                  <a:srgbClr val="FF0000"/>
                </a:solidFill>
                <a:ea typeface="宋体"/>
              </a:rPr>
              <a:t>α</a:t>
            </a:r>
            <a:r>
              <a:rPr lang="en-US" altLang="zh-CN" i="1" dirty="0">
                <a:solidFill>
                  <a:srgbClr val="FF0000"/>
                </a:solidFill>
                <a:ea typeface="宋体"/>
              </a:rPr>
              <a:t> </a:t>
            </a:r>
            <a:r>
              <a:rPr lang="zh-CN" altLang="en-US" dirty="0">
                <a:solidFill>
                  <a:srgbClr val="FF0000"/>
                </a:solidFill>
              </a:rPr>
              <a:t>的要求是：</a:t>
            </a:r>
            <a:endParaRPr lang="en-US" altLang="zh-CN" dirty="0">
              <a:solidFill>
                <a:srgbClr val="FF0000"/>
              </a:solidFill>
            </a:endParaRPr>
          </a:p>
          <a:p>
            <a:pPr lvl="1"/>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a:r>
              <a:rPr lang="zh-CN" altLang="en-US" dirty="0"/>
              <a:t>以太网的帧长不能太短，否则 </a:t>
            </a:r>
            <a:r>
              <a:rPr lang="en-US" altLang="zh-CN" i="1" dirty="0"/>
              <a:t>T</a:t>
            </a:r>
            <a:r>
              <a:rPr lang="en-US" altLang="zh-CN" baseline="-25000" dirty="0"/>
              <a:t>0 </a:t>
            </a:r>
            <a:r>
              <a:rPr lang="zh-CN" altLang="en-US" dirty="0"/>
              <a:t>的值会太小，使 </a:t>
            </a:r>
            <a:r>
              <a:rPr lang="el-GR" altLang="zh-CN" i="1" dirty="0">
                <a:ea typeface="宋体"/>
              </a:rPr>
              <a:t>α</a:t>
            </a:r>
            <a:r>
              <a:rPr lang="en-US" altLang="zh-CN" i="1" dirty="0"/>
              <a:t> </a:t>
            </a:r>
            <a:r>
              <a:rPr lang="zh-CN" altLang="en-US" dirty="0"/>
              <a:t>值太大。 </a:t>
            </a:r>
          </a:p>
        </p:txBody>
      </p:sp>
      <p:sp>
        <p:nvSpPr>
          <p:cNvPr id="642050" name="Rectangle 2"/>
          <p:cNvSpPr>
            <a:spLocks noGrp="1" noChangeArrowheads="1"/>
          </p:cNvSpPr>
          <p:nvPr>
            <p:ph type="title"/>
          </p:nvPr>
        </p:nvSpPr>
        <p:spPr/>
        <p:txBody>
          <a:bodyPr/>
          <a:lstStyle/>
          <a:p>
            <a:pPr algn="ctr"/>
            <a:r>
              <a:rPr lang="zh-CN" altLang="en-US" dirty="0"/>
              <a:t>对以太网参数 </a:t>
            </a:r>
            <a:r>
              <a:rPr lang="el-GR" altLang="zh-CN" i="1" dirty="0">
                <a:ea typeface="宋体"/>
              </a:rPr>
              <a:t>α</a:t>
            </a:r>
            <a:r>
              <a:rPr lang="en-US" altLang="zh-CN" i="1" dirty="0">
                <a:ea typeface="宋体"/>
              </a:rPr>
              <a:t> </a:t>
            </a:r>
            <a:r>
              <a:rPr lang="zh-CN" altLang="en-US" dirty="0"/>
              <a:t>的要求</a:t>
            </a:r>
          </a:p>
        </p:txBody>
      </p:sp>
    </p:spTree>
    <p:extLst>
      <p:ext uri="{BB962C8B-B14F-4D97-AF65-F5344CB8AC3E}">
        <p14:creationId xmlns:p14="http://schemas.microsoft.com/office/powerpoint/2010/main" val="783986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idx="1"/>
          </p:nvPr>
        </p:nvSpPr>
        <p:spPr/>
        <p:txBody>
          <a:bodyPr/>
          <a:lstStyle/>
          <a:p>
            <a:pPr algn="just">
              <a:lnSpc>
                <a:spcPct val="110000"/>
              </a:lnSpc>
            </a:pPr>
            <a:r>
              <a:rPr lang="zh-CN" altLang="en-US" sz="2800" dirty="0"/>
              <a:t>在</a:t>
            </a:r>
            <a:r>
              <a:rPr lang="zh-CN" altLang="en-US" sz="2800" dirty="0">
                <a:solidFill>
                  <a:srgbClr val="FF0000"/>
                </a:solidFill>
              </a:rPr>
              <a:t>理想化</a:t>
            </a:r>
            <a:r>
              <a:rPr lang="zh-CN" altLang="en-US" sz="2800" dirty="0"/>
              <a:t>的情况下，以太网上的各站发送数据都不会产生碰撞（这显然已经不是 </a:t>
            </a:r>
            <a:r>
              <a:rPr lang="en-US" altLang="zh-CN" sz="2800" dirty="0"/>
              <a:t>CSMA/CD</a:t>
            </a:r>
            <a:r>
              <a:rPr lang="zh-CN" altLang="en-US" sz="2800" dirty="0"/>
              <a:t>，而是需要使用一种特殊的调度方法），即总线一旦空闲就有某一个站立即发送数据。</a:t>
            </a:r>
          </a:p>
          <a:p>
            <a:pPr algn="just">
              <a:lnSpc>
                <a:spcPct val="110000"/>
              </a:lnSpc>
            </a:pPr>
            <a:r>
              <a:rPr lang="zh-CN" altLang="en-US" sz="2800" dirty="0"/>
              <a:t>发送一帧占用线路的时间是 </a:t>
            </a:r>
            <a:r>
              <a:rPr lang="en-US" altLang="zh-CN" sz="2800" i="1" dirty="0"/>
              <a:t>T</a:t>
            </a:r>
            <a:r>
              <a:rPr lang="en-US" altLang="zh-CN" sz="2800" baseline="-25000" dirty="0"/>
              <a:t>0</a:t>
            </a:r>
            <a:r>
              <a:rPr lang="en-US" altLang="zh-CN" sz="2800" dirty="0"/>
              <a:t> + </a:t>
            </a:r>
            <a:r>
              <a:rPr lang="en-US" altLang="zh-CN" sz="2800" i="1" dirty="0">
                <a:sym typeface="Symbol" pitchFamily="18" charset="2"/>
              </a:rPr>
              <a:t></a:t>
            </a:r>
            <a:r>
              <a:rPr lang="zh-CN" altLang="en-US" sz="2800" dirty="0"/>
              <a:t>，而帧本身的发送时间是 </a:t>
            </a:r>
            <a:r>
              <a:rPr lang="en-US" altLang="zh-CN" sz="2800" i="1" dirty="0"/>
              <a:t>T</a:t>
            </a:r>
            <a:r>
              <a:rPr lang="en-US" altLang="zh-CN" sz="2800" baseline="-25000" dirty="0"/>
              <a:t>0</a:t>
            </a:r>
            <a:r>
              <a:rPr lang="zh-CN" altLang="en-US" sz="2800" dirty="0"/>
              <a:t>。于是我们可计算出</a:t>
            </a:r>
            <a:r>
              <a:rPr lang="zh-CN" altLang="en-US" sz="2800" dirty="0">
                <a:solidFill>
                  <a:srgbClr val="FF0000"/>
                </a:solidFill>
              </a:rPr>
              <a:t>理想情况下的极限信道利用率 </a:t>
            </a:r>
            <a:r>
              <a:rPr lang="en-US" altLang="zh-CN" sz="2800" i="1" dirty="0" err="1">
                <a:solidFill>
                  <a:srgbClr val="FF0000"/>
                </a:solidFill>
              </a:rPr>
              <a:t>S</a:t>
            </a:r>
            <a:r>
              <a:rPr lang="en-US" altLang="zh-CN" sz="2800" baseline="-25000" dirty="0" err="1">
                <a:solidFill>
                  <a:srgbClr val="FF0000"/>
                </a:solidFill>
              </a:rPr>
              <a:t>max</a:t>
            </a:r>
            <a:r>
              <a:rPr lang="en-US" altLang="zh-CN" sz="2800" dirty="0">
                <a:solidFill>
                  <a:srgbClr val="FF0000"/>
                </a:solidFill>
              </a:rPr>
              <a:t> </a:t>
            </a:r>
            <a:r>
              <a:rPr lang="zh-CN" altLang="en-US" sz="2800" dirty="0">
                <a:solidFill>
                  <a:srgbClr val="FF0000"/>
                </a:solidFill>
              </a:rPr>
              <a:t>为：</a:t>
            </a:r>
            <a:r>
              <a:rPr lang="zh-CN" altLang="en-US" sz="2800" dirty="0"/>
              <a:t> </a:t>
            </a:r>
          </a:p>
        </p:txBody>
      </p:sp>
      <p:sp>
        <p:nvSpPr>
          <p:cNvPr id="436228" name="Rectangle 4"/>
          <p:cNvSpPr>
            <a:spLocks noGrp="1" noChangeArrowheads="1"/>
          </p:cNvSpPr>
          <p:nvPr>
            <p:ph type="title"/>
          </p:nvPr>
        </p:nvSpPr>
        <p:spPr/>
        <p:txBody>
          <a:bodyPr/>
          <a:lstStyle/>
          <a:p>
            <a:pPr algn="ctr"/>
            <a:r>
              <a:rPr lang="zh-CN" altLang="en-US" dirty="0"/>
              <a:t>信道利用率的最大值 </a:t>
            </a:r>
            <a:r>
              <a:rPr lang="en-US" altLang="zh-CN" i="1" dirty="0" err="1"/>
              <a:t>S</a:t>
            </a:r>
            <a:r>
              <a:rPr lang="en-US" altLang="zh-CN" baseline="-25000" dirty="0" err="1"/>
              <a:t>max</a:t>
            </a:r>
            <a:r>
              <a:rPr lang="en-US" altLang="zh-CN" dirty="0"/>
              <a:t> </a:t>
            </a:r>
          </a:p>
        </p:txBody>
      </p:sp>
      <mc:AlternateContent xmlns:mc="http://schemas.openxmlformats.org/markup-compatibility/2006" xmlns:a14="http://schemas.microsoft.com/office/drawing/2010/main">
        <mc:Choice Requires="a14">
          <p:sp>
            <p:nvSpPr>
              <p:cNvPr id="436232" name="Object 8"/>
              <p:cNvSpPr txBox="1"/>
              <p:nvPr/>
            </p:nvSpPr>
            <p:spPr bwMode="auto">
              <a:xfrm>
                <a:off x="1703512" y="4797425"/>
                <a:ext cx="3590801" cy="1008063"/>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𝑆</m:t>
                          </m:r>
                        </m:e>
                        <m:sub>
                          <m:r>
                            <m:rPr>
                              <m:sty m:val="p"/>
                            </m:rPr>
                            <a:rPr lang="en-US" altLang="zh-CN" sz="2400" b="0" i="0" smtClean="0">
                              <a:solidFill>
                                <a:srgbClr val="333399"/>
                              </a:solidFill>
                              <a:latin typeface="Cambria Math" panose="02040503050406030204" pitchFamily="18" charset="0"/>
                            </a:rPr>
                            <m:t>max</m:t>
                          </m:r>
                        </m:sub>
                      </m:sSub>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num>
                        <m:den>
                          <m:sSub>
                            <m:sSubPr>
                              <m:ctrlPr>
                                <a:rPr lang="zh-CN" altLang="en-US" sz="2400" i="1">
                                  <a:solidFill>
                                    <a:srgbClr val="333399"/>
                                  </a:solidFill>
                                  <a:latin typeface="Cambria Math" panose="02040503050406030204" pitchFamily="18" charset="0"/>
                                </a:rPr>
                              </m:ctrlPr>
                            </m:sSubPr>
                            <m:e>
                              <m:r>
                                <a:rPr lang="zh-CN" altLang="en-US" sz="2400" i="1">
                                  <a:solidFill>
                                    <a:srgbClr val="333399"/>
                                  </a:solidFill>
                                  <a:latin typeface="Cambria Math" panose="02040503050406030204" pitchFamily="18" charset="0"/>
                                </a:rPr>
                                <m:t>𝑇</m:t>
                              </m:r>
                            </m:e>
                            <m:sub>
                              <m:r>
                                <a:rPr lang="zh-CN" altLang="en-US" sz="2400" i="1">
                                  <a:solidFill>
                                    <a:srgbClr val="333399"/>
                                  </a:solidFill>
                                  <a:latin typeface="Cambria Math" panose="02040503050406030204" pitchFamily="18" charset="0"/>
                                </a:rPr>
                                <m:t>0</m:t>
                              </m:r>
                            </m:sub>
                          </m:sSub>
                          <m:r>
                            <a:rPr lang="zh-CN" altLang="en-US" sz="2400" i="1">
                              <a:solidFill>
                                <a:srgbClr val="333399"/>
                              </a:solidFill>
                              <a:latin typeface="Cambria Math" panose="02040503050406030204" pitchFamily="18" charset="0"/>
                            </a:rPr>
                            <m:t>+</m:t>
                          </m:r>
                          <m:r>
                            <a:rPr lang="zh-CN" altLang="en-US" sz="2400" i="1">
                              <a:solidFill>
                                <a:srgbClr val="333399"/>
                              </a:solidFill>
                              <a:latin typeface="Cambria Math" panose="02040503050406030204" pitchFamily="18" charset="0"/>
                            </a:rPr>
                            <m:t>𝜏</m:t>
                          </m:r>
                        </m:den>
                      </m:f>
                      <m:r>
                        <a:rPr lang="zh-CN" altLang="en-US" sz="2400" i="1">
                          <a:solidFill>
                            <a:srgbClr val="333399"/>
                          </a:solidFill>
                          <a:latin typeface="Cambria Math" panose="02040503050406030204" pitchFamily="18" charset="0"/>
                        </a:rPr>
                        <m:t>=</m:t>
                      </m:r>
                      <m:f>
                        <m:fPr>
                          <m:ctrlPr>
                            <a:rPr lang="zh-CN" altLang="en-US" sz="2400" i="1">
                              <a:solidFill>
                                <a:srgbClr val="333399"/>
                              </a:solidFill>
                              <a:latin typeface="Cambria Math" panose="02040503050406030204" pitchFamily="18" charset="0"/>
                            </a:rPr>
                          </m:ctrlPr>
                        </m:fPr>
                        <m:num>
                          <m:r>
                            <a:rPr lang="zh-CN" altLang="en-US" sz="2400" i="1">
                              <a:solidFill>
                                <a:srgbClr val="333399"/>
                              </a:solidFill>
                              <a:latin typeface="Cambria Math" panose="02040503050406030204" pitchFamily="18" charset="0"/>
                            </a:rPr>
                            <m:t>1</m:t>
                          </m:r>
                        </m:num>
                        <m:den>
                          <m:r>
                            <a:rPr lang="zh-CN" altLang="en-US" sz="2400" i="1">
                              <a:solidFill>
                                <a:srgbClr val="333399"/>
                              </a:solidFill>
                              <a:latin typeface="Cambria Math" panose="02040503050406030204" pitchFamily="18" charset="0"/>
                            </a:rPr>
                            <m:t>1+</m:t>
                          </m:r>
                          <m:r>
                            <a:rPr lang="el-GR" altLang="zh-CN" sz="2400" i="1">
                              <a:solidFill>
                                <a:srgbClr val="333399"/>
                              </a:solidFill>
                              <a:latin typeface="Cambria Math" panose="02040503050406030204" pitchFamily="18" charset="0"/>
                            </a:rPr>
                            <m:t>𝛼</m:t>
                          </m:r>
                        </m:den>
                      </m:f>
                    </m:oMath>
                  </m:oMathPara>
                </a14:m>
                <a:endParaRPr lang="zh-CN" altLang="en-US" sz="2400" dirty="0">
                  <a:solidFill>
                    <a:srgbClr val="333399"/>
                  </a:solidFill>
                </a:endParaRPr>
              </a:p>
            </p:txBody>
          </p:sp>
        </mc:Choice>
        <mc:Fallback xmlns="">
          <p:sp>
            <p:nvSpPr>
              <p:cNvPr id="436232" name="Object 8"/>
              <p:cNvSpPr txBox="1">
                <a:spLocks noRot="1" noChangeAspect="1" noMove="1" noResize="1" noEditPoints="1" noAdjustHandles="1" noChangeArrowheads="1" noChangeShapeType="1" noTextEdit="1"/>
              </p:cNvSpPr>
              <p:nvPr/>
            </p:nvSpPr>
            <p:spPr bwMode="auto">
              <a:xfrm>
                <a:off x="1703512" y="4797425"/>
                <a:ext cx="3590801" cy="1008063"/>
              </a:xfrm>
              <a:prstGeom prst="rect">
                <a:avLst/>
              </a:prstGeom>
              <a:blipFill>
                <a:blip r:embed="rId3"/>
                <a:stretch>
                  <a:fillRect/>
                </a:stretch>
              </a:blipFill>
            </p:spPr>
            <p:txBody>
              <a:bodyPr/>
              <a:lstStyle/>
              <a:p>
                <a:r>
                  <a:rPr lang="zh-CN" altLang="en-US">
                    <a:noFill/>
                  </a:rPr>
                  <a:t> </a:t>
                </a:r>
              </a:p>
            </p:txBody>
          </p:sp>
        </mc:Fallback>
      </mc:AlternateContent>
      <p:sp>
        <p:nvSpPr>
          <p:cNvPr id="2" name="矩形 1"/>
          <p:cNvSpPr/>
          <p:nvPr/>
        </p:nvSpPr>
        <p:spPr>
          <a:xfrm>
            <a:off x="5591944" y="4298320"/>
            <a:ext cx="5400600" cy="1823063"/>
          </a:xfrm>
          <a:prstGeom prst="rect">
            <a:avLst/>
          </a:prstGeom>
          <a:solidFill>
            <a:schemeClr val="accent4">
              <a:lumMod val="40000"/>
              <a:lumOff val="60000"/>
            </a:schemeClr>
          </a:solidFill>
          <a:ln>
            <a:solidFill>
              <a:srgbClr val="000066"/>
            </a:solidFill>
          </a:ln>
        </p:spPr>
        <p:txBody>
          <a:bodyPr wrap="square">
            <a:spAutoFit/>
          </a:bodyPr>
          <a:lstStyle/>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微软雅黑" panose="020B0503020204020204" pitchFamily="34" charset="-122"/>
                <a:ea typeface="微软雅黑" panose="020B0503020204020204" pitchFamily="34" charset="-122"/>
              </a:rPr>
              <a:t>只有当参数</a:t>
            </a:r>
            <a:r>
              <a:rPr lang="en-US" altLang="zh-CN" sz="2000" dirty="0">
                <a:solidFill>
                  <a:srgbClr val="333399"/>
                </a:solidFill>
                <a:latin typeface="微软雅黑" panose="020B0503020204020204" pitchFamily="34" charset="-122"/>
                <a:ea typeface="微软雅黑" panose="020B0503020204020204" pitchFamily="34" charset="-122"/>
              </a:rPr>
              <a:t> </a:t>
            </a:r>
            <a:r>
              <a:rPr lang="el-GR" altLang="zh-CN" sz="2000" dirty="0">
                <a:solidFill>
                  <a:srgbClr val="333399"/>
                </a:solidFill>
                <a:latin typeface="微软雅黑" panose="020B0503020204020204" pitchFamily="34" charset="-122"/>
                <a:ea typeface="微软雅黑" panose="020B0503020204020204" pitchFamily="34" charset="-122"/>
              </a:rPr>
              <a:t>α</a:t>
            </a:r>
            <a:r>
              <a:rPr lang="en-US" altLang="zh-CN" sz="2000" i="1" dirty="0">
                <a:solidFill>
                  <a:srgbClr val="333399"/>
                </a:solidFill>
                <a:latin typeface="微软雅黑" panose="020B0503020204020204" pitchFamily="34" charset="-122"/>
                <a:ea typeface="微软雅黑" panose="020B0503020204020204" pitchFamily="34" charset="-122"/>
              </a:rPr>
              <a:t> </a:t>
            </a:r>
            <a:r>
              <a:rPr lang="zh-CN" altLang="zh-CN" sz="2000" dirty="0">
                <a:solidFill>
                  <a:srgbClr val="333399"/>
                </a:solidFill>
                <a:latin typeface="微软雅黑" panose="020B0503020204020204" pitchFamily="34" charset="-122"/>
                <a:ea typeface="微软雅黑" panose="020B0503020204020204" pitchFamily="34" charset="-122"/>
              </a:rPr>
              <a:t>远小于</a:t>
            </a:r>
            <a:r>
              <a:rPr lang="en-US" altLang="zh-CN" sz="2000" dirty="0">
                <a:solidFill>
                  <a:srgbClr val="333399"/>
                </a:solidFill>
                <a:latin typeface="微软雅黑" panose="020B0503020204020204" pitchFamily="34" charset="-122"/>
                <a:ea typeface="微软雅黑" panose="020B0503020204020204" pitchFamily="34" charset="-122"/>
              </a:rPr>
              <a:t> 1 </a:t>
            </a:r>
            <a:r>
              <a:rPr lang="zh-CN" altLang="zh-CN" sz="2000" dirty="0">
                <a:solidFill>
                  <a:srgbClr val="333399"/>
                </a:solidFill>
                <a:latin typeface="微软雅黑" panose="020B0503020204020204" pitchFamily="34" charset="-122"/>
                <a:ea typeface="微软雅黑" panose="020B0503020204020204" pitchFamily="34" charset="-122"/>
              </a:rPr>
              <a:t>才能得到尽可能高的极限信道利用率</a:t>
            </a:r>
            <a:r>
              <a:rPr lang="zh-CN" altLang="en-US" sz="2000" dirty="0">
                <a:solidFill>
                  <a:srgbClr val="333399"/>
                </a:solidFill>
                <a:latin typeface="微软雅黑" panose="020B0503020204020204" pitchFamily="34" charset="-122"/>
                <a:ea typeface="微软雅黑" panose="020B0503020204020204" pitchFamily="34" charset="-122"/>
              </a:rPr>
              <a:t>。</a:t>
            </a:r>
            <a:endParaRPr lang="en-US" altLang="zh-CN" sz="2000" dirty="0">
              <a:solidFill>
                <a:srgbClr val="333399"/>
              </a:solidFill>
              <a:latin typeface="+mn-ea"/>
            </a:endParaRPr>
          </a:p>
          <a:p>
            <a:pPr marL="342900" indent="-342900" algn="just" eaLnBrk="1" hangingPunct="1">
              <a:lnSpc>
                <a:spcPct val="110000"/>
              </a:lnSpc>
              <a:spcBef>
                <a:spcPct val="20000"/>
              </a:spcBef>
              <a:buSzPct val="70000"/>
              <a:buFont typeface="Wingdings" panose="05000000000000000000" pitchFamily="2" charset="2"/>
              <a:buChar char="v"/>
            </a:pPr>
            <a:r>
              <a:rPr lang="zh-CN" altLang="zh-CN" sz="2000" dirty="0">
                <a:solidFill>
                  <a:srgbClr val="333399"/>
                </a:solidFill>
                <a:latin typeface="+mn-ea"/>
              </a:rPr>
              <a:t>据统计，当以太网的利用率达到</a:t>
            </a:r>
            <a:r>
              <a:rPr lang="en-US" altLang="zh-CN" sz="2000" dirty="0">
                <a:solidFill>
                  <a:srgbClr val="333399"/>
                </a:solidFill>
                <a:latin typeface="+mn-ea"/>
              </a:rPr>
              <a:t> 30%</a:t>
            </a:r>
            <a:r>
              <a:rPr lang="zh-CN" altLang="zh-CN" sz="2000" dirty="0">
                <a:solidFill>
                  <a:srgbClr val="333399"/>
                </a:solidFill>
                <a:latin typeface="+mn-ea"/>
              </a:rPr>
              <a:t>时就已经处于重载的情况。很多的网络容量被网上的碰撞消耗掉了。</a:t>
            </a:r>
            <a:endParaRPr lang="zh-CN" altLang="en-US" sz="2000" dirty="0">
              <a:solidFill>
                <a:srgbClr val="333399"/>
              </a:solidFill>
              <a:latin typeface="+mn-ea"/>
            </a:endParaRPr>
          </a:p>
        </p:txBody>
      </p:sp>
    </p:spTree>
    <p:extLst>
      <p:ext uri="{BB962C8B-B14F-4D97-AF65-F5344CB8AC3E}">
        <p14:creationId xmlns:p14="http://schemas.microsoft.com/office/powerpoint/2010/main" val="7386662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重点介绍：</a:t>
            </a:r>
            <a:endParaRPr lang="en-US" altLang="zh-CN" dirty="0"/>
          </a:p>
          <a:p>
            <a:r>
              <a:rPr lang="en-US" altLang="zh-CN" dirty="0"/>
              <a:t>1.  MAC </a:t>
            </a:r>
            <a:r>
              <a:rPr lang="zh-CN" altLang="zh-CN" dirty="0"/>
              <a:t>层的硬件地址</a:t>
            </a:r>
            <a:endParaRPr lang="en-US" altLang="zh-CN" dirty="0"/>
          </a:p>
          <a:p>
            <a:r>
              <a:rPr lang="en-US" altLang="zh-CN" dirty="0"/>
              <a:t>2.  MAC </a:t>
            </a:r>
            <a:r>
              <a:rPr lang="zh-CN" altLang="zh-CN" dirty="0"/>
              <a:t>帧的格式</a:t>
            </a:r>
            <a:endParaRPr lang="zh-CN" altLang="en-US" dirty="0"/>
          </a:p>
        </p:txBody>
      </p:sp>
      <p:sp>
        <p:nvSpPr>
          <p:cNvPr id="2" name="标题 1"/>
          <p:cNvSpPr>
            <a:spLocks noGrp="1"/>
          </p:cNvSpPr>
          <p:nvPr>
            <p:ph type="title"/>
          </p:nvPr>
        </p:nvSpPr>
        <p:spPr/>
        <p:txBody>
          <a:bodyPr/>
          <a:lstStyle/>
          <a:p>
            <a:r>
              <a:rPr lang="en-US" altLang="zh-CN" dirty="0"/>
              <a:t>3.3.5  </a:t>
            </a:r>
            <a:r>
              <a:rPr lang="zh-CN" altLang="zh-CN" dirty="0"/>
              <a:t>以太网的</a:t>
            </a:r>
            <a:r>
              <a:rPr lang="en-US" altLang="zh-CN" dirty="0"/>
              <a:t> MAC </a:t>
            </a:r>
            <a:r>
              <a:rPr lang="zh-CN" altLang="zh-CN" dirty="0"/>
              <a:t>层</a:t>
            </a:r>
            <a:endParaRPr lang="zh-CN" altLang="en-US" dirty="0"/>
          </a:p>
        </p:txBody>
      </p:sp>
      <p:sp>
        <p:nvSpPr>
          <p:cNvPr id="4" name="矩形 3">
            <a:extLst>
              <a:ext uri="{FF2B5EF4-FFF2-40B4-BE49-F238E27FC236}">
                <a16:creationId xmlns:a16="http://schemas.microsoft.com/office/drawing/2014/main" id="{C427B468-BD1A-4BF1-9F58-D91E6110C912}"/>
              </a:ext>
            </a:extLst>
          </p:cNvPr>
          <p:cNvSpPr/>
          <p:nvPr/>
        </p:nvSpPr>
        <p:spPr>
          <a:xfrm>
            <a:off x="6888088" y="1350407"/>
            <a:ext cx="3583097" cy="369332"/>
          </a:xfrm>
          <a:prstGeom prst="rect">
            <a:avLst/>
          </a:prstGeom>
          <a:solidFill>
            <a:schemeClr val="accent2">
              <a:lumMod val="20000"/>
              <a:lumOff val="80000"/>
            </a:schemeClr>
          </a:solidFill>
        </p:spPr>
        <p:txBody>
          <a:bodyPr wrap="none">
            <a:spAutoFit/>
          </a:bodyPr>
          <a:lstStyle/>
          <a:p>
            <a:pPr algn="ctr"/>
            <a:r>
              <a:rPr lang="en-US" altLang="zh-CN" dirty="0">
                <a:solidFill>
                  <a:srgbClr val="00B050"/>
                </a:solidFill>
              </a:rPr>
              <a:t>Medium Access Control Sublayer</a:t>
            </a:r>
            <a:endParaRPr lang="zh-CN" altLang="en-US" dirty="0">
              <a:solidFill>
                <a:srgbClr val="00B050"/>
              </a:solidFill>
            </a:endParaRPr>
          </a:p>
        </p:txBody>
      </p:sp>
      <p:sp>
        <p:nvSpPr>
          <p:cNvPr id="5" name="矩形 4">
            <a:extLst>
              <a:ext uri="{FF2B5EF4-FFF2-40B4-BE49-F238E27FC236}">
                <a16:creationId xmlns:a16="http://schemas.microsoft.com/office/drawing/2014/main" id="{905E4A25-BCBD-41CB-859D-849C54289A81}"/>
              </a:ext>
            </a:extLst>
          </p:cNvPr>
          <p:cNvSpPr/>
          <p:nvPr/>
        </p:nvSpPr>
        <p:spPr>
          <a:xfrm>
            <a:off x="7068108" y="981075"/>
            <a:ext cx="3223056" cy="369332"/>
          </a:xfrm>
          <a:prstGeom prst="rect">
            <a:avLst/>
          </a:prstGeom>
          <a:solidFill>
            <a:schemeClr val="accent4">
              <a:lumMod val="20000"/>
              <a:lumOff val="80000"/>
            </a:schemeClr>
          </a:solidFill>
        </p:spPr>
        <p:txBody>
          <a:bodyPr wrap="square">
            <a:spAutoFit/>
          </a:bodyPr>
          <a:lstStyle/>
          <a:p>
            <a:pPr algn="ctr"/>
            <a:r>
              <a:rPr lang="en-US" altLang="zh-CN" dirty="0">
                <a:solidFill>
                  <a:srgbClr val="00B050"/>
                </a:solidFill>
              </a:rPr>
              <a:t>Logical Link Control Sublayer</a:t>
            </a:r>
            <a:endParaRPr lang="zh-CN" altLang="en-US" dirty="0">
              <a:solidFill>
                <a:srgbClr val="00B050"/>
              </a:solidFill>
            </a:endParaRPr>
          </a:p>
        </p:txBody>
      </p:sp>
      <p:sp>
        <p:nvSpPr>
          <p:cNvPr id="8" name="矩形 7">
            <a:extLst>
              <a:ext uri="{FF2B5EF4-FFF2-40B4-BE49-F238E27FC236}">
                <a16:creationId xmlns:a16="http://schemas.microsoft.com/office/drawing/2014/main" id="{A1B31CEE-DE2A-4189-9320-C20C8DE0824B}"/>
              </a:ext>
            </a:extLst>
          </p:cNvPr>
          <p:cNvSpPr/>
          <p:nvPr/>
        </p:nvSpPr>
        <p:spPr>
          <a:xfrm>
            <a:off x="7680176" y="1905744"/>
            <a:ext cx="4464496" cy="369332"/>
          </a:xfrm>
          <a:prstGeom prst="rect">
            <a:avLst/>
          </a:prstGeom>
        </p:spPr>
        <p:txBody>
          <a:bodyPr wrap="square">
            <a:spAutoFit/>
          </a:bodyPr>
          <a:lstStyle/>
          <a:p>
            <a:r>
              <a:rPr lang="en-US" altLang="zh-CN" dirty="0">
                <a:solidFill>
                  <a:srgbClr val="00B050"/>
                </a:solidFill>
              </a:rPr>
              <a:t>Ethernet dominant wired LAN technology</a:t>
            </a:r>
            <a:endParaRPr lang="zh-CN" altLang="en-US" dirty="0">
              <a:solidFill>
                <a:srgbClr val="00B050"/>
              </a:solidFill>
            </a:endParaRPr>
          </a:p>
        </p:txBody>
      </p:sp>
      <p:sp>
        <p:nvSpPr>
          <p:cNvPr id="9" name="箭头: 直角上 8">
            <a:extLst>
              <a:ext uri="{FF2B5EF4-FFF2-40B4-BE49-F238E27FC236}">
                <a16:creationId xmlns:a16="http://schemas.microsoft.com/office/drawing/2014/main" id="{41288330-B342-4134-8FA1-90882383EFA3}"/>
              </a:ext>
            </a:extLst>
          </p:cNvPr>
          <p:cNvSpPr/>
          <p:nvPr/>
        </p:nvSpPr>
        <p:spPr bwMode="auto">
          <a:xfrm flipH="1">
            <a:off x="7104112" y="1772816"/>
            <a:ext cx="576064" cy="360040"/>
          </a:xfrm>
          <a:prstGeom prst="bentUpArrow">
            <a:avLst>
              <a:gd name="adj1" fmla="val 10241"/>
              <a:gd name="adj2" fmla="val 18359"/>
              <a:gd name="adj3" fmla="val 25000"/>
            </a:avLst>
          </a:prstGeom>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Tree>
    <p:extLst>
      <p:ext uri="{BB962C8B-B14F-4D97-AF65-F5344CB8AC3E}">
        <p14:creationId xmlns:p14="http://schemas.microsoft.com/office/powerpoint/2010/main" val="39899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r>
              <a:rPr lang="zh-CN" altLang="en-US" sz="2800" dirty="0"/>
              <a:t>在局域网中，</a:t>
            </a:r>
            <a:r>
              <a:rPr lang="zh-CN" altLang="en-US" sz="2800" dirty="0">
                <a:solidFill>
                  <a:srgbClr val="FF0000"/>
                </a:solidFill>
              </a:rPr>
              <a:t>硬件地址</a:t>
            </a:r>
            <a:r>
              <a:rPr lang="zh-CN" altLang="en-US" sz="2800" dirty="0"/>
              <a:t>又称为</a:t>
            </a:r>
            <a:r>
              <a:rPr lang="zh-CN" altLang="en-US" sz="2800" dirty="0">
                <a:solidFill>
                  <a:srgbClr val="FF0000"/>
                </a:solidFill>
              </a:rPr>
              <a:t>物理地址，</a:t>
            </a:r>
            <a:r>
              <a:rPr lang="zh-CN" altLang="en-US" sz="2800" dirty="0"/>
              <a:t>或 </a:t>
            </a:r>
            <a:r>
              <a:rPr lang="en-US" altLang="zh-CN" sz="2800" dirty="0">
                <a:solidFill>
                  <a:srgbClr val="FF0000"/>
                </a:solidFill>
              </a:rPr>
              <a:t>MAC </a:t>
            </a:r>
            <a:r>
              <a:rPr lang="zh-CN" altLang="en-US" sz="2800" dirty="0">
                <a:solidFill>
                  <a:srgbClr val="FF0000"/>
                </a:solidFill>
              </a:rPr>
              <a:t>地址。</a:t>
            </a:r>
            <a:r>
              <a:rPr lang="zh-CN" altLang="en-US" sz="2800" dirty="0"/>
              <a:t> </a:t>
            </a:r>
          </a:p>
          <a:p>
            <a:r>
              <a:rPr lang="en-US" altLang="zh-CN" sz="2800" dirty="0"/>
              <a:t>802</a:t>
            </a:r>
            <a:r>
              <a:rPr lang="en-US" altLang="zh-CN" dirty="0"/>
              <a:t>.3</a:t>
            </a:r>
            <a:r>
              <a:rPr lang="en-US" altLang="zh-CN" sz="2800" dirty="0"/>
              <a:t> </a:t>
            </a:r>
            <a:r>
              <a:rPr lang="zh-CN" altLang="en-US" sz="2800" dirty="0"/>
              <a:t>标准所说的“地址”严格地讲应当是每一个站的“</a:t>
            </a:r>
            <a:r>
              <a:rPr lang="zh-CN" altLang="en-US" sz="2800" dirty="0">
                <a:solidFill>
                  <a:srgbClr val="FF0000"/>
                </a:solidFill>
              </a:rPr>
              <a:t>名字</a:t>
            </a:r>
            <a:r>
              <a:rPr lang="zh-CN" altLang="en-US" sz="2800" dirty="0"/>
              <a:t>”或</a:t>
            </a:r>
            <a:r>
              <a:rPr lang="zh-CN" altLang="en-US" sz="2800" dirty="0">
                <a:solidFill>
                  <a:srgbClr val="FF0000"/>
                </a:solidFill>
              </a:rPr>
              <a:t>标识符。 </a:t>
            </a:r>
          </a:p>
          <a:p>
            <a:r>
              <a:rPr lang="zh-CN" altLang="en-US" sz="2800" dirty="0"/>
              <a:t>习惯上称为“地址”，约定俗成。</a:t>
            </a:r>
          </a:p>
        </p:txBody>
      </p:sp>
      <p:sp>
        <p:nvSpPr>
          <p:cNvPr id="440322" name="Rectangle 2"/>
          <p:cNvSpPr>
            <a:spLocks noGrp="1" noChangeArrowheads="1"/>
          </p:cNvSpPr>
          <p:nvPr>
            <p:ph type="title"/>
          </p:nvPr>
        </p:nvSpPr>
        <p:spPr/>
        <p:txBody>
          <a:bodyPr/>
          <a:lstStyle/>
          <a:p>
            <a:r>
              <a:rPr lang="en-US" altLang="zh-CN" dirty="0"/>
              <a:t>1.  MAC </a:t>
            </a:r>
            <a:r>
              <a:rPr lang="zh-CN" altLang="en-US" dirty="0"/>
              <a:t>层的硬件地址 </a:t>
            </a:r>
          </a:p>
        </p:txBody>
      </p:sp>
      <p:sp>
        <p:nvSpPr>
          <p:cNvPr id="2" name="矩形 1"/>
          <p:cNvSpPr/>
          <p:nvPr/>
        </p:nvSpPr>
        <p:spPr>
          <a:xfrm>
            <a:off x="1811524" y="4293096"/>
            <a:ext cx="8568952" cy="1384995"/>
          </a:xfrm>
          <a:prstGeom prst="rect">
            <a:avLst/>
          </a:prstGeom>
          <a:solidFill>
            <a:schemeClr val="accent4">
              <a:lumMod val="20000"/>
              <a:lumOff val="80000"/>
            </a:schemeClr>
          </a:solidFill>
          <a:ln>
            <a:solidFill>
              <a:srgbClr val="000099"/>
            </a:solidFill>
          </a:ln>
        </p:spPr>
        <p:txBody>
          <a:bodyPr wrap="square">
            <a:spAutoFit/>
          </a:bodyPr>
          <a:lstStyle/>
          <a:p>
            <a:r>
              <a:rPr lang="zh-CN" altLang="en-US" sz="2800" dirty="0">
                <a:solidFill>
                  <a:srgbClr val="000099"/>
                </a:solidFill>
                <a:latin typeface="微软雅黑" panose="020B0503020204020204" pitchFamily="34" charset="-122"/>
                <a:ea typeface="微软雅黑" panose="020B0503020204020204" pitchFamily="34" charset="-122"/>
              </a:rPr>
              <a:t>如果局域网上的某个设备拥有多个适配器，则其具有多个“</a:t>
            </a:r>
            <a:r>
              <a:rPr lang="en-US" altLang="zh-CN" sz="2800" dirty="0">
                <a:solidFill>
                  <a:srgbClr val="000099"/>
                </a:solidFill>
                <a:latin typeface="微软雅黑" panose="020B0503020204020204" pitchFamily="34" charset="-122"/>
                <a:ea typeface="微软雅黑" panose="020B0503020204020204" pitchFamily="34" charset="-122"/>
              </a:rPr>
              <a:t>MAC</a:t>
            </a:r>
            <a:r>
              <a:rPr lang="zh-CN" altLang="en-US" sz="2800" dirty="0">
                <a:solidFill>
                  <a:srgbClr val="000099"/>
                </a:solidFill>
                <a:latin typeface="微软雅黑" panose="020B0503020204020204" pitchFamily="34" charset="-122"/>
                <a:ea typeface="微软雅黑" panose="020B0503020204020204" pitchFamily="34" charset="-122"/>
              </a:rPr>
              <a:t>地址”。准确地说， </a:t>
            </a:r>
            <a:r>
              <a:rPr lang="en-US" altLang="zh-CN" sz="2800" dirty="0">
                <a:solidFill>
                  <a:srgbClr val="0000FF"/>
                </a:solidFill>
                <a:latin typeface="微软雅黑" panose="020B0503020204020204" pitchFamily="34" charset="-122"/>
                <a:ea typeface="微软雅黑" panose="020B0503020204020204" pitchFamily="34" charset="-122"/>
              </a:rPr>
              <a:t>48 </a:t>
            </a:r>
            <a:r>
              <a:rPr lang="zh-CN" altLang="en-US" sz="2800" dirty="0">
                <a:solidFill>
                  <a:srgbClr val="0000FF"/>
                </a:solidFill>
                <a:latin typeface="微软雅黑" panose="020B0503020204020204" pitchFamily="34" charset="-122"/>
                <a:ea typeface="微软雅黑" panose="020B0503020204020204" pitchFamily="34" charset="-122"/>
              </a:rPr>
              <a:t>位“</a:t>
            </a:r>
            <a:r>
              <a:rPr lang="en-US" altLang="zh-CN" sz="2800" dirty="0">
                <a:solidFill>
                  <a:srgbClr val="0000FF"/>
                </a:solidFill>
                <a:latin typeface="微软雅黑" panose="020B0503020204020204" pitchFamily="34" charset="-122"/>
                <a:ea typeface="微软雅黑" panose="020B0503020204020204" pitchFamily="34" charset="-122"/>
              </a:rPr>
              <a:t>MAC</a:t>
            </a:r>
            <a:r>
              <a:rPr lang="zh-CN" altLang="en-US" sz="2800" dirty="0">
                <a:solidFill>
                  <a:srgbClr val="0000FF"/>
                </a:solidFill>
                <a:latin typeface="微软雅黑" panose="020B0503020204020204" pitchFamily="34" charset="-122"/>
                <a:ea typeface="微软雅黑" panose="020B0503020204020204" pitchFamily="34" charset="-122"/>
              </a:rPr>
              <a:t>地址”是接口标识符。</a:t>
            </a:r>
          </a:p>
        </p:txBody>
      </p:sp>
    </p:spTree>
    <p:extLst>
      <p:ext uri="{BB962C8B-B14F-4D97-AF65-F5344CB8AC3E}">
        <p14:creationId xmlns:p14="http://schemas.microsoft.com/office/powerpoint/2010/main" val="2572995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IEEE 802 </a:t>
            </a:r>
            <a:r>
              <a:rPr lang="zh-CN" altLang="zh-CN" sz="2800" dirty="0"/>
              <a:t>标准规定</a:t>
            </a:r>
            <a:r>
              <a:rPr lang="en-US" altLang="zh-CN" sz="2800" dirty="0"/>
              <a:t> MAC </a:t>
            </a:r>
            <a:r>
              <a:rPr lang="zh-CN" altLang="zh-CN" sz="2800" dirty="0"/>
              <a:t>地址字段可采用</a:t>
            </a:r>
            <a:r>
              <a:rPr lang="en-US" altLang="zh-CN" sz="2800" dirty="0"/>
              <a:t> 6 </a:t>
            </a:r>
            <a:r>
              <a:rPr lang="zh-CN" altLang="zh-CN" sz="2800" dirty="0"/>
              <a:t>字节</a:t>
            </a:r>
            <a:r>
              <a:rPr lang="en-US" altLang="zh-CN" sz="2800" dirty="0"/>
              <a:t> ( 48</a:t>
            </a:r>
            <a:r>
              <a:rPr lang="zh-CN" altLang="zh-CN" sz="2800" dirty="0"/>
              <a:t>位</a:t>
            </a:r>
            <a:r>
              <a:rPr lang="en-US" altLang="zh-CN" sz="2800" dirty="0"/>
              <a:t>) </a:t>
            </a:r>
            <a:r>
              <a:rPr lang="zh-CN" altLang="zh-CN" sz="2800" dirty="0"/>
              <a:t>或</a:t>
            </a:r>
            <a:r>
              <a:rPr lang="en-US" altLang="zh-CN" sz="2800" dirty="0"/>
              <a:t> 2 </a:t>
            </a:r>
            <a:r>
              <a:rPr lang="zh-CN" altLang="zh-CN" sz="2800" dirty="0"/>
              <a:t>字节</a:t>
            </a:r>
            <a:r>
              <a:rPr lang="en-US" altLang="zh-CN" sz="2800" dirty="0"/>
              <a:t> ( 16 </a:t>
            </a:r>
            <a:r>
              <a:rPr lang="zh-CN" altLang="zh-CN" sz="2800" dirty="0"/>
              <a:t>位</a:t>
            </a:r>
            <a:r>
              <a:rPr lang="en-US" altLang="zh-CN" sz="2800" dirty="0"/>
              <a:t>) </a:t>
            </a:r>
            <a:r>
              <a:rPr lang="zh-CN" altLang="zh-CN" sz="2800" dirty="0"/>
              <a:t>这两种中的一种</a:t>
            </a:r>
            <a:r>
              <a:rPr lang="zh-CN" altLang="en-US" sz="2800" dirty="0"/>
              <a:t>。</a:t>
            </a:r>
            <a:endParaRPr lang="en-US" altLang="zh-CN" sz="2800" dirty="0"/>
          </a:p>
          <a:p>
            <a:r>
              <a:rPr lang="en-US" altLang="zh-CN" sz="2800" dirty="0"/>
              <a:t>IEEE </a:t>
            </a:r>
            <a:r>
              <a:rPr lang="zh-CN" altLang="en-US" sz="2800" dirty="0"/>
              <a:t>注册管理机构 </a:t>
            </a:r>
            <a:r>
              <a:rPr lang="en-US" altLang="zh-CN" sz="2800" dirty="0"/>
              <a:t>RA </a:t>
            </a:r>
            <a:r>
              <a:rPr lang="zh-CN" altLang="en-US" sz="2800" dirty="0"/>
              <a:t>负责分配地址字段 </a:t>
            </a:r>
            <a:r>
              <a:rPr lang="en-US" altLang="zh-CN" sz="2800" dirty="0"/>
              <a:t>6 </a:t>
            </a:r>
            <a:r>
              <a:rPr lang="zh-CN" altLang="zh-CN" sz="2800" dirty="0"/>
              <a:t>个字节中的前三个字节</a:t>
            </a:r>
            <a:r>
              <a:rPr lang="en-US" altLang="zh-CN" sz="2800" dirty="0"/>
              <a:t> (</a:t>
            </a:r>
            <a:r>
              <a:rPr lang="zh-CN" altLang="en-US" sz="2800" dirty="0"/>
              <a:t>即</a:t>
            </a:r>
            <a:r>
              <a:rPr lang="zh-CN" altLang="en-US" sz="2800" dirty="0">
                <a:solidFill>
                  <a:srgbClr val="0000FF"/>
                </a:solidFill>
              </a:rPr>
              <a:t>高位 </a:t>
            </a:r>
            <a:r>
              <a:rPr lang="en-US" altLang="zh-CN" sz="2800" dirty="0">
                <a:solidFill>
                  <a:srgbClr val="0000FF"/>
                </a:solidFill>
              </a:rPr>
              <a:t>24 </a:t>
            </a:r>
            <a:r>
              <a:rPr lang="zh-CN" altLang="en-US" sz="2800" dirty="0">
                <a:solidFill>
                  <a:srgbClr val="0000FF"/>
                </a:solidFill>
              </a:rPr>
              <a:t>位</a:t>
            </a:r>
            <a:r>
              <a:rPr lang="en-US" altLang="zh-CN" sz="2800" dirty="0"/>
              <a:t>)</a:t>
            </a:r>
            <a:r>
              <a:rPr lang="zh-CN" altLang="en-US" sz="2800" dirty="0"/>
              <a:t>，称为</a:t>
            </a:r>
            <a:r>
              <a:rPr lang="zh-CN" altLang="zh-CN" sz="2800" dirty="0">
                <a:solidFill>
                  <a:srgbClr val="0000FF"/>
                </a:solidFill>
              </a:rPr>
              <a:t>组织唯一标识符</a:t>
            </a:r>
            <a:r>
              <a:rPr lang="zh-CN" altLang="en-US" sz="2800" dirty="0">
                <a:solidFill>
                  <a:srgbClr val="0000FF"/>
                </a:solidFill>
              </a:rPr>
              <a:t>。</a:t>
            </a:r>
          </a:p>
          <a:p>
            <a:r>
              <a:rPr lang="zh-CN" altLang="en-US" sz="2800" dirty="0"/>
              <a:t>地址字段 </a:t>
            </a:r>
            <a:r>
              <a:rPr lang="en-US" altLang="zh-CN" sz="2800" dirty="0"/>
              <a:t>6 </a:t>
            </a:r>
            <a:r>
              <a:rPr lang="zh-CN" altLang="zh-CN" sz="2800" dirty="0"/>
              <a:t>个字节</a:t>
            </a:r>
            <a:r>
              <a:rPr lang="zh-CN" altLang="en-US" sz="2800" dirty="0"/>
              <a:t>中的后三个字节 </a:t>
            </a:r>
            <a:r>
              <a:rPr lang="en-US" altLang="zh-CN" sz="2800" dirty="0"/>
              <a:t>(</a:t>
            </a:r>
            <a:r>
              <a:rPr lang="zh-CN" altLang="en-US" sz="2800" dirty="0"/>
              <a:t>即</a:t>
            </a:r>
            <a:r>
              <a:rPr lang="zh-CN" altLang="en-US" sz="2800" dirty="0">
                <a:solidFill>
                  <a:srgbClr val="0000FF"/>
                </a:solidFill>
              </a:rPr>
              <a:t>低位 </a:t>
            </a:r>
            <a:r>
              <a:rPr lang="en-US" altLang="zh-CN" sz="2800" dirty="0">
                <a:solidFill>
                  <a:srgbClr val="0000FF"/>
                </a:solidFill>
              </a:rPr>
              <a:t>24 </a:t>
            </a:r>
            <a:r>
              <a:rPr lang="zh-CN" altLang="en-US" sz="2800" dirty="0">
                <a:solidFill>
                  <a:srgbClr val="0000FF"/>
                </a:solidFill>
              </a:rPr>
              <a:t>位</a:t>
            </a:r>
            <a:r>
              <a:rPr lang="en-US" altLang="zh-CN" sz="2800" dirty="0"/>
              <a:t>) </a:t>
            </a:r>
            <a:r>
              <a:rPr lang="zh-CN" altLang="en-US" sz="2800" dirty="0"/>
              <a:t>由厂家自行指派，称为</a:t>
            </a:r>
            <a:r>
              <a:rPr lang="zh-CN" altLang="en-US" sz="2800" dirty="0">
                <a:solidFill>
                  <a:srgbClr val="0000FF"/>
                </a:solidFill>
              </a:rPr>
              <a:t>扩展唯一标识符，</a:t>
            </a:r>
            <a:r>
              <a:rPr lang="zh-CN" altLang="en-US" sz="2800" dirty="0">
                <a:solidFill>
                  <a:srgbClr val="FF0000"/>
                </a:solidFill>
              </a:rPr>
              <a:t>必须保证生产出的适配器没有重复地址。</a:t>
            </a:r>
          </a:p>
        </p:txBody>
      </p:sp>
      <p:sp>
        <p:nvSpPr>
          <p:cNvPr id="643074" name="Rectangle 2"/>
          <p:cNvSpPr>
            <a:spLocks noGrp="1" noChangeArrowheads="1"/>
          </p:cNvSpPr>
          <p:nvPr>
            <p:ph type="title"/>
          </p:nvPr>
        </p:nvSpPr>
        <p:spPr/>
        <p:txBody>
          <a:bodyPr/>
          <a:lstStyle/>
          <a:p>
            <a:pPr algn="ctr"/>
            <a:r>
              <a:rPr lang="en-US" altLang="zh-CN" dirty="0"/>
              <a:t>48 </a:t>
            </a:r>
            <a:r>
              <a:rPr lang="zh-CN" altLang="en-US" dirty="0"/>
              <a:t>位的 </a:t>
            </a:r>
            <a:r>
              <a:rPr lang="en-US" altLang="zh-CN" dirty="0"/>
              <a:t>MAC </a:t>
            </a:r>
            <a:r>
              <a:rPr lang="zh-CN" altLang="en-US" dirty="0"/>
              <a:t>地址</a:t>
            </a:r>
          </a:p>
        </p:txBody>
      </p:sp>
      <p:grpSp>
        <p:nvGrpSpPr>
          <p:cNvPr id="8" name="组合 7"/>
          <p:cNvGrpSpPr/>
          <p:nvPr/>
        </p:nvGrpSpPr>
        <p:grpSpPr>
          <a:xfrm>
            <a:off x="3503712" y="4725144"/>
            <a:ext cx="5184576" cy="1368152"/>
            <a:chOff x="2360712" y="5229200"/>
            <a:chExt cx="5184576" cy="1368152"/>
          </a:xfrm>
        </p:grpSpPr>
        <p:grpSp>
          <p:nvGrpSpPr>
            <p:cNvPr id="4" name="组合 3"/>
            <p:cNvGrpSpPr/>
            <p:nvPr/>
          </p:nvGrpSpPr>
          <p:grpSpPr>
            <a:xfrm>
              <a:off x="2360712" y="5229200"/>
              <a:ext cx="5184576" cy="864096"/>
              <a:chOff x="2000672" y="5157192"/>
              <a:chExt cx="5184576" cy="864096"/>
            </a:xfrm>
          </p:grpSpPr>
          <p:sp>
            <p:nvSpPr>
              <p:cNvPr id="2" name="矩形 1"/>
              <p:cNvSpPr/>
              <p:nvPr/>
            </p:nvSpPr>
            <p:spPr bwMode="auto">
              <a:xfrm>
                <a:off x="2000672" y="5517232"/>
                <a:ext cx="2592288" cy="504056"/>
              </a:xfrm>
              <a:prstGeom prst="rect">
                <a:avLst/>
              </a:prstGeom>
              <a:solidFill>
                <a:schemeClr val="accent4">
                  <a:lumMod val="40000"/>
                  <a:lumOff val="6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组织唯一标识符</a:t>
                </a:r>
              </a:p>
            </p:txBody>
          </p:sp>
          <p:sp>
            <p:nvSpPr>
              <p:cNvPr id="5" name="矩形 4"/>
              <p:cNvSpPr/>
              <p:nvPr/>
            </p:nvSpPr>
            <p:spPr bwMode="auto">
              <a:xfrm>
                <a:off x="4592960" y="5517232"/>
                <a:ext cx="2592288" cy="504056"/>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zh-CN" altLang="en-US" sz="2400" dirty="0">
                    <a:solidFill>
                      <a:srgbClr val="333399"/>
                    </a:solidFill>
                    <a:latin typeface="微软雅黑" panose="020B0503020204020204" pitchFamily="34" charset="-122"/>
                    <a:ea typeface="微软雅黑" panose="020B0503020204020204" pitchFamily="34" charset="-122"/>
                  </a:rPr>
                  <a:t>扩展唯一标识符</a:t>
                </a:r>
              </a:p>
            </p:txBody>
          </p:sp>
          <p:sp>
            <p:nvSpPr>
              <p:cNvPr id="3" name="TextBox 2"/>
              <p:cNvSpPr txBox="1"/>
              <p:nvPr/>
            </p:nvSpPr>
            <p:spPr>
              <a:xfrm>
                <a:off x="2253986"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sp>
            <p:nvSpPr>
              <p:cNvPr id="7" name="TextBox 6"/>
              <p:cNvSpPr txBox="1"/>
              <p:nvPr/>
            </p:nvSpPr>
            <p:spPr>
              <a:xfrm>
                <a:off x="4816535" y="5157192"/>
                <a:ext cx="2145139" cy="400110"/>
              </a:xfrm>
              <a:prstGeom prst="rect">
                <a:avLst/>
              </a:prstGeom>
              <a:noFill/>
            </p:spPr>
            <p:txBody>
              <a:bodyPr wrap="none" rtlCol="0">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3 </a:t>
                </a:r>
                <a:r>
                  <a:rPr lang="zh-CN" altLang="en-US" sz="2000" dirty="0">
                    <a:solidFill>
                      <a:srgbClr val="333399"/>
                    </a:solidFill>
                    <a:latin typeface="微软雅黑" panose="020B0503020204020204" pitchFamily="34" charset="-122"/>
                    <a:ea typeface="微软雅黑" panose="020B0503020204020204" pitchFamily="34" charset="-122"/>
                  </a:rPr>
                  <a:t>字节 （</a:t>
                </a:r>
                <a:r>
                  <a:rPr lang="en-US" altLang="zh-CN" sz="2000" dirty="0">
                    <a:solidFill>
                      <a:srgbClr val="333399"/>
                    </a:solidFill>
                    <a:latin typeface="微软雅黑" panose="020B0503020204020204" pitchFamily="34" charset="-122"/>
                    <a:ea typeface="微软雅黑" panose="020B0503020204020204" pitchFamily="34" charset="-122"/>
                  </a:rPr>
                  <a:t>24 </a:t>
                </a:r>
                <a:r>
                  <a:rPr lang="zh-CN" altLang="en-US" sz="2000" dirty="0">
                    <a:solidFill>
                      <a:srgbClr val="333399"/>
                    </a:solidFill>
                    <a:latin typeface="微软雅黑" panose="020B0503020204020204" pitchFamily="34" charset="-122"/>
                    <a:ea typeface="微软雅黑" panose="020B0503020204020204" pitchFamily="34" charset="-122"/>
                  </a:rPr>
                  <a:t>位）</a:t>
                </a:r>
              </a:p>
            </p:txBody>
          </p:sp>
        </p:grpSp>
        <p:sp>
          <p:nvSpPr>
            <p:cNvPr id="6" name="矩形 5"/>
            <p:cNvSpPr/>
            <p:nvPr/>
          </p:nvSpPr>
          <p:spPr>
            <a:xfrm>
              <a:off x="3512840" y="6135687"/>
              <a:ext cx="2801270" cy="461665"/>
            </a:xfrm>
            <a:prstGeom prst="rect">
              <a:avLst/>
            </a:prstGeom>
          </p:spPr>
          <p:txBody>
            <a:bodyPr wrap="square">
              <a:spAutoFit/>
            </a:bodyPr>
            <a:lstStyle/>
            <a:p>
              <a:pPr algn="ctr"/>
              <a:r>
                <a:rPr lang="en-US" altLang="zh-CN" sz="2400" dirty="0">
                  <a:solidFill>
                    <a:srgbClr val="333399"/>
                  </a:solidFill>
                  <a:latin typeface="微软雅黑" panose="020B0503020204020204" pitchFamily="34" charset="-122"/>
                  <a:ea typeface="微软雅黑" panose="020B0503020204020204" pitchFamily="34" charset="-122"/>
                </a:rPr>
                <a:t>48 </a:t>
              </a:r>
              <a:r>
                <a:rPr lang="zh-CN" altLang="en-US" sz="2400" dirty="0">
                  <a:solidFill>
                    <a:srgbClr val="333399"/>
                  </a:solidFill>
                  <a:latin typeface="微软雅黑" panose="020B0503020204020204" pitchFamily="34" charset="-122"/>
                  <a:ea typeface="微软雅黑" panose="020B0503020204020204" pitchFamily="34" charset="-122"/>
                </a:rPr>
                <a:t>位的 </a:t>
              </a:r>
              <a:r>
                <a:rPr lang="en-US" altLang="zh-CN" sz="2400" dirty="0">
                  <a:solidFill>
                    <a:srgbClr val="333399"/>
                  </a:solidFill>
                  <a:latin typeface="微软雅黑" panose="020B0503020204020204" pitchFamily="34" charset="-122"/>
                  <a:ea typeface="微软雅黑" panose="020B0503020204020204" pitchFamily="34" charset="-122"/>
                </a:rPr>
                <a:t>MAC </a:t>
              </a:r>
              <a:r>
                <a:rPr lang="zh-CN" altLang="en-US" sz="2400" dirty="0">
                  <a:solidFill>
                    <a:srgbClr val="333399"/>
                  </a:solidFill>
                  <a:latin typeface="微软雅黑" panose="020B0503020204020204" pitchFamily="34" charset="-122"/>
                  <a:ea typeface="微软雅黑" panose="020B0503020204020204" pitchFamily="34" charset="-122"/>
                </a:rPr>
                <a:t>地址</a:t>
              </a:r>
            </a:p>
          </p:txBody>
        </p:sp>
      </p:grpSp>
      <p:sp>
        <p:nvSpPr>
          <p:cNvPr id="11" name="矩形 10">
            <a:extLst>
              <a:ext uri="{FF2B5EF4-FFF2-40B4-BE49-F238E27FC236}">
                <a16:creationId xmlns:a16="http://schemas.microsoft.com/office/drawing/2014/main" id="{209B3E45-A8B0-4744-8A42-204E142A11F5}"/>
              </a:ext>
            </a:extLst>
          </p:cNvPr>
          <p:cNvSpPr/>
          <p:nvPr/>
        </p:nvSpPr>
        <p:spPr bwMode="auto">
          <a:xfrm>
            <a:off x="3503712" y="5085184"/>
            <a:ext cx="2592288" cy="504056"/>
          </a:xfrm>
          <a:prstGeom prst="rect">
            <a:avLst/>
          </a:prstGeom>
          <a:solidFill>
            <a:schemeClr val="accent4">
              <a:lumMod val="40000"/>
              <a:lumOff val="6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z="1600" dirty="0">
                <a:solidFill>
                  <a:srgbClr val="333399"/>
                </a:solidFill>
                <a:latin typeface="微软雅黑" panose="020B0503020204020204" pitchFamily="34" charset="-122"/>
                <a:ea typeface="微软雅黑" panose="020B0503020204020204" pitchFamily="34" charset="-122"/>
              </a:rPr>
              <a:t>Organization Unique Identifier</a:t>
            </a:r>
            <a:endParaRPr lang="zh-CN" altLang="en-US" sz="1600" dirty="0">
              <a:solidFill>
                <a:srgbClr val="333399"/>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1B75088-5699-455C-A015-FAD181850C38}"/>
              </a:ext>
            </a:extLst>
          </p:cNvPr>
          <p:cNvSpPr/>
          <p:nvPr/>
        </p:nvSpPr>
        <p:spPr bwMode="auto">
          <a:xfrm>
            <a:off x="6096000" y="5085184"/>
            <a:ext cx="2592288" cy="504056"/>
          </a:xfrm>
          <a:prstGeom prst="rect">
            <a:avLst/>
          </a:prstGeom>
          <a:solidFill>
            <a:schemeClr val="accent2">
              <a:lumMod val="20000"/>
              <a:lumOff val="80000"/>
            </a:schemeClr>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a:r>
              <a:rPr lang="en-US" altLang="zh-CN" sz="1600" dirty="0">
                <a:solidFill>
                  <a:srgbClr val="333399"/>
                </a:solidFill>
                <a:latin typeface="微软雅黑" panose="020B0503020204020204" pitchFamily="34" charset="-122"/>
                <a:ea typeface="微软雅黑" panose="020B0503020204020204" pitchFamily="34" charset="-122"/>
              </a:rPr>
              <a:t>Extended Identifier</a:t>
            </a:r>
            <a:endParaRPr lang="zh-CN" altLang="en-US" sz="1600" dirty="0">
              <a:solidFill>
                <a:srgbClr val="333399"/>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6584639F-8ED4-4797-93A2-20768563C5D0}"/>
              </a:ext>
            </a:extLst>
          </p:cNvPr>
          <p:cNvSpPr/>
          <p:nvPr/>
        </p:nvSpPr>
        <p:spPr>
          <a:xfrm>
            <a:off x="4655840" y="5631631"/>
            <a:ext cx="2801270" cy="707886"/>
          </a:xfrm>
          <a:prstGeom prst="rect">
            <a:avLst/>
          </a:prstGeom>
          <a:solidFill>
            <a:schemeClr val="bg1"/>
          </a:solidFill>
        </p:spPr>
        <p:txBody>
          <a:bodyPr wrap="square">
            <a:spAutoFit/>
          </a:bodyPr>
          <a:lstStyle/>
          <a:p>
            <a:pPr algn="ctr"/>
            <a:r>
              <a:rPr lang="en-US" altLang="zh-CN" sz="2000" dirty="0">
                <a:solidFill>
                  <a:srgbClr val="333399"/>
                </a:solidFill>
                <a:latin typeface="微软雅黑" panose="020B0503020204020204" pitchFamily="34" charset="-122"/>
                <a:ea typeface="微软雅黑" panose="020B0503020204020204" pitchFamily="34" charset="-122"/>
              </a:rPr>
              <a:t>Extended Unique Identifier</a:t>
            </a:r>
            <a:endParaRPr lang="zh-CN" altLang="en-US" sz="2000" dirty="0">
              <a:solidFill>
                <a:srgbClr val="333399"/>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EF25B01-1351-4660-9134-4D0513669C02}"/>
              </a:ext>
            </a:extLst>
          </p:cNvPr>
          <p:cNvSpPr/>
          <p:nvPr/>
        </p:nvSpPr>
        <p:spPr>
          <a:xfrm>
            <a:off x="7176120" y="2946112"/>
            <a:ext cx="4108817" cy="369332"/>
          </a:xfrm>
          <a:prstGeom prst="rect">
            <a:avLst/>
          </a:prstGeom>
        </p:spPr>
        <p:txBody>
          <a:bodyPr wrap="none">
            <a:spAutoFit/>
          </a:bodyPr>
          <a:lstStyle/>
          <a:p>
            <a:r>
              <a:rPr lang="en-US" altLang="zh-CN" dirty="0">
                <a:solidFill>
                  <a:srgbClr val="00B050"/>
                </a:solidFill>
              </a:rPr>
              <a:t>http://standards-oui.ieee.org/oui/oui.txt</a:t>
            </a:r>
            <a:endParaRPr lang="zh-CN" altLang="en-US" dirty="0">
              <a:solidFill>
                <a:srgbClr val="00B050"/>
              </a:solidFill>
            </a:endParaRPr>
          </a:p>
        </p:txBody>
      </p:sp>
    </p:spTree>
    <p:extLst>
      <p:ext uri="{BB962C8B-B14F-4D97-AF65-F5344CB8AC3E}">
        <p14:creationId xmlns:p14="http://schemas.microsoft.com/office/powerpoint/2010/main" val="148922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zh-CN" altLang="en-US" dirty="0"/>
              <a:t>一个地址块可以生成 </a:t>
            </a:r>
            <a:r>
              <a:rPr lang="en-US" altLang="zh-CN" dirty="0"/>
              <a:t>2</a:t>
            </a:r>
            <a:r>
              <a:rPr lang="en-US" altLang="zh-CN" baseline="30000" dirty="0"/>
              <a:t>24</a:t>
            </a:r>
            <a:r>
              <a:rPr lang="en-US" altLang="zh-CN" dirty="0"/>
              <a:t> </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 </a:t>
            </a:r>
            <a:r>
              <a:rPr lang="en-US" altLang="zh-CN" dirty="0"/>
              <a:t>EUI-48</a:t>
            </a:r>
            <a:r>
              <a:rPr lang="zh-CN" altLang="en-US" dirty="0"/>
              <a:t>。</a:t>
            </a:r>
          </a:p>
          <a:p>
            <a:pPr>
              <a:spcBef>
                <a:spcPts val="1200"/>
              </a:spcBef>
            </a:pPr>
            <a:r>
              <a:rPr lang="zh-CN" altLang="zh-CN" dirty="0"/>
              <a:t>生产适配器时</a:t>
            </a:r>
            <a:r>
              <a:rPr lang="zh-CN" altLang="en-US" dirty="0"/>
              <a:t>，</a:t>
            </a:r>
            <a:r>
              <a:rPr lang="en-US" altLang="zh-CN" dirty="0"/>
              <a:t>6 </a:t>
            </a:r>
            <a:r>
              <a:rPr lang="zh-CN" altLang="zh-CN" dirty="0"/>
              <a:t>字节的</a:t>
            </a:r>
            <a:r>
              <a:rPr lang="en-US" altLang="zh-CN" dirty="0"/>
              <a:t> MAC </a:t>
            </a:r>
            <a:r>
              <a:rPr lang="zh-CN" altLang="zh-CN" dirty="0"/>
              <a:t>地址已被固化在适配器的</a:t>
            </a:r>
            <a:r>
              <a:rPr lang="en-US" altLang="zh-CN" dirty="0"/>
              <a:t> ROM</a:t>
            </a:r>
            <a:r>
              <a:rPr lang="zh-CN" altLang="en-US" dirty="0"/>
              <a:t>，</a:t>
            </a:r>
            <a:r>
              <a:rPr lang="zh-CN" altLang="zh-CN" dirty="0"/>
              <a:t>因此，</a:t>
            </a:r>
            <a:r>
              <a:rPr lang="en-US" altLang="zh-CN" dirty="0"/>
              <a:t>MAC </a:t>
            </a:r>
            <a:r>
              <a:rPr lang="zh-CN" altLang="zh-CN" dirty="0"/>
              <a:t>地址也</a:t>
            </a:r>
            <a:r>
              <a:rPr lang="zh-CN" altLang="en-US" dirty="0"/>
              <a:t>叫做</a:t>
            </a:r>
            <a:r>
              <a:rPr lang="zh-CN" altLang="zh-CN" dirty="0">
                <a:solidFill>
                  <a:srgbClr val="FF0000"/>
                </a:solidFill>
              </a:rPr>
              <a:t>硬件地址</a:t>
            </a:r>
            <a:r>
              <a:rPr lang="en-US" altLang="zh-CN" dirty="0">
                <a:solidFill>
                  <a:srgbClr val="FF0000"/>
                </a:solidFill>
              </a:rPr>
              <a:t> </a:t>
            </a:r>
            <a:r>
              <a:rPr lang="en-US" altLang="zh-CN" dirty="0"/>
              <a:t>(hardware address)</a:t>
            </a:r>
            <a:r>
              <a:rPr lang="zh-CN" altLang="zh-CN" dirty="0"/>
              <a:t>或</a:t>
            </a:r>
            <a:r>
              <a:rPr lang="zh-CN" altLang="zh-CN" dirty="0">
                <a:solidFill>
                  <a:srgbClr val="FF0000"/>
                </a:solidFill>
              </a:rPr>
              <a:t>物理地址</a:t>
            </a:r>
            <a:r>
              <a:rPr lang="zh-CN" altLang="en-US" dirty="0">
                <a:solidFill>
                  <a:srgbClr val="FF0000"/>
                </a:solidFill>
              </a:rPr>
              <a:t>。</a:t>
            </a:r>
            <a:endParaRPr lang="en-US" altLang="zh-CN" dirty="0">
              <a:solidFill>
                <a:srgbClr val="FF0000"/>
              </a:solidFill>
            </a:endParaRPr>
          </a:p>
          <a:p>
            <a:pPr>
              <a:spcBef>
                <a:spcPts val="1200"/>
              </a:spcBef>
            </a:pPr>
            <a:r>
              <a:rPr lang="zh-CN" altLang="en-US" dirty="0"/>
              <a:t>“</a:t>
            </a:r>
            <a:r>
              <a:rPr lang="en-US" altLang="zh-CN" dirty="0"/>
              <a:t>MAC</a:t>
            </a:r>
            <a:r>
              <a:rPr lang="zh-CN" altLang="en-US" dirty="0"/>
              <a:t>地址”实际上就是适配器地址或适配器标识符 </a:t>
            </a:r>
            <a:r>
              <a:rPr lang="en-US" altLang="zh-CN" dirty="0"/>
              <a:t>EUI-48</a:t>
            </a:r>
            <a:r>
              <a:rPr lang="zh-CN" altLang="en-US" dirty="0"/>
              <a:t>。</a:t>
            </a:r>
          </a:p>
        </p:txBody>
      </p:sp>
      <p:sp>
        <p:nvSpPr>
          <p:cNvPr id="643074" name="Rectangle 2"/>
          <p:cNvSpPr>
            <a:spLocks noGrp="1" noChangeArrowheads="1"/>
          </p:cNvSpPr>
          <p:nvPr>
            <p:ph type="title"/>
          </p:nvPr>
        </p:nvSpPr>
        <p:spPr/>
        <p:txBody>
          <a:bodyPr/>
          <a:lstStyle/>
          <a:p>
            <a:pPr algn="ctr"/>
            <a:r>
              <a:rPr lang="en-US" altLang="zh-CN"/>
              <a:t>48 </a:t>
            </a:r>
            <a:r>
              <a:rPr lang="zh-CN" altLang="en-US"/>
              <a:t>位的 </a:t>
            </a:r>
            <a:r>
              <a:rPr lang="en-US" altLang="zh-CN"/>
              <a:t>MAC </a:t>
            </a:r>
            <a:r>
              <a:rPr lang="zh-CN" altLang="en-US"/>
              <a:t>地址</a:t>
            </a:r>
          </a:p>
        </p:txBody>
      </p:sp>
    </p:spTree>
    <p:extLst>
      <p:ext uri="{BB962C8B-B14F-4D97-AF65-F5344CB8AC3E}">
        <p14:creationId xmlns:p14="http://schemas.microsoft.com/office/powerpoint/2010/main" val="36518206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IEEE </a:t>
            </a:r>
            <a:r>
              <a:rPr lang="zh-CN" altLang="zh-CN" sz="2800" dirty="0"/>
              <a:t>规定</a:t>
            </a:r>
            <a:r>
              <a:rPr lang="zh-CN" altLang="zh-CN" sz="2800" dirty="0">
                <a:solidFill>
                  <a:schemeClr val="accent1">
                    <a:lumMod val="75000"/>
                  </a:schemeClr>
                </a:solidFill>
              </a:rPr>
              <a:t>地址字段</a:t>
            </a:r>
            <a:r>
              <a:rPr lang="zh-CN" altLang="zh-CN" sz="2800" dirty="0"/>
              <a:t>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solidFill>
                  <a:schemeClr val="accent1">
                    <a:lumMod val="75000"/>
                  </a:schemeClr>
                </a:solidFill>
              </a:rPr>
              <a:t>IEEE </a:t>
            </a:r>
            <a:r>
              <a:rPr lang="zh-CN" altLang="zh-CN" sz="2800" dirty="0">
                <a:solidFill>
                  <a:schemeClr val="accent1">
                    <a:lumMod val="75000"/>
                  </a:schemeClr>
                </a:solidFill>
              </a:rPr>
              <a:t>只分配地址字段前三个字节中的</a:t>
            </a:r>
            <a:r>
              <a:rPr lang="en-US" altLang="zh-CN" sz="2800" dirty="0">
                <a:solidFill>
                  <a:schemeClr val="accent1">
                    <a:lumMod val="75000"/>
                  </a:schemeClr>
                </a:solidFill>
              </a:rPr>
              <a:t> 23 </a:t>
            </a:r>
            <a:r>
              <a:rPr lang="zh-CN" altLang="zh-CN" sz="2800" dirty="0">
                <a:solidFill>
                  <a:schemeClr val="accent1">
                    <a:lumMod val="75000"/>
                  </a:schemeClr>
                </a:solidFill>
              </a:rPr>
              <a:t>位</a:t>
            </a:r>
            <a:r>
              <a:rPr lang="zh-CN" altLang="zh-CN" sz="2800" dirty="0"/>
              <a:t>。</a:t>
            </a:r>
            <a:endParaRPr lang="en-US" altLang="zh-CN" sz="2800" dirty="0"/>
          </a:p>
        </p:txBody>
      </p:sp>
      <p:sp>
        <p:nvSpPr>
          <p:cNvPr id="2" name="标题 1"/>
          <p:cNvSpPr>
            <a:spLocks noGrp="1"/>
          </p:cNvSpPr>
          <p:nvPr>
            <p:ph type="title"/>
          </p:nvPr>
        </p:nvSpPr>
        <p:spPr/>
        <p:txBody>
          <a:bodyPr/>
          <a:lstStyle/>
          <a:p>
            <a:pPr algn="ctr"/>
            <a:r>
              <a:rPr lang="zh-CN" altLang="en-US" dirty="0"/>
              <a:t>单站地址，组地址，广播地址</a:t>
            </a:r>
          </a:p>
        </p:txBody>
      </p:sp>
      <p:pic>
        <p:nvPicPr>
          <p:cNvPr id="4" name="Picture 6">
            <a:extLst>
              <a:ext uri="{FF2B5EF4-FFF2-40B4-BE49-F238E27FC236}">
                <a16:creationId xmlns:a16="http://schemas.microsoft.com/office/drawing/2014/main" id="{10368F99-6FAB-462F-ADEF-E2EA265BD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324" y="4515073"/>
            <a:ext cx="7277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a16="http://schemas.microsoft.com/office/drawing/2014/main" id="{7C020AC9-6A5C-4629-B62C-427159C0A4F9}"/>
              </a:ext>
            </a:extLst>
          </p:cNvPr>
          <p:cNvSpPr/>
          <p:nvPr/>
        </p:nvSpPr>
        <p:spPr>
          <a:xfrm>
            <a:off x="5231904" y="5805264"/>
            <a:ext cx="6096000" cy="646331"/>
          </a:xfrm>
          <a:prstGeom prst="rect">
            <a:avLst/>
          </a:prstGeom>
        </p:spPr>
        <p:txBody>
          <a:bodyPr>
            <a:spAutoFit/>
          </a:bodyPr>
          <a:lstStyle/>
          <a:p>
            <a:r>
              <a:rPr lang="en-US" altLang="zh-CN" dirty="0">
                <a:solidFill>
                  <a:srgbClr val="00B050"/>
                </a:solidFill>
              </a:rPr>
              <a:t>The address is sent left-to-right, byte by byte; for each byte, it is sent right-to-left, bit by bit</a:t>
            </a:r>
            <a:endParaRPr lang="zh-CN" altLang="en-US" dirty="0">
              <a:solidFill>
                <a:srgbClr val="00B050"/>
              </a:solidFill>
            </a:endParaRPr>
          </a:p>
        </p:txBody>
      </p:sp>
    </p:spTree>
    <p:extLst>
      <p:ext uri="{BB962C8B-B14F-4D97-AF65-F5344CB8AC3E}">
        <p14:creationId xmlns:p14="http://schemas.microsoft.com/office/powerpoint/2010/main" val="1154354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dirty="0"/>
              <a:t>IEEE </a:t>
            </a:r>
            <a:r>
              <a:rPr lang="zh-CN" altLang="zh-CN" sz="2800" dirty="0"/>
              <a:t>规定</a:t>
            </a:r>
            <a:r>
              <a:rPr lang="zh-CN" altLang="zh-CN" sz="2800" dirty="0">
                <a:solidFill>
                  <a:schemeClr val="accent1">
                    <a:lumMod val="75000"/>
                  </a:schemeClr>
                </a:solidFill>
              </a:rPr>
              <a:t>地址字段</a:t>
            </a:r>
            <a:r>
              <a:rPr lang="zh-CN" altLang="zh-CN" sz="2800" dirty="0"/>
              <a:t>的第一字节的最低位为</a:t>
            </a:r>
            <a:r>
              <a:rPr lang="en-US" altLang="zh-CN" sz="2800" dirty="0"/>
              <a:t> I/G </a:t>
            </a:r>
            <a:r>
              <a:rPr lang="zh-CN" altLang="zh-CN" sz="2800" dirty="0"/>
              <a:t>位。</a:t>
            </a:r>
            <a:r>
              <a:rPr lang="en-US" altLang="zh-CN" sz="2800" dirty="0"/>
              <a:t>I/G </a:t>
            </a:r>
            <a:r>
              <a:rPr lang="zh-CN" altLang="zh-CN" sz="2800" dirty="0"/>
              <a:t>表示</a:t>
            </a:r>
            <a:r>
              <a:rPr lang="en-US" altLang="zh-CN" sz="2800" dirty="0"/>
              <a:t> Individual / Group</a:t>
            </a:r>
            <a:r>
              <a:rPr lang="zh-CN" altLang="zh-CN" sz="2800" dirty="0"/>
              <a:t>。</a:t>
            </a:r>
            <a:endParaRPr lang="en-US" altLang="zh-CN" sz="2800" dirty="0"/>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0 </a:t>
            </a:r>
            <a:r>
              <a:rPr lang="zh-CN" altLang="zh-CN" sz="2800" dirty="0">
                <a:solidFill>
                  <a:srgbClr val="0000FF"/>
                </a:solidFill>
              </a:rPr>
              <a:t>时，</a:t>
            </a:r>
            <a:r>
              <a:rPr lang="zh-CN" altLang="zh-CN" sz="2800" dirty="0"/>
              <a:t>地址字段表示一个</a:t>
            </a:r>
            <a:r>
              <a:rPr lang="zh-CN" altLang="zh-CN" sz="2800" dirty="0">
                <a:solidFill>
                  <a:srgbClr val="FF0000"/>
                </a:solidFill>
              </a:rPr>
              <a:t>单站地址。</a:t>
            </a:r>
            <a:endParaRPr lang="en-US" altLang="zh-CN" sz="2800" dirty="0">
              <a:solidFill>
                <a:srgbClr val="FF0000"/>
              </a:solidFill>
            </a:endParaRPr>
          </a:p>
          <a:p>
            <a:r>
              <a:rPr lang="zh-CN" altLang="zh-CN" sz="2800" dirty="0">
                <a:solidFill>
                  <a:srgbClr val="0000FF"/>
                </a:solidFill>
              </a:rPr>
              <a:t>当</a:t>
            </a:r>
            <a:r>
              <a:rPr lang="en-US" altLang="zh-CN" sz="2800" dirty="0">
                <a:solidFill>
                  <a:srgbClr val="0000FF"/>
                </a:solidFill>
              </a:rPr>
              <a:t> I/G</a:t>
            </a:r>
            <a:r>
              <a:rPr lang="zh-CN" altLang="zh-CN" sz="2800" dirty="0">
                <a:solidFill>
                  <a:srgbClr val="0000FF"/>
                </a:solidFill>
              </a:rPr>
              <a:t>位</a:t>
            </a:r>
            <a:r>
              <a:rPr lang="en-US" altLang="zh-CN" sz="2800" dirty="0">
                <a:solidFill>
                  <a:srgbClr val="0000FF"/>
                </a:solidFill>
              </a:rPr>
              <a:t> = 1 </a:t>
            </a:r>
            <a:r>
              <a:rPr lang="zh-CN" altLang="zh-CN" sz="2800" dirty="0">
                <a:solidFill>
                  <a:srgbClr val="0000FF"/>
                </a:solidFill>
              </a:rPr>
              <a:t>时</a:t>
            </a:r>
            <a:r>
              <a:rPr lang="zh-CN" altLang="en-US" sz="2800" dirty="0">
                <a:solidFill>
                  <a:srgbClr val="0000FF"/>
                </a:solidFill>
              </a:rPr>
              <a:t>，</a:t>
            </a:r>
            <a:r>
              <a:rPr lang="zh-CN" altLang="zh-CN" sz="2800" dirty="0"/>
              <a:t>表示</a:t>
            </a:r>
            <a:r>
              <a:rPr lang="zh-CN" altLang="zh-CN" sz="2800" dirty="0">
                <a:solidFill>
                  <a:srgbClr val="FF0000"/>
                </a:solidFill>
              </a:rPr>
              <a:t>组地址，</a:t>
            </a:r>
            <a:r>
              <a:rPr lang="zh-CN" altLang="zh-CN" sz="2800" dirty="0"/>
              <a:t>用来进行多播（以前曾译为组播）。</a:t>
            </a:r>
            <a:r>
              <a:rPr lang="zh-CN" altLang="en-US" sz="2800" dirty="0"/>
              <a:t>此时</a:t>
            </a:r>
            <a:r>
              <a:rPr lang="zh-CN" altLang="zh-CN" sz="2800" dirty="0"/>
              <a:t>，</a:t>
            </a:r>
            <a:r>
              <a:rPr lang="en-US" altLang="zh-CN" sz="2800" dirty="0">
                <a:solidFill>
                  <a:schemeClr val="accent1">
                    <a:lumMod val="75000"/>
                  </a:schemeClr>
                </a:solidFill>
              </a:rPr>
              <a:t>IEEE </a:t>
            </a:r>
            <a:r>
              <a:rPr lang="zh-CN" altLang="zh-CN" sz="2800" dirty="0">
                <a:solidFill>
                  <a:schemeClr val="accent1">
                    <a:lumMod val="75000"/>
                  </a:schemeClr>
                </a:solidFill>
              </a:rPr>
              <a:t>只分配地址字段前三个字节中的</a:t>
            </a:r>
            <a:r>
              <a:rPr lang="en-US" altLang="zh-CN" sz="2800" dirty="0">
                <a:solidFill>
                  <a:schemeClr val="accent1">
                    <a:lumMod val="75000"/>
                  </a:schemeClr>
                </a:solidFill>
              </a:rPr>
              <a:t> 23 </a:t>
            </a:r>
            <a:r>
              <a:rPr lang="zh-CN" altLang="zh-CN" sz="2800" dirty="0">
                <a:solidFill>
                  <a:schemeClr val="accent1">
                    <a:lumMod val="75000"/>
                  </a:schemeClr>
                </a:solidFill>
              </a:rPr>
              <a:t>位</a:t>
            </a:r>
            <a:r>
              <a:rPr lang="zh-CN" altLang="zh-CN" sz="2800" dirty="0"/>
              <a:t>。</a:t>
            </a:r>
            <a:endParaRPr lang="en-US" altLang="zh-CN" sz="2800" dirty="0"/>
          </a:p>
          <a:p>
            <a:r>
              <a:rPr lang="zh-CN" altLang="zh-CN" sz="2800" dirty="0"/>
              <a:t>当</a:t>
            </a:r>
            <a:r>
              <a:rPr lang="en-US" altLang="zh-CN" sz="2800" dirty="0"/>
              <a:t> I/G </a:t>
            </a:r>
            <a:r>
              <a:rPr lang="zh-CN" altLang="zh-CN" sz="2800" dirty="0"/>
              <a:t>位分别为</a:t>
            </a:r>
            <a:r>
              <a:rPr lang="en-US" altLang="zh-CN" sz="2800" dirty="0"/>
              <a:t> 0 </a:t>
            </a:r>
            <a:r>
              <a:rPr lang="zh-CN" altLang="zh-CN" sz="2800" dirty="0"/>
              <a:t>和</a:t>
            </a:r>
            <a:r>
              <a:rPr lang="en-US" altLang="zh-CN" sz="2800" dirty="0"/>
              <a:t> 1 </a:t>
            </a:r>
            <a:r>
              <a:rPr lang="zh-CN" altLang="zh-CN" sz="2800" dirty="0"/>
              <a:t>时，一个地址块可分别生成</a:t>
            </a:r>
            <a:r>
              <a:rPr lang="en-US" altLang="zh-CN" sz="2800" dirty="0"/>
              <a:t> 2</a:t>
            </a:r>
            <a:r>
              <a:rPr lang="en-US" altLang="zh-CN" sz="2800" baseline="30000" dirty="0"/>
              <a:t>23</a:t>
            </a:r>
            <a:r>
              <a:rPr lang="en-US" altLang="zh-CN" sz="2800" dirty="0"/>
              <a:t> </a:t>
            </a:r>
            <a:r>
              <a:rPr lang="zh-CN" altLang="zh-CN" sz="2800" dirty="0"/>
              <a:t>个单个站地址和</a:t>
            </a:r>
            <a:r>
              <a:rPr lang="en-US" altLang="zh-CN" sz="2800" dirty="0"/>
              <a:t> 2</a:t>
            </a:r>
            <a:r>
              <a:rPr lang="en-US" altLang="zh-CN" sz="2800" baseline="30000" dirty="0"/>
              <a:t>23</a:t>
            </a:r>
            <a:r>
              <a:rPr lang="en-US" altLang="zh-CN" sz="2800" dirty="0"/>
              <a:t> </a:t>
            </a:r>
            <a:r>
              <a:rPr lang="zh-CN" altLang="zh-CN" sz="2800" dirty="0"/>
              <a:t>个组地址。</a:t>
            </a:r>
            <a:endParaRPr lang="en-US" altLang="zh-CN" sz="2800" dirty="0"/>
          </a:p>
          <a:p>
            <a:r>
              <a:rPr lang="zh-CN" altLang="en-US" sz="2800" dirty="0"/>
              <a:t>所有 </a:t>
            </a:r>
            <a:r>
              <a:rPr lang="en-US" altLang="zh-CN" sz="2800" dirty="0"/>
              <a:t>48 </a:t>
            </a:r>
            <a:r>
              <a:rPr lang="zh-CN" altLang="en-US" sz="2800" dirty="0"/>
              <a:t>位都为 </a:t>
            </a:r>
            <a:r>
              <a:rPr lang="en-US" altLang="zh-CN" sz="2800" dirty="0"/>
              <a:t>1 </a:t>
            </a:r>
            <a:r>
              <a:rPr lang="zh-CN" altLang="en-US" sz="2800" dirty="0"/>
              <a:t>时，为广播地址。只能作为目的地址使用。</a:t>
            </a:r>
          </a:p>
        </p:txBody>
      </p:sp>
      <p:sp>
        <p:nvSpPr>
          <p:cNvPr id="2" name="标题 1"/>
          <p:cNvSpPr>
            <a:spLocks noGrp="1"/>
          </p:cNvSpPr>
          <p:nvPr>
            <p:ph type="title"/>
          </p:nvPr>
        </p:nvSpPr>
        <p:spPr/>
        <p:txBody>
          <a:bodyPr/>
          <a:lstStyle/>
          <a:p>
            <a:pPr algn="ctr"/>
            <a:r>
              <a:rPr lang="zh-CN" altLang="en-US" dirty="0"/>
              <a:t>单站地址，组地址，广播地址</a:t>
            </a:r>
          </a:p>
        </p:txBody>
      </p:sp>
    </p:spTree>
    <p:extLst>
      <p:ext uri="{BB962C8B-B14F-4D97-AF65-F5344CB8AC3E}">
        <p14:creationId xmlns:p14="http://schemas.microsoft.com/office/powerpoint/2010/main" val="495601738"/>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3253</TotalTime>
  <Words>12427</Words>
  <Application>Microsoft Office PowerPoint</Application>
  <PresentationFormat>宽屏</PresentationFormat>
  <Paragraphs>1788</Paragraphs>
  <Slides>165</Slides>
  <Notes>122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165</vt:i4>
      </vt:variant>
    </vt:vector>
  </HeadingPairs>
  <TitlesOfParts>
    <vt:vector size="180" baseType="lpstr">
      <vt:lpstr>Geneva</vt:lpstr>
      <vt:lpstr>Stone Sans</vt:lpstr>
      <vt:lpstr>黑体</vt:lpstr>
      <vt:lpstr>宋体</vt:lpstr>
      <vt:lpstr>微软雅黑</vt:lpstr>
      <vt:lpstr>Arial</vt:lpstr>
      <vt:lpstr>Calibri</vt:lpstr>
      <vt:lpstr>Cambria Math</vt:lpstr>
      <vt:lpstr>Comic Sans MS</vt:lpstr>
      <vt:lpstr>Courier New</vt:lpstr>
      <vt:lpstr>Symbol</vt:lpstr>
      <vt:lpstr>Times New Roman</vt:lpstr>
      <vt:lpstr>Wingdings</vt:lpstr>
      <vt:lpstr>2021_spring</vt:lpstr>
      <vt:lpstr>2021_splash</vt:lpstr>
      <vt:lpstr>Stanford 大学计算机系 2020 年秋季期末考题</vt:lpstr>
      <vt:lpstr>第 3 章  数据链路层</vt:lpstr>
      <vt:lpstr>数据链路层的简单模型</vt:lpstr>
      <vt:lpstr>数据链路层的简单模型( 续）</vt:lpstr>
      <vt:lpstr>数据链路层使用的信道</vt:lpstr>
      <vt:lpstr>第 3 章  数据链路层</vt:lpstr>
      <vt:lpstr>3.1  使用点对点信道的数据链路层</vt:lpstr>
      <vt:lpstr>3.1.1  数据链路和帧  </vt:lpstr>
      <vt:lpstr>3.1.1  数据链路和帧  </vt:lpstr>
      <vt:lpstr>数据链路层传送的是帧</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Hamming Distance</vt:lpstr>
      <vt:lpstr>Cyclic Redundancy Check</vt:lpstr>
      <vt:lpstr>A binary code sequence can be viewed as a polynomial in binary</vt:lpstr>
      <vt:lpstr>乘法</vt:lpstr>
      <vt:lpstr>加法</vt:lpstr>
      <vt:lpstr>PowerPoint 演示文稿</vt:lpstr>
      <vt:lpstr>Calculating a CRC</vt:lpstr>
      <vt:lpstr>帧检验序列 FCS </vt:lpstr>
      <vt:lpstr>接收端对收到的每一帧进行 CRC 检验 </vt:lpstr>
      <vt:lpstr>应当注意 </vt:lpstr>
      <vt:lpstr>应当注意 </vt:lpstr>
      <vt:lpstr>第 3 章  数据链路层</vt:lpstr>
      <vt:lpstr>3.2  点对点协议 PPP</vt:lpstr>
      <vt:lpstr>3.2.1  PPP 协议的特点 </vt:lpstr>
      <vt:lpstr>用户到 ISP 的链路使用 PPP 协议 </vt:lpstr>
      <vt:lpstr>1. PPP 协议应满足的需求 </vt:lpstr>
      <vt:lpstr>1. PPP 协议应满足的需求（续） </vt:lpstr>
      <vt:lpstr>2. PPP 协议不需要的功能</vt:lpstr>
      <vt:lpstr>3. PPP 协议的组成 </vt:lpstr>
      <vt:lpstr>3.2.2   PPP 协议的帧格式</vt:lpstr>
      <vt:lpstr>PPP 协议的帧格式</vt:lpstr>
      <vt:lpstr>透明传输问题 </vt:lpstr>
      <vt:lpstr>字符填充 </vt:lpstr>
      <vt:lpstr>零比特填充 </vt:lpstr>
      <vt:lpstr>零比特填充 </vt:lpstr>
      <vt:lpstr> 不提供使用序号和确认的可靠传输 </vt:lpstr>
      <vt:lpstr> 3.2.3   PPP 协议的工作状态 </vt:lpstr>
      <vt:lpstr>PowerPoint 演示文稿</vt:lpstr>
      <vt:lpstr>第 3 章  数据链路层</vt:lpstr>
      <vt:lpstr>3.3  使用广播信道的数据链路层</vt:lpstr>
      <vt:lpstr>3.3.1  局域网的数据链路层 </vt:lpstr>
      <vt:lpstr>局域网拓扑结构</vt:lpstr>
      <vt:lpstr>媒体共享技术</vt:lpstr>
      <vt:lpstr> 1.  以太网的两个标准  </vt:lpstr>
      <vt:lpstr>数据链路层的两个子层 </vt:lpstr>
      <vt:lpstr>局域网对 LLC 子层是透明的 </vt:lpstr>
      <vt:lpstr>一般不考虑 LLC 子层 </vt:lpstr>
      <vt:lpstr>2.  适配器的作用  </vt:lpstr>
      <vt:lpstr>计算机通过适配器和局域网进行通信 </vt:lpstr>
      <vt:lpstr>3.3.2   CSMA/CD 协议 </vt:lpstr>
      <vt:lpstr>以太网采用广播方式发送 </vt:lpstr>
      <vt:lpstr>以太网采取了两种重要的措施 </vt:lpstr>
      <vt:lpstr>以太网提供的服务 </vt:lpstr>
      <vt:lpstr>以太网采取了两种重要的措施</vt:lpstr>
      <vt:lpstr>CSMA/CD协议 </vt:lpstr>
      <vt:lpstr>碰撞检测</vt:lpstr>
      <vt:lpstr>检测到碰撞后</vt:lpstr>
      <vt:lpstr>为什么要进行碰撞检测？</vt:lpstr>
      <vt:lpstr>信号传播时延对载波监听的影响 </vt:lpstr>
      <vt:lpstr>PowerPoint 演示文稿</vt:lpstr>
      <vt:lpstr>CSMA/CD 重要特性</vt:lpstr>
      <vt:lpstr>争用期</vt:lpstr>
      <vt:lpstr>二进制指数类型退避算法  (truncated binary exponential backoff)</vt:lpstr>
      <vt:lpstr>争用期的长度 </vt:lpstr>
      <vt:lpstr>最短有效帧长 </vt:lpstr>
      <vt:lpstr>强化碰撞 </vt:lpstr>
      <vt:lpstr>人为干扰信号 </vt:lpstr>
      <vt:lpstr>CSMA/CD协议的要点</vt:lpstr>
      <vt:lpstr>3.3.3  使用集线器的星形拓扑</vt:lpstr>
      <vt:lpstr>使用集线器的双绞线以太网 </vt:lpstr>
      <vt:lpstr>星形以太网 10BASE-T </vt:lpstr>
      <vt:lpstr>星形以太网 10BASE-T </vt:lpstr>
      <vt:lpstr>10BASE-T 以太网在局域网中的统治地位</vt:lpstr>
      <vt:lpstr>集线器的一些特点 </vt:lpstr>
      <vt:lpstr>具有三个接口的集线器 </vt:lpstr>
      <vt:lpstr>3.3.4  以太网的信道利用率 </vt:lpstr>
      <vt:lpstr>以太网信道被占用的情况</vt:lpstr>
      <vt:lpstr>以太网信道被占用的情况</vt:lpstr>
      <vt:lpstr>参数 α 与利用率</vt:lpstr>
      <vt:lpstr>对以太网参数 α 的要求</vt:lpstr>
      <vt:lpstr>信道利用率的最大值 Smax </vt:lpstr>
      <vt:lpstr>3.3.5  以太网的 MAC 层</vt:lpstr>
      <vt:lpstr>1.  MAC 层的硬件地址 </vt:lpstr>
      <vt:lpstr>48 位的 MAC 地址</vt:lpstr>
      <vt:lpstr>48 位的 MAC 地址</vt:lpstr>
      <vt:lpstr>单站地址，组地址，广播地址</vt:lpstr>
      <vt:lpstr>单站地址，组地址，广播地址</vt:lpstr>
      <vt:lpstr>全球管理与本地管理</vt:lpstr>
      <vt:lpstr>适配器检查 MAC 地址 </vt:lpstr>
      <vt:lpstr>适配器检查 MAC 地址 </vt:lpstr>
      <vt:lpstr>2. MAC 帧的格式 </vt:lpstr>
      <vt:lpstr>以太网V2的 MAC 帧格式</vt:lpstr>
      <vt:lpstr>以太网 V2 的 MAC 帧格式</vt:lpstr>
      <vt:lpstr>以太网 V2 的 MAC 帧格式</vt:lpstr>
      <vt:lpstr>以太网 V2 的 MAC 帧格式</vt:lpstr>
      <vt:lpstr>以太网 V2 的 MAC 帧格式</vt:lpstr>
      <vt:lpstr>以太网 V2 的 MAC 帧格式</vt:lpstr>
      <vt:lpstr>以太网 V2 的 MAC 帧格式</vt:lpstr>
      <vt:lpstr>无效的 MAC 帧 </vt:lpstr>
      <vt:lpstr>IEEE 802.3 MAC 帧格式</vt:lpstr>
      <vt:lpstr>帧间最小间隔 </vt:lpstr>
      <vt:lpstr>第 3 章  数据链路层</vt:lpstr>
      <vt:lpstr>3.4  扩展的以太网</vt:lpstr>
      <vt:lpstr>3.4.1  在物理层扩展以太网</vt:lpstr>
      <vt:lpstr>3.4.1  在物理层扩展以太网</vt:lpstr>
      <vt:lpstr>PowerPoint 演示文稿</vt:lpstr>
      <vt:lpstr>用集线器扩展以太网 </vt:lpstr>
      <vt:lpstr>3.4.2  在数据链路层扩展以太网 </vt:lpstr>
      <vt:lpstr>1. 以太网交换机的特点</vt:lpstr>
      <vt:lpstr>1. 以太网交换机的特点</vt:lpstr>
      <vt:lpstr>以太网交换机的优点</vt:lpstr>
      <vt:lpstr>以太网交换机的交换方式</vt:lpstr>
      <vt:lpstr>2. 以太网交换机的自学习功能</vt:lpstr>
      <vt:lpstr>按照以下自学习算法 处理收到的帧和建立交换表</vt:lpstr>
      <vt:lpstr>按照以下自学习算法 处理收到的帧和建立交换表</vt:lpstr>
      <vt:lpstr>按照以下自学习算法 处理收到的帧和建立交换表</vt:lpstr>
      <vt:lpstr>交换机自学习和转发帧的步骤归纳 </vt:lpstr>
      <vt:lpstr>交换机使用了生成树协议 </vt:lpstr>
      <vt:lpstr>交换机使用了生成树协议 </vt:lpstr>
      <vt:lpstr>交换机使用了生成树协议 </vt:lpstr>
      <vt:lpstr>3. 从总线以太网到星形以太网</vt:lpstr>
      <vt:lpstr>3.4.3  虚拟局域网</vt:lpstr>
      <vt:lpstr>PowerPoint 演示文稿</vt:lpstr>
      <vt:lpstr>PowerPoint 演示文稿</vt:lpstr>
      <vt:lpstr>PowerPoint 演示文稿</vt:lpstr>
      <vt:lpstr>PowerPoint 演示文稿</vt:lpstr>
      <vt:lpstr>虚拟局域网使用的以太网帧格式</vt:lpstr>
      <vt:lpstr>虚拟局域网使用的以太网帧格式</vt:lpstr>
      <vt:lpstr>第 3 章  数据链路层</vt:lpstr>
      <vt:lpstr>Ethernet evolution through four generations</vt:lpstr>
      <vt:lpstr>3.5  高速以太网</vt:lpstr>
      <vt:lpstr>3.5.1  100BASE-T 以太网</vt:lpstr>
      <vt:lpstr>100BASE-T 以太网的特点</vt:lpstr>
      <vt:lpstr>100 Mbit/s 以太网的三种不同的物理层标准 </vt:lpstr>
      <vt:lpstr>3.5  高速以太网</vt:lpstr>
      <vt:lpstr>3.5.2  吉比特以太网</vt:lpstr>
      <vt:lpstr>吉比特以太网的物理层 </vt:lpstr>
      <vt:lpstr>半双工方式工作的吉比特以太网</vt:lpstr>
      <vt:lpstr>载波延伸</vt:lpstr>
      <vt:lpstr>分组突发</vt:lpstr>
      <vt:lpstr>全双工方式工作的吉比特以太网</vt:lpstr>
      <vt:lpstr>吉比特以太网的配置举例 </vt:lpstr>
      <vt:lpstr>3.5  高速以太网</vt:lpstr>
      <vt:lpstr>3.5.3   10 吉比特以太网和更快的以太网</vt:lpstr>
      <vt:lpstr>10 吉比特以太网的物理层</vt:lpstr>
      <vt:lpstr>更快的以太网</vt:lpstr>
      <vt:lpstr>40GE/100GE 的物理层</vt:lpstr>
      <vt:lpstr>端到端的以太网传输 </vt:lpstr>
      <vt:lpstr>以太网从 10 Mbit/s 到100 Gbit/s 的演进 </vt:lpstr>
      <vt:lpstr>3.5  高速以太网</vt:lpstr>
      <vt:lpstr>3.5.4  使用以太网进行宽带接入</vt:lpstr>
      <vt:lpstr>PPPoE</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127</cp:revision>
  <dcterms:created xsi:type="dcterms:W3CDTF">2016-10-04T02:36:21Z</dcterms:created>
  <dcterms:modified xsi:type="dcterms:W3CDTF">2021-04-01T00:33:24Z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