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8" r:id="rId2"/>
  </p:sldMasterIdLst>
  <p:notesMasterIdLst>
    <p:notesMasterId r:id="rId12"/>
  </p:notesMasterIdLst>
  <p:handoutMasterIdLst>
    <p:handoutMasterId r:id="rId13"/>
  </p:handoutMasterIdLst>
  <p:sldIdLst>
    <p:sldId id="1412" r:id="rId3"/>
    <p:sldId id="1413" r:id="rId4"/>
    <p:sldId id="1411" r:id="rId5"/>
    <p:sldId id="1414" r:id="rId6"/>
    <p:sldId id="1409" r:id="rId7"/>
    <p:sldId id="1410" r:id="rId8"/>
    <p:sldId id="1408" r:id="rId9"/>
    <p:sldId id="1407" r:id="rId10"/>
    <p:sldId id="872" r:id="rId11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384C60E-CF6F-41E4-9A0E-04B589348A65}">
          <p14:sldIdLst>
            <p14:sldId id="1412"/>
            <p14:sldId id="1413"/>
            <p14:sldId id="1411"/>
            <p14:sldId id="1414"/>
            <p14:sldId id="1409"/>
            <p14:sldId id="1410"/>
            <p14:sldId id="1408"/>
            <p14:sldId id="1407"/>
            <p14:sldId id="8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00FF00"/>
    <a:srgbClr val="333399"/>
    <a:srgbClr val="000066"/>
    <a:srgbClr val="FFFF66"/>
    <a:srgbClr val="66FF66"/>
    <a:srgbClr val="0000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7280" autoAdjust="0"/>
  </p:normalViewPr>
  <p:slideViewPr>
    <p:cSldViewPr>
      <p:cViewPr varScale="1">
        <p:scale>
          <a:sx n="146" d="100"/>
          <a:sy n="146" d="100"/>
        </p:scale>
        <p:origin x="298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E4C64EE1-592A-45A9-9E8D-8A110C604C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27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5656</a:t>
            </a: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8DA2099C-E03D-4BEA-80BD-EC59252D8E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71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240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8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81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  <a:latin typeface="+mn-ea"/>
                <a:ea typeface="+mn-ea"/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71451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2" y="1340768"/>
            <a:ext cx="5492748" cy="51125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40768"/>
            <a:ext cx="5492748" cy="51125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1228120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1" y="1536412"/>
            <a:ext cx="11137899" cy="4844916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9780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816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9A9F1-19D8-4D9A-90B8-DF0CAC79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A0C849F-5E91-49CE-B5EE-F647C5539F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90775" y="1484784"/>
            <a:ext cx="8425705" cy="4177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6A74C92-B00D-44F7-8326-C15FA9279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3427" y="5949652"/>
            <a:ext cx="8280400" cy="431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0527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spla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2D4AB853-C682-47C1-B33C-657DE307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2" y="2852936"/>
            <a:ext cx="11137899" cy="1296144"/>
          </a:xfrm>
        </p:spPr>
        <p:txBody>
          <a:bodyPr>
            <a:noAutofit/>
          </a:bodyPr>
          <a:lstStyle>
            <a:lvl1pPr algn="ctr">
              <a:defRPr sz="6000"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Rectangle 8" descr="Gold bar">
            <a:extLst>
              <a:ext uri="{FF2B5EF4-FFF2-40B4-BE49-F238E27FC236}">
                <a16:creationId xmlns:a16="http://schemas.microsoft.com/office/drawing/2014/main" id="{EC856B10-B2B3-4937-9D53-A7E638CD77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2" y="4149080"/>
            <a:ext cx="3827585" cy="2016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Rectangle 9" descr="Orange bar">
            <a:extLst>
              <a:ext uri="{FF2B5EF4-FFF2-40B4-BE49-F238E27FC236}">
                <a16:creationId xmlns:a16="http://schemas.microsoft.com/office/drawing/2014/main" id="{7A621C23-F3F0-461C-BC8B-CDCB0483B47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32387" y="4149080"/>
            <a:ext cx="3825631" cy="201613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Rectangle 10" descr="Slate bar">
            <a:extLst>
              <a:ext uri="{FF2B5EF4-FFF2-40B4-BE49-F238E27FC236}">
                <a16:creationId xmlns:a16="http://schemas.microsoft.com/office/drawing/2014/main" id="{3430577D-88FB-42D7-973C-EACA1B7666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58016" y="4149080"/>
            <a:ext cx="3827584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6309125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t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2F473D1-9F65-420A-9356-8226D357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88640"/>
            <a:ext cx="11158415" cy="792088"/>
          </a:xfrm>
        </p:spPr>
        <p:txBody>
          <a:bodyPr>
            <a:normAutofit/>
          </a:bodyPr>
          <a:lstStyle>
            <a:lvl1pPr algn="l">
              <a:defRPr sz="44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1D0F0CA-8AD2-4246-9A61-C9C6D7F89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96754"/>
            <a:ext cx="11158415" cy="4934173"/>
          </a:xfrm>
        </p:spPr>
        <p:txBody>
          <a:bodyPr/>
          <a:lstStyle>
            <a:lvl1pPr>
              <a:lnSpc>
                <a:spcPct val="110000"/>
              </a:lnSpc>
              <a:spcBef>
                <a:spcPts val="738"/>
              </a:spcBef>
              <a:defRPr sz="3200" b="0">
                <a:solidFill>
                  <a:srgbClr val="000099"/>
                </a:solidFill>
                <a:latin typeface="+mn-ea"/>
                <a:ea typeface="+mn-ea"/>
              </a:defRPr>
            </a:lvl1pPr>
            <a:lvl2pPr>
              <a:lnSpc>
                <a:spcPct val="110000"/>
              </a:lnSpc>
              <a:spcBef>
                <a:spcPts val="738"/>
              </a:spcBef>
              <a:defRPr sz="2800" b="0">
                <a:solidFill>
                  <a:srgbClr val="000099"/>
                </a:solidFill>
                <a:latin typeface="+mn-ea"/>
                <a:ea typeface="+mn-ea"/>
              </a:defRPr>
            </a:lvl2pPr>
            <a:lvl3pPr>
              <a:lnSpc>
                <a:spcPct val="110000"/>
              </a:lnSpc>
              <a:spcBef>
                <a:spcPts val="738"/>
              </a:spcBef>
              <a:defRPr sz="2400" b="0">
                <a:solidFill>
                  <a:srgbClr val="000099"/>
                </a:solidFill>
                <a:latin typeface="+mn-ea"/>
                <a:ea typeface="+mn-ea"/>
              </a:defRPr>
            </a:lvl3pPr>
            <a:lvl4pPr>
              <a:lnSpc>
                <a:spcPct val="110000"/>
              </a:lnSpc>
              <a:spcBef>
                <a:spcPts val="738"/>
              </a:spcBef>
              <a:defRPr sz="2400" b="0">
                <a:solidFill>
                  <a:srgbClr val="000099"/>
                </a:solidFill>
                <a:latin typeface="+mn-ea"/>
                <a:ea typeface="+mn-ea"/>
              </a:defRPr>
            </a:lvl4pPr>
            <a:lvl5pPr>
              <a:lnSpc>
                <a:spcPct val="110000"/>
              </a:lnSpc>
              <a:spcBef>
                <a:spcPts val="738"/>
              </a:spcBef>
              <a:defRPr sz="2462" b="0">
                <a:solidFill>
                  <a:srgbClr val="00009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8D5CD42-9079-4B1E-895A-85B4688151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7" descr="Gold bar">
            <a:extLst>
              <a:ext uri="{FF2B5EF4-FFF2-40B4-BE49-F238E27FC236}">
                <a16:creationId xmlns:a16="http://schemas.microsoft.com/office/drawing/2014/main" id="{2CC5EC15-8C7D-448E-89B3-541D1EE7B70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954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 descr="Orange bar">
            <a:extLst>
              <a:ext uri="{FF2B5EF4-FFF2-40B4-BE49-F238E27FC236}">
                <a16:creationId xmlns:a16="http://schemas.microsoft.com/office/drawing/2014/main" id="{07F839C5-4FA0-48A5-A0F8-C608635C94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954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0" descr="Slate bar">
            <a:extLst>
              <a:ext uri="{FF2B5EF4-FFF2-40B4-BE49-F238E27FC236}">
                <a16:creationId xmlns:a16="http://schemas.microsoft.com/office/drawing/2014/main" id="{1294C67E-DF23-47C0-BFF1-B4CCF81EBB1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954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69661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03AE97-95A3-4070-A859-B359C6905406}"/>
              </a:ext>
            </a:extLst>
          </p:cNvPr>
          <p:cNvSpPr txBox="1"/>
          <p:nvPr userDrawn="1"/>
        </p:nvSpPr>
        <p:spPr>
          <a:xfrm>
            <a:off x="4223792" y="6623920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3436134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43472" y="3463888"/>
            <a:ext cx="5476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COMPUTER NETWORKS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8C8AA5D-82B6-4594-943C-747A4390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48" y="121925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436024A2-ACB5-478F-B908-AFD43BBB8C4D}"/>
              </a:ext>
            </a:extLst>
          </p:cNvPr>
          <p:cNvSpPr txBox="1">
            <a:spLocks/>
          </p:cNvSpPr>
          <p:nvPr userDrawn="1"/>
        </p:nvSpPr>
        <p:spPr>
          <a:xfrm>
            <a:off x="114624" y="4725144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</a:t>
            </a: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yahoo . com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https://gitee.com/wuhanuniversity/computer-network</a:t>
            </a:r>
          </a:p>
        </p:txBody>
      </p:sp>
    </p:spTree>
    <p:extLst>
      <p:ext uri="{BB962C8B-B14F-4D97-AF65-F5344CB8AC3E}">
        <p14:creationId xmlns:p14="http://schemas.microsoft.com/office/powerpoint/2010/main" val="1643170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584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43472" y="3463888"/>
            <a:ext cx="5476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COMPUTER NETWORKS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8C8AA5D-82B6-4594-943C-747A4390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48" y="121925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436024A2-ACB5-478F-B908-AFD43BBB8C4D}"/>
              </a:ext>
            </a:extLst>
          </p:cNvPr>
          <p:cNvSpPr txBox="1">
            <a:spLocks/>
          </p:cNvSpPr>
          <p:nvPr userDrawn="1"/>
        </p:nvSpPr>
        <p:spPr>
          <a:xfrm>
            <a:off x="114624" y="4725144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</a:t>
            </a: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yahoo . com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https://gitee.com/wuhanuniversity/computer-network</a:t>
            </a:r>
          </a:p>
        </p:txBody>
      </p:sp>
    </p:spTree>
    <p:extLst>
      <p:ext uri="{BB962C8B-B14F-4D97-AF65-F5344CB8AC3E}">
        <p14:creationId xmlns:p14="http://schemas.microsoft.com/office/powerpoint/2010/main" val="304512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38548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5" y="260336"/>
            <a:ext cx="11137511" cy="720679"/>
          </a:xfrm>
        </p:spPr>
        <p:txBody>
          <a:bodyPr>
            <a:normAutofit/>
          </a:bodyPr>
          <a:lstStyle>
            <a:lvl1pPr>
              <a:defRPr sz="23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5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9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050" dirty="0">
              <a:solidFill>
                <a:schemeClr val="accent2"/>
              </a:solidFill>
            </a:endParaRPr>
          </a:p>
          <a:p>
            <a:pPr lvl="0"/>
            <a:r>
              <a:rPr lang="en-US" altLang="zh-CN" sz="105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284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8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cols_chine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625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5562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FF"/>
                </a:solidFill>
              </a:defRPr>
            </a:lvl1pPr>
            <a:lvl2pPr>
              <a:defRPr sz="1800">
                <a:solidFill>
                  <a:srgbClr val="0000FF"/>
                </a:solidFill>
              </a:defRPr>
            </a:lvl2pPr>
            <a:lvl3pPr>
              <a:defRPr sz="1600">
                <a:solidFill>
                  <a:srgbClr val="0000FF"/>
                </a:solidFill>
              </a:defRPr>
            </a:lvl3pPr>
            <a:lvl4pPr>
              <a:defRPr sz="1400">
                <a:solidFill>
                  <a:srgbClr val="0000FF"/>
                </a:solidFill>
              </a:defRPr>
            </a:lvl4pPr>
            <a:lvl5pPr>
              <a:defRPr sz="14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FF"/>
                </a:solidFill>
              </a:defRPr>
            </a:lvl1pPr>
            <a:lvl2pPr>
              <a:defRPr sz="1800">
                <a:solidFill>
                  <a:srgbClr val="0000FF"/>
                </a:solidFill>
              </a:defRPr>
            </a:lvl2pPr>
            <a:lvl3pPr>
              <a:defRPr sz="1600">
                <a:solidFill>
                  <a:srgbClr val="0000FF"/>
                </a:solidFill>
              </a:defRPr>
            </a:lvl3pPr>
            <a:lvl4pPr>
              <a:defRPr sz="1400">
                <a:solidFill>
                  <a:srgbClr val="0000FF"/>
                </a:solidFill>
              </a:defRPr>
            </a:lvl4pPr>
            <a:lvl5pPr>
              <a:defRPr sz="14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77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FF"/>
                </a:solidFill>
              </a:defRPr>
            </a:lvl1pPr>
            <a:lvl2pPr>
              <a:defRPr sz="2400">
                <a:solidFill>
                  <a:srgbClr val="0000FF"/>
                </a:solidFill>
              </a:defRPr>
            </a:lvl2pPr>
            <a:lvl3pPr>
              <a:defRPr sz="2000">
                <a:solidFill>
                  <a:srgbClr val="0000FF"/>
                </a:solidFill>
              </a:defRPr>
            </a:lvl3pPr>
            <a:lvl4pPr>
              <a:defRPr sz="1800">
                <a:solidFill>
                  <a:srgbClr val="0000FF"/>
                </a:solidFill>
              </a:defRPr>
            </a:lvl4pPr>
            <a:lvl5pPr>
              <a:defRPr sz="1800">
                <a:solidFill>
                  <a:srgbClr val="0000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79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Add picture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54597FA-412F-407F-B867-7B99C25207AE}"/>
              </a:ext>
            </a:extLst>
          </p:cNvPr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99"/>
                </a:solidFill>
                <a:latin typeface="+mn-ea"/>
                <a:ea typeface="+mn-ea"/>
              </a:rPr>
              <a:t>Add title here</a:t>
            </a:r>
            <a:endParaRPr lang="zh-CN" altLang="en-US" sz="3200" dirty="0">
              <a:solidFill>
                <a:srgbClr val="0000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160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74832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0099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2028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schemeClr val="accent4"/>
                </a:solidFill>
              </a:rPr>
              <a:t>SPRING 2020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271464" y="6706561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9F4BA8F-7B64-4198-9505-0CB5D4D3B366}" type="slidenum">
              <a:rPr lang="en-US" altLang="zh-CN" smtClean="0"/>
              <a:pPr algn="l"/>
              <a:t>‹#›</a:t>
            </a:fld>
            <a:endParaRPr lang="zh-CN" altLang="en-US" dirty="0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E3B20BC5-73B8-432B-8243-DF1F4DD19DEB}"/>
              </a:ext>
            </a:extLst>
          </p:cNvPr>
          <p:cNvSpPr txBox="1">
            <a:spLocks/>
          </p:cNvSpPr>
          <p:nvPr/>
        </p:nvSpPr>
        <p:spPr>
          <a:xfrm>
            <a:off x="9979985" y="6700693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EE7D057-80B6-4CD9-BFFD-AB4A5A788A19}"/>
              </a:ext>
            </a:extLst>
          </p:cNvPr>
          <p:cNvCxnSpPr/>
          <p:nvPr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57A9084-A1CB-46D6-8906-97C85C2BD46E}"/>
              </a:ext>
            </a:extLst>
          </p:cNvPr>
          <p:cNvCxnSpPr/>
          <p:nvPr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5EFF824-3986-4BDC-A30D-5EE54B14EB18}"/>
              </a:ext>
            </a:extLst>
          </p:cNvPr>
          <p:cNvCxnSpPr/>
          <p:nvPr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占位符 1">
            <a:extLst>
              <a:ext uri="{FF2B5EF4-FFF2-40B4-BE49-F238E27FC236}">
                <a16:creationId xmlns:a16="http://schemas.microsoft.com/office/drawing/2014/main" id="{5B954646-CB62-4413-95CB-D384EB336F8C}"/>
              </a:ext>
            </a:extLst>
          </p:cNvPr>
          <p:cNvSpPr/>
          <p:nvPr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schemeClr val="accent4"/>
                </a:solidFill>
              </a:rPr>
              <a:t>SPRING 2020</a:t>
            </a: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57B3F8F7-1D33-4598-9912-03752737F81A}"/>
              </a:ext>
            </a:extLst>
          </p:cNvPr>
          <p:cNvSpPr txBox="1">
            <a:spLocks/>
          </p:cNvSpPr>
          <p:nvPr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0C1EA3CA-C010-467B-B9A1-1821FA4A265E}"/>
              </a:ext>
            </a:extLst>
          </p:cNvPr>
          <p:cNvSpPr txBox="1">
            <a:spLocks/>
          </p:cNvSpPr>
          <p:nvPr/>
        </p:nvSpPr>
        <p:spPr>
          <a:xfrm>
            <a:off x="1283313" y="6715275"/>
            <a:ext cx="564215" cy="147551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9F4BA8F-7B64-4198-9505-0CB5D4D3B366}" type="slidenum">
              <a:rPr lang="en-US" altLang="zh-CN" smtClean="0"/>
              <a:pPr algn="ctr"/>
              <a:t>‹#›</a:t>
            </a:fld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AECFC9D-379E-4134-9713-BB7B3841E7D3}"/>
              </a:ext>
            </a:extLst>
          </p:cNvPr>
          <p:cNvCxnSpPr/>
          <p:nvPr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C8465BC-3234-4268-9033-0B3E9F4699E4}"/>
              </a:ext>
            </a:extLst>
          </p:cNvPr>
          <p:cNvCxnSpPr/>
          <p:nvPr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291339-81F2-4447-9CE0-1A291ED8AEDA}"/>
              </a:ext>
            </a:extLst>
          </p:cNvPr>
          <p:cNvCxnSpPr/>
          <p:nvPr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1">
            <a:extLst>
              <a:ext uri="{FF2B5EF4-FFF2-40B4-BE49-F238E27FC236}">
                <a16:creationId xmlns:a16="http://schemas.microsoft.com/office/drawing/2014/main" id="{53EC80F4-4AEE-408E-89DA-4658A52C5D1C}"/>
              </a:ext>
            </a:extLst>
          </p:cNvPr>
          <p:cNvSpPr/>
          <p:nvPr/>
        </p:nvSpPr>
        <p:spPr>
          <a:xfrm>
            <a:off x="299881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schemeClr val="accent4"/>
                </a:solidFill>
              </a:rPr>
              <a:t>SPRING 2021</a:t>
            </a:r>
          </a:p>
        </p:txBody>
      </p: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FEAC7AA6-6089-47E7-9EC9-2D8430E002FA}"/>
              </a:ext>
            </a:extLst>
          </p:cNvPr>
          <p:cNvSpPr txBox="1">
            <a:spLocks/>
          </p:cNvSpPr>
          <p:nvPr/>
        </p:nvSpPr>
        <p:spPr>
          <a:xfrm>
            <a:off x="1643353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9F4BA8F-7B64-4198-9505-0CB5D4D3B366}" type="slidenum">
              <a:rPr lang="en-US" altLang="zh-CN" smtClean="0"/>
              <a:pPr algn="l"/>
              <a:t>‹#›</a:t>
            </a:fld>
            <a:endParaRPr lang="zh-CN" altLang="en-US" dirty="0"/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B10508AB-E608-4AEC-A562-2784DE6F54C0}"/>
              </a:ext>
            </a:extLst>
          </p:cNvPr>
          <p:cNvSpPr txBox="1">
            <a:spLocks/>
          </p:cNvSpPr>
          <p:nvPr/>
        </p:nvSpPr>
        <p:spPr>
          <a:xfrm>
            <a:off x="9840416" y="6694761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7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93" r:id="rId1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baseline="0">
          <a:solidFill>
            <a:srgbClr val="000099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+mn-ea"/>
          <a:ea typeface="+mn-ea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+mn-ea"/>
          <a:ea typeface="+mn-ea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+mn-ea"/>
          <a:ea typeface="+mn-ea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3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126540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xStyles>
    <p:titleStyle>
      <a:lvl1pPr algn="l" defTabSz="68557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395" indent="-171395" algn="l" defTabSz="68557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6972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99760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2548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9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002-F9F0-478E-87A3-AB69D4E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3F26-2E4F-412F-BBBD-7084EBA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根据</a:t>
            </a:r>
            <a:r>
              <a:rPr lang="en-US" altLang="zh-CN" sz="2400" dirty="0"/>
              <a:t>CSMA/CD</a:t>
            </a:r>
            <a:r>
              <a:rPr lang="zh-CN" altLang="en-US" sz="2400" dirty="0"/>
              <a:t>协议的工作原理，下列情形中需要提高最短帧长度的是（  ）。</a:t>
            </a:r>
          </a:p>
          <a:p>
            <a:pPr marL="0" indent="0">
              <a:buNone/>
            </a:pPr>
            <a:r>
              <a:rPr lang="en-US" altLang="zh-CN" sz="2000" dirty="0"/>
              <a:t>A</a:t>
            </a:r>
            <a:r>
              <a:rPr lang="zh-CN" altLang="en-US" sz="2000" dirty="0"/>
              <a:t>．网络传输速率不变，冲突域的最大距离变短 </a:t>
            </a:r>
          </a:p>
          <a:p>
            <a:pPr marL="0" indent="0">
              <a:buNone/>
            </a:pPr>
            <a:r>
              <a:rPr lang="en-US" altLang="zh-CN" sz="2000" dirty="0"/>
              <a:t>B</a:t>
            </a:r>
            <a:r>
              <a:rPr lang="zh-CN" altLang="en-US" sz="2000" dirty="0"/>
              <a:t>．冲突域的最大距离不变，网络传输速率提高 </a:t>
            </a:r>
          </a:p>
          <a:p>
            <a:pPr marL="0" indent="0">
              <a:buNone/>
            </a:pPr>
            <a:r>
              <a:rPr lang="en-US" altLang="zh-CN" sz="2000" dirty="0"/>
              <a:t>C</a:t>
            </a:r>
            <a:r>
              <a:rPr lang="zh-CN" altLang="en-US" sz="2000" dirty="0"/>
              <a:t>．上层协议使用</a:t>
            </a:r>
            <a:r>
              <a:rPr lang="en-US" altLang="zh-CN" sz="2000" dirty="0"/>
              <a:t>TCP</a:t>
            </a:r>
            <a:r>
              <a:rPr lang="zh-CN" altLang="en-US" sz="2000" dirty="0"/>
              <a:t>的概率增加 </a:t>
            </a:r>
          </a:p>
          <a:p>
            <a:pPr marL="0" indent="0">
              <a:buNone/>
            </a:pPr>
            <a:r>
              <a:rPr lang="en-US" altLang="zh-CN" sz="2000" dirty="0"/>
              <a:t>D</a:t>
            </a:r>
            <a:r>
              <a:rPr lang="zh-CN" altLang="en-US" sz="2000" dirty="0"/>
              <a:t>．在冲突域不变的情况下减少线路中的中继器数量 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400" dirty="0"/>
              <a:t>假设介质长度为</a:t>
            </a:r>
            <a:r>
              <a:rPr lang="en-US" altLang="zh-CN" sz="2400" dirty="0"/>
              <a:t>2km</a:t>
            </a:r>
            <a:r>
              <a:rPr lang="zh-CN" altLang="en-US" sz="2400" dirty="0"/>
              <a:t>的以太网，其数据率为 </a:t>
            </a:r>
            <a:r>
              <a:rPr lang="en-US" altLang="zh-CN" sz="2400" dirty="0"/>
              <a:t>1Gbps</a:t>
            </a:r>
            <a:r>
              <a:rPr lang="zh-CN" altLang="en-US" sz="2400" dirty="0"/>
              <a:t>，假设信号在此网络上的传播速度为 </a:t>
            </a:r>
            <a:r>
              <a:rPr lang="en-US" altLang="zh-CN" sz="2400" dirty="0"/>
              <a:t>200000 km/s</a:t>
            </a:r>
            <a:r>
              <a:rPr lang="zh-CN" altLang="en-US" sz="2400" dirty="0"/>
              <a:t>，则最短帧长为 （    ）。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A) 625 </a:t>
            </a:r>
            <a:r>
              <a:rPr lang="zh-CN" altLang="en-US" sz="2000" dirty="0"/>
              <a:t>字节</a:t>
            </a:r>
            <a:r>
              <a:rPr lang="en-US" altLang="zh-CN" sz="2000" dirty="0"/>
              <a:t>	B) 1250 </a:t>
            </a:r>
            <a:r>
              <a:rPr lang="zh-CN" altLang="en-US" sz="2000" dirty="0"/>
              <a:t>字节</a:t>
            </a:r>
            <a:r>
              <a:rPr lang="en-US" altLang="zh-CN" sz="2000" dirty="0"/>
              <a:t>	C) 2500 </a:t>
            </a:r>
            <a:r>
              <a:rPr lang="zh-CN" altLang="en-US" sz="2000" dirty="0"/>
              <a:t>字节</a:t>
            </a:r>
            <a:r>
              <a:rPr lang="en-US" altLang="zh-CN" sz="2000" dirty="0"/>
              <a:t>	D) 5000 </a:t>
            </a:r>
            <a:r>
              <a:rPr lang="zh-CN" altLang="en-US" sz="2000" dirty="0"/>
              <a:t>字节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zh-CN" sz="2400" dirty="0"/>
              <a:t>以太网交换机进行转发决策时使用的</a:t>
            </a:r>
            <a:r>
              <a:rPr lang="en-US" altLang="zh-CN" sz="2400" dirty="0"/>
              <a:t> PDU </a:t>
            </a:r>
            <a:r>
              <a:rPr lang="zh-CN" altLang="zh-CN" sz="2400" dirty="0"/>
              <a:t>地址是（</a:t>
            </a:r>
            <a:r>
              <a:rPr lang="en-US" altLang="zh-CN" sz="2400" dirty="0"/>
              <a:t> </a:t>
            </a:r>
            <a:r>
              <a:rPr lang="zh-CN" altLang="zh-CN" sz="2400" dirty="0"/>
              <a:t>）。</a:t>
            </a:r>
          </a:p>
          <a:p>
            <a:pPr marL="0" indent="0">
              <a:buNone/>
            </a:pPr>
            <a:r>
              <a:rPr lang="en-US" altLang="zh-CN" sz="2000" dirty="0"/>
              <a:t>A</a:t>
            </a:r>
            <a:r>
              <a:rPr lang="zh-CN" altLang="zh-CN" sz="2000" dirty="0"/>
              <a:t>．目的物理地址</a:t>
            </a:r>
            <a:r>
              <a:rPr lang="en-US" altLang="zh-CN" sz="2000" dirty="0"/>
              <a:t>	B</a:t>
            </a:r>
            <a:r>
              <a:rPr lang="zh-CN" altLang="zh-CN" sz="2000" dirty="0"/>
              <a:t>．目的</a:t>
            </a:r>
            <a:r>
              <a:rPr lang="en-US" altLang="zh-CN" sz="2000" dirty="0"/>
              <a:t> IP </a:t>
            </a:r>
            <a:r>
              <a:rPr lang="zh-CN" altLang="zh-CN" sz="2000" dirty="0"/>
              <a:t>地址</a:t>
            </a:r>
            <a:r>
              <a:rPr lang="en-US" altLang="zh-CN" sz="2000" dirty="0"/>
              <a:t>		C</a:t>
            </a:r>
            <a:r>
              <a:rPr lang="zh-CN" altLang="zh-CN" sz="2000" dirty="0"/>
              <a:t>．源物理地址</a:t>
            </a:r>
            <a:r>
              <a:rPr lang="en-US" altLang="zh-CN" sz="2000" dirty="0"/>
              <a:t>		D</a:t>
            </a:r>
            <a:r>
              <a:rPr lang="zh-CN" altLang="zh-CN" sz="2000" dirty="0"/>
              <a:t>．源</a:t>
            </a:r>
            <a:r>
              <a:rPr lang="en-US" altLang="zh-CN" sz="2000" dirty="0"/>
              <a:t> IP </a:t>
            </a:r>
            <a:r>
              <a:rPr lang="zh-CN" altLang="zh-CN" sz="2000" dirty="0"/>
              <a:t>地址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64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002-F9F0-478E-87A3-AB69D4E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3F26-2E4F-412F-BBBD-7084EBA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CSMA/CD</a:t>
            </a:r>
            <a:r>
              <a:rPr lang="zh-CN" altLang="en-US" dirty="0"/>
              <a:t>协议的工作原理，下列情形中需要提高最短帧长度的是（ 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）。</a:t>
            </a:r>
          </a:p>
          <a:p>
            <a:pPr marL="0" indent="0">
              <a:buNone/>
            </a:pPr>
            <a:r>
              <a:rPr lang="en-US" altLang="zh-CN" sz="2400" dirty="0"/>
              <a:t>A</a:t>
            </a:r>
            <a:r>
              <a:rPr lang="zh-CN" altLang="en-US" sz="2400" dirty="0"/>
              <a:t>．网络传输速率不变，冲突域的最大距离变短 </a:t>
            </a:r>
          </a:p>
          <a:p>
            <a:pPr marL="0" indent="0">
              <a:buNone/>
            </a:pPr>
            <a:r>
              <a:rPr lang="en-US" altLang="zh-CN" sz="2400" dirty="0"/>
              <a:t>B</a:t>
            </a:r>
            <a:r>
              <a:rPr lang="zh-CN" altLang="en-US" sz="2400" dirty="0"/>
              <a:t>．冲突域的最大距离不变，网络传输速率提高 </a:t>
            </a:r>
          </a:p>
          <a:p>
            <a:pPr marL="0" indent="0">
              <a:buNone/>
            </a:pPr>
            <a:r>
              <a:rPr lang="en-US" altLang="zh-CN" sz="2400" dirty="0"/>
              <a:t>C</a:t>
            </a:r>
            <a:r>
              <a:rPr lang="zh-CN" altLang="en-US" sz="2400" dirty="0"/>
              <a:t>．上层协议使用</a:t>
            </a:r>
            <a:r>
              <a:rPr lang="en-US" altLang="zh-CN" sz="2400" dirty="0"/>
              <a:t>TCP</a:t>
            </a:r>
            <a:r>
              <a:rPr lang="zh-CN" altLang="en-US" sz="2400" dirty="0"/>
              <a:t>的概率增加 </a:t>
            </a:r>
          </a:p>
          <a:p>
            <a:pPr marL="0" indent="0">
              <a:buNone/>
            </a:pPr>
            <a:r>
              <a:rPr lang="en-US" altLang="zh-CN" sz="2400" dirty="0"/>
              <a:t>D</a:t>
            </a:r>
            <a:r>
              <a:rPr lang="zh-CN" altLang="en-US" sz="2400" dirty="0"/>
              <a:t>．在冲突域不变的情况下减少线路中的中继器数量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争用期时长为  </a:t>
            </a:r>
            <a:r>
              <a:rPr lang="en-US" altLang="zh-CN" dirty="0"/>
              <a:t>2</a:t>
            </a:r>
            <a:r>
              <a:rPr lang="en-US" altLang="zh-CN" i="1" dirty="0">
                <a:sym typeface="Symbol" pitchFamily="18" charset="2"/>
              </a:rPr>
              <a:t></a:t>
            </a:r>
          </a:p>
          <a:p>
            <a:pPr marL="0" indent="0">
              <a:buNone/>
            </a:pPr>
            <a:r>
              <a:rPr lang="zh-CN" altLang="en-US" dirty="0"/>
              <a:t>最短帧长 </a:t>
            </a:r>
            <a:r>
              <a:rPr lang="en-US" altLang="zh-CN" dirty="0"/>
              <a:t>= 2</a:t>
            </a:r>
            <a:r>
              <a:rPr lang="en-US" altLang="zh-CN" i="1" dirty="0">
                <a:sym typeface="Symbol" pitchFamily="18" charset="2"/>
              </a:rPr>
              <a:t> </a:t>
            </a:r>
            <a:r>
              <a:rPr lang="en-US" altLang="zh-CN" dirty="0">
                <a:sym typeface="Symbol" pitchFamily="18" charset="2"/>
              </a:rPr>
              <a:t>* </a:t>
            </a:r>
            <a:r>
              <a:rPr lang="zh-CN" altLang="en-US" dirty="0">
                <a:sym typeface="Symbol" pitchFamily="18" charset="2"/>
              </a:rPr>
              <a:t>传输速率</a:t>
            </a:r>
            <a:endParaRPr lang="en-US" altLang="zh-CN" dirty="0">
              <a:sym typeface="Symbol" pitchFamily="18" charset="2"/>
            </a:endParaRPr>
          </a:p>
          <a:p>
            <a:pPr lvl="1"/>
            <a:r>
              <a:rPr lang="zh-CN" altLang="en-US" dirty="0">
                <a:sym typeface="Symbol" pitchFamily="18" charset="2"/>
              </a:rPr>
              <a:t>最大距离变短则 </a:t>
            </a:r>
            <a:r>
              <a:rPr lang="en-US" altLang="zh-CN" dirty="0"/>
              <a:t>2</a:t>
            </a:r>
            <a:r>
              <a:rPr lang="en-US" altLang="zh-CN" i="1" dirty="0">
                <a:sym typeface="Symbol" pitchFamily="18" charset="2"/>
              </a:rPr>
              <a:t> </a:t>
            </a:r>
            <a:r>
              <a:rPr lang="zh-CN" altLang="en-US" dirty="0">
                <a:sym typeface="Symbol" pitchFamily="18" charset="2"/>
              </a:rPr>
              <a:t>变小，此时最短帧长变短</a:t>
            </a:r>
            <a:endParaRPr lang="en-US" altLang="zh-CN" dirty="0">
              <a:sym typeface="Symbol" pitchFamily="18" charset="2"/>
            </a:endParaRPr>
          </a:p>
          <a:p>
            <a:pPr lvl="1"/>
            <a:r>
              <a:rPr lang="zh-CN" altLang="en-US" dirty="0">
                <a:sym typeface="Symbol" pitchFamily="18" charset="2"/>
              </a:rPr>
              <a:t>最大距离不变则 </a:t>
            </a:r>
            <a:r>
              <a:rPr lang="en-US" altLang="zh-CN" dirty="0"/>
              <a:t>2</a:t>
            </a:r>
            <a:r>
              <a:rPr lang="en-US" altLang="zh-CN" i="1" dirty="0">
                <a:sym typeface="Symbol" pitchFamily="18" charset="2"/>
              </a:rPr>
              <a:t> </a:t>
            </a:r>
            <a:r>
              <a:rPr lang="zh-CN" altLang="en-US" dirty="0">
                <a:sym typeface="Symbol" pitchFamily="18" charset="2"/>
              </a:rPr>
              <a:t>不变，此时传输速率提高则最短帧长需要提高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97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00610-7D5B-4CE2-B342-727A22B8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76BDB-4923-4AE5-BF60-5491AC5B8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假设介质长度为</a:t>
            </a:r>
            <a:r>
              <a:rPr lang="en-US" altLang="zh-CN" dirty="0"/>
              <a:t>2km</a:t>
            </a:r>
            <a:r>
              <a:rPr lang="zh-CN" altLang="en-US" dirty="0"/>
              <a:t>的以太网，其数据率为 </a:t>
            </a:r>
            <a:r>
              <a:rPr lang="en-US" altLang="zh-CN" dirty="0"/>
              <a:t>1Gbps</a:t>
            </a:r>
            <a:r>
              <a:rPr lang="zh-CN" altLang="en-US" dirty="0"/>
              <a:t>，假设信号在此网络上的传播速度为 </a:t>
            </a:r>
            <a:r>
              <a:rPr lang="en-US" altLang="zh-CN" dirty="0"/>
              <a:t>200000 km/s</a:t>
            </a:r>
            <a:r>
              <a:rPr lang="zh-CN" altLang="en-US" dirty="0"/>
              <a:t>，则最短帧长为 （ 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 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A) 625 </a:t>
            </a:r>
            <a:r>
              <a:rPr lang="zh-CN" altLang="en-US" dirty="0"/>
              <a:t>字节</a:t>
            </a:r>
            <a:r>
              <a:rPr lang="en-US" altLang="zh-CN" dirty="0"/>
              <a:t>	B) 1250 </a:t>
            </a:r>
            <a:r>
              <a:rPr lang="zh-CN" altLang="en-US" dirty="0"/>
              <a:t>字节</a:t>
            </a:r>
            <a:r>
              <a:rPr lang="en-US" altLang="zh-CN" dirty="0"/>
              <a:t>	C) 2500 </a:t>
            </a:r>
            <a:r>
              <a:rPr lang="zh-CN" altLang="en-US" dirty="0"/>
              <a:t>字节</a:t>
            </a:r>
            <a:r>
              <a:rPr lang="en-US" altLang="zh-CN" dirty="0"/>
              <a:t>	D) 5000 </a:t>
            </a:r>
            <a:r>
              <a:rPr lang="zh-CN" altLang="en-US" dirty="0"/>
              <a:t>字节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以太网争用期时长为  </a:t>
            </a:r>
            <a:r>
              <a:rPr lang="en-US" altLang="zh-CN" dirty="0"/>
              <a:t>2</a:t>
            </a:r>
            <a:r>
              <a:rPr lang="en-US" altLang="zh-CN" i="1" dirty="0">
                <a:sym typeface="Symbol" pitchFamily="18" charset="2"/>
              </a:rPr>
              <a:t> </a:t>
            </a:r>
            <a:r>
              <a:rPr lang="zh-CN" altLang="en-US" dirty="0">
                <a:sym typeface="Symbol" pitchFamily="18" charset="2"/>
              </a:rPr>
              <a:t>（两倍的端到端时延）</a:t>
            </a:r>
            <a:endParaRPr lang="en-US" altLang="zh-CN" dirty="0"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dirty="0"/>
              <a:t>最短帧长 </a:t>
            </a:r>
            <a:r>
              <a:rPr lang="en-US" altLang="zh-CN" dirty="0"/>
              <a:t>= 2</a:t>
            </a:r>
            <a:r>
              <a:rPr lang="en-US" altLang="zh-CN" i="1" dirty="0">
                <a:sym typeface="Symbol" pitchFamily="18" charset="2"/>
              </a:rPr>
              <a:t> </a:t>
            </a:r>
            <a:r>
              <a:rPr lang="en-US" altLang="zh-CN" dirty="0">
                <a:sym typeface="Symbol" pitchFamily="18" charset="2"/>
              </a:rPr>
              <a:t>* </a:t>
            </a:r>
            <a:r>
              <a:rPr lang="zh-CN" altLang="en-US" dirty="0">
                <a:sym typeface="Symbol" pitchFamily="18" charset="2"/>
              </a:rPr>
              <a:t>传输速率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i="1" dirty="0">
                <a:sym typeface="Symbol" pitchFamily="18" charset="2"/>
              </a:rPr>
              <a:t> </a:t>
            </a:r>
            <a:r>
              <a:rPr lang="en-US" altLang="zh-CN" dirty="0">
                <a:sym typeface="Symbol" pitchFamily="18" charset="2"/>
              </a:rPr>
              <a:t>= 2 km / 200000 km/s = 0.00001 s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i="1" dirty="0">
                <a:sym typeface="Symbol" pitchFamily="18" charset="2"/>
              </a:rPr>
              <a:t>  </a:t>
            </a:r>
            <a:r>
              <a:rPr lang="en-US" altLang="zh-CN" dirty="0">
                <a:sym typeface="Symbol" pitchFamily="18" charset="2"/>
              </a:rPr>
              <a:t>* 1 000 000 000 bps = 20000 bit = 2500 </a:t>
            </a:r>
            <a:r>
              <a:rPr lang="zh-CN" altLang="en-US" dirty="0">
                <a:sym typeface="Symbol" pitchFamily="18" charset="2"/>
              </a:rPr>
              <a:t>字节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51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002-F9F0-478E-87A3-AB69D4E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3F26-2E4F-412F-BBBD-7084EBA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以太网交换机进行转发决策时使用的</a:t>
            </a:r>
            <a:r>
              <a:rPr lang="en-US" altLang="zh-CN" dirty="0"/>
              <a:t> PDU </a:t>
            </a:r>
            <a:r>
              <a:rPr lang="zh-CN" altLang="zh-CN" dirty="0"/>
              <a:t>地址是（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zh-CN" dirty="0"/>
              <a:t>）。</a:t>
            </a:r>
          </a:p>
          <a:p>
            <a:pPr marL="0" indent="0">
              <a:buNone/>
            </a:pPr>
            <a:r>
              <a:rPr lang="en-US" altLang="zh-CN" sz="2400" dirty="0"/>
              <a:t>A</a:t>
            </a:r>
            <a:r>
              <a:rPr lang="zh-CN" altLang="zh-CN" sz="2400" dirty="0"/>
              <a:t>．目的物理地址</a:t>
            </a:r>
            <a:r>
              <a:rPr lang="en-US" altLang="zh-CN" sz="2400" dirty="0"/>
              <a:t>	B</a:t>
            </a:r>
            <a:r>
              <a:rPr lang="zh-CN" altLang="zh-CN" sz="2400" dirty="0"/>
              <a:t>．目的</a:t>
            </a:r>
            <a:r>
              <a:rPr lang="en-US" altLang="zh-CN" sz="2400" dirty="0"/>
              <a:t> IP </a:t>
            </a:r>
            <a:r>
              <a:rPr lang="zh-CN" altLang="zh-CN" sz="2400" dirty="0"/>
              <a:t>地址</a:t>
            </a:r>
            <a:r>
              <a:rPr lang="en-US" altLang="zh-CN" sz="2400" dirty="0"/>
              <a:t>	C</a:t>
            </a:r>
            <a:r>
              <a:rPr lang="zh-CN" altLang="zh-CN" sz="2400" dirty="0"/>
              <a:t>．源物理地址</a:t>
            </a:r>
            <a:r>
              <a:rPr lang="en-US" altLang="zh-CN" sz="2400" dirty="0"/>
              <a:t>	D</a:t>
            </a:r>
            <a:r>
              <a:rPr lang="zh-CN" altLang="zh-CN" sz="2400" dirty="0"/>
              <a:t>．源</a:t>
            </a:r>
            <a:r>
              <a:rPr lang="en-US" altLang="zh-CN" sz="2400" dirty="0"/>
              <a:t> IP </a:t>
            </a:r>
            <a:r>
              <a:rPr lang="zh-CN" altLang="zh-CN" sz="2400" dirty="0"/>
              <a:t>地址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参见第一章第</a:t>
            </a:r>
            <a:r>
              <a:rPr lang="en-US" altLang="zh-CN" dirty="0"/>
              <a:t>137</a:t>
            </a:r>
            <a:r>
              <a:rPr lang="zh-CN" altLang="en-US" dirty="0"/>
              <a:t>号幻灯片：</a:t>
            </a:r>
            <a:r>
              <a:rPr lang="en-US" altLang="zh-CN" dirty="0"/>
              <a:t>OSI </a:t>
            </a:r>
            <a:r>
              <a:rPr lang="zh-CN" altLang="en-US" dirty="0"/>
              <a:t>参考模型把对等层次之间传送的数据单位称为该层的协议数据单元 </a:t>
            </a:r>
            <a:r>
              <a:rPr lang="en-US" altLang="zh-CN" dirty="0"/>
              <a:t>PDU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54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E9E5B-13E5-452C-8753-EDEF25F2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2" y="1196752"/>
            <a:ext cx="11137899" cy="5111972"/>
          </a:xfrm>
        </p:spPr>
        <p:txBody>
          <a:bodyPr/>
          <a:lstStyle/>
          <a:p>
            <a:r>
              <a:rPr lang="zh-CN" altLang="en-US" dirty="0"/>
              <a:t>一、信道带宽为 </a:t>
            </a:r>
            <a:r>
              <a:rPr lang="en-US" altLang="zh-CN" dirty="0"/>
              <a:t>2 </a:t>
            </a:r>
            <a:r>
              <a:rPr lang="en-US" altLang="zh-CN" dirty="0" err="1"/>
              <a:t>Mhz</a:t>
            </a:r>
            <a:r>
              <a:rPr lang="zh-CN" altLang="en-US" dirty="0"/>
              <a:t>，信噪比为 </a:t>
            </a:r>
            <a:r>
              <a:rPr lang="en-US" altLang="zh-CN" dirty="0"/>
              <a:t>30dB</a:t>
            </a:r>
            <a:r>
              <a:rPr lang="zh-CN" altLang="en-US" dirty="0"/>
              <a:t>，按照香农定理，该信道的极限数据率为（    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Mbps	B. 40 Mbps	C. 60 Mbps	D. 100 Mbps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二、</a:t>
            </a:r>
            <a:r>
              <a:rPr lang="en-US" altLang="zh-CN" dirty="0"/>
              <a:t>( 7 </a:t>
            </a:r>
            <a:r>
              <a:rPr lang="zh-CN" altLang="en-US" dirty="0"/>
              <a:t>分 </a:t>
            </a:r>
            <a:r>
              <a:rPr lang="en-US" altLang="zh-CN" dirty="0"/>
              <a:t>)</a:t>
            </a:r>
            <a:r>
              <a:rPr lang="zh-CN" altLang="en-US" dirty="0"/>
              <a:t>假设接收方采用</a:t>
            </a:r>
            <a:r>
              <a:rPr lang="en-US" altLang="zh-CN" dirty="0"/>
              <a:t>CRC</a:t>
            </a:r>
            <a:r>
              <a:rPr lang="zh-CN" altLang="en-US" dirty="0"/>
              <a:t>生成多项式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/>
              <a:t>4</a:t>
            </a:r>
            <a:r>
              <a:rPr lang="en-US" altLang="zh-CN" dirty="0"/>
              <a:t>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+1</a:t>
            </a:r>
            <a:r>
              <a:rPr lang="zh-CN" altLang="en-US" dirty="0"/>
              <a:t>接收到的比特流为</a:t>
            </a:r>
            <a:r>
              <a:rPr lang="en-US" altLang="zh-CN" dirty="0"/>
              <a:t>110110101100</a:t>
            </a:r>
            <a:r>
              <a:rPr lang="zh-CN" altLang="en-US" dirty="0"/>
              <a:t>，问接收正确与否？计算给出原因。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9237FF0-B11B-48BF-A3B6-29AB96C6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2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96425-BF36-4AA7-B672-3E8EEFF0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香农定理</a:t>
            </a:r>
            <a:r>
              <a:rPr lang="en-US" altLang="zh-CN" sz="2800" dirty="0"/>
              <a:t>(</a:t>
            </a:r>
            <a:r>
              <a:rPr lang="zh-CN" altLang="en-US" sz="2800" dirty="0"/>
              <a:t>改编自</a:t>
            </a:r>
            <a:r>
              <a:rPr lang="en-US" altLang="zh-CN" sz="2800" dirty="0"/>
              <a:t>2016</a:t>
            </a:r>
            <a:r>
              <a:rPr lang="zh-CN" altLang="en-US" sz="2800" dirty="0"/>
              <a:t>年百度文库考题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E9E5B-13E5-452C-8753-EDEF25F2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2" y="1196752"/>
            <a:ext cx="11137899" cy="5111972"/>
          </a:xfrm>
        </p:spPr>
        <p:txBody>
          <a:bodyPr/>
          <a:lstStyle/>
          <a:p>
            <a:r>
              <a:rPr lang="zh-CN" altLang="en-US" dirty="0"/>
              <a:t>信道带宽为 </a:t>
            </a:r>
            <a:r>
              <a:rPr lang="en-US" altLang="zh-CN" dirty="0"/>
              <a:t>2 </a:t>
            </a:r>
            <a:r>
              <a:rPr lang="en-US" altLang="zh-CN" dirty="0" err="1"/>
              <a:t>Mhz</a:t>
            </a:r>
            <a:r>
              <a:rPr lang="zh-CN" altLang="en-US" dirty="0"/>
              <a:t>，信噪比为 </a:t>
            </a:r>
            <a:r>
              <a:rPr lang="en-US" altLang="zh-CN" dirty="0"/>
              <a:t>30dB</a:t>
            </a:r>
            <a:r>
              <a:rPr lang="zh-CN" altLang="en-US" dirty="0"/>
              <a:t>，按照香农定理，该信道的极限数据率为（    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Mbps	B. 40 Mbps	C. 60 Mbps	D. 100 Mbps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AB82E4-E19B-4289-93B8-5BB9271559EF}"/>
              </a:ext>
            </a:extLst>
          </p:cNvPr>
          <p:cNvSpPr txBox="1">
            <a:spLocks noChangeArrowheads="1"/>
          </p:cNvSpPr>
          <p:nvPr/>
        </p:nvSpPr>
        <p:spPr>
          <a:xfrm>
            <a:off x="551384" y="2924943"/>
            <a:ext cx="10537502" cy="3599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+mn-ea"/>
                <a:ea typeface="+mn-ea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+mn-ea"/>
                <a:ea typeface="+mn-ea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+mn-ea"/>
                <a:ea typeface="+mn-ea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信道的极限信息传输速率 </a:t>
            </a:r>
            <a:r>
              <a:rPr lang="en-US" altLang="zh-CN" i="1" dirty="0"/>
              <a:t>C </a:t>
            </a:r>
            <a:r>
              <a:rPr lang="zh-CN" altLang="en-US" dirty="0"/>
              <a:t>可表达为：</a:t>
            </a:r>
          </a:p>
          <a:p>
            <a:pPr marL="0" indent="0">
              <a:spcBef>
                <a:spcPct val="25000"/>
              </a:spcBef>
              <a:spcAft>
                <a:spcPct val="25000"/>
              </a:spcAft>
              <a:buFont typeface="Wingdings" panose="05000000000000000000" pitchFamily="2" charset="2"/>
              <a:buNone/>
            </a:pPr>
            <a:r>
              <a:rPr lang="en-US" altLang="zh-CN" i="1" dirty="0"/>
              <a:t>		</a:t>
            </a:r>
            <a:r>
              <a:rPr lang="en-US" altLang="zh-CN" i="1" dirty="0">
                <a:solidFill>
                  <a:srgbClr val="0000CC"/>
                </a:solidFill>
              </a:rPr>
              <a:t>C</a:t>
            </a:r>
            <a:r>
              <a:rPr lang="en-US" altLang="zh-CN" dirty="0">
                <a:solidFill>
                  <a:srgbClr val="0000CC"/>
                </a:solidFill>
              </a:rPr>
              <a:t> = </a:t>
            </a:r>
            <a:r>
              <a:rPr lang="en-US" altLang="zh-CN" i="1" dirty="0">
                <a:solidFill>
                  <a:srgbClr val="0000CC"/>
                </a:solidFill>
              </a:rPr>
              <a:t>W</a:t>
            </a:r>
            <a:r>
              <a:rPr lang="en-US" altLang="zh-CN" dirty="0">
                <a:solidFill>
                  <a:srgbClr val="0000CC"/>
                </a:solidFill>
              </a:rPr>
              <a:t> log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en-US" altLang="zh-CN" dirty="0">
                <a:solidFill>
                  <a:srgbClr val="0000CC"/>
                </a:solidFill>
              </a:rPr>
              <a:t>(1+</a:t>
            </a:r>
            <a:r>
              <a:rPr lang="en-US" altLang="zh-CN" i="1" dirty="0">
                <a:solidFill>
                  <a:srgbClr val="0000CC"/>
                </a:solidFill>
              </a:rPr>
              <a:t>S</a:t>
            </a:r>
            <a:r>
              <a:rPr lang="en-US" altLang="zh-CN" dirty="0">
                <a:solidFill>
                  <a:srgbClr val="0000CC"/>
                </a:solidFill>
              </a:rPr>
              <a:t>/</a:t>
            </a:r>
            <a:r>
              <a:rPr lang="en-US" altLang="zh-CN" i="1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)    (bit/s) </a:t>
            </a:r>
          </a:p>
          <a:p>
            <a:pPr marL="457200" lvl="1" indent="0">
              <a:buFontTx/>
              <a:buNone/>
            </a:pPr>
            <a:r>
              <a:rPr lang="zh-CN" altLang="en-US" dirty="0">
                <a:latin typeface="Arial" charset="0"/>
                <a:ea typeface="黑体" pitchFamily="2" charset="-122"/>
              </a:rPr>
              <a:t>其中：</a:t>
            </a:r>
            <a:r>
              <a:rPr lang="en-US" altLang="zh-CN" dirty="0">
                <a:latin typeface="Arial" charset="0"/>
                <a:ea typeface="黑体" pitchFamily="2" charset="-122"/>
              </a:rPr>
              <a:t>	</a:t>
            </a:r>
            <a:r>
              <a:rPr lang="en-US" altLang="zh-CN" i="1" dirty="0">
                <a:latin typeface="Arial" charset="0"/>
                <a:ea typeface="黑体" pitchFamily="2" charset="-122"/>
              </a:rPr>
              <a:t>W </a:t>
            </a:r>
            <a:r>
              <a:rPr lang="zh-CN" altLang="en-US" dirty="0">
                <a:latin typeface="Arial" charset="0"/>
                <a:ea typeface="黑体" pitchFamily="2" charset="-122"/>
              </a:rPr>
              <a:t>为信道的带宽（以 </a:t>
            </a:r>
            <a:r>
              <a:rPr lang="en-US" altLang="zh-CN" dirty="0">
                <a:latin typeface="Arial" charset="0"/>
                <a:ea typeface="黑体" pitchFamily="2" charset="-122"/>
              </a:rPr>
              <a:t>Hz </a:t>
            </a:r>
            <a:r>
              <a:rPr lang="zh-CN" altLang="en-US" dirty="0">
                <a:latin typeface="Arial" charset="0"/>
                <a:ea typeface="黑体" pitchFamily="2" charset="-122"/>
              </a:rPr>
              <a:t>为单位）；</a:t>
            </a:r>
          </a:p>
          <a:p>
            <a:pPr marL="457200" lvl="1" indent="0">
              <a:buFontTx/>
              <a:buNone/>
            </a:pPr>
            <a:r>
              <a:rPr lang="en-US" altLang="zh-CN" i="1" dirty="0">
                <a:latin typeface="Arial" charset="0"/>
                <a:ea typeface="黑体" pitchFamily="2" charset="-122"/>
              </a:rPr>
              <a:t>		S </a:t>
            </a:r>
            <a:r>
              <a:rPr lang="zh-CN" altLang="en-US" dirty="0">
                <a:latin typeface="Arial" charset="0"/>
                <a:ea typeface="黑体" pitchFamily="2" charset="-122"/>
              </a:rPr>
              <a:t>为信道内所传信号的平均功率；</a:t>
            </a:r>
          </a:p>
          <a:p>
            <a:pPr marL="457200" lvl="1" indent="0">
              <a:buFontTx/>
              <a:buNone/>
            </a:pPr>
            <a:r>
              <a:rPr lang="en-US" altLang="zh-CN" i="1" dirty="0">
                <a:latin typeface="Arial" charset="0"/>
                <a:ea typeface="黑体" pitchFamily="2" charset="-122"/>
              </a:rPr>
              <a:t>		N </a:t>
            </a:r>
            <a:r>
              <a:rPr lang="zh-CN" altLang="en-US" dirty="0">
                <a:latin typeface="Arial" charset="0"/>
                <a:ea typeface="黑体" pitchFamily="2" charset="-122"/>
              </a:rPr>
              <a:t>为信道内部的高斯噪声功率。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>
                <a:solidFill>
                  <a:srgbClr val="0000CC"/>
                </a:solidFill>
              </a:rPr>
              <a:t>信噪比</a:t>
            </a:r>
            <a:r>
              <a:rPr lang="en-US" altLang="zh-CN" dirty="0">
                <a:solidFill>
                  <a:srgbClr val="0000CC"/>
                </a:solidFill>
              </a:rPr>
              <a:t>(dB) = 10 log</a:t>
            </a:r>
            <a:r>
              <a:rPr lang="en-US" altLang="zh-CN" baseline="-25000" dirty="0">
                <a:solidFill>
                  <a:srgbClr val="0000CC"/>
                </a:solidFill>
              </a:rPr>
              <a:t>10</a:t>
            </a:r>
            <a:r>
              <a:rPr lang="en-US" altLang="zh-CN" dirty="0">
                <a:solidFill>
                  <a:srgbClr val="0000CC"/>
                </a:solidFill>
              </a:rPr>
              <a:t>(</a:t>
            </a:r>
            <a:r>
              <a:rPr lang="en-US" altLang="zh-CN" i="1" dirty="0">
                <a:solidFill>
                  <a:srgbClr val="0000CC"/>
                </a:solidFill>
              </a:rPr>
              <a:t>S</a:t>
            </a:r>
            <a:r>
              <a:rPr lang="en-US" altLang="zh-CN" dirty="0">
                <a:solidFill>
                  <a:srgbClr val="0000CC"/>
                </a:solidFill>
              </a:rPr>
              <a:t>/</a:t>
            </a:r>
            <a:r>
              <a:rPr lang="en-US" altLang="zh-CN" i="1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)    (dB)</a:t>
            </a:r>
          </a:p>
          <a:p>
            <a:pPr marL="342900" lvl="1" indent="-342900">
              <a:buSzPct val="70000"/>
              <a:buFont typeface="Wingdings" panose="05000000000000000000" pitchFamily="2" charset="2"/>
              <a:buChar char="v"/>
            </a:pPr>
            <a:r>
              <a:rPr lang="en-US" altLang="zh-CN" sz="2800" dirty="0"/>
              <a:t>30=10log</a:t>
            </a:r>
            <a:r>
              <a:rPr lang="en-US" altLang="zh-CN" sz="2800" baseline="-25000" dirty="0"/>
              <a:t>10</a:t>
            </a:r>
            <a:r>
              <a:rPr lang="en-US" altLang="zh-CN" sz="2800" dirty="0"/>
              <a:t>(S/N)</a:t>
            </a:r>
            <a:r>
              <a:rPr lang="zh-CN" altLang="en-US" sz="2800" dirty="0"/>
              <a:t>，</a:t>
            </a:r>
            <a:r>
              <a:rPr lang="en-US" altLang="zh-CN" sz="2800" dirty="0"/>
              <a:t>S/N = 1000</a:t>
            </a:r>
            <a:r>
              <a:rPr lang="zh-CN" altLang="en-US" sz="2800" dirty="0"/>
              <a:t>，</a:t>
            </a:r>
            <a:r>
              <a:rPr lang="en-US" altLang="zh-CN" sz="2800" i="1" dirty="0">
                <a:solidFill>
                  <a:srgbClr val="0000CC"/>
                </a:solidFill>
              </a:rPr>
              <a:t> C</a:t>
            </a:r>
            <a:r>
              <a:rPr lang="en-US" altLang="zh-CN" sz="2800" dirty="0">
                <a:solidFill>
                  <a:srgbClr val="0000CC"/>
                </a:solidFill>
              </a:rPr>
              <a:t> = 2M log</a:t>
            </a:r>
            <a:r>
              <a:rPr lang="en-US" altLang="zh-CN" sz="2800" baseline="-25000" dirty="0">
                <a:solidFill>
                  <a:srgbClr val="0000CC"/>
                </a:solidFill>
              </a:rPr>
              <a:t>2</a:t>
            </a:r>
            <a:r>
              <a:rPr lang="en-US" altLang="zh-CN" sz="2800" dirty="0">
                <a:solidFill>
                  <a:srgbClr val="0000CC"/>
                </a:solidFill>
              </a:rPr>
              <a:t>(1+1000) 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6BAED4-13B3-404F-80BB-61D35B4C0D8A}"/>
              </a:ext>
            </a:extLst>
          </p:cNvPr>
          <p:cNvSpPr txBox="1"/>
          <p:nvPr/>
        </p:nvSpPr>
        <p:spPr>
          <a:xfrm>
            <a:off x="3110850" y="167119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246CCE-4406-46FF-99D1-080B15C9EABB}"/>
              </a:ext>
            </a:extLst>
          </p:cNvPr>
          <p:cNvSpPr/>
          <p:nvPr/>
        </p:nvSpPr>
        <p:spPr>
          <a:xfrm>
            <a:off x="2711624" y="84940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https://wenku.baidu.com/view/3ddd87ec9f3143323968011ca300a6c30c22f196.html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3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BA701-D997-4E16-B470-6D8CE37F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CRC </a:t>
            </a:r>
            <a:r>
              <a:rPr lang="en-US" altLang="zh-CN" sz="2800" dirty="0"/>
              <a:t>(</a:t>
            </a:r>
            <a:r>
              <a:rPr lang="zh-CN" altLang="en-US" sz="2800" dirty="0"/>
              <a:t>改编自早期国外高校考题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2131B-2810-424E-9FC2-B5E2D783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八、</a:t>
            </a:r>
            <a:r>
              <a:rPr lang="en-US" altLang="zh-CN" dirty="0"/>
              <a:t>( 7 </a:t>
            </a:r>
            <a:r>
              <a:rPr lang="zh-CN" altLang="en-US" dirty="0"/>
              <a:t>分 </a:t>
            </a:r>
            <a:r>
              <a:rPr lang="en-US" altLang="zh-CN" dirty="0"/>
              <a:t>)</a:t>
            </a:r>
            <a:r>
              <a:rPr lang="zh-CN" altLang="en-US" dirty="0"/>
              <a:t>假设接收方采用</a:t>
            </a:r>
            <a:r>
              <a:rPr lang="en-US" altLang="zh-CN" dirty="0"/>
              <a:t>CRC</a:t>
            </a:r>
            <a:r>
              <a:rPr lang="zh-CN" altLang="en-US" dirty="0"/>
              <a:t>生成多项式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/>
              <a:t>4</a:t>
            </a:r>
            <a:r>
              <a:rPr lang="en-US" altLang="zh-CN" dirty="0"/>
              <a:t>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+1</a:t>
            </a:r>
            <a:r>
              <a:rPr lang="zh-CN" altLang="en-US" dirty="0"/>
              <a:t>接收到的比特流为</a:t>
            </a:r>
            <a:r>
              <a:rPr lang="en-US" altLang="zh-CN" dirty="0"/>
              <a:t>110110101100</a:t>
            </a:r>
            <a:r>
              <a:rPr lang="zh-CN" altLang="en-US" dirty="0"/>
              <a:t>，问接收正确与否？计算给出原因。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8AE41B-BFD2-4329-B22D-9EA7840C3001}"/>
              </a:ext>
            </a:extLst>
          </p:cNvPr>
          <p:cNvSpPr/>
          <p:nvPr/>
        </p:nvSpPr>
        <p:spPr>
          <a:xfrm>
            <a:off x="3048000" y="247198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 | 110110101100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10000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11101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11101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11100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11110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1101</a:t>
            </a:r>
            <a:endParaRPr lang="zh-CN" altLang="zh-CN" sz="14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注: 弯曲线形(无边框) 4">
            <a:extLst>
              <a:ext uri="{FF2B5EF4-FFF2-40B4-BE49-F238E27FC236}">
                <a16:creationId xmlns:a16="http://schemas.microsoft.com/office/drawing/2014/main" id="{C7AC83EF-EF17-403D-9A4C-647CEE544B0C}"/>
              </a:ext>
            </a:extLst>
          </p:cNvPr>
          <p:cNvSpPr/>
          <p:nvPr/>
        </p:nvSpPr>
        <p:spPr bwMode="auto">
          <a:xfrm>
            <a:off x="6960096" y="6021288"/>
            <a:ext cx="1512168" cy="503113"/>
          </a:xfrm>
          <a:prstGeom prst="callout2">
            <a:avLst>
              <a:gd name="adj1" fmla="val 53802"/>
              <a:gd name="adj2" fmla="val -2718"/>
              <a:gd name="adj3" fmla="val 55100"/>
              <a:gd name="adj4" fmla="val -51135"/>
              <a:gd name="adj5" fmla="val 4749"/>
              <a:gd name="adj6" fmla="val -87182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接受错误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93E4F0E-1E32-4C10-9C34-BFB4E4D2FAFA}"/>
              </a:ext>
            </a:extLst>
          </p:cNvPr>
          <p:cNvGrpSpPr/>
          <p:nvPr/>
        </p:nvGrpSpPr>
        <p:grpSpPr>
          <a:xfrm>
            <a:off x="4956934" y="2761335"/>
            <a:ext cx="752902" cy="2520280"/>
            <a:chOff x="4956934" y="2761335"/>
            <a:chExt cx="752902" cy="2520280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84792E4A-5780-4C82-8205-D17F0E039AB7}"/>
                </a:ext>
              </a:extLst>
            </p:cNvPr>
            <p:cNvCxnSpPr/>
            <p:nvPr/>
          </p:nvCxnSpPr>
          <p:spPr>
            <a:xfrm>
              <a:off x="5709836" y="2761335"/>
              <a:ext cx="0" cy="252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FC077B4-DCFF-4CD8-98BE-D2020E0F9F15}"/>
                </a:ext>
              </a:extLst>
            </p:cNvPr>
            <p:cNvCxnSpPr/>
            <p:nvPr/>
          </p:nvCxnSpPr>
          <p:spPr>
            <a:xfrm>
              <a:off x="5572351" y="2780928"/>
              <a:ext cx="0" cy="1944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D6F7A51-BF96-48B1-8442-D25DAEEAA0FA}"/>
                </a:ext>
              </a:extLst>
            </p:cNvPr>
            <p:cNvCxnSpPr/>
            <p:nvPr/>
          </p:nvCxnSpPr>
          <p:spPr>
            <a:xfrm>
              <a:off x="5447928" y="2761335"/>
              <a:ext cx="0" cy="138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73186D6-DC14-449C-A251-EB28A65623B7}"/>
                </a:ext>
              </a:extLst>
            </p:cNvPr>
            <p:cNvCxnSpPr/>
            <p:nvPr/>
          </p:nvCxnSpPr>
          <p:spPr>
            <a:xfrm>
              <a:off x="5087888" y="2767866"/>
              <a:ext cx="0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D2A6C75-17AB-42D0-815B-93A2F287BF04}"/>
                </a:ext>
              </a:extLst>
            </p:cNvPr>
            <p:cNvCxnSpPr/>
            <p:nvPr/>
          </p:nvCxnSpPr>
          <p:spPr>
            <a:xfrm>
              <a:off x="5212311" y="2767866"/>
              <a:ext cx="0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A149585-DFA8-422E-BA93-B99220C39246}"/>
                </a:ext>
              </a:extLst>
            </p:cNvPr>
            <p:cNvCxnSpPr/>
            <p:nvPr/>
          </p:nvCxnSpPr>
          <p:spPr>
            <a:xfrm>
              <a:off x="5316974" y="2767866"/>
              <a:ext cx="0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45D5402-CB03-4B96-9559-D14E43E5CD72}"/>
                </a:ext>
              </a:extLst>
            </p:cNvPr>
            <p:cNvCxnSpPr/>
            <p:nvPr/>
          </p:nvCxnSpPr>
          <p:spPr>
            <a:xfrm>
              <a:off x="4956934" y="2767866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54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8AD98-CDD1-4960-9FD3-0C26D5E3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Stanford </a:t>
            </a:r>
            <a:r>
              <a:rPr lang="zh-CN" altLang="en-US" dirty="0"/>
              <a:t>大学计算机系 </a:t>
            </a:r>
            <a:r>
              <a:rPr lang="en-US" altLang="zh-CN" dirty="0"/>
              <a:t>2020 </a:t>
            </a:r>
            <a:r>
              <a:rPr lang="zh-CN" altLang="en-US" dirty="0"/>
              <a:t>年秋季期末考题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6D1DB-CB16-48A6-98A7-8CDDEFECF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VII Manchester Encoding</a:t>
            </a:r>
          </a:p>
          <a:p>
            <a:pPr marL="0" indent="0">
              <a:buNone/>
            </a:pPr>
            <a:r>
              <a:rPr lang="en-US" altLang="zh-CN" dirty="0"/>
              <a:t>12. [5 points]:</a:t>
            </a:r>
          </a:p>
          <a:p>
            <a:pPr marL="0" indent="0">
              <a:buNone/>
            </a:pPr>
            <a:r>
              <a:rPr lang="en-US" altLang="zh-CN" dirty="0"/>
              <a:t>Encode the bitstream “011001” using Manchester encoding. The first bit has been encoded for you.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959F19-D5BA-4E69-9653-2BB8F4E1A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3424416"/>
            <a:ext cx="5692874" cy="28611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D1253DD-19C9-4EDB-A4AF-27FF324C8EC6}"/>
              </a:ext>
            </a:extLst>
          </p:cNvPr>
          <p:cNvSpPr/>
          <p:nvPr/>
        </p:nvSpPr>
        <p:spPr bwMode="auto">
          <a:xfrm>
            <a:off x="4943872" y="5301208"/>
            <a:ext cx="3748658" cy="10801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E73B34-6550-4ADD-9D3E-C3A7FA2D37AB}"/>
              </a:ext>
            </a:extLst>
          </p:cNvPr>
          <p:cNvSpPr txBox="1"/>
          <p:nvPr/>
        </p:nvSpPr>
        <p:spPr>
          <a:xfrm>
            <a:off x="829784" y="566124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ANSWER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A21F6A3-4EC1-4677-8D86-69CA6A6B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 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738886783"/>
      </p:ext>
    </p:extLst>
  </p:cSld>
  <p:clrMapOvr>
    <a:masterClrMapping/>
  </p:clrMapOvr>
</p:sld>
</file>

<file path=ppt/theme/theme1.xml><?xml version="1.0" encoding="utf-8"?>
<a:theme xmlns:a="http://schemas.openxmlformats.org/drawingml/2006/main" name="2021_spring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21_splash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CN(myzh)Icon</Template>
  <TotalTime>3503</TotalTime>
  <Words>827</Words>
  <Application>Microsoft Office PowerPoint</Application>
  <PresentationFormat>宽屏</PresentationFormat>
  <Paragraphs>74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Stone Sans</vt:lpstr>
      <vt:lpstr>黑体</vt:lpstr>
      <vt:lpstr>宋体</vt:lpstr>
      <vt:lpstr>微软雅黑</vt:lpstr>
      <vt:lpstr>Arial</vt:lpstr>
      <vt:lpstr>Calibri</vt:lpstr>
      <vt:lpstr>Comic Sans MS</vt:lpstr>
      <vt:lpstr>Consolas</vt:lpstr>
      <vt:lpstr>Symbol</vt:lpstr>
      <vt:lpstr>Times New Roman</vt:lpstr>
      <vt:lpstr>Wingdings</vt:lpstr>
      <vt:lpstr>2021_spring</vt:lpstr>
      <vt:lpstr>2021_splash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香农定理(改编自2016年百度文库考题)</vt:lpstr>
      <vt:lpstr>CRC (改编自早期国外高校考题)</vt:lpstr>
      <vt:lpstr>Stanford 大学计算机系 2020 年秋季期末考题</vt:lpstr>
      <vt:lpstr>THANK YOU ！</vt:lpstr>
    </vt:vector>
  </TitlesOfParts>
  <Company>920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2 章  物理层</dc:title>
  <dc:creator>920</dc:creator>
  <cp:lastModifiedBy>Jicheng Hu</cp:lastModifiedBy>
  <cp:revision>155</cp:revision>
  <dcterms:created xsi:type="dcterms:W3CDTF">2016-10-04T02:36:21Z</dcterms:created>
  <dcterms:modified xsi:type="dcterms:W3CDTF">2021-04-07T02:07:22Z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</Properties>
</file>