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8"/>
  </p:notesMasterIdLst>
  <p:handoutMasterIdLst>
    <p:handoutMasterId r:id="rId9"/>
  </p:handoutMasterIdLst>
  <p:sldIdLst>
    <p:sldId id="1409" r:id="rId3"/>
    <p:sldId id="1410" r:id="rId4"/>
    <p:sldId id="1408" r:id="rId5"/>
    <p:sldId id="1407" r:id="rId6"/>
    <p:sldId id="872" r:id="rId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4C60E-CF6F-41E4-9A0E-04B589348A65}">
          <p14:sldIdLst>
            <p14:sldId id="1409"/>
            <p14:sldId id="1410"/>
            <p14:sldId id="1408"/>
            <p14:sldId id="1407"/>
            <p14:sldId id="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FF00"/>
    <a:srgbClr val="333399"/>
    <a:srgbClr val="000066"/>
    <a:srgbClr val="FFFF66"/>
    <a:srgbClr val="66FF66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80" autoAdjust="0"/>
  </p:normalViewPr>
  <p:slideViewPr>
    <p:cSldViewPr>
      <p:cViewPr varScale="1">
        <p:scale>
          <a:sx n="146" d="100"/>
          <a:sy n="146" d="100"/>
        </p:scale>
        <p:origin x="236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7145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0768"/>
            <a:ext cx="5492748" cy="5112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2812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36412"/>
            <a:ext cx="11137899" cy="484491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78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81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A9F1-19D8-4D9A-90B8-DF0CAC7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A0C849F-5E91-49CE-B5EE-F647C5539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75" y="1484784"/>
            <a:ext cx="8425705" cy="4177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A74C92-B00D-44F7-8326-C15FA9279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427" y="5949652"/>
            <a:ext cx="8280400" cy="431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52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D4AB853-C682-47C1-B33C-657DE307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2" y="2852936"/>
            <a:ext cx="11137899" cy="129614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8" descr="Gold bar">
            <a:extLst>
              <a:ext uri="{FF2B5EF4-FFF2-40B4-BE49-F238E27FC236}">
                <a16:creationId xmlns:a16="http://schemas.microsoft.com/office/drawing/2014/main" id="{EC856B10-B2B3-4937-9D53-A7E638CD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2" y="4149080"/>
            <a:ext cx="3827585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Rectangle 9" descr="Orange bar">
            <a:extLst>
              <a:ext uri="{FF2B5EF4-FFF2-40B4-BE49-F238E27FC236}">
                <a16:creationId xmlns:a16="http://schemas.microsoft.com/office/drawing/2014/main" id="{7A621C23-F3F0-461C-BC8B-CDCB0483B4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32387" y="4149080"/>
            <a:ext cx="3825631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Rectangle 10" descr="Slate bar">
            <a:extLst>
              <a:ext uri="{FF2B5EF4-FFF2-40B4-BE49-F238E27FC236}">
                <a16:creationId xmlns:a16="http://schemas.microsoft.com/office/drawing/2014/main" id="{3430577D-88FB-42D7-973C-EACA1B7666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58016" y="4149080"/>
            <a:ext cx="382758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30912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F473D1-9F65-420A-9356-8226D357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88640"/>
            <a:ext cx="11158415" cy="792088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D0F0CA-8AD2-4246-9A61-C9C6D7F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96754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defRPr sz="3200" b="0">
                <a:solidFill>
                  <a:srgbClr val="000099"/>
                </a:solidFill>
                <a:latin typeface="+mn-ea"/>
                <a:ea typeface="+mn-ea"/>
              </a:defRPr>
            </a:lvl1pPr>
            <a:lvl2pPr>
              <a:lnSpc>
                <a:spcPct val="110000"/>
              </a:lnSpc>
              <a:spcBef>
                <a:spcPts val="738"/>
              </a:spcBef>
              <a:defRPr sz="2800" b="0">
                <a:solidFill>
                  <a:srgbClr val="000099"/>
                </a:solidFill>
                <a:latin typeface="+mn-ea"/>
                <a:ea typeface="+mn-ea"/>
              </a:defRPr>
            </a:lvl2pPr>
            <a:lvl3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3pPr>
            <a:lvl4pPr>
              <a:lnSpc>
                <a:spcPct val="110000"/>
              </a:lnSpc>
              <a:spcBef>
                <a:spcPts val="738"/>
              </a:spcBef>
              <a:defRPr sz="2400" b="0">
                <a:solidFill>
                  <a:srgbClr val="000099"/>
                </a:solidFill>
                <a:latin typeface="+mn-ea"/>
                <a:ea typeface="+mn-ea"/>
              </a:defRPr>
            </a:lvl4pPr>
            <a:lvl5pPr>
              <a:lnSpc>
                <a:spcPct val="110000"/>
              </a:lnSpc>
              <a:spcBef>
                <a:spcPts val="738"/>
              </a:spcBef>
              <a:defRPr sz="2462" b="0">
                <a:solidFill>
                  <a:srgbClr val="00009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D5CD42-9079-4B1E-895A-85B4688151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7" descr="Gold bar">
            <a:extLst>
              <a:ext uri="{FF2B5EF4-FFF2-40B4-BE49-F238E27FC236}">
                <a16:creationId xmlns:a16="http://schemas.microsoft.com/office/drawing/2014/main" id="{2CC5EC15-8C7D-448E-89B3-541D1EE7B7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7F839C5-4FA0-48A5-A0F8-C608635C9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5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1294C67E-DF23-47C0-BFF1-B4CCF81EBB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954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966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3AE97-95A3-4070-A859-B359C6905406}"/>
              </a:ext>
            </a:extLst>
          </p:cNvPr>
          <p:cNvSpPr txBox="1"/>
          <p:nvPr userDrawn="1"/>
        </p:nvSpPr>
        <p:spPr>
          <a:xfrm>
            <a:off x="4223792" y="662392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补充内容</a:t>
            </a:r>
          </a:p>
        </p:txBody>
      </p:sp>
    </p:spTree>
    <p:extLst>
      <p:ext uri="{BB962C8B-B14F-4D97-AF65-F5344CB8AC3E}">
        <p14:creationId xmlns:p14="http://schemas.microsoft.com/office/powerpoint/2010/main" val="343613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1643170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8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43472" y="3463888"/>
            <a:ext cx="547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COMPUTER NETWORKS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C8AA5D-82B6-4594-943C-747A4390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48" y="121925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36024A2-ACB5-478F-B908-AFD43BBB8C4D}"/>
              </a:ext>
            </a:extLst>
          </p:cNvPr>
          <p:cNvSpPr txBox="1">
            <a:spLocks/>
          </p:cNvSpPr>
          <p:nvPr userDrawn="1"/>
        </p:nvSpPr>
        <p:spPr>
          <a:xfrm>
            <a:off x="114624" y="4725144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https://gitee.com/wuhanuniversity/computer-network</a:t>
            </a:r>
          </a:p>
        </p:txBody>
      </p:sp>
    </p:spTree>
    <p:extLst>
      <p:ext uri="{BB962C8B-B14F-4D97-AF65-F5344CB8AC3E}">
        <p14:creationId xmlns:p14="http://schemas.microsoft.com/office/powerpoint/2010/main" val="30451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3854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284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cols_chin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25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556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7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54597FA-412F-407F-B867-7B99C25207AE}"/>
              </a:ext>
            </a:extLst>
          </p:cNvPr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  <a:latin typeface="+mn-ea"/>
                <a:ea typeface="+mn-ea"/>
              </a:rPr>
              <a:t>Add title here</a:t>
            </a:r>
            <a:endParaRPr lang="zh-CN" altLang="en-US" sz="32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6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483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0099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28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271464" y="67065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3B20BC5-73B8-432B-8243-DF1F4DD19DEB}"/>
              </a:ext>
            </a:extLst>
          </p:cNvPr>
          <p:cNvSpPr txBox="1">
            <a:spLocks/>
          </p:cNvSpPr>
          <p:nvPr/>
        </p:nvSpPr>
        <p:spPr>
          <a:xfrm>
            <a:off x="9979985" y="6700693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E7D057-80B6-4CD9-BFFD-AB4A5A788A19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7A9084-A1CB-46D6-8906-97C85C2BD46E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EFF824-3986-4BDC-A30D-5EE54B14EB18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1">
            <a:extLst>
              <a:ext uri="{FF2B5EF4-FFF2-40B4-BE49-F238E27FC236}">
                <a16:creationId xmlns:a16="http://schemas.microsoft.com/office/drawing/2014/main" id="{5B954646-CB62-4413-95CB-D384EB336F8C}"/>
              </a:ext>
            </a:extLst>
          </p:cNvPr>
          <p:cNvSpPr/>
          <p:nvPr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57B3F8F7-1D33-4598-9912-03752737F81A}"/>
              </a:ext>
            </a:extLst>
          </p:cNvPr>
          <p:cNvSpPr txBox="1">
            <a:spLocks/>
          </p:cNvSpPr>
          <p:nvPr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0C1EA3CA-C010-467B-B9A1-1821FA4A265E}"/>
              </a:ext>
            </a:extLst>
          </p:cNvPr>
          <p:cNvSpPr txBox="1">
            <a:spLocks/>
          </p:cNvSpPr>
          <p:nvPr/>
        </p:nvSpPr>
        <p:spPr>
          <a:xfrm>
            <a:off x="1283313" y="6715275"/>
            <a:ext cx="564215" cy="147551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9F4BA8F-7B64-4198-9505-0CB5D4D3B366}" type="slidenum">
              <a:rPr lang="en-US" altLang="zh-CN" smtClean="0"/>
              <a:pPr algn="ctr"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ECFC9D-379E-4134-9713-BB7B3841E7D3}"/>
              </a:ext>
            </a:extLst>
          </p:cNvPr>
          <p:cNvCxnSpPr/>
          <p:nvPr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8465BC-3234-4268-9033-0B3E9F4699E4}"/>
              </a:ext>
            </a:extLst>
          </p:cNvPr>
          <p:cNvCxnSpPr/>
          <p:nvPr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291339-81F2-4447-9CE0-1A291ED8AEDA}"/>
              </a:ext>
            </a:extLst>
          </p:cNvPr>
          <p:cNvCxnSpPr/>
          <p:nvPr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53EC80F4-4AEE-408E-89DA-4658A52C5D1C}"/>
              </a:ext>
            </a:extLst>
          </p:cNvPr>
          <p:cNvSpPr/>
          <p:nvPr/>
        </p:nvSpPr>
        <p:spPr>
          <a:xfrm>
            <a:off x="299881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2021</a:t>
            </a: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EAC7AA6-6089-47E7-9EC9-2D8430E002FA}"/>
              </a:ext>
            </a:extLst>
          </p:cNvPr>
          <p:cNvSpPr txBox="1">
            <a:spLocks/>
          </p:cNvSpPr>
          <p:nvPr/>
        </p:nvSpPr>
        <p:spPr>
          <a:xfrm>
            <a:off x="1643353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F4BA8F-7B64-4198-9505-0CB5D4D3B366}" type="slidenum">
              <a:rPr lang="en-US" altLang="zh-CN" smtClean="0"/>
              <a:pPr algn="l"/>
              <a:t>‹#›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10508AB-E608-4AEC-A562-2784DE6F54C0}"/>
              </a:ext>
            </a:extLst>
          </p:cNvPr>
          <p:cNvSpPr txBox="1">
            <a:spLocks/>
          </p:cNvSpPr>
          <p:nvPr/>
        </p:nvSpPr>
        <p:spPr>
          <a:xfrm>
            <a:off x="9840416" y="6694761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93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rgbClr val="000099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+mn-ea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+mn-ea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+mn-ea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2654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一、信道带宽为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9237FF0-B11B-48BF-A3B6-29AB96C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2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6425-BF36-4AA7-B672-3E8EEFF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香农定理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</a:t>
            </a:r>
            <a:r>
              <a:rPr lang="en-US" altLang="zh-CN" sz="2800" dirty="0"/>
              <a:t>2016</a:t>
            </a:r>
            <a:r>
              <a:rPr lang="zh-CN" altLang="en-US" sz="2800" dirty="0"/>
              <a:t>年百度文库考题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9E5B-13E5-452C-8753-EDEF25F2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2" y="1196752"/>
            <a:ext cx="11137899" cy="5111972"/>
          </a:xfrm>
        </p:spPr>
        <p:txBody>
          <a:bodyPr/>
          <a:lstStyle/>
          <a:p>
            <a:r>
              <a:rPr lang="zh-CN" altLang="en-US" dirty="0"/>
              <a:t>信道带宽为 </a:t>
            </a:r>
            <a:r>
              <a:rPr lang="en-US" altLang="zh-CN" dirty="0"/>
              <a:t>2 </a:t>
            </a:r>
            <a:r>
              <a:rPr lang="en-US" altLang="zh-CN" dirty="0" err="1"/>
              <a:t>Mhz</a:t>
            </a:r>
            <a:r>
              <a:rPr lang="zh-CN" altLang="en-US" dirty="0"/>
              <a:t>，信噪比为 </a:t>
            </a:r>
            <a:r>
              <a:rPr lang="en-US" altLang="zh-CN" dirty="0"/>
              <a:t>30dB</a:t>
            </a:r>
            <a:r>
              <a:rPr lang="zh-CN" altLang="en-US" dirty="0"/>
              <a:t>，按照香农定理，该信道的极限数据率为（   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Mbps	B. 40 Mbps	C. 60 Mbps	D. 100 Mbps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B82E4-E19B-4289-93B8-5BB9271559EF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2924943"/>
            <a:ext cx="10537502" cy="35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信道的极限信息传输速率 </a:t>
            </a:r>
            <a:r>
              <a:rPr lang="en-US" altLang="zh-CN" i="1" dirty="0"/>
              <a:t>C </a:t>
            </a:r>
            <a:r>
              <a:rPr lang="zh-CN" altLang="en-US" dirty="0"/>
              <a:t>可表达为：</a:t>
            </a:r>
          </a:p>
          <a:p>
            <a:pPr marL="0" indent="0"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i="1" dirty="0">
                <a:solidFill>
                  <a:srgbClr val="0000CC"/>
                </a:solidFill>
              </a:rPr>
              <a:t>W</a:t>
            </a:r>
            <a:r>
              <a:rPr lang="en-US" altLang="zh-CN" dirty="0">
                <a:solidFill>
                  <a:srgbClr val="0000CC"/>
                </a:solidFill>
              </a:rPr>
              <a:t> log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(1+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(bit/s) </a:t>
            </a:r>
          </a:p>
          <a:p>
            <a:pPr marL="457200" lvl="1" indent="0">
              <a:buFontTx/>
              <a:buNone/>
            </a:pPr>
            <a:r>
              <a:rPr lang="zh-CN" altLang="en-US" dirty="0">
                <a:latin typeface="Arial" charset="0"/>
                <a:ea typeface="黑体" pitchFamily="2" charset="-122"/>
              </a:rPr>
              <a:t>其中：</a:t>
            </a:r>
            <a:r>
              <a:rPr lang="en-US" altLang="zh-CN" dirty="0">
                <a:latin typeface="Arial" charset="0"/>
                <a:ea typeface="黑体" pitchFamily="2" charset="-122"/>
              </a:rPr>
              <a:t>	</a:t>
            </a:r>
            <a:r>
              <a:rPr lang="en-US" altLang="zh-CN" i="1" dirty="0">
                <a:latin typeface="Arial" charset="0"/>
                <a:ea typeface="黑体" pitchFamily="2" charset="-122"/>
              </a:rPr>
              <a:t>W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为信道的带宽（以 </a:t>
            </a:r>
            <a:r>
              <a:rPr lang="en-US" altLang="zh-CN" dirty="0">
                <a:latin typeface="Arial" charset="0"/>
                <a:ea typeface="黑体" pitchFamily="2" charset="-122"/>
              </a:rPr>
              <a:t>Hz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为单位）；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S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为信道内所传信号的平均功率；</a:t>
            </a:r>
          </a:p>
          <a:p>
            <a:pPr marL="457200" lvl="1" indent="0">
              <a:buFontTx/>
              <a:buNone/>
            </a:pPr>
            <a:r>
              <a:rPr lang="en-US" altLang="zh-CN" i="1" dirty="0">
                <a:latin typeface="Arial" charset="0"/>
                <a:ea typeface="黑体" pitchFamily="2" charset="-122"/>
              </a:rPr>
              <a:t>		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为信道内部的高斯噪声功率。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CC"/>
                </a:solidFill>
              </a:rPr>
              <a:t>信噪比</a:t>
            </a:r>
            <a:r>
              <a:rPr lang="en-US" altLang="zh-CN" dirty="0">
                <a:solidFill>
                  <a:srgbClr val="0000CC"/>
                </a:solidFill>
              </a:rPr>
              <a:t>(dB) = 10 log</a:t>
            </a:r>
            <a:r>
              <a:rPr lang="en-US" altLang="zh-CN" baseline="-25000" dirty="0">
                <a:solidFill>
                  <a:srgbClr val="0000CC"/>
                </a:solidFill>
              </a:rPr>
              <a:t>10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i="1" dirty="0">
                <a:solidFill>
                  <a:srgbClr val="0000CC"/>
                </a:solidFill>
              </a:rPr>
              <a:t>S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)    (dB)</a:t>
            </a:r>
          </a:p>
          <a:p>
            <a:pPr marL="342900" lvl="1" indent="-342900">
              <a:buSzPct val="70000"/>
              <a:buFont typeface="Wingdings" panose="05000000000000000000" pitchFamily="2" charset="2"/>
              <a:buChar char="v"/>
            </a:pPr>
            <a:r>
              <a:rPr lang="en-US" altLang="zh-CN" sz="2800" dirty="0"/>
              <a:t>30=10log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(S/N)</a:t>
            </a:r>
            <a:r>
              <a:rPr lang="zh-CN" altLang="en-US" sz="2800" dirty="0"/>
              <a:t>，</a:t>
            </a:r>
            <a:r>
              <a:rPr lang="en-US" altLang="zh-CN" sz="2800" dirty="0"/>
              <a:t>S/N = 1000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00CC"/>
                </a:solidFill>
              </a:rPr>
              <a:t> C</a:t>
            </a:r>
            <a:r>
              <a:rPr lang="en-US" altLang="zh-CN" sz="2800" dirty="0">
                <a:solidFill>
                  <a:srgbClr val="0000CC"/>
                </a:solidFill>
              </a:rPr>
              <a:t> = 2M log</a:t>
            </a:r>
            <a:r>
              <a:rPr lang="en-US" altLang="zh-CN" sz="28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800" dirty="0">
                <a:solidFill>
                  <a:srgbClr val="0000CC"/>
                </a:solidFill>
              </a:rPr>
              <a:t>(1+1000)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BAED4-13B3-404F-80BB-61D35B4C0D8A}"/>
              </a:ext>
            </a:extLst>
          </p:cNvPr>
          <p:cNvSpPr txBox="1"/>
          <p:nvPr/>
        </p:nvSpPr>
        <p:spPr>
          <a:xfrm>
            <a:off x="3110850" y="167119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246CCE-4406-46FF-99D1-080B15C9EABB}"/>
              </a:ext>
            </a:extLst>
          </p:cNvPr>
          <p:cNvSpPr/>
          <p:nvPr/>
        </p:nvSpPr>
        <p:spPr>
          <a:xfrm>
            <a:off x="2711624" y="8494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https://wenku.baidu.com/view/3ddd87ec9f3143323968011ca300a6c30c22f196.html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A701-D997-4E16-B470-6D8CE37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 </a:t>
            </a:r>
            <a:r>
              <a:rPr lang="en-US" altLang="zh-CN" sz="2800" dirty="0"/>
              <a:t>(</a:t>
            </a:r>
            <a:r>
              <a:rPr lang="zh-CN" altLang="en-US" sz="2800" dirty="0"/>
              <a:t>改编自早期国外高校考题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2131B-2810-424E-9FC2-B5E2D783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八、</a:t>
            </a:r>
            <a:r>
              <a:rPr lang="en-US" altLang="zh-CN" dirty="0"/>
              <a:t>( 7 </a:t>
            </a:r>
            <a:r>
              <a:rPr lang="zh-CN" altLang="en-US" dirty="0"/>
              <a:t>分 </a:t>
            </a:r>
            <a:r>
              <a:rPr lang="en-US" altLang="zh-CN" dirty="0"/>
              <a:t>)</a:t>
            </a:r>
            <a:r>
              <a:rPr lang="zh-CN" altLang="en-US" dirty="0"/>
              <a:t>假设接收方采用</a:t>
            </a:r>
            <a:r>
              <a:rPr lang="en-US" altLang="zh-CN" dirty="0"/>
              <a:t>CRC</a:t>
            </a:r>
            <a:r>
              <a:rPr lang="zh-CN" altLang="en-US" dirty="0"/>
              <a:t>生成多项式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/>
              <a:t>4</a:t>
            </a:r>
            <a:r>
              <a:rPr lang="en-US" altLang="zh-CN" dirty="0"/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+1</a:t>
            </a:r>
            <a:r>
              <a:rPr lang="zh-CN" altLang="en-US" dirty="0"/>
              <a:t>接收到的比特流为</a:t>
            </a:r>
            <a:r>
              <a:rPr lang="en-US" altLang="zh-CN" dirty="0"/>
              <a:t>110110101100</a:t>
            </a:r>
            <a:r>
              <a:rPr lang="zh-CN" altLang="en-US" dirty="0"/>
              <a:t>，问接收正确与否？计算给出原因。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8AE41B-BFD2-4329-B22D-9EA7840C3001}"/>
              </a:ext>
            </a:extLst>
          </p:cNvPr>
          <p:cNvSpPr/>
          <p:nvPr/>
        </p:nvSpPr>
        <p:spPr>
          <a:xfrm>
            <a:off x="3048000" y="247198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 | 110110101100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10000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11101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11100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11110</a:t>
            </a:r>
            <a:endParaRPr lang="zh-CN" altLang="zh-CN" sz="1400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u="sng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10011</a:t>
            </a:r>
            <a:endParaRPr lang="zh-CN" altLang="zh-CN" sz="1400" u="sng" kern="100" dirty="0">
              <a:solidFill>
                <a:srgbClr val="000099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99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endParaRPr lang="zh-CN" altLang="zh-CN" sz="1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注: 弯曲线形(无边框) 4">
            <a:extLst>
              <a:ext uri="{FF2B5EF4-FFF2-40B4-BE49-F238E27FC236}">
                <a16:creationId xmlns:a16="http://schemas.microsoft.com/office/drawing/2014/main" id="{C7AC83EF-EF17-403D-9A4C-647CEE544B0C}"/>
              </a:ext>
            </a:extLst>
          </p:cNvPr>
          <p:cNvSpPr/>
          <p:nvPr/>
        </p:nvSpPr>
        <p:spPr bwMode="auto">
          <a:xfrm>
            <a:off x="6960096" y="6021288"/>
            <a:ext cx="1512168" cy="503113"/>
          </a:xfrm>
          <a:prstGeom prst="callout2">
            <a:avLst>
              <a:gd name="adj1" fmla="val 53802"/>
              <a:gd name="adj2" fmla="val -2718"/>
              <a:gd name="adj3" fmla="val 55100"/>
              <a:gd name="adj4" fmla="val -51135"/>
              <a:gd name="adj5" fmla="val 4749"/>
              <a:gd name="adj6" fmla="val -8718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接受错误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3E4F0E-1E32-4C10-9C34-BFB4E4D2FAFA}"/>
              </a:ext>
            </a:extLst>
          </p:cNvPr>
          <p:cNvGrpSpPr/>
          <p:nvPr/>
        </p:nvGrpSpPr>
        <p:grpSpPr>
          <a:xfrm>
            <a:off x="4956934" y="2761335"/>
            <a:ext cx="752902" cy="2520280"/>
            <a:chOff x="4956934" y="2761335"/>
            <a:chExt cx="752902" cy="252028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792E4A-5780-4C82-8205-D17F0E039AB7}"/>
                </a:ext>
              </a:extLst>
            </p:cNvPr>
            <p:cNvCxnSpPr/>
            <p:nvPr/>
          </p:nvCxnSpPr>
          <p:spPr>
            <a:xfrm>
              <a:off x="5709836" y="2761335"/>
              <a:ext cx="0" cy="25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C077B4-DCFF-4CD8-98BE-D2020E0F9F15}"/>
                </a:ext>
              </a:extLst>
            </p:cNvPr>
            <p:cNvCxnSpPr/>
            <p:nvPr/>
          </p:nvCxnSpPr>
          <p:spPr>
            <a:xfrm>
              <a:off x="5572351" y="2780928"/>
              <a:ext cx="0" cy="194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D6F7A51-BF96-48B1-8442-D25DAEEAA0FA}"/>
                </a:ext>
              </a:extLst>
            </p:cNvPr>
            <p:cNvCxnSpPr/>
            <p:nvPr/>
          </p:nvCxnSpPr>
          <p:spPr>
            <a:xfrm>
              <a:off x="5447928" y="2761335"/>
              <a:ext cx="0" cy="13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73186D6-DC14-449C-A251-EB28A65623B7}"/>
                </a:ext>
              </a:extLst>
            </p:cNvPr>
            <p:cNvCxnSpPr/>
            <p:nvPr/>
          </p:nvCxnSpPr>
          <p:spPr>
            <a:xfrm>
              <a:off x="5087888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D2A6C75-17AB-42D0-815B-93A2F287BF04}"/>
                </a:ext>
              </a:extLst>
            </p:cNvPr>
            <p:cNvCxnSpPr/>
            <p:nvPr/>
          </p:nvCxnSpPr>
          <p:spPr>
            <a:xfrm>
              <a:off x="5212311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149585-DFA8-422E-BA93-B99220C39246}"/>
                </a:ext>
              </a:extLst>
            </p:cNvPr>
            <p:cNvCxnSpPr/>
            <p:nvPr/>
          </p:nvCxnSpPr>
          <p:spPr>
            <a:xfrm>
              <a:off x="5316974" y="27678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45D5402-CB03-4B96-9559-D14E43E5CD72}"/>
                </a:ext>
              </a:extLst>
            </p:cNvPr>
            <p:cNvCxnSpPr/>
            <p:nvPr/>
          </p:nvCxnSpPr>
          <p:spPr>
            <a:xfrm>
              <a:off x="4956934" y="276786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AD98-CDD1-4960-9FD3-0C26D5E3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Stanford </a:t>
            </a:r>
            <a:r>
              <a:rPr lang="zh-CN" altLang="en-US" dirty="0"/>
              <a:t>大学计算机系 </a:t>
            </a:r>
            <a:r>
              <a:rPr lang="en-US" altLang="zh-CN" dirty="0"/>
              <a:t>2020 </a:t>
            </a:r>
            <a:r>
              <a:rPr lang="zh-CN" altLang="en-US" dirty="0"/>
              <a:t>年秋季期末考题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6D1DB-CB16-48A6-98A7-8CDDEFEC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VII Manchester Encoding</a:t>
            </a:r>
          </a:p>
          <a:p>
            <a:pPr marL="0" indent="0">
              <a:buNone/>
            </a:pPr>
            <a:r>
              <a:rPr lang="en-US" altLang="zh-CN" dirty="0"/>
              <a:t>12. [5 points]:</a:t>
            </a:r>
          </a:p>
          <a:p>
            <a:pPr marL="0" indent="0">
              <a:buNone/>
            </a:pPr>
            <a:r>
              <a:rPr lang="en-US" altLang="zh-CN" dirty="0"/>
              <a:t>Encode the bitstream “011001” using Manchester encoding. The first bit has been encoded for you.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59F19-D5BA-4E69-9653-2BB8F4E1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424416"/>
            <a:ext cx="5692874" cy="28611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1253DD-19C9-4EDB-A4AF-27FF324C8EC6}"/>
              </a:ext>
            </a:extLst>
          </p:cNvPr>
          <p:cNvSpPr/>
          <p:nvPr/>
        </p:nvSpPr>
        <p:spPr bwMode="auto">
          <a:xfrm>
            <a:off x="4943872" y="5301208"/>
            <a:ext cx="374865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E73B34-6550-4ADD-9D3E-C3A7FA2D37AB}"/>
              </a:ext>
            </a:extLst>
          </p:cNvPr>
          <p:cNvSpPr txBox="1"/>
          <p:nvPr/>
        </p:nvSpPr>
        <p:spPr>
          <a:xfrm>
            <a:off x="829784" y="56612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ANSWER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21F6A3-4EC1-4677-8D86-69CA6A6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38886783"/>
      </p:ext>
    </p:extLst>
  </p:cSld>
  <p:clrMapOvr>
    <a:masterClrMapping/>
  </p:clrMapOvr>
</p:sld>
</file>

<file path=ppt/theme/theme1.xml><?xml version="1.0" encoding="utf-8"?>
<a:theme xmlns:a="http://schemas.openxmlformats.org/drawingml/2006/main" name="2021_spring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_splash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3381</TotalTime>
  <Words>366</Words>
  <Application>Microsoft Office PowerPoint</Application>
  <PresentationFormat>宽屏</PresentationFormat>
  <Paragraphs>41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Stone Sans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Times New Roman</vt:lpstr>
      <vt:lpstr>Wingdings</vt:lpstr>
      <vt:lpstr>2021_spring</vt:lpstr>
      <vt:lpstr>2021_splash</vt:lpstr>
      <vt:lpstr>PowerPoint 演示文稿</vt:lpstr>
      <vt:lpstr>香农定理(改编自2016年百度文库考题)</vt:lpstr>
      <vt:lpstr>CRC (改编自早期国外高校考题)</vt:lpstr>
      <vt:lpstr>Stanford 大学计算机系 2020 年秋季期末考题</vt:lpstr>
      <vt:lpstr>THANK YOU ！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Jicheng Hu</cp:lastModifiedBy>
  <cp:revision>139</cp:revision>
  <dcterms:created xsi:type="dcterms:W3CDTF">2016-10-04T02:36:21Z</dcterms:created>
  <dcterms:modified xsi:type="dcterms:W3CDTF">2021-04-02T07:43:53Z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